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B4C71EC6-210F-42DE-9C53-41977AD35B3D}" type="datetimeFigureOut">
              <a:rPr lang="ru-RU" smtClean="0"/>
              <a:t>24.04.2024</a:t>
            </a:fld>
            <a:endParaRPr lang="ru-RU"/>
          </a:p>
        </p:txBody>
      </p:sp>
      <p:sp>
        <p:nvSpPr>
          <p:cNvPr id="16" name="Номер слайда 15"/>
          <p:cNvSpPr>
            <a:spLocks noGrp="1"/>
          </p:cNvSpPr>
          <p:nvPr>
            <p:ph type="sldNum" sz="quarter" idx="11"/>
          </p:nvPr>
        </p:nvSpPr>
        <p:spPr/>
        <p:txBody>
          <a:bodyPr/>
          <a:lstStyle/>
          <a:p>
            <a:fld id="{B19B0651-EE4F-4900-A07F-96A6BFA9D0F0}" type="slidenum">
              <a:rPr lang="ru-RU" smtClean="0"/>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Объект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B4C71EC6-210F-42DE-9C53-41977AD35B3D}" type="datetimeFigureOut">
              <a:rPr lang="ru-RU" smtClean="0"/>
              <a:t>24.04.2024</a:t>
            </a:fld>
            <a:endParaRPr lang="ru-RU"/>
          </a:p>
        </p:txBody>
      </p:sp>
      <p:sp>
        <p:nvSpPr>
          <p:cNvPr id="15" name="Номер слайда 14"/>
          <p:cNvSpPr>
            <a:spLocks noGrp="1"/>
          </p:cNvSpPr>
          <p:nvPr>
            <p:ph type="sldNum" sz="quarter" idx="15"/>
          </p:nvPr>
        </p:nvSpPr>
        <p:spPr/>
        <p:txBody>
          <a:bodyPr/>
          <a:lstStyle>
            <a:lvl1pPr algn="ctr">
              <a:defRPr/>
            </a:lvl1pPr>
          </a:lstStyle>
          <a:p>
            <a:fld id="{B19B0651-EE4F-4900-A07F-96A6BFA9D0F0}" type="slidenum">
              <a:rPr lang="ru-RU" smtClean="0"/>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B4C71EC6-210F-42DE-9C53-41977AD35B3D}" type="datetimeFigureOut">
              <a:rPr lang="ru-RU" smtClean="0"/>
              <a:t>24.04.2024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B4C71EC6-210F-42DE-9C53-41977AD35B3D}" type="datetimeFigureOut">
              <a:rPr lang="ru-RU" smtClean="0"/>
              <a:t>24.04.2024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Объект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B4C71EC6-210F-42DE-9C53-41977AD35B3D}" type="datetimeFigureOut">
              <a:rPr lang="ru-RU" smtClean="0"/>
              <a:t>24.04.2024</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Объект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Объект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4C71EC6-210F-42DE-9C53-41977AD35B3D}" type="datetimeFigureOut">
              <a:rPr lang="ru-RU" smtClean="0"/>
              <a:t>24.04.2024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24.04.2024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Объект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B4C71EC6-210F-42DE-9C53-41977AD35B3D}" type="datetimeFigureOut">
              <a:rPr lang="ru-RU" smtClean="0"/>
              <a:t>24.04.2024</a:t>
            </a:fld>
            <a:endParaRPr lang="ru-RU"/>
          </a:p>
        </p:txBody>
      </p:sp>
      <p:sp>
        <p:nvSpPr>
          <p:cNvPr id="9" name="Номер слайда 8"/>
          <p:cNvSpPr>
            <a:spLocks noGrp="1"/>
          </p:cNvSpPr>
          <p:nvPr>
            <p:ph type="sldNum" sz="quarter" idx="15"/>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B4C71EC6-210F-42DE-9C53-41977AD35B3D}" type="datetimeFigureOut">
              <a:rPr lang="ru-RU" smtClean="0"/>
              <a:t>24.04.2024</a:t>
            </a:fld>
            <a:endParaRPr lang="ru-RU"/>
          </a:p>
        </p:txBody>
      </p:sp>
      <p:sp>
        <p:nvSpPr>
          <p:cNvPr id="9" name="Номер слайда 8"/>
          <p:cNvSpPr>
            <a:spLocks noGrp="1"/>
          </p:cNvSpPr>
          <p:nvPr>
            <p:ph type="sldNum" sz="quarter" idx="11"/>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24.04.2024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24.04.2024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B4C71EC6-210F-42DE-9C53-41977AD35B3D}" type="datetimeFigureOut">
              <a:rPr lang="ru-RU" smtClean="0"/>
              <a:t>24.04.2024</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19B0651-EE4F-4900-A07F-96A6BFA9D0F0}" type="slidenum">
              <a:rPr lang="ru-RU" smtClean="0"/>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852936"/>
            <a:ext cx="8229600" cy="3243064"/>
          </a:xfrm>
        </p:spPr>
        <p:txBody>
          <a:bodyPr>
            <a:normAutofit fontScale="92500" lnSpcReduction="10000"/>
          </a:bodyPr>
          <a:lstStyle/>
          <a:p>
            <a:r>
              <a:rPr lang="ru-RU" b="1" dirty="0"/>
              <a:t>План</a:t>
            </a:r>
            <a:endParaRPr lang="ru-RU" dirty="0"/>
          </a:p>
          <a:p>
            <a:pPr fontAlgn="t"/>
            <a:r>
              <a:rPr lang="ru-RU" dirty="0"/>
              <a:t>1. Развитие информационных технологий в преподавании русского языка как иностранного (РКИ).</a:t>
            </a:r>
            <a:endParaRPr lang="ru-RU" b="1" dirty="0"/>
          </a:p>
          <a:p>
            <a:pPr fontAlgn="t"/>
            <a:r>
              <a:rPr lang="ru-RU" dirty="0"/>
              <a:t>2. Применение </a:t>
            </a:r>
            <a:r>
              <a:rPr lang="ru-RU" dirty="0" err="1"/>
              <a:t>аудиовидеосредств</a:t>
            </a:r>
            <a:r>
              <a:rPr lang="ru-RU" dirty="0"/>
              <a:t> на занятиях по русскому языку как иностранному</a:t>
            </a:r>
            <a:endParaRPr lang="ru-RU" b="1" dirty="0"/>
          </a:p>
          <a:p>
            <a:r>
              <a:rPr lang="ru-RU" b="1" dirty="0"/>
              <a:t>Ключевые слова</a:t>
            </a:r>
            <a:r>
              <a:rPr lang="ru-RU" dirty="0"/>
              <a:t>: </a:t>
            </a:r>
            <a:r>
              <a:rPr lang="ru-RU" i="1" dirty="0"/>
              <a:t>аудиовизуальный, видеоматериал, речевая среда, мотивация, аутентичный, самостоятельная деятельность.</a:t>
            </a:r>
            <a:endParaRPr lang="ru-RU" dirty="0"/>
          </a:p>
          <a:p>
            <a:endParaRPr lang="ru-RU" dirty="0"/>
          </a:p>
        </p:txBody>
      </p:sp>
      <p:sp>
        <p:nvSpPr>
          <p:cNvPr id="2" name="Заголовок 1"/>
          <p:cNvSpPr>
            <a:spLocks noGrp="1"/>
          </p:cNvSpPr>
          <p:nvPr>
            <p:ph type="title"/>
          </p:nvPr>
        </p:nvSpPr>
        <p:spPr>
          <a:xfrm>
            <a:off x="457200" y="152400"/>
            <a:ext cx="8229600" cy="2556520"/>
          </a:xfrm>
        </p:spPr>
        <p:txBody>
          <a:bodyPr>
            <a:noAutofit/>
          </a:bodyPr>
          <a:lstStyle/>
          <a:p>
            <a:pPr algn="ctr"/>
            <a:r>
              <a:rPr lang="ru-RU" sz="3200" b="1" dirty="0">
                <a:effectLst/>
                <a:latin typeface="Times New Roman" pitchFamily="18" charset="0"/>
                <a:cs typeface="Times New Roman" pitchFamily="18" charset="0"/>
              </a:rPr>
              <a:t>2.2.4. </a:t>
            </a:r>
            <a:r>
              <a:rPr lang="ru-RU" sz="3200" b="1" dirty="0">
                <a:effectLst/>
                <a:latin typeface="Times New Roman" pitchFamily="18" charset="0"/>
                <a:cs typeface="Times New Roman" pitchFamily="18" charset="0"/>
              </a:rPr>
              <a:t>Научно-теоретические основы проблемного образования в преподавании русского </a:t>
            </a:r>
            <a:r>
              <a:rPr lang="ru-RU" sz="3200" b="1" dirty="0" smtClean="0">
                <a:effectLst/>
                <a:latin typeface="Times New Roman" pitchFamily="18" charset="0"/>
                <a:cs typeface="Times New Roman" pitchFamily="18" charset="0"/>
              </a:rPr>
              <a:t>языка</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3140940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2800" b="1" dirty="0">
                <a:effectLst/>
                <a:latin typeface="Times New Roman" pitchFamily="18" charset="0"/>
                <a:cs typeface="Times New Roman" pitchFamily="18" charset="0"/>
              </a:rPr>
              <a:t>Развитие информационных технологий в преподавании русского языка как иностранного (РКИ</a:t>
            </a:r>
            <a:r>
              <a:rPr lang="ru-RU" sz="2800" b="1" dirty="0" smtClean="0">
                <a:effectLst/>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
        <p:nvSpPr>
          <p:cNvPr id="3" name="Объект 2"/>
          <p:cNvSpPr>
            <a:spLocks noGrp="1"/>
          </p:cNvSpPr>
          <p:nvPr>
            <p:ph sz="half" idx="1"/>
          </p:nvPr>
        </p:nvSpPr>
        <p:spPr/>
        <p:txBody>
          <a:bodyPr>
            <a:normAutofit fontScale="62500" lnSpcReduction="20000"/>
          </a:bodyPr>
          <a:lstStyle/>
          <a:p>
            <a:r>
              <a:rPr lang="ru-RU" dirty="0"/>
              <a:t>Сегодня невозможно представить современное образование без использования информационных и коммуникационных технологий. Американский исследователь У. </a:t>
            </a:r>
            <a:r>
              <a:rPr lang="ru-RU" dirty="0" err="1"/>
              <a:t>Чакир</a:t>
            </a:r>
            <a:r>
              <a:rPr lang="ru-RU" dirty="0"/>
              <a:t> утверждает, что «технология не может быть отделена от общества, и поэтому учителя тоже не могут оставаться в стороне от этого процесса». Развитие информационных технологий нашло применение и в преподавании русского языка как иностранного (РКИ). Обучение иностранному языку – сложный процесс. В условиях отсутствия языковой среды использование видеоматериалов как средства наглядности становится основой эффективного обучения РКИ. Основные направления и формы работы с видеоматериалами описаны в работах отечественных и зарубежных исследователей. </a:t>
            </a:r>
          </a:p>
          <a:p>
            <a:endParaRPr lang="ru-RU" dirty="0"/>
          </a:p>
        </p:txBody>
      </p:sp>
      <p:sp>
        <p:nvSpPr>
          <p:cNvPr id="4" name="Объект 3"/>
          <p:cNvSpPr>
            <a:spLocks noGrp="1"/>
          </p:cNvSpPr>
          <p:nvPr>
            <p:ph sz="half" idx="2"/>
          </p:nvPr>
        </p:nvSpPr>
        <p:spPr/>
        <p:txBody>
          <a:bodyPr>
            <a:normAutofit fontScale="62500" lnSpcReduction="20000"/>
          </a:bodyPr>
          <a:lstStyle/>
          <a:p>
            <a:r>
              <a:rPr lang="ru-RU" dirty="0"/>
              <a:t>Использование видеоматериалов на уроках помогает повысить мотивацию и активизировать процесс овладения знаниями, при этом развиваются внимание, мышление, память. «Видеоматериалы, представляющие собой сюжетные картины, наиболее полно отражают жизненные ситуации. Они воздействуют не только на разум, память, но и на чувства учащихся. Ситуативный контекст раскрывает мотивацию и цель высказывания, тем самым способствует языковой догадке и исключает необходимость перевода лексической единицы на родной язык учащихся». </a:t>
            </a:r>
            <a:endParaRPr lang="ru-RU" dirty="0"/>
          </a:p>
        </p:txBody>
      </p:sp>
    </p:spTree>
    <p:extLst>
      <p:ext uri="{BB962C8B-B14F-4D97-AF65-F5344CB8AC3E}">
        <p14:creationId xmlns:p14="http://schemas.microsoft.com/office/powerpoint/2010/main" val="4051609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a:bodyPr>
          <a:lstStyle/>
          <a:p>
            <a:r>
              <a:rPr lang="ru-RU" dirty="0"/>
              <a:t>По мнению А. В. </a:t>
            </a:r>
            <a:r>
              <a:rPr lang="ru-RU" dirty="0" err="1"/>
              <a:t>Тряпельникова</a:t>
            </a:r>
            <a:r>
              <a:rPr lang="ru-RU" dirty="0"/>
              <a:t>, «прямое включение материалов художественного телефильма в учебный процесс без создания и разработки специальных учебных материалов и приемов их использования на практике оказывается малоэффективным». Как утверждают исследователи, видео можно применять на всех этапах обучения при разной степени владения языком учащимися. Так, К. </a:t>
            </a:r>
            <a:r>
              <a:rPr lang="ru-RU" dirty="0" err="1"/>
              <a:t>Каннинг-Вилсон</a:t>
            </a:r>
            <a:r>
              <a:rPr lang="ru-RU" dirty="0"/>
              <a:t> предлагает несколько приемов работы с видеоматериалом при обучении иностранному языку (техники), которые можно применить и к обучению русскому языку как иностранному.</a:t>
            </a:r>
          </a:p>
          <a:p>
            <a:endParaRPr lang="ru-RU" dirty="0"/>
          </a:p>
        </p:txBody>
      </p:sp>
      <p:sp>
        <p:nvSpPr>
          <p:cNvPr id="3" name="Заголовок 2"/>
          <p:cNvSpPr>
            <a:spLocks noGrp="1"/>
          </p:cNvSpPr>
          <p:nvPr>
            <p:ph type="title"/>
          </p:nvPr>
        </p:nvSpPr>
        <p:spPr/>
        <p:txBody>
          <a:bodyPr>
            <a:noAutofit/>
          </a:bodyPr>
          <a:lstStyle/>
          <a:p>
            <a:pPr algn="ctr"/>
            <a:r>
              <a:rPr lang="ru-RU" sz="2800" b="1" dirty="0">
                <a:effectLst/>
                <a:latin typeface="Times New Roman" pitchFamily="18" charset="0"/>
                <a:cs typeface="Times New Roman" pitchFamily="18" charset="0"/>
              </a:rPr>
              <a:t>Развитие информационных технологий в преподавании русского языка как иностранного (РКИ)</a:t>
            </a:r>
            <a:endParaRPr lang="ru-RU" sz="2800" dirty="0"/>
          </a:p>
        </p:txBody>
      </p:sp>
    </p:spTree>
    <p:extLst>
      <p:ext uri="{BB962C8B-B14F-4D97-AF65-F5344CB8AC3E}">
        <p14:creationId xmlns:p14="http://schemas.microsoft.com/office/powerpoint/2010/main" val="3285730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2800" b="1" dirty="0">
                <a:effectLst/>
                <a:latin typeface="Times New Roman" pitchFamily="18" charset="0"/>
                <a:cs typeface="Times New Roman" pitchFamily="18" charset="0"/>
              </a:rPr>
              <a:t>Развитие информационных технологий в преподавании русского языка как иностранного (РКИ)</a:t>
            </a:r>
            <a:endParaRPr lang="ru-RU" sz="2800" dirty="0"/>
          </a:p>
        </p:txBody>
      </p:sp>
      <p:sp>
        <p:nvSpPr>
          <p:cNvPr id="3" name="Объект 2"/>
          <p:cNvSpPr>
            <a:spLocks noGrp="1"/>
          </p:cNvSpPr>
          <p:nvPr>
            <p:ph sz="half" idx="1"/>
          </p:nvPr>
        </p:nvSpPr>
        <p:spPr/>
        <p:txBody>
          <a:bodyPr>
            <a:noAutofit/>
          </a:bodyPr>
          <a:lstStyle/>
          <a:p>
            <a:r>
              <a:rPr lang="ru-RU" sz="1600" dirty="0">
                <a:latin typeface="Times New Roman" pitchFamily="18" charset="0"/>
                <a:cs typeface="Times New Roman" pitchFamily="18" charset="0"/>
              </a:rPr>
              <a:t>Техника активный просмотр характеризуется тем, что внимание учащихся фокусируется на основной идее видеофрагмента. Перед демонстрацией видеозаписи обучающиеся выполняют упражнения, направленные на осмысление информации, которую необходимо воспринять из текста видео. Целесообразно также изучить лексику по тематике видео, ключевые фразы, предоставить страноведческий комментарий, обратить внимание на существенные детали, ответить на вводные вопросы. После просмотра студенты устно или письменно отвечают на вопросы, которые предварительно записаны на листочках. При подготовке заданий следует учесть уровень владения языком.</a:t>
            </a:r>
            <a:endParaRPr lang="ru-RU" sz="1600" dirty="0">
              <a:latin typeface="Times New Roman" pitchFamily="18" charset="0"/>
              <a:cs typeface="Times New Roman" pitchFamily="18" charset="0"/>
            </a:endParaRPr>
          </a:p>
        </p:txBody>
      </p:sp>
      <p:sp>
        <p:nvSpPr>
          <p:cNvPr id="4" name="Объект 3"/>
          <p:cNvSpPr>
            <a:spLocks noGrp="1"/>
          </p:cNvSpPr>
          <p:nvPr>
            <p:ph sz="half" idx="2"/>
          </p:nvPr>
        </p:nvSpPr>
        <p:spPr/>
        <p:txBody>
          <a:bodyPr>
            <a:normAutofit fontScale="77500" lnSpcReduction="20000"/>
          </a:bodyPr>
          <a:lstStyle/>
          <a:p>
            <a:r>
              <a:rPr lang="ru-RU" b="1" dirty="0"/>
              <a:t>Техника стоп-кадр</a:t>
            </a:r>
            <a:r>
              <a:rPr lang="ru-RU" dirty="0"/>
              <a:t> используется для того, чтобы сфокусировать внимание учащихся на деталях (язык тела, выражение эмоций на лицах, реакции и ответы действующих лиц). Количество просмотров и пауз (</a:t>
            </a:r>
            <a:r>
              <a:rPr lang="ru-RU" dirty="0" err="1"/>
              <a:t>стопкадров</a:t>
            </a:r>
            <a:r>
              <a:rPr lang="ru-RU" dirty="0"/>
              <a:t>) определяется преподавателем в зависимости от целей урока: обратить внимание обучаемых на определенные слова и выражения, попросить спрогнозировать развитие событий и дальнейшие действия персонажей (развитие воображения) и др. </a:t>
            </a:r>
          </a:p>
          <a:p>
            <a:endParaRPr lang="ru-RU" dirty="0"/>
          </a:p>
        </p:txBody>
      </p:sp>
    </p:spTree>
    <p:extLst>
      <p:ext uri="{BB962C8B-B14F-4D97-AF65-F5344CB8AC3E}">
        <p14:creationId xmlns:p14="http://schemas.microsoft.com/office/powerpoint/2010/main" val="2481301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effectLst/>
              </a:rPr>
              <a:t>РОЛЕВАЯ ИГРА</a:t>
            </a:r>
            <a:r>
              <a:rPr lang="ru-RU" dirty="0" smtClean="0">
                <a:effectLst/>
              </a:rPr>
              <a:t> </a:t>
            </a:r>
            <a:endParaRPr lang="ru-RU" dirty="0"/>
          </a:p>
        </p:txBody>
      </p:sp>
      <p:sp>
        <p:nvSpPr>
          <p:cNvPr id="3" name="Объект 2"/>
          <p:cNvSpPr>
            <a:spLocks noGrp="1"/>
          </p:cNvSpPr>
          <p:nvPr>
            <p:ph sz="half" idx="1"/>
          </p:nvPr>
        </p:nvSpPr>
        <p:spPr/>
        <p:txBody>
          <a:bodyPr>
            <a:normAutofit fontScale="77500" lnSpcReduction="20000"/>
          </a:bodyPr>
          <a:lstStyle/>
          <a:p>
            <a:r>
              <a:rPr lang="ru-RU" dirty="0"/>
              <a:t>Применение техники </a:t>
            </a:r>
            <a:r>
              <a:rPr lang="ru-RU" b="1" dirty="0"/>
              <a:t>ролевая игра</a:t>
            </a:r>
            <a:r>
              <a:rPr lang="ru-RU" dirty="0"/>
              <a:t> и воспроизведение позволяет преподавателю использовать репродуктивные и творческие задания. Например, учащимся необходимо пересказать или письменно передать содержание просмотренного отрывка, используя лексику и речевые клише. </a:t>
            </a:r>
            <a:endParaRPr lang="ru-RU" dirty="0"/>
          </a:p>
        </p:txBody>
      </p:sp>
      <p:sp>
        <p:nvSpPr>
          <p:cNvPr id="4" name="Объект 3"/>
          <p:cNvSpPr>
            <a:spLocks noGrp="1"/>
          </p:cNvSpPr>
          <p:nvPr>
            <p:ph sz="half" idx="2"/>
          </p:nvPr>
        </p:nvSpPr>
        <p:spPr>
          <a:xfrm>
            <a:off x="4211960" y="1412776"/>
            <a:ext cx="4608512" cy="5184576"/>
          </a:xfrm>
        </p:spPr>
        <p:txBody>
          <a:bodyPr>
            <a:noAutofit/>
          </a:bodyPr>
          <a:lstStyle/>
          <a:p>
            <a:r>
              <a:rPr lang="ru-RU" sz="2000" dirty="0">
                <a:latin typeface="Times New Roman" pitchFamily="18" charset="0"/>
                <a:cs typeface="Times New Roman" pitchFamily="18" charset="0"/>
              </a:rPr>
              <a:t>Главная задача этих упражнений – развитие навыков говорения и письма. После выполнения упражнений по содержанию предлагаются задания на формулирование собственных высказываний (создание проблемной ситуации и ее обсуждение, дискуссии). Цель этих упражнений – вовлечь учащихся в творческую деятельность. В данной ситуации видеоматериалы выступают как смысловая опора и стимул к говорению. </a:t>
            </a:r>
          </a:p>
        </p:txBody>
      </p:sp>
    </p:spTree>
    <p:extLst>
      <p:ext uri="{BB962C8B-B14F-4D97-AF65-F5344CB8AC3E}">
        <p14:creationId xmlns:p14="http://schemas.microsoft.com/office/powerpoint/2010/main" val="1867030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800" b="1" dirty="0">
                <a:effectLst/>
                <a:latin typeface="Times New Roman" pitchFamily="18" charset="0"/>
                <a:cs typeface="Times New Roman" pitchFamily="18" charset="0"/>
              </a:rPr>
              <a:t>Применение аудиовидеосредств</a:t>
            </a:r>
            <a:r>
              <a:rPr lang="ru-RU" sz="2800" b="1" dirty="0">
                <a:effectLst/>
                <a:latin typeface="Times New Roman" pitchFamily="18" charset="0"/>
                <a:cs typeface="Times New Roman" pitchFamily="18" charset="0"/>
              </a:rPr>
              <a:t> на занятиях по русскому языку как </a:t>
            </a:r>
            <a:r>
              <a:rPr lang="ru-RU" sz="2800" b="1" dirty="0" smtClean="0">
                <a:effectLst/>
                <a:latin typeface="Times New Roman" pitchFamily="18" charset="0"/>
                <a:cs typeface="Times New Roman" pitchFamily="18" charset="0"/>
              </a:rPr>
              <a:t>иностранному</a:t>
            </a:r>
            <a:endParaRPr lang="ru-RU" sz="2800" dirty="0">
              <a:latin typeface="Times New Roman" pitchFamily="18" charset="0"/>
              <a:cs typeface="Times New Roman" pitchFamily="18" charset="0"/>
            </a:endParaRPr>
          </a:p>
        </p:txBody>
      </p:sp>
      <p:sp>
        <p:nvSpPr>
          <p:cNvPr id="3" name="Объект 2"/>
          <p:cNvSpPr>
            <a:spLocks noGrp="1"/>
          </p:cNvSpPr>
          <p:nvPr>
            <p:ph sz="half" idx="1"/>
          </p:nvPr>
        </p:nvSpPr>
        <p:spPr/>
        <p:txBody>
          <a:bodyPr>
            <a:normAutofit fontScale="77500" lnSpcReduction="20000"/>
          </a:bodyPr>
          <a:lstStyle/>
          <a:p>
            <a:r>
              <a:rPr lang="ru-RU" dirty="0" err="1"/>
              <a:t>Аудиовидеосредства</a:t>
            </a:r>
            <a:r>
              <a:rPr lang="ru-RU" dirty="0"/>
              <a:t> основаны на интенсивных методах преподавания и используются на всех этапах обучения, особенную значимость они приобретают в аудитории, лишенной возможности общения в русской языковой среде. На начальном этапе аудиовизуальные средства позволяют обучаемым познакомиться с основными учебно-разговорными моделями русской речи в общественно-бытовых и </a:t>
            </a:r>
            <a:r>
              <a:rPr lang="ru-RU" dirty="0" err="1"/>
              <a:t>социальнокультурных</a:t>
            </a:r>
            <a:r>
              <a:rPr lang="ru-RU" dirty="0"/>
              <a:t> ситуациях. </a:t>
            </a:r>
            <a:endParaRPr lang="ru-RU" dirty="0"/>
          </a:p>
        </p:txBody>
      </p:sp>
      <p:sp>
        <p:nvSpPr>
          <p:cNvPr id="4" name="Объект 3"/>
          <p:cNvSpPr>
            <a:spLocks noGrp="1"/>
          </p:cNvSpPr>
          <p:nvPr>
            <p:ph sz="half" idx="2"/>
          </p:nvPr>
        </p:nvSpPr>
        <p:spPr/>
        <p:txBody>
          <a:bodyPr>
            <a:normAutofit fontScale="77500" lnSpcReduction="20000"/>
          </a:bodyPr>
          <a:lstStyle/>
          <a:p>
            <a:r>
              <a:rPr lang="ru-RU" dirty="0"/>
              <a:t>Учебные материалы имеют определенного адресата (контингент обучаемых) и созданы с учетом основных требований к учебному пособию, для которого они создавались. Они являются комплексными и включают, помимо учебной видеофонограммы, приложение - учебное пособие для обучаемого и методическое руководство для преподавателя. </a:t>
            </a:r>
            <a:endParaRPr lang="ru-RU" dirty="0"/>
          </a:p>
        </p:txBody>
      </p:sp>
    </p:spTree>
    <p:extLst>
      <p:ext uri="{BB962C8B-B14F-4D97-AF65-F5344CB8AC3E}">
        <p14:creationId xmlns:p14="http://schemas.microsoft.com/office/powerpoint/2010/main" val="876906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lnSpcReduction="10000"/>
          </a:bodyPr>
          <a:lstStyle/>
          <a:p>
            <a:r>
              <a:rPr lang="ru-RU" dirty="0"/>
              <a:t>Аудиовизуальный курс, выступая самостоятельным аспектом русского языка как иностранного, имеет основную цель: тренировку в </a:t>
            </a:r>
            <a:r>
              <a:rPr lang="ru-RU" dirty="0" err="1"/>
              <a:t>аудировании</a:t>
            </a:r>
            <a:r>
              <a:rPr lang="ru-RU" dirty="0"/>
              <a:t> аутентичных текстов с опорой на видеоряд и на текстовую (запись фонограммы) поддержку. Для этого курса отбирают разнообразные материалы: художественные, документальные, мультипликационные фильмы; записи художественно-публицистических, информационных и других телевизионных передач; видеозаписи концертов и театральных постановок.</a:t>
            </a:r>
          </a:p>
          <a:p>
            <a:endParaRPr lang="ru-RU" dirty="0"/>
          </a:p>
        </p:txBody>
      </p:sp>
      <p:sp>
        <p:nvSpPr>
          <p:cNvPr id="3" name="Заголовок 2"/>
          <p:cNvSpPr>
            <a:spLocks noGrp="1"/>
          </p:cNvSpPr>
          <p:nvPr>
            <p:ph type="title"/>
          </p:nvPr>
        </p:nvSpPr>
        <p:spPr/>
        <p:txBody>
          <a:bodyPr/>
          <a:lstStyle/>
          <a:p>
            <a:r>
              <a:rPr lang="ru-RU" dirty="0">
                <a:effectLst/>
              </a:rPr>
              <a:t>Аудиовизуальный курс</a:t>
            </a:r>
            <a:endParaRPr lang="ru-RU" dirty="0"/>
          </a:p>
        </p:txBody>
      </p:sp>
    </p:spTree>
    <p:extLst>
      <p:ext uri="{BB962C8B-B14F-4D97-AF65-F5344CB8AC3E}">
        <p14:creationId xmlns:p14="http://schemas.microsoft.com/office/powerpoint/2010/main" val="155191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effectLst/>
              </a:rPr>
              <a:t>Аудиовизуальный курс</a:t>
            </a:r>
            <a:endParaRPr lang="ru-RU" dirty="0"/>
          </a:p>
        </p:txBody>
      </p:sp>
      <p:sp>
        <p:nvSpPr>
          <p:cNvPr id="3" name="Объект 2"/>
          <p:cNvSpPr>
            <a:spLocks noGrp="1"/>
          </p:cNvSpPr>
          <p:nvPr>
            <p:ph sz="half" idx="1"/>
          </p:nvPr>
        </p:nvSpPr>
        <p:spPr/>
        <p:txBody>
          <a:bodyPr>
            <a:normAutofit fontScale="77500" lnSpcReduction="20000"/>
          </a:bodyPr>
          <a:lstStyle/>
          <a:p>
            <a:pPr fontAlgn="t"/>
            <a:r>
              <a:rPr lang="ru-RU" dirty="0"/>
              <a:t>Помимо достижения основной цели, аутентичные аудио-, </a:t>
            </a:r>
            <a:r>
              <a:rPr lang="ru-RU" dirty="0" err="1"/>
              <a:t>видеосредства</a:t>
            </a:r>
            <a:r>
              <a:rPr lang="ru-RU" dirty="0"/>
              <a:t> обучения выполняют следующие функции:</a:t>
            </a:r>
          </a:p>
          <a:p>
            <a:pPr fontAlgn="t"/>
            <a:r>
              <a:rPr lang="ru-RU" dirty="0"/>
              <a:t>- позволяют познакомиться с основными разговорными моделями русской речи в стандартных социально-бытовых и социально-культурных ситуациях, представленных </a:t>
            </a:r>
            <a:r>
              <a:rPr lang="ru-RU" dirty="0" err="1"/>
              <a:t>аудиовидеорядом</a:t>
            </a:r>
            <a:r>
              <a:rPr lang="ru-RU" dirty="0"/>
              <a:t>. Это, благодаря образности и участию невербальных средств коммуникации, имеет большое воздействие на обучаемых;</a:t>
            </a:r>
          </a:p>
          <a:p>
            <a:endParaRPr lang="ru-RU" dirty="0"/>
          </a:p>
        </p:txBody>
      </p:sp>
      <p:sp>
        <p:nvSpPr>
          <p:cNvPr id="4" name="Объект 3"/>
          <p:cNvSpPr>
            <a:spLocks noGrp="1"/>
          </p:cNvSpPr>
          <p:nvPr>
            <p:ph sz="half" idx="2"/>
          </p:nvPr>
        </p:nvSpPr>
        <p:spPr/>
        <p:txBody>
          <a:bodyPr>
            <a:normAutofit fontScale="77500" lnSpcReduction="20000"/>
          </a:bodyPr>
          <a:lstStyle/>
          <a:p>
            <a:pPr fontAlgn="t"/>
            <a:r>
              <a:rPr lang="ru-RU" dirty="0"/>
              <a:t>- дают широкий круг лингвострановедческих и культурологических знаний;</a:t>
            </a:r>
          </a:p>
          <a:p>
            <a:pPr fontAlgn="t"/>
            <a:r>
              <a:rPr lang="ru-RU" dirty="0"/>
              <a:t>- позволяют ознакомиться с экранизацией учебного материала, изучаемом в курсе</a:t>
            </a:r>
          </a:p>
          <a:p>
            <a:pPr fontAlgn="t"/>
            <a:r>
              <a:rPr lang="ru-RU" dirty="0"/>
              <a:t>обучения (в зависимости от профиля обучения: экранизация художественных</a:t>
            </a:r>
          </a:p>
          <a:p>
            <a:pPr fontAlgn="t"/>
            <a:r>
              <a:rPr lang="ru-RU" dirty="0"/>
              <a:t>произведений - филологический профиль, </a:t>
            </a:r>
            <a:r>
              <a:rPr lang="ru-RU" dirty="0" err="1"/>
              <a:t>видеопрезентации</a:t>
            </a:r>
            <a:r>
              <a:rPr lang="ru-RU" dirty="0"/>
              <a:t> по медицинской тематике -медицинский профиль и т.д.);</a:t>
            </a:r>
          </a:p>
          <a:p>
            <a:endParaRPr lang="ru-RU" dirty="0"/>
          </a:p>
        </p:txBody>
      </p:sp>
    </p:spTree>
    <p:extLst>
      <p:ext uri="{BB962C8B-B14F-4D97-AF65-F5344CB8AC3E}">
        <p14:creationId xmlns:p14="http://schemas.microsoft.com/office/powerpoint/2010/main" val="15296790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lnSpcReduction="10000"/>
          </a:bodyPr>
          <a:lstStyle/>
          <a:p>
            <a:pPr fontAlgn="t"/>
            <a:r>
              <a:rPr lang="ru-RU" dirty="0"/>
              <a:t>- мотивируют деятельность учащихся на дальнейшее изучение русского языка и предметов профильного обучения, совершенствуют языковые навыки (грамматические, лексические, речевые, ритмико-интонационные, </a:t>
            </a:r>
            <a:r>
              <a:rPr lang="ru-RU" dirty="0" err="1"/>
              <a:t>слухопроизносительные</a:t>
            </a:r>
            <a:r>
              <a:rPr lang="ru-RU" dirty="0"/>
              <a:t>, фонетические).</a:t>
            </a:r>
          </a:p>
          <a:p>
            <a:pPr fontAlgn="t"/>
            <a:r>
              <a:rPr lang="ru-RU" dirty="0"/>
              <a:t>Существуют общие требования к презентации </a:t>
            </a:r>
            <a:r>
              <a:rPr lang="ru-RU" dirty="0" err="1"/>
              <a:t>аудиовидеоматериалов</a:t>
            </a:r>
            <a:r>
              <a:rPr lang="ru-RU" dirty="0"/>
              <a:t>.</a:t>
            </a:r>
          </a:p>
          <a:p>
            <a:r>
              <a:rPr lang="ru-RU" dirty="0"/>
              <a:t>Согласно разработкам методистов, на начальном этапе обучения длительность просмотра не должна превышать 5-10 минут. Предполагается многократный просмотр одного и того же фрагмента.</a:t>
            </a:r>
            <a:endParaRPr lang="ru-RU" dirty="0"/>
          </a:p>
        </p:txBody>
      </p:sp>
      <p:sp>
        <p:nvSpPr>
          <p:cNvPr id="3" name="Заголовок 2"/>
          <p:cNvSpPr>
            <a:spLocks noGrp="1"/>
          </p:cNvSpPr>
          <p:nvPr>
            <p:ph type="title"/>
          </p:nvPr>
        </p:nvSpPr>
        <p:spPr/>
        <p:txBody>
          <a:bodyPr/>
          <a:lstStyle/>
          <a:p>
            <a:r>
              <a:rPr lang="ru-RU" dirty="0">
                <a:effectLst/>
              </a:rPr>
              <a:t>Аудиовизуальный курс</a:t>
            </a:r>
            <a:endParaRPr lang="ru-RU" dirty="0"/>
          </a:p>
        </p:txBody>
      </p:sp>
    </p:spTree>
    <p:extLst>
      <p:ext uri="{BB962C8B-B14F-4D97-AF65-F5344CB8AC3E}">
        <p14:creationId xmlns:p14="http://schemas.microsoft.com/office/powerpoint/2010/main" val="2847116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2800" dirty="0">
                <a:effectLst/>
                <a:latin typeface="Times New Roman" pitchFamily="18" charset="0"/>
                <a:cs typeface="Times New Roman" pitchFamily="18" charset="0"/>
              </a:rPr>
              <a:t>Работа с аудиовидеоматериалом состоит из трех этапов: преддемонстрационного, демонстрационного и </a:t>
            </a:r>
            <a:r>
              <a:rPr lang="ru-RU" sz="2800" dirty="0" err="1">
                <a:effectLst/>
                <a:latin typeface="Times New Roman" pitchFamily="18" charset="0"/>
                <a:cs typeface="Times New Roman" pitchFamily="18" charset="0"/>
              </a:rPr>
              <a:t>последемонстрационного</a:t>
            </a:r>
            <a:r>
              <a:rPr lang="ru-RU" sz="2800" dirty="0" smtClean="0">
                <a:effectLst/>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
        <p:nvSpPr>
          <p:cNvPr id="3" name="Объект 2"/>
          <p:cNvSpPr>
            <a:spLocks noGrp="1"/>
          </p:cNvSpPr>
          <p:nvPr>
            <p:ph sz="half" idx="1"/>
          </p:nvPr>
        </p:nvSpPr>
        <p:spPr/>
        <p:txBody>
          <a:bodyPr>
            <a:normAutofit fontScale="62500" lnSpcReduction="20000"/>
          </a:bodyPr>
          <a:lstStyle/>
          <a:p>
            <a:pPr fontAlgn="t"/>
            <a:r>
              <a:rPr lang="ru-RU" b="1" dirty="0"/>
              <a:t>1. </a:t>
            </a:r>
            <a:r>
              <a:rPr lang="ru-RU" b="1" dirty="0" err="1"/>
              <a:t>Преллемонстраиионный</a:t>
            </a:r>
            <a:r>
              <a:rPr lang="ru-RU" b="1" dirty="0"/>
              <a:t> этап.</a:t>
            </a:r>
            <a:r>
              <a:rPr lang="ru-RU" dirty="0"/>
              <a:t> На этом уровне:</a:t>
            </a:r>
          </a:p>
          <a:p>
            <a:pPr fontAlgn="t"/>
            <a:r>
              <a:rPr lang="ru-RU" dirty="0"/>
              <a:t>- снимаются языковые трудности восприятия текста к кинофильму и сложности понимания его содержания (это может быть устный комментарий преподавателя, раскрывающий тему сюжета);</a:t>
            </a:r>
          </a:p>
          <a:p>
            <a:pPr fontAlgn="t"/>
            <a:r>
              <a:rPr lang="ru-RU" dirty="0"/>
              <a:t>- вводятся и закрепляются новые слова (чтение текста фонограммы и ответы на вопросы, помогающие понять ее содержание);</a:t>
            </a:r>
          </a:p>
          <a:p>
            <a:pPr fontAlgn="t"/>
            <a:r>
              <a:rPr lang="ru-RU" dirty="0"/>
              <a:t>- анализируются функциональные типы используемых в тексте высказываний (например, самостоятельная работа студентов со словарем, справочниками: «Найдите в словаре перевод следующих слов ...», «Выпишите определение понятия ...» и т.д.);</a:t>
            </a:r>
          </a:p>
          <a:p>
            <a:endParaRPr lang="ru-RU" dirty="0"/>
          </a:p>
        </p:txBody>
      </p:sp>
      <p:sp>
        <p:nvSpPr>
          <p:cNvPr id="4" name="Объект 3"/>
          <p:cNvSpPr>
            <a:spLocks noGrp="1"/>
          </p:cNvSpPr>
          <p:nvPr>
            <p:ph sz="half" idx="2"/>
          </p:nvPr>
        </p:nvSpPr>
        <p:spPr/>
        <p:txBody>
          <a:bodyPr>
            <a:normAutofit fontScale="62500" lnSpcReduction="20000"/>
          </a:bodyPr>
          <a:lstStyle/>
          <a:p>
            <a:pPr fontAlgn="t"/>
            <a:r>
              <a:rPr lang="ru-RU" dirty="0"/>
              <a:t>- осуществляется проверка понимания ранее изученного лексического и грамматического материала;</a:t>
            </a:r>
          </a:p>
          <a:p>
            <a:pPr fontAlgn="t"/>
            <a:r>
              <a:rPr lang="ru-RU" dirty="0"/>
              <a:t>- анализируются непривычные для обучаемых аутентичные разговорные формулы, лингвострановедческие реалии, дается их объяснение, этимология;</a:t>
            </a:r>
          </a:p>
          <a:p>
            <a:pPr fontAlgn="t"/>
            <a:r>
              <a:rPr lang="ru-RU" dirty="0"/>
              <a:t>- формируется социально-психологический фон и содержательные ориентиры для дальнейшего восприятия формы и содержания кинофильма.</a:t>
            </a:r>
          </a:p>
          <a:p>
            <a:pPr fontAlgn="t"/>
            <a:r>
              <a:rPr lang="ru-RU" dirty="0"/>
              <a:t>На этом уровне также снимаются возможные трудности понимания путем применения приемов отработки техники чтения и выборочного </a:t>
            </a:r>
            <a:r>
              <a:rPr lang="ru-RU" dirty="0" err="1"/>
              <a:t>аудирования</a:t>
            </a:r>
            <a:r>
              <a:rPr lang="ru-RU" dirty="0"/>
              <a:t> отдельных фрагментов звукового сопровождения фильма (например, перевод песен из кинофильма, их разучивание).</a:t>
            </a:r>
          </a:p>
          <a:p>
            <a:endParaRPr lang="ru-RU" dirty="0"/>
          </a:p>
        </p:txBody>
      </p:sp>
    </p:spTree>
    <p:extLst>
      <p:ext uri="{BB962C8B-B14F-4D97-AF65-F5344CB8AC3E}">
        <p14:creationId xmlns:p14="http://schemas.microsoft.com/office/powerpoint/2010/main" val="2513657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lnSpcReduction="10000"/>
          </a:bodyPr>
          <a:lstStyle/>
          <a:p>
            <a:r>
              <a:rPr lang="ru-RU" b="1" dirty="0"/>
              <a:t>2. Демонстрационный этап.</a:t>
            </a:r>
            <a:r>
              <a:rPr lang="ru-RU" dirty="0"/>
              <a:t> Демонстрация фильма должна сопровождаться активной учебной деятельностью зрителей - обучаемых. Им можно предложить программу управления восприятием фильма в форме аннотации, схемы сценария, тезисов, плана, опорных слов и фраз. Обучаемым также полезно делать записи, конструировать опорный конспект к фильму. Вместе с тем им можно рекомендовать задания на установление характера сочетания звукового и зрительного ряда: например, определить, какие высказывания звучат на фоне показа тех или иных событий в кадре; отметить демонстрируемые в фильме реалии и соответствующие им речевые высказывания.</a:t>
            </a:r>
          </a:p>
          <a:p>
            <a:endParaRPr lang="ru-RU" dirty="0"/>
          </a:p>
        </p:txBody>
      </p:sp>
      <p:sp>
        <p:nvSpPr>
          <p:cNvPr id="3" name="Заголовок 2"/>
          <p:cNvSpPr>
            <a:spLocks noGrp="1"/>
          </p:cNvSpPr>
          <p:nvPr>
            <p:ph type="title"/>
          </p:nvPr>
        </p:nvSpPr>
        <p:spPr/>
        <p:txBody>
          <a:bodyPr>
            <a:noAutofit/>
          </a:bodyPr>
          <a:lstStyle/>
          <a:p>
            <a:pPr algn="ctr"/>
            <a:r>
              <a:rPr lang="ru-RU" sz="2800" dirty="0">
                <a:effectLst/>
                <a:latin typeface="Times New Roman" pitchFamily="18" charset="0"/>
                <a:cs typeface="Times New Roman" pitchFamily="18" charset="0"/>
              </a:rPr>
              <a:t>Работа с </a:t>
            </a:r>
            <a:r>
              <a:rPr lang="ru-RU" sz="2800" dirty="0" err="1">
                <a:effectLst/>
                <a:latin typeface="Times New Roman" pitchFamily="18" charset="0"/>
                <a:cs typeface="Times New Roman" pitchFamily="18" charset="0"/>
              </a:rPr>
              <a:t>аудиовидеоматериалом</a:t>
            </a:r>
            <a:r>
              <a:rPr lang="ru-RU" sz="2800" dirty="0">
                <a:effectLst/>
                <a:latin typeface="Times New Roman" pitchFamily="18" charset="0"/>
                <a:cs typeface="Times New Roman" pitchFamily="18" charset="0"/>
              </a:rPr>
              <a:t> состоит из трех этапов: </a:t>
            </a:r>
            <a:r>
              <a:rPr lang="ru-RU" sz="2800" dirty="0" err="1">
                <a:effectLst/>
                <a:latin typeface="Times New Roman" pitchFamily="18" charset="0"/>
                <a:cs typeface="Times New Roman" pitchFamily="18" charset="0"/>
              </a:rPr>
              <a:t>преддемонстрационного</a:t>
            </a:r>
            <a:r>
              <a:rPr lang="ru-RU" sz="2800" dirty="0">
                <a:effectLst/>
                <a:latin typeface="Times New Roman" pitchFamily="18" charset="0"/>
                <a:cs typeface="Times New Roman" pitchFamily="18" charset="0"/>
              </a:rPr>
              <a:t>, демонстрационного и </a:t>
            </a:r>
            <a:r>
              <a:rPr lang="ru-RU" sz="2800" dirty="0" err="1">
                <a:effectLst/>
                <a:latin typeface="Times New Roman" pitchFamily="18" charset="0"/>
                <a:cs typeface="Times New Roman" pitchFamily="18" charset="0"/>
              </a:rPr>
              <a:t>последемонстрационного</a:t>
            </a:r>
            <a:r>
              <a:rPr lang="ru-RU" sz="2800" dirty="0">
                <a:effectLst/>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1608493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85000" lnSpcReduction="20000"/>
          </a:bodyPr>
          <a:lstStyle/>
          <a:p>
            <a:pPr fontAlgn="t"/>
            <a:r>
              <a:rPr lang="ru-RU" b="1" dirty="0"/>
              <a:t>3. </a:t>
            </a:r>
            <a:r>
              <a:rPr lang="ru-RU" b="1" dirty="0" err="1"/>
              <a:t>Последемонстрационный</a:t>
            </a:r>
            <a:r>
              <a:rPr lang="ru-RU" b="1" dirty="0"/>
              <a:t> этап.</a:t>
            </a:r>
            <a:r>
              <a:rPr lang="ru-RU" dirty="0"/>
              <a:t> </a:t>
            </a:r>
            <a:r>
              <a:rPr lang="ru-RU" dirty="0" err="1"/>
              <a:t>Послепросмотровая</a:t>
            </a:r>
            <a:r>
              <a:rPr lang="ru-RU" dirty="0"/>
              <a:t> работа представляет собой также обязательный элемент занятия с </a:t>
            </a:r>
            <a:r>
              <a:rPr lang="ru-RU" dirty="0" err="1"/>
              <a:t>аудиовидеосредством</a:t>
            </a:r>
            <a:r>
              <a:rPr lang="ru-RU" dirty="0"/>
              <a:t>. Она может реализоваться в двух вариантах: устном (дискуссия) или письменном (сочинение, рецензия). В качестве контрольного средства полезна комбинация этих вариантов.</a:t>
            </a:r>
          </a:p>
          <a:p>
            <a:pPr fontAlgn="t"/>
            <a:r>
              <a:rPr lang="ru-RU" dirty="0"/>
              <a:t>На данном этапе проверяется эффективность использования в процессе просмотра фильма предложенных на </a:t>
            </a:r>
            <a:r>
              <a:rPr lang="ru-RU" dirty="0" err="1"/>
              <a:t>преддемонстрационном</a:t>
            </a:r>
            <a:r>
              <a:rPr lang="ru-RU" dirty="0"/>
              <a:t> этапе ориентиров восприятия фильма обучаемыми, осуществляется контроль понимания содержания и использованных в фильме языковых и речевых средств. Особое внимание следует уделить различным видам пересказа (сжатого, избирательного, дифференцированного, пословного, коммуникативно- ориентированного).</a:t>
            </a:r>
          </a:p>
          <a:p>
            <a:endParaRPr lang="ru-RU" dirty="0"/>
          </a:p>
        </p:txBody>
      </p:sp>
      <p:sp>
        <p:nvSpPr>
          <p:cNvPr id="3" name="Заголовок 2"/>
          <p:cNvSpPr>
            <a:spLocks noGrp="1"/>
          </p:cNvSpPr>
          <p:nvPr>
            <p:ph type="title"/>
          </p:nvPr>
        </p:nvSpPr>
        <p:spPr/>
        <p:txBody>
          <a:bodyPr>
            <a:noAutofit/>
          </a:bodyPr>
          <a:lstStyle/>
          <a:p>
            <a:pPr algn="ctr"/>
            <a:r>
              <a:rPr lang="ru-RU" sz="2800" dirty="0">
                <a:effectLst/>
                <a:latin typeface="Times New Roman" pitchFamily="18" charset="0"/>
                <a:cs typeface="Times New Roman" pitchFamily="18" charset="0"/>
              </a:rPr>
              <a:t>Работа с </a:t>
            </a:r>
            <a:r>
              <a:rPr lang="ru-RU" sz="2800" dirty="0" err="1">
                <a:effectLst/>
                <a:latin typeface="Times New Roman" pitchFamily="18" charset="0"/>
                <a:cs typeface="Times New Roman" pitchFamily="18" charset="0"/>
              </a:rPr>
              <a:t>аудиовидеоматериалом</a:t>
            </a:r>
            <a:r>
              <a:rPr lang="ru-RU" sz="2800" dirty="0">
                <a:effectLst/>
                <a:latin typeface="Times New Roman" pitchFamily="18" charset="0"/>
                <a:cs typeface="Times New Roman" pitchFamily="18" charset="0"/>
              </a:rPr>
              <a:t> состоит из трех этапов: </a:t>
            </a:r>
            <a:r>
              <a:rPr lang="ru-RU" sz="2800" dirty="0" err="1">
                <a:effectLst/>
                <a:latin typeface="Times New Roman" pitchFamily="18" charset="0"/>
                <a:cs typeface="Times New Roman" pitchFamily="18" charset="0"/>
              </a:rPr>
              <a:t>преддемонстрационного</a:t>
            </a:r>
            <a:r>
              <a:rPr lang="ru-RU" sz="2800" dirty="0">
                <a:effectLst/>
                <a:latin typeface="Times New Roman" pitchFamily="18" charset="0"/>
                <a:cs typeface="Times New Roman" pitchFamily="18" charset="0"/>
              </a:rPr>
              <a:t>, демонстрационного и </a:t>
            </a:r>
            <a:r>
              <a:rPr lang="ru-RU" sz="2800" dirty="0" err="1">
                <a:effectLst/>
                <a:latin typeface="Times New Roman" pitchFamily="18" charset="0"/>
                <a:cs typeface="Times New Roman" pitchFamily="18" charset="0"/>
              </a:rPr>
              <a:t>последемонстрационного</a:t>
            </a:r>
            <a:r>
              <a:rPr lang="ru-RU" sz="2800" dirty="0">
                <a:effectLst/>
                <a:latin typeface="Times New Roman" pitchFamily="18" charset="0"/>
                <a:cs typeface="Times New Roman" pitchFamily="18" charset="0"/>
              </a:rPr>
              <a:t>.</a:t>
            </a:r>
            <a:endParaRPr lang="ru-RU" sz="2800" dirty="0"/>
          </a:p>
        </p:txBody>
      </p:sp>
    </p:spTree>
    <p:extLst>
      <p:ext uri="{BB962C8B-B14F-4D97-AF65-F5344CB8AC3E}">
        <p14:creationId xmlns:p14="http://schemas.microsoft.com/office/powerpoint/2010/main" val="331900564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30</TotalTime>
  <Words>1303</Words>
  <Application>Microsoft Office PowerPoint</Application>
  <PresentationFormat>Экран (4:3)</PresentationFormat>
  <Paragraphs>46</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Бумажная</vt:lpstr>
      <vt:lpstr>2.2.4. Научно-теоретические основы проблемного образования в преподавании русского языка</vt:lpstr>
      <vt:lpstr>Развитие информационных технологий в преподавании русского языка как иностранного (РКИ)</vt:lpstr>
      <vt:lpstr>Развитие информационных технологий в преподавании русского языка как иностранного (РКИ)</vt:lpstr>
      <vt:lpstr>Развитие информационных технологий в преподавании русского языка как иностранного (РКИ)</vt:lpstr>
      <vt:lpstr>РОЛЕВАЯ ИГРА </vt:lpstr>
      <vt:lpstr>Применение аудиовидеосредств на занятиях по русскому языку как иностранному</vt:lpstr>
      <vt:lpstr>Аудиовизуальный курс</vt:lpstr>
      <vt:lpstr>Аудиовизуальный курс</vt:lpstr>
      <vt:lpstr>Аудиовизуальный курс</vt:lpstr>
      <vt:lpstr>Работа с аудиовидеоматериалом состоит из трех этапов: преддемонстрационного, демонстрационного и последемонстрационного.</vt:lpstr>
      <vt:lpstr>Работа с аудиовидеоматериалом состоит из трех этапов: преддемонстрационного, демонстрационного и последемонстрационного.</vt:lpstr>
      <vt:lpstr>Работа с аудиовидеоматериалом состоит из трех этапов: преддемонстрационного, демонстрационного и последемонстрационного.</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2.2.4. Научно-теоретические основы проблемного образования в преподавании русского языка</dc:title>
  <dc:creator>Gulchexraxon</dc:creator>
  <cp:lastModifiedBy>Gulchexraxon</cp:lastModifiedBy>
  <cp:revision>7</cp:revision>
  <dcterms:created xsi:type="dcterms:W3CDTF">2024-04-24T03:43:48Z</dcterms:created>
  <dcterms:modified xsi:type="dcterms:W3CDTF">2024-04-24T04:18:32Z</dcterms:modified>
</cp:coreProperties>
</file>