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F88219-6864-4C7A-89BD-BB0CE37C66CC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FEA2A8-D353-42D6-B18A-2FE0BB5B3F5B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Активизация учащихся и интенсификация обучения</a:t>
          </a:r>
          <a:endParaRPr lang="ru-RU" sz="2000" dirty="0">
            <a:solidFill>
              <a:schemeClr val="bg1"/>
            </a:solidFill>
          </a:endParaRPr>
        </a:p>
      </dgm:t>
    </dgm:pt>
    <dgm:pt modelId="{E7BCD8FD-3432-48AD-A968-63C159B74305}" type="parTrans" cxnId="{B7AA899E-6766-490A-BED7-C1FE2672BDBE}">
      <dgm:prSet/>
      <dgm:spPr/>
      <dgm:t>
        <a:bodyPr/>
        <a:lstStyle/>
        <a:p>
          <a:endParaRPr lang="ru-RU"/>
        </a:p>
      </dgm:t>
    </dgm:pt>
    <dgm:pt modelId="{B820F6B8-61E4-408E-995A-5AA819927A52}" type="sibTrans" cxnId="{B7AA899E-6766-490A-BED7-C1FE2672BDBE}">
      <dgm:prSet/>
      <dgm:spPr/>
      <dgm:t>
        <a:bodyPr/>
        <a:lstStyle/>
        <a:p>
          <a:endParaRPr lang="ru-RU"/>
        </a:p>
      </dgm:t>
    </dgm:pt>
    <dgm:pt modelId="{A2F5380A-9D20-4C36-8473-1BEF17BAB38B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Изучение живой речи носителей языка</a:t>
          </a:r>
          <a:r>
            <a:rPr lang="en-US" sz="2000" dirty="0" smtClean="0">
              <a:solidFill>
                <a:schemeClr val="bg1"/>
              </a:solidFill>
            </a:rPr>
            <a:t>/</a:t>
          </a:r>
          <a:r>
            <a:rPr lang="ru-RU" sz="2000" dirty="0" smtClean="0">
              <a:solidFill>
                <a:schemeClr val="bg1"/>
              </a:solidFill>
            </a:rPr>
            <a:t>языка </a:t>
          </a:r>
          <a:endParaRPr lang="ru-RU" sz="2000" dirty="0">
            <a:solidFill>
              <a:schemeClr val="bg1"/>
            </a:solidFill>
          </a:endParaRPr>
        </a:p>
      </dgm:t>
    </dgm:pt>
    <dgm:pt modelId="{1043FF4E-C723-4B21-8B2F-F9C51DE82352}" type="parTrans" cxnId="{5D115860-BEFD-4779-A329-58B6A50DED99}">
      <dgm:prSet/>
      <dgm:spPr/>
      <dgm:t>
        <a:bodyPr/>
        <a:lstStyle/>
        <a:p>
          <a:endParaRPr lang="ru-RU"/>
        </a:p>
      </dgm:t>
    </dgm:pt>
    <dgm:pt modelId="{C7E4A939-1E3F-4A63-9531-58353D0A0622}" type="sibTrans" cxnId="{5D115860-BEFD-4779-A329-58B6A50DED99}">
      <dgm:prSet/>
      <dgm:spPr/>
      <dgm:t>
        <a:bodyPr/>
        <a:lstStyle/>
        <a:p>
          <a:endParaRPr lang="ru-RU"/>
        </a:p>
      </dgm:t>
    </dgm:pt>
    <dgm:pt modelId="{35CA77B8-DF0B-48E9-B2DA-949590D994CE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Погружение в ситуацию знакомства с традициями взаимоотношений и культур изучаемого </a:t>
          </a:r>
          <a:endParaRPr lang="ru-RU" sz="2000" dirty="0">
            <a:solidFill>
              <a:schemeClr val="bg1"/>
            </a:solidFill>
          </a:endParaRPr>
        </a:p>
      </dgm:t>
    </dgm:pt>
    <dgm:pt modelId="{D737507A-8AFD-4C82-9D2D-FE91DBCECF75}" type="parTrans" cxnId="{4622EE4B-4588-429D-88BB-DA048B6924C0}">
      <dgm:prSet/>
      <dgm:spPr/>
      <dgm:t>
        <a:bodyPr/>
        <a:lstStyle/>
        <a:p>
          <a:endParaRPr lang="ru-RU"/>
        </a:p>
      </dgm:t>
    </dgm:pt>
    <dgm:pt modelId="{1086B4CA-5B86-4CA9-BFBA-853774398413}" type="sibTrans" cxnId="{4622EE4B-4588-429D-88BB-DA048B6924C0}">
      <dgm:prSet/>
      <dgm:spPr/>
      <dgm:t>
        <a:bodyPr/>
        <a:lstStyle/>
        <a:p>
          <a:endParaRPr lang="ru-RU"/>
        </a:p>
      </dgm:t>
    </dgm:pt>
    <dgm:pt modelId="{598D6874-BF18-40B1-999C-6BAD0A6E38BC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Развитие воображения и прогнозирования ситуаций на примере реальных жизненных событий</a:t>
          </a:r>
          <a:endParaRPr lang="ru-RU" sz="2000" dirty="0">
            <a:solidFill>
              <a:schemeClr val="bg1"/>
            </a:solidFill>
          </a:endParaRPr>
        </a:p>
      </dgm:t>
    </dgm:pt>
    <dgm:pt modelId="{6C5C54B0-B0BA-49A4-8974-2C817AE6E452}" type="parTrans" cxnId="{2195D47A-496B-4B04-BFE9-C4C555DEF7C7}">
      <dgm:prSet/>
      <dgm:spPr/>
      <dgm:t>
        <a:bodyPr/>
        <a:lstStyle/>
        <a:p>
          <a:endParaRPr lang="ru-RU"/>
        </a:p>
      </dgm:t>
    </dgm:pt>
    <dgm:pt modelId="{39862EB7-58A2-4CE8-AAAA-D032D0286AE6}" type="sibTrans" cxnId="{2195D47A-496B-4B04-BFE9-C4C555DEF7C7}">
      <dgm:prSet/>
      <dgm:spPr/>
      <dgm:t>
        <a:bodyPr/>
        <a:lstStyle/>
        <a:p>
          <a:endParaRPr lang="ru-RU"/>
        </a:p>
      </dgm:t>
    </dgm:pt>
    <dgm:pt modelId="{7EC57E14-EE62-45F5-9029-21559E47851B}" type="pres">
      <dgm:prSet presAssocID="{CBF88219-6864-4C7A-89BD-BB0CE37C66CC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70F915-5E71-456F-ABAF-1426C4040F2F}" type="pres">
      <dgm:prSet presAssocID="{CBF88219-6864-4C7A-89BD-BB0CE37C66CC}" presName="diamond" presStyleLbl="bgShp" presStyleIdx="0" presStyleCnt="1" custLinFactNeighborX="-6500" custLinFactNeighborY="369"/>
      <dgm:spPr/>
      <dgm:t>
        <a:bodyPr/>
        <a:lstStyle/>
        <a:p>
          <a:endParaRPr lang="ru-RU"/>
        </a:p>
      </dgm:t>
    </dgm:pt>
    <dgm:pt modelId="{2F3B128B-2866-4A81-9B4C-3E91AEC6D54A}" type="pres">
      <dgm:prSet presAssocID="{CBF88219-6864-4C7A-89BD-BB0CE37C66CC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AB850-7AD1-4154-82A0-3746E26A8B66}" type="pres">
      <dgm:prSet presAssocID="{CBF88219-6864-4C7A-89BD-BB0CE37C66CC}" presName="quad2" presStyleLbl="node1" presStyleIdx="1" presStyleCnt="4" custLinFactNeighborX="9454" custLinFactNeighborY="14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D4B58E-E0C9-46EA-858A-8A53BBEBF46F}" type="pres">
      <dgm:prSet presAssocID="{CBF88219-6864-4C7A-89BD-BB0CE37C66CC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B8474C-BA24-45FC-9D7B-0354FB2D4375}" type="pres">
      <dgm:prSet presAssocID="{CBF88219-6864-4C7A-89BD-BB0CE37C66CC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51B141-4388-4895-A99C-B2064DA7DDFD}" type="presOf" srcId="{A2F5380A-9D20-4C36-8473-1BEF17BAB38B}" destId="{E53AB850-7AD1-4154-82A0-3746E26A8B66}" srcOrd="0" destOrd="0" presId="urn:microsoft.com/office/officeart/2005/8/layout/matrix3"/>
    <dgm:cxn modelId="{4622EE4B-4588-429D-88BB-DA048B6924C0}" srcId="{CBF88219-6864-4C7A-89BD-BB0CE37C66CC}" destId="{35CA77B8-DF0B-48E9-B2DA-949590D994CE}" srcOrd="2" destOrd="0" parTransId="{D737507A-8AFD-4C82-9D2D-FE91DBCECF75}" sibTransId="{1086B4CA-5B86-4CA9-BFBA-853774398413}"/>
    <dgm:cxn modelId="{4789F872-3CAB-4FFA-A81A-9613ECB924A9}" type="presOf" srcId="{598D6874-BF18-40B1-999C-6BAD0A6E38BC}" destId="{0CB8474C-BA24-45FC-9D7B-0354FB2D4375}" srcOrd="0" destOrd="0" presId="urn:microsoft.com/office/officeart/2005/8/layout/matrix3"/>
    <dgm:cxn modelId="{C1A39FB0-EA97-4D8E-B920-28530552F2E2}" type="presOf" srcId="{A3FEA2A8-D353-42D6-B18A-2FE0BB5B3F5B}" destId="{2F3B128B-2866-4A81-9B4C-3E91AEC6D54A}" srcOrd="0" destOrd="0" presId="urn:microsoft.com/office/officeart/2005/8/layout/matrix3"/>
    <dgm:cxn modelId="{72F70203-2946-439C-9614-B1AE1E86F6F4}" type="presOf" srcId="{35CA77B8-DF0B-48E9-B2DA-949590D994CE}" destId="{0CD4B58E-E0C9-46EA-858A-8A53BBEBF46F}" srcOrd="0" destOrd="0" presId="urn:microsoft.com/office/officeart/2005/8/layout/matrix3"/>
    <dgm:cxn modelId="{E1411ED4-9093-42BF-ADEB-861F0246860D}" type="presOf" srcId="{CBF88219-6864-4C7A-89BD-BB0CE37C66CC}" destId="{7EC57E14-EE62-45F5-9029-21559E47851B}" srcOrd="0" destOrd="0" presId="urn:microsoft.com/office/officeart/2005/8/layout/matrix3"/>
    <dgm:cxn modelId="{B7AA899E-6766-490A-BED7-C1FE2672BDBE}" srcId="{CBF88219-6864-4C7A-89BD-BB0CE37C66CC}" destId="{A3FEA2A8-D353-42D6-B18A-2FE0BB5B3F5B}" srcOrd="0" destOrd="0" parTransId="{E7BCD8FD-3432-48AD-A968-63C159B74305}" sibTransId="{B820F6B8-61E4-408E-995A-5AA819927A52}"/>
    <dgm:cxn modelId="{2195D47A-496B-4B04-BFE9-C4C555DEF7C7}" srcId="{CBF88219-6864-4C7A-89BD-BB0CE37C66CC}" destId="{598D6874-BF18-40B1-999C-6BAD0A6E38BC}" srcOrd="3" destOrd="0" parTransId="{6C5C54B0-B0BA-49A4-8974-2C817AE6E452}" sibTransId="{39862EB7-58A2-4CE8-AAAA-D032D0286AE6}"/>
    <dgm:cxn modelId="{5D115860-BEFD-4779-A329-58B6A50DED99}" srcId="{CBF88219-6864-4C7A-89BD-BB0CE37C66CC}" destId="{A2F5380A-9D20-4C36-8473-1BEF17BAB38B}" srcOrd="1" destOrd="0" parTransId="{1043FF4E-C723-4B21-8B2F-F9C51DE82352}" sibTransId="{C7E4A939-1E3F-4A63-9531-58353D0A0622}"/>
    <dgm:cxn modelId="{89F1DC4F-8F85-43F5-B5C4-C8CA5C7C7F34}" type="presParOf" srcId="{7EC57E14-EE62-45F5-9029-21559E47851B}" destId="{CD70F915-5E71-456F-ABAF-1426C4040F2F}" srcOrd="0" destOrd="0" presId="urn:microsoft.com/office/officeart/2005/8/layout/matrix3"/>
    <dgm:cxn modelId="{7355E438-FF24-477D-949E-A622DC83DEC1}" type="presParOf" srcId="{7EC57E14-EE62-45F5-9029-21559E47851B}" destId="{2F3B128B-2866-4A81-9B4C-3E91AEC6D54A}" srcOrd="1" destOrd="0" presId="urn:microsoft.com/office/officeart/2005/8/layout/matrix3"/>
    <dgm:cxn modelId="{AD39BDB4-7992-4C0B-AFFC-BB9AB7FC5D9A}" type="presParOf" srcId="{7EC57E14-EE62-45F5-9029-21559E47851B}" destId="{E53AB850-7AD1-4154-82A0-3746E26A8B66}" srcOrd="2" destOrd="0" presId="urn:microsoft.com/office/officeart/2005/8/layout/matrix3"/>
    <dgm:cxn modelId="{86E89F5C-4C5E-4E49-AFA5-99EE76A3EEAC}" type="presParOf" srcId="{7EC57E14-EE62-45F5-9029-21559E47851B}" destId="{0CD4B58E-E0C9-46EA-858A-8A53BBEBF46F}" srcOrd="3" destOrd="0" presId="urn:microsoft.com/office/officeart/2005/8/layout/matrix3"/>
    <dgm:cxn modelId="{CD6BF0E3-6E23-4F11-A8AD-160249D44E91}" type="presParOf" srcId="{7EC57E14-EE62-45F5-9029-21559E47851B}" destId="{0CB8474C-BA24-45FC-9D7B-0354FB2D437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788C0F-1947-42B4-BE3E-884B9BEBEFB3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9C56595-173A-4F7C-9CC2-F90521282554}">
      <dgm:prSet phldrT="[Текст]" custT="1"/>
      <dgm:spPr/>
      <dgm:t>
        <a:bodyPr/>
        <a:lstStyle/>
        <a:p>
          <a:r>
            <a:rPr lang="ru-RU" sz="2000" b="1" dirty="0" err="1" smtClean="0">
              <a:solidFill>
                <a:srgbClr val="92D050"/>
              </a:solidFill>
            </a:rPr>
            <a:t>Допросмотровый</a:t>
          </a:r>
          <a:r>
            <a:rPr lang="ru-RU" sz="2000" b="0" dirty="0" smtClean="0">
              <a:solidFill>
                <a:schemeClr val="bg1"/>
              </a:solidFill>
            </a:rPr>
            <a:t> (снятие языковых и лингвострановедческих трудностей</a:t>
          </a:r>
          <a:endParaRPr lang="ru-RU" sz="2000" b="0" dirty="0">
            <a:solidFill>
              <a:schemeClr val="bg1"/>
            </a:solidFill>
          </a:endParaRPr>
        </a:p>
      </dgm:t>
    </dgm:pt>
    <dgm:pt modelId="{FDC0B51F-DAF7-43A8-B03A-FD1361F88242}" type="parTrans" cxnId="{BF02672F-9E0A-4383-A88B-FDDA9683FF9D}">
      <dgm:prSet/>
      <dgm:spPr/>
      <dgm:t>
        <a:bodyPr/>
        <a:lstStyle/>
        <a:p>
          <a:endParaRPr lang="ru-RU"/>
        </a:p>
      </dgm:t>
    </dgm:pt>
    <dgm:pt modelId="{9D362AD2-8565-483E-847F-35DF0F7F6D9F}" type="sibTrans" cxnId="{BF02672F-9E0A-4383-A88B-FDDA9683FF9D}">
      <dgm:prSet/>
      <dgm:spPr/>
      <dgm:t>
        <a:bodyPr/>
        <a:lstStyle/>
        <a:p>
          <a:endParaRPr lang="ru-RU"/>
        </a:p>
      </dgm:t>
    </dgm:pt>
    <dgm:pt modelId="{B6D2853D-AAF3-42E8-8443-3B4FB1F155CD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92D050"/>
              </a:solidFill>
            </a:rPr>
            <a:t>Просмотровый </a:t>
          </a:r>
          <a:r>
            <a:rPr lang="ru-RU" sz="2000" dirty="0" smtClean="0">
              <a:solidFill>
                <a:schemeClr val="bg1"/>
              </a:solidFill>
            </a:rPr>
            <a:t>(</a:t>
          </a:r>
          <a:r>
            <a:rPr lang="ru-RU" sz="2000" dirty="0" err="1" smtClean="0">
              <a:solidFill>
                <a:schemeClr val="bg1"/>
              </a:solidFill>
            </a:rPr>
            <a:t>восприяте</a:t>
          </a:r>
          <a:r>
            <a:rPr lang="ru-RU" sz="2000" dirty="0" smtClean="0">
              <a:solidFill>
                <a:schemeClr val="bg1"/>
              </a:solidFill>
            </a:rPr>
            <a:t> видео-материала</a:t>
          </a:r>
          <a:endParaRPr lang="ru-RU" sz="2000" dirty="0">
            <a:solidFill>
              <a:schemeClr val="bg1"/>
            </a:solidFill>
          </a:endParaRPr>
        </a:p>
      </dgm:t>
    </dgm:pt>
    <dgm:pt modelId="{97281F05-52AC-4CED-A54A-FC89835C8C57}" type="parTrans" cxnId="{1A44D6E9-7F8D-4A6A-9E38-2F498CDF5E48}">
      <dgm:prSet/>
      <dgm:spPr/>
      <dgm:t>
        <a:bodyPr/>
        <a:lstStyle/>
        <a:p>
          <a:endParaRPr lang="ru-RU"/>
        </a:p>
      </dgm:t>
    </dgm:pt>
    <dgm:pt modelId="{77ACCF23-D062-4268-923A-34EDE7F2DE92}" type="sibTrans" cxnId="{1A44D6E9-7F8D-4A6A-9E38-2F498CDF5E48}">
      <dgm:prSet/>
      <dgm:spPr/>
      <dgm:t>
        <a:bodyPr/>
        <a:lstStyle/>
        <a:p>
          <a:endParaRPr lang="ru-RU"/>
        </a:p>
      </dgm:t>
    </dgm:pt>
    <dgm:pt modelId="{8E527BF8-0D68-4CC8-B41B-00B61C26845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92D050"/>
              </a:solidFill>
            </a:rPr>
            <a:t>Контроль</a:t>
          </a:r>
          <a:r>
            <a:rPr lang="ru-RU" sz="2000" dirty="0" smtClean="0">
              <a:solidFill>
                <a:schemeClr val="bg1"/>
              </a:solidFill>
            </a:rPr>
            <a:t> понимания основного содержания</a:t>
          </a:r>
          <a:endParaRPr lang="ru-RU" sz="2000" dirty="0">
            <a:solidFill>
              <a:schemeClr val="bg1"/>
            </a:solidFill>
          </a:endParaRPr>
        </a:p>
      </dgm:t>
    </dgm:pt>
    <dgm:pt modelId="{1CF40C71-3AFE-4554-83E9-DCE0DEB55FD7}" type="parTrans" cxnId="{A4552C83-FF03-4B3D-8481-07DDD6FD37B1}">
      <dgm:prSet/>
      <dgm:spPr/>
      <dgm:t>
        <a:bodyPr/>
        <a:lstStyle/>
        <a:p>
          <a:endParaRPr lang="ru-RU"/>
        </a:p>
      </dgm:t>
    </dgm:pt>
    <dgm:pt modelId="{2819DC73-CFBD-4BB3-8904-E206CD785ABD}" type="sibTrans" cxnId="{A4552C83-FF03-4B3D-8481-07DDD6FD37B1}">
      <dgm:prSet/>
      <dgm:spPr/>
      <dgm:t>
        <a:bodyPr/>
        <a:lstStyle/>
        <a:p>
          <a:endParaRPr lang="ru-RU"/>
        </a:p>
      </dgm:t>
    </dgm:pt>
    <dgm:pt modelId="{EB4B7D01-429E-4B60-BC6D-993E9D23192E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92D050"/>
              </a:solidFill>
            </a:rPr>
            <a:t>После-просмотровый</a:t>
          </a:r>
          <a:r>
            <a:rPr lang="ru-RU" sz="2000" dirty="0" smtClean="0">
              <a:solidFill>
                <a:schemeClr val="bg1"/>
              </a:solidFill>
            </a:rPr>
            <a:t> (развитие языковых навыков и умений </a:t>
          </a:r>
          <a:r>
            <a:rPr lang="ru-RU" sz="2000" dirty="0" err="1" smtClean="0">
              <a:solidFill>
                <a:schemeClr val="bg1"/>
              </a:solidFill>
            </a:rPr>
            <a:t>усной</a:t>
          </a:r>
          <a:r>
            <a:rPr lang="en-US" sz="2000" dirty="0" smtClean="0">
              <a:solidFill>
                <a:schemeClr val="bg1"/>
              </a:solidFill>
            </a:rPr>
            <a:t>/</a:t>
          </a:r>
          <a:r>
            <a:rPr lang="ru-RU" sz="2000" dirty="0" smtClean="0">
              <a:solidFill>
                <a:schemeClr val="bg1"/>
              </a:solidFill>
            </a:rPr>
            <a:t>письменной речи</a:t>
          </a:r>
          <a:endParaRPr lang="ru-RU" sz="2000" dirty="0">
            <a:solidFill>
              <a:schemeClr val="bg1"/>
            </a:solidFill>
          </a:endParaRPr>
        </a:p>
      </dgm:t>
    </dgm:pt>
    <dgm:pt modelId="{3ACFCA0C-54CD-478C-B6AA-57FFD2F9EA37}" type="parTrans" cxnId="{B9C3C374-E96C-4E1B-B92E-9F9F1AAB571F}">
      <dgm:prSet/>
      <dgm:spPr/>
      <dgm:t>
        <a:bodyPr/>
        <a:lstStyle/>
        <a:p>
          <a:endParaRPr lang="ru-RU"/>
        </a:p>
      </dgm:t>
    </dgm:pt>
    <dgm:pt modelId="{B3B00F49-3068-4551-A584-10310AC91B01}" type="sibTrans" cxnId="{B9C3C374-E96C-4E1B-B92E-9F9F1AAB571F}">
      <dgm:prSet/>
      <dgm:spPr/>
      <dgm:t>
        <a:bodyPr/>
        <a:lstStyle/>
        <a:p>
          <a:endParaRPr lang="ru-RU"/>
        </a:p>
      </dgm:t>
    </dgm:pt>
    <dgm:pt modelId="{D30BFB6F-B7B9-4656-91CA-773FCE1721D2}" type="pres">
      <dgm:prSet presAssocID="{EC788C0F-1947-42B4-BE3E-884B9BEBEFB3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9EB3C4D-D116-4794-B40C-2009BBC958F7}" type="pres">
      <dgm:prSet presAssocID="{B9C56595-173A-4F7C-9CC2-F90521282554}" presName="Accent1" presStyleCnt="0"/>
      <dgm:spPr/>
    </dgm:pt>
    <dgm:pt modelId="{2DE4291B-4F1C-4CAB-932D-D2344F87C8C0}" type="pres">
      <dgm:prSet presAssocID="{B9C56595-173A-4F7C-9CC2-F90521282554}" presName="Accent" presStyleLbl="node1" presStyleIdx="0" presStyleCnt="4" custAng="1621004" custLinFactNeighborX="32836" custLinFactNeighborY="-3824"/>
      <dgm:spPr/>
    </dgm:pt>
    <dgm:pt modelId="{0D781F67-1CA6-4CF0-B4F6-76F8120CA1F9}" type="pres">
      <dgm:prSet presAssocID="{B9C56595-173A-4F7C-9CC2-F90521282554}" presName="Parent1" presStyleLbl="revTx" presStyleIdx="0" presStyleCnt="4" custScaleX="206976" custScaleY="19779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71E11E-978F-4344-9B65-C79A24E775D9}" type="pres">
      <dgm:prSet presAssocID="{B6D2853D-AAF3-42E8-8443-3B4FB1F155CD}" presName="Accent2" presStyleCnt="0"/>
      <dgm:spPr/>
    </dgm:pt>
    <dgm:pt modelId="{DB9E81F3-E1A9-4C9A-AD60-860EEAB6CEEE}" type="pres">
      <dgm:prSet presAssocID="{B6D2853D-AAF3-42E8-8443-3B4FB1F155CD}" presName="Accent" presStyleLbl="node1" presStyleIdx="1" presStyleCnt="4" custAng="19452864" custLinFactNeighborX="-27252" custLinFactNeighborY="917"/>
      <dgm:spPr/>
    </dgm:pt>
    <dgm:pt modelId="{68D35965-406E-4120-9781-F0C2DCEBFD89}" type="pres">
      <dgm:prSet presAssocID="{B6D2853D-AAF3-42E8-8443-3B4FB1F155CD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7CA17-82E3-4DF3-980D-C043DCFEA9EF}" type="pres">
      <dgm:prSet presAssocID="{8E527BF8-0D68-4CC8-B41B-00B61C26845B}" presName="Accent3" presStyleCnt="0"/>
      <dgm:spPr/>
    </dgm:pt>
    <dgm:pt modelId="{C4EE880B-8079-41ED-A96B-3AF82A606A65}" type="pres">
      <dgm:prSet presAssocID="{8E527BF8-0D68-4CC8-B41B-00B61C26845B}" presName="Accent" presStyleLbl="node1" presStyleIdx="2" presStyleCnt="4" custLinFactNeighborX="36099" custLinFactNeighborY="5005"/>
      <dgm:spPr/>
    </dgm:pt>
    <dgm:pt modelId="{4B47E434-1281-49D8-A9D6-2F13946BB8C0}" type="pres">
      <dgm:prSet presAssocID="{8E527BF8-0D68-4CC8-B41B-00B61C26845B}" presName="Parent3" presStyleLbl="revTx" presStyleIdx="2" presStyleCnt="4" custScaleX="160109" custScaleY="146778" custLinFactNeighborX="49332" custLinFactNeighborY="402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6B62A6-A94D-426E-AAAE-0CE63E2B90B1}" type="pres">
      <dgm:prSet presAssocID="{EB4B7D01-429E-4B60-BC6D-993E9D23192E}" presName="Accent4" presStyleCnt="0"/>
      <dgm:spPr/>
    </dgm:pt>
    <dgm:pt modelId="{B5104A82-69EE-49DF-BE28-8DE8277980D2}" type="pres">
      <dgm:prSet presAssocID="{EB4B7D01-429E-4B60-BC6D-993E9D23192E}" presName="Accent" presStyleLbl="node1" presStyleIdx="3" presStyleCnt="4" custAng="21414179" custLinFactNeighborX="-41447" custLinFactNeighborY="21181"/>
      <dgm:spPr/>
    </dgm:pt>
    <dgm:pt modelId="{CC27D70A-E190-4F41-B699-3E76CFF3BF2D}" type="pres">
      <dgm:prSet presAssocID="{EB4B7D01-429E-4B60-BC6D-993E9D23192E}" presName="Parent4" presStyleLbl="revTx" presStyleIdx="3" presStyleCnt="4" custScaleX="252166" custLinFactNeighborX="-821" custLinFactNeighborY="6773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B163B7-6A70-4BF2-A4F1-B295992A569F}" type="presOf" srcId="{EB4B7D01-429E-4B60-BC6D-993E9D23192E}" destId="{CC27D70A-E190-4F41-B699-3E76CFF3BF2D}" srcOrd="0" destOrd="0" presId="urn:microsoft.com/office/officeart/2009/layout/CircleArrowProcess"/>
    <dgm:cxn modelId="{B9C3C374-E96C-4E1B-B92E-9F9F1AAB571F}" srcId="{EC788C0F-1947-42B4-BE3E-884B9BEBEFB3}" destId="{EB4B7D01-429E-4B60-BC6D-993E9D23192E}" srcOrd="3" destOrd="0" parTransId="{3ACFCA0C-54CD-478C-B6AA-57FFD2F9EA37}" sibTransId="{B3B00F49-3068-4551-A584-10310AC91B01}"/>
    <dgm:cxn modelId="{A4552C83-FF03-4B3D-8481-07DDD6FD37B1}" srcId="{EC788C0F-1947-42B4-BE3E-884B9BEBEFB3}" destId="{8E527BF8-0D68-4CC8-B41B-00B61C26845B}" srcOrd="2" destOrd="0" parTransId="{1CF40C71-3AFE-4554-83E9-DCE0DEB55FD7}" sibTransId="{2819DC73-CFBD-4BB3-8904-E206CD785ABD}"/>
    <dgm:cxn modelId="{7F94499E-457D-4484-8F06-B973B8CC47E1}" type="presOf" srcId="{8E527BF8-0D68-4CC8-B41B-00B61C26845B}" destId="{4B47E434-1281-49D8-A9D6-2F13946BB8C0}" srcOrd="0" destOrd="0" presId="urn:microsoft.com/office/officeart/2009/layout/CircleArrowProcess"/>
    <dgm:cxn modelId="{F2F47694-5590-4E9E-A2AD-52DB39F473D0}" type="presOf" srcId="{EC788C0F-1947-42B4-BE3E-884B9BEBEFB3}" destId="{D30BFB6F-B7B9-4656-91CA-773FCE1721D2}" srcOrd="0" destOrd="0" presId="urn:microsoft.com/office/officeart/2009/layout/CircleArrowProcess"/>
    <dgm:cxn modelId="{E5EF7063-1403-411E-BB95-90D2661CBC66}" type="presOf" srcId="{B6D2853D-AAF3-42E8-8443-3B4FB1F155CD}" destId="{68D35965-406E-4120-9781-F0C2DCEBFD89}" srcOrd="0" destOrd="0" presId="urn:microsoft.com/office/officeart/2009/layout/CircleArrowProcess"/>
    <dgm:cxn modelId="{ABE983AE-C53A-4B15-84D2-969D8833C06C}" type="presOf" srcId="{B9C56595-173A-4F7C-9CC2-F90521282554}" destId="{0D781F67-1CA6-4CF0-B4F6-76F8120CA1F9}" srcOrd="0" destOrd="0" presId="urn:microsoft.com/office/officeart/2009/layout/CircleArrowProcess"/>
    <dgm:cxn modelId="{BF02672F-9E0A-4383-A88B-FDDA9683FF9D}" srcId="{EC788C0F-1947-42B4-BE3E-884B9BEBEFB3}" destId="{B9C56595-173A-4F7C-9CC2-F90521282554}" srcOrd="0" destOrd="0" parTransId="{FDC0B51F-DAF7-43A8-B03A-FD1361F88242}" sibTransId="{9D362AD2-8565-483E-847F-35DF0F7F6D9F}"/>
    <dgm:cxn modelId="{1A44D6E9-7F8D-4A6A-9E38-2F498CDF5E48}" srcId="{EC788C0F-1947-42B4-BE3E-884B9BEBEFB3}" destId="{B6D2853D-AAF3-42E8-8443-3B4FB1F155CD}" srcOrd="1" destOrd="0" parTransId="{97281F05-52AC-4CED-A54A-FC89835C8C57}" sibTransId="{77ACCF23-D062-4268-923A-34EDE7F2DE92}"/>
    <dgm:cxn modelId="{BB12594D-05B4-49A2-98ED-025E0D0F9CAD}" type="presParOf" srcId="{D30BFB6F-B7B9-4656-91CA-773FCE1721D2}" destId="{B9EB3C4D-D116-4794-B40C-2009BBC958F7}" srcOrd="0" destOrd="0" presId="urn:microsoft.com/office/officeart/2009/layout/CircleArrowProcess"/>
    <dgm:cxn modelId="{DCA153C6-E3CE-4EB0-B8E5-2D904203293F}" type="presParOf" srcId="{B9EB3C4D-D116-4794-B40C-2009BBC958F7}" destId="{2DE4291B-4F1C-4CAB-932D-D2344F87C8C0}" srcOrd="0" destOrd="0" presId="urn:microsoft.com/office/officeart/2009/layout/CircleArrowProcess"/>
    <dgm:cxn modelId="{EB35E52C-44B0-45F6-A434-64546DC5869A}" type="presParOf" srcId="{D30BFB6F-B7B9-4656-91CA-773FCE1721D2}" destId="{0D781F67-1CA6-4CF0-B4F6-76F8120CA1F9}" srcOrd="1" destOrd="0" presId="urn:microsoft.com/office/officeart/2009/layout/CircleArrowProcess"/>
    <dgm:cxn modelId="{09B52260-830B-40BF-A79D-940BCCAD9F24}" type="presParOf" srcId="{D30BFB6F-B7B9-4656-91CA-773FCE1721D2}" destId="{2F71E11E-978F-4344-9B65-C79A24E775D9}" srcOrd="2" destOrd="0" presId="urn:microsoft.com/office/officeart/2009/layout/CircleArrowProcess"/>
    <dgm:cxn modelId="{A5D907C6-0124-4726-A31C-AB4A29707551}" type="presParOf" srcId="{2F71E11E-978F-4344-9B65-C79A24E775D9}" destId="{DB9E81F3-E1A9-4C9A-AD60-860EEAB6CEEE}" srcOrd="0" destOrd="0" presId="urn:microsoft.com/office/officeart/2009/layout/CircleArrowProcess"/>
    <dgm:cxn modelId="{CB0E052C-DD56-46F4-B867-C372CE13CF78}" type="presParOf" srcId="{D30BFB6F-B7B9-4656-91CA-773FCE1721D2}" destId="{68D35965-406E-4120-9781-F0C2DCEBFD89}" srcOrd="3" destOrd="0" presId="urn:microsoft.com/office/officeart/2009/layout/CircleArrowProcess"/>
    <dgm:cxn modelId="{EF97B840-9FE3-4C00-A6BA-409AAA165A73}" type="presParOf" srcId="{D30BFB6F-B7B9-4656-91CA-773FCE1721D2}" destId="{48B7CA17-82E3-4DF3-980D-C043DCFEA9EF}" srcOrd="4" destOrd="0" presId="urn:microsoft.com/office/officeart/2009/layout/CircleArrowProcess"/>
    <dgm:cxn modelId="{2DD6A512-2703-4513-8771-667FA57167C6}" type="presParOf" srcId="{48B7CA17-82E3-4DF3-980D-C043DCFEA9EF}" destId="{C4EE880B-8079-41ED-A96B-3AF82A606A65}" srcOrd="0" destOrd="0" presId="urn:microsoft.com/office/officeart/2009/layout/CircleArrowProcess"/>
    <dgm:cxn modelId="{BE6A5405-B150-44AC-8CBE-51457CB6E286}" type="presParOf" srcId="{D30BFB6F-B7B9-4656-91CA-773FCE1721D2}" destId="{4B47E434-1281-49D8-A9D6-2F13946BB8C0}" srcOrd="5" destOrd="0" presId="urn:microsoft.com/office/officeart/2009/layout/CircleArrowProcess"/>
    <dgm:cxn modelId="{C28BA13D-71CF-423A-A9B6-6B11016D9998}" type="presParOf" srcId="{D30BFB6F-B7B9-4656-91CA-773FCE1721D2}" destId="{BA6B62A6-A94D-426E-AAAE-0CE63E2B90B1}" srcOrd="6" destOrd="0" presId="urn:microsoft.com/office/officeart/2009/layout/CircleArrowProcess"/>
    <dgm:cxn modelId="{AB0E445F-D90B-44D1-AE89-1ECEE7488595}" type="presParOf" srcId="{BA6B62A6-A94D-426E-AAAE-0CE63E2B90B1}" destId="{B5104A82-69EE-49DF-BE28-8DE8277980D2}" srcOrd="0" destOrd="0" presId="urn:microsoft.com/office/officeart/2009/layout/CircleArrowProcess"/>
    <dgm:cxn modelId="{EE63AAA6-393E-425E-8C71-DE27E58085CB}" type="presParOf" srcId="{D30BFB6F-B7B9-4656-91CA-773FCE1721D2}" destId="{CC27D70A-E190-4F41-B699-3E76CFF3BF2D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70F915-5E71-456F-ABAF-1426C4040F2F}">
      <dsp:nvSpPr>
        <dsp:cNvPr id="0" name=""/>
        <dsp:cNvSpPr/>
      </dsp:nvSpPr>
      <dsp:spPr>
        <a:xfrm>
          <a:off x="0" y="203601"/>
          <a:ext cx="5486400" cy="54864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3B128B-2866-4A81-9B4C-3E91AEC6D54A}">
      <dsp:nvSpPr>
        <dsp:cNvPr id="0" name=""/>
        <dsp:cNvSpPr/>
      </dsp:nvSpPr>
      <dsp:spPr>
        <a:xfrm>
          <a:off x="521207" y="704564"/>
          <a:ext cx="2139696" cy="213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Активизация учащихся и интенсификация обучения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625658" y="809015"/>
        <a:ext cx="1930794" cy="1930794"/>
      </dsp:txXfrm>
    </dsp:sp>
    <dsp:sp modelId="{E53AB850-7AD1-4154-82A0-3746E26A8B66}">
      <dsp:nvSpPr>
        <dsp:cNvPr id="0" name=""/>
        <dsp:cNvSpPr/>
      </dsp:nvSpPr>
      <dsp:spPr>
        <a:xfrm>
          <a:off x="3027782" y="707688"/>
          <a:ext cx="2139696" cy="213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Изучение живой речи носителей языка</a:t>
          </a:r>
          <a:r>
            <a:rPr lang="en-US" sz="2000" kern="1200" dirty="0" smtClean="0">
              <a:solidFill>
                <a:schemeClr val="bg1"/>
              </a:solidFill>
            </a:rPr>
            <a:t>/</a:t>
          </a:r>
          <a:r>
            <a:rPr lang="ru-RU" sz="2000" kern="1200" dirty="0" smtClean="0">
              <a:solidFill>
                <a:schemeClr val="bg1"/>
              </a:solidFill>
            </a:rPr>
            <a:t>языка 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3132233" y="812139"/>
        <a:ext cx="1930794" cy="1930794"/>
      </dsp:txXfrm>
    </dsp:sp>
    <dsp:sp modelId="{0CD4B58E-E0C9-46EA-858A-8A53BBEBF46F}">
      <dsp:nvSpPr>
        <dsp:cNvPr id="0" name=""/>
        <dsp:cNvSpPr/>
      </dsp:nvSpPr>
      <dsp:spPr>
        <a:xfrm>
          <a:off x="521207" y="3008852"/>
          <a:ext cx="2139696" cy="213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Погружение в ситуацию знакомства с традициями взаимоотношений и культур изучаемого 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625658" y="3113303"/>
        <a:ext cx="1930794" cy="1930794"/>
      </dsp:txXfrm>
    </dsp:sp>
    <dsp:sp modelId="{0CB8474C-BA24-45FC-9D7B-0354FB2D4375}">
      <dsp:nvSpPr>
        <dsp:cNvPr id="0" name=""/>
        <dsp:cNvSpPr/>
      </dsp:nvSpPr>
      <dsp:spPr>
        <a:xfrm>
          <a:off x="2825496" y="3008852"/>
          <a:ext cx="2139696" cy="213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Развитие воображения и прогнозирования ситуаций на примере реальных жизненных событий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2929947" y="3113303"/>
        <a:ext cx="1930794" cy="19307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4291B-4F1C-4CAB-932D-D2344F87C8C0}">
      <dsp:nvSpPr>
        <dsp:cNvPr id="0" name=""/>
        <dsp:cNvSpPr/>
      </dsp:nvSpPr>
      <dsp:spPr>
        <a:xfrm rot="1621004">
          <a:off x="2811751" y="-84403"/>
          <a:ext cx="2206984" cy="2207208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781F67-1CA6-4CF0-B4F6-76F8120CA1F9}">
      <dsp:nvSpPr>
        <dsp:cNvPr id="0" name=""/>
        <dsp:cNvSpPr/>
      </dsp:nvSpPr>
      <dsp:spPr>
        <a:xfrm>
          <a:off x="1915563" y="497855"/>
          <a:ext cx="2549162" cy="1217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rgbClr val="92D050"/>
              </a:solidFill>
            </a:rPr>
            <a:t>Допросмотровый</a:t>
          </a:r>
          <a:r>
            <a:rPr lang="ru-RU" sz="2000" b="0" kern="1200" dirty="0" smtClean="0">
              <a:solidFill>
                <a:schemeClr val="bg1"/>
              </a:solidFill>
            </a:rPr>
            <a:t> (снятие языковых и лингвострановедческих трудностей</a:t>
          </a:r>
          <a:endParaRPr lang="ru-RU" sz="2000" b="0" kern="1200" dirty="0">
            <a:solidFill>
              <a:schemeClr val="bg1"/>
            </a:solidFill>
          </a:endParaRPr>
        </a:p>
      </dsp:txBody>
      <dsp:txXfrm>
        <a:off x="1915563" y="497855"/>
        <a:ext cx="2549162" cy="1217936"/>
      </dsp:txXfrm>
    </dsp:sp>
    <dsp:sp modelId="{DB9E81F3-E1A9-4C9A-AD60-860EEAB6CEEE}">
      <dsp:nvSpPr>
        <dsp:cNvPr id="0" name=""/>
        <dsp:cNvSpPr/>
      </dsp:nvSpPr>
      <dsp:spPr>
        <a:xfrm rot="19452864">
          <a:off x="872498" y="1288609"/>
          <a:ext cx="2206984" cy="220720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35965-406E-4120-9781-F0C2DCEBFD89}">
      <dsp:nvSpPr>
        <dsp:cNvPr id="0" name=""/>
        <dsp:cNvSpPr/>
      </dsp:nvSpPr>
      <dsp:spPr>
        <a:xfrm>
          <a:off x="1958729" y="2069660"/>
          <a:ext cx="1231622" cy="615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92D050"/>
              </a:solidFill>
            </a:rPr>
            <a:t>Просмотровый </a:t>
          </a:r>
          <a:r>
            <a:rPr lang="ru-RU" sz="2000" kern="1200" dirty="0" smtClean="0">
              <a:solidFill>
                <a:schemeClr val="bg1"/>
              </a:solidFill>
            </a:rPr>
            <a:t>(</a:t>
          </a:r>
          <a:r>
            <a:rPr lang="ru-RU" sz="2000" kern="1200" dirty="0" err="1" smtClean="0">
              <a:solidFill>
                <a:schemeClr val="bg1"/>
              </a:solidFill>
            </a:rPr>
            <a:t>восприяте</a:t>
          </a:r>
          <a:r>
            <a:rPr lang="ru-RU" sz="2000" kern="1200" dirty="0" smtClean="0">
              <a:solidFill>
                <a:schemeClr val="bg1"/>
              </a:solidFill>
            </a:rPr>
            <a:t> видео-материала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1958729" y="2069660"/>
        <a:ext cx="1231622" cy="615747"/>
      </dsp:txXfrm>
    </dsp:sp>
    <dsp:sp modelId="{C4EE880B-8079-41ED-A96B-3AF82A606A65}">
      <dsp:nvSpPr>
        <dsp:cNvPr id="0" name=""/>
        <dsp:cNvSpPr/>
      </dsp:nvSpPr>
      <dsp:spPr>
        <a:xfrm>
          <a:off x="2883765" y="2651892"/>
          <a:ext cx="2206984" cy="2207208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47E434-1281-49D8-A9D6-2F13946BB8C0}">
      <dsp:nvSpPr>
        <dsp:cNvPr id="0" name=""/>
        <dsp:cNvSpPr/>
      </dsp:nvSpPr>
      <dsp:spPr>
        <a:xfrm>
          <a:off x="2811759" y="3443983"/>
          <a:ext cx="1971938" cy="903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92D050"/>
              </a:solidFill>
            </a:rPr>
            <a:t>Контроль</a:t>
          </a:r>
          <a:r>
            <a:rPr lang="ru-RU" sz="2000" kern="1200" dirty="0" smtClean="0">
              <a:solidFill>
                <a:schemeClr val="bg1"/>
              </a:solidFill>
            </a:rPr>
            <a:t> понимания основного содержания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2811759" y="3443983"/>
        <a:ext cx="1971938" cy="903781"/>
      </dsp:txXfrm>
    </dsp:sp>
    <dsp:sp modelId="{B5104A82-69EE-49DF-BE28-8DE8277980D2}">
      <dsp:nvSpPr>
        <dsp:cNvPr id="0" name=""/>
        <dsp:cNvSpPr/>
      </dsp:nvSpPr>
      <dsp:spPr>
        <a:xfrm rot="21414179">
          <a:off x="845395" y="4357921"/>
          <a:ext cx="1896077" cy="1896993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27D70A-E190-4F41-B699-3E76CFF3BF2D}">
      <dsp:nvSpPr>
        <dsp:cNvPr id="0" name=""/>
        <dsp:cNvSpPr/>
      </dsp:nvSpPr>
      <dsp:spPr>
        <a:xfrm>
          <a:off x="1011562" y="5028158"/>
          <a:ext cx="3105732" cy="615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92D050"/>
              </a:solidFill>
            </a:rPr>
            <a:t>После-просмотровый</a:t>
          </a:r>
          <a:r>
            <a:rPr lang="ru-RU" sz="2000" kern="1200" dirty="0" smtClean="0">
              <a:solidFill>
                <a:schemeClr val="bg1"/>
              </a:solidFill>
            </a:rPr>
            <a:t> (развитие языковых навыков и умений </a:t>
          </a:r>
          <a:r>
            <a:rPr lang="ru-RU" sz="2000" kern="1200" dirty="0" err="1" smtClean="0">
              <a:solidFill>
                <a:schemeClr val="bg1"/>
              </a:solidFill>
            </a:rPr>
            <a:t>усной</a:t>
          </a:r>
          <a:r>
            <a:rPr lang="en-US" sz="2000" kern="1200" dirty="0" smtClean="0">
              <a:solidFill>
                <a:schemeClr val="bg1"/>
              </a:solidFill>
            </a:rPr>
            <a:t>/</a:t>
          </a:r>
          <a:r>
            <a:rPr lang="ru-RU" sz="2000" kern="1200" dirty="0" smtClean="0">
              <a:solidFill>
                <a:schemeClr val="bg1"/>
              </a:solidFill>
            </a:rPr>
            <a:t>письменной речи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1011562" y="5028158"/>
        <a:ext cx="3105732" cy="6157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C5B2F36-C9C4-4540-A84B-198C47EC1212}" type="datetimeFigureOut">
              <a:rPr lang="ru-RU" smtClean="0"/>
              <a:pPr/>
              <a:t>16.05.2026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C9D86D4-CF9A-4A42-8867-BF60762CE2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dirty="0"/>
              <a:t>Роль религии в формировании этнической идентичности народов Востока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3"/>
            <a:ext cx="3240360" cy="2529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07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Актуальность темы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В образовании  идёт трансформация целей обучения ИЯ и содержания обучения, поэтому возрастает роль видео-технологий как одного из наиболее продуктивных способов достижения коммуникативной компетенции. Повышения уровня владения ИЯ до современных требований международных стандартов является необходимостью 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61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Цель обучения ИЯ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48881"/>
            <a:ext cx="8229600" cy="29523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Изучение ИЯ призвано сформировать личность, способную и желающую участвовать в межкультурной коммуникации, сформировать поликультурную личность с общепланетарным мышлением, конкурентоспособную, умеющую использовать ИЯ в реальном общении.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45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Определение термина «</a:t>
            </a:r>
            <a:r>
              <a:rPr lang="en-US" sz="4000" dirty="0" smtClean="0">
                <a:solidFill>
                  <a:schemeClr val="bg1"/>
                </a:solidFill>
              </a:rPr>
              <a:t>multimedia</a:t>
            </a:r>
            <a:r>
              <a:rPr lang="ru-RU" sz="4000" dirty="0" smtClean="0">
                <a:solidFill>
                  <a:schemeClr val="bg1"/>
                </a:solidFill>
              </a:rPr>
              <a:t>»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25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Термин мультимедиа в переводе с </a:t>
            </a:r>
            <a:r>
              <a:rPr lang="ru-RU" sz="2000" dirty="0" smtClean="0">
                <a:solidFill>
                  <a:schemeClr val="bg1"/>
                </a:solidFill>
              </a:rPr>
              <a:t>английского языка </a:t>
            </a:r>
            <a:r>
              <a:rPr lang="ru-RU" sz="2000" dirty="0">
                <a:solidFill>
                  <a:schemeClr val="bg1"/>
                </a:solidFill>
              </a:rPr>
              <a:t>означает </a:t>
            </a:r>
            <a:r>
              <a:rPr lang="ru-RU" sz="2000" dirty="0" smtClean="0">
                <a:solidFill>
                  <a:schemeClr val="bg1"/>
                </a:solidFill>
              </a:rPr>
              <a:t>«</a:t>
            </a:r>
            <a:r>
              <a:rPr lang="ru-RU" sz="2000" dirty="0" err="1" smtClean="0">
                <a:solidFill>
                  <a:schemeClr val="bg1"/>
                </a:solidFill>
              </a:rPr>
              <a:t>многосредность</a:t>
            </a:r>
            <a:r>
              <a:rPr lang="ru-RU" sz="2000" dirty="0" smtClean="0">
                <a:solidFill>
                  <a:schemeClr val="bg1"/>
                </a:solidFill>
              </a:rPr>
              <a:t>», </a:t>
            </a:r>
            <a:r>
              <a:rPr lang="ru-RU" sz="2000" dirty="0">
                <a:solidFill>
                  <a:schemeClr val="bg1"/>
                </a:solidFill>
              </a:rPr>
              <a:t>что означает информационную технологию на </a:t>
            </a:r>
            <a:r>
              <a:rPr lang="ru-RU" sz="2000" dirty="0" smtClean="0">
                <a:solidFill>
                  <a:schemeClr val="bg1"/>
                </a:solidFill>
              </a:rPr>
              <a:t>основе программно-аппаратного комплекса, имеющего ядро в виде компьютера со средствами подключения к нему аудио и видео техники. Таким образом, интеллектуальная деятельность и возможности ЭВМ обеспечивают синтез трёх стихий (звука, текста и графики, живого видео)</a:t>
            </a: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0"/>
            <a:ext cx="3888432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584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7370118"/>
              </p:ext>
            </p:extLst>
          </p:nvPr>
        </p:nvGraphicFramePr>
        <p:xfrm>
          <a:off x="3200400" y="273050"/>
          <a:ext cx="5486400" cy="585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709" y="-387424"/>
            <a:ext cx="3635896" cy="5328592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И</a:t>
            </a:r>
            <a:r>
              <a:rPr lang="ru-RU" sz="2000" dirty="0" smtClean="0">
                <a:solidFill>
                  <a:schemeClr val="bg1"/>
                </a:solidFill>
              </a:rPr>
              <a:t>спользование </a:t>
            </a:r>
            <a:r>
              <a:rPr lang="ru-RU" sz="2000" dirty="0">
                <a:solidFill>
                  <a:schemeClr val="bg1"/>
                </a:solidFill>
              </a:rPr>
              <a:t>технологии 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гипермедиа </a:t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обеспечивает максимальный </a:t>
            </a:r>
            <a:r>
              <a:rPr lang="ru-RU" sz="2000" dirty="0">
                <a:solidFill>
                  <a:schemeClr val="bg1"/>
                </a:solidFill>
              </a:rPr>
              <a:t>доступ 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к </a:t>
            </a:r>
            <a:r>
              <a:rPr lang="ru-RU" sz="2000" dirty="0">
                <a:solidFill>
                  <a:schemeClr val="bg1"/>
                </a:solidFill>
              </a:rPr>
              <a:t>источникам знаний через ЭОР и позволяет решить следующие задачи на уроке: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451592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20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Стили видео-материалов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Художественные</a:t>
            </a:r>
            <a:r>
              <a:rPr lang="ru-RU" b="1" dirty="0" smtClean="0">
                <a:solidFill>
                  <a:srgbClr val="92D050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(мультфильмы, худ. фильмы, фрагменты спектаклей)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b="1" dirty="0" smtClean="0">
                <a:solidFill>
                  <a:srgbClr val="92D050"/>
                </a:solidFill>
              </a:rPr>
              <a:t>Научно-популярные</a:t>
            </a:r>
            <a:r>
              <a:rPr lang="ru-RU" b="1" dirty="0">
                <a:solidFill>
                  <a:srgbClr val="92D050"/>
                </a:solidFill>
              </a:rPr>
              <a:t>, публицистические </a:t>
            </a:r>
            <a:r>
              <a:rPr lang="ru-RU" dirty="0">
                <a:solidFill>
                  <a:schemeClr val="bg1"/>
                </a:solidFill>
              </a:rPr>
              <a:t>(интервью, документальные и учебные фильмы)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>
                <a:solidFill>
                  <a:srgbClr val="92D050"/>
                </a:solidFill>
              </a:rPr>
              <a:t>Информационные </a:t>
            </a:r>
            <a:r>
              <a:rPr lang="ru-RU" dirty="0">
                <a:solidFill>
                  <a:schemeClr val="bg1"/>
                </a:solidFill>
              </a:rPr>
              <a:t>(реклама, записи новостей, телепередач)</a:t>
            </a:r>
          </a:p>
          <a:p>
            <a:endParaRPr lang="ru-RU" dirty="0" smtClean="0"/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Страноведческие </a:t>
            </a:r>
            <a:r>
              <a:rPr lang="ru-RU" dirty="0">
                <a:solidFill>
                  <a:schemeClr val="bg1"/>
                </a:solidFill>
              </a:rPr>
              <a:t>(</a:t>
            </a:r>
            <a:r>
              <a:rPr lang="ru-RU" dirty="0" smtClean="0">
                <a:solidFill>
                  <a:schemeClr val="bg1"/>
                </a:solidFill>
              </a:rPr>
              <a:t>видео-экскурсии</a:t>
            </a:r>
            <a:r>
              <a:rPr lang="ru-RU" dirty="0">
                <a:solidFill>
                  <a:schemeClr val="bg1"/>
                </a:solidFill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675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142629"/>
              </p:ext>
            </p:extLst>
          </p:nvPr>
        </p:nvGraphicFramePr>
        <p:xfrm>
          <a:off x="3200400" y="273050"/>
          <a:ext cx="5486400" cy="585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3573016"/>
            <a:ext cx="2377440" cy="1371600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chemeClr val="bg1"/>
                </a:solidFill>
              </a:rPr>
              <a:t>Очень важно рационально организовать структуру видео-занятия. В структуре видео-урока выделяют 4 этапа: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2276872"/>
            <a:ext cx="2377440" cy="13716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197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Примеры заданий с использованием видео-фильма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2"/>
                </a:solidFill>
              </a:rPr>
              <a:t>Просмотровый этап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ru-RU" b="1" dirty="0" smtClean="0">
                <a:solidFill>
                  <a:schemeClr val="accent2"/>
                </a:solidFill>
              </a:rPr>
              <a:t>(</a:t>
            </a:r>
            <a:r>
              <a:rPr lang="en-US" b="1" dirty="0" smtClean="0">
                <a:solidFill>
                  <a:schemeClr val="accent2"/>
                </a:solidFill>
              </a:rPr>
              <a:t>while-activity)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Заполни пропуски недостающими словами и фразами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Найди предложения несоответствующие действительности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Соотнеси предложенные реплики с соответствующими персонажами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После «стоп-кадра» предположи что произойдёт дальше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Отметь последовательность эпизодов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251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2"/>
                </a:solidFill>
              </a:rPr>
              <a:t>После-просмотровый этап (</a:t>
            </a:r>
            <a:r>
              <a:rPr lang="en-US" b="1" dirty="0" smtClean="0">
                <a:solidFill>
                  <a:schemeClr val="accent2"/>
                </a:solidFill>
              </a:rPr>
              <a:t>post-activity)</a:t>
            </a:r>
            <a:endParaRPr lang="ru-RU" b="1" dirty="0" smtClean="0">
              <a:solidFill>
                <a:schemeClr val="accent2"/>
              </a:solidFill>
            </a:endParaRPr>
          </a:p>
          <a:p>
            <a:r>
              <a:rPr lang="ru-RU" sz="2200" dirty="0">
                <a:solidFill>
                  <a:schemeClr val="bg1"/>
                </a:solidFill>
              </a:rPr>
              <a:t>Н</a:t>
            </a:r>
            <a:r>
              <a:rPr lang="ru-RU" sz="2200" dirty="0" smtClean="0">
                <a:solidFill>
                  <a:schemeClr val="bg1"/>
                </a:solidFill>
              </a:rPr>
              <a:t>апиши рецензию на фильм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Придумай рекламу к фильму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Напиши изложение видеосюжета в виде письма другу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Напиши рассказ, используя фразы предложенные учителем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Опиши одного из персонажей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Перескажи сюжет от имени одного из персонажей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Посмотри фрагмент без звука и предположи каковы взаимоотношения между участниками диалога, их статус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6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548680"/>
            <a:ext cx="43204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>
                <a:solidFill>
                  <a:schemeClr val="bg1"/>
                </a:solidFill>
              </a:rPr>
              <a:t>Технический прогресс дал возможность учителю использовать видео-технологии для самых разных учебных и воспитательных целей и сделал процесс получения знаний более красочным и увлекательным.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7012"/>
            <a:ext cx="3714923" cy="5439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72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аркет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225</TotalTime>
  <Words>366</Words>
  <Application>Microsoft Office PowerPoint</Application>
  <PresentationFormat>Экран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Паркет</vt:lpstr>
      <vt:lpstr>Роль религии в формировании этнической идентичности народов Востока</vt:lpstr>
      <vt:lpstr>Актуальность темы</vt:lpstr>
      <vt:lpstr>Цель обучения ИЯ</vt:lpstr>
      <vt:lpstr>Определение термина «multimedia»</vt:lpstr>
      <vt:lpstr>Использование технологии  гипермедиа  обеспечивает максимальный доступ  к источникам знаний через ЭОР и позволяет решить следующие задачи на уроке: </vt:lpstr>
      <vt:lpstr>Стили видео-материалов</vt:lpstr>
      <vt:lpstr>Очень важно рационально организовать структуру видео-занятия. В структуре видео-урока выделяют 4 этапа:</vt:lpstr>
      <vt:lpstr>Примеры заданий с использованием видео-фильма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Видео-технологии на уроках иностранного языка</dc:title>
  <dc:creator>Katherine</dc:creator>
  <cp:lastModifiedBy>Gulchexraxon</cp:lastModifiedBy>
  <cp:revision>23</cp:revision>
  <dcterms:created xsi:type="dcterms:W3CDTF">2015-06-04T16:08:52Z</dcterms:created>
  <dcterms:modified xsi:type="dcterms:W3CDTF">2026-05-16T03:00:45Z</dcterms:modified>
</cp:coreProperties>
</file>