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8"/>
  </p:notesMasterIdLst>
  <p:sldIdLst>
    <p:sldId id="354" r:id="rId2"/>
    <p:sldId id="1631" r:id="rId3"/>
    <p:sldId id="1605" r:id="rId4"/>
    <p:sldId id="1642" r:id="rId5"/>
    <p:sldId id="1643" r:id="rId6"/>
    <p:sldId id="1644" r:id="rId7"/>
    <p:sldId id="1646" r:id="rId8"/>
    <p:sldId id="1618" r:id="rId9"/>
    <p:sldId id="1655" r:id="rId10"/>
    <p:sldId id="1656" r:id="rId11"/>
    <p:sldId id="1651" r:id="rId12"/>
    <p:sldId id="1652" r:id="rId13"/>
    <p:sldId id="400" r:id="rId14"/>
    <p:sldId id="370" r:id="rId15"/>
    <p:sldId id="1632" r:id="rId16"/>
    <p:sldId id="371" r:id="rId17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5BAA"/>
    <a:srgbClr val="0B1354"/>
    <a:srgbClr val="10377F"/>
    <a:srgbClr val="5C58B2"/>
    <a:srgbClr val="7C45A0"/>
    <a:srgbClr val="A155B9"/>
    <a:srgbClr val="F765A3"/>
    <a:srgbClr val="FFA4B6"/>
    <a:srgbClr val="5B9BD5"/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>
        <p:scale>
          <a:sx n="50" d="100"/>
          <a:sy n="50" d="100"/>
        </p:scale>
        <p:origin x="883" y="134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6" name="Google Shape;3216;g97eba757d5_0_2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7" name="Google Shape;3217;g97eba757d5_0_2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21740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.svg"/><Relationship Id="rId7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0" descr="preencoded.png">
            <a:extLst>
              <a:ext uri="{FF2B5EF4-FFF2-40B4-BE49-F238E27FC236}">
                <a16:creationId xmlns:a16="http://schemas.microsoft.com/office/drawing/2014/main" id="{6C9DB28D-C0F8-6BE4-14C2-21682EE63B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78656"/>
            <a:ext cx="7016750" cy="1012269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16014D5-C3A4-47D2-B9EB-B5964ED19D6D}"/>
              </a:ext>
            </a:extLst>
          </p:cNvPr>
          <p:cNvSpPr/>
          <p:nvPr/>
        </p:nvSpPr>
        <p:spPr>
          <a:xfrm>
            <a:off x="7473950" y="1895474"/>
            <a:ext cx="9982200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endParaRPr lang="ru-RU" sz="4000" dirty="0"/>
          </a:p>
          <a:p>
            <a:pPr indent="450215" algn="ctr">
              <a:spcAft>
                <a:spcPts val="0"/>
              </a:spcAft>
            </a:pPr>
            <a:r>
              <a:rPr lang="uz-Latn-UZ" sz="3200" b="1" dirty="0">
                <a:latin typeface="Times New Roman" panose="02020603050405020304" pitchFamily="18" charset="0"/>
              </a:rPr>
              <a:t>II. UMUMKASBIY KOʻNIKMALARNI RIVOJLANTIRISH</a:t>
            </a:r>
            <a:endParaRPr lang="en-US" sz="3200" b="1" dirty="0">
              <a:latin typeface="Times New Roman" panose="02020603050405020304" pitchFamily="18" charset="0"/>
            </a:endParaRPr>
          </a:p>
          <a:p>
            <a:pPr indent="450215" algn="ctr">
              <a:spcAft>
                <a:spcPts val="0"/>
              </a:spcAft>
            </a:pPr>
            <a:r>
              <a:rPr lang="uz-Latn-UZ" sz="3200" b="1" dirty="0">
                <a:latin typeface="Times New Roman" panose="02020603050405020304" pitchFamily="18" charset="0"/>
              </a:rPr>
              <a:t> </a:t>
            </a:r>
            <a:endParaRPr lang="ru-RU" sz="3200" dirty="0"/>
          </a:p>
          <a:p>
            <a:pPr indent="450215" algn="ctr">
              <a:spcAft>
                <a:spcPts val="0"/>
              </a:spcAft>
            </a:pPr>
            <a:r>
              <a:rPr lang="pt-BR" sz="3200" b="1" dirty="0">
                <a:latin typeface="Times New Roman" panose="02020603050405020304" pitchFamily="18" charset="0"/>
              </a:rPr>
              <a:t>2.2. “Zamonaviy ta’lim paradigmalari” moduli</a:t>
            </a:r>
          </a:p>
          <a:p>
            <a:pPr indent="450215" algn="ctr">
              <a:spcAft>
                <a:spcPts val="0"/>
              </a:spcAft>
            </a:pPr>
            <a:r>
              <a:rPr lang="uz-Latn-UZ" sz="3200" b="1" dirty="0">
                <a:latin typeface="Times New Roman" panose="02020603050405020304" pitchFamily="18" charset="0"/>
              </a:rPr>
              <a:t> </a:t>
            </a:r>
            <a:endParaRPr lang="ru-RU" sz="3200" dirty="0"/>
          </a:p>
          <a:p>
            <a:pPr indent="450215" algn="ctr">
              <a:spcAft>
                <a:spcPts val="0"/>
              </a:spcAft>
            </a:pPr>
            <a:r>
              <a:rPr lang="uz-Latn-UZ" sz="4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Shaxsga yoʻnaltirilgan  ta’lim turlari va texnologiyalari</a:t>
            </a:r>
          </a:p>
          <a:p>
            <a:pPr indent="450215" algn="ctr">
              <a:spcAft>
                <a:spcPts val="0"/>
              </a:spcAft>
            </a:pPr>
            <a:r>
              <a:rPr lang="uz-Latn-UZ" sz="4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48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147405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D612CF-A35D-E0F7-DA47-DAECC00E6F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CE5850FA-1A07-470F-4E9D-4890102D53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3C06313-C513-1A66-6BF5-57DF946A55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E5ED578-E757-19A1-252A-32054265DA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4" name="Picture 2" descr="Более 193 900 работ на тему «вопросительный знак»: стоковые фото, картинки  и изображения royalty-free - iStock">
            <a:extLst>
              <a:ext uri="{FF2B5EF4-FFF2-40B4-BE49-F238E27FC236}">
                <a16:creationId xmlns:a16="http://schemas.microsoft.com/office/drawing/2014/main" id="{FFF6F59B-6832-2D33-4F94-C71925583B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8" t="12995" r="4974" b="17741"/>
          <a:stretch/>
        </p:blipFill>
        <p:spPr bwMode="auto">
          <a:xfrm rot="19419823">
            <a:off x="586574" y="2990427"/>
            <a:ext cx="6502089" cy="4116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B0D46AF-C7B2-9CD5-31C5-AD08B16CF35F}"/>
              </a:ext>
            </a:extLst>
          </p:cNvPr>
          <p:cNvSpPr txBox="1"/>
          <p:nvPr/>
        </p:nvSpPr>
        <p:spPr>
          <a:xfrm>
            <a:off x="7397750" y="3124054"/>
            <a:ext cx="10598149" cy="4462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000" dirty="0" err="1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Shaxsga</a:t>
            </a:r>
            <a:r>
              <a:rPr lang="en-US" sz="60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yo‘naltirilgan</a:t>
            </a:r>
            <a:r>
              <a:rPr lang="en-US" sz="60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ta’lim</a:t>
            </a:r>
            <a:r>
              <a:rPr lang="en-US" sz="60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nima</a:t>
            </a:r>
            <a:r>
              <a:rPr lang="az-Latn-AZ" sz="60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?</a:t>
            </a:r>
            <a:endParaRPr lang="en-US" sz="6000" dirty="0"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endParaRPr lang="az-Latn-AZ" sz="6000" dirty="0"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r>
              <a:rPr lang="en-US" sz="6000" dirty="0" err="1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Misollar</a:t>
            </a:r>
            <a:r>
              <a:rPr lang="en-US" sz="60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keltiring</a:t>
            </a:r>
            <a:r>
              <a:rPr lang="en-US" sz="60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.</a:t>
            </a:r>
          </a:p>
          <a:p>
            <a:endParaRPr lang="az-Latn-AZ" sz="4400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30543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4C6EED-E02A-777B-C683-A516C4CC06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1B6ECB38-2921-1660-9238-E269719C1B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26FC6F4-D3CC-50EB-97B9-27165392C5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25F6D09-15B7-2208-5263-925F81983D7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0242" name="Прямоугольник 34">
            <a:extLst>
              <a:ext uri="{FF2B5EF4-FFF2-40B4-BE49-F238E27FC236}">
                <a16:creationId xmlns:a16="http://schemas.microsoft.com/office/drawing/2014/main" id="{9AB6F030-3AD0-4077-A79F-5734645B39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59848" y="1666875"/>
            <a:ext cx="1598515" cy="861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>
              <a:lnSpc>
                <a:spcPct val="115000"/>
              </a:lnSpc>
              <a:spcAft>
                <a:spcPts val="1476"/>
              </a:spcAft>
            </a:pPr>
            <a:r>
              <a:rPr lang="uz-Cyrl-UZ" altLang="ru-RU" sz="4723" b="1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Reja:</a:t>
            </a:r>
            <a:endParaRPr lang="ru-RU" altLang="ru-RU" sz="4723" dirty="0"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10243" name="Рисунок 2" descr="https://thumbnailer.mixcloud.com/unsafe/1200x628/profile/b/d/d/1/b153-326b-4585-9914-2ce4438bd80b.jpg">
            <a:extLst>
              <a:ext uri="{FF2B5EF4-FFF2-40B4-BE49-F238E27FC236}">
                <a16:creationId xmlns:a16="http://schemas.microsoft.com/office/drawing/2014/main" id="{74ABFD54-E4DF-414A-B81E-99F30EEDD4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71880" y="7361082"/>
            <a:ext cx="5317670" cy="341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44" name="Group 3">
            <a:extLst>
              <a:ext uri="{FF2B5EF4-FFF2-40B4-BE49-F238E27FC236}">
                <a16:creationId xmlns:a16="http://schemas.microsoft.com/office/drawing/2014/main" id="{EAD26C59-4E5D-4365-AD2B-B5786AFEC9A1}"/>
              </a:ext>
            </a:extLst>
          </p:cNvPr>
          <p:cNvGrpSpPr>
            <a:grpSpLocks/>
          </p:cNvGrpSpPr>
          <p:nvPr/>
        </p:nvGrpSpPr>
        <p:grpSpPr bwMode="auto">
          <a:xfrm>
            <a:off x="768350" y="3023597"/>
            <a:ext cx="1429362" cy="1213786"/>
            <a:chOff x="1110" y="2656"/>
            <a:chExt cx="1549" cy="1351"/>
          </a:xfrm>
        </p:grpSpPr>
        <p:sp>
          <p:nvSpPr>
            <p:cNvPr id="10258" name="AutoShape 4">
              <a:extLst>
                <a:ext uri="{FF2B5EF4-FFF2-40B4-BE49-F238E27FC236}">
                  <a16:creationId xmlns:a16="http://schemas.microsoft.com/office/drawing/2014/main" id="{B99490DE-2D18-48BD-9E4C-1285BDC57CF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9pPr>
            </a:lstStyle>
            <a:p>
              <a:pPr eaLnBrk="1" hangingPunct="1"/>
              <a:endParaRPr lang="ru-RU" altLang="ru-RU" sz="2657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endParaRPr>
            </a:p>
          </p:txBody>
        </p:sp>
        <p:sp>
          <p:nvSpPr>
            <p:cNvPr id="10259" name="AutoShape 5">
              <a:extLst>
                <a:ext uri="{FF2B5EF4-FFF2-40B4-BE49-F238E27FC236}">
                  <a16:creationId xmlns:a16="http://schemas.microsoft.com/office/drawing/2014/main" id="{F5C5E274-106C-42EB-8F6E-CED9BF56B78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9pPr>
            </a:lstStyle>
            <a:p>
              <a:pPr eaLnBrk="1" hangingPunct="1"/>
              <a:endParaRPr lang="ru-RU" altLang="ru-RU" sz="2657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endParaRPr>
            </a:p>
          </p:txBody>
        </p:sp>
        <p:sp>
          <p:nvSpPr>
            <p:cNvPr id="35" name="AutoShape 6">
              <a:extLst>
                <a:ext uri="{FF2B5EF4-FFF2-40B4-BE49-F238E27FC236}">
                  <a16:creationId xmlns:a16="http://schemas.microsoft.com/office/drawing/2014/main" id="{5492F7AA-BA69-46B5-BB1D-408B18D90F4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199" y="2737"/>
              <a:ext cx="1351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2657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0247" name="Text Box 12">
            <a:extLst>
              <a:ext uri="{FF2B5EF4-FFF2-40B4-BE49-F238E27FC236}">
                <a16:creationId xmlns:a16="http://schemas.microsoft.com/office/drawing/2014/main" id="{704C090B-9280-4899-AE74-38A4C9B14A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7842" y="3190875"/>
            <a:ext cx="1487066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 eaLnBrk="1" hangingPunct="1"/>
            <a:r>
              <a:rPr lang="az-Latn-AZ" altLang="ru-RU" sz="4400" dirty="0">
                <a:solidFill>
                  <a:srgbClr val="000000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Shaxsga yo‘naltirilgan ta’limning asosiy</a:t>
            </a:r>
            <a:r>
              <a:rPr lang="en-US" altLang="ru-RU" sz="4400" dirty="0">
                <a:solidFill>
                  <a:srgbClr val="000000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az-Latn-AZ" altLang="ru-RU" sz="4400" dirty="0">
                <a:solidFill>
                  <a:srgbClr val="000000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tamoyillari</a:t>
            </a:r>
            <a:r>
              <a:rPr lang="en-US" altLang="ru-RU" sz="4400" dirty="0">
                <a:solidFill>
                  <a:srgbClr val="000000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az-Latn-AZ" altLang="ru-RU" sz="4400" dirty="0">
                <a:solidFill>
                  <a:srgbClr val="000000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va uslublari</a:t>
            </a:r>
            <a:endParaRPr lang="en-US" altLang="ko-KR" sz="4400" b="1" dirty="0">
              <a:solidFill>
                <a:schemeClr val="bg1"/>
              </a:solidFill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10248" name="Text Box 13">
            <a:extLst>
              <a:ext uri="{FF2B5EF4-FFF2-40B4-BE49-F238E27FC236}">
                <a16:creationId xmlns:a16="http://schemas.microsoft.com/office/drawing/2014/main" id="{6F020F0C-C03A-4540-AB6B-6E1768A5C78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12267" y="3175907"/>
            <a:ext cx="487633" cy="819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/>
            <a:r>
              <a:rPr lang="en-US" altLang="ru-RU" sz="4723" b="1">
                <a:solidFill>
                  <a:schemeClr val="bg1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10251" name="Text Box 16">
            <a:extLst>
              <a:ext uri="{FF2B5EF4-FFF2-40B4-BE49-F238E27FC236}">
                <a16:creationId xmlns:a16="http://schemas.microsoft.com/office/drawing/2014/main" id="{DB472C84-1930-454E-875B-886AD19760D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44849" y="4987212"/>
            <a:ext cx="747487" cy="819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/>
            <a:r>
              <a:rPr lang="en-US" altLang="ru-RU" sz="4723" b="1">
                <a:solidFill>
                  <a:schemeClr val="bg1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" name="AutoShape 5">
            <a:extLst>
              <a:ext uri="{FF2B5EF4-FFF2-40B4-BE49-F238E27FC236}">
                <a16:creationId xmlns:a16="http://schemas.microsoft.com/office/drawing/2014/main" id="{83012AD5-D6FA-5542-F12F-CA819699C51D}"/>
              </a:ext>
            </a:extLst>
          </p:cNvPr>
          <p:cNvSpPr>
            <a:spLocks noChangeArrowheads="1"/>
          </p:cNvSpPr>
          <p:nvPr/>
        </p:nvSpPr>
        <p:spPr bwMode="gray">
          <a:xfrm>
            <a:off x="785941" y="6392295"/>
            <a:ext cx="1417366" cy="1193122"/>
          </a:xfrm>
          <a:prstGeom prst="hexagon">
            <a:avLst>
              <a:gd name="adj" fmla="val 28916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eaLnBrk="1" hangingPunct="1"/>
            <a:endParaRPr lang="ru-RU" altLang="ru-RU" sz="2657"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7" name="AutoShape 6">
            <a:extLst>
              <a:ext uri="{FF2B5EF4-FFF2-40B4-BE49-F238E27FC236}">
                <a16:creationId xmlns:a16="http://schemas.microsoft.com/office/drawing/2014/main" id="{5253E573-4472-2DDD-C7C6-C166C11FB77D}"/>
              </a:ext>
            </a:extLst>
          </p:cNvPr>
          <p:cNvSpPr>
            <a:spLocks noChangeArrowheads="1"/>
          </p:cNvSpPr>
          <p:nvPr/>
        </p:nvSpPr>
        <p:spPr bwMode="gray">
          <a:xfrm>
            <a:off x="868067" y="6465068"/>
            <a:ext cx="1246655" cy="1049372"/>
          </a:xfrm>
          <a:prstGeom prst="hexagon">
            <a:avLst>
              <a:gd name="adj" fmla="val 28896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sz="2657"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10" name="Text Box 12">
            <a:extLst>
              <a:ext uri="{FF2B5EF4-FFF2-40B4-BE49-F238E27FC236}">
                <a16:creationId xmlns:a16="http://schemas.microsoft.com/office/drawing/2014/main" id="{C7A338F3-C386-0C7E-82D8-620C1416C2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5433" y="6586055"/>
            <a:ext cx="1364508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 eaLnBrk="1" hangingPunct="1"/>
            <a:r>
              <a:rPr lang="az-Latn-AZ" altLang="ru-RU" sz="4400" dirty="0">
                <a:solidFill>
                  <a:srgbClr val="000000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Shaxsga yo‘naltirilgan ta’limning foydalari va muammolari</a:t>
            </a:r>
            <a:endParaRPr lang="en-US" altLang="ko-KR" sz="4400" b="1" dirty="0">
              <a:solidFill>
                <a:schemeClr val="bg1"/>
              </a:solidFill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11" name="Text Box 13">
            <a:extLst>
              <a:ext uri="{FF2B5EF4-FFF2-40B4-BE49-F238E27FC236}">
                <a16:creationId xmlns:a16="http://schemas.microsoft.com/office/drawing/2014/main" id="{9114B15B-EFC8-2EBC-569C-0C6FC35A19BE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29857" y="6544605"/>
            <a:ext cx="487634" cy="819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/>
            <a:r>
              <a:rPr lang="en-US" altLang="ru-RU" sz="4723" b="1" dirty="0">
                <a:solidFill>
                  <a:schemeClr val="bg1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3</a:t>
            </a:r>
          </a:p>
        </p:txBody>
      </p:sp>
      <p:grpSp>
        <p:nvGrpSpPr>
          <p:cNvPr id="14" name="Group 3">
            <a:extLst>
              <a:ext uri="{FF2B5EF4-FFF2-40B4-BE49-F238E27FC236}">
                <a16:creationId xmlns:a16="http://schemas.microsoft.com/office/drawing/2014/main" id="{817EC816-475E-58F9-1973-A7D530FD1F86}"/>
              </a:ext>
            </a:extLst>
          </p:cNvPr>
          <p:cNvGrpSpPr>
            <a:grpSpLocks/>
          </p:cNvGrpSpPr>
          <p:nvPr/>
        </p:nvGrpSpPr>
        <p:grpSpPr bwMode="auto">
          <a:xfrm>
            <a:off x="783107" y="4714454"/>
            <a:ext cx="1429362" cy="1213786"/>
            <a:chOff x="1110" y="2656"/>
            <a:chExt cx="1549" cy="1351"/>
          </a:xfrm>
        </p:grpSpPr>
        <p:sp>
          <p:nvSpPr>
            <p:cNvPr id="15" name="AutoShape 4">
              <a:extLst>
                <a:ext uri="{FF2B5EF4-FFF2-40B4-BE49-F238E27FC236}">
                  <a16:creationId xmlns:a16="http://schemas.microsoft.com/office/drawing/2014/main" id="{86CCA466-52C1-FFBB-6F14-F6025A3ACB8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9pPr>
            </a:lstStyle>
            <a:p>
              <a:pPr eaLnBrk="1" hangingPunct="1"/>
              <a:endParaRPr lang="ru-RU" altLang="ru-RU" sz="2657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AutoShape 5">
              <a:extLst>
                <a:ext uri="{FF2B5EF4-FFF2-40B4-BE49-F238E27FC236}">
                  <a16:creationId xmlns:a16="http://schemas.microsoft.com/office/drawing/2014/main" id="{2574CEFA-2323-053D-4160-2E311822CF2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Arial Unicode MS" pitchFamily="34" charset="-128"/>
                </a:defRPr>
              </a:lvl9pPr>
            </a:lstStyle>
            <a:p>
              <a:pPr eaLnBrk="1" hangingPunct="1"/>
              <a:endParaRPr lang="ru-RU" altLang="ru-RU" sz="2657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AutoShape 6">
              <a:extLst>
                <a:ext uri="{FF2B5EF4-FFF2-40B4-BE49-F238E27FC236}">
                  <a16:creationId xmlns:a16="http://schemas.microsoft.com/office/drawing/2014/main" id="{C0D312D2-97F8-B6B9-FD2D-8AF5E3C2056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199" y="2737"/>
              <a:ext cx="1351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2657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8" name="Text Box 13">
            <a:extLst>
              <a:ext uri="{FF2B5EF4-FFF2-40B4-BE49-F238E27FC236}">
                <a16:creationId xmlns:a16="http://schemas.microsoft.com/office/drawing/2014/main" id="{376CAC3A-BB68-61FC-3FFA-9AE86B023A96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27023" y="4866764"/>
            <a:ext cx="487634" cy="819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/>
            <a:r>
              <a:rPr lang="en-US" altLang="ru-RU" sz="4723" b="1" dirty="0">
                <a:solidFill>
                  <a:schemeClr val="bg1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19" name="Text Box 12">
            <a:extLst>
              <a:ext uri="{FF2B5EF4-FFF2-40B4-BE49-F238E27FC236}">
                <a16:creationId xmlns:a16="http://schemas.microsoft.com/office/drawing/2014/main" id="{A60D3DC9-35C4-D9E8-6649-8852F963A9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59638" y="4891610"/>
            <a:ext cx="13923917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 eaLnBrk="1" hangingPunct="1"/>
            <a:r>
              <a:rPr lang="az-Latn-AZ" altLang="ru-RU" sz="4400" dirty="0">
                <a:solidFill>
                  <a:srgbClr val="000000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Shaxsga yo‘naltirilgan ta’limda texnologiyalarning o‘rni</a:t>
            </a:r>
            <a:endParaRPr lang="en-US" altLang="ko-KR" sz="4400" b="1" dirty="0">
              <a:solidFill>
                <a:schemeClr val="bg1"/>
              </a:solidFill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19453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4BBAAE-23BF-1D99-9084-5D6A80B630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18035519-3AB5-B61D-60FB-767B7653ED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2836AAA-12AA-F1CA-1233-BB41B66021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642A684-65DA-DB76-C8BD-3BC4E0E2DB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 0">
            <a:extLst>
              <a:ext uri="{FF2B5EF4-FFF2-40B4-BE49-F238E27FC236}">
                <a16:creationId xmlns:a16="http://schemas.microsoft.com/office/drawing/2014/main" id="{AF957FD9-32F6-90D2-F714-13C5C1871015}"/>
              </a:ext>
            </a:extLst>
          </p:cNvPr>
          <p:cNvSpPr/>
          <p:nvPr/>
        </p:nvSpPr>
        <p:spPr>
          <a:xfrm>
            <a:off x="844550" y="1664888"/>
            <a:ext cx="16174962" cy="35405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6827"/>
              </a:lnSpc>
            </a:pPr>
            <a:r>
              <a:rPr lang="en-US" sz="6000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Shaxsga</a:t>
            </a:r>
            <a:r>
              <a:rPr lang="en-US" sz="6000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yo‘naltirilgan</a:t>
            </a:r>
            <a:r>
              <a:rPr lang="en-US" sz="6000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ta’lim</a:t>
            </a:r>
            <a:r>
              <a:rPr lang="en-US" sz="6000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: </a:t>
            </a:r>
            <a:r>
              <a:rPr lang="en-US" sz="6000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zamonaviy</a:t>
            </a:r>
            <a:r>
              <a:rPr lang="en-US" sz="6000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ta’limning</a:t>
            </a:r>
            <a:r>
              <a:rPr lang="en-US" sz="6000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kelajagi</a:t>
            </a:r>
            <a:endParaRPr lang="en-US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1">
            <a:extLst>
              <a:ext uri="{FF2B5EF4-FFF2-40B4-BE49-F238E27FC236}">
                <a16:creationId xmlns:a16="http://schemas.microsoft.com/office/drawing/2014/main" id="{639B7630-972B-614B-1A2B-4170BF02750E}"/>
              </a:ext>
            </a:extLst>
          </p:cNvPr>
          <p:cNvSpPr/>
          <p:nvPr/>
        </p:nvSpPr>
        <p:spPr>
          <a:xfrm>
            <a:off x="9115602" y="3497844"/>
            <a:ext cx="8397940" cy="24362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square" lIns="0" tIns="0" rIns="0" bIns="0" rtlCol="0" anchor="t"/>
          <a:lstStyle/>
          <a:p>
            <a:pPr>
              <a:lnSpc>
                <a:spcPts val="4500"/>
              </a:lnSpc>
            </a:pPr>
            <a:r>
              <a:rPr lang="en-US" sz="36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       </a:t>
            </a:r>
            <a:r>
              <a:rPr lang="en-US" sz="3600" dirty="0" err="1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Shaxsga</a:t>
            </a:r>
            <a:r>
              <a:rPr lang="en-US" sz="36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yo‘naltirilgan ta’lim tizimi o‘quvchilarning individual ehtiyojlarini qondirishga qaratilgan zamonaviy ta’lim yondashuvidir. 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Ta'lim yo'nalishlari">
            <a:extLst>
              <a:ext uri="{FF2B5EF4-FFF2-40B4-BE49-F238E27FC236}">
                <a16:creationId xmlns:a16="http://schemas.microsoft.com/office/drawing/2014/main" id="{79300ACF-DE3F-9A6E-046A-0A92AC1384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50" y="3689792"/>
            <a:ext cx="8397940" cy="5205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1">
            <a:extLst>
              <a:ext uri="{FF2B5EF4-FFF2-40B4-BE49-F238E27FC236}">
                <a16:creationId xmlns:a16="http://schemas.microsoft.com/office/drawing/2014/main" id="{4DAA8FC9-65EA-C320-ED72-F08CA9DE9865}"/>
              </a:ext>
            </a:extLst>
          </p:cNvPr>
          <p:cNvSpPr/>
          <p:nvPr/>
        </p:nvSpPr>
        <p:spPr>
          <a:xfrm>
            <a:off x="9115602" y="6330907"/>
            <a:ext cx="8397940" cy="24362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square" lIns="0" tIns="0" rIns="0" bIns="0" rtlCol="0" anchor="t"/>
          <a:lstStyle/>
          <a:p>
            <a:pPr>
              <a:lnSpc>
                <a:spcPts val="4500"/>
              </a:lnSpc>
            </a:pPr>
            <a:r>
              <a:rPr lang="en-US" sz="36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       Bu tizim o‘quvchilarni o‘zlarini rivojlantirish va o‘z salohiyatlarini to‘liq ro‘yobga chiqarish uchun zarur bo‘lgan bilim va ko‘nikmalarni olishga imkon beradi.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59613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68A91A-5120-F41B-70EE-701C270A7F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19690434-6F9C-8585-3F57-E95A49CBE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2FC34D7-E42F-397D-5F95-01979E1C0C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4796B3D-691B-5507-0A65-BEEE638D39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Text 0">
            <a:extLst>
              <a:ext uri="{FF2B5EF4-FFF2-40B4-BE49-F238E27FC236}">
                <a16:creationId xmlns:a16="http://schemas.microsoft.com/office/drawing/2014/main" id="{284B9286-5D36-CDD1-2782-2FD8B097DE27}"/>
              </a:ext>
            </a:extLst>
          </p:cNvPr>
          <p:cNvSpPr/>
          <p:nvPr/>
        </p:nvSpPr>
        <p:spPr>
          <a:xfrm>
            <a:off x="976387" y="1448695"/>
            <a:ext cx="16043123" cy="17436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6827"/>
              </a:lnSpc>
            </a:pPr>
            <a:r>
              <a:rPr lang="en-US" sz="66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Shaxsga</a:t>
            </a:r>
            <a:r>
              <a:rPr lang="en-US" sz="6600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yo‘naltirilgan</a:t>
            </a:r>
            <a:r>
              <a:rPr lang="en-US" sz="6600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ta’limning</a:t>
            </a:r>
            <a:r>
              <a:rPr lang="en-US" sz="6600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asosiy</a:t>
            </a:r>
            <a:r>
              <a:rPr lang="en-US" sz="6600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tamoyillari</a:t>
            </a:r>
            <a:endParaRPr lang="en-US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1">
            <a:extLst>
              <a:ext uri="{FF2B5EF4-FFF2-40B4-BE49-F238E27FC236}">
                <a16:creationId xmlns:a16="http://schemas.microsoft.com/office/drawing/2014/main" id="{85636F24-6109-6229-3AE9-D4C346F9E269}"/>
              </a:ext>
            </a:extLst>
          </p:cNvPr>
          <p:cNvSpPr/>
          <p:nvPr/>
        </p:nvSpPr>
        <p:spPr>
          <a:xfrm>
            <a:off x="1150610" y="3719230"/>
            <a:ext cx="6780540" cy="122424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none" lIns="0" tIns="0" rIns="0" bIns="0" rtlCol="0" anchor="t"/>
          <a:lstStyle/>
          <a:p>
            <a:pPr algn="ctr">
              <a:lnSpc>
                <a:spcPts val="3383"/>
              </a:lnSpc>
            </a:pPr>
            <a:endParaRPr lang="en-US" sz="4000" b="1" dirty="0">
              <a:solidFill>
                <a:srgbClr val="1B1B27"/>
              </a:solidFill>
              <a:latin typeface="Times New Roman" panose="02020603050405020304" pitchFamily="18" charset="0"/>
              <a:ea typeface="Raleway" pitchFamily="34" charset="-122"/>
              <a:cs typeface="Times New Roman" panose="02020603050405020304" pitchFamily="18" charset="0"/>
            </a:endParaRPr>
          </a:p>
          <a:p>
            <a:pPr algn="ctr">
              <a:lnSpc>
                <a:spcPts val="3383"/>
              </a:lnSpc>
            </a:pPr>
            <a:r>
              <a:rPr lang="en-US" sz="4000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Individual </a:t>
            </a:r>
            <a:r>
              <a:rPr lang="en-US" sz="40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yondashuv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2">
            <a:extLst>
              <a:ext uri="{FF2B5EF4-FFF2-40B4-BE49-F238E27FC236}">
                <a16:creationId xmlns:a16="http://schemas.microsoft.com/office/drawing/2014/main" id="{DECB9407-AD06-45C7-B600-DE91B4F29693}"/>
              </a:ext>
            </a:extLst>
          </p:cNvPr>
          <p:cNvSpPr/>
          <p:nvPr/>
        </p:nvSpPr>
        <p:spPr>
          <a:xfrm>
            <a:off x="872998" y="5402782"/>
            <a:ext cx="7210551" cy="51920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t"/>
          <a:lstStyle/>
          <a:p>
            <a:pPr algn="ctr">
              <a:lnSpc>
                <a:spcPts val="4500"/>
              </a:lnSpc>
            </a:pPr>
            <a:r>
              <a:rPr lang="en-US" sz="36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Har bir o‘quvchining o‘ziga xos xususiyatlarini, qobiliyatlarini va ehtiyojlarini inobatga olish. O‘quvchilarga o‘ziga mos ta’lim jarayonini yaratish, ularning qiziqishlariga javob beradigan o‘quv materiallarini tanlash imkoniyati beriladi.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 3">
            <a:extLst>
              <a:ext uri="{FF2B5EF4-FFF2-40B4-BE49-F238E27FC236}">
                <a16:creationId xmlns:a16="http://schemas.microsoft.com/office/drawing/2014/main" id="{80036929-50C2-0BFC-4281-86FF24C1DA57}"/>
              </a:ext>
            </a:extLst>
          </p:cNvPr>
          <p:cNvSpPr/>
          <p:nvPr/>
        </p:nvSpPr>
        <p:spPr>
          <a:xfrm>
            <a:off x="9555398" y="3719230"/>
            <a:ext cx="7597771" cy="122424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none" lIns="0" tIns="0" rIns="0" bIns="0" rtlCol="0" anchor="t"/>
          <a:lstStyle/>
          <a:p>
            <a:pPr algn="ctr">
              <a:lnSpc>
                <a:spcPts val="3383"/>
              </a:lnSpc>
            </a:pPr>
            <a:endParaRPr lang="en-US" sz="4000" b="1" dirty="0">
              <a:solidFill>
                <a:srgbClr val="1B1B27"/>
              </a:solidFill>
              <a:latin typeface="Times New Roman" panose="02020603050405020304" pitchFamily="18" charset="0"/>
              <a:ea typeface="Raleway" pitchFamily="34" charset="-122"/>
              <a:cs typeface="Times New Roman" panose="02020603050405020304" pitchFamily="18" charset="0"/>
            </a:endParaRPr>
          </a:p>
          <a:p>
            <a:pPr algn="ctr">
              <a:lnSpc>
                <a:spcPts val="3383"/>
              </a:lnSpc>
            </a:pPr>
            <a:r>
              <a:rPr lang="en-US" sz="40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O‘quvchining</a:t>
            </a:r>
            <a:r>
              <a:rPr lang="en-US" sz="4000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faol</a:t>
            </a:r>
            <a:r>
              <a:rPr lang="en-US" sz="4000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ishtiroki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4">
            <a:extLst>
              <a:ext uri="{FF2B5EF4-FFF2-40B4-BE49-F238E27FC236}">
                <a16:creationId xmlns:a16="http://schemas.microsoft.com/office/drawing/2014/main" id="{2675D7FE-AC80-C210-CDD4-832B336608D0}"/>
              </a:ext>
            </a:extLst>
          </p:cNvPr>
          <p:cNvSpPr/>
          <p:nvPr/>
        </p:nvSpPr>
        <p:spPr>
          <a:xfrm>
            <a:off x="9378951" y="5400674"/>
            <a:ext cx="7774218" cy="51941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t"/>
          <a:lstStyle/>
          <a:p>
            <a:pPr algn="ctr">
              <a:lnSpc>
                <a:spcPts val="4500"/>
              </a:lnSpc>
            </a:pPr>
            <a:r>
              <a:rPr lang="en-US" sz="36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O‘quvchi ta’lim jarayonida faol ishtirok etishi, o‘rgatishdan ko‘ra o‘rganish jarayoniga ko‘proq e'tibor qaratish kerak. O‘quvchi o‘ziga qulay bo‘lgan o‘rganish uslubini tanlash imkoniyatiga ega bo‘ladi.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31810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B45EB6-F30B-3121-027F-33B3D85881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EAC6D2B3-190D-CD3C-5BB8-333C4B5BB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9974BBD-B78B-A96E-A848-C571132343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4277384-A8D1-0859-7CBA-11E4E9E0C6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Text 0">
            <a:extLst>
              <a:ext uri="{FF2B5EF4-FFF2-40B4-BE49-F238E27FC236}">
                <a16:creationId xmlns:a16="http://schemas.microsoft.com/office/drawing/2014/main" id="{FA1E3C8B-3950-4102-FBE8-BD17A7A01BC1}"/>
              </a:ext>
            </a:extLst>
          </p:cNvPr>
          <p:cNvSpPr/>
          <p:nvPr/>
        </p:nvSpPr>
        <p:spPr>
          <a:xfrm>
            <a:off x="2063750" y="1428529"/>
            <a:ext cx="13584160" cy="17436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6827"/>
              </a:lnSpc>
            </a:pPr>
            <a:r>
              <a:rPr lang="en-US" sz="66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Differensatsiya</a:t>
            </a:r>
            <a:r>
              <a:rPr lang="en-US" sz="6600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va</a:t>
            </a:r>
            <a:r>
              <a:rPr lang="en-US" sz="6600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6600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moslashuvchanlik</a:t>
            </a:r>
            <a:endParaRPr lang="en-US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hape 1">
            <a:extLst>
              <a:ext uri="{FF2B5EF4-FFF2-40B4-BE49-F238E27FC236}">
                <a16:creationId xmlns:a16="http://schemas.microsoft.com/office/drawing/2014/main" id="{B71AC3E6-FFC8-541E-F17D-ABBD0028BFBC}"/>
              </a:ext>
            </a:extLst>
          </p:cNvPr>
          <p:cNvSpPr/>
          <p:nvPr/>
        </p:nvSpPr>
        <p:spPr>
          <a:xfrm>
            <a:off x="387349" y="2352675"/>
            <a:ext cx="6379537" cy="3657600"/>
          </a:xfrm>
          <a:prstGeom prst="roundRect">
            <a:avLst>
              <a:gd name="adj" fmla="val 2599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7" name="Text 2">
            <a:extLst>
              <a:ext uri="{FF2B5EF4-FFF2-40B4-BE49-F238E27FC236}">
                <a16:creationId xmlns:a16="http://schemas.microsoft.com/office/drawing/2014/main" id="{007ABA3E-25A5-C98D-ADBE-28B7922881E1}"/>
              </a:ext>
            </a:extLst>
          </p:cNvPr>
          <p:cNvSpPr/>
          <p:nvPr/>
        </p:nvSpPr>
        <p:spPr>
          <a:xfrm>
            <a:off x="1196264" y="2499494"/>
            <a:ext cx="4598125" cy="3355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3600" b="1" dirty="0">
                <a:solidFill>
                  <a:srgbClr val="3C3939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Differensatsiya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3">
            <a:extLst>
              <a:ext uri="{FF2B5EF4-FFF2-40B4-BE49-F238E27FC236}">
                <a16:creationId xmlns:a16="http://schemas.microsoft.com/office/drawing/2014/main" id="{7B08C91E-5BC0-E431-5299-0300CB6C04CA}"/>
              </a:ext>
            </a:extLst>
          </p:cNvPr>
          <p:cNvSpPr/>
          <p:nvPr/>
        </p:nvSpPr>
        <p:spPr>
          <a:xfrm>
            <a:off x="589441" y="3264429"/>
            <a:ext cx="5975351" cy="17182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506"/>
              </a:lnSpc>
            </a:pPr>
            <a:r>
              <a:rPr lang="en-US" sz="32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O‘quvchilarning turli darajadagi qobiliyatlari, ehtiyojlari va o‘rganish tezliklarini hisobga olib, ta’limni individual asosda tashkil qilish.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Shape 4">
            <a:extLst>
              <a:ext uri="{FF2B5EF4-FFF2-40B4-BE49-F238E27FC236}">
                <a16:creationId xmlns:a16="http://schemas.microsoft.com/office/drawing/2014/main" id="{9C49F646-C774-0857-9C45-DA26C7CE471E}"/>
              </a:ext>
            </a:extLst>
          </p:cNvPr>
          <p:cNvSpPr/>
          <p:nvPr/>
        </p:nvSpPr>
        <p:spPr>
          <a:xfrm>
            <a:off x="387350" y="6320638"/>
            <a:ext cx="6379536" cy="4179977"/>
          </a:xfrm>
          <a:prstGeom prst="roundRect">
            <a:avLst>
              <a:gd name="adj" fmla="val 2599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pic>
        <p:nvPicPr>
          <p:cNvPr id="3074" name="Picture 2" descr="Ta'lim yo'nalishlari">
            <a:extLst>
              <a:ext uri="{FF2B5EF4-FFF2-40B4-BE49-F238E27FC236}">
                <a16:creationId xmlns:a16="http://schemas.microsoft.com/office/drawing/2014/main" id="{DBC83246-4D79-E8B6-060A-64C19459ED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72" y="2554493"/>
            <a:ext cx="10475928" cy="6983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5">
            <a:extLst>
              <a:ext uri="{FF2B5EF4-FFF2-40B4-BE49-F238E27FC236}">
                <a16:creationId xmlns:a16="http://schemas.microsoft.com/office/drawing/2014/main" id="{8486FAA0-7778-30BB-1F86-04A383ECDDA8}"/>
              </a:ext>
            </a:extLst>
          </p:cNvPr>
          <p:cNvSpPr/>
          <p:nvPr/>
        </p:nvSpPr>
        <p:spPr>
          <a:xfrm>
            <a:off x="1158230" y="6407178"/>
            <a:ext cx="3487437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3600" b="1" dirty="0">
                <a:solidFill>
                  <a:srgbClr val="3C3939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Moslashuvchanlik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6">
            <a:extLst>
              <a:ext uri="{FF2B5EF4-FFF2-40B4-BE49-F238E27FC236}">
                <a16:creationId xmlns:a16="http://schemas.microsoft.com/office/drawing/2014/main" id="{396ADE18-36F7-560E-7112-DB133C198C3F}"/>
              </a:ext>
            </a:extLst>
          </p:cNvPr>
          <p:cNvSpPr/>
          <p:nvPr/>
        </p:nvSpPr>
        <p:spPr>
          <a:xfrm>
            <a:off x="387350" y="6929555"/>
            <a:ext cx="6177442" cy="35710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506"/>
              </a:lnSpc>
            </a:pPr>
            <a:r>
              <a:rPr lang="en-US" sz="28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O‘quvchilarga o‘z o‘rganish jarayonlarini va vaqti-vaqti bilan yondashuvlarni o‘zgartirish imkonini beradi. O‘quvchilar o‘z sur'atida o‘rganishlari, kerakli o‘quv materiallarini tanlashlari va o‘qituvchilardan qo‘shimcha yordam olishlari mumkin.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22064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3C94EB-CD27-72E5-48C4-29C0BC1C21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3D79AAEB-40BD-639F-719D-65C3642702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E3D500B-8019-A142-4B53-FE7C50CF46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97CBC0C-F822-AB86-C171-3EA28A8EA71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1CD268FE-60F3-6C6E-DEFB-B433911933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" y="7336115"/>
            <a:ext cx="17995900" cy="3487437"/>
          </a:xfrm>
          <a:prstGeom prst="rect">
            <a:avLst/>
          </a:prstGeom>
        </p:spPr>
      </p:pic>
      <p:sp>
        <p:nvSpPr>
          <p:cNvPr id="4" name="Text 0">
            <a:extLst>
              <a:ext uri="{FF2B5EF4-FFF2-40B4-BE49-F238E27FC236}">
                <a16:creationId xmlns:a16="http://schemas.microsoft.com/office/drawing/2014/main" id="{873BE895-25C1-2A60-1BB5-36312B5E2091}"/>
              </a:ext>
            </a:extLst>
          </p:cNvPr>
          <p:cNvSpPr/>
          <p:nvPr/>
        </p:nvSpPr>
        <p:spPr>
          <a:xfrm>
            <a:off x="1401305" y="1563006"/>
            <a:ext cx="13938328" cy="8718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6827"/>
              </a:lnSpc>
            </a:pPr>
            <a:r>
              <a:rPr lang="en-US" sz="5474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O‘qituvchilarning</a:t>
            </a:r>
            <a:r>
              <a:rPr lang="en-US" sz="5474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5474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roli</a:t>
            </a:r>
            <a:r>
              <a:rPr lang="en-US" sz="5474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5474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va</a:t>
            </a:r>
            <a:r>
              <a:rPr lang="en-US" sz="5474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5474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malakasini</a:t>
            </a:r>
            <a:r>
              <a:rPr lang="en-US" sz="5474" b="1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5474" b="1" dirty="0" err="1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oshirish</a:t>
            </a:r>
            <a:endParaRPr lang="en-US" sz="5474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Shape 1">
            <a:extLst>
              <a:ext uri="{FF2B5EF4-FFF2-40B4-BE49-F238E27FC236}">
                <a16:creationId xmlns:a16="http://schemas.microsoft.com/office/drawing/2014/main" id="{FEEB48B5-4798-9954-5210-548EADD7D8DF}"/>
              </a:ext>
            </a:extLst>
          </p:cNvPr>
          <p:cNvSpPr/>
          <p:nvPr/>
        </p:nvSpPr>
        <p:spPr>
          <a:xfrm>
            <a:off x="976389" y="2886075"/>
            <a:ext cx="627689" cy="627689"/>
          </a:xfrm>
          <a:prstGeom prst="roundRect">
            <a:avLst>
              <a:gd name="adj" fmla="val 18669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8" name="Text 2">
            <a:extLst>
              <a:ext uri="{FF2B5EF4-FFF2-40B4-BE49-F238E27FC236}">
                <a16:creationId xmlns:a16="http://schemas.microsoft.com/office/drawing/2014/main" id="{E0D7E19F-A148-242E-B823-0C9B06E92167}"/>
              </a:ext>
            </a:extLst>
          </p:cNvPr>
          <p:cNvSpPr/>
          <p:nvPr/>
        </p:nvSpPr>
        <p:spPr>
          <a:xfrm>
            <a:off x="1200606" y="2990641"/>
            <a:ext cx="179109" cy="4185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260"/>
              </a:lnSpc>
            </a:pPr>
            <a:r>
              <a:rPr lang="en-US" sz="4000" dirty="0">
                <a:solidFill>
                  <a:srgbClr val="3C3939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1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3">
            <a:extLst>
              <a:ext uri="{FF2B5EF4-FFF2-40B4-BE49-F238E27FC236}">
                <a16:creationId xmlns:a16="http://schemas.microsoft.com/office/drawing/2014/main" id="{C377653D-CAA4-A1D8-A1AB-835A702A9229}"/>
              </a:ext>
            </a:extLst>
          </p:cNvPr>
          <p:cNvSpPr/>
          <p:nvPr/>
        </p:nvSpPr>
        <p:spPr>
          <a:xfrm>
            <a:off x="1874178" y="2886075"/>
            <a:ext cx="4457675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383"/>
              </a:lnSpc>
            </a:pPr>
            <a:r>
              <a:rPr lang="en-US" sz="4000" b="1" dirty="0" err="1">
                <a:solidFill>
                  <a:srgbClr val="3C3939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Yo‘l</a:t>
            </a:r>
            <a:r>
              <a:rPr lang="en-US" sz="4000" b="1" dirty="0">
                <a:solidFill>
                  <a:srgbClr val="3C3939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3C3939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ko‘rsatuvchi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4">
            <a:extLst>
              <a:ext uri="{FF2B5EF4-FFF2-40B4-BE49-F238E27FC236}">
                <a16:creationId xmlns:a16="http://schemas.microsoft.com/office/drawing/2014/main" id="{721F512E-7AD7-1C13-C9F6-A7CA82326B07}"/>
              </a:ext>
            </a:extLst>
          </p:cNvPr>
          <p:cNvSpPr/>
          <p:nvPr/>
        </p:nvSpPr>
        <p:spPr>
          <a:xfrm>
            <a:off x="1401305" y="3958828"/>
            <a:ext cx="6975462" cy="27716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t"/>
          <a:lstStyle/>
          <a:p>
            <a:pPr algn="ctr">
              <a:lnSpc>
                <a:spcPts val="3506"/>
              </a:lnSpc>
            </a:pPr>
            <a:r>
              <a:rPr lang="en-US" sz="36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O‘qituvchi o‘quvchilarni individual tarzda qo‘llab-quvvatlashi, motivatsiya berishi va ularning ehtiyojlariga moslashgan yondashuvni qo‘llashi zarur.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Shape 5">
            <a:extLst>
              <a:ext uri="{FF2B5EF4-FFF2-40B4-BE49-F238E27FC236}">
                <a16:creationId xmlns:a16="http://schemas.microsoft.com/office/drawing/2014/main" id="{D373BAE0-2E8B-4434-8BF5-4835EEC13973}"/>
              </a:ext>
            </a:extLst>
          </p:cNvPr>
          <p:cNvSpPr/>
          <p:nvPr/>
        </p:nvSpPr>
        <p:spPr>
          <a:xfrm>
            <a:off x="9137518" y="2886075"/>
            <a:ext cx="627689" cy="627689"/>
          </a:xfrm>
          <a:prstGeom prst="roundRect">
            <a:avLst>
              <a:gd name="adj" fmla="val 18669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12" name="Text 6">
            <a:extLst>
              <a:ext uri="{FF2B5EF4-FFF2-40B4-BE49-F238E27FC236}">
                <a16:creationId xmlns:a16="http://schemas.microsoft.com/office/drawing/2014/main" id="{018D20C0-03A1-9CB3-F16D-F5B93694698B}"/>
              </a:ext>
            </a:extLst>
          </p:cNvPr>
          <p:cNvSpPr/>
          <p:nvPr/>
        </p:nvSpPr>
        <p:spPr>
          <a:xfrm>
            <a:off x="9342257" y="2990641"/>
            <a:ext cx="218065" cy="4185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260"/>
              </a:lnSpc>
            </a:pPr>
            <a:r>
              <a:rPr lang="en-US" sz="4000" dirty="0">
                <a:solidFill>
                  <a:srgbClr val="3C3939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2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7">
            <a:extLst>
              <a:ext uri="{FF2B5EF4-FFF2-40B4-BE49-F238E27FC236}">
                <a16:creationId xmlns:a16="http://schemas.microsoft.com/office/drawing/2014/main" id="{3FD836AB-E079-BD72-0100-657456798603}"/>
              </a:ext>
            </a:extLst>
          </p:cNvPr>
          <p:cNvSpPr/>
          <p:nvPr/>
        </p:nvSpPr>
        <p:spPr>
          <a:xfrm>
            <a:off x="10044197" y="2886075"/>
            <a:ext cx="3487437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383"/>
              </a:lnSpc>
            </a:pPr>
            <a:r>
              <a:rPr lang="en-US" sz="4000" b="1" dirty="0">
                <a:solidFill>
                  <a:srgbClr val="3C3939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Malaka </a:t>
            </a:r>
            <a:r>
              <a:rPr lang="en-US" sz="4000" b="1" dirty="0" err="1">
                <a:solidFill>
                  <a:srgbClr val="3C3939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oshirish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8">
            <a:extLst>
              <a:ext uri="{FF2B5EF4-FFF2-40B4-BE49-F238E27FC236}">
                <a16:creationId xmlns:a16="http://schemas.microsoft.com/office/drawing/2014/main" id="{5422255F-00EE-A53D-4017-6701655C8D9F}"/>
              </a:ext>
            </a:extLst>
          </p:cNvPr>
          <p:cNvSpPr/>
          <p:nvPr/>
        </p:nvSpPr>
        <p:spPr>
          <a:xfrm>
            <a:off x="9797437" y="3927558"/>
            <a:ext cx="6975462" cy="277164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t"/>
          <a:lstStyle/>
          <a:p>
            <a:pPr algn="ctr">
              <a:lnSpc>
                <a:spcPts val="3506"/>
              </a:lnSpc>
            </a:pPr>
            <a:r>
              <a:rPr lang="en-US" sz="36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O‘qituvchilar malakasini oshirish, yangi metodlarni o‘rganish, shaxsga yo‘naltirilgan ta’lim yondashuvini amaliyotga joriy etish bo‘yicha o‘quv kurslari tashkil etilishi kerak.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5494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9650D9-C128-3F4C-445F-BBADEFA148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23B4D914-77D7-7FC3-85DC-136E1580FF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D9D473-FA6F-2265-5CE1-E494452DBB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A6D29EE-C6CC-0E60-DD19-F899755BC4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37" name="Google Shape;737;p27"/>
          <p:cNvSpPr txBox="1">
            <a:spLocks noGrp="1"/>
          </p:cNvSpPr>
          <p:nvPr>
            <p:ph type="title"/>
          </p:nvPr>
        </p:nvSpPr>
        <p:spPr>
          <a:xfrm>
            <a:off x="899795" y="1606334"/>
            <a:ext cx="16196310" cy="898614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marL="0" indent="0" algn="ctr">
              <a:buNone/>
            </a:pPr>
            <a:r>
              <a:rPr lang="en-US" sz="6000" b="1" noProof="1">
                <a:solidFill>
                  <a:srgbClr val="504C49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Shaxsga yo‘naltirilgan ta’limning afzalliklari</a:t>
            </a:r>
          </a:p>
        </p:txBody>
      </p:sp>
      <p:grpSp>
        <p:nvGrpSpPr>
          <p:cNvPr id="738" name="Google Shape;738;p27"/>
          <p:cNvGrpSpPr/>
          <p:nvPr/>
        </p:nvGrpSpPr>
        <p:grpSpPr>
          <a:xfrm>
            <a:off x="150575" y="2830791"/>
            <a:ext cx="3964414" cy="2607439"/>
            <a:chOff x="457205" y="1281670"/>
            <a:chExt cx="2014381" cy="1324881"/>
          </a:xfrm>
        </p:grpSpPr>
        <p:sp>
          <p:nvSpPr>
            <p:cNvPr id="739" name="Google Shape;739;p27"/>
            <p:cNvSpPr/>
            <p:nvPr/>
          </p:nvSpPr>
          <p:spPr>
            <a:xfrm rot="-5400000">
              <a:off x="1525650" y="1814522"/>
              <a:ext cx="309769" cy="149903"/>
            </a:xfrm>
            <a:custGeom>
              <a:avLst/>
              <a:gdLst/>
              <a:ahLst/>
              <a:cxnLst/>
              <a:rect l="l" t="t" r="r" b="b"/>
              <a:pathLst>
                <a:path w="27143" h="13135" extrusionOk="0">
                  <a:moveTo>
                    <a:pt x="467" y="9865"/>
                  </a:moveTo>
                  <a:lnTo>
                    <a:pt x="467" y="9865"/>
                  </a:lnTo>
                  <a:cubicBezTo>
                    <a:pt x="876" y="11850"/>
                    <a:pt x="2919" y="13134"/>
                    <a:pt x="4904" y="12667"/>
                  </a:cubicBezTo>
                  <a:lnTo>
                    <a:pt x="23874" y="7764"/>
                  </a:lnTo>
                  <a:cubicBezTo>
                    <a:pt x="25917" y="7239"/>
                    <a:pt x="27143" y="5254"/>
                    <a:pt x="26734" y="3269"/>
                  </a:cubicBezTo>
                  <a:lnTo>
                    <a:pt x="26734" y="3269"/>
                  </a:lnTo>
                  <a:cubicBezTo>
                    <a:pt x="26267" y="1226"/>
                    <a:pt x="24283" y="1"/>
                    <a:pt x="22240" y="468"/>
                  </a:cubicBezTo>
                  <a:lnTo>
                    <a:pt x="3269" y="5371"/>
                  </a:lnTo>
                  <a:cubicBezTo>
                    <a:pt x="1285" y="5838"/>
                    <a:pt x="0" y="7822"/>
                    <a:pt x="467" y="9865"/>
                  </a:cubicBez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40" name="Google Shape;740;p27"/>
            <p:cNvSpPr/>
            <p:nvPr/>
          </p:nvSpPr>
          <p:spPr>
            <a:xfrm rot="-5400000">
              <a:off x="1437720" y="1843167"/>
              <a:ext cx="313102" cy="103934"/>
            </a:xfrm>
            <a:custGeom>
              <a:avLst/>
              <a:gdLst/>
              <a:ahLst/>
              <a:cxnLst/>
              <a:rect l="l" t="t" r="r" b="b"/>
              <a:pathLst>
                <a:path w="27435" h="9107" extrusionOk="0">
                  <a:moveTo>
                    <a:pt x="234" y="3561"/>
                  </a:moveTo>
                  <a:lnTo>
                    <a:pt x="234" y="3561"/>
                  </a:lnTo>
                  <a:cubicBezTo>
                    <a:pt x="0" y="5604"/>
                    <a:pt x="1518" y="7472"/>
                    <a:pt x="3619" y="7647"/>
                  </a:cubicBezTo>
                  <a:lnTo>
                    <a:pt x="23173" y="8931"/>
                  </a:lnTo>
                  <a:cubicBezTo>
                    <a:pt x="25216" y="9106"/>
                    <a:pt x="26968" y="7647"/>
                    <a:pt x="27201" y="5604"/>
                  </a:cubicBezTo>
                  <a:lnTo>
                    <a:pt x="27201" y="5604"/>
                  </a:lnTo>
                  <a:cubicBezTo>
                    <a:pt x="27435" y="3561"/>
                    <a:pt x="25917" y="1693"/>
                    <a:pt x="23874" y="1518"/>
                  </a:cubicBezTo>
                  <a:lnTo>
                    <a:pt x="4378" y="176"/>
                  </a:lnTo>
                  <a:cubicBezTo>
                    <a:pt x="2277" y="1"/>
                    <a:pt x="467" y="1518"/>
                    <a:pt x="234" y="3561"/>
                  </a:cubicBez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41" name="Google Shape;741;p27"/>
            <p:cNvSpPr/>
            <p:nvPr/>
          </p:nvSpPr>
          <p:spPr>
            <a:xfrm rot="-5400000">
              <a:off x="1344806" y="1644323"/>
              <a:ext cx="327756" cy="391038"/>
            </a:xfrm>
            <a:custGeom>
              <a:avLst/>
              <a:gdLst/>
              <a:ahLst/>
              <a:cxnLst/>
              <a:rect l="l" t="t" r="r" b="b"/>
              <a:pathLst>
                <a:path w="28719" h="34264" extrusionOk="0">
                  <a:moveTo>
                    <a:pt x="24574" y="0"/>
                  </a:moveTo>
                  <a:lnTo>
                    <a:pt x="28718" y="23874"/>
                  </a:lnTo>
                  <a:lnTo>
                    <a:pt x="12316" y="34264"/>
                  </a:lnTo>
                  <a:lnTo>
                    <a:pt x="0" y="31637"/>
                  </a:lnTo>
                  <a:lnTo>
                    <a:pt x="11908" y="2627"/>
                  </a:ln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42" name="Google Shape;742;p27"/>
            <p:cNvSpPr/>
            <p:nvPr/>
          </p:nvSpPr>
          <p:spPr>
            <a:xfrm rot="-5400000">
              <a:off x="1142631" y="1665311"/>
              <a:ext cx="321102" cy="313102"/>
            </a:xfrm>
            <a:custGeom>
              <a:avLst/>
              <a:gdLst/>
              <a:ahLst/>
              <a:cxnLst/>
              <a:rect l="l" t="t" r="r" b="b"/>
              <a:pathLst>
                <a:path w="28136" h="27435" extrusionOk="0">
                  <a:moveTo>
                    <a:pt x="22415" y="20605"/>
                  </a:moveTo>
                  <a:cubicBezTo>
                    <a:pt x="28135" y="15294"/>
                    <a:pt x="23174" y="4203"/>
                    <a:pt x="17979" y="2102"/>
                  </a:cubicBezTo>
                  <a:cubicBezTo>
                    <a:pt x="12784" y="0"/>
                    <a:pt x="6655" y="4145"/>
                    <a:pt x="3328" y="11208"/>
                  </a:cubicBezTo>
                  <a:cubicBezTo>
                    <a:pt x="1" y="18329"/>
                    <a:pt x="3445" y="25392"/>
                    <a:pt x="6247" y="26442"/>
                  </a:cubicBezTo>
                  <a:cubicBezTo>
                    <a:pt x="9048" y="27435"/>
                    <a:pt x="16695" y="25859"/>
                    <a:pt x="22415" y="20605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43" name="Google Shape;743;p27"/>
            <p:cNvSpPr/>
            <p:nvPr/>
          </p:nvSpPr>
          <p:spPr>
            <a:xfrm rot="-5400000">
              <a:off x="1375776" y="1515433"/>
              <a:ext cx="147906" cy="365063"/>
            </a:xfrm>
            <a:custGeom>
              <a:avLst/>
              <a:gdLst/>
              <a:ahLst/>
              <a:cxnLst/>
              <a:rect l="l" t="t" r="r" b="b"/>
              <a:pathLst>
                <a:path w="12960" h="31988" extrusionOk="0">
                  <a:moveTo>
                    <a:pt x="4145" y="0"/>
                  </a:moveTo>
                  <a:lnTo>
                    <a:pt x="4145" y="0"/>
                  </a:lnTo>
                  <a:cubicBezTo>
                    <a:pt x="2102" y="0"/>
                    <a:pt x="1" y="1752"/>
                    <a:pt x="410" y="3736"/>
                  </a:cubicBezTo>
                  <a:lnTo>
                    <a:pt x="5488" y="28252"/>
                  </a:lnTo>
                  <a:cubicBezTo>
                    <a:pt x="5955" y="30236"/>
                    <a:pt x="7181" y="31988"/>
                    <a:pt x="9224" y="31988"/>
                  </a:cubicBezTo>
                  <a:lnTo>
                    <a:pt x="9224" y="31988"/>
                  </a:lnTo>
                  <a:cubicBezTo>
                    <a:pt x="11325" y="31988"/>
                    <a:pt x="12959" y="30295"/>
                    <a:pt x="12959" y="28252"/>
                  </a:cubicBezTo>
                  <a:lnTo>
                    <a:pt x="7881" y="3736"/>
                  </a:lnTo>
                  <a:cubicBezTo>
                    <a:pt x="7472" y="1752"/>
                    <a:pt x="6188" y="0"/>
                    <a:pt x="4145" y="0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44" name="Google Shape;744;p27"/>
            <p:cNvSpPr/>
            <p:nvPr/>
          </p:nvSpPr>
          <p:spPr>
            <a:xfrm rot="-5400000">
              <a:off x="1570282" y="1588043"/>
              <a:ext cx="193864" cy="255138"/>
            </a:xfrm>
            <a:custGeom>
              <a:avLst/>
              <a:gdLst/>
              <a:ahLst/>
              <a:cxnLst/>
              <a:rect l="l" t="t" r="r" b="b"/>
              <a:pathLst>
                <a:path w="16987" h="22356" extrusionOk="0">
                  <a:moveTo>
                    <a:pt x="2452" y="21364"/>
                  </a:moveTo>
                  <a:lnTo>
                    <a:pt x="2452" y="21364"/>
                  </a:lnTo>
                  <a:cubicBezTo>
                    <a:pt x="4261" y="22356"/>
                    <a:pt x="6538" y="21655"/>
                    <a:pt x="7589" y="19904"/>
                  </a:cubicBezTo>
                  <a:lnTo>
                    <a:pt x="15994" y="6129"/>
                  </a:lnTo>
                  <a:cubicBezTo>
                    <a:pt x="16986" y="4319"/>
                    <a:pt x="16344" y="1985"/>
                    <a:pt x="14535" y="1051"/>
                  </a:cubicBezTo>
                  <a:lnTo>
                    <a:pt x="14535" y="1051"/>
                  </a:lnTo>
                  <a:cubicBezTo>
                    <a:pt x="12725" y="0"/>
                    <a:pt x="10390" y="642"/>
                    <a:pt x="9398" y="2452"/>
                  </a:cubicBezTo>
                  <a:lnTo>
                    <a:pt x="1051" y="16227"/>
                  </a:lnTo>
                  <a:cubicBezTo>
                    <a:pt x="0" y="18036"/>
                    <a:pt x="642" y="20313"/>
                    <a:pt x="2452" y="21364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45" name="Google Shape;745;p27"/>
            <p:cNvSpPr/>
            <p:nvPr/>
          </p:nvSpPr>
          <p:spPr>
            <a:xfrm rot="-5400000">
              <a:off x="1645881" y="1778887"/>
              <a:ext cx="300445" cy="186537"/>
            </a:xfrm>
            <a:custGeom>
              <a:avLst/>
              <a:gdLst/>
              <a:ahLst/>
              <a:cxnLst/>
              <a:rect l="l" t="t" r="r" b="b"/>
              <a:pathLst>
                <a:path w="26326" h="16345" extrusionOk="0">
                  <a:moveTo>
                    <a:pt x="701" y="13484"/>
                  </a:moveTo>
                  <a:lnTo>
                    <a:pt x="701" y="13484"/>
                  </a:lnTo>
                  <a:cubicBezTo>
                    <a:pt x="1460" y="15411"/>
                    <a:pt x="3620" y="16345"/>
                    <a:pt x="5546" y="15586"/>
                  </a:cubicBezTo>
                  <a:lnTo>
                    <a:pt x="23524" y="7764"/>
                  </a:lnTo>
                  <a:cubicBezTo>
                    <a:pt x="25392" y="6947"/>
                    <a:pt x="26326" y="4787"/>
                    <a:pt x="25625" y="2919"/>
                  </a:cubicBezTo>
                  <a:lnTo>
                    <a:pt x="25625" y="2919"/>
                  </a:lnTo>
                  <a:cubicBezTo>
                    <a:pt x="24867" y="993"/>
                    <a:pt x="22648" y="1"/>
                    <a:pt x="20781" y="818"/>
                  </a:cubicBezTo>
                  <a:lnTo>
                    <a:pt x="2802" y="8640"/>
                  </a:lnTo>
                  <a:cubicBezTo>
                    <a:pt x="935" y="9398"/>
                    <a:pt x="1" y="11558"/>
                    <a:pt x="701" y="13484"/>
                  </a:cubicBezTo>
                  <a:close/>
                </a:path>
              </a:pathLst>
            </a:custGeom>
            <a:solidFill>
              <a:srgbClr val="FDD5B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46" name="Google Shape;746;p27"/>
            <p:cNvSpPr/>
            <p:nvPr/>
          </p:nvSpPr>
          <p:spPr>
            <a:xfrm rot="-5400000">
              <a:off x="1286182" y="1624341"/>
              <a:ext cx="317770" cy="338415"/>
            </a:xfrm>
            <a:custGeom>
              <a:avLst/>
              <a:gdLst/>
              <a:ahLst/>
              <a:cxnLst/>
              <a:rect l="l" t="t" r="r" b="b"/>
              <a:pathLst>
                <a:path w="27844" h="29653" extrusionOk="0">
                  <a:moveTo>
                    <a:pt x="17220" y="29653"/>
                  </a:moveTo>
                  <a:cubicBezTo>
                    <a:pt x="17103" y="27726"/>
                    <a:pt x="15761" y="20839"/>
                    <a:pt x="12784" y="17628"/>
                  </a:cubicBezTo>
                  <a:cubicBezTo>
                    <a:pt x="10157" y="14943"/>
                    <a:pt x="5954" y="15468"/>
                    <a:pt x="4904" y="18737"/>
                  </a:cubicBezTo>
                  <a:cubicBezTo>
                    <a:pt x="3620" y="22706"/>
                    <a:pt x="1" y="14535"/>
                    <a:pt x="2219" y="8172"/>
                  </a:cubicBezTo>
                  <a:cubicBezTo>
                    <a:pt x="3970" y="3152"/>
                    <a:pt x="11558" y="0"/>
                    <a:pt x="11558" y="0"/>
                  </a:cubicBezTo>
                  <a:lnTo>
                    <a:pt x="23057" y="8989"/>
                  </a:lnTo>
                  <a:cubicBezTo>
                    <a:pt x="23057" y="8989"/>
                    <a:pt x="27843" y="22940"/>
                    <a:pt x="17220" y="29653"/>
                  </a:cubicBezTo>
                  <a:close/>
                </a:path>
              </a:pathLst>
            </a:custGeom>
            <a:solidFill>
              <a:srgbClr val="F9CBA4"/>
            </a:solidFill>
            <a:ln w="4375" cap="flat" cmpd="sng">
              <a:solidFill>
                <a:srgbClr val="F9CBA4"/>
              </a:solidFill>
              <a:prstDash val="solid"/>
              <a:miter lim="58370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47" name="Google Shape;747;p27"/>
            <p:cNvSpPr/>
            <p:nvPr/>
          </p:nvSpPr>
          <p:spPr>
            <a:xfrm rot="-5400000">
              <a:off x="965118" y="1609021"/>
              <a:ext cx="237163" cy="412368"/>
            </a:xfrm>
            <a:custGeom>
              <a:avLst/>
              <a:gdLst/>
              <a:ahLst/>
              <a:cxnLst/>
              <a:rect l="l" t="t" r="r" b="b"/>
              <a:pathLst>
                <a:path w="20781" h="36133" extrusionOk="0">
                  <a:moveTo>
                    <a:pt x="1" y="36132"/>
                  </a:moveTo>
                  <a:lnTo>
                    <a:pt x="118" y="4028"/>
                  </a:lnTo>
                  <a:lnTo>
                    <a:pt x="12142" y="1"/>
                  </a:lnTo>
                  <a:lnTo>
                    <a:pt x="20781" y="12317"/>
                  </a:lnTo>
                  <a:lnTo>
                    <a:pt x="20722" y="35081"/>
                  </a:ln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48" name="Google Shape;748;p27"/>
            <p:cNvSpPr/>
            <p:nvPr/>
          </p:nvSpPr>
          <p:spPr>
            <a:xfrm rot="-5400000">
              <a:off x="642059" y="1474460"/>
              <a:ext cx="311105" cy="680813"/>
            </a:xfrm>
            <a:custGeom>
              <a:avLst/>
              <a:gdLst/>
              <a:ahLst/>
              <a:cxnLst/>
              <a:rect l="l" t="t" r="r" b="b"/>
              <a:pathLst>
                <a:path w="27260" h="59655" extrusionOk="0">
                  <a:moveTo>
                    <a:pt x="1" y="59421"/>
                  </a:moveTo>
                  <a:lnTo>
                    <a:pt x="1" y="0"/>
                  </a:lnTo>
                  <a:lnTo>
                    <a:pt x="27260" y="0"/>
                  </a:lnTo>
                  <a:lnTo>
                    <a:pt x="27260" y="59655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49" name="Google Shape;749;p27"/>
            <p:cNvSpPr/>
            <p:nvPr/>
          </p:nvSpPr>
          <p:spPr>
            <a:xfrm flipH="1">
              <a:off x="1542300" y="2450656"/>
              <a:ext cx="929286" cy="155895"/>
            </a:xfrm>
            <a:custGeom>
              <a:avLst/>
              <a:gdLst/>
              <a:ahLst/>
              <a:cxnLst/>
              <a:rect l="l" t="t" r="r" b="b"/>
              <a:pathLst>
                <a:path w="81427" h="13660" extrusionOk="0">
                  <a:moveTo>
                    <a:pt x="74597" y="13659"/>
                  </a:moveTo>
                  <a:lnTo>
                    <a:pt x="0" y="13659"/>
                  </a:lnTo>
                  <a:lnTo>
                    <a:pt x="0" y="1"/>
                  </a:lnTo>
                  <a:lnTo>
                    <a:pt x="74597" y="1"/>
                  </a:lnTo>
                  <a:cubicBezTo>
                    <a:pt x="78333" y="59"/>
                    <a:pt x="81368" y="3094"/>
                    <a:pt x="81427" y="6830"/>
                  </a:cubicBezTo>
                  <a:lnTo>
                    <a:pt x="81427" y="6830"/>
                  </a:lnTo>
                  <a:cubicBezTo>
                    <a:pt x="81368" y="10566"/>
                    <a:pt x="78333" y="13601"/>
                    <a:pt x="74597" y="1365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50" name="Google Shape;750;p27"/>
            <p:cNvSpPr/>
            <p:nvPr/>
          </p:nvSpPr>
          <p:spPr>
            <a:xfrm flipH="1">
              <a:off x="1560948" y="2469303"/>
              <a:ext cx="910638" cy="118587"/>
            </a:xfrm>
            <a:custGeom>
              <a:avLst/>
              <a:gdLst/>
              <a:ahLst/>
              <a:cxnLst/>
              <a:rect l="l" t="t" r="r" b="b"/>
              <a:pathLst>
                <a:path w="79793" h="10391" extrusionOk="0">
                  <a:moveTo>
                    <a:pt x="74597" y="10391"/>
                  </a:moveTo>
                  <a:lnTo>
                    <a:pt x="0" y="10391"/>
                  </a:lnTo>
                  <a:lnTo>
                    <a:pt x="0" y="1"/>
                  </a:lnTo>
                  <a:lnTo>
                    <a:pt x="74597" y="1"/>
                  </a:lnTo>
                  <a:cubicBezTo>
                    <a:pt x="77458" y="1"/>
                    <a:pt x="79792" y="2336"/>
                    <a:pt x="79792" y="5196"/>
                  </a:cubicBezTo>
                  <a:cubicBezTo>
                    <a:pt x="79792" y="8056"/>
                    <a:pt x="77458" y="10391"/>
                    <a:pt x="74597" y="1039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51" name="Google Shape;751;p27"/>
            <p:cNvSpPr/>
            <p:nvPr/>
          </p:nvSpPr>
          <p:spPr>
            <a:xfrm flipH="1">
              <a:off x="1505659" y="1281670"/>
              <a:ext cx="929286" cy="1241714"/>
            </a:xfrm>
            <a:custGeom>
              <a:avLst/>
              <a:gdLst/>
              <a:ahLst/>
              <a:cxnLst/>
              <a:rect l="l" t="t" r="r" b="b"/>
              <a:pathLst>
                <a:path w="81427" h="108803" extrusionOk="0">
                  <a:moveTo>
                    <a:pt x="81427" y="6830"/>
                  </a:moveTo>
                  <a:lnTo>
                    <a:pt x="81427" y="108803"/>
                  </a:lnTo>
                  <a:cubicBezTo>
                    <a:pt x="81368" y="105067"/>
                    <a:pt x="78333" y="102032"/>
                    <a:pt x="74597" y="101974"/>
                  </a:cubicBezTo>
                  <a:lnTo>
                    <a:pt x="0" y="101974"/>
                  </a:lnTo>
                  <a:lnTo>
                    <a:pt x="0" y="0"/>
                  </a:lnTo>
                  <a:lnTo>
                    <a:pt x="74597" y="0"/>
                  </a:lnTo>
                  <a:cubicBezTo>
                    <a:pt x="78333" y="0"/>
                    <a:pt x="81368" y="3036"/>
                    <a:pt x="81427" y="677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52" name="Google Shape;752;p27"/>
            <p:cNvSpPr/>
            <p:nvPr/>
          </p:nvSpPr>
          <p:spPr>
            <a:xfrm flipH="1">
              <a:off x="1694858" y="1285969"/>
              <a:ext cx="36646" cy="1182426"/>
            </a:xfrm>
            <a:custGeom>
              <a:avLst/>
              <a:gdLst/>
              <a:ahLst/>
              <a:cxnLst/>
              <a:rect l="l" t="t" r="r" b="b"/>
              <a:pathLst>
                <a:path w="3211" h="103608" extrusionOk="0">
                  <a:moveTo>
                    <a:pt x="0" y="0"/>
                  </a:moveTo>
                  <a:lnTo>
                    <a:pt x="0" y="103608"/>
                  </a:lnTo>
                  <a:lnTo>
                    <a:pt x="3210" y="103608"/>
                  </a:lnTo>
                  <a:lnTo>
                    <a:pt x="3210" y="0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53" name="Google Shape;753;p27"/>
            <p:cNvSpPr/>
            <p:nvPr/>
          </p:nvSpPr>
          <p:spPr>
            <a:xfrm flipH="1">
              <a:off x="1762793" y="1945075"/>
              <a:ext cx="598220" cy="365725"/>
            </a:xfrm>
            <a:custGeom>
              <a:avLst/>
              <a:gdLst/>
              <a:ahLst/>
              <a:cxnLst/>
              <a:rect l="l" t="t" r="r" b="b"/>
              <a:pathLst>
                <a:path w="52418" h="32046" extrusionOk="0">
                  <a:moveTo>
                    <a:pt x="0" y="32046"/>
                  </a:moveTo>
                  <a:lnTo>
                    <a:pt x="52417" y="31871"/>
                  </a:lnTo>
                  <a:lnTo>
                    <a:pt x="52417" y="0"/>
                  </a:lnTo>
                  <a:lnTo>
                    <a:pt x="59" y="175"/>
                  </a:lnTo>
                  <a:close/>
                </a:path>
              </a:pathLst>
            </a:custGeom>
            <a:solidFill>
              <a:srgbClr val="C767A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 dirty="0"/>
            </a:p>
          </p:txBody>
        </p:sp>
        <p:sp>
          <p:nvSpPr>
            <p:cNvPr id="754" name="Google Shape;754;p27"/>
            <p:cNvSpPr/>
            <p:nvPr/>
          </p:nvSpPr>
          <p:spPr>
            <a:xfrm flipH="1">
              <a:off x="1762793" y="1768556"/>
              <a:ext cx="598220" cy="119249"/>
            </a:xfrm>
            <a:custGeom>
              <a:avLst/>
              <a:gdLst/>
              <a:ahLst/>
              <a:cxnLst/>
              <a:rect l="l" t="t" r="r" b="b"/>
              <a:pathLst>
                <a:path w="52418" h="10449" extrusionOk="0">
                  <a:moveTo>
                    <a:pt x="0" y="10448"/>
                  </a:moveTo>
                  <a:lnTo>
                    <a:pt x="52417" y="10273"/>
                  </a:lnTo>
                  <a:lnTo>
                    <a:pt x="52417" y="0"/>
                  </a:lnTo>
                  <a:lnTo>
                    <a:pt x="59" y="175"/>
                  </a:lnTo>
                  <a:close/>
                </a:path>
              </a:pathLst>
            </a:custGeom>
            <a:solidFill>
              <a:srgbClr val="C767A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55" name="Google Shape;755;p27"/>
            <p:cNvSpPr/>
            <p:nvPr/>
          </p:nvSpPr>
          <p:spPr>
            <a:xfrm flipH="1">
              <a:off x="1762793" y="1490779"/>
              <a:ext cx="597558" cy="41987"/>
            </a:xfrm>
            <a:custGeom>
              <a:avLst/>
              <a:gdLst/>
              <a:ahLst/>
              <a:cxnLst/>
              <a:rect l="l" t="t" r="r" b="b"/>
              <a:pathLst>
                <a:path w="52360" h="3679" extrusionOk="0">
                  <a:moveTo>
                    <a:pt x="1" y="3678"/>
                  </a:moveTo>
                  <a:lnTo>
                    <a:pt x="52359" y="3503"/>
                  </a:lnTo>
                  <a:lnTo>
                    <a:pt x="52359" y="1"/>
                  </a:lnTo>
                  <a:lnTo>
                    <a:pt x="1" y="117"/>
                  </a:lnTo>
                  <a:close/>
                </a:path>
              </a:pathLst>
            </a:custGeom>
            <a:solidFill>
              <a:srgbClr val="C767A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56" name="Google Shape;756;p27"/>
            <p:cNvSpPr/>
            <p:nvPr/>
          </p:nvSpPr>
          <p:spPr>
            <a:xfrm rot="-5400000">
              <a:off x="1395765" y="1743245"/>
              <a:ext cx="179210" cy="407038"/>
            </a:xfrm>
            <a:custGeom>
              <a:avLst/>
              <a:gdLst/>
              <a:ahLst/>
              <a:cxnLst/>
              <a:rect l="l" t="t" r="r" b="b"/>
              <a:pathLst>
                <a:path w="15703" h="35666" extrusionOk="0">
                  <a:moveTo>
                    <a:pt x="12142" y="701"/>
                  </a:moveTo>
                  <a:lnTo>
                    <a:pt x="12142" y="701"/>
                  </a:lnTo>
                  <a:cubicBezTo>
                    <a:pt x="9866" y="1"/>
                    <a:pt x="7239" y="1226"/>
                    <a:pt x="6655" y="3561"/>
                  </a:cubicBezTo>
                  <a:lnTo>
                    <a:pt x="643" y="29419"/>
                  </a:lnTo>
                  <a:cubicBezTo>
                    <a:pt x="1" y="31696"/>
                    <a:pt x="1227" y="34147"/>
                    <a:pt x="3503" y="34906"/>
                  </a:cubicBezTo>
                  <a:lnTo>
                    <a:pt x="3503" y="34906"/>
                  </a:lnTo>
                  <a:cubicBezTo>
                    <a:pt x="5780" y="35665"/>
                    <a:pt x="8290" y="34381"/>
                    <a:pt x="8990" y="32104"/>
                  </a:cubicBezTo>
                  <a:lnTo>
                    <a:pt x="15061" y="6246"/>
                  </a:lnTo>
                  <a:cubicBezTo>
                    <a:pt x="15703" y="3911"/>
                    <a:pt x="14418" y="1460"/>
                    <a:pt x="12142" y="701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</p:grpSp>
      <p:grpSp>
        <p:nvGrpSpPr>
          <p:cNvPr id="757" name="Google Shape;757;p27"/>
          <p:cNvGrpSpPr/>
          <p:nvPr/>
        </p:nvGrpSpPr>
        <p:grpSpPr>
          <a:xfrm>
            <a:off x="4054625" y="3044610"/>
            <a:ext cx="7372209" cy="1691154"/>
            <a:chOff x="2466925" y="1459825"/>
            <a:chExt cx="2476800" cy="859302"/>
          </a:xfrm>
        </p:grpSpPr>
        <p:sp>
          <p:nvSpPr>
            <p:cNvPr id="758" name="Google Shape;758;p27"/>
            <p:cNvSpPr txBox="1"/>
            <p:nvPr/>
          </p:nvSpPr>
          <p:spPr>
            <a:xfrm>
              <a:off x="2466925" y="1459825"/>
              <a:ext cx="2476800" cy="456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b" anchorCtr="0">
              <a:noAutofit/>
            </a:bodyPr>
            <a:lstStyle/>
            <a:p>
              <a:pPr>
                <a:lnSpc>
                  <a:spcPts val="3567"/>
                </a:lnSpc>
              </a:pPr>
              <a:r>
                <a:rPr lang="en-US" sz="44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Motivatsiya</a:t>
              </a:r>
              <a:endParaRPr lang="en-US" sz="4400" dirty="0">
                <a:solidFill>
                  <a:srgbClr val="38383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sp>
          <p:nvSpPr>
            <p:cNvPr id="759" name="Google Shape;759;p27"/>
            <p:cNvSpPr txBox="1"/>
            <p:nvPr/>
          </p:nvSpPr>
          <p:spPr>
            <a:xfrm>
              <a:off x="2466925" y="1804027"/>
              <a:ext cx="2476800" cy="51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>
                <a:lnSpc>
                  <a:spcPts val="3506"/>
                </a:lnSpc>
              </a:pP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O‘quvchilarning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o‘rganishga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bo‘lgan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qiziqishini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oshiradi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.</a:t>
              </a:r>
            </a:p>
          </p:txBody>
        </p:sp>
      </p:grpSp>
      <p:grpSp>
        <p:nvGrpSpPr>
          <p:cNvPr id="760" name="Google Shape;760;p27"/>
          <p:cNvGrpSpPr/>
          <p:nvPr/>
        </p:nvGrpSpPr>
        <p:grpSpPr>
          <a:xfrm>
            <a:off x="158750" y="7680431"/>
            <a:ext cx="3964414" cy="2597044"/>
            <a:chOff x="457205" y="3373906"/>
            <a:chExt cx="2014381" cy="1319599"/>
          </a:xfrm>
        </p:grpSpPr>
        <p:sp>
          <p:nvSpPr>
            <p:cNvPr id="761" name="Google Shape;761;p27"/>
            <p:cNvSpPr/>
            <p:nvPr/>
          </p:nvSpPr>
          <p:spPr>
            <a:xfrm rot="-5400000">
              <a:off x="1525650" y="3901476"/>
              <a:ext cx="309769" cy="149903"/>
            </a:xfrm>
            <a:custGeom>
              <a:avLst/>
              <a:gdLst/>
              <a:ahLst/>
              <a:cxnLst/>
              <a:rect l="l" t="t" r="r" b="b"/>
              <a:pathLst>
                <a:path w="27143" h="13135" extrusionOk="0">
                  <a:moveTo>
                    <a:pt x="467" y="9865"/>
                  </a:moveTo>
                  <a:lnTo>
                    <a:pt x="467" y="9865"/>
                  </a:lnTo>
                  <a:cubicBezTo>
                    <a:pt x="876" y="11850"/>
                    <a:pt x="2919" y="13134"/>
                    <a:pt x="4904" y="12667"/>
                  </a:cubicBezTo>
                  <a:lnTo>
                    <a:pt x="23874" y="7764"/>
                  </a:lnTo>
                  <a:cubicBezTo>
                    <a:pt x="25917" y="7239"/>
                    <a:pt x="27143" y="5254"/>
                    <a:pt x="26734" y="3269"/>
                  </a:cubicBezTo>
                  <a:lnTo>
                    <a:pt x="26734" y="3269"/>
                  </a:lnTo>
                  <a:cubicBezTo>
                    <a:pt x="26267" y="1226"/>
                    <a:pt x="24283" y="1"/>
                    <a:pt x="22240" y="468"/>
                  </a:cubicBezTo>
                  <a:lnTo>
                    <a:pt x="3269" y="5371"/>
                  </a:lnTo>
                  <a:cubicBezTo>
                    <a:pt x="1285" y="5838"/>
                    <a:pt x="0" y="7822"/>
                    <a:pt x="467" y="9865"/>
                  </a:cubicBez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62" name="Google Shape;762;p27"/>
            <p:cNvSpPr/>
            <p:nvPr/>
          </p:nvSpPr>
          <p:spPr>
            <a:xfrm rot="-5400000">
              <a:off x="1437720" y="3930121"/>
              <a:ext cx="313102" cy="103934"/>
            </a:xfrm>
            <a:custGeom>
              <a:avLst/>
              <a:gdLst/>
              <a:ahLst/>
              <a:cxnLst/>
              <a:rect l="l" t="t" r="r" b="b"/>
              <a:pathLst>
                <a:path w="27435" h="9107" extrusionOk="0">
                  <a:moveTo>
                    <a:pt x="234" y="3561"/>
                  </a:moveTo>
                  <a:lnTo>
                    <a:pt x="234" y="3561"/>
                  </a:lnTo>
                  <a:cubicBezTo>
                    <a:pt x="0" y="5604"/>
                    <a:pt x="1518" y="7472"/>
                    <a:pt x="3619" y="7647"/>
                  </a:cubicBezTo>
                  <a:lnTo>
                    <a:pt x="23173" y="8931"/>
                  </a:lnTo>
                  <a:cubicBezTo>
                    <a:pt x="25216" y="9106"/>
                    <a:pt x="26968" y="7647"/>
                    <a:pt x="27201" y="5604"/>
                  </a:cubicBezTo>
                  <a:lnTo>
                    <a:pt x="27201" y="5604"/>
                  </a:lnTo>
                  <a:cubicBezTo>
                    <a:pt x="27435" y="3561"/>
                    <a:pt x="25917" y="1693"/>
                    <a:pt x="23874" y="1518"/>
                  </a:cubicBezTo>
                  <a:lnTo>
                    <a:pt x="4378" y="176"/>
                  </a:lnTo>
                  <a:cubicBezTo>
                    <a:pt x="2277" y="1"/>
                    <a:pt x="467" y="1518"/>
                    <a:pt x="234" y="3561"/>
                  </a:cubicBez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63" name="Google Shape;763;p27"/>
            <p:cNvSpPr/>
            <p:nvPr/>
          </p:nvSpPr>
          <p:spPr>
            <a:xfrm rot="-5400000">
              <a:off x="1344806" y="3731277"/>
              <a:ext cx="327756" cy="391038"/>
            </a:xfrm>
            <a:custGeom>
              <a:avLst/>
              <a:gdLst/>
              <a:ahLst/>
              <a:cxnLst/>
              <a:rect l="l" t="t" r="r" b="b"/>
              <a:pathLst>
                <a:path w="28719" h="34264" extrusionOk="0">
                  <a:moveTo>
                    <a:pt x="24574" y="0"/>
                  </a:moveTo>
                  <a:lnTo>
                    <a:pt x="28718" y="23874"/>
                  </a:lnTo>
                  <a:lnTo>
                    <a:pt x="12316" y="34264"/>
                  </a:lnTo>
                  <a:lnTo>
                    <a:pt x="0" y="31637"/>
                  </a:lnTo>
                  <a:lnTo>
                    <a:pt x="11908" y="2627"/>
                  </a:ln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64" name="Google Shape;764;p27"/>
            <p:cNvSpPr/>
            <p:nvPr/>
          </p:nvSpPr>
          <p:spPr>
            <a:xfrm rot="-5400000">
              <a:off x="1142631" y="3752266"/>
              <a:ext cx="321102" cy="313102"/>
            </a:xfrm>
            <a:custGeom>
              <a:avLst/>
              <a:gdLst/>
              <a:ahLst/>
              <a:cxnLst/>
              <a:rect l="l" t="t" r="r" b="b"/>
              <a:pathLst>
                <a:path w="28136" h="27435" extrusionOk="0">
                  <a:moveTo>
                    <a:pt x="22415" y="20605"/>
                  </a:moveTo>
                  <a:cubicBezTo>
                    <a:pt x="28135" y="15294"/>
                    <a:pt x="23174" y="4203"/>
                    <a:pt x="17979" y="2102"/>
                  </a:cubicBezTo>
                  <a:cubicBezTo>
                    <a:pt x="12784" y="0"/>
                    <a:pt x="6655" y="4145"/>
                    <a:pt x="3328" y="11208"/>
                  </a:cubicBezTo>
                  <a:cubicBezTo>
                    <a:pt x="1" y="18329"/>
                    <a:pt x="3445" y="25392"/>
                    <a:pt x="6247" y="26442"/>
                  </a:cubicBezTo>
                  <a:cubicBezTo>
                    <a:pt x="9048" y="27435"/>
                    <a:pt x="16695" y="25859"/>
                    <a:pt x="22415" y="20605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65" name="Google Shape;765;p27"/>
            <p:cNvSpPr/>
            <p:nvPr/>
          </p:nvSpPr>
          <p:spPr>
            <a:xfrm rot="-5400000">
              <a:off x="1375776" y="3602387"/>
              <a:ext cx="147906" cy="365063"/>
            </a:xfrm>
            <a:custGeom>
              <a:avLst/>
              <a:gdLst/>
              <a:ahLst/>
              <a:cxnLst/>
              <a:rect l="l" t="t" r="r" b="b"/>
              <a:pathLst>
                <a:path w="12960" h="31988" extrusionOk="0">
                  <a:moveTo>
                    <a:pt x="4145" y="0"/>
                  </a:moveTo>
                  <a:lnTo>
                    <a:pt x="4145" y="0"/>
                  </a:lnTo>
                  <a:cubicBezTo>
                    <a:pt x="2102" y="0"/>
                    <a:pt x="1" y="1752"/>
                    <a:pt x="410" y="3736"/>
                  </a:cubicBezTo>
                  <a:lnTo>
                    <a:pt x="5488" y="28252"/>
                  </a:lnTo>
                  <a:cubicBezTo>
                    <a:pt x="5955" y="30236"/>
                    <a:pt x="7181" y="31988"/>
                    <a:pt x="9224" y="31988"/>
                  </a:cubicBezTo>
                  <a:lnTo>
                    <a:pt x="9224" y="31988"/>
                  </a:lnTo>
                  <a:cubicBezTo>
                    <a:pt x="11325" y="31988"/>
                    <a:pt x="12959" y="30295"/>
                    <a:pt x="12959" y="28252"/>
                  </a:cubicBezTo>
                  <a:lnTo>
                    <a:pt x="7881" y="3736"/>
                  </a:lnTo>
                  <a:cubicBezTo>
                    <a:pt x="7472" y="1752"/>
                    <a:pt x="6188" y="0"/>
                    <a:pt x="4145" y="0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66" name="Google Shape;766;p27"/>
            <p:cNvSpPr/>
            <p:nvPr/>
          </p:nvSpPr>
          <p:spPr>
            <a:xfrm rot="-5400000">
              <a:off x="1570282" y="3674998"/>
              <a:ext cx="193864" cy="255138"/>
            </a:xfrm>
            <a:custGeom>
              <a:avLst/>
              <a:gdLst/>
              <a:ahLst/>
              <a:cxnLst/>
              <a:rect l="l" t="t" r="r" b="b"/>
              <a:pathLst>
                <a:path w="16987" h="22356" extrusionOk="0">
                  <a:moveTo>
                    <a:pt x="2452" y="21364"/>
                  </a:moveTo>
                  <a:lnTo>
                    <a:pt x="2452" y="21364"/>
                  </a:lnTo>
                  <a:cubicBezTo>
                    <a:pt x="4261" y="22356"/>
                    <a:pt x="6538" y="21655"/>
                    <a:pt x="7589" y="19904"/>
                  </a:cubicBezTo>
                  <a:lnTo>
                    <a:pt x="15994" y="6129"/>
                  </a:lnTo>
                  <a:cubicBezTo>
                    <a:pt x="16986" y="4319"/>
                    <a:pt x="16344" y="1985"/>
                    <a:pt x="14535" y="1051"/>
                  </a:cubicBezTo>
                  <a:lnTo>
                    <a:pt x="14535" y="1051"/>
                  </a:lnTo>
                  <a:cubicBezTo>
                    <a:pt x="12725" y="0"/>
                    <a:pt x="10390" y="642"/>
                    <a:pt x="9398" y="2452"/>
                  </a:cubicBezTo>
                  <a:lnTo>
                    <a:pt x="1051" y="16227"/>
                  </a:lnTo>
                  <a:cubicBezTo>
                    <a:pt x="0" y="18036"/>
                    <a:pt x="642" y="20313"/>
                    <a:pt x="2452" y="21364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67" name="Google Shape;767;p27"/>
            <p:cNvSpPr/>
            <p:nvPr/>
          </p:nvSpPr>
          <p:spPr>
            <a:xfrm rot="-5400000">
              <a:off x="1645881" y="3865841"/>
              <a:ext cx="300445" cy="186537"/>
            </a:xfrm>
            <a:custGeom>
              <a:avLst/>
              <a:gdLst/>
              <a:ahLst/>
              <a:cxnLst/>
              <a:rect l="l" t="t" r="r" b="b"/>
              <a:pathLst>
                <a:path w="26326" h="16345" extrusionOk="0">
                  <a:moveTo>
                    <a:pt x="701" y="13484"/>
                  </a:moveTo>
                  <a:lnTo>
                    <a:pt x="701" y="13484"/>
                  </a:lnTo>
                  <a:cubicBezTo>
                    <a:pt x="1460" y="15411"/>
                    <a:pt x="3620" y="16345"/>
                    <a:pt x="5546" y="15586"/>
                  </a:cubicBezTo>
                  <a:lnTo>
                    <a:pt x="23524" y="7764"/>
                  </a:lnTo>
                  <a:cubicBezTo>
                    <a:pt x="25392" y="6947"/>
                    <a:pt x="26326" y="4787"/>
                    <a:pt x="25625" y="2919"/>
                  </a:cubicBezTo>
                  <a:lnTo>
                    <a:pt x="25625" y="2919"/>
                  </a:lnTo>
                  <a:cubicBezTo>
                    <a:pt x="24867" y="993"/>
                    <a:pt x="22648" y="1"/>
                    <a:pt x="20781" y="818"/>
                  </a:cubicBezTo>
                  <a:lnTo>
                    <a:pt x="2802" y="8640"/>
                  </a:lnTo>
                  <a:cubicBezTo>
                    <a:pt x="935" y="9398"/>
                    <a:pt x="1" y="11558"/>
                    <a:pt x="701" y="13484"/>
                  </a:cubicBezTo>
                  <a:close/>
                </a:path>
              </a:pathLst>
            </a:custGeom>
            <a:solidFill>
              <a:srgbClr val="FDD5B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68" name="Google Shape;768;p27"/>
            <p:cNvSpPr/>
            <p:nvPr/>
          </p:nvSpPr>
          <p:spPr>
            <a:xfrm rot="-5400000">
              <a:off x="1286182" y="3711296"/>
              <a:ext cx="317770" cy="338415"/>
            </a:xfrm>
            <a:custGeom>
              <a:avLst/>
              <a:gdLst/>
              <a:ahLst/>
              <a:cxnLst/>
              <a:rect l="l" t="t" r="r" b="b"/>
              <a:pathLst>
                <a:path w="27844" h="29653" extrusionOk="0">
                  <a:moveTo>
                    <a:pt x="17220" y="29653"/>
                  </a:moveTo>
                  <a:cubicBezTo>
                    <a:pt x="17103" y="27726"/>
                    <a:pt x="15761" y="20839"/>
                    <a:pt x="12784" y="17628"/>
                  </a:cubicBezTo>
                  <a:cubicBezTo>
                    <a:pt x="10157" y="14943"/>
                    <a:pt x="5954" y="15468"/>
                    <a:pt x="4904" y="18737"/>
                  </a:cubicBezTo>
                  <a:cubicBezTo>
                    <a:pt x="3620" y="22706"/>
                    <a:pt x="1" y="14535"/>
                    <a:pt x="2219" y="8172"/>
                  </a:cubicBezTo>
                  <a:cubicBezTo>
                    <a:pt x="3970" y="3152"/>
                    <a:pt x="11558" y="0"/>
                    <a:pt x="11558" y="0"/>
                  </a:cubicBezTo>
                  <a:lnTo>
                    <a:pt x="23057" y="8989"/>
                  </a:lnTo>
                  <a:cubicBezTo>
                    <a:pt x="23057" y="8989"/>
                    <a:pt x="27843" y="22940"/>
                    <a:pt x="17220" y="29653"/>
                  </a:cubicBezTo>
                  <a:close/>
                </a:path>
              </a:pathLst>
            </a:custGeom>
            <a:solidFill>
              <a:srgbClr val="F9CBA4"/>
            </a:solidFill>
            <a:ln w="4375" cap="flat" cmpd="sng">
              <a:solidFill>
                <a:srgbClr val="F9CBA4"/>
              </a:solidFill>
              <a:prstDash val="solid"/>
              <a:miter lim="58370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69" name="Google Shape;769;p27"/>
            <p:cNvSpPr/>
            <p:nvPr/>
          </p:nvSpPr>
          <p:spPr>
            <a:xfrm rot="-5400000">
              <a:off x="965118" y="3695975"/>
              <a:ext cx="237163" cy="412368"/>
            </a:xfrm>
            <a:custGeom>
              <a:avLst/>
              <a:gdLst/>
              <a:ahLst/>
              <a:cxnLst/>
              <a:rect l="l" t="t" r="r" b="b"/>
              <a:pathLst>
                <a:path w="20781" h="36133" extrusionOk="0">
                  <a:moveTo>
                    <a:pt x="1" y="36132"/>
                  </a:moveTo>
                  <a:lnTo>
                    <a:pt x="118" y="4028"/>
                  </a:lnTo>
                  <a:lnTo>
                    <a:pt x="12142" y="1"/>
                  </a:lnTo>
                  <a:lnTo>
                    <a:pt x="20781" y="12317"/>
                  </a:lnTo>
                  <a:lnTo>
                    <a:pt x="20722" y="35081"/>
                  </a:ln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70" name="Google Shape;770;p27"/>
            <p:cNvSpPr/>
            <p:nvPr/>
          </p:nvSpPr>
          <p:spPr>
            <a:xfrm rot="-5400000">
              <a:off x="642059" y="3561415"/>
              <a:ext cx="311105" cy="680813"/>
            </a:xfrm>
            <a:custGeom>
              <a:avLst/>
              <a:gdLst/>
              <a:ahLst/>
              <a:cxnLst/>
              <a:rect l="l" t="t" r="r" b="b"/>
              <a:pathLst>
                <a:path w="27260" h="59655" extrusionOk="0">
                  <a:moveTo>
                    <a:pt x="1" y="59421"/>
                  </a:moveTo>
                  <a:lnTo>
                    <a:pt x="1" y="0"/>
                  </a:lnTo>
                  <a:lnTo>
                    <a:pt x="27260" y="0"/>
                  </a:lnTo>
                  <a:lnTo>
                    <a:pt x="27260" y="59655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71" name="Google Shape;771;p27"/>
            <p:cNvSpPr/>
            <p:nvPr/>
          </p:nvSpPr>
          <p:spPr>
            <a:xfrm flipH="1">
              <a:off x="1542300" y="4537611"/>
              <a:ext cx="929286" cy="155895"/>
            </a:xfrm>
            <a:custGeom>
              <a:avLst/>
              <a:gdLst/>
              <a:ahLst/>
              <a:cxnLst/>
              <a:rect l="l" t="t" r="r" b="b"/>
              <a:pathLst>
                <a:path w="81427" h="13660" extrusionOk="0">
                  <a:moveTo>
                    <a:pt x="74597" y="13659"/>
                  </a:moveTo>
                  <a:lnTo>
                    <a:pt x="0" y="13659"/>
                  </a:lnTo>
                  <a:lnTo>
                    <a:pt x="0" y="1"/>
                  </a:lnTo>
                  <a:lnTo>
                    <a:pt x="74597" y="1"/>
                  </a:lnTo>
                  <a:cubicBezTo>
                    <a:pt x="78333" y="59"/>
                    <a:pt x="81368" y="3094"/>
                    <a:pt x="81427" y="6830"/>
                  </a:cubicBezTo>
                  <a:lnTo>
                    <a:pt x="81427" y="6830"/>
                  </a:lnTo>
                  <a:cubicBezTo>
                    <a:pt x="81368" y="10566"/>
                    <a:pt x="78333" y="13601"/>
                    <a:pt x="74597" y="1365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72" name="Google Shape;772;p27"/>
            <p:cNvSpPr/>
            <p:nvPr/>
          </p:nvSpPr>
          <p:spPr>
            <a:xfrm flipH="1">
              <a:off x="1560948" y="4556258"/>
              <a:ext cx="910638" cy="118587"/>
            </a:xfrm>
            <a:custGeom>
              <a:avLst/>
              <a:gdLst/>
              <a:ahLst/>
              <a:cxnLst/>
              <a:rect l="l" t="t" r="r" b="b"/>
              <a:pathLst>
                <a:path w="79793" h="10391" extrusionOk="0">
                  <a:moveTo>
                    <a:pt x="74597" y="10391"/>
                  </a:moveTo>
                  <a:lnTo>
                    <a:pt x="0" y="10391"/>
                  </a:lnTo>
                  <a:lnTo>
                    <a:pt x="0" y="1"/>
                  </a:lnTo>
                  <a:lnTo>
                    <a:pt x="74597" y="1"/>
                  </a:lnTo>
                  <a:cubicBezTo>
                    <a:pt x="77458" y="1"/>
                    <a:pt x="79792" y="2336"/>
                    <a:pt x="79792" y="5196"/>
                  </a:cubicBezTo>
                  <a:cubicBezTo>
                    <a:pt x="79792" y="8056"/>
                    <a:pt x="77458" y="10391"/>
                    <a:pt x="74597" y="1039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73" name="Google Shape;773;p27"/>
            <p:cNvSpPr/>
            <p:nvPr/>
          </p:nvSpPr>
          <p:spPr>
            <a:xfrm flipH="1">
              <a:off x="1542300" y="3373906"/>
              <a:ext cx="929286" cy="1241714"/>
            </a:xfrm>
            <a:custGeom>
              <a:avLst/>
              <a:gdLst/>
              <a:ahLst/>
              <a:cxnLst/>
              <a:rect l="l" t="t" r="r" b="b"/>
              <a:pathLst>
                <a:path w="81427" h="108803" extrusionOk="0">
                  <a:moveTo>
                    <a:pt x="81427" y="6830"/>
                  </a:moveTo>
                  <a:lnTo>
                    <a:pt x="81427" y="108803"/>
                  </a:lnTo>
                  <a:cubicBezTo>
                    <a:pt x="81368" y="105067"/>
                    <a:pt x="78333" y="102032"/>
                    <a:pt x="74597" y="101974"/>
                  </a:cubicBezTo>
                  <a:lnTo>
                    <a:pt x="0" y="101974"/>
                  </a:lnTo>
                  <a:lnTo>
                    <a:pt x="0" y="0"/>
                  </a:lnTo>
                  <a:lnTo>
                    <a:pt x="74597" y="0"/>
                  </a:lnTo>
                  <a:cubicBezTo>
                    <a:pt x="78333" y="0"/>
                    <a:pt x="81368" y="3036"/>
                    <a:pt x="81427" y="677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74" name="Google Shape;774;p27"/>
            <p:cNvSpPr/>
            <p:nvPr/>
          </p:nvSpPr>
          <p:spPr>
            <a:xfrm flipH="1">
              <a:off x="1620266" y="3373906"/>
              <a:ext cx="36646" cy="1182426"/>
            </a:xfrm>
            <a:custGeom>
              <a:avLst/>
              <a:gdLst/>
              <a:ahLst/>
              <a:cxnLst/>
              <a:rect l="l" t="t" r="r" b="b"/>
              <a:pathLst>
                <a:path w="3211" h="103608" extrusionOk="0">
                  <a:moveTo>
                    <a:pt x="0" y="0"/>
                  </a:moveTo>
                  <a:lnTo>
                    <a:pt x="0" y="103608"/>
                  </a:lnTo>
                  <a:lnTo>
                    <a:pt x="3210" y="103608"/>
                  </a:lnTo>
                  <a:lnTo>
                    <a:pt x="3210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75" name="Google Shape;775;p27"/>
            <p:cNvSpPr/>
            <p:nvPr/>
          </p:nvSpPr>
          <p:spPr>
            <a:xfrm flipH="1">
              <a:off x="1762793" y="4032030"/>
              <a:ext cx="598220" cy="365725"/>
            </a:xfrm>
            <a:custGeom>
              <a:avLst/>
              <a:gdLst/>
              <a:ahLst/>
              <a:cxnLst/>
              <a:rect l="l" t="t" r="r" b="b"/>
              <a:pathLst>
                <a:path w="52418" h="32046" extrusionOk="0">
                  <a:moveTo>
                    <a:pt x="0" y="32046"/>
                  </a:moveTo>
                  <a:lnTo>
                    <a:pt x="52417" y="31871"/>
                  </a:lnTo>
                  <a:lnTo>
                    <a:pt x="52417" y="0"/>
                  </a:lnTo>
                  <a:lnTo>
                    <a:pt x="59" y="175"/>
                  </a:lnTo>
                  <a:close/>
                </a:path>
              </a:pathLst>
            </a:custGeom>
            <a:solidFill>
              <a:srgbClr val="F0B48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76" name="Google Shape;776;p27"/>
            <p:cNvSpPr/>
            <p:nvPr/>
          </p:nvSpPr>
          <p:spPr>
            <a:xfrm flipH="1">
              <a:off x="1762793" y="3855511"/>
              <a:ext cx="598220" cy="119249"/>
            </a:xfrm>
            <a:custGeom>
              <a:avLst/>
              <a:gdLst/>
              <a:ahLst/>
              <a:cxnLst/>
              <a:rect l="l" t="t" r="r" b="b"/>
              <a:pathLst>
                <a:path w="52418" h="10449" extrusionOk="0">
                  <a:moveTo>
                    <a:pt x="0" y="10448"/>
                  </a:moveTo>
                  <a:lnTo>
                    <a:pt x="52417" y="10273"/>
                  </a:lnTo>
                  <a:lnTo>
                    <a:pt x="52417" y="0"/>
                  </a:lnTo>
                  <a:lnTo>
                    <a:pt x="59" y="175"/>
                  </a:lnTo>
                  <a:close/>
                </a:path>
              </a:pathLst>
            </a:custGeom>
            <a:solidFill>
              <a:srgbClr val="F0B48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77" name="Google Shape;777;p27"/>
            <p:cNvSpPr/>
            <p:nvPr/>
          </p:nvSpPr>
          <p:spPr>
            <a:xfrm flipH="1">
              <a:off x="1762793" y="3577734"/>
              <a:ext cx="597558" cy="41987"/>
            </a:xfrm>
            <a:custGeom>
              <a:avLst/>
              <a:gdLst/>
              <a:ahLst/>
              <a:cxnLst/>
              <a:rect l="l" t="t" r="r" b="b"/>
              <a:pathLst>
                <a:path w="52360" h="3679" extrusionOk="0">
                  <a:moveTo>
                    <a:pt x="1" y="3678"/>
                  </a:moveTo>
                  <a:lnTo>
                    <a:pt x="52359" y="3503"/>
                  </a:lnTo>
                  <a:lnTo>
                    <a:pt x="52359" y="1"/>
                  </a:lnTo>
                  <a:lnTo>
                    <a:pt x="1" y="117"/>
                  </a:lnTo>
                  <a:close/>
                </a:path>
              </a:pathLst>
            </a:custGeom>
            <a:solidFill>
              <a:srgbClr val="F0B48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78" name="Google Shape;778;p27"/>
            <p:cNvSpPr/>
            <p:nvPr/>
          </p:nvSpPr>
          <p:spPr>
            <a:xfrm rot="-5400000">
              <a:off x="1395765" y="3830200"/>
              <a:ext cx="179210" cy="407038"/>
            </a:xfrm>
            <a:custGeom>
              <a:avLst/>
              <a:gdLst/>
              <a:ahLst/>
              <a:cxnLst/>
              <a:rect l="l" t="t" r="r" b="b"/>
              <a:pathLst>
                <a:path w="15703" h="35666" extrusionOk="0">
                  <a:moveTo>
                    <a:pt x="12142" y="701"/>
                  </a:moveTo>
                  <a:lnTo>
                    <a:pt x="12142" y="701"/>
                  </a:lnTo>
                  <a:cubicBezTo>
                    <a:pt x="9866" y="1"/>
                    <a:pt x="7239" y="1226"/>
                    <a:pt x="6655" y="3561"/>
                  </a:cubicBezTo>
                  <a:lnTo>
                    <a:pt x="643" y="29419"/>
                  </a:lnTo>
                  <a:cubicBezTo>
                    <a:pt x="1" y="31696"/>
                    <a:pt x="1227" y="34147"/>
                    <a:pt x="3503" y="34906"/>
                  </a:cubicBezTo>
                  <a:lnTo>
                    <a:pt x="3503" y="34906"/>
                  </a:lnTo>
                  <a:cubicBezTo>
                    <a:pt x="5780" y="35665"/>
                    <a:pt x="8290" y="34381"/>
                    <a:pt x="8990" y="32104"/>
                  </a:cubicBezTo>
                  <a:lnTo>
                    <a:pt x="15061" y="6246"/>
                  </a:lnTo>
                  <a:cubicBezTo>
                    <a:pt x="15703" y="3911"/>
                    <a:pt x="14418" y="1460"/>
                    <a:pt x="12142" y="701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</p:grpSp>
      <p:grpSp>
        <p:nvGrpSpPr>
          <p:cNvPr id="779" name="Google Shape;779;p27"/>
          <p:cNvGrpSpPr/>
          <p:nvPr/>
        </p:nvGrpSpPr>
        <p:grpSpPr>
          <a:xfrm>
            <a:off x="4285659" y="8141704"/>
            <a:ext cx="7141175" cy="1691154"/>
            <a:chOff x="2466925" y="3546780"/>
            <a:chExt cx="2476800" cy="859302"/>
          </a:xfrm>
        </p:grpSpPr>
        <p:sp>
          <p:nvSpPr>
            <p:cNvPr id="780" name="Google Shape;780;p27"/>
            <p:cNvSpPr txBox="1"/>
            <p:nvPr/>
          </p:nvSpPr>
          <p:spPr>
            <a:xfrm>
              <a:off x="2466925" y="3546780"/>
              <a:ext cx="2476800" cy="456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b" anchorCtr="0">
              <a:noAutofit/>
            </a:bodyPr>
            <a:lstStyle/>
            <a:p>
              <a:pPr>
                <a:lnSpc>
                  <a:spcPts val="3567"/>
                </a:lnSpc>
              </a:pPr>
              <a:r>
                <a:rPr lang="en-US" sz="44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Samaradorlik</a:t>
              </a:r>
              <a:endParaRPr lang="en-US" sz="4400" dirty="0">
                <a:solidFill>
                  <a:srgbClr val="38383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sp>
          <p:nvSpPr>
            <p:cNvPr id="781" name="Google Shape;781;p27"/>
            <p:cNvSpPr txBox="1"/>
            <p:nvPr/>
          </p:nvSpPr>
          <p:spPr>
            <a:xfrm>
              <a:off x="2466925" y="3890982"/>
              <a:ext cx="2476800" cy="51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>
                <a:lnSpc>
                  <a:spcPts val="3506"/>
                </a:lnSpc>
              </a:pP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Ta’limning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sifatini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oshiradi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va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o‘quvchilarning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shaxsiy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salohiyatini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to‘liq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rivojlantirishga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yordam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beradi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.</a:t>
              </a:r>
            </a:p>
          </p:txBody>
        </p:sp>
      </p:grpSp>
      <p:grpSp>
        <p:nvGrpSpPr>
          <p:cNvPr id="782" name="Google Shape;782;p27"/>
          <p:cNvGrpSpPr/>
          <p:nvPr/>
        </p:nvGrpSpPr>
        <p:grpSpPr>
          <a:xfrm>
            <a:off x="13872736" y="5165831"/>
            <a:ext cx="3964414" cy="2597044"/>
            <a:chOff x="6672419" y="2329626"/>
            <a:chExt cx="2014381" cy="1319599"/>
          </a:xfrm>
        </p:grpSpPr>
        <p:sp>
          <p:nvSpPr>
            <p:cNvPr id="783" name="Google Shape;783;p27"/>
            <p:cNvSpPr/>
            <p:nvPr/>
          </p:nvSpPr>
          <p:spPr>
            <a:xfrm rot="5400000" flipH="1">
              <a:off x="7308585" y="2857196"/>
              <a:ext cx="309769" cy="149903"/>
            </a:xfrm>
            <a:custGeom>
              <a:avLst/>
              <a:gdLst/>
              <a:ahLst/>
              <a:cxnLst/>
              <a:rect l="l" t="t" r="r" b="b"/>
              <a:pathLst>
                <a:path w="27143" h="13135" extrusionOk="0">
                  <a:moveTo>
                    <a:pt x="467" y="9865"/>
                  </a:moveTo>
                  <a:lnTo>
                    <a:pt x="467" y="9865"/>
                  </a:lnTo>
                  <a:cubicBezTo>
                    <a:pt x="876" y="11850"/>
                    <a:pt x="2919" y="13134"/>
                    <a:pt x="4904" y="12667"/>
                  </a:cubicBezTo>
                  <a:lnTo>
                    <a:pt x="23874" y="7764"/>
                  </a:lnTo>
                  <a:cubicBezTo>
                    <a:pt x="25917" y="7239"/>
                    <a:pt x="27143" y="5254"/>
                    <a:pt x="26734" y="3269"/>
                  </a:cubicBezTo>
                  <a:lnTo>
                    <a:pt x="26734" y="3269"/>
                  </a:lnTo>
                  <a:cubicBezTo>
                    <a:pt x="26267" y="1226"/>
                    <a:pt x="24283" y="1"/>
                    <a:pt x="22240" y="468"/>
                  </a:cubicBezTo>
                  <a:lnTo>
                    <a:pt x="3269" y="5371"/>
                  </a:lnTo>
                  <a:cubicBezTo>
                    <a:pt x="1285" y="5838"/>
                    <a:pt x="0" y="7822"/>
                    <a:pt x="467" y="9865"/>
                  </a:cubicBez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84" name="Google Shape;784;p27"/>
            <p:cNvSpPr/>
            <p:nvPr/>
          </p:nvSpPr>
          <p:spPr>
            <a:xfrm rot="5400000" flipH="1">
              <a:off x="7393183" y="2885841"/>
              <a:ext cx="313102" cy="103934"/>
            </a:xfrm>
            <a:custGeom>
              <a:avLst/>
              <a:gdLst/>
              <a:ahLst/>
              <a:cxnLst/>
              <a:rect l="l" t="t" r="r" b="b"/>
              <a:pathLst>
                <a:path w="27435" h="9107" extrusionOk="0">
                  <a:moveTo>
                    <a:pt x="234" y="3561"/>
                  </a:moveTo>
                  <a:lnTo>
                    <a:pt x="234" y="3561"/>
                  </a:lnTo>
                  <a:cubicBezTo>
                    <a:pt x="0" y="5604"/>
                    <a:pt x="1518" y="7472"/>
                    <a:pt x="3619" y="7647"/>
                  </a:cubicBezTo>
                  <a:lnTo>
                    <a:pt x="23173" y="8931"/>
                  </a:lnTo>
                  <a:cubicBezTo>
                    <a:pt x="25216" y="9106"/>
                    <a:pt x="26968" y="7647"/>
                    <a:pt x="27201" y="5604"/>
                  </a:cubicBezTo>
                  <a:lnTo>
                    <a:pt x="27201" y="5604"/>
                  </a:lnTo>
                  <a:cubicBezTo>
                    <a:pt x="27435" y="3561"/>
                    <a:pt x="25917" y="1693"/>
                    <a:pt x="23874" y="1518"/>
                  </a:cubicBezTo>
                  <a:lnTo>
                    <a:pt x="4378" y="176"/>
                  </a:lnTo>
                  <a:cubicBezTo>
                    <a:pt x="2277" y="1"/>
                    <a:pt x="467" y="1518"/>
                    <a:pt x="234" y="3561"/>
                  </a:cubicBez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85" name="Google Shape;785;p27"/>
            <p:cNvSpPr/>
            <p:nvPr/>
          </p:nvSpPr>
          <p:spPr>
            <a:xfrm rot="5400000" flipH="1">
              <a:off x="7471443" y="2686997"/>
              <a:ext cx="327756" cy="391038"/>
            </a:xfrm>
            <a:custGeom>
              <a:avLst/>
              <a:gdLst/>
              <a:ahLst/>
              <a:cxnLst/>
              <a:rect l="l" t="t" r="r" b="b"/>
              <a:pathLst>
                <a:path w="28719" h="34264" extrusionOk="0">
                  <a:moveTo>
                    <a:pt x="24574" y="0"/>
                  </a:moveTo>
                  <a:lnTo>
                    <a:pt x="28718" y="23874"/>
                  </a:lnTo>
                  <a:lnTo>
                    <a:pt x="12316" y="34264"/>
                  </a:lnTo>
                  <a:lnTo>
                    <a:pt x="0" y="31637"/>
                  </a:lnTo>
                  <a:lnTo>
                    <a:pt x="11908" y="2627"/>
                  </a:lnTo>
                  <a:close/>
                </a:path>
              </a:pathLst>
            </a:custGeom>
            <a:solidFill>
              <a:srgbClr val="F0BD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86" name="Google Shape;786;p27"/>
            <p:cNvSpPr/>
            <p:nvPr/>
          </p:nvSpPr>
          <p:spPr>
            <a:xfrm rot="5400000" flipH="1">
              <a:off x="7680272" y="2707986"/>
              <a:ext cx="321102" cy="313102"/>
            </a:xfrm>
            <a:custGeom>
              <a:avLst/>
              <a:gdLst/>
              <a:ahLst/>
              <a:cxnLst/>
              <a:rect l="l" t="t" r="r" b="b"/>
              <a:pathLst>
                <a:path w="28136" h="27435" extrusionOk="0">
                  <a:moveTo>
                    <a:pt x="22415" y="20605"/>
                  </a:moveTo>
                  <a:cubicBezTo>
                    <a:pt x="28135" y="15294"/>
                    <a:pt x="23174" y="4203"/>
                    <a:pt x="17979" y="2102"/>
                  </a:cubicBezTo>
                  <a:cubicBezTo>
                    <a:pt x="12784" y="0"/>
                    <a:pt x="6655" y="4145"/>
                    <a:pt x="3328" y="11208"/>
                  </a:cubicBezTo>
                  <a:cubicBezTo>
                    <a:pt x="1" y="18329"/>
                    <a:pt x="3445" y="25392"/>
                    <a:pt x="6247" y="26442"/>
                  </a:cubicBezTo>
                  <a:cubicBezTo>
                    <a:pt x="9048" y="27435"/>
                    <a:pt x="16695" y="25859"/>
                    <a:pt x="22415" y="20605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87" name="Google Shape;787;p27"/>
            <p:cNvSpPr/>
            <p:nvPr/>
          </p:nvSpPr>
          <p:spPr>
            <a:xfrm rot="5400000" flipH="1">
              <a:off x="7620322" y="2558107"/>
              <a:ext cx="147906" cy="365063"/>
            </a:xfrm>
            <a:custGeom>
              <a:avLst/>
              <a:gdLst/>
              <a:ahLst/>
              <a:cxnLst/>
              <a:rect l="l" t="t" r="r" b="b"/>
              <a:pathLst>
                <a:path w="12960" h="31988" extrusionOk="0">
                  <a:moveTo>
                    <a:pt x="4145" y="0"/>
                  </a:moveTo>
                  <a:lnTo>
                    <a:pt x="4145" y="0"/>
                  </a:lnTo>
                  <a:cubicBezTo>
                    <a:pt x="2102" y="0"/>
                    <a:pt x="1" y="1752"/>
                    <a:pt x="410" y="3736"/>
                  </a:cubicBezTo>
                  <a:lnTo>
                    <a:pt x="5488" y="28252"/>
                  </a:lnTo>
                  <a:cubicBezTo>
                    <a:pt x="5955" y="30236"/>
                    <a:pt x="7181" y="31988"/>
                    <a:pt x="9224" y="31988"/>
                  </a:cubicBezTo>
                  <a:lnTo>
                    <a:pt x="9224" y="31988"/>
                  </a:lnTo>
                  <a:cubicBezTo>
                    <a:pt x="11325" y="31988"/>
                    <a:pt x="12959" y="30295"/>
                    <a:pt x="12959" y="28252"/>
                  </a:cubicBezTo>
                  <a:lnTo>
                    <a:pt x="7881" y="3736"/>
                  </a:lnTo>
                  <a:cubicBezTo>
                    <a:pt x="7472" y="1752"/>
                    <a:pt x="6188" y="0"/>
                    <a:pt x="4145" y="0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88" name="Google Shape;788;p27"/>
            <p:cNvSpPr/>
            <p:nvPr/>
          </p:nvSpPr>
          <p:spPr>
            <a:xfrm rot="5400000" flipH="1">
              <a:off x="7379859" y="2630718"/>
              <a:ext cx="193864" cy="255138"/>
            </a:xfrm>
            <a:custGeom>
              <a:avLst/>
              <a:gdLst/>
              <a:ahLst/>
              <a:cxnLst/>
              <a:rect l="l" t="t" r="r" b="b"/>
              <a:pathLst>
                <a:path w="16987" h="22356" extrusionOk="0">
                  <a:moveTo>
                    <a:pt x="2452" y="21364"/>
                  </a:moveTo>
                  <a:lnTo>
                    <a:pt x="2452" y="21364"/>
                  </a:lnTo>
                  <a:cubicBezTo>
                    <a:pt x="4261" y="22356"/>
                    <a:pt x="6538" y="21655"/>
                    <a:pt x="7589" y="19904"/>
                  </a:cubicBezTo>
                  <a:lnTo>
                    <a:pt x="15994" y="6129"/>
                  </a:lnTo>
                  <a:cubicBezTo>
                    <a:pt x="16986" y="4319"/>
                    <a:pt x="16344" y="1985"/>
                    <a:pt x="14535" y="1051"/>
                  </a:cubicBezTo>
                  <a:lnTo>
                    <a:pt x="14535" y="1051"/>
                  </a:lnTo>
                  <a:cubicBezTo>
                    <a:pt x="12725" y="0"/>
                    <a:pt x="10390" y="642"/>
                    <a:pt x="9398" y="2452"/>
                  </a:cubicBezTo>
                  <a:lnTo>
                    <a:pt x="1051" y="16227"/>
                  </a:lnTo>
                  <a:cubicBezTo>
                    <a:pt x="0" y="18036"/>
                    <a:pt x="642" y="20313"/>
                    <a:pt x="2452" y="21364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89" name="Google Shape;789;p27"/>
            <p:cNvSpPr/>
            <p:nvPr/>
          </p:nvSpPr>
          <p:spPr>
            <a:xfrm rot="5400000" flipH="1">
              <a:off x="7197678" y="2821561"/>
              <a:ext cx="300445" cy="186537"/>
            </a:xfrm>
            <a:custGeom>
              <a:avLst/>
              <a:gdLst/>
              <a:ahLst/>
              <a:cxnLst/>
              <a:rect l="l" t="t" r="r" b="b"/>
              <a:pathLst>
                <a:path w="26326" h="16345" extrusionOk="0">
                  <a:moveTo>
                    <a:pt x="701" y="13484"/>
                  </a:moveTo>
                  <a:lnTo>
                    <a:pt x="701" y="13484"/>
                  </a:lnTo>
                  <a:cubicBezTo>
                    <a:pt x="1460" y="15411"/>
                    <a:pt x="3620" y="16345"/>
                    <a:pt x="5546" y="15586"/>
                  </a:cubicBezTo>
                  <a:lnTo>
                    <a:pt x="23524" y="7764"/>
                  </a:lnTo>
                  <a:cubicBezTo>
                    <a:pt x="25392" y="6947"/>
                    <a:pt x="26326" y="4787"/>
                    <a:pt x="25625" y="2919"/>
                  </a:cubicBezTo>
                  <a:lnTo>
                    <a:pt x="25625" y="2919"/>
                  </a:lnTo>
                  <a:cubicBezTo>
                    <a:pt x="24867" y="993"/>
                    <a:pt x="22648" y="1"/>
                    <a:pt x="20781" y="818"/>
                  </a:cubicBezTo>
                  <a:lnTo>
                    <a:pt x="2802" y="8640"/>
                  </a:lnTo>
                  <a:cubicBezTo>
                    <a:pt x="935" y="9398"/>
                    <a:pt x="1" y="11558"/>
                    <a:pt x="701" y="13484"/>
                  </a:cubicBezTo>
                  <a:close/>
                </a:path>
              </a:pathLst>
            </a:custGeom>
            <a:solidFill>
              <a:srgbClr val="FDD5B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90" name="Google Shape;790;p27"/>
            <p:cNvSpPr/>
            <p:nvPr/>
          </p:nvSpPr>
          <p:spPr>
            <a:xfrm rot="5400000" flipH="1">
              <a:off x="7540053" y="2667016"/>
              <a:ext cx="317770" cy="338415"/>
            </a:xfrm>
            <a:custGeom>
              <a:avLst/>
              <a:gdLst/>
              <a:ahLst/>
              <a:cxnLst/>
              <a:rect l="l" t="t" r="r" b="b"/>
              <a:pathLst>
                <a:path w="27844" h="29653" extrusionOk="0">
                  <a:moveTo>
                    <a:pt x="17220" y="29653"/>
                  </a:moveTo>
                  <a:cubicBezTo>
                    <a:pt x="17103" y="27726"/>
                    <a:pt x="15761" y="20839"/>
                    <a:pt x="12784" y="17628"/>
                  </a:cubicBezTo>
                  <a:cubicBezTo>
                    <a:pt x="10157" y="14943"/>
                    <a:pt x="5954" y="15468"/>
                    <a:pt x="4904" y="18737"/>
                  </a:cubicBezTo>
                  <a:cubicBezTo>
                    <a:pt x="3620" y="22706"/>
                    <a:pt x="1" y="14535"/>
                    <a:pt x="2219" y="8172"/>
                  </a:cubicBezTo>
                  <a:cubicBezTo>
                    <a:pt x="3970" y="3152"/>
                    <a:pt x="11558" y="0"/>
                    <a:pt x="11558" y="0"/>
                  </a:cubicBezTo>
                  <a:lnTo>
                    <a:pt x="23057" y="8989"/>
                  </a:lnTo>
                  <a:cubicBezTo>
                    <a:pt x="23057" y="8989"/>
                    <a:pt x="27843" y="22940"/>
                    <a:pt x="17220" y="29653"/>
                  </a:cubicBezTo>
                  <a:close/>
                </a:path>
              </a:pathLst>
            </a:custGeom>
            <a:solidFill>
              <a:srgbClr val="F9CBA4"/>
            </a:solidFill>
            <a:ln w="4375" cap="flat" cmpd="sng">
              <a:solidFill>
                <a:srgbClr val="F9CBA4"/>
              </a:solidFill>
              <a:prstDash val="solid"/>
              <a:miter lim="58370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91" name="Google Shape;791;p27"/>
            <p:cNvSpPr/>
            <p:nvPr/>
          </p:nvSpPr>
          <p:spPr>
            <a:xfrm rot="5400000" flipH="1">
              <a:off x="7941723" y="2651695"/>
              <a:ext cx="237163" cy="412368"/>
            </a:xfrm>
            <a:custGeom>
              <a:avLst/>
              <a:gdLst/>
              <a:ahLst/>
              <a:cxnLst/>
              <a:rect l="l" t="t" r="r" b="b"/>
              <a:pathLst>
                <a:path w="20781" h="36133" extrusionOk="0">
                  <a:moveTo>
                    <a:pt x="1" y="36132"/>
                  </a:moveTo>
                  <a:lnTo>
                    <a:pt x="118" y="4028"/>
                  </a:lnTo>
                  <a:lnTo>
                    <a:pt x="12142" y="1"/>
                  </a:lnTo>
                  <a:lnTo>
                    <a:pt x="20781" y="12317"/>
                  </a:lnTo>
                  <a:lnTo>
                    <a:pt x="20722" y="35081"/>
                  </a:ln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92" name="Google Shape;792;p27"/>
            <p:cNvSpPr/>
            <p:nvPr/>
          </p:nvSpPr>
          <p:spPr>
            <a:xfrm rot="5400000" flipH="1">
              <a:off x="8190841" y="2517135"/>
              <a:ext cx="311105" cy="680813"/>
            </a:xfrm>
            <a:custGeom>
              <a:avLst/>
              <a:gdLst/>
              <a:ahLst/>
              <a:cxnLst/>
              <a:rect l="l" t="t" r="r" b="b"/>
              <a:pathLst>
                <a:path w="27260" h="59655" extrusionOk="0">
                  <a:moveTo>
                    <a:pt x="1" y="59421"/>
                  </a:moveTo>
                  <a:lnTo>
                    <a:pt x="1" y="0"/>
                  </a:lnTo>
                  <a:lnTo>
                    <a:pt x="27260" y="0"/>
                  </a:lnTo>
                  <a:lnTo>
                    <a:pt x="27260" y="59655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93" name="Google Shape;793;p27"/>
            <p:cNvSpPr/>
            <p:nvPr/>
          </p:nvSpPr>
          <p:spPr>
            <a:xfrm>
              <a:off x="6672419" y="3493331"/>
              <a:ext cx="929286" cy="155895"/>
            </a:xfrm>
            <a:custGeom>
              <a:avLst/>
              <a:gdLst/>
              <a:ahLst/>
              <a:cxnLst/>
              <a:rect l="l" t="t" r="r" b="b"/>
              <a:pathLst>
                <a:path w="81427" h="13660" extrusionOk="0">
                  <a:moveTo>
                    <a:pt x="74597" y="13659"/>
                  </a:moveTo>
                  <a:lnTo>
                    <a:pt x="0" y="13659"/>
                  </a:lnTo>
                  <a:lnTo>
                    <a:pt x="0" y="1"/>
                  </a:lnTo>
                  <a:lnTo>
                    <a:pt x="74597" y="1"/>
                  </a:lnTo>
                  <a:cubicBezTo>
                    <a:pt x="78333" y="59"/>
                    <a:pt x="81368" y="3094"/>
                    <a:pt x="81427" y="6830"/>
                  </a:cubicBezTo>
                  <a:lnTo>
                    <a:pt x="81427" y="6830"/>
                  </a:lnTo>
                  <a:cubicBezTo>
                    <a:pt x="81368" y="10566"/>
                    <a:pt x="78333" y="13601"/>
                    <a:pt x="74597" y="13659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94" name="Google Shape;794;p27"/>
            <p:cNvSpPr/>
            <p:nvPr/>
          </p:nvSpPr>
          <p:spPr>
            <a:xfrm>
              <a:off x="6672419" y="3511978"/>
              <a:ext cx="910638" cy="118587"/>
            </a:xfrm>
            <a:custGeom>
              <a:avLst/>
              <a:gdLst/>
              <a:ahLst/>
              <a:cxnLst/>
              <a:rect l="l" t="t" r="r" b="b"/>
              <a:pathLst>
                <a:path w="79793" h="10391" extrusionOk="0">
                  <a:moveTo>
                    <a:pt x="74597" y="10391"/>
                  </a:moveTo>
                  <a:lnTo>
                    <a:pt x="0" y="10391"/>
                  </a:lnTo>
                  <a:lnTo>
                    <a:pt x="0" y="1"/>
                  </a:lnTo>
                  <a:lnTo>
                    <a:pt x="74597" y="1"/>
                  </a:lnTo>
                  <a:cubicBezTo>
                    <a:pt x="77458" y="1"/>
                    <a:pt x="79792" y="2336"/>
                    <a:pt x="79792" y="5196"/>
                  </a:cubicBezTo>
                  <a:cubicBezTo>
                    <a:pt x="79792" y="8056"/>
                    <a:pt x="77458" y="10391"/>
                    <a:pt x="74597" y="1039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95" name="Google Shape;795;p27"/>
            <p:cNvSpPr/>
            <p:nvPr/>
          </p:nvSpPr>
          <p:spPr>
            <a:xfrm>
              <a:off x="6672419" y="2329626"/>
              <a:ext cx="929286" cy="1241714"/>
            </a:xfrm>
            <a:custGeom>
              <a:avLst/>
              <a:gdLst/>
              <a:ahLst/>
              <a:cxnLst/>
              <a:rect l="l" t="t" r="r" b="b"/>
              <a:pathLst>
                <a:path w="81427" h="108803" extrusionOk="0">
                  <a:moveTo>
                    <a:pt x="81427" y="6830"/>
                  </a:moveTo>
                  <a:lnTo>
                    <a:pt x="81427" y="108803"/>
                  </a:lnTo>
                  <a:cubicBezTo>
                    <a:pt x="81368" y="105067"/>
                    <a:pt x="78333" y="102032"/>
                    <a:pt x="74597" y="101974"/>
                  </a:cubicBezTo>
                  <a:lnTo>
                    <a:pt x="0" y="101974"/>
                  </a:lnTo>
                  <a:lnTo>
                    <a:pt x="0" y="0"/>
                  </a:lnTo>
                  <a:lnTo>
                    <a:pt x="74597" y="0"/>
                  </a:lnTo>
                  <a:cubicBezTo>
                    <a:pt x="78333" y="0"/>
                    <a:pt x="81368" y="3036"/>
                    <a:pt x="81427" y="677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96" name="Google Shape;796;p27"/>
            <p:cNvSpPr/>
            <p:nvPr/>
          </p:nvSpPr>
          <p:spPr>
            <a:xfrm>
              <a:off x="7487094" y="2329626"/>
              <a:ext cx="36646" cy="1182426"/>
            </a:xfrm>
            <a:custGeom>
              <a:avLst/>
              <a:gdLst/>
              <a:ahLst/>
              <a:cxnLst/>
              <a:rect l="l" t="t" r="r" b="b"/>
              <a:pathLst>
                <a:path w="3211" h="103608" extrusionOk="0">
                  <a:moveTo>
                    <a:pt x="0" y="0"/>
                  </a:moveTo>
                  <a:lnTo>
                    <a:pt x="0" y="103608"/>
                  </a:lnTo>
                  <a:lnTo>
                    <a:pt x="3210" y="103608"/>
                  </a:lnTo>
                  <a:lnTo>
                    <a:pt x="3210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97" name="Google Shape;797;p27"/>
            <p:cNvSpPr/>
            <p:nvPr/>
          </p:nvSpPr>
          <p:spPr>
            <a:xfrm>
              <a:off x="6782991" y="2987750"/>
              <a:ext cx="598220" cy="365725"/>
            </a:xfrm>
            <a:custGeom>
              <a:avLst/>
              <a:gdLst/>
              <a:ahLst/>
              <a:cxnLst/>
              <a:rect l="l" t="t" r="r" b="b"/>
              <a:pathLst>
                <a:path w="52418" h="32046" extrusionOk="0">
                  <a:moveTo>
                    <a:pt x="0" y="32046"/>
                  </a:moveTo>
                  <a:lnTo>
                    <a:pt x="52417" y="31871"/>
                  </a:lnTo>
                  <a:lnTo>
                    <a:pt x="52417" y="0"/>
                  </a:lnTo>
                  <a:lnTo>
                    <a:pt x="59" y="175"/>
                  </a:lnTo>
                  <a:close/>
                </a:path>
              </a:pathLst>
            </a:custGeom>
            <a:solidFill>
              <a:srgbClr val="EC456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98" name="Google Shape;798;p27"/>
            <p:cNvSpPr/>
            <p:nvPr/>
          </p:nvSpPr>
          <p:spPr>
            <a:xfrm>
              <a:off x="6782991" y="2811231"/>
              <a:ext cx="598220" cy="119249"/>
            </a:xfrm>
            <a:custGeom>
              <a:avLst/>
              <a:gdLst/>
              <a:ahLst/>
              <a:cxnLst/>
              <a:rect l="l" t="t" r="r" b="b"/>
              <a:pathLst>
                <a:path w="52418" h="10449" extrusionOk="0">
                  <a:moveTo>
                    <a:pt x="0" y="10448"/>
                  </a:moveTo>
                  <a:lnTo>
                    <a:pt x="52417" y="10273"/>
                  </a:lnTo>
                  <a:lnTo>
                    <a:pt x="52417" y="0"/>
                  </a:lnTo>
                  <a:lnTo>
                    <a:pt x="59" y="175"/>
                  </a:lnTo>
                  <a:close/>
                </a:path>
              </a:pathLst>
            </a:custGeom>
            <a:solidFill>
              <a:srgbClr val="EC456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799" name="Google Shape;799;p27"/>
            <p:cNvSpPr/>
            <p:nvPr/>
          </p:nvSpPr>
          <p:spPr>
            <a:xfrm>
              <a:off x="6783653" y="2533454"/>
              <a:ext cx="597559" cy="41987"/>
            </a:xfrm>
            <a:custGeom>
              <a:avLst/>
              <a:gdLst/>
              <a:ahLst/>
              <a:cxnLst/>
              <a:rect l="l" t="t" r="r" b="b"/>
              <a:pathLst>
                <a:path w="52360" h="3679" extrusionOk="0">
                  <a:moveTo>
                    <a:pt x="1" y="3678"/>
                  </a:moveTo>
                  <a:lnTo>
                    <a:pt x="52359" y="3503"/>
                  </a:lnTo>
                  <a:lnTo>
                    <a:pt x="52359" y="1"/>
                  </a:lnTo>
                  <a:lnTo>
                    <a:pt x="1" y="117"/>
                  </a:lnTo>
                  <a:close/>
                </a:path>
              </a:pathLst>
            </a:custGeom>
            <a:solidFill>
              <a:srgbClr val="EC456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  <p:sp>
          <p:nvSpPr>
            <p:cNvPr id="800" name="Google Shape;800;p27"/>
            <p:cNvSpPr/>
            <p:nvPr/>
          </p:nvSpPr>
          <p:spPr>
            <a:xfrm rot="5400000" flipH="1">
              <a:off x="7569030" y="2785920"/>
              <a:ext cx="179210" cy="407038"/>
            </a:xfrm>
            <a:custGeom>
              <a:avLst/>
              <a:gdLst/>
              <a:ahLst/>
              <a:cxnLst/>
              <a:rect l="l" t="t" r="r" b="b"/>
              <a:pathLst>
                <a:path w="15703" h="35666" extrusionOk="0">
                  <a:moveTo>
                    <a:pt x="12142" y="701"/>
                  </a:moveTo>
                  <a:lnTo>
                    <a:pt x="12142" y="701"/>
                  </a:lnTo>
                  <a:cubicBezTo>
                    <a:pt x="9866" y="1"/>
                    <a:pt x="7239" y="1226"/>
                    <a:pt x="6655" y="3561"/>
                  </a:cubicBezTo>
                  <a:lnTo>
                    <a:pt x="643" y="29419"/>
                  </a:lnTo>
                  <a:cubicBezTo>
                    <a:pt x="1" y="31696"/>
                    <a:pt x="1227" y="34147"/>
                    <a:pt x="3503" y="34906"/>
                  </a:cubicBezTo>
                  <a:lnTo>
                    <a:pt x="3503" y="34906"/>
                  </a:lnTo>
                  <a:cubicBezTo>
                    <a:pt x="5780" y="35665"/>
                    <a:pt x="8290" y="34381"/>
                    <a:pt x="8990" y="32104"/>
                  </a:cubicBezTo>
                  <a:lnTo>
                    <a:pt x="15061" y="6246"/>
                  </a:lnTo>
                  <a:cubicBezTo>
                    <a:pt x="15703" y="3911"/>
                    <a:pt x="14418" y="1460"/>
                    <a:pt x="12142" y="701"/>
                  </a:cubicBezTo>
                  <a:close/>
                </a:path>
              </a:pathLst>
            </a:custGeom>
            <a:solidFill>
              <a:srgbClr val="F9CB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600"/>
            </a:p>
          </p:txBody>
        </p:sp>
      </p:grpSp>
      <p:grpSp>
        <p:nvGrpSpPr>
          <p:cNvPr id="801" name="Google Shape;801;p27"/>
          <p:cNvGrpSpPr/>
          <p:nvPr/>
        </p:nvGrpSpPr>
        <p:grpSpPr>
          <a:xfrm>
            <a:off x="8540750" y="5274853"/>
            <a:ext cx="5105400" cy="1969376"/>
            <a:chOff x="4200280" y="2502500"/>
            <a:chExt cx="2476800" cy="859302"/>
          </a:xfrm>
        </p:grpSpPr>
        <p:sp>
          <p:nvSpPr>
            <p:cNvPr id="802" name="Google Shape;802;p27"/>
            <p:cNvSpPr txBox="1"/>
            <p:nvPr/>
          </p:nvSpPr>
          <p:spPr>
            <a:xfrm flipH="1">
              <a:off x="4200280" y="2502500"/>
              <a:ext cx="2476800" cy="456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b" anchorCtr="0">
              <a:noAutofit/>
            </a:bodyPr>
            <a:lstStyle/>
            <a:p>
              <a:pPr>
                <a:lnSpc>
                  <a:spcPts val="3567"/>
                </a:lnSpc>
              </a:pPr>
              <a:r>
                <a:rPr lang="en-US" sz="44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Mustaqillik</a:t>
              </a:r>
              <a:endParaRPr lang="en-US" sz="4400" dirty="0">
                <a:solidFill>
                  <a:srgbClr val="38383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sp>
          <p:nvSpPr>
            <p:cNvPr id="803" name="Google Shape;803;p27"/>
            <p:cNvSpPr txBox="1"/>
            <p:nvPr/>
          </p:nvSpPr>
          <p:spPr>
            <a:xfrm flipH="1">
              <a:off x="4200280" y="2846702"/>
              <a:ext cx="2476800" cy="51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>
                <a:lnSpc>
                  <a:spcPts val="3506"/>
                </a:lnSpc>
              </a:pP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O‘quvchilar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o‘z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o‘rganish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jarayonlarini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boshqarishga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imkon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</a:t>
              </a:r>
              <a:r>
                <a:rPr lang="en-US" sz="2800" dirty="0" err="1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beradi</a:t>
              </a:r>
              <a:r>
                <a:rPr lang="en-US" sz="2800" dirty="0">
                  <a:solidFill>
                    <a:srgbClr val="383838"/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234236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500CAC-6A60-26C8-CD8F-A987A1CCE6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34D1B68E-5E5F-9B52-6E28-5BEDB50727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C69A662-9D00-6FA6-BB80-1B8524CED2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06045D5-BEC0-6CF6-DFF9-5F9C039C60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Text 0">
            <a:extLst>
              <a:ext uri="{FF2B5EF4-FFF2-40B4-BE49-F238E27FC236}">
                <a16:creationId xmlns:a16="http://schemas.microsoft.com/office/drawing/2014/main" id="{740B2B38-0A72-3B0C-0D13-58FECB0C5F5A}"/>
              </a:ext>
            </a:extLst>
          </p:cNvPr>
          <p:cNvSpPr/>
          <p:nvPr/>
        </p:nvSpPr>
        <p:spPr>
          <a:xfrm>
            <a:off x="1196725" y="1554985"/>
            <a:ext cx="13014369" cy="8718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6827"/>
              </a:lnSpc>
            </a:pPr>
            <a:r>
              <a:rPr lang="en-US" sz="66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O‘qituvchilarning</a:t>
            </a:r>
            <a:r>
              <a:rPr lang="en-US" sz="66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66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vazifalari</a:t>
            </a:r>
            <a:r>
              <a:rPr lang="en-US" sz="66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66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o‘zgaradi</a:t>
            </a:r>
            <a:endParaRPr lang="en-US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0" descr="preencoded.png">
            <a:extLst>
              <a:ext uri="{FF2B5EF4-FFF2-40B4-BE49-F238E27FC236}">
                <a16:creationId xmlns:a16="http://schemas.microsoft.com/office/drawing/2014/main" id="{37911147-38CE-689F-D63A-22934C2687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63472" y="4555067"/>
            <a:ext cx="2647102" cy="993816"/>
          </a:xfrm>
          <a:prstGeom prst="rect">
            <a:avLst/>
          </a:prstGeom>
        </p:spPr>
      </p:pic>
      <p:sp>
        <p:nvSpPr>
          <p:cNvPr id="7" name="Text 1">
            <a:extLst>
              <a:ext uri="{FF2B5EF4-FFF2-40B4-BE49-F238E27FC236}">
                <a16:creationId xmlns:a16="http://schemas.microsoft.com/office/drawing/2014/main" id="{E3193E88-556A-EECC-674A-8B4FEBB6E718}"/>
              </a:ext>
            </a:extLst>
          </p:cNvPr>
          <p:cNvSpPr/>
          <p:nvPr/>
        </p:nvSpPr>
        <p:spPr>
          <a:xfrm>
            <a:off x="4904791" y="4880189"/>
            <a:ext cx="164464" cy="5578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367"/>
              </a:lnSpc>
            </a:pP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1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2">
            <a:extLst>
              <a:ext uri="{FF2B5EF4-FFF2-40B4-BE49-F238E27FC236}">
                <a16:creationId xmlns:a16="http://schemas.microsoft.com/office/drawing/2014/main" id="{06E8308F-0B9A-C100-035A-5A5AB4F35E78}"/>
              </a:ext>
            </a:extLst>
          </p:cNvPr>
          <p:cNvSpPr/>
          <p:nvPr/>
        </p:nvSpPr>
        <p:spPr>
          <a:xfrm>
            <a:off x="6589563" y="4834056"/>
            <a:ext cx="5338725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O‘rganish</a:t>
            </a: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usullarini</a:t>
            </a: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ko‘rsatish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Shape 3">
            <a:extLst>
              <a:ext uri="{FF2B5EF4-FFF2-40B4-BE49-F238E27FC236}">
                <a16:creationId xmlns:a16="http://schemas.microsoft.com/office/drawing/2014/main" id="{36A7F4D7-F712-8D10-044C-4FE80DC79438}"/>
              </a:ext>
            </a:extLst>
          </p:cNvPr>
          <p:cNvSpPr/>
          <p:nvPr/>
        </p:nvSpPr>
        <p:spPr>
          <a:xfrm>
            <a:off x="6380285" y="5564993"/>
            <a:ext cx="10569516" cy="18746"/>
          </a:xfrm>
          <a:prstGeom prst="roundRect">
            <a:avLst>
              <a:gd name="adj" fmla="val 223256"/>
            </a:avLst>
          </a:prstGeom>
          <a:solidFill>
            <a:srgbClr val="D4CEC3"/>
          </a:solidFill>
          <a:ln/>
        </p:spPr>
      </p:sp>
      <p:pic>
        <p:nvPicPr>
          <p:cNvPr id="18" name="Image 1" descr="preencoded.png">
            <a:extLst>
              <a:ext uri="{FF2B5EF4-FFF2-40B4-BE49-F238E27FC236}">
                <a16:creationId xmlns:a16="http://schemas.microsoft.com/office/drawing/2014/main" id="{781F2EF4-59DD-56FB-692D-67617E408A5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39995" y="5618594"/>
            <a:ext cx="5294204" cy="993816"/>
          </a:xfrm>
          <a:prstGeom prst="rect">
            <a:avLst/>
          </a:prstGeom>
        </p:spPr>
      </p:pic>
      <p:sp>
        <p:nvSpPr>
          <p:cNvPr id="19" name="Text 4">
            <a:extLst>
              <a:ext uri="{FF2B5EF4-FFF2-40B4-BE49-F238E27FC236}">
                <a16:creationId xmlns:a16="http://schemas.microsoft.com/office/drawing/2014/main" id="{C8DC04A9-DC16-3E6C-D1F9-A59EBADC0823}"/>
              </a:ext>
            </a:extLst>
          </p:cNvPr>
          <p:cNvSpPr/>
          <p:nvPr/>
        </p:nvSpPr>
        <p:spPr>
          <a:xfrm>
            <a:off x="4881359" y="5836514"/>
            <a:ext cx="211329" cy="5578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367"/>
              </a:lnSpc>
            </a:pP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2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5">
            <a:extLst>
              <a:ext uri="{FF2B5EF4-FFF2-40B4-BE49-F238E27FC236}">
                <a16:creationId xmlns:a16="http://schemas.microsoft.com/office/drawing/2014/main" id="{13D68E0B-BCA9-9AD5-026D-9626D2F9B61C}"/>
              </a:ext>
            </a:extLst>
          </p:cNvPr>
          <p:cNvSpPr/>
          <p:nvPr/>
        </p:nvSpPr>
        <p:spPr>
          <a:xfrm>
            <a:off x="7913187" y="5897583"/>
            <a:ext cx="5219515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O‘rganish</a:t>
            </a: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jarayonini</a:t>
            </a: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kuzatish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Shape 6">
            <a:extLst>
              <a:ext uri="{FF2B5EF4-FFF2-40B4-BE49-F238E27FC236}">
                <a16:creationId xmlns:a16="http://schemas.microsoft.com/office/drawing/2014/main" id="{1169A922-94BE-A53F-7146-723DC279DA1C}"/>
              </a:ext>
            </a:extLst>
          </p:cNvPr>
          <p:cNvSpPr/>
          <p:nvPr/>
        </p:nvSpPr>
        <p:spPr>
          <a:xfrm>
            <a:off x="7703910" y="6628520"/>
            <a:ext cx="9245892" cy="18746"/>
          </a:xfrm>
          <a:prstGeom prst="roundRect">
            <a:avLst>
              <a:gd name="adj" fmla="val 223256"/>
            </a:avLst>
          </a:prstGeom>
          <a:solidFill>
            <a:srgbClr val="D4CEC3"/>
          </a:solidFill>
          <a:ln/>
        </p:spPr>
      </p:sp>
      <p:pic>
        <p:nvPicPr>
          <p:cNvPr id="22" name="Image 2" descr="preencoded.png">
            <a:extLst>
              <a:ext uri="{FF2B5EF4-FFF2-40B4-BE49-F238E27FC236}">
                <a16:creationId xmlns:a16="http://schemas.microsoft.com/office/drawing/2014/main" id="{D1C4DD8A-4F1D-C567-EDC6-037703E66DA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6370" y="6682122"/>
            <a:ext cx="7941306" cy="993816"/>
          </a:xfrm>
          <a:prstGeom prst="rect">
            <a:avLst/>
          </a:prstGeom>
        </p:spPr>
      </p:pic>
      <p:sp>
        <p:nvSpPr>
          <p:cNvPr id="23" name="Text 7">
            <a:extLst>
              <a:ext uri="{FF2B5EF4-FFF2-40B4-BE49-F238E27FC236}">
                <a16:creationId xmlns:a16="http://schemas.microsoft.com/office/drawing/2014/main" id="{87CC0F9A-C4B3-6095-1DC8-AAA3FE3C0514}"/>
              </a:ext>
            </a:extLst>
          </p:cNvPr>
          <p:cNvSpPr/>
          <p:nvPr/>
        </p:nvSpPr>
        <p:spPr>
          <a:xfrm>
            <a:off x="4881798" y="6900041"/>
            <a:ext cx="210158" cy="5578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367"/>
              </a:lnSpc>
            </a:pP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3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 8">
            <a:extLst>
              <a:ext uri="{FF2B5EF4-FFF2-40B4-BE49-F238E27FC236}">
                <a16:creationId xmlns:a16="http://schemas.microsoft.com/office/drawing/2014/main" id="{7123AF43-C74A-73FE-0109-1519DB3353FA}"/>
              </a:ext>
            </a:extLst>
          </p:cNvPr>
          <p:cNvSpPr/>
          <p:nvPr/>
        </p:nvSpPr>
        <p:spPr>
          <a:xfrm>
            <a:off x="9236665" y="6961111"/>
            <a:ext cx="5204137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O‘quvchilarni</a:t>
            </a: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rag‘batlantirish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14049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B0BE4A-4589-AA00-8E5A-68009A39DB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47437" y="699611"/>
            <a:ext cx="6748463" cy="1012269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E7D81B17-58EC-6E7F-F29A-22005D966E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2313291-8D77-D080-210F-7DC9E1F2EC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9107EC2-3D2C-0F24-C4DE-1C4189EB76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976390" y="1182886"/>
            <a:ext cx="9294660" cy="17436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6827"/>
              </a:lnSpc>
            </a:pPr>
            <a:r>
              <a:rPr lang="en-US" sz="66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O‘quvchilarning</a:t>
            </a:r>
            <a:r>
              <a:rPr lang="en-US" sz="66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66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rivojlanishini</a:t>
            </a:r>
            <a:r>
              <a:rPr lang="en-US" sz="66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66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yaxshilash</a:t>
            </a:r>
            <a:endParaRPr lang="en-US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Shape 1"/>
          <p:cNvSpPr/>
          <p:nvPr/>
        </p:nvSpPr>
        <p:spPr>
          <a:xfrm>
            <a:off x="1376054" y="3344943"/>
            <a:ext cx="37491" cy="6273521"/>
          </a:xfrm>
          <a:prstGeom prst="roundRect">
            <a:avLst>
              <a:gd name="adj" fmla="val 111628"/>
            </a:avLst>
          </a:prstGeom>
          <a:solidFill>
            <a:srgbClr val="D4CEC3"/>
          </a:solidFill>
          <a:ln/>
        </p:spPr>
      </p:sp>
      <p:sp>
        <p:nvSpPr>
          <p:cNvPr id="8" name="Shape 2"/>
          <p:cNvSpPr/>
          <p:nvPr/>
        </p:nvSpPr>
        <p:spPr>
          <a:xfrm>
            <a:off x="1671152" y="3953886"/>
            <a:ext cx="976389" cy="37491"/>
          </a:xfrm>
          <a:prstGeom prst="roundRect">
            <a:avLst>
              <a:gd name="adj" fmla="val 111628"/>
            </a:avLst>
          </a:prstGeom>
          <a:solidFill>
            <a:srgbClr val="D4CEC3"/>
          </a:solidFill>
          <a:ln/>
        </p:spPr>
      </p:sp>
      <p:sp>
        <p:nvSpPr>
          <p:cNvPr id="9" name="Shape 3"/>
          <p:cNvSpPr/>
          <p:nvPr/>
        </p:nvSpPr>
        <p:spPr>
          <a:xfrm>
            <a:off x="1080955" y="3658787"/>
            <a:ext cx="627689" cy="627689"/>
          </a:xfrm>
          <a:prstGeom prst="roundRect">
            <a:avLst>
              <a:gd name="adj" fmla="val 6667"/>
            </a:avLst>
          </a:prstGeom>
          <a:solidFill>
            <a:srgbClr val="EEE8DD"/>
          </a:solidFill>
          <a:ln/>
        </p:spPr>
      </p:sp>
      <p:sp>
        <p:nvSpPr>
          <p:cNvPr id="10" name="Text 4"/>
          <p:cNvSpPr/>
          <p:nvPr/>
        </p:nvSpPr>
        <p:spPr>
          <a:xfrm>
            <a:off x="1296091" y="3763353"/>
            <a:ext cx="197416" cy="4185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260"/>
              </a:lnSpc>
            </a:pPr>
            <a:r>
              <a:rPr lang="en-US" sz="48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1</a:t>
            </a: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 5"/>
          <p:cNvSpPr/>
          <p:nvPr/>
        </p:nvSpPr>
        <p:spPr>
          <a:xfrm>
            <a:off x="2929312" y="3623932"/>
            <a:ext cx="6450853" cy="435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O‘rganish</a:t>
            </a: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sur'atini</a:t>
            </a: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yaxshilash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6"/>
          <p:cNvSpPr/>
          <p:nvPr/>
        </p:nvSpPr>
        <p:spPr>
          <a:xfrm>
            <a:off x="2929313" y="4227164"/>
            <a:ext cx="7341735" cy="8927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3600" dirty="0">
                <a:latin typeface="Times New Roman" panose="02020603050405020304" pitchFamily="18" charset="0"/>
                <a:ea typeface="Gelasio" pitchFamily="34" charset="-122"/>
                <a:cs typeface="Times New Roman" panose="02020603050405020304" pitchFamily="18" charset="0"/>
              </a:rPr>
              <a:t>O‘quvchilarning o‘rganish sur'atini va qobiliyatlarini yaxshilash.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Shape 7"/>
          <p:cNvSpPr/>
          <p:nvPr/>
        </p:nvSpPr>
        <p:spPr>
          <a:xfrm>
            <a:off x="1671152" y="6286850"/>
            <a:ext cx="976389" cy="37491"/>
          </a:xfrm>
          <a:prstGeom prst="roundRect">
            <a:avLst>
              <a:gd name="adj" fmla="val 111628"/>
            </a:avLst>
          </a:prstGeom>
          <a:solidFill>
            <a:srgbClr val="D4CEC3"/>
          </a:solidFill>
          <a:ln/>
        </p:spPr>
      </p:sp>
      <p:sp>
        <p:nvSpPr>
          <p:cNvPr id="14" name="Shape 8"/>
          <p:cNvSpPr/>
          <p:nvPr/>
        </p:nvSpPr>
        <p:spPr>
          <a:xfrm>
            <a:off x="1080955" y="5991751"/>
            <a:ext cx="627689" cy="627689"/>
          </a:xfrm>
          <a:prstGeom prst="roundRect">
            <a:avLst>
              <a:gd name="adj" fmla="val 6667"/>
            </a:avLst>
          </a:prstGeom>
          <a:solidFill>
            <a:srgbClr val="EEE8DD"/>
          </a:solidFill>
          <a:ln/>
        </p:spPr>
      </p:sp>
      <p:sp>
        <p:nvSpPr>
          <p:cNvPr id="15" name="Text 9"/>
          <p:cNvSpPr/>
          <p:nvPr/>
        </p:nvSpPr>
        <p:spPr>
          <a:xfrm>
            <a:off x="1267973" y="6096318"/>
            <a:ext cx="253653" cy="4185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260"/>
              </a:lnSpc>
            </a:pPr>
            <a:r>
              <a:rPr lang="en-US" sz="48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2</a:t>
            </a: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 10"/>
          <p:cNvSpPr/>
          <p:nvPr/>
        </p:nvSpPr>
        <p:spPr>
          <a:xfrm>
            <a:off x="2929314" y="5956896"/>
            <a:ext cx="3487437" cy="435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Mustaqil</a:t>
            </a: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fikrlash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 11"/>
          <p:cNvSpPr/>
          <p:nvPr/>
        </p:nvSpPr>
        <p:spPr>
          <a:xfrm>
            <a:off x="2929313" y="6560129"/>
            <a:ext cx="7341735" cy="8927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3600" dirty="0">
                <a:latin typeface="Times New Roman" panose="02020603050405020304" pitchFamily="18" charset="0"/>
                <a:ea typeface="Gelasio" pitchFamily="34" charset="-122"/>
                <a:cs typeface="Times New Roman" panose="02020603050405020304" pitchFamily="18" charset="0"/>
              </a:rPr>
              <a:t>O‘quvchilarni yanada mustaqil va ijodiy fikrlashga rag‘batlantirish.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Shape 12"/>
          <p:cNvSpPr/>
          <p:nvPr/>
        </p:nvSpPr>
        <p:spPr>
          <a:xfrm>
            <a:off x="1671152" y="8619815"/>
            <a:ext cx="976389" cy="37491"/>
          </a:xfrm>
          <a:prstGeom prst="roundRect">
            <a:avLst>
              <a:gd name="adj" fmla="val 111628"/>
            </a:avLst>
          </a:prstGeom>
          <a:solidFill>
            <a:srgbClr val="D4CEC3"/>
          </a:solidFill>
          <a:ln/>
        </p:spPr>
      </p:sp>
      <p:sp>
        <p:nvSpPr>
          <p:cNvPr id="19" name="Shape 13"/>
          <p:cNvSpPr/>
          <p:nvPr/>
        </p:nvSpPr>
        <p:spPr>
          <a:xfrm>
            <a:off x="1080955" y="8324716"/>
            <a:ext cx="627689" cy="627689"/>
          </a:xfrm>
          <a:prstGeom prst="roundRect">
            <a:avLst>
              <a:gd name="adj" fmla="val 6667"/>
            </a:avLst>
          </a:prstGeom>
          <a:solidFill>
            <a:srgbClr val="EEE8DD"/>
          </a:solidFill>
          <a:ln/>
        </p:spPr>
      </p:sp>
      <p:sp>
        <p:nvSpPr>
          <p:cNvPr id="20" name="Text 14"/>
          <p:cNvSpPr/>
          <p:nvPr/>
        </p:nvSpPr>
        <p:spPr>
          <a:xfrm>
            <a:off x="1268705" y="8429283"/>
            <a:ext cx="252189" cy="4185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260"/>
              </a:lnSpc>
            </a:pPr>
            <a:r>
              <a:rPr lang="en-US" sz="48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3</a:t>
            </a: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 15"/>
          <p:cNvSpPr/>
          <p:nvPr/>
        </p:nvSpPr>
        <p:spPr>
          <a:xfrm>
            <a:off x="2929314" y="8289861"/>
            <a:ext cx="3487437" cy="435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4000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Hamkorlik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 16"/>
          <p:cNvSpPr/>
          <p:nvPr/>
        </p:nvSpPr>
        <p:spPr>
          <a:xfrm>
            <a:off x="2929313" y="8893092"/>
            <a:ext cx="7341735" cy="4463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3600" dirty="0">
                <a:latin typeface="Times New Roman" panose="02020603050405020304" pitchFamily="18" charset="0"/>
                <a:ea typeface="Gelasio" pitchFamily="34" charset="-122"/>
                <a:cs typeface="Times New Roman" panose="02020603050405020304" pitchFamily="18" charset="0"/>
              </a:rPr>
              <a:t>O‘quvchilarni o‘zaro hamkorlikka undaydi.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8632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0355CD-51D5-FE2C-F7E2-B92BD2B5CE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1DDD81E8-90BC-2BD1-4F8F-9617F9E749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851"/>
            <a:ext cx="6748463" cy="1012269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C5A8D638-E1DA-70DC-96E3-9D524CAFF9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B0233DE-5678-5282-AD34-CA56B5D913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BA0FF7C-8AF4-D786-89E9-72B4F3CEB57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 0">
            <a:extLst>
              <a:ext uri="{FF2B5EF4-FFF2-40B4-BE49-F238E27FC236}">
                <a16:creationId xmlns:a16="http://schemas.microsoft.com/office/drawing/2014/main" id="{95E0EA44-30E8-43D1-5667-57F9BF723060}"/>
              </a:ext>
            </a:extLst>
          </p:cNvPr>
          <p:cNvSpPr/>
          <p:nvPr/>
        </p:nvSpPr>
        <p:spPr>
          <a:xfrm>
            <a:off x="7626350" y="1407643"/>
            <a:ext cx="9294660" cy="17436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6827"/>
              </a:lnSpc>
            </a:pPr>
            <a:r>
              <a:rPr lang="en-US" sz="5474" b="1" dirty="0" err="1">
                <a:solidFill>
                  <a:srgbClr val="484237"/>
                </a:solidFill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Shaxsga</a:t>
            </a:r>
            <a:r>
              <a:rPr lang="en-US" sz="5474" b="1" dirty="0">
                <a:solidFill>
                  <a:srgbClr val="484237"/>
                </a:solidFill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5474" b="1" dirty="0" err="1">
                <a:solidFill>
                  <a:srgbClr val="484237"/>
                </a:solidFill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yo‘naltirilgan</a:t>
            </a:r>
            <a:r>
              <a:rPr lang="en-US" sz="5474" b="1" dirty="0">
                <a:solidFill>
                  <a:srgbClr val="484237"/>
                </a:solidFill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5474" b="1" dirty="0" err="1">
                <a:solidFill>
                  <a:srgbClr val="484237"/>
                </a:solidFill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ta’limda</a:t>
            </a:r>
            <a:r>
              <a:rPr lang="en-US" sz="5474" b="1" dirty="0">
                <a:solidFill>
                  <a:srgbClr val="484237"/>
                </a:solidFill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5474" b="1" dirty="0" err="1">
                <a:solidFill>
                  <a:srgbClr val="484237"/>
                </a:solidFill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texnologiyalar</a:t>
            </a:r>
            <a:endParaRPr lang="en-US" sz="5474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1">
            <a:extLst>
              <a:ext uri="{FF2B5EF4-FFF2-40B4-BE49-F238E27FC236}">
                <a16:creationId xmlns:a16="http://schemas.microsoft.com/office/drawing/2014/main" id="{E5EB5E1A-1555-0C2A-B462-61CB8EF12ABE}"/>
              </a:ext>
            </a:extLst>
          </p:cNvPr>
          <p:cNvSpPr/>
          <p:nvPr/>
        </p:nvSpPr>
        <p:spPr>
          <a:xfrm>
            <a:off x="6940550" y="3419475"/>
            <a:ext cx="10820400" cy="13391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3200" dirty="0">
                <a:latin typeface="Times New Roman" panose="02020603050405020304" pitchFamily="18" charset="0"/>
                <a:ea typeface="Gelasio" pitchFamily="34" charset="-122"/>
                <a:cs typeface="Times New Roman" panose="02020603050405020304" pitchFamily="18" charset="0"/>
              </a:rPr>
              <a:t>Shaxsga yo‘naltirilgan ta’limda texnologiyalar o‘quvchilarning shaxsiy ehtiyojlarini, qobiliyatlarini va o‘rganish usullarini inobatga olgan holda, o‘rganish jarayonini yanada samarali va interaktiv qilishga yordam beradi.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Image 1" descr="preencoded.png">
            <a:extLst>
              <a:ext uri="{FF2B5EF4-FFF2-40B4-BE49-F238E27FC236}">
                <a16:creationId xmlns:a16="http://schemas.microsoft.com/office/drawing/2014/main" id="{97D03965-706D-57D7-E3C5-75A43369F9B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69150" y="5857875"/>
            <a:ext cx="697400" cy="697400"/>
          </a:xfrm>
          <a:prstGeom prst="rect">
            <a:avLst/>
          </a:prstGeom>
        </p:spPr>
      </p:pic>
      <p:sp>
        <p:nvSpPr>
          <p:cNvPr id="12" name="Text 1">
            <a:extLst>
              <a:ext uri="{FF2B5EF4-FFF2-40B4-BE49-F238E27FC236}">
                <a16:creationId xmlns:a16="http://schemas.microsoft.com/office/drawing/2014/main" id="{6A2321AD-BF20-EF7D-B2CF-783196C3F5C8}"/>
              </a:ext>
            </a:extLst>
          </p:cNvPr>
          <p:cNvSpPr/>
          <p:nvPr/>
        </p:nvSpPr>
        <p:spPr>
          <a:xfrm>
            <a:off x="7169151" y="6834264"/>
            <a:ext cx="3487437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3600" dirty="0"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Onlayn Ta’lim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2">
            <a:extLst>
              <a:ext uri="{FF2B5EF4-FFF2-40B4-BE49-F238E27FC236}">
                <a16:creationId xmlns:a16="http://schemas.microsoft.com/office/drawing/2014/main" id="{79FD7BD8-A002-4DC2-36F6-E477D9064B12}"/>
              </a:ext>
            </a:extLst>
          </p:cNvPr>
          <p:cNvSpPr/>
          <p:nvPr/>
        </p:nvSpPr>
        <p:spPr>
          <a:xfrm>
            <a:off x="7169150" y="7639278"/>
            <a:ext cx="4438051" cy="13391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32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O‘quvchilarga o‘z vaqtida va istalgan joyda o‘rganish imkoniyatini taqdim etadi.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Image 2" descr="preencoded.png">
            <a:extLst>
              <a:ext uri="{FF2B5EF4-FFF2-40B4-BE49-F238E27FC236}">
                <a16:creationId xmlns:a16="http://schemas.microsoft.com/office/drawing/2014/main" id="{71BE78B9-D86C-97C0-BD13-432C2C8C803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581313" y="5705475"/>
            <a:ext cx="697400" cy="697400"/>
          </a:xfrm>
          <a:prstGeom prst="rect">
            <a:avLst/>
          </a:prstGeom>
        </p:spPr>
      </p:pic>
      <p:sp>
        <p:nvSpPr>
          <p:cNvPr id="15" name="Text 3">
            <a:extLst>
              <a:ext uri="{FF2B5EF4-FFF2-40B4-BE49-F238E27FC236}">
                <a16:creationId xmlns:a16="http://schemas.microsoft.com/office/drawing/2014/main" id="{448AA94C-09EA-CAF4-6211-E17223D3461A}"/>
              </a:ext>
            </a:extLst>
          </p:cNvPr>
          <p:cNvSpPr/>
          <p:nvPr/>
        </p:nvSpPr>
        <p:spPr>
          <a:xfrm>
            <a:off x="12581314" y="6681864"/>
            <a:ext cx="3487437" cy="4358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3600" dirty="0" err="1"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Sun’iy</a:t>
            </a:r>
            <a:r>
              <a:rPr lang="en-US" sz="3600" dirty="0"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intellekt</a:t>
            </a:r>
            <a:endParaRPr lang="en-US" sz="3600" dirty="0">
              <a:latin typeface="Times New Roman" panose="02020603050405020304" pitchFamily="18" charset="0"/>
              <a:ea typeface="Raleway" pitchFamily="34" charset="-122"/>
              <a:cs typeface="Times New Roman" panose="02020603050405020304" pitchFamily="18" charset="0"/>
            </a:endParaRPr>
          </a:p>
          <a:p>
            <a:pPr>
              <a:lnSpc>
                <a:spcPts val="3383"/>
              </a:lnSpc>
            </a:pPr>
            <a:r>
              <a:rPr lang="en-US" sz="3600" dirty="0"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adaptiv</a:t>
            </a:r>
            <a:r>
              <a:rPr lang="en-US" sz="3600" dirty="0"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tizimlar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 4">
            <a:extLst>
              <a:ext uri="{FF2B5EF4-FFF2-40B4-BE49-F238E27FC236}">
                <a16:creationId xmlns:a16="http://schemas.microsoft.com/office/drawing/2014/main" id="{9B746AAD-985A-F188-E41B-49724269EAC1}"/>
              </a:ext>
            </a:extLst>
          </p:cNvPr>
          <p:cNvSpPr/>
          <p:nvPr/>
        </p:nvSpPr>
        <p:spPr>
          <a:xfrm>
            <a:off x="12581313" y="7639278"/>
            <a:ext cx="4438198" cy="17855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32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O‘quvchilarning o‘rganish usullari va ehtiyojlariga mos ravishda o‘quv materiallari avtomatik ravishda moslashtiriladi.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3310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FD1C32-5D9C-36EA-961A-AD655A3E71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 0" descr="preencoded.png">
            <a:extLst>
              <a:ext uri="{FF2B5EF4-FFF2-40B4-BE49-F238E27FC236}">
                <a16:creationId xmlns:a16="http://schemas.microsoft.com/office/drawing/2014/main" id="{908DD6AF-FED1-F03E-9D31-8A89C885EC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47437" y="339328"/>
            <a:ext cx="6748463" cy="1012269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F4704DCE-8D11-42D4-7863-D156E1B3C5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0F21FF7-489D-34AE-8858-49EBE9EDDF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8CFEF6A-7F2D-1715-8CEB-D5187D428E9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 1">
            <a:extLst>
              <a:ext uri="{FF2B5EF4-FFF2-40B4-BE49-F238E27FC236}">
                <a16:creationId xmlns:a16="http://schemas.microsoft.com/office/drawing/2014/main" id="{BF3DFDE1-0FBC-C0B3-901E-8A2BBCFABB3E}"/>
              </a:ext>
            </a:extLst>
          </p:cNvPr>
          <p:cNvSpPr/>
          <p:nvPr/>
        </p:nvSpPr>
        <p:spPr>
          <a:xfrm>
            <a:off x="976390" y="1664888"/>
            <a:ext cx="5964160" cy="7426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3600" b="1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Onlayn</a:t>
            </a:r>
            <a:r>
              <a:rPr lang="en-US" sz="3600" b="1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ta’lim</a:t>
            </a:r>
            <a:r>
              <a:rPr lang="en-US" sz="3600" b="1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platformalari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2">
            <a:extLst>
              <a:ext uri="{FF2B5EF4-FFF2-40B4-BE49-F238E27FC236}">
                <a16:creationId xmlns:a16="http://schemas.microsoft.com/office/drawing/2014/main" id="{EA1FCF46-E7A8-9531-DB59-0C7B06CA963F}"/>
              </a:ext>
            </a:extLst>
          </p:cNvPr>
          <p:cNvSpPr/>
          <p:nvPr/>
        </p:nvSpPr>
        <p:spPr>
          <a:xfrm>
            <a:off x="976390" y="2686503"/>
            <a:ext cx="7681209" cy="17235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squar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3200" dirty="0">
                <a:latin typeface="Times New Roman" panose="02020603050405020304" pitchFamily="18" charset="0"/>
                <a:ea typeface="Gelasio" pitchFamily="34" charset="-122"/>
                <a:cs typeface="Times New Roman" panose="02020603050405020304" pitchFamily="18" charset="0"/>
              </a:rPr>
              <a:t>O‘quvchilarga o‘z vaqtida va o‘z tezligida o‘rganish imkoniyatini beradi.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3">
            <a:extLst>
              <a:ext uri="{FF2B5EF4-FFF2-40B4-BE49-F238E27FC236}">
                <a16:creationId xmlns:a16="http://schemas.microsoft.com/office/drawing/2014/main" id="{A266A63C-E57D-D764-772B-85FEE946ADA0}"/>
              </a:ext>
            </a:extLst>
          </p:cNvPr>
          <p:cNvSpPr/>
          <p:nvPr/>
        </p:nvSpPr>
        <p:spPr>
          <a:xfrm>
            <a:off x="996951" y="4867275"/>
            <a:ext cx="3733799" cy="64622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none" lIns="0" tIns="0" rIns="0" bIns="0" rtlCol="0" anchor="t"/>
          <a:lstStyle/>
          <a:p>
            <a:pPr>
              <a:lnSpc>
                <a:spcPts val="3383"/>
              </a:lnSpc>
            </a:pPr>
            <a:r>
              <a:rPr lang="en-US" sz="3600" b="1" dirty="0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Mobil </a:t>
            </a:r>
            <a:r>
              <a:rPr lang="en-US" sz="3600" b="1" dirty="0" err="1"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ilovalar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4">
            <a:extLst>
              <a:ext uri="{FF2B5EF4-FFF2-40B4-BE49-F238E27FC236}">
                <a16:creationId xmlns:a16="http://schemas.microsoft.com/office/drawing/2014/main" id="{2B473D71-AA9F-9E45-DB25-8464E79B5317}"/>
              </a:ext>
            </a:extLst>
          </p:cNvPr>
          <p:cNvSpPr/>
          <p:nvPr/>
        </p:nvSpPr>
        <p:spPr>
          <a:xfrm>
            <a:off x="996950" y="5792492"/>
            <a:ext cx="7681209" cy="212278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none" lIns="0" tIns="0" rIns="0" bIns="0" rtlCol="0" anchor="t"/>
          <a:lstStyle/>
          <a:p>
            <a:pPr>
              <a:lnSpc>
                <a:spcPts val="3506"/>
              </a:lnSpc>
            </a:pPr>
            <a:r>
              <a:rPr lang="en-US" sz="3200" dirty="0">
                <a:latin typeface="Times New Roman" panose="02020603050405020304" pitchFamily="18" charset="0"/>
                <a:ea typeface="Gelasio" pitchFamily="34" charset="-122"/>
                <a:cs typeface="Times New Roman" panose="02020603050405020304" pitchFamily="18" charset="0"/>
              </a:rPr>
              <a:t>Shaxsiy ehtiyojlarga mos </a:t>
            </a:r>
            <a:r>
              <a:rPr lang="en-US" sz="3200" dirty="0" err="1">
                <a:latin typeface="Times New Roman" panose="02020603050405020304" pitchFamily="18" charset="0"/>
                <a:ea typeface="Gelasio" pitchFamily="34" charset="-122"/>
                <a:cs typeface="Times New Roman" panose="02020603050405020304" pitchFamily="18" charset="0"/>
              </a:rPr>
              <a:t>ta’lim</a:t>
            </a:r>
            <a:r>
              <a:rPr lang="en-US" sz="3200" dirty="0">
                <a:latin typeface="Times New Roman" panose="02020603050405020304" pitchFamily="18" charset="0"/>
                <a:ea typeface="Gelasio" pitchFamily="34" charset="-122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Gelasio" pitchFamily="34" charset="-122"/>
                <a:cs typeface="Times New Roman" panose="02020603050405020304" pitchFamily="18" charset="0"/>
              </a:rPr>
              <a:t>materiallarini</a:t>
            </a:r>
            <a:endParaRPr lang="en-US" sz="3200" dirty="0">
              <a:latin typeface="Times New Roman" panose="02020603050405020304" pitchFamily="18" charset="0"/>
              <a:ea typeface="Gelasio" pitchFamily="34" charset="-122"/>
              <a:cs typeface="Times New Roman" panose="02020603050405020304" pitchFamily="18" charset="0"/>
            </a:endParaRPr>
          </a:p>
          <a:p>
            <a:pPr>
              <a:lnSpc>
                <a:spcPts val="3506"/>
              </a:lnSpc>
            </a:pPr>
            <a:r>
              <a:rPr lang="en-US" sz="3200" dirty="0">
                <a:latin typeface="Times New Roman" panose="02020603050405020304" pitchFamily="18" charset="0"/>
                <a:ea typeface="Gelasio" pitchFamily="34" charset="-122"/>
                <a:cs typeface="Times New Roman" panose="02020603050405020304" pitchFamily="18" charset="0"/>
              </a:rPr>
              <a:t> taqdim etadi.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55124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95839"/>
            <a:ext cx="17995899" cy="1447801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id="{0F200372-CA63-4EEB-92B9-A396F7451AFF}"/>
              </a:ext>
            </a:extLst>
          </p:cNvPr>
          <p:cNvSpPr/>
          <p:nvPr/>
        </p:nvSpPr>
        <p:spPr>
          <a:xfrm>
            <a:off x="369696" y="1422278"/>
            <a:ext cx="17315054" cy="9140964"/>
          </a:xfrm>
          <a:prstGeom prst="rect">
            <a:avLst/>
          </a:prstGeom>
          <a:ln w="381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Topshiriq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en-US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ortretini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aratamiz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endParaRPr kumimoji="0" lang="ru-RU" alt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ehtiyojlarini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quv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uslublarini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ettiruvchi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kartochkalar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Markerlar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flipchart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qog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ozlar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Guruhlash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(5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daqiqa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qituvchilar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4-5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kishidan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guruhlarga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linadi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Vazifa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en-US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daqiqa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guruhga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‘quvchi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tavsifi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yozilgan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kartochka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Kartochkada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quyidagilar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yoshi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10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yosh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6-sinf).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vizual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o‘rganuvchi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ijodkor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diqqatni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uzoq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ushlab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turolmaydi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Muammolari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matematikani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tushunmaydi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fikrlarini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ifodalashda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qiynaladi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Qiziqishlari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chizish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sport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Guruh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o‘quvchiga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quv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yondashuvini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lim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resurslarini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Taqdimot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bahs-munozara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(20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daqiqa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guruh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ishlagan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yondashuvini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3-5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daqiqalik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taqdimotda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namoyish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guruhlar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savollar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fikr-mulohazalar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bildiradi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yakuniy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xulosa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(10 </a:t>
            </a:r>
            <a:r>
              <a:rPr kumimoji="0" lang="ru-RU" altLang="ru-RU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daqiqa</a:t>
            </a:r>
            <a:r>
              <a:rPr kumimoji="0" lang="ru-RU" alt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Fa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ilitator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guruhning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ishini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muhokama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shaxsga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naltirilgan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lim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prinsiplari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qay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qo</a:t>
            </a:r>
            <a:r>
              <a: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llanganligini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i="1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40" name="Picture 2" descr="3 D Человек С Красный Знак Вопроса — стоковые фотографии и другие картинки  Вопросительный знак - Вопросительный знак, Люди, Один человек - iStock">
            <a:extLst>
              <a:ext uri="{FF2B5EF4-FFF2-40B4-BE49-F238E27FC236}">
                <a16:creationId xmlns:a16="http://schemas.microsoft.com/office/drawing/2014/main" id="{ABA6AB9E-0C72-4390-A21B-ABF71F6D3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21204" y="1590675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62150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8" name="Rectangle 2">
            <a:extLst>
              <a:ext uri="{FF2B5EF4-FFF2-40B4-BE49-F238E27FC236}">
                <a16:creationId xmlns:a16="http://schemas.microsoft.com/office/drawing/2014/main" id="{62641AF9-C6E2-B72F-F338-0B5BF5CFA6EB}"/>
              </a:ext>
            </a:extLst>
          </p:cNvPr>
          <p:cNvSpPr txBox="1">
            <a:spLocks noChangeArrowheads="1"/>
          </p:cNvSpPr>
          <p:nvPr/>
        </p:nvSpPr>
        <p:spPr>
          <a:xfrm>
            <a:off x="2647156" y="1022389"/>
            <a:ext cx="12961620" cy="3515439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5670" b="1" dirty="0">
                <a:latin typeface="Arial Narrow" pitchFamily="34" charset="0"/>
              </a:rPr>
              <a:t>«</a:t>
            </a:r>
            <a:r>
              <a:rPr lang="en-BZ" sz="5670" b="1" dirty="0" err="1">
                <a:latin typeface="Arial Narrow" pitchFamily="34" charset="0"/>
              </a:rPr>
              <a:t>Muvaffaqiyat</a:t>
            </a:r>
            <a:r>
              <a:rPr lang="en-BZ" sz="5670" b="1" dirty="0">
                <a:latin typeface="Arial Narrow" pitchFamily="34" charset="0"/>
              </a:rPr>
              <a:t> </a:t>
            </a:r>
            <a:r>
              <a:rPr lang="en-BZ" sz="5670" b="1" dirty="0" err="1">
                <a:latin typeface="Arial Narrow" pitchFamily="34" charset="0"/>
              </a:rPr>
              <a:t>zinapoyasi</a:t>
            </a:r>
            <a:r>
              <a:rPr lang="ru-RU" sz="5670" b="1" dirty="0">
                <a:latin typeface="Arial Narrow" pitchFamily="34" charset="0"/>
              </a:rPr>
              <a:t>»</a:t>
            </a:r>
            <a:r>
              <a:rPr lang="en-BZ" sz="5670" b="1" dirty="0">
                <a:latin typeface="Arial Narrow" pitchFamily="34" charset="0"/>
              </a:rPr>
              <a:t> </a:t>
            </a:r>
            <a:r>
              <a:rPr lang="en-BZ" sz="5670" b="1" dirty="0" err="1">
                <a:latin typeface="Arial Narrow" pitchFamily="34" charset="0"/>
              </a:rPr>
              <a:t>darsidagi</a:t>
            </a:r>
            <a:r>
              <a:rPr lang="en-BZ" sz="5670" b="1" dirty="0">
                <a:latin typeface="Arial Narrow" pitchFamily="34" charset="0"/>
              </a:rPr>
              <a:t> </a:t>
            </a:r>
            <a:r>
              <a:rPr lang="en-BZ" sz="5670" b="1" dirty="0" err="1">
                <a:latin typeface="Arial Narrow" pitchFamily="34" charset="0"/>
              </a:rPr>
              <a:t>faoliyatni</a:t>
            </a:r>
            <a:r>
              <a:rPr lang="en-BZ" sz="5670" b="1" dirty="0">
                <a:latin typeface="Arial Narrow" pitchFamily="34" charset="0"/>
              </a:rPr>
              <a:t> </a:t>
            </a:r>
            <a:r>
              <a:rPr lang="en-BZ" sz="5670" b="1" dirty="0" err="1">
                <a:latin typeface="Arial Narrow" pitchFamily="34" charset="0"/>
              </a:rPr>
              <a:t>aks</a:t>
            </a:r>
            <a:r>
              <a:rPr lang="en-BZ" sz="5670" b="1" dirty="0">
                <a:latin typeface="Arial Narrow" pitchFamily="34" charset="0"/>
              </a:rPr>
              <a:t> </a:t>
            </a:r>
            <a:r>
              <a:rPr lang="en-BZ" sz="5670" b="1" dirty="0" err="1">
                <a:latin typeface="Arial Narrow" pitchFamily="34" charset="0"/>
              </a:rPr>
              <a:t>ettirish</a:t>
            </a:r>
            <a:endParaRPr lang="ru-RU" sz="5670" b="1" dirty="0">
              <a:latin typeface="Arial Narrow" pitchFamily="34" charset="0"/>
            </a:endParaRPr>
          </a:p>
        </p:txBody>
      </p:sp>
      <p:graphicFrame>
        <p:nvGraphicFramePr>
          <p:cNvPr id="19" name="Group 48">
            <a:extLst>
              <a:ext uri="{FF2B5EF4-FFF2-40B4-BE49-F238E27FC236}">
                <a16:creationId xmlns:a16="http://schemas.microsoft.com/office/drawing/2014/main" id="{BF6A2973-DF00-13C5-BAEB-B106DCF446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9166556"/>
              </p:ext>
            </p:extLst>
          </p:nvPr>
        </p:nvGraphicFramePr>
        <p:xfrm>
          <a:off x="2079586" y="8690848"/>
          <a:ext cx="3967995" cy="1815227"/>
        </p:xfrm>
        <a:graphic>
          <a:graphicData uri="http://schemas.openxmlformats.org/drawingml/2006/table">
            <a:tbl>
              <a:tblPr/>
              <a:tblGrid>
                <a:gridCol w="39679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152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…</a:t>
                      </a:r>
                      <a:r>
                        <a:rPr kumimoji="0" lang="uz-Latn-UZ" sz="5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bilaman</a:t>
                      </a:r>
                      <a:r>
                        <a:rPr kumimoji="0" lang="uz-Latn-UZ" sz="5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endParaRPr kumimoji="0" lang="ru-RU" sz="5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144018" marR="144018" marT="72009" marB="72009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0" name="Group 46">
            <a:extLst>
              <a:ext uri="{FF2B5EF4-FFF2-40B4-BE49-F238E27FC236}">
                <a16:creationId xmlns:a16="http://schemas.microsoft.com/office/drawing/2014/main" id="{B39FE711-1C76-D6B1-5010-DB418A8132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0662267"/>
              </p:ext>
            </p:extLst>
          </p:nvPr>
        </p:nvGraphicFramePr>
        <p:xfrm>
          <a:off x="6162596" y="6763106"/>
          <a:ext cx="4538068" cy="1927742"/>
        </p:xfrm>
        <a:graphic>
          <a:graphicData uri="http://schemas.openxmlformats.org/drawingml/2006/table">
            <a:tbl>
              <a:tblPr/>
              <a:tblGrid>
                <a:gridCol w="45380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277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…</a:t>
                      </a:r>
                      <a:r>
                        <a:rPr kumimoji="0" lang="uz-Latn-UZ" sz="5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tushunaman </a:t>
                      </a:r>
                      <a:endParaRPr kumimoji="0" lang="ru-RU" sz="5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44018" marR="144018" marT="72009" marB="72009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1" name="Group 49">
            <a:extLst>
              <a:ext uri="{FF2B5EF4-FFF2-40B4-BE49-F238E27FC236}">
                <a16:creationId xmlns:a16="http://schemas.microsoft.com/office/drawing/2014/main" id="{39ED1634-82CB-0457-7BDF-12B193F862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6668152"/>
              </p:ext>
            </p:extLst>
          </p:nvPr>
        </p:nvGraphicFramePr>
        <p:xfrm>
          <a:off x="10698162" y="4947879"/>
          <a:ext cx="5331369" cy="1815227"/>
        </p:xfrm>
        <a:graphic>
          <a:graphicData uri="http://schemas.openxmlformats.org/drawingml/2006/table">
            <a:tbl>
              <a:tblPr/>
              <a:tblGrid>
                <a:gridCol w="53313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152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….</a:t>
                      </a:r>
                      <a:r>
                        <a:rPr kumimoji="0" lang="uz-Latn-UZ" sz="5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uz-Latn-UZ" sz="5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bajara olaman </a:t>
                      </a:r>
                      <a:endParaRPr kumimoji="0" lang="ru-RU" sz="5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144018" marR="144018" marT="72009" marB="72009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2" name="Picture 6" descr="https://go.imgsmail.ru/imgpreview?mb=mamba&amp;key=pic_1fc4ebd099216a2c_af8087321691ed37&amp;e=af8087321691ed37&amp;md5=JayirJC3JjshyDGQhn8Jrg&amp;x=1647394183&amp;st=1647134987&amp;v=8b5241cd90f5b754&amp;md5=1_jb7nEDHbxsNL30bmJF9g&amp;x=1647394187&amp;w=280&amp;q=184">
            <a:extLst>
              <a:ext uri="{FF2B5EF4-FFF2-40B4-BE49-F238E27FC236}">
                <a16:creationId xmlns:a16="http://schemas.microsoft.com/office/drawing/2014/main" id="{DC720689-E339-307C-62B0-50905B5147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781" y="4268224"/>
            <a:ext cx="4092937" cy="3288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ttp://ds04.infourok.ru/uploads/ex/04c4/000e491b-e2fa2ce0/img15.jpg">
            <a:extLst>
              <a:ext uri="{FF2B5EF4-FFF2-40B4-BE49-F238E27FC236}">
                <a16:creationId xmlns:a16="http://schemas.microsoft.com/office/drawing/2014/main" id="{9CF9C19F-3D16-C4B0-3BD1-2165A77474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41811" y="7557189"/>
            <a:ext cx="3931636" cy="2948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02633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439BC4-4893-2C6E-D56E-B13A7B64BD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380080C8-DC0D-5CCA-BD72-75EF9E75BC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E57D801-34ED-1575-56C6-4D110E988B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30A8CA2-4A58-0989-5AEE-42740F0CF075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>
            <a:extLst>
              <a:ext uri="{FF2B5EF4-FFF2-40B4-BE49-F238E27FC236}">
                <a16:creationId xmlns:a16="http://schemas.microsoft.com/office/drawing/2014/main" id="{A2AD1660-F840-9350-7CD2-4DB4A0A70E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4293" y="3409950"/>
            <a:ext cx="6888785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30615E28-F0CF-9F64-CEBD-969950AF13E0}"/>
              </a:ext>
            </a:extLst>
          </p:cNvPr>
          <p:cNvSpPr/>
          <p:nvPr/>
        </p:nvSpPr>
        <p:spPr>
          <a:xfrm>
            <a:off x="4675798" y="2733675"/>
            <a:ext cx="7745774" cy="3426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550829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41600" y="3876675"/>
            <a:ext cx="15712698" cy="4497482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en-US" sz="14170" b="1" noProof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 ishtirokingiz </a:t>
            </a:r>
          </a:p>
          <a:p>
            <a:pPr algn="ctr" defTabSz="1349654">
              <a:defRPr/>
            </a:pPr>
            <a:r>
              <a:rPr lang="en-US" sz="14170" b="1" noProof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uchun  rahmat!</a:t>
            </a:r>
          </a:p>
        </p:txBody>
      </p:sp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6520</TotalTime>
  <Words>874</Words>
  <Application>Microsoft Office PowerPoint</Application>
  <PresentationFormat>Произвольный</PresentationFormat>
  <Paragraphs>102</Paragraphs>
  <Slides>16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Arial</vt:lpstr>
      <vt:lpstr>Arial Narrow</vt:lpstr>
      <vt:lpstr>Calibri</vt:lpstr>
      <vt:lpstr>Calibri Light</vt:lpstr>
      <vt:lpstr>Roboto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Shaxsga yo‘naltirilgan ta’limning afzalliklari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ms_alkarova@mail.ru</cp:lastModifiedBy>
  <cp:revision>535</cp:revision>
  <cp:lastPrinted>2020-12-11T16:07:03Z</cp:lastPrinted>
  <dcterms:created xsi:type="dcterms:W3CDTF">2020-11-12T01:04:50Z</dcterms:created>
  <dcterms:modified xsi:type="dcterms:W3CDTF">2025-01-25T11:58:40Z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