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Asap Condensed Bold" panose="020B060402020202020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Dumondi Condensed" panose="020B0604020202020204" charset="-34"/>
      <p:regular r:id="rId23"/>
    </p:embeddedFont>
    <p:embeddedFont>
      <p:font typeface="Dumondi Condensed Bold" panose="020B0604020202020204" charset="-34"/>
      <p:regular r:id="rId24"/>
    </p:embeddedFont>
    <p:embeddedFont>
      <p:font typeface="Trebuchet MS" panose="020B0603020202020204" pitchFamily="34" charset="0"/>
      <p:regular r:id="rId25"/>
      <p:bold r:id="rId26"/>
      <p:italic r:id="rId27"/>
      <p:boldItalic r:id="rId28"/>
    </p:embeddedFont>
    <p:embeddedFont>
      <p:font typeface="Wingdings 3" panose="05040102010807070707" pitchFamily="18" charset="2"/>
      <p:regular r:id="rId2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1" d="100"/>
          <a:sy n="51" d="100"/>
        </p:scale>
        <p:origin x="260" y="-3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12700"/>
            <a:ext cx="18288000" cy="10299701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0601" y="3606801"/>
            <a:ext cx="11650404" cy="2469453"/>
          </a:xfrm>
        </p:spPr>
        <p:txBody>
          <a:bodyPr anchor="b">
            <a:noAutofit/>
          </a:bodyPr>
          <a:lstStyle>
            <a:lvl1pPr algn="r">
              <a:defRPr sz="81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0601" y="6076250"/>
            <a:ext cx="11650404" cy="164534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9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0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052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958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4051301"/>
            <a:ext cx="12895002" cy="2739872"/>
          </a:xfrm>
        </p:spPr>
        <p:txBody>
          <a:bodyPr anchor="b"/>
          <a:lstStyle>
            <a:lvl1pPr algn="l">
              <a:defRPr sz="6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1290600"/>
          </a:xfrm>
        </p:spPr>
        <p:txBody>
          <a:bodyPr anchor="t"/>
          <a:lstStyle>
            <a:lvl1pPr marL="0" indent="0" algn="l">
              <a:buNone/>
              <a:defRPr sz="3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242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2" y="3240884"/>
            <a:ext cx="6276053" cy="582115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34955" y="3240884"/>
            <a:ext cx="6276051" cy="58211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985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3618" y="3241475"/>
            <a:ext cx="6278435" cy="864393"/>
          </a:xfrm>
        </p:spPr>
        <p:txBody>
          <a:bodyPr anchor="b">
            <a:noAutofit/>
          </a:bodyPr>
          <a:lstStyle>
            <a:lvl1pPr marL="0" indent="0">
              <a:buNone/>
              <a:defRPr sz="3600" b="0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3618" y="4105868"/>
            <a:ext cx="6278435" cy="495617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32575" y="3241475"/>
            <a:ext cx="6278427" cy="864393"/>
          </a:xfrm>
        </p:spPr>
        <p:txBody>
          <a:bodyPr anchor="b">
            <a:noAutofit/>
          </a:bodyPr>
          <a:lstStyle>
            <a:lvl1pPr marL="0" indent="0">
              <a:buNone/>
              <a:defRPr sz="3600" b="0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32577" y="4105868"/>
            <a:ext cx="6278426" cy="495617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76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1" y="914400"/>
            <a:ext cx="12895002" cy="1981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86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1" y="2247906"/>
            <a:ext cx="5781792" cy="1917699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0692" y="772387"/>
            <a:ext cx="6770312" cy="828965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1" y="4165604"/>
            <a:ext cx="5781792" cy="3876674"/>
          </a:xfrm>
        </p:spPr>
        <p:txBody>
          <a:bodyPr>
            <a:normAutofit/>
          </a:bodyPr>
          <a:lstStyle>
            <a:lvl1pPr marL="0" indent="0">
              <a:buNone/>
              <a:defRPr sz="2100"/>
            </a:lvl1pPr>
            <a:lvl2pPr marL="685595" indent="0">
              <a:buNone/>
              <a:defRPr sz="2100"/>
            </a:lvl2pPr>
            <a:lvl3pPr marL="1371189" indent="0">
              <a:buNone/>
              <a:defRPr sz="1800"/>
            </a:lvl3pPr>
            <a:lvl4pPr marL="2056784" indent="0">
              <a:buNone/>
              <a:defRPr sz="1500"/>
            </a:lvl4pPr>
            <a:lvl5pPr marL="2742377" indent="0">
              <a:buNone/>
              <a:defRPr sz="1500"/>
            </a:lvl5pPr>
            <a:lvl6pPr marL="3427971" indent="0">
              <a:buNone/>
              <a:defRPr sz="1500"/>
            </a:lvl6pPr>
            <a:lvl7pPr marL="4113566" indent="0">
              <a:buNone/>
              <a:defRPr sz="1500"/>
            </a:lvl7pPr>
            <a:lvl8pPr marL="4799160" indent="0">
              <a:buNone/>
              <a:defRPr sz="1500"/>
            </a:lvl8pPr>
            <a:lvl9pPr marL="5484755" indent="0">
              <a:buNone/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09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2" y="7200900"/>
            <a:ext cx="12895001" cy="85010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16001" y="914400"/>
            <a:ext cx="12895002" cy="576857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/>
            </a:lvl1pPr>
            <a:lvl2pPr marL="685800" indent="0">
              <a:buNone/>
              <a:defRPr sz="2400"/>
            </a:lvl2pPr>
            <a:lvl3pPr marL="1371600" indent="0">
              <a:buNone/>
              <a:defRPr sz="2400"/>
            </a:lvl3pPr>
            <a:lvl4pPr marL="2057400" indent="0">
              <a:buNone/>
              <a:defRPr sz="2400"/>
            </a:lvl4pPr>
            <a:lvl5pPr marL="2743200" indent="0">
              <a:buNone/>
              <a:defRPr sz="2400"/>
            </a:lvl5pPr>
            <a:lvl6pPr marL="3429000" indent="0">
              <a:buNone/>
              <a:defRPr sz="2400"/>
            </a:lvl6pPr>
            <a:lvl7pPr marL="4114800" indent="0">
              <a:buNone/>
              <a:defRPr sz="2400"/>
            </a:lvl7pPr>
            <a:lvl8pPr marL="4800600" indent="0">
              <a:buNone/>
              <a:defRPr sz="2400"/>
            </a:lvl8pPr>
            <a:lvl9pPr marL="5486400" indent="0">
              <a:buNone/>
              <a:defRPr sz="24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2" y="8051007"/>
            <a:ext cx="12895001" cy="101103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096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914400"/>
            <a:ext cx="12895002" cy="51054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05600"/>
            <a:ext cx="12895002" cy="2356443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88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1" y="914400"/>
            <a:ext cx="12141201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49209" y="5448300"/>
            <a:ext cx="10836786" cy="5715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05600"/>
            <a:ext cx="12895002" cy="2356443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812805" y="1185567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39517" y="4329834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5157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2897982"/>
            <a:ext cx="12895002" cy="3893190"/>
          </a:xfrm>
        </p:spPr>
        <p:txBody>
          <a:bodyPr anchor="b">
            <a:normAutofit/>
          </a:bodyPr>
          <a:lstStyle>
            <a:lvl1pPr algn="l">
              <a:defRPr sz="6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198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1" y="914400"/>
            <a:ext cx="12141201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15999" y="6019800"/>
            <a:ext cx="12895004" cy="77137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812805" y="1185567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39517" y="4329834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3454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914400"/>
            <a:ext cx="12882305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15999" y="6019800"/>
            <a:ext cx="12895004" cy="77137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600">
                <a:solidFill>
                  <a:schemeClr val="accent1"/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713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754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951510" y="914399"/>
            <a:ext cx="1957115" cy="787717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6003" y="914400"/>
            <a:ext cx="10590225" cy="78771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93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12700"/>
            <a:ext cx="18288000" cy="10299701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1" y="914400"/>
            <a:ext cx="12895002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1" y="3240884"/>
            <a:ext cx="12895002" cy="582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807700" y="9062044"/>
            <a:ext cx="1367909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6001" y="9062044"/>
            <a:ext cx="9446418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885995" y="9062044"/>
            <a:ext cx="1025009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5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33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685800" rtl="0" eaLnBrk="1" latinLnBrk="0" hangingPunct="1">
        <a:spcBef>
          <a:spcPct val="0"/>
        </a:spcBef>
        <a:buNone/>
        <a:defRPr sz="5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514350" indent="-51435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2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114425" indent="-428625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7145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4003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30861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7719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44577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51435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8293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442073" y="974057"/>
            <a:ext cx="6928577" cy="888443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-1164697" y="1266114"/>
            <a:ext cx="2790777" cy="2790777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45EE9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944651" y="687907"/>
            <a:ext cx="681586" cy="68158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7354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385040" y="8891612"/>
            <a:ext cx="2790777" cy="279077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5C85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911846" y="8677522"/>
            <a:ext cx="802223" cy="802223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45EE9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3101021" y="1676569"/>
            <a:ext cx="2423873" cy="1516022"/>
          </a:xfrm>
          <a:custGeom>
            <a:avLst/>
            <a:gdLst/>
            <a:ahLst/>
            <a:cxnLst/>
            <a:rect l="l" t="t" r="r" b="b"/>
            <a:pathLst>
              <a:path w="2423873" h="1516022">
                <a:moveTo>
                  <a:pt x="0" y="0"/>
                </a:moveTo>
                <a:lnTo>
                  <a:pt x="2423873" y="0"/>
                </a:lnTo>
                <a:lnTo>
                  <a:pt x="2423873" y="1516022"/>
                </a:lnTo>
                <a:lnTo>
                  <a:pt x="0" y="15160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476352" y="5151120"/>
            <a:ext cx="8965721" cy="22467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 METOD, TEXNOLOGIYA VA PEDAGOGIK-PSIXOLOGIK DIAGNOSTIKA USULLARI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Tarbiyachining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portfoliosini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misolida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395148" y="821657"/>
            <a:ext cx="3497704" cy="455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000000"/>
                </a:solidFill>
                <a:latin typeface="Dumondi Condensed"/>
              </a:rPr>
              <a:t>Presented by Lorna Alvarado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5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6230600" cy="8229600"/>
            <a:chOff x="0" y="0"/>
            <a:chExt cx="21083246" cy="10690097"/>
          </a:xfrm>
        </p:grpSpPr>
        <p:sp>
          <p:nvSpPr>
            <p:cNvPr id="3" name="Freeform 3"/>
            <p:cNvSpPr/>
            <p:nvPr/>
          </p:nvSpPr>
          <p:spPr>
            <a:xfrm>
              <a:off x="31750" y="31750"/>
              <a:ext cx="21019746" cy="10626596"/>
            </a:xfrm>
            <a:custGeom>
              <a:avLst/>
              <a:gdLst/>
              <a:ahLst/>
              <a:cxnLst/>
              <a:rect l="l" t="t" r="r" b="b"/>
              <a:pathLst>
                <a:path w="21019746" h="10626596">
                  <a:moveTo>
                    <a:pt x="20927036" y="10626596"/>
                  </a:moveTo>
                  <a:lnTo>
                    <a:pt x="92710" y="10626596"/>
                  </a:lnTo>
                  <a:cubicBezTo>
                    <a:pt x="41910" y="10626596"/>
                    <a:pt x="0" y="10584686"/>
                    <a:pt x="0" y="10533886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20925766" y="0"/>
                  </a:lnTo>
                  <a:cubicBezTo>
                    <a:pt x="20976566" y="0"/>
                    <a:pt x="21018477" y="41910"/>
                    <a:pt x="21018477" y="92710"/>
                  </a:cubicBezTo>
                  <a:lnTo>
                    <a:pt x="21018477" y="10532617"/>
                  </a:lnTo>
                  <a:cubicBezTo>
                    <a:pt x="21019746" y="10584686"/>
                    <a:pt x="20977836" y="10626596"/>
                    <a:pt x="20927036" y="10626596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1083246" cy="10690096"/>
            </a:xfrm>
            <a:custGeom>
              <a:avLst/>
              <a:gdLst/>
              <a:ahLst/>
              <a:cxnLst/>
              <a:rect l="l" t="t" r="r" b="b"/>
              <a:pathLst>
                <a:path w="21083246" h="10690096">
                  <a:moveTo>
                    <a:pt x="20958786" y="59690"/>
                  </a:moveTo>
                  <a:cubicBezTo>
                    <a:pt x="20994346" y="59690"/>
                    <a:pt x="21023556" y="88900"/>
                    <a:pt x="21023556" y="124460"/>
                  </a:cubicBezTo>
                  <a:lnTo>
                    <a:pt x="21023556" y="10565636"/>
                  </a:lnTo>
                  <a:cubicBezTo>
                    <a:pt x="21023556" y="10601196"/>
                    <a:pt x="20994346" y="10630406"/>
                    <a:pt x="20958786" y="10630406"/>
                  </a:cubicBezTo>
                  <a:lnTo>
                    <a:pt x="124460" y="10630406"/>
                  </a:lnTo>
                  <a:cubicBezTo>
                    <a:pt x="88900" y="10630406"/>
                    <a:pt x="59690" y="10601196"/>
                    <a:pt x="59690" y="10565636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20958786" y="59690"/>
                  </a:lnTo>
                  <a:moveTo>
                    <a:pt x="20958786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565636"/>
                  </a:lnTo>
                  <a:cubicBezTo>
                    <a:pt x="0" y="10634217"/>
                    <a:pt x="55880" y="10690096"/>
                    <a:pt x="124460" y="10690096"/>
                  </a:cubicBezTo>
                  <a:lnTo>
                    <a:pt x="20958786" y="10690096"/>
                  </a:lnTo>
                  <a:cubicBezTo>
                    <a:pt x="21027366" y="10690096"/>
                    <a:pt x="21083246" y="10634217"/>
                    <a:pt x="21083246" y="10565636"/>
                  </a:cubicBezTo>
                  <a:lnTo>
                    <a:pt x="21083246" y="124460"/>
                  </a:lnTo>
                  <a:cubicBezTo>
                    <a:pt x="21083246" y="55880"/>
                    <a:pt x="21027366" y="0"/>
                    <a:pt x="20958786" y="0"/>
                  </a:cubicBezTo>
                  <a:close/>
                </a:path>
              </a:pathLst>
            </a:custGeom>
            <a:solidFill>
              <a:srgbClr val="191919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5052046" y="1431436"/>
            <a:ext cx="1670088" cy="464416"/>
            <a:chOff x="0" y="0"/>
            <a:chExt cx="2226784" cy="619221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619221" cy="619221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5C853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804538" y="0"/>
              <a:ext cx="619221" cy="619221"/>
              <a:chOff x="0" y="0"/>
              <a:chExt cx="812800" cy="8128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27354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1607563" y="0"/>
              <a:ext cx="619221" cy="619221"/>
              <a:chOff x="0" y="0"/>
              <a:chExt cx="812800" cy="8128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45EE9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</p:grpSp>
      <p:sp>
        <p:nvSpPr>
          <p:cNvPr id="15" name="TextBox 15"/>
          <p:cNvSpPr txBox="1"/>
          <p:nvPr/>
        </p:nvSpPr>
        <p:spPr>
          <a:xfrm>
            <a:off x="2463496" y="2378774"/>
            <a:ext cx="10468840" cy="1257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780"/>
              </a:lnSpc>
              <a:spcBef>
                <a:spcPct val="0"/>
              </a:spcBef>
            </a:pPr>
            <a:endParaRPr lang="en-US" sz="7700" dirty="0">
              <a:solidFill>
                <a:srgbClr val="000000"/>
              </a:solidFill>
              <a:latin typeface="Asap Condensed Bold"/>
            </a:endParaRPr>
          </a:p>
        </p:txBody>
      </p:sp>
      <p:sp>
        <p:nvSpPr>
          <p:cNvPr id="28" name="AutoShape 28"/>
          <p:cNvSpPr/>
          <p:nvPr/>
        </p:nvSpPr>
        <p:spPr>
          <a:xfrm>
            <a:off x="1028700" y="2115192"/>
            <a:ext cx="16230561" cy="47625"/>
          </a:xfrm>
          <a:prstGeom prst="line">
            <a:avLst/>
          </a:prstGeom>
          <a:ln w="476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29" name="Picture 2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492765" y="2186058"/>
            <a:ext cx="5798962" cy="9356888"/>
          </a:xfrm>
          <a:prstGeom prst="rect">
            <a:avLst/>
          </a:prstGeom>
        </p:spPr>
      </p:pic>
      <p:sp>
        <p:nvSpPr>
          <p:cNvPr id="38" name="TextBox 38"/>
          <p:cNvSpPr txBox="1"/>
          <p:nvPr/>
        </p:nvSpPr>
        <p:spPr>
          <a:xfrm>
            <a:off x="2758127" y="4006607"/>
            <a:ext cx="496042" cy="700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31"/>
              </a:lnSpc>
              <a:spcBef>
                <a:spcPct val="0"/>
              </a:spcBef>
            </a:pPr>
            <a:r>
              <a:rPr lang="en-US" sz="4093" spc="81">
                <a:solidFill>
                  <a:srgbClr val="FFFFFF"/>
                </a:solidFill>
                <a:latin typeface="Dumondi Condensed Bold"/>
              </a:rPr>
              <a:t>1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F8BD3BB0-C256-417A-B789-DD923FE9AB84}"/>
              </a:ext>
            </a:extLst>
          </p:cNvPr>
          <p:cNvSpPr/>
          <p:nvPr/>
        </p:nvSpPr>
        <p:spPr>
          <a:xfrm>
            <a:off x="1619400" y="2394800"/>
            <a:ext cx="91440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Taʼlim-tarbiya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modernizatsiyalashtirish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fikrlovchi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pedagogik-psixologik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shakllantirishni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pedagoglarga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madaniy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ʼ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rifiy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rejalashtirishi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oshirishi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mahoratini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zgarib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boruvchi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ʻ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yilmoqda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CBA80C-ED66-420C-BE99-55D634D50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5300"/>
            <a:ext cx="17221200" cy="8763000"/>
          </a:xfrm>
        </p:spPr>
        <p:txBody>
          <a:bodyPr>
            <a:normAutofit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kompetentlikning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ustuvor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ʻ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qaralmoqda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kadrlarning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portfoliosini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taqozo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XV-XVI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Gʻarbiy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arxitektorlar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buyurtmachilariga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homaki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"portfolio"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papkada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papkada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talabgorda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taassurot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/>
              <a:t>Portfolio </a:t>
            </a:r>
            <a:r>
              <a:rPr lang="en-US" dirty="0"/>
              <a:t>(</a:t>
            </a:r>
            <a:r>
              <a:rPr lang="en-US" b="1" dirty="0" err="1"/>
              <a:t>ingl</a:t>
            </a:r>
            <a:r>
              <a:rPr lang="en-US" dirty="0"/>
              <a:t>. – </a:t>
            </a:r>
            <a:r>
              <a:rPr lang="en-US" dirty="0" err="1"/>
              <a:t>portfel</a:t>
            </a:r>
            <a:r>
              <a:rPr lang="en-US" dirty="0"/>
              <a:t>,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hujjatlar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papka</a:t>
            </a:r>
            <a:r>
              <a:rPr lang="en-US" dirty="0"/>
              <a:t>. </a:t>
            </a:r>
            <a:r>
              <a:rPr lang="en-US" b="1" dirty="0" err="1"/>
              <a:t>frans</a:t>
            </a:r>
            <a:r>
              <a:rPr lang="en-US" dirty="0"/>
              <a:t>. – </a:t>
            </a:r>
            <a:r>
              <a:rPr lang="en-US" dirty="0" err="1"/>
              <a:t>bayon</a:t>
            </a:r>
            <a:r>
              <a:rPr lang="en-US" dirty="0"/>
              <a:t> </a:t>
            </a:r>
            <a:r>
              <a:rPr lang="en-US" dirty="0" err="1"/>
              <a:t>qilmoq</a:t>
            </a:r>
            <a:r>
              <a:rPr lang="en-US" dirty="0"/>
              <a:t>,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etmoq</a:t>
            </a:r>
            <a:r>
              <a:rPr lang="en-US" dirty="0"/>
              <a:t>, </a:t>
            </a:r>
            <a:r>
              <a:rPr lang="en-US" dirty="0" err="1"/>
              <a:t>tashimoq</a:t>
            </a:r>
            <a:r>
              <a:rPr lang="en-US" dirty="0"/>
              <a:t>. </a:t>
            </a:r>
            <a:r>
              <a:rPr lang="en-US" b="1" dirty="0"/>
              <a:t>ital</a:t>
            </a:r>
            <a:r>
              <a:rPr lang="en-US" dirty="0"/>
              <a:t>. – </a:t>
            </a:r>
            <a:r>
              <a:rPr lang="en-US" dirty="0" err="1"/>
              <a:t>hujjatlar</a:t>
            </a:r>
            <a:r>
              <a:rPr lang="en-US" dirty="0"/>
              <a:t> </a:t>
            </a:r>
            <a:r>
              <a:rPr lang="en-US" dirty="0" err="1"/>
              <a:t>solingan</a:t>
            </a:r>
            <a:r>
              <a:rPr lang="en-US" dirty="0"/>
              <a:t> </a:t>
            </a:r>
            <a:r>
              <a:rPr lang="en-US" dirty="0" err="1"/>
              <a:t>papka</a:t>
            </a:r>
            <a:r>
              <a:rPr lang="en-US" dirty="0"/>
              <a:t>)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hujjatlar</a:t>
            </a:r>
            <a:r>
              <a:rPr lang="en-US" dirty="0"/>
              <a:t>,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namunalari</a:t>
            </a:r>
            <a:r>
              <a:rPr lang="en-US" dirty="0"/>
              <a:t>, </a:t>
            </a:r>
            <a:r>
              <a:rPr lang="en-US" dirty="0" err="1"/>
              <a:t>fotosuratlar</a:t>
            </a:r>
            <a:r>
              <a:rPr lang="en-US" dirty="0"/>
              <a:t>,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etilayotgan</a:t>
            </a:r>
            <a:r>
              <a:rPr lang="en-US" dirty="0"/>
              <a:t> </a:t>
            </a:r>
            <a:r>
              <a:rPr lang="en-US" dirty="0" err="1"/>
              <a:t>imkoniyatlarni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eta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, </a:t>
            </a:r>
            <a:r>
              <a:rPr lang="en-US" dirty="0" err="1"/>
              <a:t>mutaxassis</a:t>
            </a:r>
            <a:r>
              <a:rPr lang="en-US" dirty="0"/>
              <a:t> </a:t>
            </a:r>
            <a:r>
              <a:rPr lang="en-US" dirty="0" err="1"/>
              <a:t>xizmatlari</a:t>
            </a:r>
            <a:r>
              <a:rPr lang="en-US" dirty="0"/>
              <a:t> </a:t>
            </a:r>
            <a:r>
              <a:rPr lang="en-US" dirty="0" err="1"/>
              <a:t>toʻplamidan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4BEBD8-08AF-4577-ADDF-9923072DF2C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829300"/>
            <a:ext cx="14935200" cy="4114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727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6A831092-8B42-48B4-8D18-F9335BD3F27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495300"/>
            <a:ext cx="12725399" cy="822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7349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2A6E3F-70A3-4B47-9E84-80F967E3C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b="1" dirty="0"/>
            </a:br>
            <a:r>
              <a:rPr lang="ru-RU" b="1" dirty="0" err="1"/>
              <a:t>Portfolioning</a:t>
            </a:r>
            <a:r>
              <a:rPr lang="ru-RU" b="1" dirty="0"/>
              <a:t> </a:t>
            </a:r>
            <a:r>
              <a:rPr lang="ru-RU" b="1" dirty="0" err="1"/>
              <a:t>funksiyasi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DBB730C-600F-4D06-9C4C-7A339A8A94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457996"/>
              </p:ext>
            </p:extLst>
          </p:nvPr>
        </p:nvGraphicFramePr>
        <p:xfrm>
          <a:off x="1676400" y="2895600"/>
          <a:ext cx="12496799" cy="5676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69194">
                  <a:extLst>
                    <a:ext uri="{9D8B030D-6E8A-4147-A177-3AD203B41FA5}">
                      <a16:colId xmlns:a16="http://schemas.microsoft.com/office/drawing/2014/main" val="4271272395"/>
                    </a:ext>
                  </a:extLst>
                </a:gridCol>
                <a:gridCol w="6227605">
                  <a:extLst>
                    <a:ext uri="{9D8B030D-6E8A-4147-A177-3AD203B41FA5}">
                      <a16:colId xmlns:a16="http://schemas.microsoft.com/office/drawing/2014/main" val="2520965799"/>
                    </a:ext>
                  </a:extLst>
                </a:gridCol>
              </a:tblGrid>
              <a:tr h="449408">
                <a:tc>
                  <a:txBody>
                    <a:bodyPr/>
                    <a:lstStyle/>
                    <a:p>
                      <a:pPr indent="270510"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</a:rPr>
                        <a:t>Toʻplangan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270510"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</a:rPr>
                        <a:t>Model asosida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28617166"/>
                  </a:ext>
                </a:extLst>
              </a:tr>
              <a:tr h="52274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pedagog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yutuqlari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faxriy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yorliqlar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diplomlar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guvohnomalar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sertifikatlar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h.);</a:t>
                      </a:r>
                      <a:endParaRPr lang="ru-RU" sz="20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ishchi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materiallar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toʻplami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ochiq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dars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ishlanmalari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tayanch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materiallar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testlar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amaliy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laboratoriya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ishlari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h.)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effectLst/>
                        </a:rPr>
                        <a:t>pedagogning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rivojlanish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dinamikasini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akslantiradi</a:t>
                      </a:r>
                      <a:r>
                        <a:rPr lang="ru-RU" sz="2000" dirty="0"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effectLst/>
                        </a:rPr>
                        <a:t>mustaqil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izlanish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natijalarini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koʻrsatadi</a:t>
                      </a:r>
                      <a:r>
                        <a:rPr lang="ru-RU" sz="2000" dirty="0"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effectLst/>
                        </a:rPr>
                        <a:t>oʻqitish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stilini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namoyish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etadi</a:t>
                      </a:r>
                      <a:r>
                        <a:rPr lang="ru-RU" sz="2000" dirty="0"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refleksiyani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yuzaga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keltirishga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yordam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beradi</a:t>
                      </a:r>
                      <a:r>
                        <a:rPr lang="en-US" sz="2000" dirty="0">
                          <a:effectLst/>
                        </a:rPr>
                        <a:t>;</a:t>
                      </a:r>
                      <a:endParaRPr lang="ru-RU" sz="20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effectLst/>
                        </a:rPr>
                        <a:t>faoliyatni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rejalashtirishga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yordam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beradi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8184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379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B509C7-6345-4D13-B211-654D253F7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b="1" dirty="0"/>
            </a:br>
            <a:r>
              <a:rPr lang="en-US" b="1" dirty="0"/>
              <a:t>Portfolio </a:t>
            </a:r>
            <a:r>
              <a:rPr lang="en-US" b="1" dirty="0" err="1"/>
              <a:t>funksiyasi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amaliy</a:t>
            </a:r>
            <a:r>
              <a:rPr lang="en-US" b="1" dirty="0"/>
              <a:t> </a:t>
            </a:r>
            <a:r>
              <a:rPr lang="en-US" b="1" dirty="0" err="1"/>
              <a:t>ahamiyati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B386B38-2CA7-493F-9101-6035680712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0382577"/>
              </p:ext>
            </p:extLst>
          </p:nvPr>
        </p:nvGraphicFramePr>
        <p:xfrm>
          <a:off x="1219200" y="2476500"/>
          <a:ext cx="12572999" cy="67679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66693">
                  <a:extLst>
                    <a:ext uri="{9D8B030D-6E8A-4147-A177-3AD203B41FA5}">
                      <a16:colId xmlns:a16="http://schemas.microsoft.com/office/drawing/2014/main" val="508972999"/>
                    </a:ext>
                  </a:extLst>
                </a:gridCol>
                <a:gridCol w="6106306">
                  <a:extLst>
                    <a:ext uri="{9D8B030D-6E8A-4147-A177-3AD203B41FA5}">
                      <a16:colId xmlns:a16="http://schemas.microsoft.com/office/drawing/2014/main" val="4003109725"/>
                    </a:ext>
                  </a:extLst>
                </a:gridCol>
              </a:tblGrid>
              <a:tr h="396962">
                <a:tc>
                  <a:txBody>
                    <a:bodyPr/>
                    <a:lstStyle/>
                    <a:p>
                      <a:pPr indent="270510"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chemeClr val="tx1"/>
                          </a:solidFill>
                          <a:effectLst/>
                        </a:rPr>
                        <a:t>Pedagog uchun</a:t>
                      </a:r>
                      <a:endParaRPr lang="ru-RU" sz="2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270510"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 err="1">
                          <a:solidFill>
                            <a:schemeClr val="tx1"/>
                          </a:solidFill>
                          <a:effectLst/>
                        </a:rPr>
                        <a:t>Boshqaruvchi</a:t>
                      </a: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800" dirty="0" err="1">
                          <a:solidFill>
                            <a:schemeClr val="tx1"/>
                          </a:solidFill>
                          <a:effectLst/>
                        </a:rPr>
                        <a:t>uchun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1495198"/>
                  </a:ext>
                </a:extLst>
              </a:tr>
              <a:tr h="630863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kasbiy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mahoratini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(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sifatini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oshirish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faoliyat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natijalari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haqida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aniq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tasavvurga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ega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boʻlish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attestatsiya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uchun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poydevor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tanlov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grant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dasturlarida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ishtirok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etish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zamin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ishlanmalarni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tizimlashtirish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orqali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soʻrov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natijalarini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taqdim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etish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attestatsiyadan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oʻtkazish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taʼlim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tashkilotining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metodik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sohasini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kengaytirish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taqdirlash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mukofot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berish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nomzodlarni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tanlab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olish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pedagogning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faoliyati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monitoringini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olib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borish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pedagogning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yutuqlarini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baxolashning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obyektivligi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5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baholashning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son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sifat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integratsiyasi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46479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7143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4EDB1E-8782-400A-B4A9-5CCB168E30EB}"/>
              </a:ext>
            </a:extLst>
          </p:cNvPr>
          <p:cNvSpPr/>
          <p:nvPr/>
        </p:nvSpPr>
        <p:spPr>
          <a:xfrm>
            <a:off x="838200" y="1485900"/>
            <a:ext cx="12954000" cy="705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Portfolio </a:t>
            </a:r>
            <a:r>
              <a:rPr lang="en-US" sz="4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koʻrinishlarda</a:t>
            </a: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boʻlishi</a:t>
            </a: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4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portfolio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koʻrinishidagi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portfolio);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veb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sahifa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shaxsiy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sahifa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taqdimot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papkasi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Portfolioning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4400" b="1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taqdimot</a:t>
            </a:r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maʼlumotlarni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koʻrgazmali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namoyish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etishni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oshirsa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US" sz="4400" b="1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</a:t>
            </a:r>
            <a:r>
              <a:rPr lang="en-US" sz="4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-portfolio </a:t>
            </a:r>
            <a:r>
              <a:rPr lang="en-US" sz="4400" b="1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koʻproq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maʼlumot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izlash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4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874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12CE07-6216-4530-8BB7-406435AD1CCE}"/>
              </a:ext>
            </a:extLst>
          </p:cNvPr>
          <p:cNvSpPr/>
          <p:nvPr/>
        </p:nvSpPr>
        <p:spPr>
          <a:xfrm>
            <a:off x="838200" y="723900"/>
            <a:ext cx="12877800" cy="8333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>
              <a:lnSpc>
                <a:spcPct val="115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portfoliosini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Tarbiyachining boshqa pedagoglar kabi 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Portfolio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kirib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oʻz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joylashtiradi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Smartfon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portfolio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avvalambor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telefondan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brauzerni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tushiramiz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Google Chrome).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Brauzerdagi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resurs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manzili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kiritiladigan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maydonchasiga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my.mdomoi.uz portfolio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manzilini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kiritamiz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portfolio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sayti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Sahifaning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ozgina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pastroq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tushsak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“Login”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maydonchalarini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koʻramiz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“Login”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maydonchasi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loginni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4ta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3589)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maydonchasiga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11ta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simvol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1-6BTF-3589)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kiritamiz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tugmasini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bosamiz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soʻng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pedagog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oʻz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shaxsiy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kabinetiga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114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25DD937-FEED-468A-B594-ACD28369D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858954" y="1814609"/>
            <a:ext cx="114753" cy="9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4000"/>
          </a:p>
        </p:txBody>
      </p:sp>
      <p:sp>
        <p:nvSpPr>
          <p:cNvPr id="3" name="Прямоугольник 2" descr="https://videouroki.net/razrabotki/phpXAhL27_07.-----8-soat_html_d14c409b668e27b6.gif">
            <a:extLst>
              <a:ext uri="{FF2B5EF4-FFF2-40B4-BE49-F238E27FC236}">
                <a16:creationId xmlns:a16="http://schemas.microsoft.com/office/drawing/2014/main" id="{2D98DB20-ED3A-4C1B-A8C6-613A1F2BEE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10260183" y="10995052"/>
            <a:ext cx="843754" cy="84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endParaRPr lang="ru-RU" sz="40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8D9254-D985-4595-8E1C-075A31B26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120690"/>
            <a:ext cx="13563600" cy="255454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Bolalik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akademiyasi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4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kumimoji="0" lang="ru-RU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Bolalik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akademiyasidan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ham biz</a:t>
            </a: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my.mdomoi.uz</a:t>
            </a: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login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parolimiz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kirishimiz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kumimoji="0" lang="en-US" altLang="ru-RU" sz="4000" b="1" i="0" u="none" strike="noStrike" cap="none" normalizeH="0" baseline="0" dirty="0">
              <a:ln>
                <a:noFill/>
              </a:ln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5D5F99-0533-436B-B188-5DB10C1D4AF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676801"/>
            <a:ext cx="5937250" cy="3573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8C7A29-3028-423F-A782-5EB6698C3FA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550" y="3650183"/>
            <a:ext cx="5930900" cy="357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424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6E31419-DA37-4214-8B91-A51DB343A12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23900"/>
            <a:ext cx="5937250" cy="357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7E936B5-BCDF-44AE-BCB4-6A2E39D2883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723900"/>
            <a:ext cx="5937250" cy="365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C0E138-A487-40E6-822A-DC7AFA9E716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38" y="4702176"/>
            <a:ext cx="12031162" cy="45561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4545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8842BD3-80F0-499F-BBFD-EB5AFE388C7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76300"/>
            <a:ext cx="8455025" cy="513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875409-CE96-40FB-BC73-83F3927E2FD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974" y="876300"/>
            <a:ext cx="8455025" cy="7543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0069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710CC1B-9047-45C4-9CF0-8BBE8D373A8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76300"/>
            <a:ext cx="9982200" cy="541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2873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BF88E2-A0C6-4301-8B30-EF52E530D45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52500"/>
            <a:ext cx="5937250" cy="311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9251681-C732-4555-85A9-3CC5A8F847D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723900"/>
            <a:ext cx="8686800" cy="647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D89D6E-B3E5-47C8-8CD5-DEF08AF39AC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4" y="4660900"/>
            <a:ext cx="6480175" cy="4444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470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047B44-2D2D-4CC9-BE9F-8E9F4887FBF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23900"/>
            <a:ext cx="5937250" cy="483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518A9A-D12F-48CF-81AA-ACFCC856C80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650" y="723900"/>
            <a:ext cx="8540750" cy="518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3F3522-C15E-4EE8-A6BD-5BFDC91D7DB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601048"/>
            <a:ext cx="5943600" cy="309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6831DD-0832-43DF-AE5A-B7A35FD5A52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601048"/>
            <a:ext cx="5943600" cy="367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F7FE4A-31C2-40F2-98AA-D14F5B00A4D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134100"/>
            <a:ext cx="8839200" cy="32037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5669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2FA660-E043-4601-AB10-39AE7FBB409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52500"/>
            <a:ext cx="15468600" cy="899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9235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06F225-2ABB-40A0-BB65-D71EEF8EE09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76300"/>
            <a:ext cx="16916400" cy="8839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424040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2760</TotalTime>
  <Words>615</Words>
  <Application>Microsoft Office PowerPoint</Application>
  <PresentationFormat>Произвольный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Asap Condensed Bold</vt:lpstr>
      <vt:lpstr>Arial</vt:lpstr>
      <vt:lpstr>Calibri</vt:lpstr>
      <vt:lpstr>Trebuchet MS</vt:lpstr>
      <vt:lpstr>Dumondi Condensed</vt:lpstr>
      <vt:lpstr>Wingdings 3</vt:lpstr>
      <vt:lpstr>Times New Roman</vt:lpstr>
      <vt:lpstr>Dumondi Condensed Bold</vt:lpstr>
      <vt:lpstr>Symbol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 Portfolioning funksiyasi </vt:lpstr>
      <vt:lpstr> Portfolio funksiyasi va amaliy ahamiyati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Contact</dc:title>
  <dc:creator>Ахмедова Шоирахон</dc:creator>
  <cp:lastModifiedBy>EUROLUX</cp:lastModifiedBy>
  <cp:revision>18</cp:revision>
  <dcterms:created xsi:type="dcterms:W3CDTF">2006-08-16T00:00:00Z</dcterms:created>
  <dcterms:modified xsi:type="dcterms:W3CDTF">2024-11-29T06:25:06Z</dcterms:modified>
  <dc:identifier>DAF6o-GKjp8</dc:identifier>
</cp:coreProperties>
</file>