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8"/>
  </p:notesMasterIdLst>
  <p:sldIdLst>
    <p:sldId id="379" r:id="rId2"/>
    <p:sldId id="387" r:id="rId3"/>
    <p:sldId id="388" r:id="rId4"/>
    <p:sldId id="389" r:id="rId5"/>
    <p:sldId id="390" r:id="rId6"/>
    <p:sldId id="391" r:id="rId7"/>
    <p:sldId id="392" r:id="rId8"/>
    <p:sldId id="397" r:id="rId9"/>
    <p:sldId id="398" r:id="rId10"/>
    <p:sldId id="399" r:id="rId11"/>
    <p:sldId id="403" r:id="rId12"/>
    <p:sldId id="404" r:id="rId13"/>
    <p:sldId id="401" r:id="rId14"/>
    <p:sldId id="400" r:id="rId15"/>
    <p:sldId id="405" r:id="rId16"/>
    <p:sldId id="406" r:id="rId17"/>
    <p:sldId id="407" r:id="rId18"/>
    <p:sldId id="408" r:id="rId19"/>
    <p:sldId id="409" r:id="rId20"/>
    <p:sldId id="393" r:id="rId21"/>
    <p:sldId id="394" r:id="rId22"/>
    <p:sldId id="395" r:id="rId23"/>
    <p:sldId id="402" r:id="rId24"/>
    <p:sldId id="369" r:id="rId25"/>
    <p:sldId id="370" r:id="rId26"/>
    <p:sldId id="371" r:id="rId27"/>
  </p:sldIdLst>
  <p:sldSz cx="17995900" cy="10801350"/>
  <p:notesSz cx="9866313" cy="6735763"/>
  <p:custDataLst>
    <p:tags r:id="rId29"/>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034E1D25-4D4E-4193-9BCF-46D48B3C2C7C}">
          <p14:sldIdLst>
            <p14:sldId id="379"/>
            <p14:sldId id="387"/>
            <p14:sldId id="388"/>
            <p14:sldId id="389"/>
            <p14:sldId id="390"/>
            <p14:sldId id="391"/>
            <p14:sldId id="392"/>
            <p14:sldId id="397"/>
            <p14:sldId id="398"/>
            <p14:sldId id="399"/>
            <p14:sldId id="403"/>
            <p14:sldId id="404"/>
            <p14:sldId id="401"/>
            <p14:sldId id="400"/>
            <p14:sldId id="405"/>
            <p14:sldId id="406"/>
            <p14:sldId id="407"/>
            <p14:sldId id="408"/>
            <p14:sldId id="409"/>
            <p14:sldId id="393"/>
            <p14:sldId id="394"/>
            <p14:sldId id="395"/>
            <p14:sldId id="402"/>
          </p14:sldIdLst>
        </p14:section>
        <p14:section name="Раздел без заголовка" id="{B76F4174-F83E-4FA9-9827-6C2311C363F2}">
          <p14:sldIdLst>
            <p14:sldId id="369"/>
            <p14:sldId id="370"/>
            <p14:sldId id="371"/>
          </p14:sldIdLst>
        </p14:section>
      </p14:sectionLst>
    </p:ex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1F295C"/>
    <a:srgbClr val="FF99CC"/>
    <a:srgbClr val="E53935"/>
    <a:srgbClr val="80C783"/>
    <a:srgbClr val="E6E6E6"/>
    <a:srgbClr val="FF8B8B"/>
    <a:srgbClr val="FF6161"/>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32" d="100"/>
          <a:sy n="32" d="100"/>
        </p:scale>
        <p:origin x="758" y="53"/>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вс 11.10.26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 name="Google Shape;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307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2.1.5 - </a:t>
            </a:r>
            <a:r>
              <a:rPr lang="en-US" sz="1200" kern="1200" dirty="0" err="1">
                <a:solidFill>
                  <a:schemeClr val="tx1"/>
                </a:solidFill>
                <a:effectLst/>
                <a:latin typeface="+mn-lt"/>
                <a:ea typeface="+mn-ea"/>
                <a:cs typeface="+mn-cs"/>
              </a:rPr>
              <a:t>Kökə</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adam</a:t>
            </a:r>
            <a:r>
              <a:rPr lang="en-US" sz="1200" kern="1200" dirty="0">
                <a:solidFill>
                  <a:schemeClr val="tx1"/>
                </a:solidFill>
                <a:effectLst/>
                <a:latin typeface="+mn-lt"/>
                <a:ea typeface="+mn-ea"/>
                <a:cs typeface="+mn-cs"/>
              </a:rPr>
              <a:t> 1 </a:t>
            </a:r>
            <a:endParaRPr lang="en-US" dirty="0"/>
          </a:p>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8</a:t>
            </a:fld>
            <a:endParaRPr lang="az-Latn-AZ"/>
          </a:p>
        </p:txBody>
      </p:sp>
    </p:spTree>
    <p:extLst>
      <p:ext uri="{BB962C8B-B14F-4D97-AF65-F5344CB8AC3E}">
        <p14:creationId xmlns:p14="http://schemas.microsoft.com/office/powerpoint/2010/main" val="3198611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9</a:t>
            </a:fld>
            <a:endParaRPr lang="az-Latn-AZ"/>
          </a:p>
        </p:txBody>
      </p:sp>
    </p:spTree>
    <p:extLst>
      <p:ext uri="{BB962C8B-B14F-4D97-AF65-F5344CB8AC3E}">
        <p14:creationId xmlns:p14="http://schemas.microsoft.com/office/powerpoint/2010/main" val="3183460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az-Latn-AZ" sz="1200" b="0" dirty="0"/>
          </a:p>
          <a:p>
            <a:pPr marL="0" marR="0" lvl="0" indent="0" algn="l" defTabSz="914400" rtl="0" eaLnBrk="1" fontAlgn="auto" latinLnBrk="0" hangingPunct="1">
              <a:lnSpc>
                <a:spcPct val="100000"/>
              </a:lnSpc>
              <a:spcBef>
                <a:spcPts val="0"/>
              </a:spcBef>
              <a:spcAft>
                <a:spcPts val="0"/>
              </a:spcAft>
              <a:buClrTx/>
              <a:buSzTx/>
              <a:buFontTx/>
              <a:buNone/>
              <a:defRPr/>
            </a:pPr>
            <a:r>
              <a:rPr lang="en-US" sz="1200" kern="1200" dirty="0">
                <a:solidFill>
                  <a:schemeClr val="tx1"/>
                </a:solidFill>
                <a:effectLst/>
                <a:latin typeface="+mn-lt"/>
                <a:ea typeface="+mn-ea"/>
                <a:cs typeface="+mn-cs"/>
              </a:rPr>
              <a:t>2.1.6 - </a:t>
            </a:r>
            <a:r>
              <a:rPr lang="en-US" sz="1200" kern="1200" dirty="0" err="1">
                <a:solidFill>
                  <a:schemeClr val="tx1"/>
                </a:solidFill>
                <a:effectLst/>
                <a:latin typeface="+mn-lt"/>
                <a:ea typeface="+mn-ea"/>
                <a:cs typeface="+mn-cs"/>
              </a:rPr>
              <a:t>Təqdimat</a:t>
            </a:r>
            <a:r>
              <a:rPr lang="en-US" sz="1200" kern="1200" dirty="0">
                <a:solidFill>
                  <a:schemeClr val="tx1"/>
                </a:solidFill>
                <a:effectLst/>
                <a:latin typeface="+mn-lt"/>
                <a:ea typeface="+mn-ea"/>
                <a:cs typeface="+mn-cs"/>
              </a:rPr>
              <a:t> – </a:t>
            </a:r>
            <a:r>
              <a:rPr lang="en-US" sz="1200" kern="1200" dirty="0" err="1">
                <a:solidFill>
                  <a:schemeClr val="tx1"/>
                </a:solidFill>
                <a:effectLst/>
                <a:latin typeface="+mn-lt"/>
                <a:ea typeface="+mn-ea"/>
                <a:cs typeface="+mn-cs"/>
              </a:rPr>
              <a:t>İnkluziv</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dəyərlər</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10</a:t>
            </a:fld>
            <a:endParaRPr lang="az-Latn-AZ"/>
          </a:p>
        </p:txBody>
      </p:sp>
    </p:spTree>
    <p:extLst>
      <p:ext uri="{BB962C8B-B14F-4D97-AF65-F5344CB8AC3E}">
        <p14:creationId xmlns:p14="http://schemas.microsoft.com/office/powerpoint/2010/main" val="3075962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ru-RU" sz="1200" kern="1200" dirty="0">
                <a:solidFill>
                  <a:schemeClr val="tx1"/>
                </a:solidFill>
                <a:effectLst/>
                <a:latin typeface="+mn-lt"/>
                <a:ea typeface="+mn-ea"/>
                <a:cs typeface="+mn-cs"/>
              </a:rPr>
              <a:t>Лекция Слайды демонстрируются последовательно</a:t>
            </a:r>
            <a:endParaRPr lang="ru-RU" dirty="0"/>
          </a:p>
          <a:p>
            <a:endParaRPr lang="ru-RU" dirty="0"/>
          </a:p>
        </p:txBody>
      </p:sp>
      <p:sp>
        <p:nvSpPr>
          <p:cNvPr id="4" name="Номер слайда 3"/>
          <p:cNvSpPr>
            <a:spLocks noGrp="1"/>
          </p:cNvSpPr>
          <p:nvPr>
            <p:ph type="sldNum" sz="quarter" idx="10"/>
          </p:nvPr>
        </p:nvSpPr>
        <p:spPr/>
        <p:txBody>
          <a:bodyPr/>
          <a:lstStyle/>
          <a:p>
            <a:fld id="{FFCBC2F9-F058-4FEF-9FAF-822F754A6F06}" type="slidenum">
              <a:rPr lang="ru-RU" smtClean="0"/>
              <a:t>12</a:t>
            </a:fld>
            <a:endParaRPr lang="ru-RU"/>
          </a:p>
        </p:txBody>
      </p:sp>
    </p:spTree>
    <p:extLst>
      <p:ext uri="{BB962C8B-B14F-4D97-AF65-F5344CB8AC3E}">
        <p14:creationId xmlns:p14="http://schemas.microsoft.com/office/powerpoint/2010/main" val="640458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FFCBC2F9-F058-4FEF-9FAF-822F754A6F06}" type="slidenum">
              <a:rPr lang="ru-RU" smtClean="0"/>
              <a:t>15</a:t>
            </a:fld>
            <a:endParaRPr lang="ru-RU"/>
          </a:p>
        </p:txBody>
      </p:sp>
    </p:spTree>
    <p:extLst>
      <p:ext uri="{BB962C8B-B14F-4D97-AF65-F5344CB8AC3E}">
        <p14:creationId xmlns:p14="http://schemas.microsoft.com/office/powerpoint/2010/main" val="3041418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kern="1200" dirty="0">
                <a:solidFill>
                  <a:schemeClr val="tx1"/>
                </a:solidFill>
                <a:effectLst/>
                <a:latin typeface="+mn-lt"/>
                <a:ea typeface="+mn-ea"/>
                <a:cs typeface="+mn-cs"/>
              </a:rPr>
              <a:t>Участники выбираются парами, это определяет тренер. Один называет навыки и качества другого. Затем у обоих участников спрашивают, что они </a:t>
            </a:r>
            <a:r>
              <a:rPr lang="ru-RU" sz="1200" kern="1200" dirty="0" err="1">
                <a:solidFill>
                  <a:schemeClr val="tx1"/>
                </a:solidFill>
                <a:effectLst/>
                <a:latin typeface="+mn-lt"/>
                <a:ea typeface="+mn-ea"/>
                <a:cs typeface="+mn-cs"/>
              </a:rPr>
              <a:t>почувствовали.Затем</a:t>
            </a:r>
            <a:r>
              <a:rPr lang="ru-RU" sz="1200" kern="1200" dirty="0">
                <a:solidFill>
                  <a:schemeClr val="tx1"/>
                </a:solidFill>
                <a:effectLst/>
                <a:latin typeface="+mn-lt"/>
                <a:ea typeface="+mn-ea"/>
                <a:cs typeface="+mn-cs"/>
              </a:rPr>
              <a:t> тренер разрешает выбрать любого участника из группы и похвалить его. </a:t>
            </a:r>
            <a:r>
              <a:rPr lang="en-US" sz="1200" kern="1200" dirty="0" err="1">
                <a:solidFill>
                  <a:schemeClr val="tx1"/>
                </a:solidFill>
                <a:effectLst/>
                <a:latin typeface="+mn-lt"/>
                <a:ea typeface="+mn-ea"/>
                <a:cs typeface="+mn-cs"/>
              </a:rPr>
              <a:t>Снова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задаётся</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вопрос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что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вы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почувствовали</a:t>
            </a:r>
            <a:r>
              <a:rPr lang="en-US" sz="1200" kern="1200" dirty="0">
                <a:solidFill>
                  <a:schemeClr val="tx1"/>
                </a:solidFill>
                <a:effectLst/>
                <a:latin typeface="+mn-lt"/>
                <a:ea typeface="+mn-ea"/>
                <a:cs typeface="+mn-cs"/>
              </a:rPr>
              <a:t>?</a:t>
            </a:r>
            <a:endParaRPr lang="ru-RU"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Определяются</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различия</a:t>
            </a:r>
            <a:endParaRPr lang="ru-RU" dirty="0"/>
          </a:p>
        </p:txBody>
      </p:sp>
      <p:sp>
        <p:nvSpPr>
          <p:cNvPr id="4" name="Номер слайда 3"/>
          <p:cNvSpPr>
            <a:spLocks noGrp="1"/>
          </p:cNvSpPr>
          <p:nvPr>
            <p:ph type="sldNum" sz="quarter" idx="10"/>
          </p:nvPr>
        </p:nvSpPr>
        <p:spPr/>
        <p:txBody>
          <a:bodyPr/>
          <a:lstStyle/>
          <a:p>
            <a:fld id="{3BDA4598-010B-4D08-97CE-E99EC868E883}" type="slidenum">
              <a:rPr lang="ru-RU" smtClean="0"/>
              <a:t>16</a:t>
            </a:fld>
            <a:endParaRPr lang="ru-RU"/>
          </a:p>
        </p:txBody>
      </p:sp>
    </p:spTree>
    <p:extLst>
      <p:ext uri="{BB962C8B-B14F-4D97-AF65-F5344CB8AC3E}">
        <p14:creationId xmlns:p14="http://schemas.microsoft.com/office/powerpoint/2010/main" val="28893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7FA6AC1-300A-0848-BA77-D2627315F273}" type="slidenum">
              <a:rPr lang="en-US" smtClean="0"/>
              <a:t>17</a:t>
            </a:fld>
            <a:endParaRPr lang="az-Latn-AZ"/>
          </a:p>
        </p:txBody>
      </p:sp>
    </p:spTree>
    <p:extLst>
      <p:ext uri="{BB962C8B-B14F-4D97-AF65-F5344CB8AC3E}">
        <p14:creationId xmlns:p14="http://schemas.microsoft.com/office/powerpoint/2010/main" val="3887118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z-Latn-AZ" sz="1200" dirty="0">
                <a:solidFill>
                  <a:srgbClr val="0070C0"/>
                </a:solidFill>
                <a:latin typeface="+mn-lt"/>
              </a:rPr>
              <a:t>Məşğələ</a:t>
            </a:r>
            <a:r>
              <a:rPr lang="en-US" sz="1200" dirty="0">
                <a:solidFill>
                  <a:srgbClr val="0070C0"/>
                </a:solidFill>
                <a:latin typeface="+mn-lt"/>
                <a:ea typeface="Univers LT Std 55 Roman" charset="0"/>
                <a:cs typeface="Univers LT Std 55 Roman" charset="0"/>
              </a:rPr>
              <a:t> 2.3.3 </a:t>
            </a:r>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23</a:t>
            </a:fld>
            <a:endParaRPr lang="az-Latn-AZ"/>
          </a:p>
        </p:txBody>
      </p:sp>
    </p:spTree>
    <p:extLst>
      <p:ext uri="{BB962C8B-B14F-4D97-AF65-F5344CB8AC3E}">
        <p14:creationId xmlns:p14="http://schemas.microsoft.com/office/powerpoint/2010/main" val="1978061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tiff"/><Relationship Id="rId1" Type="http://schemas.openxmlformats.org/officeDocument/2006/relationships/slideLayout" Target="../slideLayouts/slideLayout2.xml"/><Relationship Id="rId4" Type="http://schemas.openxmlformats.org/officeDocument/2006/relationships/image" Target="../media/image15.tiff"/></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tiff"/><Relationship Id="rId1" Type="http://schemas.openxmlformats.org/officeDocument/2006/relationships/slideLayout" Target="../slideLayouts/slideLayout2.xml"/><Relationship Id="rId4" Type="http://schemas.openxmlformats.org/officeDocument/2006/relationships/image" Target="../media/image15.tiff"/></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15"/>
          <p:cNvSpPr txBox="1">
            <a:spLocks noGrp="1"/>
          </p:cNvSpPr>
          <p:nvPr>
            <p:ph type="ctrTitle"/>
          </p:nvPr>
        </p:nvSpPr>
        <p:spPr>
          <a:xfrm>
            <a:off x="955192" y="1819275"/>
            <a:ext cx="14595958" cy="3124200"/>
          </a:xfrm>
          <a:prstGeom prst="rect">
            <a:avLst/>
          </a:prstGeom>
        </p:spPr>
        <p:txBody>
          <a:bodyPr spcFirstLastPara="1" vert="horz" wrap="square" lIns="179929" tIns="179929" rIns="179929" bIns="179929" rtlCol="0" anchor="ctr" anchorCtr="0">
            <a:noAutofit/>
          </a:bodyPr>
          <a:lstStyle/>
          <a:p>
            <a:pPr>
              <a:spcBef>
                <a:spcPts val="0"/>
              </a:spcBef>
            </a:pPr>
            <a:r>
              <a:rPr lang="en-US" sz="6000" b="1" dirty="0" smtClean="0">
                <a:solidFill>
                  <a:srgbClr val="7030A0"/>
                </a:solidFill>
                <a:latin typeface="Times New Roman" panose="02020603050405020304" pitchFamily="18" charset="0"/>
                <a:cs typeface="Times New Roman" panose="02020603050405020304" pitchFamily="18" charset="0"/>
              </a:rPr>
              <a:t>3.7.1. </a:t>
            </a:r>
            <a:r>
              <a:rPr lang="uz-Latn-UZ" sz="6000" b="1" dirty="0">
                <a:solidFill>
                  <a:srgbClr val="7030A0"/>
                </a:solidFill>
                <a:latin typeface="Times New Roman" panose="02020603050405020304" pitchFamily="18" charset="0"/>
                <a:cs typeface="Times New Roman" panose="02020603050405020304" pitchFamily="18" charset="0"/>
              </a:rPr>
              <a:t>Boshlang‘ich ta’limda inkluyuziv ta’lim yondashuvlari </a:t>
            </a:r>
            <a:endParaRPr sz="6000" b="1" dirty="0">
              <a:solidFill>
                <a:srgbClr val="7030A0"/>
              </a:solidFill>
              <a:latin typeface="Times New Roman" panose="02020603050405020304" pitchFamily="18" charset="0"/>
              <a:cs typeface="Times New Roman" panose="02020603050405020304" pitchFamily="18" charset="0"/>
            </a:endParaRPr>
          </a:p>
        </p:txBody>
      </p:sp>
      <p:pic>
        <p:nvPicPr>
          <p:cNvPr id="30"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178490"/>
            <a:ext cx="17995899" cy="1447801"/>
          </a:xfrm>
          <a:prstGeom prst="rect">
            <a:avLst/>
          </a:prstGeom>
        </p:spPr>
      </p:pic>
      <p:sp>
        <p:nvSpPr>
          <p:cNvPr id="2" name="Прямоугольник 1"/>
          <p:cNvSpPr/>
          <p:nvPr/>
        </p:nvSpPr>
        <p:spPr>
          <a:xfrm>
            <a:off x="1149350" y="4943475"/>
            <a:ext cx="16078200" cy="2862322"/>
          </a:xfrm>
          <a:prstGeom prst="rect">
            <a:avLst/>
          </a:prstGeom>
        </p:spPr>
        <p:txBody>
          <a:bodyPr wrap="square">
            <a:spAutoFit/>
          </a:bodyPr>
          <a:lstStyle/>
          <a:p>
            <a:pPr algn="ctr"/>
            <a:r>
              <a:rPr lang="en-US" sz="6000" b="1" dirty="0">
                <a:latin typeface="Times New Roman" panose="02020603050405020304" pitchFamily="18" charset="0"/>
                <a:cs typeface="Times New Roman" panose="02020603050405020304" pitchFamily="18" charset="0"/>
              </a:rPr>
              <a:t>Karimova Nargiza </a:t>
            </a:r>
            <a:r>
              <a:rPr lang="en-US" sz="6000" b="1" dirty="0" err="1">
                <a:latin typeface="Times New Roman" panose="02020603050405020304" pitchFamily="18" charset="0"/>
                <a:cs typeface="Times New Roman" panose="02020603050405020304" pitchFamily="18" charset="0"/>
              </a:rPr>
              <a:t>Raximovna</a:t>
            </a:r>
            <a:endParaRPr lang="en-US" sz="6000" b="1" dirty="0">
              <a:latin typeface="Times New Roman" panose="02020603050405020304" pitchFamily="18" charset="0"/>
              <a:cs typeface="Times New Roman" panose="02020603050405020304" pitchFamily="18" charset="0"/>
            </a:endParaRPr>
          </a:p>
          <a:p>
            <a:pPr algn="ctr"/>
            <a:r>
              <a:rPr lang="en-US" sz="6000" b="1" dirty="0">
                <a:latin typeface="Times New Roman" panose="02020603050405020304" pitchFamily="18" charset="0"/>
                <a:cs typeface="Times New Roman" panose="02020603050405020304" pitchFamily="18" charset="0"/>
              </a:rPr>
              <a:t>MBMTM </a:t>
            </a:r>
            <a:r>
              <a:rPr lang="en-US" sz="6000" b="1" dirty="0" err="1">
                <a:latin typeface="Times New Roman" panose="02020603050405020304" pitchFamily="18" charset="0"/>
                <a:cs typeface="Times New Roman" panose="02020603050405020304" pitchFamily="18" charset="0"/>
              </a:rPr>
              <a:t>kafedra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mudiri</a:t>
            </a:r>
            <a:r>
              <a:rPr lang="en-US" sz="6000"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Pedagogika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fanlari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bo’yicha</a:t>
            </a:r>
            <a:r>
              <a:rPr lang="en-US" sz="6000"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falsafa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doktori</a:t>
            </a:r>
            <a:r>
              <a:rPr lang="en-US" sz="6000" b="1" dirty="0">
                <a:latin typeface="Times New Roman" panose="02020603050405020304" pitchFamily="18" charset="0"/>
                <a:cs typeface="Times New Roman" panose="02020603050405020304" pitchFamily="18" charset="0"/>
              </a:rPr>
              <a:t> (</a:t>
            </a:r>
            <a:r>
              <a:rPr lang="en-US" sz="6000" b="1">
                <a:latin typeface="Times New Roman" panose="02020603050405020304" pitchFamily="18" charset="0"/>
                <a:cs typeface="Times New Roman" panose="02020603050405020304" pitchFamily="18" charset="0"/>
              </a:rPr>
              <a:t>PhD</a:t>
            </a:r>
            <a:r>
              <a:rPr lang="en-US" sz="6000" b="1" smtClean="0">
                <a:latin typeface="Times New Roman" panose="02020603050405020304" pitchFamily="18" charset="0"/>
                <a:cs typeface="Times New Roman" panose="02020603050405020304" pitchFamily="18" charset="0"/>
              </a:rPr>
              <a:t>)</a:t>
            </a:r>
            <a:endParaRPr lang="en-US" sz="6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09018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908"/>
          <p:cNvPicPr/>
          <p:nvPr/>
        </p:nvPicPr>
        <p:blipFill>
          <a:blip r:embed="rId2"/>
          <a:stretch>
            <a:fillRect/>
          </a:stretch>
        </p:blipFill>
        <p:spPr>
          <a:xfrm>
            <a:off x="463550" y="1438275"/>
            <a:ext cx="6629401" cy="8290442"/>
          </a:xfrm>
          <a:prstGeom prst="rect">
            <a:avLst/>
          </a:prstGeom>
        </p:spPr>
      </p:pic>
      <p:sp>
        <p:nvSpPr>
          <p:cNvPr id="3" name="Овал 2"/>
          <p:cNvSpPr/>
          <p:nvPr/>
        </p:nvSpPr>
        <p:spPr>
          <a:xfrm>
            <a:off x="7702550" y="1743075"/>
            <a:ext cx="9448800" cy="7391400"/>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Times New Roman" panose="02020603050405020304" pitchFamily="18" charset="0"/>
                <a:cs typeface="Times New Roman" panose="02020603050405020304" pitchFamily="18" charset="0"/>
              </a:rPr>
              <a:t>INKLYUZIV TA’LIM DEGANDA MEN NIMANI TUSHUNAMAN?</a:t>
            </a:r>
          </a:p>
          <a:p>
            <a:pPr algn="ctr"/>
            <a:endParaRPr lang="en-US" sz="4000" b="1" dirty="0">
              <a:solidFill>
                <a:schemeClr val="accent1"/>
              </a:solidFill>
              <a:latin typeface="Times New Roman" panose="02020603050405020304" pitchFamily="18" charset="0"/>
              <a:cs typeface="Times New Roman" panose="02020603050405020304" pitchFamily="18" charset="0"/>
            </a:endParaRPr>
          </a:p>
          <a:p>
            <a:pPr algn="ctr"/>
            <a:endParaRPr lang="en-US" sz="4000" dirty="0">
              <a:solidFill>
                <a:schemeClr val="accent1"/>
              </a:solidFill>
              <a:latin typeface="Times New Roman" panose="02020603050405020304" pitchFamily="18" charset="0"/>
              <a:cs typeface="Times New Roman" panose="02020603050405020304" pitchFamily="18" charset="0"/>
            </a:endParaRPr>
          </a:p>
          <a:p>
            <a:pPr algn="ctr"/>
            <a:r>
              <a:rPr lang="en-US" sz="5400" b="1" dirty="0" err="1">
                <a:solidFill>
                  <a:schemeClr val="tx1"/>
                </a:solidFill>
                <a:latin typeface="Times New Roman" panose="02020603050405020304" pitchFamily="18" charset="0"/>
                <a:cs typeface="Times New Roman" panose="02020603050405020304" pitchFamily="18" charset="0"/>
              </a:rPr>
              <a:t>Savolga</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bitta</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so’z</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bilan</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javob</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bering</a:t>
            </a:r>
            <a:r>
              <a:rPr lang="ru-RU" sz="5400" b="1" dirty="0">
                <a:solidFill>
                  <a:schemeClr val="tx1"/>
                </a:solidFill>
                <a:latin typeface="Times New Roman" panose="02020603050405020304" pitchFamily="18" charset="0"/>
                <a:cs typeface="Times New Roman" panose="02020603050405020304" pitchFamily="18" charset="0"/>
              </a:rPr>
              <a:t>!</a:t>
            </a:r>
            <a:endParaRPr lang="en-US" sz="5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76132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906"/>
          <p:cNvPicPr>
            <a:picLocks noGrp="1"/>
          </p:cNvPicPr>
          <p:nvPr>
            <p:ph idx="1"/>
          </p:nvPr>
        </p:nvPicPr>
        <p:blipFill>
          <a:blip r:embed="rId2"/>
          <a:stretch>
            <a:fillRect/>
          </a:stretch>
        </p:blipFill>
        <p:spPr>
          <a:xfrm>
            <a:off x="11556325" y="2352675"/>
            <a:ext cx="5715000" cy="6781800"/>
          </a:xfrm>
          <a:prstGeom prst="rect">
            <a:avLst/>
          </a:prstGeom>
        </p:spPr>
      </p:pic>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err="1">
                <a:solidFill>
                  <a:schemeClr val="tx1"/>
                </a:solidFill>
                <a:latin typeface="Times New Roman" panose="02020603050405020304" pitchFamily="18" charset="0"/>
                <a:cs typeface="Times New Roman" panose="02020603050405020304" pitchFamily="18" charset="0"/>
              </a:rPr>
              <a:t>Inklyuziv</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 </a:t>
            </a:r>
            <a:r>
              <a:rPr lang="en-US" sz="4400" dirty="0" err="1">
                <a:solidFill>
                  <a:schemeClr val="tx1"/>
                </a:solidFill>
                <a:latin typeface="Times New Roman" panose="02020603050405020304" pitchFamily="18" charset="0"/>
                <a:cs typeface="Times New Roman" panose="02020603050405020304" pitchFamily="18" charset="0"/>
              </a:rPr>
              <a:t>bu</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jumladan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imkoniyati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cheklanganlar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eʼtibordan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chetda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qolganlarning</a:t>
            </a:r>
            <a:r>
              <a:rPr lang="en-US" sz="4400" dirty="0">
                <a:solidFill>
                  <a:schemeClr val="tx1"/>
                </a:solidFill>
                <a:latin typeface="Times New Roman" panose="02020603050405020304" pitchFamily="18" charset="0"/>
                <a:cs typeface="Times New Roman" panose="02020603050405020304" pitchFamily="18" charset="0"/>
              </a:rPr>
              <a:t> ham, </a:t>
            </a:r>
            <a:r>
              <a:rPr lang="en-US" sz="4400" dirty="0" err="1">
                <a:solidFill>
                  <a:schemeClr val="tx1"/>
                </a:solidFill>
                <a:latin typeface="Times New Roman" panose="02020603050405020304" pitchFamily="18" charset="0"/>
                <a:cs typeface="Times New Roman" panose="02020603050405020304" pitchFamily="18" charset="0"/>
              </a:rPr>
              <a:t>teng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huquqli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hamda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sifatli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olishini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taʼminlaydigan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yondashuv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boʻlib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oddiy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muassasalariga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jalb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birgalikda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oʻqitishni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nazarda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tutadi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universal </a:t>
            </a:r>
            <a:r>
              <a:rPr lang="en-US" sz="4400" dirty="0" err="1">
                <a:solidFill>
                  <a:schemeClr val="tx1"/>
                </a:solidFill>
                <a:latin typeface="Times New Roman" panose="02020603050405020304" pitchFamily="18" charset="0"/>
                <a:cs typeface="Times New Roman" panose="02020603050405020304" pitchFamily="18" charset="0"/>
              </a:rPr>
              <a:t>dizayn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moslashtirilgan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oʻquv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dasturlari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orqali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qulay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muhit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yaratishga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qaratilgan</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618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err="1">
                <a:solidFill>
                  <a:schemeClr val="tx1"/>
                </a:solidFill>
                <a:latin typeface="Times New Roman" panose="02020603050405020304" pitchFamily="18" charset="0"/>
                <a:cs typeface="Times New Roman" panose="02020603050405020304" pitchFamily="18" charset="0"/>
              </a:rPr>
              <a:t>O'zbekistonda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inklyuziv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tizimini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takomillashtirish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davlat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siyosatining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muhim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yo'nalishlaridan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ayni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sohada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qator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ijobiy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o'zgarishlar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amalga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oshirilmoqda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Jumladan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O'zbekiston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Respublikasi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Prezidentining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ta'lim-tarbiya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berish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tizimini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yanada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takomillashtirish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chora-tadbirlari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to'g'risida”gi</a:t>
            </a:r>
            <a:r>
              <a:rPr lang="en-US" sz="4400" dirty="0">
                <a:solidFill>
                  <a:schemeClr val="tx1"/>
                </a:solidFill>
                <a:latin typeface="Times New Roman" panose="02020603050405020304" pitchFamily="18" charset="0"/>
                <a:cs typeface="Times New Roman" panose="02020603050405020304" pitchFamily="18" charset="0"/>
              </a:rPr>
              <a:t> PQ-4860-sonli </a:t>
            </a:r>
            <a:r>
              <a:rPr lang="en-US" sz="4400" dirty="0" err="1">
                <a:solidFill>
                  <a:schemeClr val="tx1"/>
                </a:solidFill>
                <a:latin typeface="Times New Roman" panose="02020603050405020304" pitchFamily="18" charset="0"/>
                <a:cs typeface="Times New Roman" panose="02020603050405020304" pitchFamily="18" charset="0"/>
              </a:rPr>
              <a:t>qarori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bu</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borada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amalga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oshirilishi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mo'ljallangan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sa'y-harakatlar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huquqiy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asos</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bo'ldi</a:t>
            </a:r>
            <a:r>
              <a:rPr lang="en-US" sz="4400" dirty="0">
                <a:solidFill>
                  <a:schemeClr val="tx1"/>
                </a:solidFill>
                <a:latin typeface="Times New Roman" panose="02020603050405020304" pitchFamily="18" charset="0"/>
                <a:cs typeface="Times New Roman" panose="02020603050405020304" pitchFamily="18" charset="0"/>
              </a:rPr>
              <a:t>.</a:t>
            </a:r>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2950" y="523875"/>
            <a:ext cx="6823881" cy="8915400"/>
          </a:xfrm>
          <a:prstGeom prst="rect">
            <a:avLst/>
          </a:prstGeom>
        </p:spPr>
      </p:pic>
    </p:spTree>
    <p:extLst>
      <p:ext uri="{BB962C8B-B14F-4D97-AF65-F5344CB8AC3E}">
        <p14:creationId xmlns:p14="http://schemas.microsoft.com/office/powerpoint/2010/main" val="7902258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err="1" smtClean="0">
                <a:solidFill>
                  <a:schemeClr val="tx1"/>
                </a:solidFill>
                <a:latin typeface="Times New Roman" panose="02020603050405020304" pitchFamily="18" charset="0"/>
                <a:cs typeface="Times New Roman" panose="02020603050405020304" pitchFamily="18" charset="0"/>
              </a:rPr>
              <a:t>Mazkur</a:t>
            </a:r>
            <a:r>
              <a:rPr lang="en-US" sz="4800" dirty="0" smtClean="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qaror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bilan</a:t>
            </a:r>
            <a:r>
              <a:rPr lang="en-US" sz="4800" dirty="0">
                <a:solidFill>
                  <a:schemeClr val="tx1"/>
                </a:solidFill>
                <a:latin typeface="Times New Roman" panose="02020603050405020304" pitchFamily="18" charset="0"/>
                <a:cs typeface="Times New Roman" panose="02020603050405020304" pitchFamily="18" charset="0"/>
              </a:rPr>
              <a:t>, 2020-2025 </a:t>
            </a:r>
            <a:r>
              <a:rPr lang="en-US" sz="4800" dirty="0" err="1">
                <a:solidFill>
                  <a:schemeClr val="tx1"/>
                </a:solidFill>
                <a:latin typeface="Times New Roman" panose="02020603050405020304" pitchFamily="18" charset="0"/>
                <a:cs typeface="Times New Roman" panose="02020603050405020304" pitchFamily="18" charset="0"/>
              </a:rPr>
              <a:t>yillar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uchun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xalq</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tizimida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inklyuziv</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rivojlantirish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konsepsiyasi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2020-2021 </a:t>
            </a:r>
            <a:r>
              <a:rPr lang="en-US" sz="4800" dirty="0" err="1">
                <a:solidFill>
                  <a:schemeClr val="tx1"/>
                </a:solidFill>
                <a:latin typeface="Times New Roman" panose="02020603050405020304" pitchFamily="18" charset="0"/>
                <a:cs typeface="Times New Roman" panose="02020603050405020304" pitchFamily="18" charset="0"/>
              </a:rPr>
              <a:t>yillarda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amalga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oshirish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bo'yicha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yo'l</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xaritasi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shuningdek</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alohida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ehtiyojlari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bolalar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ta'limini</a:t>
            </a:r>
            <a:r>
              <a:rPr lang="en-US" sz="4800" dirty="0">
                <a:solidFill>
                  <a:schemeClr val="tx1"/>
                </a:solidFill>
                <a:latin typeface="Times New Roman" panose="02020603050405020304" pitchFamily="18" charset="0"/>
                <a:cs typeface="Times New Roman" panose="02020603050405020304" pitchFamily="18" charset="0"/>
              </a:rPr>
              <a:t> 2025 </a:t>
            </a:r>
            <a:r>
              <a:rPr lang="en-US" sz="4800" dirty="0" err="1">
                <a:solidFill>
                  <a:schemeClr val="tx1"/>
                </a:solidFill>
                <a:latin typeface="Times New Roman" panose="02020603050405020304" pitchFamily="18" charset="0"/>
                <a:cs typeface="Times New Roman" panose="02020603050405020304" pitchFamily="18" charset="0"/>
              </a:rPr>
              <a:t>yilgacha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rivojlantirishning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maqsadli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ko'rsatkichlari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indikatorlari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tasdiqlandi</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endParaRPr lang="ru-RU" sz="48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1675" y="295275"/>
            <a:ext cx="7124533" cy="9372600"/>
          </a:xfrm>
          <a:prstGeom prst="rect">
            <a:avLst/>
          </a:prstGeom>
        </p:spPr>
      </p:pic>
    </p:spTree>
    <p:extLst>
      <p:ext uri="{BB962C8B-B14F-4D97-AF65-F5344CB8AC3E}">
        <p14:creationId xmlns:p14="http://schemas.microsoft.com/office/powerpoint/2010/main" val="6607707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dirty="0" err="1">
                <a:solidFill>
                  <a:schemeClr val="tx1"/>
                </a:solidFill>
                <a:latin typeface="Times New Roman" panose="02020603050405020304" pitchFamily="18" charset="0"/>
                <a:cs typeface="Times New Roman" panose="02020603050405020304" pitchFamily="18" charset="0"/>
              </a:rPr>
              <a:t>E'tiborlisi</a:t>
            </a:r>
            <a:r>
              <a:rPr lang="en-US" sz="4000" dirty="0">
                <a:solidFill>
                  <a:schemeClr val="tx1"/>
                </a:solidFill>
                <a:latin typeface="Times New Roman" panose="02020603050405020304" pitchFamily="18" charset="0"/>
                <a:cs typeface="Times New Roman" panose="02020603050405020304" pitchFamily="18" charset="0"/>
              </a:rPr>
              <a:t>, “2022-2026 </a:t>
            </a:r>
            <a:r>
              <a:rPr lang="en-US" sz="4000" dirty="0" err="1">
                <a:solidFill>
                  <a:schemeClr val="tx1"/>
                </a:solidFill>
                <a:latin typeface="Times New Roman" panose="02020603050405020304" pitchFamily="18" charset="0"/>
                <a:cs typeface="Times New Roman" panose="02020603050405020304" pitchFamily="18" charset="0"/>
              </a:rPr>
              <a:t>yillarga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mo'ljallangan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yangi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O'zbekistonning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taraqqiyot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strategiyasi”da</a:t>
            </a:r>
            <a:r>
              <a:rPr lang="en-US" sz="4000" dirty="0">
                <a:solidFill>
                  <a:schemeClr val="tx1"/>
                </a:solidFill>
                <a:latin typeface="Times New Roman" panose="02020603050405020304" pitchFamily="18" charset="0"/>
                <a:cs typeface="Times New Roman" panose="02020603050405020304" pitchFamily="18" charset="0"/>
              </a:rPr>
              <a:t> ham </a:t>
            </a:r>
            <a:r>
              <a:rPr lang="en-US" sz="4000" dirty="0" err="1">
                <a:solidFill>
                  <a:schemeClr val="tx1"/>
                </a:solidFill>
                <a:latin typeface="Times New Roman" panose="02020603050405020304" pitchFamily="18" charset="0"/>
                <a:cs typeface="Times New Roman" panose="02020603050405020304" pitchFamily="18" charset="0"/>
              </a:rPr>
              <a:t>nogironligi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shaxslarning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jamiyat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ijtimoiy-iqtisodiy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hayotiga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jalb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qilinishi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ishtirokini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ta'minlovchi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inklyuziv</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joylashtirish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tizimini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takomillashtirish</a:t>
            </a:r>
            <a:r>
              <a:rPr lang="en-US" sz="4000" dirty="0">
                <a:solidFill>
                  <a:schemeClr val="tx1"/>
                </a:solidFill>
                <a:latin typeface="Times New Roman" panose="02020603050405020304" pitchFamily="18" charset="0"/>
                <a:cs typeface="Times New Roman" panose="02020603050405020304" pitchFamily="18" charset="0"/>
              </a:rPr>
              <a:t> (66-maqsad); </a:t>
            </a:r>
            <a:r>
              <a:rPr lang="en-US" sz="4000" dirty="0" err="1">
                <a:solidFill>
                  <a:schemeClr val="tx1"/>
                </a:solidFill>
                <a:latin typeface="Times New Roman" panose="02020603050405020304" pitchFamily="18" charset="0"/>
                <a:cs typeface="Times New Roman" panose="02020603050405020304" pitchFamily="18" charset="0"/>
              </a:rPr>
              <a:t>yoshlar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ochiq</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sifatli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barcha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bosqichlarida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yoshlarning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mukammal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olishini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hududlarda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inklyuziv</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rivojlanishi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shart-sharoit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yaratish</a:t>
            </a:r>
            <a:r>
              <a:rPr lang="en-US" sz="4000" dirty="0">
                <a:solidFill>
                  <a:schemeClr val="tx1"/>
                </a:solidFill>
                <a:latin typeface="Times New Roman" panose="02020603050405020304" pitchFamily="18" charset="0"/>
                <a:cs typeface="Times New Roman" panose="02020603050405020304" pitchFamily="18" charset="0"/>
              </a:rPr>
              <a:t> (70-maqsad) </a:t>
            </a:r>
            <a:r>
              <a:rPr lang="en-US" sz="4000" dirty="0" err="1">
                <a:solidFill>
                  <a:schemeClr val="tx1"/>
                </a:solidFill>
                <a:latin typeface="Times New Roman" panose="02020603050405020304" pitchFamily="18" charset="0"/>
                <a:cs typeface="Times New Roman" panose="02020603050405020304" pitchFamily="18" charset="0"/>
              </a:rPr>
              <a:t>kabi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ustuvor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vazifalar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belgilab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berilgan</a:t>
            </a:r>
            <a:r>
              <a:rPr lang="en-US" sz="4000" dirty="0">
                <a:solidFill>
                  <a:schemeClr val="tx1"/>
                </a:solidFill>
                <a:latin typeface="Times New Roman" panose="02020603050405020304" pitchFamily="18" charset="0"/>
                <a:cs typeface="Times New Roman" panose="02020603050405020304" pitchFamily="18" charset="0"/>
              </a:rPr>
              <a:t>.</a:t>
            </a:r>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endParaRPr lang="ru-RU" sz="4800"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2950" y="295275"/>
            <a:ext cx="6934200" cy="9372600"/>
          </a:xfrm>
          <a:prstGeom prst="rect">
            <a:avLst/>
          </a:prstGeom>
        </p:spPr>
      </p:pic>
    </p:spTree>
    <p:extLst>
      <p:ext uri="{BB962C8B-B14F-4D97-AF65-F5344CB8AC3E}">
        <p14:creationId xmlns:p14="http://schemas.microsoft.com/office/powerpoint/2010/main" val="22106846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5925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err="1" smtClean="0">
                <a:solidFill>
                  <a:schemeClr val="tx1"/>
                </a:solidFill>
                <a:latin typeface="Times New Roman" panose="02020603050405020304" pitchFamily="18" charset="0"/>
                <a:cs typeface="Times New Roman" panose="02020603050405020304" pitchFamily="18" charset="0"/>
              </a:rPr>
              <a:t>Inklyuziv</a:t>
            </a:r>
            <a:r>
              <a:rPr lang="en-US" sz="4800" dirty="0" smtClean="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maqsadi</a:t>
            </a:r>
            <a:r>
              <a:rPr lang="en-US" sz="4800" dirty="0">
                <a:solidFill>
                  <a:schemeClr val="tx1"/>
                </a:solidFill>
                <a:latin typeface="Times New Roman" panose="02020603050405020304" pitchFamily="18" charset="0"/>
                <a:cs typeface="Times New Roman" panose="02020603050405020304" pitchFamily="18" charset="0"/>
              </a:rPr>
              <a:t> — </a:t>
            </a:r>
            <a:r>
              <a:rPr lang="en-US" sz="4800" dirty="0" err="1">
                <a:solidFill>
                  <a:schemeClr val="tx1"/>
                </a:solidFill>
                <a:latin typeface="Times New Roman" panose="02020603050405020304" pitchFamily="18" charset="0"/>
                <a:cs typeface="Times New Roman" panose="02020603050405020304" pitchFamily="18" charset="0"/>
              </a:rPr>
              <a:t>alohida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ehtiyojlari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uchun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maktabda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maxsus</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vosita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metodlarni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qo‘llash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orqali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maxsus</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pedagoglarni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jalb</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etgan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holda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to‘siqsiz</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moslashtirilgan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muhitini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yaratish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ularning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jamiyatga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samarali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moslashuvi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hamda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to‘laqonli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uyg‘unlashuviga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xizmat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qiladigan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sifatli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umumiy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o‘rta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berishni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ta’minlashdan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iborat</a:t>
            </a:r>
            <a:r>
              <a:rPr lang="en-US" sz="4800" dirty="0">
                <a:solidFill>
                  <a:schemeClr val="tx1"/>
                </a:solidFill>
                <a:latin typeface="Times New Roman" panose="02020603050405020304" pitchFamily="18" charset="0"/>
                <a:cs typeface="Times New Roman" panose="02020603050405020304" pitchFamily="18" charset="0"/>
              </a:rPr>
              <a:t>.</a:t>
            </a:r>
            <a:endParaRPr lang="ru-RU" sz="4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1914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453985" y="900983"/>
            <a:ext cx="13068507" cy="1956586"/>
          </a:xfrm>
        </p:spPr>
        <p:txBody>
          <a:bodyPr/>
          <a:lstStyle/>
          <a:p>
            <a:r>
              <a:rPr lang="az-Latn-AZ" dirty="0">
                <a:solidFill>
                  <a:srgbClr val="0070C0"/>
                </a:solidFill>
                <a:latin typeface="+mn-lt"/>
              </a:rPr>
              <a:t>“Gingerbread</a:t>
            </a:r>
            <a:r>
              <a:rPr lang="ru-RU" dirty="0">
                <a:solidFill>
                  <a:srgbClr val="0070C0"/>
                </a:solidFill>
                <a:latin typeface="+mn-lt"/>
              </a:rPr>
              <a:t>”</a:t>
            </a:r>
            <a:r>
              <a:rPr lang="az-Latn-AZ" dirty="0">
                <a:solidFill>
                  <a:srgbClr val="0070C0"/>
                </a:solidFill>
                <a:latin typeface="+mn-lt"/>
              </a:rPr>
              <a:t> </a:t>
            </a:r>
            <a:r>
              <a:rPr lang="en-US" dirty="0" err="1">
                <a:solidFill>
                  <a:srgbClr val="0070C0"/>
                </a:solidFill>
                <a:latin typeface="+mn-lt"/>
              </a:rPr>
              <a:t>odam</a:t>
            </a:r>
            <a:endParaRPr lang="az-Latn-AZ" dirty="0">
              <a:solidFill>
                <a:srgbClr val="0070C0"/>
              </a:solidFill>
              <a:latin typeface="+mn-lt"/>
            </a:endParaRPr>
          </a:p>
        </p:txBody>
      </p:sp>
      <p:sp>
        <p:nvSpPr>
          <p:cNvPr id="2" name="Slide Number Placeholder 1"/>
          <p:cNvSpPr>
            <a:spLocks noGrp="1"/>
          </p:cNvSpPr>
          <p:nvPr>
            <p:ph type="sldNum" sz="quarter" idx="12"/>
          </p:nvPr>
        </p:nvSpPr>
        <p:spPr/>
        <p:txBody>
          <a:bodyPr/>
          <a:lstStyle/>
          <a:p>
            <a:fld id="{DE27D706-7D26-834B-A4D2-3869361DE29F}" type="slidenum">
              <a:rPr lang="en-US" smtClean="0"/>
              <a:t>8</a:t>
            </a:fld>
            <a:endParaRPr lang="en-US"/>
          </a:p>
        </p:txBody>
      </p:sp>
      <p:pic>
        <p:nvPicPr>
          <p:cNvPr id="20"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5707651" y="2671929"/>
            <a:ext cx="5871632" cy="6809172"/>
          </a:xfrm>
          <a:prstGeom prst="rect">
            <a:avLst/>
          </a:prstGeom>
          <a:noFill/>
          <a:ln>
            <a:noFill/>
          </a:ln>
        </p:spPr>
      </p:pic>
      <p:sp>
        <p:nvSpPr>
          <p:cNvPr id="22" name="Rectangle 21"/>
          <p:cNvSpPr/>
          <p:nvPr/>
        </p:nvSpPr>
        <p:spPr>
          <a:xfrm>
            <a:off x="7812497" y="9415645"/>
            <a:ext cx="338554" cy="501227"/>
          </a:xfrm>
          <a:prstGeom prst="rect">
            <a:avLst/>
          </a:prstGeom>
        </p:spPr>
        <p:txBody>
          <a:bodyPr wrap="none">
            <a:spAutoFit/>
          </a:bodyPr>
          <a:lstStyle/>
          <a:p>
            <a:r>
              <a:rPr lang="az-Latn-AZ" sz="2657" dirty="0"/>
              <a:t> </a:t>
            </a:r>
            <a:r>
              <a:rPr lang="az-Latn-AZ" sz="2657" b="1" dirty="0">
                <a:solidFill>
                  <a:srgbClr val="00B050"/>
                </a:solidFill>
              </a:rPr>
              <a:t> </a:t>
            </a:r>
            <a:endParaRPr lang="az-Latn-AZ" sz="2657" dirty="0"/>
          </a:p>
        </p:txBody>
      </p:sp>
      <p:pic>
        <p:nvPicPr>
          <p:cNvPr id="6"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5932600" y="3151622"/>
            <a:ext cx="5871632" cy="6809172"/>
          </a:xfrm>
          <a:prstGeom prst="rect">
            <a:avLst/>
          </a:prstGeom>
          <a:noFill/>
          <a:ln>
            <a:noFill/>
          </a:ln>
        </p:spPr>
      </p:pic>
    </p:spTree>
    <p:extLst>
      <p:ext uri="{BB962C8B-B14F-4D97-AF65-F5344CB8AC3E}">
        <p14:creationId xmlns:p14="http://schemas.microsoft.com/office/powerpoint/2010/main" val="2627282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01028" y="900983"/>
            <a:ext cx="15521464" cy="1956586"/>
          </a:xfrm>
        </p:spPr>
        <p:txBody>
          <a:bodyPr/>
          <a:lstStyle/>
          <a:p>
            <a:pPr algn="ctr"/>
            <a:r>
              <a:rPr lang="az-Latn-AZ" b="1" dirty="0">
                <a:solidFill>
                  <a:schemeClr val="accent1"/>
                </a:solidFill>
              </a:rPr>
              <a:t>«</a:t>
            </a:r>
            <a:r>
              <a:rPr lang="en-US" b="1">
                <a:solidFill>
                  <a:schemeClr val="accent1"/>
                </a:solidFill>
              </a:rPr>
              <a:t> </a:t>
            </a:r>
            <a:r>
              <a:rPr lang="az-Latn-AZ" b="1">
                <a:solidFill>
                  <a:schemeClr val="accent1"/>
                </a:solidFill>
              </a:rPr>
              <a:t>Gingerbread</a:t>
            </a:r>
            <a:r>
              <a:rPr lang="en-US" b="1" dirty="0">
                <a:solidFill>
                  <a:schemeClr val="accent1"/>
                </a:solidFill>
              </a:rPr>
              <a:t> </a:t>
            </a:r>
            <a:r>
              <a:rPr lang="az-Latn-AZ" b="1" dirty="0">
                <a:solidFill>
                  <a:schemeClr val="accent1"/>
                </a:solidFill>
              </a:rPr>
              <a:t>» </a:t>
            </a:r>
            <a:r>
              <a:rPr lang="en-US" b="1" dirty="0" err="1">
                <a:solidFill>
                  <a:schemeClr val="accent1"/>
                </a:solidFill>
              </a:rPr>
              <a:t>odam</a:t>
            </a:r>
            <a:endParaRPr lang="az-Latn-AZ" b="1" dirty="0">
              <a:solidFill>
                <a:schemeClr val="accent1"/>
              </a:solidFill>
              <a:latin typeface="+mn-lt"/>
            </a:endParaRPr>
          </a:p>
        </p:txBody>
      </p:sp>
      <p:sp>
        <p:nvSpPr>
          <p:cNvPr id="2" name="Slide Number Placeholder 1"/>
          <p:cNvSpPr>
            <a:spLocks noGrp="1"/>
          </p:cNvSpPr>
          <p:nvPr>
            <p:ph type="sldNum" sz="quarter" idx="12"/>
          </p:nvPr>
        </p:nvSpPr>
        <p:spPr/>
        <p:txBody>
          <a:bodyPr/>
          <a:lstStyle/>
          <a:p>
            <a:fld id="{DE27D706-7D26-834B-A4D2-3869361DE29F}" type="slidenum">
              <a:rPr lang="en-US" smtClean="0"/>
              <a:t>9</a:t>
            </a:fld>
            <a:endParaRPr lang="en-US"/>
          </a:p>
        </p:txBody>
      </p:sp>
      <p:sp>
        <p:nvSpPr>
          <p:cNvPr id="51" name="TextBox 50"/>
          <p:cNvSpPr txBox="1"/>
          <p:nvPr/>
        </p:nvSpPr>
        <p:spPr>
          <a:xfrm>
            <a:off x="1360460" y="2530286"/>
            <a:ext cx="8909258" cy="6088783"/>
          </a:xfrm>
          <a:prstGeom prst="rect">
            <a:avLst/>
          </a:prstGeom>
          <a:noFill/>
        </p:spPr>
        <p:txBody>
          <a:bodyPr wrap="square" rtlCol="0">
            <a:spAutoFit/>
          </a:bodyPr>
          <a:lstStyle/>
          <a:p>
            <a:r>
              <a:rPr lang="en-US" sz="4133" dirty="0"/>
              <a:t>Har </a:t>
            </a:r>
            <a:r>
              <a:rPr lang="en-US" sz="4133" dirty="0" err="1"/>
              <a:t>bir</a:t>
            </a:r>
            <a:r>
              <a:rPr lang="en-US" sz="4133" dirty="0"/>
              <a:t> </a:t>
            </a:r>
            <a:r>
              <a:rPr lang="en-US" sz="4133" dirty="0" err="1"/>
              <a:t>guruh</a:t>
            </a:r>
            <a:r>
              <a:rPr lang="en-US" sz="4133" dirty="0"/>
              <a:t> </a:t>
            </a:r>
            <a:r>
              <a:rPr lang="en-US" sz="4133" dirty="0" err="1"/>
              <a:t>inklyuziv</a:t>
            </a:r>
            <a:r>
              <a:rPr lang="en-US" sz="4133" dirty="0"/>
              <a:t> </a:t>
            </a:r>
            <a:r>
              <a:rPr lang="en-US" sz="4133" dirty="0" err="1"/>
              <a:t>formatda</a:t>
            </a:r>
            <a:r>
              <a:rPr lang="en-US" sz="4133" dirty="0"/>
              <a:t> </a:t>
            </a:r>
            <a:r>
              <a:rPr lang="en-US" sz="4133" dirty="0" err="1"/>
              <a:t>ishlaydigan</a:t>
            </a:r>
            <a:r>
              <a:rPr lang="en-US" sz="4133" dirty="0"/>
              <a:t> </a:t>
            </a:r>
            <a:r>
              <a:rPr lang="en-US" sz="4133" dirty="0" err="1"/>
              <a:t>o’qituvchini</a:t>
            </a:r>
            <a:r>
              <a:rPr lang="en-US" sz="4133" dirty="0"/>
              <a:t> </a:t>
            </a:r>
            <a:r>
              <a:rPr lang="en-US" sz="4133" dirty="0" err="1"/>
              <a:t>tasavvur</a:t>
            </a:r>
            <a:r>
              <a:rPr lang="en-US" sz="4133" dirty="0"/>
              <a:t> </a:t>
            </a:r>
            <a:r>
              <a:rPr lang="en-US" sz="4133" dirty="0" err="1"/>
              <a:t>qilsin.Bunday</a:t>
            </a:r>
            <a:r>
              <a:rPr lang="en-US" sz="4133" dirty="0"/>
              <a:t> </a:t>
            </a:r>
            <a:r>
              <a:rPr lang="en-US" sz="4133" dirty="0" err="1"/>
              <a:t>formatda</a:t>
            </a:r>
            <a:r>
              <a:rPr lang="en-US" sz="4133" dirty="0"/>
              <a:t> </a:t>
            </a:r>
            <a:r>
              <a:rPr lang="en-US" sz="4133" dirty="0" err="1"/>
              <a:t>ishlaydigan</a:t>
            </a:r>
            <a:r>
              <a:rPr lang="en-US" sz="4133" dirty="0"/>
              <a:t> </a:t>
            </a:r>
            <a:r>
              <a:rPr lang="en-US" sz="4133" dirty="0" err="1"/>
              <a:t>ustoz</a:t>
            </a:r>
            <a:r>
              <a:rPr lang="en-US" sz="4133" dirty="0"/>
              <a:t> </a:t>
            </a:r>
            <a:r>
              <a:rPr lang="en-US" sz="4133" dirty="0" err="1"/>
              <a:t>qanday</a:t>
            </a:r>
            <a:r>
              <a:rPr lang="en-US" sz="4133" dirty="0"/>
              <a:t> </a:t>
            </a:r>
            <a:r>
              <a:rPr lang="en-US" sz="4133" dirty="0" err="1"/>
              <a:t>bilim</a:t>
            </a:r>
            <a:r>
              <a:rPr lang="en-US" sz="4133" dirty="0"/>
              <a:t> , </a:t>
            </a:r>
            <a:r>
              <a:rPr lang="en-US" sz="4133" dirty="0" err="1"/>
              <a:t>ko’nikma</a:t>
            </a:r>
            <a:r>
              <a:rPr lang="en-US" sz="4133" dirty="0"/>
              <a:t> </a:t>
            </a:r>
            <a:r>
              <a:rPr lang="en-US" sz="4133" dirty="0" err="1"/>
              <a:t>va</a:t>
            </a:r>
            <a:r>
              <a:rPr lang="en-US" sz="4133" dirty="0"/>
              <a:t> </a:t>
            </a:r>
            <a:r>
              <a:rPr lang="en-US" sz="4133" dirty="0" err="1"/>
              <a:t>qarashlarga</a:t>
            </a:r>
            <a:r>
              <a:rPr lang="en-US" sz="4133" dirty="0"/>
              <a:t> </a:t>
            </a:r>
            <a:r>
              <a:rPr lang="en-US" sz="4133" dirty="0" err="1"/>
              <a:t>ega</a:t>
            </a:r>
            <a:r>
              <a:rPr lang="en-US" sz="4133" dirty="0"/>
              <a:t> </a:t>
            </a:r>
            <a:r>
              <a:rPr lang="en-US" sz="4133" dirty="0" err="1"/>
              <a:t>bo’lishi</a:t>
            </a:r>
            <a:r>
              <a:rPr lang="en-US" sz="4133" dirty="0"/>
              <a:t> </a:t>
            </a:r>
            <a:r>
              <a:rPr lang="en-US" sz="4133" dirty="0" err="1"/>
              <a:t>kerak</a:t>
            </a:r>
            <a:r>
              <a:rPr lang="en-US" sz="4133" dirty="0"/>
              <a:t> deb </a:t>
            </a:r>
            <a:r>
              <a:rPr lang="en-US" sz="4133" dirty="0" err="1"/>
              <a:t>o’ylaysiz</a:t>
            </a:r>
            <a:r>
              <a:rPr lang="ru-RU" sz="4133" dirty="0"/>
              <a:t>?</a:t>
            </a:r>
            <a:endParaRPr lang="az-Latn-AZ" sz="4133" dirty="0"/>
          </a:p>
          <a:p>
            <a:r>
              <a:rPr lang="en-US" sz="4133" dirty="0">
                <a:solidFill>
                  <a:schemeClr val="accent1"/>
                </a:solidFill>
              </a:rPr>
              <a:t>BILIM</a:t>
            </a:r>
            <a:r>
              <a:rPr lang="ru-RU" sz="4133" dirty="0"/>
              <a:t> — </a:t>
            </a:r>
            <a:r>
              <a:rPr lang="en-US" sz="4133" dirty="0"/>
              <a:t>BOSHDA</a:t>
            </a:r>
            <a:r>
              <a:rPr lang="az-Latn-AZ" sz="4133" dirty="0"/>
              <a:t> </a:t>
            </a:r>
          </a:p>
          <a:p>
            <a:r>
              <a:rPr lang="en-US" sz="4723" b="1" dirty="0">
                <a:solidFill>
                  <a:srgbClr val="00B050"/>
                </a:solidFill>
              </a:rPr>
              <a:t>KO’NIKMALAR- QO’LLAR VA AYOQLARDA</a:t>
            </a:r>
            <a:r>
              <a:rPr lang="az-Latn-AZ" sz="4133" dirty="0"/>
              <a:t>,</a:t>
            </a:r>
          </a:p>
          <a:p>
            <a:r>
              <a:rPr lang="en-US" sz="4723" b="1" dirty="0">
                <a:solidFill>
                  <a:srgbClr val="FF0000"/>
                </a:solidFill>
              </a:rPr>
              <a:t>HIS-TUYG’ULAR -TANADA</a:t>
            </a:r>
            <a:r>
              <a:rPr lang="ru-RU" sz="4723" b="1" dirty="0">
                <a:solidFill>
                  <a:srgbClr val="FF0000"/>
                </a:solidFill>
              </a:rPr>
              <a:t>.</a:t>
            </a:r>
            <a:endParaRPr lang="az-Latn-AZ" sz="3542" dirty="0"/>
          </a:p>
        </p:txBody>
      </p:sp>
      <p:pic>
        <p:nvPicPr>
          <p:cNvPr id="20"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10093060" y="2892160"/>
            <a:ext cx="4713428" cy="6809172"/>
          </a:xfrm>
          <a:prstGeom prst="rect">
            <a:avLst/>
          </a:prstGeom>
          <a:noFill/>
          <a:ln>
            <a:noFill/>
          </a:ln>
        </p:spPr>
      </p:pic>
      <p:sp>
        <p:nvSpPr>
          <p:cNvPr id="3" name="Rectangle 2"/>
          <p:cNvSpPr/>
          <p:nvPr/>
        </p:nvSpPr>
        <p:spPr>
          <a:xfrm>
            <a:off x="12121541" y="3511649"/>
            <a:ext cx="1000595" cy="501227"/>
          </a:xfrm>
          <a:prstGeom prst="rect">
            <a:avLst/>
          </a:prstGeom>
        </p:spPr>
        <p:txBody>
          <a:bodyPr wrap="none">
            <a:spAutoFit/>
          </a:bodyPr>
          <a:lstStyle/>
          <a:p>
            <a:r>
              <a:rPr lang="en-US" sz="2657" b="1" dirty="0">
                <a:solidFill>
                  <a:schemeClr val="accent2"/>
                </a:solidFill>
              </a:rPr>
              <a:t>BILIM</a:t>
            </a:r>
            <a:endParaRPr lang="az-Latn-AZ" sz="2657" dirty="0"/>
          </a:p>
        </p:txBody>
      </p:sp>
      <p:sp>
        <p:nvSpPr>
          <p:cNvPr id="21" name="Rectangle 20"/>
          <p:cNvSpPr/>
          <p:nvPr/>
        </p:nvSpPr>
        <p:spPr>
          <a:xfrm>
            <a:off x="12873709" y="5741879"/>
            <a:ext cx="2420993" cy="501227"/>
          </a:xfrm>
          <a:prstGeom prst="rect">
            <a:avLst/>
          </a:prstGeom>
        </p:spPr>
        <p:txBody>
          <a:bodyPr wrap="square">
            <a:spAutoFit/>
          </a:bodyPr>
          <a:lstStyle/>
          <a:p>
            <a:r>
              <a:rPr lang="az-Latn-AZ" sz="2657" dirty="0"/>
              <a:t> </a:t>
            </a:r>
            <a:r>
              <a:rPr lang="en-US" sz="2362" b="1" dirty="0">
                <a:solidFill>
                  <a:srgbClr val="00B050"/>
                </a:solidFill>
              </a:rPr>
              <a:t>KO’NIKMALAR</a:t>
            </a:r>
            <a:endParaRPr lang="az-Latn-AZ" sz="2657" dirty="0"/>
          </a:p>
        </p:txBody>
      </p:sp>
      <p:sp>
        <p:nvSpPr>
          <p:cNvPr id="22" name="Rectangle 21"/>
          <p:cNvSpPr/>
          <p:nvPr/>
        </p:nvSpPr>
        <p:spPr>
          <a:xfrm>
            <a:off x="13238813" y="8523167"/>
            <a:ext cx="1561325" cy="501227"/>
          </a:xfrm>
          <a:prstGeom prst="rect">
            <a:avLst/>
          </a:prstGeom>
        </p:spPr>
        <p:txBody>
          <a:bodyPr wrap="none">
            <a:spAutoFit/>
          </a:bodyPr>
          <a:lstStyle/>
          <a:p>
            <a:r>
              <a:rPr lang="az-Latn-AZ" sz="2657" dirty="0"/>
              <a:t> </a:t>
            </a:r>
            <a:r>
              <a:rPr lang="en-US" sz="1771" b="1" dirty="0">
                <a:solidFill>
                  <a:srgbClr val="00B050"/>
                </a:solidFill>
              </a:rPr>
              <a:t>KO’NIKMALR</a:t>
            </a:r>
            <a:r>
              <a:rPr lang="az-Latn-AZ" sz="2657" b="1" dirty="0">
                <a:solidFill>
                  <a:srgbClr val="00B050"/>
                </a:solidFill>
              </a:rPr>
              <a:t> </a:t>
            </a:r>
            <a:endParaRPr lang="az-Latn-AZ" sz="2657" dirty="0"/>
          </a:p>
        </p:txBody>
      </p:sp>
      <p:sp>
        <p:nvSpPr>
          <p:cNvPr id="23" name="Rectangle 22"/>
          <p:cNvSpPr/>
          <p:nvPr/>
        </p:nvSpPr>
        <p:spPr>
          <a:xfrm>
            <a:off x="10144935" y="5741879"/>
            <a:ext cx="1769908" cy="410241"/>
          </a:xfrm>
          <a:prstGeom prst="rect">
            <a:avLst/>
          </a:prstGeom>
        </p:spPr>
        <p:txBody>
          <a:bodyPr wrap="none">
            <a:spAutoFit/>
          </a:bodyPr>
          <a:lstStyle/>
          <a:p>
            <a:r>
              <a:rPr lang="en-US" sz="2066" b="1" dirty="0">
                <a:solidFill>
                  <a:srgbClr val="00B050"/>
                </a:solidFill>
              </a:rPr>
              <a:t>KO’NIKMALAR</a:t>
            </a:r>
          </a:p>
        </p:txBody>
      </p:sp>
      <p:sp>
        <p:nvSpPr>
          <p:cNvPr id="24" name="Rectangle 23"/>
          <p:cNvSpPr/>
          <p:nvPr/>
        </p:nvSpPr>
        <p:spPr>
          <a:xfrm>
            <a:off x="10369884" y="8599158"/>
            <a:ext cx="1622239" cy="501227"/>
          </a:xfrm>
          <a:prstGeom prst="rect">
            <a:avLst/>
          </a:prstGeom>
        </p:spPr>
        <p:txBody>
          <a:bodyPr wrap="none">
            <a:spAutoFit/>
          </a:bodyPr>
          <a:lstStyle/>
          <a:p>
            <a:r>
              <a:rPr lang="az-Latn-AZ" sz="2657" dirty="0"/>
              <a:t> </a:t>
            </a:r>
            <a:r>
              <a:rPr lang="en-US" sz="1771" b="1" dirty="0">
                <a:solidFill>
                  <a:srgbClr val="00B050"/>
                </a:solidFill>
              </a:rPr>
              <a:t>KO’NIKMALAR</a:t>
            </a:r>
            <a:endParaRPr lang="az-Latn-AZ" sz="2657" dirty="0"/>
          </a:p>
        </p:txBody>
      </p:sp>
      <p:sp>
        <p:nvSpPr>
          <p:cNvPr id="25" name="Rectangle 24"/>
          <p:cNvSpPr/>
          <p:nvPr/>
        </p:nvSpPr>
        <p:spPr>
          <a:xfrm>
            <a:off x="11650280" y="6200699"/>
            <a:ext cx="1836850" cy="501227"/>
          </a:xfrm>
          <a:prstGeom prst="rect">
            <a:avLst/>
          </a:prstGeom>
        </p:spPr>
        <p:txBody>
          <a:bodyPr wrap="none">
            <a:spAutoFit/>
          </a:bodyPr>
          <a:lstStyle/>
          <a:p>
            <a:r>
              <a:rPr lang="en-US" sz="2657" b="1" dirty="0">
                <a:solidFill>
                  <a:srgbClr val="FF0000"/>
                </a:solidFill>
              </a:rPr>
              <a:t>HIS-TUYG’U</a:t>
            </a:r>
            <a:endParaRPr lang="az-Latn-AZ" sz="2657" dirty="0"/>
          </a:p>
        </p:txBody>
      </p:sp>
    </p:spTree>
    <p:extLst>
      <p:ext uri="{BB962C8B-B14F-4D97-AF65-F5344CB8AC3E}">
        <p14:creationId xmlns:p14="http://schemas.microsoft.com/office/powerpoint/2010/main" val="4182810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78669" y="1805669"/>
            <a:ext cx="7657059" cy="5931011"/>
          </a:xfrm>
        </p:spPr>
        <p:txBody>
          <a:bodyPr>
            <a:normAutofit/>
          </a:bodyPr>
          <a:lstStyle/>
          <a:p>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Inkluziv sifatlar:</a:t>
            </a:r>
            <a:r>
              <a:rPr dirty="0">
                <a:latin typeface="Arial" panose="020B0604020202020204" pitchFamily="34" charset="0"/>
                <a:cs typeface="Arial" panose="020B0604020202020204" pitchFamily="34" charset="0"/>
              </a:rPr>
              <a:t/>
            </a:r>
            <a:br>
              <a:rPr dirty="0">
                <a:latin typeface="Arial" panose="020B0604020202020204" pitchFamily="34" charset="0"/>
                <a:cs typeface="Arial" panose="020B0604020202020204" pitchFamily="34" charset="0"/>
              </a:rPr>
            </a:br>
            <a:endParaRPr lang="az-Latn-AZ" sz="2657" i="1" dirty="0">
              <a:solidFill>
                <a:schemeClr val="tx1">
                  <a:lumMod val="85000"/>
                  <a:lumOff val="15000"/>
                </a:schemeClr>
              </a:solidFill>
              <a:latin typeface="Arial" panose="020B0604020202020204" pitchFamily="34" charset="0"/>
              <a:ea typeface="Verdana" panose="020B060403050404020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DE27D706-7D26-834B-A4D2-3869361DE29F}" type="slidenum">
              <a:rPr lang="en-US" smtClean="0"/>
              <a:t>10</a:t>
            </a:fld>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4229" y="1514475"/>
            <a:ext cx="6830110" cy="7233735"/>
          </a:xfrm>
          <a:prstGeom prst="rect">
            <a:avLst/>
          </a:prstGeom>
        </p:spPr>
      </p:pic>
      <p:sp>
        <p:nvSpPr>
          <p:cNvPr id="2" name="TextBox 1"/>
          <p:cNvSpPr txBox="1"/>
          <p:nvPr/>
        </p:nvSpPr>
        <p:spPr>
          <a:xfrm>
            <a:off x="12884149" y="981075"/>
            <a:ext cx="4876800" cy="3046988"/>
          </a:xfrm>
          <a:prstGeom prst="rect">
            <a:avLst/>
          </a:prstGeom>
          <a:solidFill>
            <a:schemeClr val="accent6">
              <a:lumMod val="40000"/>
              <a:lumOff val="60000"/>
            </a:schemeClr>
          </a:solidFill>
        </p:spPr>
        <p:txBody>
          <a:bodyPr wrap="square" rtlCol="0">
            <a:spAutoFit/>
          </a:bodyPr>
          <a:lstStyle/>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Teng huquqlilik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Rostgo’ylik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Quvonch</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Mehr</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Go’zallik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Umid</a:t>
            </a:r>
          </a:p>
        </p:txBody>
      </p:sp>
      <p:sp>
        <p:nvSpPr>
          <p:cNvPr id="6" name="TextBox 5"/>
          <p:cNvSpPr txBox="1"/>
          <p:nvPr/>
        </p:nvSpPr>
        <p:spPr>
          <a:xfrm>
            <a:off x="13247012" y="4771173"/>
            <a:ext cx="4151075" cy="5016758"/>
          </a:xfrm>
          <a:prstGeom prst="rect">
            <a:avLst/>
          </a:prstGeom>
          <a:solidFill>
            <a:schemeClr val="accent5">
              <a:lumMod val="20000"/>
              <a:lumOff val="80000"/>
            </a:schemeClr>
          </a:solidFill>
        </p:spPr>
        <p:txBody>
          <a:bodyPr wrap="square" rtlCol="0">
            <a:spAutoFit/>
          </a:bodyPr>
          <a:lstStyle/>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Adolat</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Jamiyatda ishtirok etish</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Xilma-xillikni hurmat qilish</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barqarorlik</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Tajovuz qilmaslik</a:t>
            </a:r>
          </a:p>
        </p:txBody>
      </p:sp>
      <p:sp>
        <p:nvSpPr>
          <p:cNvPr id="7" name="TextBox 6"/>
          <p:cNvSpPr txBox="1"/>
          <p:nvPr/>
        </p:nvSpPr>
        <p:spPr>
          <a:xfrm>
            <a:off x="1914780" y="5613021"/>
            <a:ext cx="3753836" cy="4247317"/>
          </a:xfrm>
          <a:prstGeom prst="rect">
            <a:avLst/>
          </a:prstGeom>
          <a:solidFill>
            <a:srgbClr val="92D050"/>
          </a:solidFill>
        </p:spPr>
        <p:txBody>
          <a:bodyPr wrap="square" rtlCol="0">
            <a:spAutoFit/>
          </a:bodyPr>
          <a:lstStyle/>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Donolik</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Rahmdillik</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Ishoch</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Jasorat</a:t>
            </a:r>
          </a:p>
          <a:p>
            <a:endParaRPr lang="en-US"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1487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Discrimination Stock Illustrations – 37,525 Discrimination Stock  Illustrations, Vectors &amp; Clipart -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92" y="339328"/>
            <a:ext cx="18115492" cy="101226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27927" y="8608872"/>
            <a:ext cx="11997267" cy="1182631"/>
          </a:xfrm>
          <a:prstGeom prst="rect">
            <a:avLst/>
          </a:prstGeom>
          <a:noFill/>
        </p:spPr>
        <p:txBody>
          <a:bodyPr wrap="square" rtlCol="0">
            <a:spAutoFit/>
          </a:bodyPr>
          <a:lstStyle/>
          <a:p>
            <a:r>
              <a:rPr lang="en-US" altLang="ru-RU" sz="7085" b="1" dirty="0" err="1">
                <a:solidFill>
                  <a:srgbClr val="FF0000"/>
                </a:solidFill>
              </a:rPr>
              <a:t>Diskriminatsiya</a:t>
            </a:r>
            <a:r>
              <a:rPr lang="ru-RU" altLang="ru-RU" sz="7085" b="1" dirty="0">
                <a:solidFill>
                  <a:srgbClr val="FF0000"/>
                </a:solidFill>
              </a:rPr>
              <a:t> </a:t>
            </a:r>
            <a:r>
              <a:rPr lang="en-US" altLang="ru-RU" sz="7085" b="1" dirty="0" err="1">
                <a:solidFill>
                  <a:srgbClr val="FF0000"/>
                </a:solidFill>
              </a:rPr>
              <a:t>nima</a:t>
            </a:r>
            <a:r>
              <a:rPr lang="ru-RU" sz="7085" b="1" dirty="0">
                <a:solidFill>
                  <a:srgbClr val="FF0000"/>
                </a:solidFill>
              </a:rPr>
              <a:t>?</a:t>
            </a:r>
          </a:p>
        </p:txBody>
      </p:sp>
    </p:spTree>
    <p:extLst>
      <p:ext uri="{BB962C8B-B14F-4D97-AF65-F5344CB8AC3E}">
        <p14:creationId xmlns:p14="http://schemas.microsoft.com/office/powerpoint/2010/main" val="6457224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nklüziv təhsil - Kafkazh"/>
          <p:cNvPicPr>
            <a:picLocks noChangeAspect="1" noChangeArrowheads="1"/>
          </p:cNvPicPr>
          <p:nvPr/>
        </p:nvPicPr>
        <p:blipFill rotWithShape="1">
          <a:blip r:embed="rId3">
            <a:extLst>
              <a:ext uri="{28A0092B-C50C-407E-A947-70E740481C1C}">
                <a14:useLocalDpi xmlns:a14="http://schemas.microsoft.com/office/drawing/2010/main" val="0"/>
              </a:ext>
            </a:extLst>
          </a:blip>
          <a:srcRect b="35187"/>
          <a:stretch>
            <a:fillRect/>
          </a:stretch>
        </p:blipFill>
        <p:spPr bwMode="auto">
          <a:xfrm>
            <a:off x="3404470" y="588646"/>
            <a:ext cx="10853777" cy="2810788"/>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4"/>
          <a:stretch>
            <a:fillRect/>
          </a:stretch>
        </p:blipFill>
        <p:spPr>
          <a:xfrm>
            <a:off x="1054447" y="3781044"/>
            <a:ext cx="4264653" cy="5016357"/>
          </a:xfrm>
          <a:prstGeom prst="rect">
            <a:avLst/>
          </a:prstGeom>
        </p:spPr>
      </p:pic>
      <p:pic>
        <p:nvPicPr>
          <p:cNvPr id="5" name="Рисунок 4"/>
          <p:cNvPicPr>
            <a:picLocks noChangeAspect="1"/>
          </p:cNvPicPr>
          <p:nvPr/>
        </p:nvPicPr>
        <p:blipFill rotWithShape="1">
          <a:blip r:embed="rId5"/>
          <a:srcRect l="12285" t="3364" r="11529"/>
          <a:stretch>
            <a:fillRect/>
          </a:stretch>
        </p:blipFill>
        <p:spPr>
          <a:xfrm>
            <a:off x="13151067" y="3933823"/>
            <a:ext cx="4501787" cy="5043538"/>
          </a:xfrm>
          <a:prstGeom prst="rect">
            <a:avLst/>
          </a:prstGeom>
        </p:spPr>
      </p:pic>
      <p:sp>
        <p:nvSpPr>
          <p:cNvPr id="3" name="TextBox 2"/>
          <p:cNvSpPr txBox="1"/>
          <p:nvPr/>
        </p:nvSpPr>
        <p:spPr>
          <a:xfrm>
            <a:off x="5325450" y="3787561"/>
            <a:ext cx="7621076" cy="6760368"/>
          </a:xfrm>
          <a:prstGeom prst="rect">
            <a:avLst/>
          </a:prstGeom>
          <a:noFill/>
        </p:spPr>
        <p:txBody>
          <a:bodyPr wrap="square" rtlCol="0">
            <a:noAutofit/>
          </a:bodyPr>
          <a:lstStyle/>
          <a:p>
            <a:r>
              <a:rPr lang="en-US" altLang="ru-RU" sz="4133" b="1" dirty="0">
                <a:solidFill>
                  <a:srgbClr val="002060"/>
                </a:solidFill>
                <a:latin typeface="Times New Roman" panose="02020603050405020304" pitchFamily="18" charset="0"/>
                <a:cs typeface="Times New Roman" panose="02020603050405020304" pitchFamily="18" charset="0"/>
                <a:sym typeface="+mn-ea"/>
              </a:rPr>
              <a:t>Diskriminatsiya-</a:t>
            </a:r>
            <a:r>
              <a:rPr lang="en-US" altLang="ru-RU" sz="4133" b="1" dirty="0">
                <a:solidFill>
                  <a:srgbClr val="FF0000"/>
                </a:solidFill>
                <a:latin typeface="Times New Roman" panose="02020603050405020304" pitchFamily="18" charset="0"/>
                <a:cs typeface="Times New Roman" panose="02020603050405020304" pitchFamily="18" charset="0"/>
                <a:sym typeface="+mn-ea"/>
              </a:rPr>
              <a:t>odamlarni irqi, millati, dini, tili, jinsi, sog’ligi, nogironligi kabi belgilariga qarab kamsitish. Ularga teng munosabatda bo’lmaslik. Past ko’rish, teng imkoniyat bermaslik, farqli bo’lgani uchun chetlatish</a:t>
            </a:r>
            <a:endParaRPr lang="ru-RU" sz="4133"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5297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2"/>
          <a:stretch>
            <a:fillRect/>
          </a:stretch>
        </p:blipFill>
        <p:spPr>
          <a:xfrm>
            <a:off x="7397750" y="675933"/>
            <a:ext cx="4713975" cy="9045635"/>
          </a:xfrm>
          <a:prstGeom prst="rect">
            <a:avLst/>
          </a:prstGeom>
          <a:noFill/>
          <a:ln cap="flat">
            <a:noFill/>
          </a:ln>
        </p:spPr>
      </p:pic>
      <p:pic>
        <p:nvPicPr>
          <p:cNvPr id="5" name="Picture 6"/>
          <p:cNvPicPr>
            <a:picLocks noChangeAspect="1"/>
          </p:cNvPicPr>
          <p:nvPr/>
        </p:nvPicPr>
        <p:blipFill>
          <a:blip r:embed="rId3"/>
          <a:stretch>
            <a:fillRect/>
          </a:stretch>
        </p:blipFill>
        <p:spPr>
          <a:xfrm>
            <a:off x="615951" y="676275"/>
            <a:ext cx="4724399" cy="9045635"/>
          </a:xfrm>
          <a:prstGeom prst="rect">
            <a:avLst/>
          </a:prstGeom>
          <a:noFill/>
          <a:ln cap="flat">
            <a:noFill/>
          </a:ln>
        </p:spPr>
      </p:pic>
      <p:pic>
        <p:nvPicPr>
          <p:cNvPr id="6" name="Picture 7"/>
          <p:cNvPicPr>
            <a:picLocks noChangeAspect="1"/>
          </p:cNvPicPr>
          <p:nvPr/>
        </p:nvPicPr>
        <p:blipFill>
          <a:blip r:embed="rId4"/>
          <a:stretch>
            <a:fillRect/>
          </a:stretch>
        </p:blipFill>
        <p:spPr>
          <a:xfrm>
            <a:off x="12709609" y="676276"/>
            <a:ext cx="4594141" cy="8956592"/>
          </a:xfrm>
          <a:prstGeom prst="rect">
            <a:avLst/>
          </a:prstGeom>
          <a:noFill/>
          <a:ln cap="flat">
            <a:noFill/>
          </a:ln>
        </p:spPr>
      </p:pic>
      <p:sp>
        <p:nvSpPr>
          <p:cNvPr id="7" name="Slide Number Placeholder 2"/>
          <p:cNvSpPr txBox="1"/>
          <p:nvPr/>
        </p:nvSpPr>
        <p:spPr>
          <a:xfrm>
            <a:off x="12709609" y="9721568"/>
            <a:ext cx="4049078" cy="538946"/>
          </a:xfrm>
          <a:prstGeom prst="rect">
            <a:avLst/>
          </a:prstGeom>
          <a:noFill/>
          <a:ln cap="flat">
            <a:noFill/>
          </a:ln>
        </p:spPr>
        <p:txBody>
          <a:bodyPr vert="horz" wrap="square" lIns="134969" tIns="67485" rIns="134969" bIns="67485" anchor="ctr" anchorCtr="0" compatLnSpc="1">
            <a:noAutofit/>
          </a:bodyPr>
          <a:lstStyle/>
          <a:p>
            <a:pPr algn="r" defTabSz="1349654">
              <a:defRPr sz="1800" b="0" i="0" u="none" strike="noStrike" kern="0" cap="none" spc="0" baseline="0">
                <a:solidFill>
                  <a:srgbClr val="000000"/>
                </a:solidFill>
                <a:uFillTx/>
              </a:defRPr>
            </a:pPr>
            <a:fld id="{D0B4AE53-6ECD-438C-A67E-B994E0ACC841}" type="slidenum">
              <a:rPr sz="2657"/>
              <a:pPr algn="r" defTabSz="1349654">
                <a:defRPr sz="1800" b="0" i="0" u="none" strike="noStrike" kern="0" cap="none" spc="0" baseline="0">
                  <a:solidFill>
                    <a:srgbClr val="000000"/>
                  </a:solidFill>
                  <a:uFillTx/>
                </a:defRPr>
              </a:pPr>
              <a:t>13</a:t>
            </a:fld>
            <a:endParaRPr lang="en-US" sz="1771">
              <a:solidFill>
                <a:srgbClr val="898989"/>
              </a:solidFill>
              <a:latin typeface="Calibri" panose="020F0502020204030204"/>
            </a:endParaRPr>
          </a:p>
        </p:txBody>
      </p:sp>
    </p:spTree>
    <p:extLst>
      <p:ext uri="{BB962C8B-B14F-4D97-AF65-F5344CB8AC3E}">
        <p14:creationId xmlns:p14="http://schemas.microsoft.com/office/powerpoint/2010/main" val="1974002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US" dirty="0"/>
              <a:t>Adolat va tenglik</a:t>
            </a:r>
          </a:p>
        </p:txBody>
      </p:sp>
      <p:pic>
        <p:nvPicPr>
          <p:cNvPr id="4" name="Picture 5"/>
          <p:cNvPicPr>
            <a:picLocks noChangeAspect="1"/>
          </p:cNvPicPr>
          <p:nvPr/>
        </p:nvPicPr>
        <p:blipFill>
          <a:blip r:embed="rId2"/>
          <a:stretch>
            <a:fillRect/>
          </a:stretch>
        </p:blipFill>
        <p:spPr>
          <a:xfrm>
            <a:off x="7433806" y="3328255"/>
            <a:ext cx="4713975" cy="6393655"/>
          </a:xfrm>
          <a:prstGeom prst="rect">
            <a:avLst/>
          </a:prstGeom>
          <a:noFill/>
          <a:ln cap="flat">
            <a:noFill/>
          </a:ln>
        </p:spPr>
      </p:pic>
      <p:pic>
        <p:nvPicPr>
          <p:cNvPr id="5" name="Picture 6"/>
          <p:cNvPicPr>
            <a:picLocks noChangeAspect="1"/>
          </p:cNvPicPr>
          <p:nvPr/>
        </p:nvPicPr>
        <p:blipFill>
          <a:blip r:embed="rId3"/>
          <a:stretch>
            <a:fillRect/>
          </a:stretch>
        </p:blipFill>
        <p:spPr>
          <a:xfrm>
            <a:off x="2784495" y="3328255"/>
            <a:ext cx="4552957" cy="6393655"/>
          </a:xfrm>
          <a:prstGeom prst="rect">
            <a:avLst/>
          </a:prstGeom>
          <a:noFill/>
          <a:ln cap="flat">
            <a:noFill/>
          </a:ln>
        </p:spPr>
      </p:pic>
      <p:pic>
        <p:nvPicPr>
          <p:cNvPr id="6" name="Picture 7"/>
          <p:cNvPicPr>
            <a:picLocks noChangeAspect="1"/>
          </p:cNvPicPr>
          <p:nvPr/>
        </p:nvPicPr>
        <p:blipFill>
          <a:blip r:embed="rId4"/>
          <a:stretch>
            <a:fillRect/>
          </a:stretch>
        </p:blipFill>
        <p:spPr>
          <a:xfrm>
            <a:off x="12430137" y="3239212"/>
            <a:ext cx="4608605" cy="6393655"/>
          </a:xfrm>
          <a:prstGeom prst="rect">
            <a:avLst/>
          </a:prstGeom>
          <a:noFill/>
          <a:ln cap="flat">
            <a:noFill/>
          </a:ln>
        </p:spPr>
      </p:pic>
      <p:sp>
        <p:nvSpPr>
          <p:cNvPr id="7" name="Slide Number Placeholder 2"/>
          <p:cNvSpPr txBox="1"/>
          <p:nvPr/>
        </p:nvSpPr>
        <p:spPr>
          <a:xfrm>
            <a:off x="12709609" y="9721568"/>
            <a:ext cx="4049078" cy="538946"/>
          </a:xfrm>
          <a:prstGeom prst="rect">
            <a:avLst/>
          </a:prstGeom>
          <a:noFill/>
          <a:ln cap="flat">
            <a:noFill/>
          </a:ln>
        </p:spPr>
        <p:txBody>
          <a:bodyPr vert="horz" wrap="square" lIns="134969" tIns="67485" rIns="134969" bIns="67485" anchor="ctr" anchorCtr="0" compatLnSpc="1">
            <a:noAutofit/>
          </a:bodyPr>
          <a:lstStyle/>
          <a:p>
            <a:pPr algn="r" defTabSz="1349654">
              <a:defRPr sz="1800" b="0" i="0" u="none" strike="noStrike" kern="0" cap="none" spc="0" baseline="0">
                <a:solidFill>
                  <a:srgbClr val="000000"/>
                </a:solidFill>
                <a:uFillTx/>
              </a:defRPr>
            </a:pPr>
            <a:fld id="{D0B4AE53-6ECD-438C-A67E-B994E0ACC841}" type="slidenum">
              <a:rPr sz="2657"/>
              <a:pPr algn="r" defTabSz="1349654">
                <a:defRPr sz="1800" b="0" i="0" u="none" strike="noStrike" kern="0" cap="none" spc="0" baseline="0">
                  <a:solidFill>
                    <a:srgbClr val="000000"/>
                  </a:solidFill>
                  <a:uFillTx/>
                </a:defRPr>
              </a:pPr>
              <a:t>14</a:t>
            </a:fld>
            <a:endParaRPr lang="en-US" sz="1771">
              <a:solidFill>
                <a:srgbClr val="898989"/>
              </a:solidFill>
              <a:latin typeface="Calibri" panose="020F0502020204030204"/>
            </a:endParaRPr>
          </a:p>
        </p:txBody>
      </p:sp>
    </p:spTree>
    <p:extLst>
      <p:ext uri="{BB962C8B-B14F-4D97-AF65-F5344CB8AC3E}">
        <p14:creationId xmlns:p14="http://schemas.microsoft.com/office/powerpoint/2010/main" val="22934665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1835151" y="5172075"/>
            <a:ext cx="15125518" cy="4953000"/>
          </a:xfrm>
          <a:prstGeom prst="rect">
            <a:avLst/>
          </a:prstGeom>
        </p:spPr>
      </p:pic>
      <p:sp>
        <p:nvSpPr>
          <p:cNvPr id="2" name="TextBox 1"/>
          <p:cNvSpPr txBox="1"/>
          <p:nvPr/>
        </p:nvSpPr>
        <p:spPr>
          <a:xfrm>
            <a:off x="2436947" y="601769"/>
            <a:ext cx="15495218" cy="5069027"/>
          </a:xfrm>
          <a:prstGeom prst="rect">
            <a:avLst/>
          </a:prstGeom>
          <a:noFill/>
        </p:spPr>
        <p:txBody>
          <a:bodyPr wrap="square" rtlCol="0">
            <a:noAutofit/>
          </a:bodyPr>
          <a:lstStyle/>
          <a:p>
            <a:r>
              <a:rPr lang="en-US" altLang="ru-RU" sz="4133" b="1" dirty="0" err="1">
                <a:solidFill>
                  <a:schemeClr val="accent1"/>
                </a:solidFill>
                <a:latin typeface="Times New Roman" panose="02020603050405020304" pitchFamily="18" charset="0"/>
                <a:cs typeface="Times New Roman" panose="02020603050405020304" pitchFamily="18" charset="0"/>
              </a:rPr>
              <a:t>Inklyuzivlik</a:t>
            </a:r>
            <a:r>
              <a:rPr lang="en-US" altLang="ru-RU" sz="4133" b="1" dirty="0">
                <a:solidFill>
                  <a:schemeClr val="accent1"/>
                </a:solidFill>
                <a:latin typeface="Times New Roman" panose="02020603050405020304" pitchFamily="18" charset="0"/>
                <a:cs typeface="Times New Roman" panose="02020603050405020304" pitchFamily="18" charset="0"/>
              </a:rPr>
              <a:t> </a:t>
            </a:r>
            <a:r>
              <a:rPr lang="en-US" altLang="ru-RU" sz="4133" dirty="0" err="1">
                <a:latin typeface="Times New Roman" panose="02020603050405020304" pitchFamily="18" charset="0"/>
                <a:cs typeface="Times New Roman" panose="02020603050405020304" pitchFamily="18" charset="0"/>
              </a:rPr>
              <a:t>bu</a:t>
            </a:r>
            <a:r>
              <a:rPr lang="en-US" altLang="ru-RU" sz="4133" dirty="0">
                <a:latin typeface="Times New Roman" panose="02020603050405020304" pitchFamily="18" charset="0"/>
                <a:cs typeface="Times New Roman" panose="02020603050405020304" pitchFamily="18" charset="0"/>
              </a:rPr>
              <a:t>- dunyoni qanday bo’lsa shundayligicha qabul qilish san’ati</a:t>
            </a:r>
            <a:r>
              <a:rPr lang="ru-RU" sz="4133" dirty="0">
                <a:latin typeface="Times New Roman" panose="02020603050405020304" pitchFamily="18" charset="0"/>
                <a:cs typeface="Times New Roman" panose="02020603050405020304" pitchFamily="18" charset="0"/>
              </a:rPr>
              <a:t>.</a:t>
            </a:r>
            <a:r>
              <a:rPr lang="en-US" altLang="ru-RU" sz="4133" dirty="0">
                <a:latin typeface="Times New Roman" panose="02020603050405020304" pitchFamily="18" charset="0"/>
                <a:cs typeface="Times New Roman" panose="02020603050405020304" pitchFamily="18" charset="0"/>
              </a:rPr>
              <a:t> Bu qarash boshqalarni “yomon” keraksiz deb emas, balki o’zgacha va noyob deb qabul qilishdan boshlanadi. </a:t>
            </a:r>
            <a:endParaRPr lang="ru-RU" sz="4133" dirty="0">
              <a:latin typeface="Times New Roman" panose="02020603050405020304" pitchFamily="18" charset="0"/>
              <a:cs typeface="Times New Roman" panose="02020603050405020304" pitchFamily="18" charset="0"/>
            </a:endParaRPr>
          </a:p>
          <a:p>
            <a:r>
              <a:rPr lang="en-US" sz="4133" b="1" dirty="0">
                <a:solidFill>
                  <a:schemeClr val="accent1"/>
                </a:solidFill>
                <a:latin typeface="Times New Roman" panose="02020603050405020304" pitchFamily="18" charset="0"/>
                <a:cs typeface="Times New Roman" panose="02020603050405020304" pitchFamily="18" charset="0"/>
              </a:rPr>
              <a:t>INKLYUZIVLIK</a:t>
            </a:r>
            <a:r>
              <a:rPr lang="en-US" sz="4133" b="1" dirty="0">
                <a:latin typeface="Times New Roman" panose="02020603050405020304" pitchFamily="18" charset="0"/>
                <a:cs typeface="Times New Roman" panose="02020603050405020304" pitchFamily="18" charset="0"/>
              </a:rPr>
              <a:t> BU- ISONLARGA INSONLAR KERAK BO’LADIGAN VAQTDIR</a:t>
            </a:r>
            <a:endParaRPr lang="ru-RU" sz="4133" dirty="0">
              <a:latin typeface="Times New Roman" panose="02020603050405020304" pitchFamily="18" charset="0"/>
              <a:cs typeface="Times New Roman" panose="02020603050405020304" pitchFamily="18" charset="0"/>
            </a:endParaRPr>
          </a:p>
          <a:p>
            <a:r>
              <a:rPr lang="en-US" sz="4133" b="1" dirty="0">
                <a:solidFill>
                  <a:schemeClr val="accent1"/>
                </a:solidFill>
                <a:latin typeface="Times New Roman" panose="02020603050405020304" pitchFamily="18" charset="0"/>
                <a:cs typeface="Times New Roman" panose="02020603050405020304" pitchFamily="18" charset="0"/>
              </a:rPr>
              <a:t>INKLYUZIVLIK</a:t>
            </a:r>
            <a:r>
              <a:rPr lang="en-US" sz="4133" b="1" dirty="0">
                <a:latin typeface="Times New Roman" panose="02020603050405020304" pitchFamily="18" charset="0"/>
                <a:cs typeface="Times New Roman" panose="02020603050405020304" pitchFamily="18" charset="0"/>
              </a:rPr>
              <a:t> BU- TURFA XILLIKDAN GO’ZAL BIRLIK YARATISHDIR</a:t>
            </a:r>
            <a:endParaRPr lang="ru-RU" sz="4133" dirty="0">
              <a:latin typeface="Times New Roman" panose="02020603050405020304" pitchFamily="18" charset="0"/>
              <a:cs typeface="Times New Roman" panose="02020603050405020304" pitchFamily="18" charset="0"/>
            </a:endParaRPr>
          </a:p>
          <a:p>
            <a:r>
              <a:rPr lang="ru-RU" sz="4133" dirty="0">
                <a:latin typeface="Times New Roman" panose="02020603050405020304" pitchFamily="18" charset="0"/>
                <a:cs typeface="Times New Roman" panose="02020603050405020304" pitchFamily="18" charset="0"/>
              </a:rPr>
              <a:t> </a:t>
            </a:r>
          </a:p>
          <a:p>
            <a:r>
              <a:rPr lang="en-US" sz="4133" dirty="0"/>
              <a:t>                                                                               </a:t>
            </a:r>
            <a:r>
              <a:rPr lang="en-US" sz="3542" dirty="0"/>
              <a:t>                                    </a:t>
            </a:r>
            <a:r>
              <a:rPr lang="en-US" sz="3542" dirty="0" smtClean="0"/>
              <a:t> </a:t>
            </a:r>
            <a:endParaRPr lang="ru-RU" sz="3542" dirty="0"/>
          </a:p>
          <a:p>
            <a:endParaRPr lang="ru-RU" sz="3542" dirty="0"/>
          </a:p>
        </p:txBody>
      </p:sp>
    </p:spTree>
    <p:extLst>
      <p:ext uri="{BB962C8B-B14F-4D97-AF65-F5344CB8AC3E}">
        <p14:creationId xmlns:p14="http://schemas.microsoft.com/office/powerpoint/2010/main" val="1118878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ree Good Friend Cliparts, Download Free Good Friend Cliparts png images,  Free ClipArts on Clipart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80975" y="619437"/>
            <a:ext cx="5814924" cy="89039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24744" y="1020374"/>
            <a:ext cx="11056231" cy="9541586"/>
          </a:xfrm>
          <a:prstGeom prst="rect">
            <a:avLst/>
          </a:prstGeom>
          <a:noFill/>
        </p:spPr>
        <p:txBody>
          <a:bodyPr wrap="square" rtlCol="0">
            <a:spAutoFit/>
          </a:bodyPr>
          <a:lstStyle/>
          <a:p>
            <a:r>
              <a:rPr lang="ru-RU" sz="7085" b="1" dirty="0">
                <a:solidFill>
                  <a:srgbClr val="FF0000"/>
                </a:solidFill>
              </a:rPr>
              <a:t>    </a:t>
            </a:r>
            <a:r>
              <a:rPr lang="en-US" sz="5904" b="1" dirty="0">
                <a:solidFill>
                  <a:srgbClr val="002060"/>
                </a:solidFill>
                <a:latin typeface="Algerian" panose="04020705040A02060702" pitchFamily="82" charset="0"/>
              </a:rPr>
              <a:t>INKLYUZIV TA’LIM :</a:t>
            </a:r>
            <a:r>
              <a:rPr lang="ru-RU" sz="5904" b="1" dirty="0">
                <a:solidFill>
                  <a:srgbClr val="002060"/>
                </a:solidFill>
              </a:rPr>
              <a:t> </a:t>
            </a:r>
          </a:p>
          <a:p>
            <a:endParaRPr lang="ru-RU" sz="5904" b="1" dirty="0">
              <a:solidFill>
                <a:schemeClr val="accent1"/>
              </a:solidFill>
            </a:endParaRPr>
          </a:p>
          <a:p>
            <a:pPr marL="1012241" indent="-1012241">
              <a:buFont typeface="Wingdings" panose="05000000000000000000" pitchFamily="2" charset="2"/>
              <a:buChar char="Ø"/>
            </a:pPr>
            <a:r>
              <a:rPr lang="en-US" sz="5904" b="1" dirty="0">
                <a:solidFill>
                  <a:schemeClr val="accent1"/>
                </a:solidFill>
              </a:rPr>
              <a:t>SOG’LOM BOLAGA NIMA BERADI?</a:t>
            </a:r>
          </a:p>
          <a:p>
            <a:pPr marL="1012241" indent="-1012241">
              <a:buFont typeface="Wingdings" panose="05000000000000000000" pitchFamily="2" charset="2"/>
              <a:buChar char="Ø"/>
            </a:pPr>
            <a:endParaRPr lang="en-US" sz="5904" b="1" dirty="0">
              <a:solidFill>
                <a:schemeClr val="accent1"/>
              </a:solidFill>
            </a:endParaRPr>
          </a:p>
          <a:p>
            <a:pPr marL="1012241" indent="-1012241">
              <a:buFont typeface="Wingdings" panose="05000000000000000000" pitchFamily="2" charset="2"/>
              <a:buChar char="Ø"/>
            </a:pPr>
            <a:r>
              <a:rPr lang="en-US" sz="5904" b="1" dirty="0">
                <a:solidFill>
                  <a:schemeClr val="accent1"/>
                </a:solidFill>
              </a:rPr>
              <a:t>IMKONIYATI CHEKLANGAN BOLAGA NIMA BERADI?</a:t>
            </a:r>
            <a:endParaRPr lang="ru-RU" sz="5904" b="1" dirty="0">
              <a:solidFill>
                <a:schemeClr val="accent1"/>
              </a:solidFill>
            </a:endParaRPr>
          </a:p>
          <a:p>
            <a:r>
              <a:rPr lang="ru-RU" sz="5904" b="1" dirty="0">
                <a:solidFill>
                  <a:schemeClr val="accent1"/>
                </a:solidFill>
              </a:rPr>
              <a:t> </a:t>
            </a:r>
          </a:p>
          <a:p>
            <a:endParaRPr lang="ru-RU" sz="5904" b="1" dirty="0">
              <a:solidFill>
                <a:schemeClr val="accent1"/>
              </a:solidFill>
            </a:endParaRPr>
          </a:p>
          <a:p>
            <a:endParaRPr lang="ru-RU" sz="7085" b="1" dirty="0"/>
          </a:p>
        </p:txBody>
      </p:sp>
    </p:spTree>
    <p:extLst>
      <p:ext uri="{BB962C8B-B14F-4D97-AF65-F5344CB8AC3E}">
        <p14:creationId xmlns:p14="http://schemas.microsoft.com/office/powerpoint/2010/main" val="7240797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6151" y="826272"/>
            <a:ext cx="14191517" cy="3494648"/>
          </a:xfrm>
          <a:solidFill>
            <a:schemeClr val="accent5">
              <a:lumMod val="20000"/>
              <a:lumOff val="80000"/>
            </a:schemeClr>
          </a:solidFill>
          <a:ln>
            <a:solidFill>
              <a:schemeClr val="accent1">
                <a:lumMod val="75000"/>
              </a:schemeClr>
            </a:solidFill>
          </a:ln>
        </p:spPr>
        <p:style>
          <a:lnRef idx="2">
            <a:schemeClr val="accent2"/>
          </a:lnRef>
          <a:fillRef idx="1">
            <a:schemeClr val="lt1"/>
          </a:fillRef>
          <a:effectRef idx="0">
            <a:schemeClr val="accent2"/>
          </a:effectRef>
          <a:fontRef idx="minor">
            <a:schemeClr val="dk1"/>
          </a:fontRef>
        </p:style>
        <p:txBody>
          <a:bodyPr>
            <a:normAutofit/>
          </a:bodyPr>
          <a:lstStyle/>
          <a:p>
            <a:pPr marL="843534" indent="-843534">
              <a:buFont typeface="Wingdings" panose="05000000000000000000" pitchFamily="2" charset="2"/>
              <a:buChar char="Ø"/>
            </a:pPr>
            <a:r>
              <a:rPr lang="en-US" b="1" dirty="0" err="1">
                <a:solidFill>
                  <a:schemeClr val="tx1"/>
                </a:solidFill>
                <a:latin typeface="Times New Roman" panose="02020603050405020304" pitchFamily="18" charset="0"/>
                <a:cs typeface="Times New Roman" panose="02020603050405020304" pitchFamily="18" charset="0"/>
              </a:rPr>
              <a:t>Sog’lom</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bolada</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mehr,shafqat,insoniylik</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tuyg’ulari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yuksalib</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tarbiyalanib</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boradi</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DE27D706-7D26-834B-A4D2-3869361DE29F}" type="slidenum">
              <a:rPr lang="en-US" smtClean="0"/>
              <a:t>17</a:t>
            </a:fld>
            <a:endParaRPr lang="en-US"/>
          </a:p>
        </p:txBody>
      </p:sp>
      <p:sp>
        <p:nvSpPr>
          <p:cNvPr id="7" name="Объект 6">
            <a:extLst>
              <a:ext uri="{FF2B5EF4-FFF2-40B4-BE49-F238E27FC236}">
                <a16:creationId xmlns:a16="http://schemas.microsoft.com/office/drawing/2014/main" id="{F163AAF5-6D4A-0530-970B-D7C0622D1B91}"/>
              </a:ext>
            </a:extLst>
          </p:cNvPr>
          <p:cNvSpPr>
            <a:spLocks noGrp="1"/>
          </p:cNvSpPr>
          <p:nvPr>
            <p:ph idx="1"/>
          </p:nvPr>
        </p:nvSpPr>
        <p:spPr>
          <a:xfrm>
            <a:off x="2216151" y="4827056"/>
            <a:ext cx="14191518" cy="4237482"/>
          </a:xfrm>
          <a:solidFill>
            <a:schemeClr val="accent6">
              <a:lumMod val="60000"/>
              <a:lumOff val="40000"/>
            </a:schemeClr>
          </a:solidFill>
          <a:ln>
            <a:solidFill>
              <a:schemeClr val="tx2">
                <a:lumMod val="75000"/>
              </a:schemeClr>
            </a:solidFill>
          </a:ln>
        </p:spPr>
        <p:txBody>
          <a:bodyPr>
            <a:noAutofit/>
          </a:bodyPr>
          <a:lstStyle/>
          <a:p>
            <a:pPr>
              <a:buFont typeface="Wingdings" panose="05000000000000000000" pitchFamily="2" charset="2"/>
              <a:buChar char="Ø"/>
            </a:pPr>
            <a:r>
              <a:rPr lang="en-US" sz="6000" b="1" dirty="0" err="1">
                <a:latin typeface="Times New Roman" panose="02020603050405020304" pitchFamily="18" charset="0"/>
                <a:cs typeface="Times New Roman" panose="02020603050405020304" pitchFamily="18" charset="0"/>
              </a:rPr>
              <a:t>Imkoniyati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cheklangan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bolada</a:t>
            </a:r>
            <a:endParaRPr lang="en-US" sz="6000" b="1" dirty="0">
              <a:latin typeface="Times New Roman" panose="02020603050405020304" pitchFamily="18" charset="0"/>
              <a:cs typeface="Times New Roman" panose="02020603050405020304" pitchFamily="18" charset="0"/>
            </a:endParaRPr>
          </a:p>
          <a:p>
            <a:pPr marL="0" indent="0">
              <a:buNone/>
            </a:pP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o’ziga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nisbatan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ishonch</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paydo</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bo’lib,o’zini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qaytadan</a:t>
            </a:r>
            <a:r>
              <a:rPr lang="en-US" sz="6000" b="1" dirty="0">
                <a:latin typeface="Times New Roman" panose="02020603050405020304" pitchFamily="18" charset="0"/>
                <a:cs typeface="Times New Roman" panose="02020603050405020304" pitchFamily="18" charset="0"/>
              </a:rPr>
              <a:t> kashf </a:t>
            </a:r>
            <a:r>
              <a:rPr lang="en-US" sz="6000" b="1" dirty="0" err="1">
                <a:latin typeface="Times New Roman" panose="02020603050405020304" pitchFamily="18" charset="0"/>
                <a:cs typeface="Times New Roman" panose="02020603050405020304" pitchFamily="18" charset="0"/>
              </a:rPr>
              <a:t>etadi.Jamiyatda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o’rin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topishga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umid</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uyg’onadi</a:t>
            </a:r>
            <a:r>
              <a:rPr lang="en-US" sz="6000" b="1" dirty="0">
                <a:latin typeface="Times New Roman" panose="02020603050405020304" pitchFamily="18" charset="0"/>
                <a:cs typeface="Times New Roman" panose="02020603050405020304" pitchFamily="18" charset="0"/>
              </a:rPr>
              <a:t> </a:t>
            </a:r>
            <a:endParaRPr lang="ru-RU"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5858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3550" y="339329"/>
            <a:ext cx="16993859" cy="11690370"/>
          </a:xfrm>
        </p:spPr>
        <p:txBody>
          <a:bodyPr>
            <a:normAutofit/>
          </a:bodyPr>
          <a:lstStyle/>
          <a:p>
            <a:pPr marL="0" indent="0" algn="ctr">
              <a:lnSpc>
                <a:spcPct val="150000"/>
              </a:lnSpc>
              <a:buNone/>
            </a:pPr>
            <a:r>
              <a:rPr lang="en-US" sz="4723" b="1" dirty="0" err="1">
                <a:solidFill>
                  <a:schemeClr val="accent1"/>
                </a:solidFill>
                <a:latin typeface="Times New Roman" panose="02020603050405020304" pitchFamily="18" charset="0"/>
                <a:cs typeface="Times New Roman" panose="02020603050405020304" pitchFamily="18" charset="0"/>
              </a:rPr>
              <a:t>Dars</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beruvchi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pedagog</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imkoniyati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cheklangan</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bolalarga</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o’zgacha</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yondashuvni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sezdirmasligi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muhim</a:t>
            </a:r>
            <a:r>
              <a:rPr lang="en-US" b="1" dirty="0">
                <a:solidFill>
                  <a:schemeClr val="accent1"/>
                </a:solidFill>
                <a:latin typeface="Times New Roman" panose="02020603050405020304" pitchFamily="18" charset="0"/>
                <a:cs typeface="Times New Roman" panose="02020603050405020304" pitchFamily="18" charset="0"/>
              </a:rPr>
              <a:t>.</a:t>
            </a:r>
            <a:r>
              <a:rPr lang="ru-RU" sz="5314" b="1" dirty="0">
                <a:solidFill>
                  <a:schemeClr val="accent1"/>
                </a:solidFill>
                <a:latin typeface="Times New Roman" panose="02020603050405020304" pitchFamily="18" charset="0"/>
                <a:cs typeface="Times New Roman" panose="02020603050405020304" pitchFamily="18" charset="0"/>
              </a:rPr>
              <a:t> </a:t>
            </a:r>
            <a:endParaRPr lang="en-US" sz="5314" b="1" dirty="0">
              <a:solidFill>
                <a:schemeClr val="accent1"/>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5314" b="1" dirty="0" err="1">
                <a:latin typeface="Times New Roman" panose="02020603050405020304" pitchFamily="18" charset="0"/>
                <a:cs typeface="Times New Roman" panose="02020603050405020304" pitchFamily="18" charset="0"/>
              </a:rPr>
              <a:t>Ularni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oddiy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maktablarda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o’qitishdan</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asosiy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birlamchi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maqsad</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ijtimoiy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hayotga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qo’shish,jamiyatda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o’z</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o’rnini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topishga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yordamlashishdir.Bilimni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esa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imkoniyati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darajasida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o’zlashtiraveradilar</a:t>
            </a:r>
            <a:endParaRPr lang="ru-RU" sz="5314" b="1"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DE27D706-7D26-834B-A4D2-3869361DE29F}" type="slidenum">
              <a:rPr lang="en-US" smtClean="0"/>
              <a:t>18</a:t>
            </a:fld>
            <a:endParaRPr lang="en-US"/>
          </a:p>
        </p:txBody>
      </p:sp>
      <p:pic>
        <p:nvPicPr>
          <p:cNvPr id="5" name="Picture 2" descr="Mercy Clip Art | Mercy, Year of mercy, Works of merc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847" y="6619876"/>
            <a:ext cx="4052303" cy="396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524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DE27D706-7D26-834B-A4D2-3869361DE29F}" type="slidenum">
              <a:rPr lang="en-US" smtClean="0"/>
              <a:t>19</a:t>
            </a:fld>
            <a:endParaRPr lang="en-US"/>
          </a:p>
        </p:txBody>
      </p:sp>
      <p:sp>
        <p:nvSpPr>
          <p:cNvPr id="2" name="Скругленный прямоугольник 1"/>
          <p:cNvSpPr/>
          <p:nvPr/>
        </p:nvSpPr>
        <p:spPr>
          <a:xfrm>
            <a:off x="0" y="0"/>
            <a:ext cx="10826750" cy="1058632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3600" b="1" dirty="0">
                <a:solidFill>
                  <a:schemeClr val="tx1"/>
                </a:solidFill>
                <a:latin typeface="Times New Roman" panose="02020603050405020304" pitchFamily="18" charset="0"/>
                <a:cs typeface="Times New Roman" panose="02020603050405020304" pitchFamily="18" charset="0"/>
              </a:rPr>
              <a:t>INKLYUZIV TA’LIMDA SOG’LOM BOLAGA HAM , NUQSONI BOR BO’LGAN BOLAGA HAM BIR XIL MAVZU BERILADI,LEKIN TOPSHIRIQNI BAJARTIRISH USULINI IMKONIYATIGA QARAB O’ZGARTIRISH MUMKIN.MASALAN,BUTUN SINFGA SHE’R YODLASH TOPSHIRIG’I BERILSA, NUTQIDA MUAMMOSI BOR BO’LGAN BOLAGA SHU SHE’R ASOSIDA RASM CHIZISH KABI TOPSHIRIQNI BERISH MAQSADGA MUVOFIQ </a:t>
            </a:r>
            <a:endParaRPr lang="ru-RU" sz="3600" b="1" dirty="0">
              <a:solidFill>
                <a:schemeClr val="tx1"/>
              </a:solidFill>
              <a:latin typeface="Times New Roman" panose="02020603050405020304" pitchFamily="18" charset="0"/>
              <a:cs typeface="Times New Roman" panose="02020603050405020304" pitchFamily="18" charset="0"/>
            </a:endParaRPr>
          </a:p>
        </p:txBody>
      </p:sp>
      <p:pic>
        <p:nvPicPr>
          <p:cNvPr id="6" name="Picture 2906"/>
          <p:cNvPicPr>
            <a:picLocks/>
          </p:cNvPicPr>
          <p:nvPr/>
        </p:nvPicPr>
        <p:blipFill>
          <a:blip r:embed="rId2"/>
          <a:stretch>
            <a:fillRect/>
          </a:stretch>
        </p:blipFill>
        <p:spPr>
          <a:xfrm>
            <a:off x="12122150" y="752475"/>
            <a:ext cx="5562600" cy="8763000"/>
          </a:xfrm>
          <a:prstGeom prst="rect">
            <a:avLst/>
          </a:prstGeom>
        </p:spPr>
      </p:pic>
    </p:spTree>
    <p:extLst>
      <p:ext uri="{BB962C8B-B14F-4D97-AF65-F5344CB8AC3E}">
        <p14:creationId xmlns:p14="http://schemas.microsoft.com/office/powerpoint/2010/main" val="3530324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533061"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6000" dirty="0" err="1" smtClean="0">
                <a:solidFill>
                  <a:schemeClr val="tx1"/>
                </a:solidFill>
                <a:latin typeface="Times New Roman" panose="02020603050405020304" pitchFamily="18" charset="0"/>
                <a:cs typeface="Times New Roman" panose="02020603050405020304" pitchFamily="18" charset="0"/>
              </a:rPr>
              <a:t>Inklyuziv</a:t>
            </a:r>
            <a:r>
              <a:rPr lang="en-US" sz="6000" dirty="0" smtClean="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ta’limning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vazifalari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quyidagilardan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iborat</a:t>
            </a:r>
            <a:r>
              <a:rPr lang="en-US" sz="6000" dirty="0">
                <a:solidFill>
                  <a:schemeClr val="tx1"/>
                </a:solidFill>
                <a:latin typeface="Times New Roman" panose="02020603050405020304" pitchFamily="18" charset="0"/>
                <a:cs typeface="Times New Roman" panose="02020603050405020304" pitchFamily="18" charset="0"/>
              </a:rPr>
              <a:t>:</a:t>
            </a:r>
          </a:p>
          <a:p>
            <a:r>
              <a:rPr lang="en-US" sz="6000" dirty="0" err="1">
                <a:solidFill>
                  <a:schemeClr val="tx1"/>
                </a:solidFill>
                <a:latin typeface="Times New Roman" panose="02020603050405020304" pitchFamily="18" charset="0"/>
                <a:cs typeface="Times New Roman" panose="02020603050405020304" pitchFamily="18" charset="0"/>
              </a:rPr>
              <a:t>rivojlanishning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turli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imkoniyatlariga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ega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o‘quvchilar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uchun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har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qanday</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kamsitilishni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istisno</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qiladigan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barcha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bolalarga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teng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munosabatda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bo‘lishni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ta’minlaydigan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yagona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moslashtirilgan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ijtimoiy</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muhitni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yaratish</a:t>
            </a:r>
            <a:r>
              <a:rPr lang="en-US" sz="6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017981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687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jamoatchilik</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hamda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jarayonining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ishtirokchilarida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muammolariga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nisbatan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bag‘rikenglik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munosabatini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shakllantirish</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ta’lim</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jarayonida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sog‘lom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qatorda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aqliy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ijtimoiy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salohiyatlarini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rivojlantirish</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barcha</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davlat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standartlariga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muvofiq</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umumiy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o‘rta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dasturlarini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imkoniyat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yaratish</a:t>
            </a:r>
            <a:r>
              <a:rPr lang="en-US" sz="44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5782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306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dirty="0" smtClean="0">
                <a:solidFill>
                  <a:schemeClr val="tx1"/>
                </a:solidFill>
                <a:latin typeface="Times New Roman" panose="02020603050405020304" pitchFamily="18" charset="0"/>
                <a:cs typeface="Times New Roman" panose="02020603050405020304" pitchFamily="18" charset="0"/>
              </a:rPr>
              <a:t>-</a:t>
            </a:r>
            <a:r>
              <a:rPr lang="en-US" sz="4000" dirty="0" err="1" smtClean="0">
                <a:solidFill>
                  <a:schemeClr val="tx1"/>
                </a:solidFill>
                <a:latin typeface="Times New Roman" panose="02020603050405020304" pitchFamily="18" charset="0"/>
                <a:cs typeface="Times New Roman" panose="02020603050405020304" pitchFamily="18" charset="0"/>
              </a:rPr>
              <a:t>o‘quvchilarning</a:t>
            </a:r>
            <a:r>
              <a:rPr lang="en-US" sz="4000" dirty="0" smtClean="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tomonlama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rivojlanishi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emotsional-irodaviy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sohasi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bilish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faoliyatini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faollashtirish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ijtimoiy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ko‘nikma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salohiyatini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shakllantirish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shart-sharoitlar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yaratish</a:t>
            </a:r>
            <a:r>
              <a:rPr lang="en-US" sz="4000" dirty="0">
                <a:solidFill>
                  <a:schemeClr val="tx1"/>
                </a:solidFill>
                <a:latin typeface="Times New Roman" panose="02020603050405020304" pitchFamily="18" charset="0"/>
                <a:cs typeface="Times New Roman" panose="02020603050405020304" pitchFamily="18" charset="0"/>
              </a:rPr>
              <a:t>;</a:t>
            </a:r>
          </a:p>
          <a:p>
            <a:r>
              <a:rPr lang="en-US" sz="4000" dirty="0" smtClean="0">
                <a:solidFill>
                  <a:schemeClr val="tx1"/>
                </a:solidFill>
                <a:latin typeface="Times New Roman" panose="02020603050405020304" pitchFamily="18" charset="0"/>
                <a:cs typeface="Times New Roman" panose="02020603050405020304" pitchFamily="18" charset="0"/>
              </a:rPr>
              <a:t>-</a:t>
            </a:r>
            <a:r>
              <a:rPr lang="en-US" sz="4000" dirty="0" err="1" smtClean="0">
                <a:solidFill>
                  <a:schemeClr val="tx1"/>
                </a:solidFill>
                <a:latin typeface="Times New Roman" panose="02020603050405020304" pitchFamily="18" charset="0"/>
                <a:cs typeface="Times New Roman" panose="02020603050405020304" pitchFamily="18" charset="0"/>
              </a:rPr>
              <a:t>alohida</a:t>
            </a:r>
            <a:r>
              <a:rPr lang="en-US" sz="4000" dirty="0" smtClean="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ehtiyojlari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bolalarni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tarbiyalayotgan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oilalarga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maslahat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yordami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hamda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ota-onalarni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farzandlariga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ta’lim-tarbiya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pedagogik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texnologiyalar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ta’lim-tarbiya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metod</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vositalarini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qo‘llash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sohasida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xabardorlik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darajasini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oshirish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psixologik-pedagogik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jihatdan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qo‘llab-quvvatlash</a:t>
            </a:r>
            <a:endParaRPr lang="en-US"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44354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138" y="1374893"/>
            <a:ext cx="15521464" cy="1956586"/>
          </a:xfrm>
        </p:spPr>
        <p:txBody>
          <a:bodyPr>
            <a:normAutofit/>
          </a:bodyPr>
          <a:lstStyle/>
          <a:p>
            <a:pPr algn="ctr"/>
            <a:r>
              <a:rPr lang="ru-RU" sz="5904" dirty="0">
                <a:solidFill>
                  <a:srgbClr val="0070C0"/>
                </a:solidFill>
                <a:latin typeface="+mn-lt"/>
              </a:rPr>
              <a:t> </a:t>
            </a:r>
            <a:r>
              <a:rPr lang="en-US" altLang="ru-RU" sz="6000" b="1" dirty="0">
                <a:solidFill>
                  <a:srgbClr val="0070C0"/>
                </a:solidFill>
                <a:latin typeface="Times New Roman" panose="02020603050405020304" pitchFamily="18" charset="0"/>
                <a:cs typeface="Times New Roman" panose="02020603050405020304" pitchFamily="18" charset="0"/>
              </a:rPr>
              <a:t>Imkoniyat va to’siqlar doirasi</a:t>
            </a:r>
            <a:r>
              <a:rPr lang="en-US" sz="6000" b="1" dirty="0">
                <a:solidFill>
                  <a:srgbClr val="0070C0"/>
                </a:solidFill>
                <a:latin typeface="Times New Roman" panose="02020603050405020304" pitchFamily="18" charset="0"/>
                <a:ea typeface="Univers LT Std 55 Roman" charset="0"/>
                <a:cs typeface="Times New Roman" panose="02020603050405020304" pitchFamily="18" charset="0"/>
              </a:rPr>
              <a:t/>
            </a:r>
            <a:br>
              <a:rPr lang="en-US" sz="6000" b="1" dirty="0">
                <a:solidFill>
                  <a:srgbClr val="0070C0"/>
                </a:solidFill>
                <a:latin typeface="Times New Roman" panose="02020603050405020304" pitchFamily="18" charset="0"/>
                <a:ea typeface="Univers LT Std 55 Roman" charset="0"/>
                <a:cs typeface="Times New Roman" panose="02020603050405020304" pitchFamily="18" charset="0"/>
              </a:rPr>
            </a:br>
            <a:endParaRPr lang="en-US" sz="6000" b="1" dirty="0">
              <a:solidFill>
                <a:srgbClr val="0070C0"/>
              </a:solidFill>
              <a:latin typeface="Times New Roman" panose="02020603050405020304" pitchFamily="18" charset="0"/>
              <a:ea typeface="Univers LT Std 55 Roman"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CDE5929C-C610-4842-9DF6-48C6D2252F08}" type="slidenum">
              <a:rPr lang="en-US" smtClean="0"/>
              <a:t>23</a:t>
            </a:fld>
            <a:endParaRPr lang="en-US"/>
          </a:p>
        </p:txBody>
      </p:sp>
      <p:pic>
        <p:nvPicPr>
          <p:cNvPr id="4" name="Picture 3" descr="../Dropbox%20(Personal)/Screenshots/Screenshot%202018-11-21%2014.51.42.png"/>
          <p:cNvPicPr/>
          <p:nvPr/>
        </p:nvPicPr>
        <p:blipFill>
          <a:blip r:embed="rId3">
            <a:extLst>
              <a:ext uri="{28A0092B-C50C-407E-A947-70E740481C1C}">
                <a14:useLocalDpi xmlns:a14="http://schemas.microsoft.com/office/drawing/2010/main" val="0"/>
              </a:ext>
            </a:extLst>
          </a:blip>
          <a:srcRect/>
          <a:stretch>
            <a:fillRect/>
          </a:stretch>
        </p:blipFill>
        <p:spPr bwMode="auto">
          <a:xfrm>
            <a:off x="4502150" y="2428875"/>
            <a:ext cx="10231994" cy="7776242"/>
          </a:xfrm>
          <a:prstGeom prst="rect">
            <a:avLst/>
          </a:prstGeom>
          <a:noFill/>
          <a:ln>
            <a:noFill/>
          </a:ln>
        </p:spPr>
      </p:pic>
      <p:sp>
        <p:nvSpPr>
          <p:cNvPr id="5" name="Rectangle 4"/>
          <p:cNvSpPr/>
          <p:nvPr/>
        </p:nvSpPr>
        <p:spPr>
          <a:xfrm>
            <a:off x="7403654" y="2897991"/>
            <a:ext cx="2358687"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Jamiyat</a:t>
            </a:r>
          </a:p>
        </p:txBody>
      </p:sp>
      <p:sp>
        <p:nvSpPr>
          <p:cNvPr id="6" name="Rectangle 5"/>
          <p:cNvSpPr/>
          <p:nvPr/>
        </p:nvSpPr>
        <p:spPr>
          <a:xfrm>
            <a:off x="7791304" y="3766737"/>
            <a:ext cx="1797408"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Maktab</a:t>
            </a:r>
          </a:p>
        </p:txBody>
      </p:sp>
      <p:sp>
        <p:nvSpPr>
          <p:cNvPr id="7" name="Rectangle 6"/>
          <p:cNvSpPr/>
          <p:nvPr/>
        </p:nvSpPr>
        <p:spPr>
          <a:xfrm>
            <a:off x="8058843" y="4411644"/>
            <a:ext cx="1262336"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Oila</a:t>
            </a:r>
          </a:p>
        </p:txBody>
      </p:sp>
      <p:sp>
        <p:nvSpPr>
          <p:cNvPr id="8" name="Rectangle 7"/>
          <p:cNvSpPr/>
          <p:nvPr/>
        </p:nvSpPr>
        <p:spPr>
          <a:xfrm>
            <a:off x="7791305" y="5191953"/>
            <a:ext cx="1529874"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Bola</a:t>
            </a:r>
          </a:p>
        </p:txBody>
      </p:sp>
    </p:spTree>
    <p:extLst>
      <p:ext uri="{BB962C8B-B14F-4D97-AF65-F5344CB8AC3E}">
        <p14:creationId xmlns:p14="http://schemas.microsoft.com/office/powerpoint/2010/main" val="1180399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Овал 6"/>
          <p:cNvSpPr/>
          <p:nvPr/>
        </p:nvSpPr>
        <p:spPr>
          <a:xfrm>
            <a:off x="1665913"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Qiziqarli</a:t>
            </a:r>
            <a:endParaRPr lang="ru-RU" sz="6000" b="1" dirty="0">
              <a:solidFill>
                <a:srgbClr val="C00000"/>
              </a:solidFill>
            </a:endParaRPr>
          </a:p>
        </p:txBody>
      </p:sp>
      <p:sp>
        <p:nvSpPr>
          <p:cNvPr id="9" name="Овал 8"/>
          <p:cNvSpPr/>
          <p:nvPr/>
        </p:nvSpPr>
        <p:spPr>
          <a:xfrm>
            <a:off x="6026150"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Muhum</a:t>
            </a:r>
            <a:endParaRPr lang="ru-RU" sz="6000" b="1" dirty="0">
              <a:solidFill>
                <a:srgbClr val="C00000"/>
              </a:solidFill>
            </a:endParaRPr>
          </a:p>
        </p:txBody>
      </p:sp>
      <p:sp>
        <p:nvSpPr>
          <p:cNvPr id="10" name="Овал 9"/>
          <p:cNvSpPr/>
          <p:nvPr/>
        </p:nvSpPr>
        <p:spPr>
          <a:xfrm>
            <a:off x="10237731" y="2822159"/>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Foydali</a:t>
            </a:r>
            <a:endParaRPr lang="ru-RU" sz="6000" b="1" dirty="0">
              <a:solidFill>
                <a:srgbClr val="C00000"/>
              </a:solidFill>
            </a:endParaRPr>
          </a:p>
        </p:txBody>
      </p:sp>
      <p:sp>
        <p:nvSpPr>
          <p:cNvPr id="11" name="Овал 10"/>
          <p:cNvSpPr/>
          <p:nvPr/>
        </p:nvSpPr>
        <p:spPr>
          <a:xfrm>
            <a:off x="3946337" y="5381125"/>
            <a:ext cx="4876800"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solidFill>
                  <a:srgbClr val="C00000"/>
                </a:solidFill>
              </a:rPr>
              <a:t>Kutilmagan</a:t>
            </a:r>
            <a:r>
              <a:rPr lang="en-US" sz="5400" b="1" dirty="0">
                <a:solidFill>
                  <a:srgbClr val="C00000"/>
                </a:solidFill>
              </a:rPr>
              <a:t> </a:t>
            </a:r>
            <a:endParaRPr lang="ru-RU" sz="5400" b="1" dirty="0">
              <a:solidFill>
                <a:srgbClr val="C00000"/>
              </a:solidFill>
            </a:endParaRPr>
          </a:p>
        </p:txBody>
      </p:sp>
      <p:sp>
        <p:nvSpPr>
          <p:cNvPr id="12" name="Овал 11"/>
          <p:cNvSpPr/>
          <p:nvPr/>
        </p:nvSpPr>
        <p:spPr>
          <a:xfrm>
            <a:off x="8246318" y="5381125"/>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Yangi</a:t>
            </a:r>
            <a:endParaRPr lang="ru-RU" sz="6000" b="1" dirty="0">
              <a:solidFill>
                <a:srgbClr val="C00000"/>
              </a:solidFill>
            </a:endParaRPr>
          </a:p>
        </p:txBody>
      </p:sp>
      <p:sp>
        <p:nvSpPr>
          <p:cNvPr id="13" name="Прямоугольник 12"/>
          <p:cNvSpPr/>
          <p:nvPr/>
        </p:nvSpPr>
        <p:spPr>
          <a:xfrm>
            <a:off x="4502150" y="1439594"/>
            <a:ext cx="8619667" cy="1107996"/>
          </a:xfrm>
          <a:prstGeom prst="rect">
            <a:avLst/>
          </a:prstGeom>
        </p:spPr>
        <p:txBody>
          <a:bodyPr wrap="none">
            <a:spAutoFit/>
          </a:bodyPr>
          <a:lstStyle/>
          <a:p>
            <a:r>
              <a:rPr lang="en-US" sz="6600" kern="0" dirty="0">
                <a:latin typeface="Times New Roman" panose="02020603050405020304" pitchFamily="18" charset="0"/>
                <a:ea typeface="Times New Roman" panose="02020603050405020304" pitchFamily="18" charset="0"/>
              </a:rPr>
              <a:t>“</a:t>
            </a:r>
            <a:r>
              <a:rPr lang="en-US" sz="6600" kern="0" dirty="0" err="1">
                <a:latin typeface="Times New Roman" panose="02020603050405020304" pitchFamily="18" charset="0"/>
                <a:ea typeface="Times New Roman" panose="02020603050405020304" pitchFamily="18" charset="0"/>
              </a:rPr>
              <a:t>Olimpiada</a:t>
            </a:r>
            <a:r>
              <a:rPr lang="en-US" sz="6600" kern="0" dirty="0">
                <a:latin typeface="Times New Roman" panose="02020603050405020304" pitchFamily="18" charset="0"/>
                <a:ea typeface="Times New Roman" panose="02020603050405020304" pitchFamily="18" charset="0"/>
              </a:rPr>
              <a:t>” </a:t>
            </a:r>
            <a:r>
              <a:rPr lang="en-US" sz="6600" kern="0" dirty="0" err="1">
                <a:latin typeface="Times New Roman" panose="02020603050405020304" pitchFamily="18" charset="0"/>
                <a:ea typeface="Times New Roman" panose="02020603050405020304" pitchFamily="18" charset="0"/>
              </a:rPr>
              <a:t>refleksiyasi</a:t>
            </a:r>
            <a:endParaRPr lang="ru-RU" sz="6600" dirty="0"/>
          </a:p>
        </p:txBody>
      </p:sp>
    </p:spTree>
    <p:extLst>
      <p:ext uri="{BB962C8B-B14F-4D97-AF65-F5344CB8AC3E}">
        <p14:creationId xmlns:p14="http://schemas.microsoft.com/office/powerpoint/2010/main" val="4017835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Прямоугольник 6"/>
          <p:cNvSpPr/>
          <p:nvPr/>
        </p:nvSpPr>
        <p:spPr>
          <a:xfrm>
            <a:off x="463550" y="1590675"/>
            <a:ext cx="14706600" cy="6678079"/>
          </a:xfrm>
          <a:prstGeom prst="rect">
            <a:avLst/>
          </a:prstGeom>
          <a:noFill/>
        </p:spPr>
        <p:txBody>
          <a:bodyPr wrap="squar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pic>
        <p:nvPicPr>
          <p:cNvPr id="4" name="Picture 2906"/>
          <p:cNvPicPr>
            <a:picLocks/>
          </p:cNvPicPr>
          <p:nvPr/>
        </p:nvPicPr>
        <p:blipFill>
          <a:blip r:embed="rId4"/>
          <a:stretch>
            <a:fillRect/>
          </a:stretch>
        </p:blipFill>
        <p:spPr>
          <a:xfrm>
            <a:off x="13417550" y="981075"/>
            <a:ext cx="4267200" cy="5029200"/>
          </a:xfrm>
          <a:prstGeom prst="rect">
            <a:avLst/>
          </a:prstGeom>
        </p:spPr>
      </p:pic>
    </p:spTree>
    <p:extLst>
      <p:ext uri="{BB962C8B-B14F-4D97-AF65-F5344CB8AC3E}">
        <p14:creationId xmlns:p14="http://schemas.microsoft.com/office/powerpoint/2010/main" val="423490902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45f3f6443e3c1312d130578b4b345d31753a83"/>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6138</TotalTime>
  <Words>763</Words>
  <Application>Microsoft Office PowerPoint</Application>
  <PresentationFormat>Произвольный</PresentationFormat>
  <Paragraphs>107</Paragraphs>
  <Slides>26</Slides>
  <Notes>9</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26</vt:i4>
      </vt:variant>
    </vt:vector>
  </HeadingPairs>
  <TitlesOfParts>
    <vt:vector size="35" baseType="lpstr">
      <vt:lpstr>Algerian</vt:lpstr>
      <vt:lpstr>Arial</vt:lpstr>
      <vt:lpstr>Calibri</vt:lpstr>
      <vt:lpstr>Calibri Light</vt:lpstr>
      <vt:lpstr>Times New Roman</vt:lpstr>
      <vt:lpstr>Univers LT Std 55 Roman</vt:lpstr>
      <vt:lpstr>Verdana</vt:lpstr>
      <vt:lpstr>Wingdings</vt:lpstr>
      <vt:lpstr>Тема Office</vt:lpstr>
      <vt:lpstr>3.7.1. Boshlang‘ich ta’limda inkluyuziv ta’lim yondashuvlari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“Gingerbread” odam</vt:lpstr>
      <vt:lpstr>« Gingerbread » odam</vt:lpstr>
      <vt:lpstr> Inkluziv sifatlar: </vt:lpstr>
      <vt:lpstr>Презентация PowerPoint</vt:lpstr>
      <vt:lpstr>Презентация PowerPoint</vt:lpstr>
      <vt:lpstr>Презентация PowerPoint</vt:lpstr>
      <vt:lpstr>Adolat va tenglik</vt:lpstr>
      <vt:lpstr>Презентация PowerPoint</vt:lpstr>
      <vt:lpstr>Презентация PowerPoint</vt:lpstr>
      <vt:lpstr>Sog’lom bolada mehr,shafqat,insoniylik tuyg’ulari yuksalib, tarbiyalanib boradi</vt:lpstr>
      <vt:lpstr>Презентация PowerPoint</vt:lpstr>
      <vt:lpstr>Презентация PowerPoint</vt:lpstr>
      <vt:lpstr>Презентация PowerPoint</vt:lpstr>
      <vt:lpstr>Презентация PowerPoint</vt:lpstr>
      <vt:lpstr>Презентация PowerPoint</vt:lpstr>
      <vt:lpstr> Imkoniyat va to’siqlar doirasi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Nargiza</cp:lastModifiedBy>
  <cp:revision>546</cp:revision>
  <cp:lastPrinted>2020-12-11T16:07:03Z</cp:lastPrinted>
  <dcterms:created xsi:type="dcterms:W3CDTF">2020-11-12T01:04:50Z</dcterms:created>
  <dcterms:modified xsi:type="dcterms:W3CDTF">2026-10-11T01:30:43Z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