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72" r:id="rId2"/>
    <p:sldId id="256" r:id="rId3"/>
    <p:sldId id="257" r:id="rId4"/>
    <p:sldId id="258" r:id="rId5"/>
    <p:sldId id="259" r:id="rId6"/>
    <p:sldId id="261" r:id="rId7"/>
    <p:sldId id="260" r:id="rId8"/>
    <p:sldId id="269" r:id="rId9"/>
    <p:sldId id="270" r:id="rId10"/>
    <p:sldId id="271" r:id="rId11"/>
    <p:sldId id="263" r:id="rId12"/>
    <p:sldId id="264" r:id="rId13"/>
    <p:sldId id="265" r:id="rId14"/>
    <p:sldId id="267" r:id="rId15"/>
    <p:sldId id="268" r:id="rId16"/>
  </p:sldIdLst>
  <p:sldSz cx="12192000" cy="6858000"/>
  <p:notesSz cx="6858000" cy="9144000"/>
  <p:custDataLst>
    <p:tags r:id="rId18"/>
  </p:custData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5" autoAdjust="0"/>
    <p:restoredTop sz="94660"/>
  </p:normalViewPr>
  <p:slideViewPr>
    <p:cSldViewPr snapToGrid="0">
      <p:cViewPr varScale="1">
        <p:scale>
          <a:sx n="50" d="100"/>
          <a:sy n="50" d="100"/>
        </p:scale>
        <p:origin x="566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499A86-8BC9-4F8A-ACF8-F876D2567376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8F8EF0-A2D4-428E-BA7E-404594CF32C0}">
      <dgm:prSet phldrT="[Текст]"/>
      <dgm:spPr>
        <a:solidFill>
          <a:srgbClr val="92D05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Ko'nikmalarni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rivojlantirish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 (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masalan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kodlash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,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kompyuter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va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tarmoqlar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bilan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 Black" panose="020B0A04020102020204" pitchFamily="34" charset="0"/>
            </a:rPr>
            <a:t>ishlash</a:t>
          </a:r>
          <a:r>
            <a:rPr lang="en-US" dirty="0" smtClean="0">
              <a:solidFill>
                <a:schemeClr val="tx1"/>
              </a:solidFill>
              <a:latin typeface="Arial Black" panose="020B0A04020102020204" pitchFamily="34" charset="0"/>
            </a:rPr>
            <a:t>)</a:t>
          </a:r>
          <a:endParaRPr lang="ru-RU" dirty="0">
            <a:solidFill>
              <a:schemeClr val="tx1"/>
            </a:solidFill>
            <a:latin typeface="Arial Black" panose="020B0A04020102020204" pitchFamily="34" charset="0"/>
          </a:endParaRPr>
        </a:p>
      </dgm:t>
    </dgm:pt>
    <dgm:pt modelId="{D30C42C2-5272-4C54-A799-8E8F4073DBBB}" type="parTrans" cxnId="{38F6D307-E3BB-4557-A1B4-93E9B85224D3}">
      <dgm:prSet/>
      <dgm:spPr/>
      <dgm:t>
        <a:bodyPr/>
        <a:lstStyle/>
        <a:p>
          <a:endParaRPr lang="ru-RU"/>
        </a:p>
      </dgm:t>
    </dgm:pt>
    <dgm:pt modelId="{FBE1DD02-ADB1-450D-958D-B08B45C757FC}" type="sibTrans" cxnId="{38F6D307-E3BB-4557-A1B4-93E9B85224D3}">
      <dgm:prSet/>
      <dgm:spPr/>
      <dgm:t>
        <a:bodyPr/>
        <a:lstStyle/>
        <a:p>
          <a:endParaRPr lang="ru-RU"/>
        </a:p>
      </dgm:t>
    </dgm:pt>
    <dgm:pt modelId="{E4C4E8BC-2016-440C-81A4-B0B63DBF946D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3000" dirty="0" err="1" smtClean="0">
              <a:solidFill>
                <a:schemeClr val="tx1"/>
              </a:solidFill>
              <a:latin typeface="Arial Black" panose="020B0A04020102020204" pitchFamily="34" charset="0"/>
            </a:rPr>
            <a:t>Yangi</a:t>
          </a:r>
          <a:r>
            <a:rPr lang="en-US" sz="30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3000" dirty="0" err="1" smtClean="0">
              <a:solidFill>
                <a:schemeClr val="tx1"/>
              </a:solidFill>
              <a:latin typeface="Arial Black" panose="020B0A04020102020204" pitchFamily="34" charset="0"/>
            </a:rPr>
            <a:t>texnologiyalarni</a:t>
          </a:r>
          <a:r>
            <a:rPr lang="en-US" sz="30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3000" dirty="0" err="1" smtClean="0">
              <a:solidFill>
                <a:schemeClr val="tx1"/>
              </a:solidFill>
              <a:latin typeface="Arial Black" panose="020B0A04020102020204" pitchFamily="34" charset="0"/>
            </a:rPr>
            <a:t>o'zlashtirish</a:t>
          </a:r>
          <a:endParaRPr lang="ru-RU" sz="3000" dirty="0">
            <a:solidFill>
              <a:schemeClr val="tx1"/>
            </a:solidFill>
          </a:endParaRPr>
        </a:p>
      </dgm:t>
    </dgm:pt>
    <dgm:pt modelId="{1493216C-E594-4D2A-82AF-E09B6982468C}" type="parTrans" cxnId="{42B11C48-CE11-4E0D-9853-22DFBF5BD175}">
      <dgm:prSet/>
      <dgm:spPr/>
      <dgm:t>
        <a:bodyPr/>
        <a:lstStyle/>
        <a:p>
          <a:endParaRPr lang="ru-RU"/>
        </a:p>
      </dgm:t>
    </dgm:pt>
    <dgm:pt modelId="{FDE5F4E7-CBC1-4CF6-8D94-8DD1CF12692D}" type="sibTrans" cxnId="{42B11C48-CE11-4E0D-9853-22DFBF5BD175}">
      <dgm:prSet/>
      <dgm:spPr/>
      <dgm:t>
        <a:bodyPr/>
        <a:lstStyle/>
        <a:p>
          <a:endParaRPr lang="ru-RU"/>
        </a:p>
      </dgm:t>
    </dgm:pt>
    <dgm:pt modelId="{5036A85C-0049-45D8-8D7F-29DA733973F0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  <a:latin typeface="Arial Black" panose="020B0A04020102020204" pitchFamily="34" charset="0"/>
            </a:rPr>
            <a:t>Mas'uliyatli raqamli fuqarolik</a:t>
          </a:r>
          <a:endParaRPr lang="ru-RU" sz="3200" dirty="0">
            <a:solidFill>
              <a:schemeClr val="tx1"/>
            </a:solidFill>
            <a:latin typeface="Arial Black" panose="020B0A04020102020204" pitchFamily="34" charset="0"/>
          </a:endParaRPr>
        </a:p>
      </dgm:t>
    </dgm:pt>
    <dgm:pt modelId="{80882C52-B6E8-4EF2-9E08-E6B3DEB53ED0}" type="parTrans" cxnId="{A46DC185-DDAA-4FE2-BCFA-CA7C3042976D}">
      <dgm:prSet/>
      <dgm:spPr/>
      <dgm:t>
        <a:bodyPr/>
        <a:lstStyle/>
        <a:p>
          <a:endParaRPr lang="ru-RU"/>
        </a:p>
      </dgm:t>
    </dgm:pt>
    <dgm:pt modelId="{6F20D042-1CBC-4D52-B563-4B7AF81C2BFF}" type="sibTrans" cxnId="{A46DC185-DDAA-4FE2-BCFA-CA7C3042976D}">
      <dgm:prSet/>
      <dgm:spPr/>
      <dgm:t>
        <a:bodyPr/>
        <a:lstStyle/>
        <a:p>
          <a:endParaRPr lang="ru-RU"/>
        </a:p>
      </dgm:t>
    </dgm:pt>
    <dgm:pt modelId="{8D365EFD-569A-4981-A9B6-205BC4249CC6}" type="pres">
      <dgm:prSet presAssocID="{6A499A86-8BC9-4F8A-ACF8-F876D256737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5CD1A5-FE7B-4745-8052-997C89108E4D}" type="pres">
      <dgm:prSet presAssocID="{D78F8EF0-A2D4-428E-BA7E-404594CF32C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733310-2C8E-48D2-A05B-86BE8A293A52}" type="pres">
      <dgm:prSet presAssocID="{FBE1DD02-ADB1-450D-958D-B08B45C757FC}" presName="sibTrans" presStyleCnt="0"/>
      <dgm:spPr/>
    </dgm:pt>
    <dgm:pt modelId="{5AEF06C6-32DD-41D7-87D3-4E4A7EEBB025}" type="pres">
      <dgm:prSet presAssocID="{E4C4E8BC-2016-440C-81A4-B0B63DBF946D}" presName="node" presStyleLbl="node1" presStyleIdx="1" presStyleCnt="3" custScaleX="81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D021F6-6393-4512-95E6-362C0B69E075}" type="pres">
      <dgm:prSet presAssocID="{FDE5F4E7-CBC1-4CF6-8D94-8DD1CF12692D}" presName="sibTrans" presStyleCnt="0"/>
      <dgm:spPr/>
    </dgm:pt>
    <dgm:pt modelId="{645CF74C-A029-4687-8257-43704C39CF88}" type="pres">
      <dgm:prSet presAssocID="{5036A85C-0049-45D8-8D7F-29DA733973F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43985C-E3B0-47FE-B54C-79929F2A205C}" type="presOf" srcId="{5036A85C-0049-45D8-8D7F-29DA733973F0}" destId="{645CF74C-A029-4687-8257-43704C39CF88}" srcOrd="0" destOrd="0" presId="urn:microsoft.com/office/officeart/2005/8/layout/hList6"/>
    <dgm:cxn modelId="{23C7A17E-F8FC-4681-8D5C-44B8303A9E93}" type="presOf" srcId="{E4C4E8BC-2016-440C-81A4-B0B63DBF946D}" destId="{5AEF06C6-32DD-41D7-87D3-4E4A7EEBB025}" srcOrd="0" destOrd="0" presId="urn:microsoft.com/office/officeart/2005/8/layout/hList6"/>
    <dgm:cxn modelId="{A46DC185-DDAA-4FE2-BCFA-CA7C3042976D}" srcId="{6A499A86-8BC9-4F8A-ACF8-F876D2567376}" destId="{5036A85C-0049-45D8-8D7F-29DA733973F0}" srcOrd="2" destOrd="0" parTransId="{80882C52-B6E8-4EF2-9E08-E6B3DEB53ED0}" sibTransId="{6F20D042-1CBC-4D52-B563-4B7AF81C2BFF}"/>
    <dgm:cxn modelId="{38F6D307-E3BB-4557-A1B4-93E9B85224D3}" srcId="{6A499A86-8BC9-4F8A-ACF8-F876D2567376}" destId="{D78F8EF0-A2D4-428E-BA7E-404594CF32C0}" srcOrd="0" destOrd="0" parTransId="{D30C42C2-5272-4C54-A799-8E8F4073DBBB}" sibTransId="{FBE1DD02-ADB1-450D-958D-B08B45C757FC}"/>
    <dgm:cxn modelId="{42B11C48-CE11-4E0D-9853-22DFBF5BD175}" srcId="{6A499A86-8BC9-4F8A-ACF8-F876D2567376}" destId="{E4C4E8BC-2016-440C-81A4-B0B63DBF946D}" srcOrd="1" destOrd="0" parTransId="{1493216C-E594-4D2A-82AF-E09B6982468C}" sibTransId="{FDE5F4E7-CBC1-4CF6-8D94-8DD1CF12692D}"/>
    <dgm:cxn modelId="{F98521B0-A785-4F37-AE4A-95EEFE6677A7}" type="presOf" srcId="{D78F8EF0-A2D4-428E-BA7E-404594CF32C0}" destId="{6B5CD1A5-FE7B-4745-8052-997C89108E4D}" srcOrd="0" destOrd="0" presId="urn:microsoft.com/office/officeart/2005/8/layout/hList6"/>
    <dgm:cxn modelId="{BA99FF14-D961-40EC-A3D4-C69777591BB4}" type="presOf" srcId="{6A499A86-8BC9-4F8A-ACF8-F876D2567376}" destId="{8D365EFD-569A-4981-A9B6-205BC4249CC6}" srcOrd="0" destOrd="0" presId="urn:microsoft.com/office/officeart/2005/8/layout/hList6"/>
    <dgm:cxn modelId="{DAAE5462-6CEC-459C-B864-A88953CA6269}" type="presParOf" srcId="{8D365EFD-569A-4981-A9B6-205BC4249CC6}" destId="{6B5CD1A5-FE7B-4745-8052-997C89108E4D}" srcOrd="0" destOrd="0" presId="urn:microsoft.com/office/officeart/2005/8/layout/hList6"/>
    <dgm:cxn modelId="{498B89C3-33D5-40C3-B9AE-DF6707950DD1}" type="presParOf" srcId="{8D365EFD-569A-4981-A9B6-205BC4249CC6}" destId="{2F733310-2C8E-48D2-A05B-86BE8A293A52}" srcOrd="1" destOrd="0" presId="urn:microsoft.com/office/officeart/2005/8/layout/hList6"/>
    <dgm:cxn modelId="{D2CDE5CE-07F2-4ABE-8045-5A5ECAB5C94B}" type="presParOf" srcId="{8D365EFD-569A-4981-A9B6-205BC4249CC6}" destId="{5AEF06C6-32DD-41D7-87D3-4E4A7EEBB025}" srcOrd="2" destOrd="0" presId="urn:microsoft.com/office/officeart/2005/8/layout/hList6"/>
    <dgm:cxn modelId="{6B963BEF-E372-4E70-ACAA-3C10C37A87A5}" type="presParOf" srcId="{8D365EFD-569A-4981-A9B6-205BC4249CC6}" destId="{9CD021F6-6393-4512-95E6-362C0B69E075}" srcOrd="3" destOrd="0" presId="urn:microsoft.com/office/officeart/2005/8/layout/hList6"/>
    <dgm:cxn modelId="{951F31C1-3DD9-4F6C-A063-A3DFB9D9EDAE}" type="presParOf" srcId="{8D365EFD-569A-4981-A9B6-205BC4249CC6}" destId="{645CF74C-A029-4687-8257-43704C39CF88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CD1A5-FE7B-4745-8052-997C89108E4D}">
      <dsp:nvSpPr>
        <dsp:cNvPr id="0" name=""/>
        <dsp:cNvSpPr/>
      </dsp:nvSpPr>
      <dsp:spPr>
        <a:xfrm rot="16200000">
          <a:off x="-367736" y="370589"/>
          <a:ext cx="4329410" cy="3588230"/>
        </a:xfrm>
        <a:prstGeom prst="flowChartManualOperation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60114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Ko'nikmalarni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rivojlantirish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(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masalan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,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kodlash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,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kompyuter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va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tarmoqlar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bilan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25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ishlash</a:t>
          </a:r>
          <a:r>
            <a:rPr lang="en-US" sz="25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)</a:t>
          </a:r>
          <a:endParaRPr lang="ru-RU" sz="2500" kern="1200" dirty="0">
            <a:solidFill>
              <a:schemeClr val="tx1"/>
            </a:solidFill>
            <a:latin typeface="Arial Black" panose="020B0A04020102020204" pitchFamily="34" charset="0"/>
          </a:endParaRPr>
        </a:p>
      </dsp:txBody>
      <dsp:txXfrm rot="5400000">
        <a:off x="2854" y="865881"/>
        <a:ext cx="3588230" cy="2597646"/>
      </dsp:txXfrm>
    </dsp:sp>
    <dsp:sp modelId="{5AEF06C6-32DD-41D7-87D3-4E4A7EEBB025}">
      <dsp:nvSpPr>
        <dsp:cNvPr id="0" name=""/>
        <dsp:cNvSpPr/>
      </dsp:nvSpPr>
      <dsp:spPr>
        <a:xfrm rot="16200000">
          <a:off x="3152730" y="707470"/>
          <a:ext cx="4329410" cy="2914468"/>
        </a:xfrm>
        <a:prstGeom prst="flowChartManualOperation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05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Yangi</a:t>
          </a:r>
          <a:r>
            <a:rPr lang="en-US" sz="30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30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texnologiyalarni</a:t>
          </a:r>
          <a:r>
            <a:rPr lang="en-US" sz="30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 </a:t>
          </a:r>
          <a:r>
            <a:rPr lang="en-US" sz="3000" kern="1200" dirty="0" err="1" smtClean="0">
              <a:solidFill>
                <a:schemeClr val="tx1"/>
              </a:solidFill>
              <a:latin typeface="Arial Black" panose="020B0A04020102020204" pitchFamily="34" charset="0"/>
            </a:rPr>
            <a:t>o'zlashtirish</a:t>
          </a:r>
          <a:endParaRPr lang="ru-RU" sz="3000" kern="1200" dirty="0">
            <a:solidFill>
              <a:schemeClr val="tx1"/>
            </a:solidFill>
          </a:endParaRPr>
        </a:p>
      </dsp:txBody>
      <dsp:txXfrm rot="5400000">
        <a:off x="3860201" y="865881"/>
        <a:ext cx="2914468" cy="2597646"/>
      </dsp:txXfrm>
    </dsp:sp>
    <dsp:sp modelId="{645CF74C-A029-4687-8257-43704C39CF88}">
      <dsp:nvSpPr>
        <dsp:cNvPr id="0" name=""/>
        <dsp:cNvSpPr/>
      </dsp:nvSpPr>
      <dsp:spPr>
        <a:xfrm rot="16200000">
          <a:off x="6673196" y="370589"/>
          <a:ext cx="4329410" cy="3588230"/>
        </a:xfrm>
        <a:prstGeom prst="flowChartManualOperation">
          <a:avLst/>
        </a:prstGeom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  <a:latin typeface="Arial Black" panose="020B0A04020102020204" pitchFamily="34" charset="0"/>
            </a:rPr>
            <a:t>Mas'uliyatli raqamli fuqarolik</a:t>
          </a:r>
          <a:endParaRPr lang="ru-RU" sz="3200" kern="1200" dirty="0">
            <a:solidFill>
              <a:schemeClr val="tx1"/>
            </a:solidFill>
            <a:latin typeface="Arial Black" panose="020B0A04020102020204" pitchFamily="34" charset="0"/>
          </a:endParaRPr>
        </a:p>
      </dsp:txBody>
      <dsp:txXfrm rot="5400000">
        <a:off x="7043786" y="865881"/>
        <a:ext cx="3588230" cy="25976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2BD8B-E26A-4076-8F8C-B129C5558344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29988-2854-456B-BE20-BBB7C9EB8C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663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156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7585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084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354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483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88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62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029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842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134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414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62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323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110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151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40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151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36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151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41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6130C-32E5-4638-90B7-FA3A641137D2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2A3C7-83A9-49AD-AD62-D67D9A72D35B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2192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1800"/>
          </a:p>
        </p:txBody>
      </p:sp>
    </p:spTree>
    <p:extLst>
      <p:ext uri="{BB962C8B-B14F-4D97-AF65-F5344CB8AC3E}">
        <p14:creationId xmlns:p14="http://schemas.microsoft.com/office/powerpoint/2010/main" val="3606062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74638"/>
            <a:ext cx="11811000" cy="64004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3.6.3.Mavzu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o'quvchilarni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vaziyatlarga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endParaRPr lang="en-US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Nargiza </a:t>
            </a:r>
            <a:r>
              <a:rPr lang="en-US" sz="4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99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8540" y="616226"/>
            <a:ext cx="11767930" cy="5764696"/>
          </a:xfrm>
        </p:spPr>
        <p:txBody>
          <a:bodyPr>
            <a:normAutofit/>
          </a:bodyPr>
          <a:lstStyle/>
          <a:p>
            <a:pPr algn="ctr"/>
            <a:endParaRPr lang="en-US" b="1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b="1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Reja</a:t>
            </a:r>
            <a:r>
              <a:rPr lang="en-US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:</a:t>
            </a:r>
          </a:p>
          <a:p>
            <a:pPr algn="l"/>
            <a:r>
              <a:rPr lang="en-US" b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  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1.Kirish</a:t>
            </a:r>
          </a:p>
          <a:p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</a:rPr>
              <a:t>2. </a:t>
            </a:r>
            <a:r>
              <a:rPr lang="en-US" dirty="0" err="1">
                <a:solidFill>
                  <a:schemeClr val="tx1"/>
                </a:solidFill>
                <a:latin typeface="Arial Black" panose="020B0A04020102020204" pitchFamily="34" charset="0"/>
              </a:rPr>
              <a:t>Texnologik</a:t>
            </a:r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 Black" panose="020B0A04020102020204" pitchFamily="34" charset="0"/>
              </a:rPr>
              <a:t>vositalardan</a:t>
            </a:r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 Black" panose="020B0A04020102020204" pitchFamily="34" charset="0"/>
              </a:rPr>
              <a:t>samarali</a:t>
            </a:r>
            <a:r>
              <a:rPr lang="en-US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foydalanish</a:t>
            </a:r>
            <a:endParaRPr lang="en-US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3.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Hayotiy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 Black" panose="020B0A04020102020204" pitchFamily="34" charset="0"/>
              </a:rPr>
              <a:t>v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aziyatlarda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 Black" panose="020B0A04020102020204" pitchFamily="34" charset="0"/>
              </a:rPr>
              <a:t>a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xborot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</a:p>
          <a:p>
            <a:pPr algn="l"/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texnologiyalaridan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foydalanish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6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757" y="446038"/>
            <a:ext cx="10886660" cy="6488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>
                <a:latin typeface="Arial Black" panose="020B0A04020102020204" pitchFamily="34" charset="0"/>
              </a:rPr>
              <a:t>"</a:t>
            </a:r>
            <a:r>
              <a:rPr lang="en-US" sz="2800" dirty="0" err="1">
                <a:latin typeface="Arial Black" panose="020B0A04020102020204" pitchFamily="34" charset="0"/>
              </a:rPr>
              <a:t>Informatika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va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axborot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texnologiyalari</a:t>
            </a:r>
            <a:r>
              <a:rPr lang="en-US" sz="2800" dirty="0">
                <a:latin typeface="Arial Black" panose="020B0A04020102020204" pitchFamily="34" charset="0"/>
              </a:rPr>
              <a:t>" </a:t>
            </a:r>
            <a:r>
              <a:rPr lang="en-US" sz="2800" dirty="0" err="1">
                <a:latin typeface="Arial Black" panose="020B0A04020102020204" pitchFamily="34" charset="0"/>
              </a:rPr>
              <a:t>darslari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o'quvchilarni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zamonaviy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hayotda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muvaffaqiyatli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faoliyat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yuritish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uchun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zarur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bo'lgan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ko'nikmalar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bilan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ta'minlaydi</a:t>
            </a:r>
            <a:r>
              <a:rPr lang="en-US" sz="2800" dirty="0">
                <a:latin typeface="Arial Black" panose="020B0A04020102020204" pitchFamily="34" charset="0"/>
              </a:rPr>
              <a:t>. </a:t>
            </a:r>
            <a:r>
              <a:rPr lang="en-US" sz="2800" dirty="0" err="1">
                <a:latin typeface="Arial Black" panose="020B0A04020102020204" pitchFamily="34" charset="0"/>
              </a:rPr>
              <a:t>Bugungi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kunda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axborot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texnologiyalari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bir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sohada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katta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rol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o'ynaydi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shuning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uchun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o'quvchilarni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bu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 smtClean="0">
                <a:latin typeface="Arial Black" panose="020B0A04020102020204" pitchFamily="34" charset="0"/>
              </a:rPr>
              <a:t>soha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bilan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tanishtirish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ularning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kelajakdagi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ish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faoliyatiga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tayyorlanishlari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uchun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juda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muhimdir</a:t>
            </a:r>
            <a:r>
              <a:rPr lang="en-US" sz="2800" dirty="0">
                <a:latin typeface="Arial Black" panose="020B0A04020102020204" pitchFamily="34" charset="0"/>
              </a:rPr>
              <a:t>. Bu </a:t>
            </a:r>
            <a:r>
              <a:rPr lang="en-US" sz="2800" dirty="0" err="1">
                <a:latin typeface="Arial Black" panose="020B0A04020102020204" pitchFamily="34" charset="0"/>
              </a:rPr>
              <a:t>darslar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orqali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o'quvchilar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nafaqat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nazariy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bilimlarga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ega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bo'lishadi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balki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amaliy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ko'nikmalarni</a:t>
            </a:r>
            <a:r>
              <a:rPr lang="en-US" sz="2800" dirty="0">
                <a:latin typeface="Arial Black" panose="020B0A04020102020204" pitchFamily="34" charset="0"/>
              </a:rPr>
              <a:t> ham </a:t>
            </a:r>
            <a:r>
              <a:rPr lang="en-US" sz="2800" dirty="0" err="1" smtClean="0">
                <a:latin typeface="Arial Black" panose="020B0A04020102020204" pitchFamily="34" charset="0"/>
              </a:rPr>
              <a:t>egallashadi</a:t>
            </a:r>
            <a:r>
              <a:rPr lang="en-US" sz="2800" dirty="0" smtClean="0">
                <a:latin typeface="Arial Black" panose="020B0A04020102020204" pitchFamily="34" charset="0"/>
              </a:rPr>
              <a:t>.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27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470991" y="178904"/>
            <a:ext cx="9024731" cy="85476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Axborot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olish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va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tahlil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qilish</a:t>
            </a:r>
            <a:r>
              <a:rPr lang="en-US" sz="28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ko'nikmalari</a:t>
            </a:r>
            <a:endParaRPr lang="ru-RU" sz="2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араллелограмм 7"/>
          <p:cNvSpPr/>
          <p:nvPr/>
        </p:nvSpPr>
        <p:spPr>
          <a:xfrm>
            <a:off x="139148" y="1252331"/>
            <a:ext cx="6261651" cy="5347252"/>
          </a:xfrm>
          <a:prstGeom prst="parallelogram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O'quvchilar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internetdan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ma'lumotlar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bazalaridan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turli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manbalardan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to'g'ri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samarali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axborot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qidirish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olish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tahlil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qilishni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o'rganadilar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. Bu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ko'nikma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ularni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ilmiy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tadqiqotlar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o'qish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ish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faoliyatida</a:t>
            </a:r>
            <a:r>
              <a:rPr lang="en-US" sz="21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100" dirty="0" err="1">
                <a:solidFill>
                  <a:schemeClr val="tx1"/>
                </a:solidFill>
                <a:latin typeface="Arial Black" panose="020B0A04020102020204" pitchFamily="34" charset="0"/>
              </a:rPr>
              <a:t>qo'llaniladi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405" y="1454543"/>
            <a:ext cx="5214255" cy="514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6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6713" y="304945"/>
            <a:ext cx="6480313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Kompyuter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texnologiyalari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dasturlash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endParaRPr lang="en-US" sz="32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O'quvchilarga</a:t>
            </a:r>
            <a:r>
              <a:rPr 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dasturlash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tillari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kompyuter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tizimlari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ular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bilan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ishlashni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o'rgatish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orqali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ular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bugungi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kunda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muhim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bo'lgan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muhandislik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informatika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texnologiya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sohalarida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ishlash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tayyor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bo'ladilar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>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025" y="1610139"/>
            <a:ext cx="4879831" cy="478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12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ая выноска 4"/>
          <p:cNvSpPr/>
          <p:nvPr/>
        </p:nvSpPr>
        <p:spPr>
          <a:xfrm>
            <a:off x="1630017" y="337930"/>
            <a:ext cx="8925340" cy="1053548"/>
          </a:xfrm>
          <a:prstGeom prst="wedgeRectCallout">
            <a:avLst>
              <a:gd name="adj1" fmla="val -40432"/>
              <a:gd name="adj2" fmla="val 15684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Arial Black" panose="020B0A04020102020204" pitchFamily="34" charset="0"/>
              </a:rPr>
              <a:t>Texnologik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vositalardan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samarali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foydalanish</a:t>
            </a:r>
            <a:r>
              <a:rPr lang="en-US" sz="3200" dirty="0">
                <a:latin typeface="Arial Black" panose="020B0A04020102020204" pitchFamily="34" charset="0"/>
              </a:rPr>
              <a:t>: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198783" y="2544417"/>
            <a:ext cx="7653130" cy="4055165"/>
          </a:xfrm>
          <a:prstGeom prst="round2Diag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O'quvchilar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texnologik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vositalar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orqali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o'z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ishlarini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tez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samarali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bajarishni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o'rganadilar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. Bu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ko'nikmalar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ayniqsa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kasbiy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faoliyatda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va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kundalik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hayotda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o'zini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namoyon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 Black" panose="020B0A04020102020204" pitchFamily="34" charset="0"/>
              </a:rPr>
              <a:t>qiladi</a:t>
            </a:r>
            <a:r>
              <a:rPr lang="en-U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  <a:endParaRPr lang="ru-RU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4665" y="1729409"/>
            <a:ext cx="3739769" cy="25667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6906" y="4035288"/>
            <a:ext cx="3160893" cy="316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9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95739" y="178904"/>
            <a:ext cx="10634870" cy="83488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Informatika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axborot</a:t>
            </a:r>
            <a:r>
              <a:rPr lang="en-US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t</a:t>
            </a:r>
            <a:r>
              <a:rPr lang="en-US" sz="2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exnologiyalarining</a:t>
            </a:r>
            <a:r>
              <a:rPr lang="en-US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h</a:t>
            </a:r>
            <a:r>
              <a:rPr lang="en-US" sz="2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ayotdagi</a:t>
            </a:r>
            <a:r>
              <a:rPr lang="en-US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r</a:t>
            </a:r>
            <a:r>
              <a:rPr lang="en-US" sz="2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oli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02835" y="1411357"/>
            <a:ext cx="7036904" cy="815008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O'quvchilarga</a:t>
            </a: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qanday</a:t>
            </a: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foyda</a:t>
            </a: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keltiradi</a:t>
            </a:r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: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84649121"/>
              </p:ext>
            </p:extLst>
          </p:nvPr>
        </p:nvGraphicFramePr>
        <p:xfrm>
          <a:off x="695739" y="2528590"/>
          <a:ext cx="10634870" cy="43294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404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93110" y="618927"/>
            <a:ext cx="6377781" cy="11088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33"/>
              </a:lnSpc>
            </a:pPr>
            <a:r>
              <a:rPr lang="en-US" sz="3458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Raqamli</a:t>
            </a:r>
            <a:r>
              <a:rPr lang="en-US" sz="3458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45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savodxonlik</a:t>
            </a:r>
            <a:r>
              <a:rPr lang="en-US" sz="3458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458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va</a:t>
            </a:r>
            <a:r>
              <a:rPr lang="en-US" sz="3458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45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xavfsizlikni</a:t>
            </a:r>
            <a:r>
              <a:rPr lang="en-US" sz="3458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458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t</a:t>
            </a:r>
            <a:r>
              <a:rPr lang="en-US" sz="345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a'minlash</a:t>
            </a:r>
            <a:endParaRPr lang="en-US" sz="3458" dirty="0"/>
          </a:p>
        </p:txBody>
      </p:sp>
      <p:sp>
        <p:nvSpPr>
          <p:cNvPr id="4" name="Text 1"/>
          <p:cNvSpPr/>
          <p:nvPr/>
        </p:nvSpPr>
        <p:spPr>
          <a:xfrm>
            <a:off x="5193110" y="1993900"/>
            <a:ext cx="6377781" cy="1135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Raqamli dunyoda faqatgina texnologiyadan foydalanish etarli emas; undan xavfsiz va axloqiy me'yorlarga rioya qilgan holda foydalanish muhimdir. Ushbu ko'nikmalar o'quvchilarning "raqamli fuqaro" sifatida rivojlanishiga zamin yaratadi.</a:t>
            </a:r>
            <a:endParaRPr lang="en-US" sz="1375" dirty="0"/>
          </a:p>
        </p:txBody>
      </p:sp>
      <p:sp>
        <p:nvSpPr>
          <p:cNvPr id="5" name="Shape 2"/>
          <p:cNvSpPr/>
          <p:nvPr/>
        </p:nvSpPr>
        <p:spPr>
          <a:xfrm>
            <a:off x="5193110" y="3329385"/>
            <a:ext cx="6377781" cy="2909689"/>
          </a:xfrm>
          <a:prstGeom prst="roundRect">
            <a:avLst>
              <a:gd name="adj" fmla="val 2562"/>
            </a:avLst>
          </a:prstGeom>
          <a:solidFill>
            <a:srgbClr val="003180"/>
          </a:solidFill>
          <a:ln w="7620">
            <a:solidFill>
              <a:srgbClr val="194A99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5199460" y="3335735"/>
            <a:ext cx="3182541" cy="1874441"/>
          </a:xfrm>
          <a:prstGeom prst="roundRect">
            <a:avLst>
              <a:gd name="adj" fmla="val 3976"/>
            </a:avLst>
          </a:prstGeom>
          <a:solidFill>
            <a:srgbClr val="609DFF"/>
          </a:solidFill>
          <a:ln/>
        </p:spPr>
      </p:sp>
      <p:sp>
        <p:nvSpPr>
          <p:cNvPr id="7" name="Text 4"/>
          <p:cNvSpPr/>
          <p:nvPr/>
        </p:nvSpPr>
        <p:spPr>
          <a:xfrm>
            <a:off x="5376863" y="3513137"/>
            <a:ext cx="2218233" cy="2773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708" dirty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Media </a:t>
            </a:r>
            <a:r>
              <a:rPr lang="en-US" sz="1708" dirty="0" err="1" smtClean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savodxonligi</a:t>
            </a:r>
            <a:endParaRPr lang="en-US" sz="1708" dirty="0"/>
          </a:p>
        </p:txBody>
      </p:sp>
      <p:sp>
        <p:nvSpPr>
          <p:cNvPr id="8" name="Text 5"/>
          <p:cNvSpPr/>
          <p:nvPr/>
        </p:nvSpPr>
        <p:spPr>
          <a:xfrm>
            <a:off x="5376863" y="3896916"/>
            <a:ext cx="2827734" cy="1135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Onlayn axborotning ishonchliligini baholash va soxta yangiliklarni (feyklarni) farqlash.</a:t>
            </a:r>
            <a:endParaRPr lang="en-US" sz="1375" dirty="0"/>
          </a:p>
        </p:txBody>
      </p:sp>
      <p:sp>
        <p:nvSpPr>
          <p:cNvPr id="9" name="Shape 6"/>
          <p:cNvSpPr/>
          <p:nvPr/>
        </p:nvSpPr>
        <p:spPr>
          <a:xfrm>
            <a:off x="8382000" y="3335735"/>
            <a:ext cx="3182541" cy="1874441"/>
          </a:xfrm>
          <a:prstGeom prst="rect">
            <a:avLst/>
          </a:prstGeom>
          <a:solidFill>
            <a:srgbClr val="609DFF"/>
          </a:solidFill>
          <a:ln/>
        </p:spPr>
      </p:sp>
      <p:sp>
        <p:nvSpPr>
          <p:cNvPr id="10" name="Shape 7"/>
          <p:cNvSpPr/>
          <p:nvPr/>
        </p:nvSpPr>
        <p:spPr>
          <a:xfrm>
            <a:off x="8382000" y="3335735"/>
            <a:ext cx="19050" cy="1874441"/>
          </a:xfrm>
          <a:prstGeom prst="roundRect">
            <a:avLst>
              <a:gd name="adj" fmla="val 391252"/>
            </a:avLst>
          </a:prstGeom>
          <a:solidFill>
            <a:srgbClr val="4683E5"/>
          </a:solidFill>
          <a:ln/>
        </p:spPr>
      </p:sp>
      <p:sp>
        <p:nvSpPr>
          <p:cNvPr id="11" name="Text 8"/>
          <p:cNvSpPr/>
          <p:nvPr/>
        </p:nvSpPr>
        <p:spPr>
          <a:xfrm>
            <a:off x="8559404" y="3513137"/>
            <a:ext cx="2535833" cy="2773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708" dirty="0" err="1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Kiberxavfsizlik</a:t>
            </a:r>
            <a:r>
              <a:rPr lang="en-US" sz="1708" dirty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708" dirty="0" err="1" smtClean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asoslari</a:t>
            </a:r>
            <a:endParaRPr lang="en-US" sz="1708" dirty="0"/>
          </a:p>
        </p:txBody>
      </p:sp>
      <p:sp>
        <p:nvSpPr>
          <p:cNvPr id="12" name="Text 9"/>
          <p:cNvSpPr/>
          <p:nvPr/>
        </p:nvSpPr>
        <p:spPr>
          <a:xfrm>
            <a:off x="8559404" y="3896916"/>
            <a:ext cx="2827734" cy="1135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Parollarni himoyalash, fishing hujumlaridan saqlanish va shaxsiy ma'lumotlarni xavfsiz saqlash.</a:t>
            </a:r>
            <a:endParaRPr lang="en-US" sz="1375" dirty="0"/>
          </a:p>
        </p:txBody>
      </p:sp>
      <p:sp>
        <p:nvSpPr>
          <p:cNvPr id="13" name="Shape 10"/>
          <p:cNvSpPr/>
          <p:nvPr/>
        </p:nvSpPr>
        <p:spPr>
          <a:xfrm>
            <a:off x="5199459" y="5210175"/>
            <a:ext cx="6365082" cy="1022548"/>
          </a:xfrm>
          <a:prstGeom prst="rect">
            <a:avLst/>
          </a:prstGeom>
          <a:solidFill>
            <a:srgbClr val="609DFF"/>
          </a:solidFill>
          <a:ln/>
        </p:spPr>
      </p:sp>
      <p:sp>
        <p:nvSpPr>
          <p:cNvPr id="14" name="Shape 11"/>
          <p:cNvSpPr/>
          <p:nvPr/>
        </p:nvSpPr>
        <p:spPr>
          <a:xfrm>
            <a:off x="5199459" y="5210175"/>
            <a:ext cx="6365082" cy="19050"/>
          </a:xfrm>
          <a:prstGeom prst="roundRect">
            <a:avLst>
              <a:gd name="adj" fmla="val 391252"/>
            </a:avLst>
          </a:prstGeom>
          <a:solidFill>
            <a:srgbClr val="4683E5"/>
          </a:solidFill>
          <a:ln/>
        </p:spPr>
      </p:sp>
      <p:sp>
        <p:nvSpPr>
          <p:cNvPr id="15" name="Text 12"/>
          <p:cNvSpPr/>
          <p:nvPr/>
        </p:nvSpPr>
        <p:spPr>
          <a:xfrm>
            <a:off x="5376863" y="5387578"/>
            <a:ext cx="2218233" cy="2773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708" dirty="0" err="1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Axloqiy</a:t>
            </a:r>
            <a:r>
              <a:rPr lang="en-US" sz="1708" dirty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708" dirty="0" err="1" smtClean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foydalanish</a:t>
            </a:r>
            <a:endParaRPr lang="en-US" sz="1708" dirty="0"/>
          </a:p>
        </p:txBody>
      </p:sp>
      <p:sp>
        <p:nvSpPr>
          <p:cNvPr id="16" name="Text 13"/>
          <p:cNvSpPr/>
          <p:nvPr/>
        </p:nvSpPr>
        <p:spPr>
          <a:xfrm>
            <a:off x="5376863" y="5771357"/>
            <a:ext cx="6010275" cy="2839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00000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Mualliflik huquqi, raqamli etika va internetdagi xulq-atvor qoidalari.</a:t>
            </a:r>
            <a:endParaRPr lang="en-US" sz="1375" dirty="0"/>
          </a:p>
        </p:txBody>
      </p:sp>
    </p:spTree>
    <p:extLst>
      <p:ext uri="{BB962C8B-B14F-4D97-AF65-F5344CB8AC3E}">
        <p14:creationId xmlns:p14="http://schemas.microsoft.com/office/powerpoint/2010/main" val="371548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3377" y="819447"/>
            <a:ext cx="10865247" cy="11846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625"/>
              </a:lnSpc>
            </a:pPr>
            <a:r>
              <a:rPr lang="en-US" sz="3708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Kelajak</a:t>
            </a:r>
            <a:r>
              <a:rPr lang="en-US" sz="3708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70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kasblariga</a:t>
            </a:r>
            <a:r>
              <a:rPr lang="en-US" sz="3708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708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t</a:t>
            </a:r>
            <a:r>
              <a:rPr lang="en-US" sz="370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ayyorlash</a:t>
            </a:r>
            <a:r>
              <a:rPr lang="en-US" sz="3708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: </a:t>
            </a:r>
            <a:r>
              <a:rPr lang="en-US" sz="370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dasturlash</a:t>
            </a:r>
            <a:r>
              <a:rPr lang="en-US" sz="3708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708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va</a:t>
            </a:r>
            <a:r>
              <a:rPr lang="en-US" sz="3708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708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avtomatizatsiya</a:t>
            </a:r>
            <a:endParaRPr lang="en-US" sz="3708" dirty="0"/>
          </a:p>
        </p:txBody>
      </p:sp>
      <p:sp>
        <p:nvSpPr>
          <p:cNvPr id="3" name="Text 1"/>
          <p:cNvSpPr/>
          <p:nvPr/>
        </p:nvSpPr>
        <p:spPr>
          <a:xfrm>
            <a:off x="663377" y="2383135"/>
            <a:ext cx="10865247" cy="606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Aksariyat kelajak kasblari ma'lum darajada dasturlash yoki avtomatizatsiya prinsiplarini tushunishni talab qiladi. Informatika darslari o'quvchilarga ushbu texnologik yo'nalishlarga ilk qadam qo'yishga yordam beradi.</a:t>
            </a:r>
            <a:endParaRPr lang="en-US" sz="1458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377" y="3771404"/>
            <a:ext cx="3495378" cy="952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52885" y="4529534"/>
            <a:ext cx="3023096" cy="2961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 err="1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Blokli</a:t>
            </a:r>
            <a:r>
              <a:rPr lang="en-US" sz="1833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833" dirty="0" err="1" smtClean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dasturlash</a:t>
            </a:r>
            <a:r>
              <a:rPr lang="en-US" sz="1833" dirty="0" smtClean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833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(Scratch)</a:t>
            </a:r>
            <a:endParaRPr lang="en-US" sz="1833" dirty="0"/>
          </a:p>
        </p:txBody>
      </p:sp>
      <p:sp>
        <p:nvSpPr>
          <p:cNvPr id="6" name="Text 3"/>
          <p:cNvSpPr/>
          <p:nvPr/>
        </p:nvSpPr>
        <p:spPr>
          <a:xfrm>
            <a:off x="852884" y="4939407"/>
            <a:ext cx="3116362" cy="9096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Dasturlash mantig'ini o'rganish uchun vizual va sodda kirish nuqtasi.</a:t>
            </a:r>
            <a:endParaRPr lang="en-US" sz="1458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262" y="3487043"/>
            <a:ext cx="3495378" cy="9525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537769" y="4245174"/>
            <a:ext cx="2805807" cy="2961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 err="1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Matnli</a:t>
            </a:r>
            <a:r>
              <a:rPr lang="en-US" sz="1833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833" dirty="0" err="1" smtClean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kodlash</a:t>
            </a:r>
            <a:r>
              <a:rPr lang="en-US" sz="1833" dirty="0" smtClean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833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(Python)</a:t>
            </a:r>
            <a:endParaRPr lang="en-US" sz="1833" dirty="0"/>
          </a:p>
        </p:txBody>
      </p:sp>
      <p:sp>
        <p:nvSpPr>
          <p:cNvPr id="9" name="Text 5"/>
          <p:cNvSpPr/>
          <p:nvPr/>
        </p:nvSpPr>
        <p:spPr>
          <a:xfrm>
            <a:off x="4537769" y="4655046"/>
            <a:ext cx="3116362" cy="9096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Haqiqiy dasturlash tillari bilan tanishish va murakkab loyihalar yaratish.</a:t>
            </a:r>
            <a:endParaRPr lang="en-US" sz="1458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3147" y="3202781"/>
            <a:ext cx="3495378" cy="9525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222655" y="3960912"/>
            <a:ext cx="2430463" cy="2961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Robototexnika </a:t>
            </a:r>
            <a:r>
              <a:rPr lang="en-US" sz="1833" dirty="0" err="1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va</a:t>
            </a:r>
            <a:r>
              <a:rPr lang="en-US" sz="1833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1833" dirty="0" smtClean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IT</a:t>
            </a:r>
            <a:endParaRPr lang="en-US" sz="1833" dirty="0"/>
          </a:p>
        </p:txBody>
      </p:sp>
      <p:sp>
        <p:nvSpPr>
          <p:cNvPr id="12" name="Text 7"/>
          <p:cNvSpPr/>
          <p:nvPr/>
        </p:nvSpPr>
        <p:spPr>
          <a:xfrm>
            <a:off x="8222655" y="4370784"/>
            <a:ext cx="3116362" cy="9096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Kodlashni jismoniy dunyoga tatbiq etish, real qurilmalarni boshqarish tajribasi.</a:t>
            </a:r>
            <a:endParaRPr lang="en-US" sz="1458" dirty="0"/>
          </a:p>
        </p:txBody>
      </p:sp>
    </p:spTree>
    <p:extLst>
      <p:ext uri="{BB962C8B-B14F-4D97-AF65-F5344CB8AC3E}">
        <p14:creationId xmlns:p14="http://schemas.microsoft.com/office/powerpoint/2010/main" val="322340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6615" y="864989"/>
            <a:ext cx="10475417" cy="622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875"/>
              </a:lnSpc>
            </a:pPr>
            <a:r>
              <a:rPr lang="en-US" sz="3917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Informatika </a:t>
            </a:r>
            <a:r>
              <a:rPr lang="en-US" sz="3917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va</a:t>
            </a:r>
            <a:r>
              <a:rPr lang="en-US" sz="3917" dirty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917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917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boshqa</a:t>
            </a:r>
            <a:r>
              <a:rPr lang="en-US" sz="3917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917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f</a:t>
            </a:r>
            <a:r>
              <a:rPr lang="en-US" sz="3917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anlar</a:t>
            </a:r>
            <a:r>
              <a:rPr lang="en-US" sz="3917" dirty="0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 </a:t>
            </a:r>
            <a:r>
              <a:rPr lang="en-US" sz="3917" dirty="0" err="1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i</a:t>
            </a:r>
            <a:r>
              <a:rPr lang="en-US" sz="3917" dirty="0" err="1" smtClean="0">
                <a:solidFill>
                  <a:srgbClr val="F5F0F0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ntegratsiyasi</a:t>
            </a:r>
            <a:endParaRPr lang="en-US" sz="3917" dirty="0"/>
          </a:p>
        </p:txBody>
      </p:sp>
      <p:sp>
        <p:nvSpPr>
          <p:cNvPr id="3" name="Text 1"/>
          <p:cNvSpPr/>
          <p:nvPr/>
        </p:nvSpPr>
        <p:spPr>
          <a:xfrm>
            <a:off x="696615" y="1885157"/>
            <a:ext cx="10798770" cy="636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AKT bilimlarini alohida fan sifatida emas, balki boshqa o'quv fanlarini o'zlashtirish uchun vosita sifatida ko'rish kerak. Bu fanlararo yondashuv bilimning amaliy ahamiyatini oshiradi.</a:t>
            </a:r>
            <a:endParaRPr lang="en-US" sz="1542" dirty="0"/>
          </a:p>
        </p:txBody>
      </p:sp>
      <p:sp>
        <p:nvSpPr>
          <p:cNvPr id="4" name="Shape 2"/>
          <p:cNvSpPr/>
          <p:nvPr/>
        </p:nvSpPr>
        <p:spPr>
          <a:xfrm>
            <a:off x="696615" y="2745879"/>
            <a:ext cx="10798770" cy="3247132"/>
          </a:xfrm>
          <a:prstGeom prst="roundRect">
            <a:avLst>
              <a:gd name="adj" fmla="val 2575"/>
            </a:avLst>
          </a:prstGeom>
          <a:noFill/>
          <a:ln w="762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02965" y="2752229"/>
            <a:ext cx="10786070" cy="88820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901998" y="2877939"/>
            <a:ext cx="2834581" cy="318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Matematika</a:t>
            </a:r>
            <a:endParaRPr lang="en-US" sz="1542" dirty="0"/>
          </a:p>
        </p:txBody>
      </p:sp>
      <p:sp>
        <p:nvSpPr>
          <p:cNvPr id="7" name="Text 5"/>
          <p:cNvSpPr/>
          <p:nvPr/>
        </p:nvSpPr>
        <p:spPr>
          <a:xfrm>
            <a:off x="4140994" y="2877940"/>
            <a:ext cx="7149008" cy="636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Algoritmlarni optimallashtirish, jadvallarni hisoblash, funksiyalar vizualizatsiyasi.</a:t>
            </a:r>
            <a:endParaRPr lang="en-US" sz="1542" dirty="0"/>
          </a:p>
        </p:txBody>
      </p:sp>
      <p:sp>
        <p:nvSpPr>
          <p:cNvPr id="8" name="Shape 6"/>
          <p:cNvSpPr/>
          <p:nvPr/>
        </p:nvSpPr>
        <p:spPr>
          <a:xfrm>
            <a:off x="702965" y="3640435"/>
            <a:ext cx="10786070" cy="8882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7"/>
          <p:cNvSpPr/>
          <p:nvPr/>
        </p:nvSpPr>
        <p:spPr>
          <a:xfrm>
            <a:off x="901998" y="3766145"/>
            <a:ext cx="2834581" cy="318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Fizika / Kimyo</a:t>
            </a:r>
            <a:endParaRPr lang="en-US" sz="1542" dirty="0"/>
          </a:p>
        </p:txBody>
      </p:sp>
      <p:sp>
        <p:nvSpPr>
          <p:cNvPr id="10" name="Text 8"/>
          <p:cNvSpPr/>
          <p:nvPr/>
        </p:nvSpPr>
        <p:spPr>
          <a:xfrm>
            <a:off x="4140994" y="3766145"/>
            <a:ext cx="7149008" cy="636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Ma'lumotlarni simulyatsiya qilish, tajriba natijalarini raqamli qayta ishlash va modellashtirish.</a:t>
            </a:r>
            <a:endParaRPr lang="en-US" sz="1542" dirty="0"/>
          </a:p>
        </p:txBody>
      </p:sp>
      <p:sp>
        <p:nvSpPr>
          <p:cNvPr id="11" name="Shape 9"/>
          <p:cNvSpPr/>
          <p:nvPr/>
        </p:nvSpPr>
        <p:spPr>
          <a:xfrm>
            <a:off x="702965" y="4528642"/>
            <a:ext cx="10786070" cy="569813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901998" y="4654352"/>
            <a:ext cx="2834581" cy="318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Til va Adabiyot</a:t>
            </a:r>
            <a:endParaRPr lang="en-US" sz="1542" dirty="0"/>
          </a:p>
        </p:txBody>
      </p:sp>
      <p:sp>
        <p:nvSpPr>
          <p:cNvPr id="13" name="Text 11"/>
          <p:cNvSpPr/>
          <p:nvPr/>
        </p:nvSpPr>
        <p:spPr>
          <a:xfrm>
            <a:off x="4140994" y="4654352"/>
            <a:ext cx="7149008" cy="318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Sun'iy intellekt tarjimalari, matn tahlili, raqamli hikoyalar yaratish.</a:t>
            </a:r>
            <a:endParaRPr lang="en-US" sz="1542" dirty="0"/>
          </a:p>
        </p:txBody>
      </p:sp>
      <p:sp>
        <p:nvSpPr>
          <p:cNvPr id="14" name="Shape 12"/>
          <p:cNvSpPr/>
          <p:nvPr/>
        </p:nvSpPr>
        <p:spPr>
          <a:xfrm>
            <a:off x="702965" y="5098455"/>
            <a:ext cx="10786070" cy="88820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5" name="Text 13"/>
          <p:cNvSpPr/>
          <p:nvPr/>
        </p:nvSpPr>
        <p:spPr>
          <a:xfrm>
            <a:off x="901998" y="5224165"/>
            <a:ext cx="2834581" cy="318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Geografiya / Tarix</a:t>
            </a:r>
            <a:endParaRPr lang="en-US" sz="1542" dirty="0"/>
          </a:p>
        </p:txBody>
      </p:sp>
      <p:sp>
        <p:nvSpPr>
          <p:cNvPr id="16" name="Text 14"/>
          <p:cNvSpPr/>
          <p:nvPr/>
        </p:nvSpPr>
        <p:spPr>
          <a:xfrm>
            <a:off x="4140994" y="5224165"/>
            <a:ext cx="7149008" cy="636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1542" dirty="0">
                <a:solidFill>
                  <a:srgbClr val="E2E6E9"/>
                </a:solidFill>
                <a:latin typeface="Merriweather" pitchFamily="34" charset="0"/>
                <a:ea typeface="Merriweather" pitchFamily="34" charset="-122"/>
                <a:cs typeface="Merriweather" pitchFamily="34" charset="-120"/>
              </a:rPr>
              <a:t>GIS (Geografik Axborot Tizimlari) bilan ishlash, interaktiv xaritalar va vaqt chiziqlarini yaratish.</a:t>
            </a:r>
            <a:endParaRPr lang="en-US" sz="1542" dirty="0"/>
          </a:p>
        </p:txBody>
      </p:sp>
    </p:spTree>
    <p:extLst>
      <p:ext uri="{BB962C8B-B14F-4D97-AF65-F5344CB8AC3E}">
        <p14:creationId xmlns:p14="http://schemas.microsoft.com/office/powerpoint/2010/main" val="139971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45935" y="372642"/>
            <a:ext cx="7354957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Xavfsizlik</a:t>
            </a:r>
            <a:r>
              <a:rPr lang="en-US" sz="40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</a:t>
            </a:r>
            <a:r>
              <a:rPr lang="en-US" sz="40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axborot</a:t>
            </a:r>
            <a:r>
              <a:rPr lang="en-US" sz="40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himoyasi</a:t>
            </a:r>
            <a:r>
              <a:rPr lang="en-US" sz="4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  <a:endParaRPr lang="en-US" sz="2800" dirty="0" smtClean="0"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Arial Black" panose="020B0A04020102020204" pitchFamily="34" charset="0"/>
              </a:rPr>
              <a:t>Internetda</a:t>
            </a:r>
            <a:r>
              <a:rPr lang="en-US" sz="2800" dirty="0" smtClean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va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turli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platformalarda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xavfsiz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ishlash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shaxsiy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ma'lumotlarni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himoya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qilish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va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axborot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xavfsizligini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ta'minlash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haqida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o'quvchilarni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xabardor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qilish</a:t>
            </a:r>
            <a:r>
              <a:rPr lang="en-US" sz="2800" dirty="0"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latin typeface="Arial Black" panose="020B0A04020102020204" pitchFamily="34" charset="0"/>
              </a:rPr>
              <a:t>ularga</a:t>
            </a:r>
            <a:r>
              <a:rPr lang="en-US" sz="2800" dirty="0">
                <a:latin typeface="Arial Black" panose="020B0A04020102020204" pitchFamily="34" charset="0"/>
              </a:rPr>
              <a:t> real </a:t>
            </a:r>
            <a:r>
              <a:rPr lang="en-US" sz="2800" dirty="0" err="1">
                <a:latin typeface="Arial Black" panose="020B0A04020102020204" pitchFamily="34" charset="0"/>
              </a:rPr>
              <a:t>hayotda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yuzaga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kelishi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mumkin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bo'lgan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xavf-xatarlar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haqida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ma'lumot</a:t>
            </a:r>
            <a:r>
              <a:rPr lang="en-US" sz="2800" dirty="0"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latin typeface="Arial Black" panose="020B0A04020102020204" pitchFamily="34" charset="0"/>
              </a:rPr>
              <a:t>beradi</a:t>
            </a:r>
            <a:r>
              <a:rPr lang="en-US" sz="2800" dirty="0">
                <a:latin typeface="Arial Black" panose="020B0A04020102020204" pitchFamily="34" charset="0"/>
              </a:rPr>
              <a:t>.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61" y="549003"/>
            <a:ext cx="4267200" cy="28465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24" y="3697358"/>
            <a:ext cx="4311793" cy="286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2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4522" y="159026"/>
            <a:ext cx="10495721" cy="8348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Jamoa bilan ishlash va kommunikatsiya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1510748" y="1292087"/>
            <a:ext cx="5685182" cy="5446644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/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Informatika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va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axborot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texnologiyalariga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oid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ko'nikmalarni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o'rgatishda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jamoaviy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ishlash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va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texnologik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vositalar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orqali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samarali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kommunikatsiya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o'rgatiladi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6619458" y="1272209"/>
            <a:ext cx="5406887" cy="5367130"/>
          </a:xfrm>
          <a:prstGeom prst="verticalScrol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Bu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o'quvchilarni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jamoa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bilan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ishlashga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tayyorlaydi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masalan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loyihalarni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amalga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oshirish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yoki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guruhlarda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6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ishlashda</a:t>
            </a:r>
            <a:r>
              <a:rPr lang="en-US" sz="26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06" y="1689652"/>
            <a:ext cx="2761283" cy="494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3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802835" y="198783"/>
            <a:ext cx="7136295" cy="93427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Informatika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darslarida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o'rgatiladigan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asosiy</a:t>
            </a:r>
            <a:r>
              <a:rPr lang="en-US" sz="2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ko'nikmalar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636105" y="1351723"/>
            <a:ext cx="2405267" cy="1560443"/>
          </a:xfrm>
          <a:prstGeom prst="wedgeRoundRectCallout">
            <a:avLst>
              <a:gd name="adj1" fmla="val -6154"/>
              <a:gd name="adj2" fmla="val 94853"/>
              <a:gd name="adj3" fmla="val 1666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Kodlash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dasturlash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377687" y="3681410"/>
            <a:ext cx="3458817" cy="2524539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dirty="0" err="1">
                <a:latin typeface="Arial Black" panose="020B0A04020102020204" pitchFamily="34" charset="0"/>
              </a:rPr>
              <a:t>O'quvchilar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o'z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g'oyalarini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dasturlar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yordamida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amalga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oshirishni</a:t>
            </a:r>
            <a:r>
              <a:rPr lang="en-US" sz="2000" dirty="0">
                <a:latin typeface="Arial Black" panose="020B0A04020102020204" pitchFamily="34" charset="0"/>
              </a:rPr>
              <a:t> </a:t>
            </a:r>
            <a:r>
              <a:rPr lang="en-US" sz="2000" dirty="0" err="1">
                <a:latin typeface="Arial Black" panose="020B0A04020102020204" pitchFamily="34" charset="0"/>
              </a:rPr>
              <a:t>o'rganadilar</a:t>
            </a:r>
            <a:r>
              <a:rPr lang="en-US" sz="2000" dirty="0">
                <a:latin typeface="Arial Black" panose="020B0A04020102020204" pitchFamily="34" charset="0"/>
              </a:rPr>
              <a:t>.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815507" y="1331844"/>
            <a:ext cx="2146853" cy="1540565"/>
          </a:xfrm>
          <a:prstGeom prst="wedgeRoundRectCallout">
            <a:avLst>
              <a:gd name="adj1" fmla="val -8748"/>
              <a:gd name="adj2" fmla="val 95566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Tarmoq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texnologiyalari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: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8736495" y="1341783"/>
            <a:ext cx="2405269" cy="1570383"/>
          </a:xfrm>
          <a:prstGeom prst="wedgeRoundRectCallout">
            <a:avLst>
              <a:gd name="adj1" fmla="val -1825"/>
              <a:gd name="adj2" fmla="val 90348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Ofis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dasturlari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4464450" y="3681410"/>
            <a:ext cx="3419061" cy="2524539"/>
          </a:xfrm>
          <a:prstGeom prst="round2Diag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Internetdan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samarali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foydalanish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onlayn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xavfsizlikni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Arial Black" panose="020B0A04020102020204" pitchFamily="34" charset="0"/>
              </a:rPr>
              <a:t>ta'minlash</a:t>
            </a:r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>
          <a:xfrm>
            <a:off x="8736495" y="3681409"/>
            <a:ext cx="3269975" cy="2524539"/>
          </a:xfrm>
          <a:prstGeom prst="round2Diag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Matn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tahririyatlari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jadval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grafikalar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 Black" panose="020B0A04020102020204" pitchFamily="34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sz="2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5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3947" y="523605"/>
            <a:ext cx="1154264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err="1">
                <a:latin typeface="Arial Black" panose="020B0A04020102020204" pitchFamily="34" charset="0"/>
              </a:rPr>
              <a:t>Shuningdek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informatika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va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axborot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texnologiyalari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darslari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orqali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o'quvchilarni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kreativ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fikrlash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va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muammolarni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hal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qilish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ko'nikmalariga</a:t>
            </a:r>
            <a:r>
              <a:rPr lang="en-US" sz="3200" dirty="0">
                <a:latin typeface="Arial Black" panose="020B0A04020102020204" pitchFamily="34" charset="0"/>
              </a:rPr>
              <a:t> ham </a:t>
            </a:r>
            <a:r>
              <a:rPr lang="en-US" sz="3200" dirty="0" err="1">
                <a:latin typeface="Arial Black" panose="020B0A04020102020204" pitchFamily="34" charset="0"/>
              </a:rPr>
              <a:t>tayyorlash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mumkin</a:t>
            </a:r>
            <a:r>
              <a:rPr lang="en-US" sz="3200" dirty="0">
                <a:latin typeface="Arial Black" panose="020B0A04020102020204" pitchFamily="34" charset="0"/>
              </a:rPr>
              <a:t>. </a:t>
            </a:r>
            <a:r>
              <a:rPr lang="en-US" sz="3200" dirty="0" err="1">
                <a:latin typeface="Arial Black" panose="020B0A04020102020204" pitchFamily="34" charset="0"/>
              </a:rPr>
              <a:t>Shunday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qilib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bu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soha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o'quvchilarni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nafaqat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bugungi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kunning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endParaRPr lang="en-US" sz="3200" dirty="0" smtClean="0"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latin typeface="Arial Black" panose="020B0A04020102020204" pitchFamily="34" charset="0"/>
              </a:rPr>
              <a:t>talablariga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balki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kelajakda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endParaRPr lang="en-US" sz="3200" dirty="0" smtClean="0"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err="1" smtClean="0">
                <a:latin typeface="Arial Black" panose="020B0A04020102020204" pitchFamily="34" charset="0"/>
              </a:rPr>
              <a:t>hayotiy</a:t>
            </a: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va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 smtClean="0">
                <a:latin typeface="Arial Black" panose="020B0A04020102020204" pitchFamily="34" charset="0"/>
              </a:rPr>
              <a:t>kasbiy</a:t>
            </a:r>
            <a:endParaRPr lang="en-US" sz="3200" dirty="0" smtClean="0">
              <a:latin typeface="Arial Black" panose="020B0A040201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3200" dirty="0" smtClean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muvaffaqiyatlarga</a:t>
            </a:r>
            <a:r>
              <a:rPr lang="en-US" sz="3200" dirty="0">
                <a:latin typeface="Arial Black" panose="020B0A04020102020204" pitchFamily="34" charset="0"/>
              </a:rPr>
              <a:t> ham </a:t>
            </a:r>
            <a:r>
              <a:rPr lang="en-US" sz="3200" dirty="0" err="1">
                <a:latin typeface="Arial Black" panose="020B0A04020102020204" pitchFamily="34" charset="0"/>
              </a:rPr>
              <a:t>tayyorlaydi</a:t>
            </a:r>
            <a:r>
              <a:rPr lang="en-US" sz="3200" dirty="0">
                <a:latin typeface="Arial Black" panose="020B0A04020102020204" pitchFamily="34" charset="0"/>
              </a:rPr>
              <a:t>.</a:t>
            </a:r>
            <a:endParaRPr lang="ru-RU" sz="32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7652" y="4214191"/>
            <a:ext cx="3493078" cy="241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6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858" y="3152543"/>
            <a:ext cx="5187812" cy="3430059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>
            <a:off x="3339547" y="0"/>
            <a:ext cx="7673009" cy="3637723"/>
          </a:xfrm>
          <a:prstGeom prst="cloudCallou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E’tiboringiz</a:t>
            </a:r>
            <a:endParaRPr lang="en-US" sz="48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uchun</a:t>
            </a:r>
            <a:endParaRPr lang="en-US" sz="4800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4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raxmat</a:t>
            </a:r>
            <a:r>
              <a:rPr lang="en-US" sz="4400" b="1" dirty="0" smtClean="0">
                <a:solidFill>
                  <a:schemeClr val="tx1"/>
                </a:solidFill>
              </a:rPr>
              <a:t>!</a:t>
            </a:r>
            <a:endParaRPr lang="ru-RU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5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32dd554c7d714b098f5dd955474e3558bf6bd2"/>
</p:tagLst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209</TotalTime>
  <Words>639</Words>
  <Application>Microsoft Office PowerPoint</Application>
  <PresentationFormat>Широкоэкранный</PresentationFormat>
  <Paragraphs>70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Merriweather</vt:lpstr>
      <vt:lpstr>Times New Roman</vt:lpstr>
      <vt:lpstr>La mente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Nargiza</cp:lastModifiedBy>
  <cp:revision>26</cp:revision>
  <dcterms:created xsi:type="dcterms:W3CDTF">2025-02-06T16:19:04Z</dcterms:created>
  <dcterms:modified xsi:type="dcterms:W3CDTF">2026-10-11T01:30:10Z</dcterms:modified>
</cp:coreProperties>
</file>