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8"/>
  </p:notesMasterIdLst>
  <p:sldIdLst>
    <p:sldId id="280" r:id="rId2"/>
    <p:sldId id="277" r:id="rId3"/>
    <p:sldId id="273" r:id="rId4"/>
    <p:sldId id="271" r:id="rId5"/>
    <p:sldId id="274" r:id="rId6"/>
    <p:sldId id="275" r:id="rId7"/>
    <p:sldId id="276" r:id="rId8"/>
    <p:sldId id="279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0" r:id="rId17"/>
  </p:sldIdLst>
  <p:sldSz cx="12192000" cy="6858000"/>
  <p:notesSz cx="6858000" cy="9144000"/>
  <p:custDataLst>
    <p:tags r:id="rId1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5" autoAdjust="0"/>
    <p:restoredTop sz="94660"/>
  </p:normalViewPr>
  <p:slideViewPr>
    <p:cSldViewPr snapToGrid="0">
      <p:cViewPr varScale="1">
        <p:scale>
          <a:sx n="50" d="100"/>
          <a:sy n="50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E1B5CB-F0B9-49DC-BC6D-734536973868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0EBF60-957C-45D3-82A1-CB680EE77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444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913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572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478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80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746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957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546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6361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3589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519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3941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9373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931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117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2907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44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136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6985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85005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925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9189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9746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6998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894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0971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7135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8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71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84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873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816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F596973-C513-4272-A646-701D7D6789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455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  <p:sldLayoutId id="2147483821" r:id="rId17"/>
    <p:sldLayoutId id="2147483822" r:id="rId18"/>
    <p:sldLayoutId id="2147483823" r:id="rId19"/>
    <p:sldLayoutId id="2147483824" r:id="rId20"/>
    <p:sldLayoutId id="2147483825" r:id="rId21"/>
    <p:sldLayoutId id="2147483826" r:id="rId22"/>
    <p:sldLayoutId id="2147483827" r:id="rId23"/>
    <p:sldLayoutId id="2147483828" r:id="rId24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25880" y="320040"/>
            <a:ext cx="10073640" cy="5593080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5583"/>
              </a:lnSpc>
            </a:pPr>
            <a:r>
              <a:rPr lang="en-US" sz="4000" b="1" dirty="0" smtClean="0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3.6.1.Boshlangʻich </a:t>
            </a:r>
            <a:r>
              <a:rPr lang="en-US" sz="4000" b="1" dirty="0" err="1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sinf</a:t>
            </a:r>
            <a:r>
              <a:rPr lang="en-US" sz="4000" b="1" dirty="0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texnologiya</a:t>
            </a:r>
            <a:r>
              <a:rPr lang="en-US" sz="4000" b="1" dirty="0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darslarida</a:t>
            </a:r>
            <a:r>
              <a:rPr lang="en-US" sz="4000" b="1" dirty="0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kreativ</a:t>
            </a:r>
            <a:r>
              <a:rPr lang="en-US" sz="4000" b="1" dirty="0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fikrlash</a:t>
            </a:r>
            <a:r>
              <a:rPr lang="en-US" sz="4000" b="1" dirty="0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koʻnikmalarini</a:t>
            </a:r>
            <a:r>
              <a:rPr lang="en-US" sz="4000" b="1" dirty="0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rivojlantirish</a:t>
            </a:r>
            <a:endParaRPr lang="en-US" sz="4000" b="1" dirty="0" smtClean="0">
              <a:solidFill>
                <a:srgbClr val="3B4540"/>
              </a:solidFill>
              <a:latin typeface="Times New Roman" panose="02020603050405020304" pitchFamily="18" charset="0"/>
              <a:ea typeface="Fraunces Extra Bold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ts val="5583"/>
              </a:lnSpc>
            </a:pPr>
            <a:r>
              <a:rPr lang="en-US" sz="4000" b="1" dirty="0" smtClean="0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Karimova Nargiza </a:t>
            </a:r>
            <a:r>
              <a:rPr lang="en-US" sz="4000" b="1" smtClean="0">
                <a:solidFill>
                  <a:srgbClr val="3B4540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Raximovna</a:t>
            </a:r>
            <a:endParaRPr lang="en-US" sz="4000" b="1" dirty="0" smtClean="0">
              <a:solidFill>
                <a:srgbClr val="3B4540"/>
              </a:solidFill>
              <a:latin typeface="Times New Roman" panose="02020603050405020304" pitchFamily="18" charset="0"/>
              <a:ea typeface="Fraunces Extra Bold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5583"/>
              </a:lnSpc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98075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120" y="97537"/>
            <a:ext cx="8702040" cy="64312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48640" y="411481"/>
            <a:ext cx="10168128" cy="58033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endParaRPr lang="en-US" sz="2400" b="1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en-US" sz="24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Reja</a:t>
            </a:r>
            <a:r>
              <a:rPr lang="en-US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:</a:t>
            </a:r>
          </a:p>
          <a:p>
            <a:endParaRPr lang="en-US" sz="2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en-US" sz="2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1.Kirish</a:t>
            </a:r>
            <a:endParaRPr lang="en-US" sz="2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2. </a:t>
            </a:r>
            <a:r>
              <a:rPr lang="en-US" sz="24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Kreativ</a:t>
            </a:r>
            <a:r>
              <a:rPr lang="en-US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fikrlash</a:t>
            </a:r>
            <a:r>
              <a:rPr lang="en-US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tushunchasi</a:t>
            </a:r>
            <a:endParaRPr lang="en-US" sz="2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3. </a:t>
            </a:r>
            <a:r>
              <a:rPr lang="en-US" sz="24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Kreativ</a:t>
            </a:r>
            <a:r>
              <a:rPr lang="en-US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fikrlashning</a:t>
            </a:r>
            <a:r>
              <a:rPr lang="en-US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texnologiya</a:t>
            </a:r>
            <a:r>
              <a:rPr lang="en-US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endParaRPr lang="en-US" sz="2400" b="1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en-US" sz="24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bilan</a:t>
            </a:r>
            <a:r>
              <a:rPr lang="en-US" sz="2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bog'liqligi</a:t>
            </a:r>
            <a:endParaRPr lang="ru-RU" sz="2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027712" y="5536804"/>
            <a:ext cx="6708577" cy="6834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92"/>
              </a:lnSpc>
            </a:pPr>
            <a:endParaRPr lang="en-US" sz="1083" dirty="0"/>
          </a:p>
        </p:txBody>
      </p:sp>
    </p:spTree>
    <p:extLst>
      <p:ext uri="{BB962C8B-B14F-4D97-AF65-F5344CB8AC3E}">
        <p14:creationId xmlns:p14="http://schemas.microsoft.com/office/powerpoint/2010/main" val="236147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12366" y="757833"/>
            <a:ext cx="6595269" cy="8006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125"/>
              </a:lnSpc>
            </a:pP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Muammoning</a:t>
            </a:r>
            <a:r>
              <a:rPr lang="en-US" sz="25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dolzarbligi</a:t>
            </a:r>
            <a:r>
              <a:rPr lang="en-US" sz="25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: </a:t>
            </a: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n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ima</a:t>
            </a:r>
            <a:r>
              <a:rPr lang="en-US" sz="250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uchun</a:t>
            </a:r>
            <a:r>
              <a:rPr lang="en-US" sz="250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b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ugungi</a:t>
            </a:r>
            <a:r>
              <a:rPr lang="en-US" sz="250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unda</a:t>
            </a:r>
            <a:r>
              <a:rPr lang="en-US" sz="250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reativlik</a:t>
            </a:r>
            <a:r>
              <a:rPr lang="en-US" sz="250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uhim</a:t>
            </a:r>
            <a:r>
              <a:rPr lang="en-US" sz="25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?</a:t>
            </a:r>
            <a:endParaRPr lang="en-US" sz="2500" dirty="0"/>
          </a:p>
        </p:txBody>
      </p:sp>
      <p:sp>
        <p:nvSpPr>
          <p:cNvPr id="4" name="Text 1"/>
          <p:cNvSpPr/>
          <p:nvPr/>
        </p:nvSpPr>
        <p:spPr>
          <a:xfrm>
            <a:off x="512366" y="1750616"/>
            <a:ext cx="6595269" cy="4097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Bugungi tez oʻzgarayotgan dunyoda, oʻquvchilardan nafaqat bilim, balki nostandart yechimlar topish qobiliyati ham talab etiladi. Kreativlik — kelajakning muhim kompetensiyasi hisoblanadi</a:t>
            </a:r>
            <a:r>
              <a:rPr lang="en-US" sz="1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0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366" y="2304456"/>
            <a:ext cx="384274" cy="38427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12365" y="2869505"/>
            <a:ext cx="1601193" cy="2001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42"/>
              </a:lnSpc>
            </a:pPr>
            <a:r>
              <a:rPr lang="en-US" sz="2400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Kelajak</a:t>
            </a:r>
            <a:r>
              <a:rPr lang="en-US" sz="24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400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kasblari</a:t>
            </a:r>
            <a:endParaRPr lang="en-US" sz="2400" dirty="0"/>
          </a:p>
        </p:txBody>
      </p:sp>
      <p:sp>
        <p:nvSpPr>
          <p:cNvPr id="7" name="Text 3"/>
          <p:cNvSpPr/>
          <p:nvPr/>
        </p:nvSpPr>
        <p:spPr>
          <a:xfrm>
            <a:off x="512366" y="3125688"/>
            <a:ext cx="6595269" cy="204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83"/>
              </a:lnSpc>
            </a:pPr>
            <a:r>
              <a:rPr lang="en-US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Robotlashtirish va avtomatlashtirish sharoitida, </a:t>
            </a:r>
            <a:endParaRPr lang="en-US" dirty="0" smtClean="0">
              <a:solidFill>
                <a:srgbClr val="405449"/>
              </a:solidFill>
              <a:latin typeface="Nobile" pitchFamily="34" charset="0"/>
              <a:ea typeface="Nobile" pitchFamily="34" charset="-122"/>
              <a:cs typeface="Nobile" pitchFamily="34" charset="-120"/>
            </a:endParaRPr>
          </a:p>
          <a:p>
            <a:pPr>
              <a:lnSpc>
                <a:spcPts val="1583"/>
              </a:lnSpc>
            </a:pPr>
            <a:r>
              <a:rPr lang="en-US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kreativlik</a:t>
            </a:r>
            <a:r>
              <a:rPr lang="en-US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insonning raqobatdosh ustunligi boʻlib qoladi.</a:t>
            </a:r>
            <a:endParaRPr lang="en-US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366" y="3586758"/>
            <a:ext cx="384274" cy="38427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12366" y="4131072"/>
            <a:ext cx="2882503" cy="2001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42"/>
              </a:lnSpc>
            </a:pPr>
            <a:r>
              <a:rPr lang="en-US" sz="2000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Murakkab</a:t>
            </a: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000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muammolarni</a:t>
            </a:r>
            <a:r>
              <a:rPr lang="en-US" sz="2000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000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h</a:t>
            </a:r>
            <a:r>
              <a:rPr lang="en-US" sz="2000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al</a:t>
            </a:r>
            <a:r>
              <a:rPr lang="en-US" sz="2000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000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q</a:t>
            </a:r>
            <a:r>
              <a:rPr lang="en-US" sz="2000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ilish</a:t>
            </a:r>
            <a:endParaRPr lang="en-US" sz="2000" dirty="0"/>
          </a:p>
        </p:txBody>
      </p:sp>
      <p:sp>
        <p:nvSpPr>
          <p:cNvPr id="10" name="Text 5"/>
          <p:cNvSpPr/>
          <p:nvPr/>
        </p:nvSpPr>
        <p:spPr>
          <a:xfrm>
            <a:off x="512366" y="4407992"/>
            <a:ext cx="6595269" cy="204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83"/>
              </a:lnSpc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Zamonaviy dunyo muammolari oldindan </a:t>
            </a:r>
            <a:r>
              <a:rPr lang="en-US" sz="16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aytib</a:t>
            </a: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6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boʻlmaydigan</a:t>
            </a:r>
            <a:endParaRPr lang="en-US" sz="1600" dirty="0" smtClean="0">
              <a:solidFill>
                <a:srgbClr val="405449"/>
              </a:solidFill>
              <a:latin typeface="Nobile" pitchFamily="34" charset="0"/>
              <a:ea typeface="Nobile" pitchFamily="34" charset="-122"/>
              <a:cs typeface="Nobile" pitchFamily="34" charset="-120"/>
            </a:endParaRPr>
          </a:p>
          <a:p>
            <a:pPr>
              <a:lnSpc>
                <a:spcPts val="1583"/>
              </a:lnSpc>
            </a:pPr>
            <a:r>
              <a:rPr lang="en-US" sz="16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va koʻpincha ijodiy yondashuvni talab qiladi.</a:t>
            </a:r>
            <a:endParaRPr lang="en-US" sz="16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366" y="4869061"/>
            <a:ext cx="384274" cy="384274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512366" y="5413376"/>
            <a:ext cx="1601193" cy="2001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42"/>
              </a:lnSpc>
            </a:pP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Moslashuvchanlik</a:t>
            </a:r>
            <a:endParaRPr lang="en-US" sz="2000" dirty="0"/>
          </a:p>
        </p:txBody>
      </p:sp>
      <p:sp>
        <p:nvSpPr>
          <p:cNvPr id="13" name="Text 7"/>
          <p:cNvSpPr/>
          <p:nvPr/>
        </p:nvSpPr>
        <p:spPr>
          <a:xfrm>
            <a:off x="512366" y="5690294"/>
            <a:ext cx="6595269" cy="4097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583"/>
              </a:lnSpc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Kreativ fikrlash oʻquvchilarga oʻzgarishlarga tez moslashishga va yangi sharoitlarda muvaffaqiyatga erishishga yordam beradi.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7878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4441" y="466328"/>
            <a:ext cx="10801152" cy="472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708"/>
              </a:lnSpc>
            </a:pPr>
            <a:r>
              <a:rPr lang="en-US" sz="2958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Kreativ</a:t>
            </a:r>
            <a:r>
              <a:rPr lang="en-US" sz="2958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fikrlash</a:t>
            </a:r>
            <a:r>
              <a:rPr lang="en-US" sz="2958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n</a:t>
            </a:r>
            <a:r>
              <a:rPr lang="en-US" sz="2958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ima</a:t>
            </a:r>
            <a:r>
              <a:rPr lang="en-US" sz="2958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va</a:t>
            </a:r>
            <a:r>
              <a:rPr lang="en-US" sz="2958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uning</a:t>
            </a:r>
            <a:r>
              <a:rPr lang="en-US" sz="2958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</a:t>
            </a:r>
            <a:r>
              <a:rPr lang="en-US" sz="2958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omponentlari</a:t>
            </a:r>
            <a:r>
              <a:rPr lang="en-US" sz="2958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q</a:t>
            </a:r>
            <a:r>
              <a:rPr lang="en-US" sz="2958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anday</a:t>
            </a:r>
            <a:r>
              <a:rPr lang="en-US" sz="2958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?</a:t>
            </a:r>
            <a:endParaRPr lang="en-US" sz="2958" dirty="0"/>
          </a:p>
        </p:txBody>
      </p:sp>
      <p:sp>
        <p:nvSpPr>
          <p:cNvPr id="3" name="Text 1"/>
          <p:cNvSpPr/>
          <p:nvPr/>
        </p:nvSpPr>
        <p:spPr>
          <a:xfrm>
            <a:off x="604441" y="1240831"/>
            <a:ext cx="10983119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875"/>
              </a:lnSpc>
            </a:pPr>
            <a:r>
              <a:rPr lang="en-US" sz="2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Kreativ fikrlash — bu yangi, original va samarali gʻoyalar, yechimlar yoki sanʼat asarlarini yaratish qobiliyatidir. U bir qator asosiy tarkibiy qismlardan iborat</a:t>
            </a:r>
            <a:r>
              <a:rPr lang="en-US" sz="1167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167" dirty="0"/>
          </a:p>
        </p:txBody>
      </p:sp>
      <p:sp>
        <p:nvSpPr>
          <p:cNvPr id="4" name="Text 2"/>
          <p:cNvSpPr/>
          <p:nvPr/>
        </p:nvSpPr>
        <p:spPr>
          <a:xfrm>
            <a:off x="2058294" y="2393455"/>
            <a:ext cx="1889026" cy="236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>
              <a:lnSpc>
                <a:spcPts val="1833"/>
              </a:lnSpc>
            </a:pPr>
            <a:r>
              <a:rPr lang="en-US" sz="1458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Divergent Fikrlash</a:t>
            </a:r>
            <a:endParaRPr lang="en-US" sz="1458" dirty="0"/>
          </a:p>
        </p:txBody>
      </p:sp>
      <p:sp>
        <p:nvSpPr>
          <p:cNvPr id="5" name="Text 3"/>
          <p:cNvSpPr/>
          <p:nvPr/>
        </p:nvSpPr>
        <p:spPr>
          <a:xfrm>
            <a:off x="604441" y="2720182"/>
            <a:ext cx="3342878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875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Bir muammoning koʻp sonli, turli xil yechimlarini yaratish qobiliyati</a:t>
            </a:r>
            <a:r>
              <a:rPr lang="en-US" sz="1167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167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3934" y="1894185"/>
            <a:ext cx="3844032" cy="3844032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1532" y="2723505"/>
            <a:ext cx="226020" cy="28257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244582" y="2393455"/>
            <a:ext cx="1984474" cy="236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33"/>
              </a:lnSpc>
            </a:pPr>
            <a:r>
              <a:rPr lang="en-US" sz="1458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Konvergent Fikrlash</a:t>
            </a:r>
            <a:endParaRPr lang="en-US" sz="1458" dirty="0"/>
          </a:p>
        </p:txBody>
      </p:sp>
      <p:sp>
        <p:nvSpPr>
          <p:cNvPr id="9" name="Text 5"/>
          <p:cNvSpPr/>
          <p:nvPr/>
        </p:nvSpPr>
        <p:spPr>
          <a:xfrm>
            <a:off x="8244582" y="2720182"/>
            <a:ext cx="3342978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Mavjud yechimlar orasidan eng yaxshi va mantiqiy variantni tanlash</a:t>
            </a:r>
            <a:r>
              <a:rPr lang="en-US" sz="1167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167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3934" y="1894185"/>
            <a:ext cx="3844032" cy="3844032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4150" y="2723505"/>
            <a:ext cx="226020" cy="282575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244582" y="4428729"/>
            <a:ext cx="1889026" cy="236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33"/>
              </a:lnSpc>
            </a:pPr>
            <a:r>
              <a:rPr lang="en-US" sz="1458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Originallik</a:t>
            </a:r>
            <a:endParaRPr lang="en-US" sz="1458" dirty="0"/>
          </a:p>
        </p:txBody>
      </p:sp>
      <p:sp>
        <p:nvSpPr>
          <p:cNvPr id="13" name="Text 7"/>
          <p:cNvSpPr/>
          <p:nvPr/>
        </p:nvSpPr>
        <p:spPr>
          <a:xfrm>
            <a:off x="8244582" y="4755456"/>
            <a:ext cx="3342978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Nodir va boshqalarga oʻxshamaydigan gʻoyalar yaratish.</a:t>
            </a:r>
            <a:endParaRPr lang="en-US" sz="140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3934" y="1894185"/>
            <a:ext cx="3844032" cy="3844032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34150" y="4626124"/>
            <a:ext cx="226020" cy="282575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2058294" y="4428729"/>
            <a:ext cx="1889026" cy="236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>
              <a:lnSpc>
                <a:spcPts val="1833"/>
              </a:lnSpc>
            </a:pPr>
            <a:r>
              <a:rPr lang="en-US" sz="1458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Egillik (Fleksibillik)</a:t>
            </a:r>
            <a:endParaRPr lang="en-US" sz="1458" dirty="0"/>
          </a:p>
        </p:txBody>
      </p:sp>
      <p:sp>
        <p:nvSpPr>
          <p:cNvPr id="17" name="Text 9"/>
          <p:cNvSpPr/>
          <p:nvPr/>
        </p:nvSpPr>
        <p:spPr>
          <a:xfrm>
            <a:off x="604441" y="4755456"/>
            <a:ext cx="3342878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875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Fikrlash yoʻnalishini </a:t>
            </a:r>
            <a:r>
              <a:rPr lang="en-US" sz="1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tez</a:t>
            </a: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oʻzgartirish</a:t>
            </a:r>
            <a:r>
              <a:rPr lang="en-US" sz="1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va vaziyatga moslashish</a:t>
            </a:r>
            <a:r>
              <a:rPr lang="en-US" sz="1167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167" dirty="0"/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73934" y="1894185"/>
            <a:ext cx="3844032" cy="3844032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31532" y="4626124"/>
            <a:ext cx="226020" cy="282575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604441" y="5908180"/>
            <a:ext cx="10983119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Bu komponentlar bir-biri bilan chambarchas bogʻliq boʻlib, ijodiy jarayonning toʻliq tsiklini taʼminlaydi: gʻoyalarni ishlab chiqishdan ularni amaliyotga tatbiq etishgacha.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7083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95689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6847" y="2132410"/>
            <a:ext cx="8687296" cy="4892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833"/>
              </a:lnSpc>
            </a:pPr>
            <a:r>
              <a:rPr lang="en-US" sz="3042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Kreativ</a:t>
            </a:r>
            <a:r>
              <a:rPr lang="en-US" sz="3042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3042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fikrlashni</a:t>
            </a:r>
            <a:r>
              <a:rPr lang="en-US" sz="3042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3042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r</a:t>
            </a:r>
            <a:r>
              <a:rPr lang="en-US" sz="3042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agʻbatlantirish</a:t>
            </a:r>
            <a:r>
              <a:rPr lang="en-US" sz="3042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3042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</a:t>
            </a:r>
            <a:r>
              <a:rPr lang="en-US" sz="3042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sullari</a:t>
            </a:r>
            <a:endParaRPr lang="en-US" sz="3042" dirty="0"/>
          </a:p>
        </p:txBody>
      </p:sp>
      <p:sp>
        <p:nvSpPr>
          <p:cNvPr id="4" name="Text 1"/>
          <p:cNvSpPr/>
          <p:nvPr/>
        </p:nvSpPr>
        <p:spPr>
          <a:xfrm>
            <a:off x="626170" y="2934097"/>
            <a:ext cx="10939661" cy="500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958"/>
              </a:lnSpc>
            </a:pPr>
            <a:r>
              <a:rPr lang="en-US" sz="2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Texnologiya darslarida kreativlikni oshirish uchun turli xil faol oʻqitish usullari qoʻllaniladi. Eng samarali usullardan ikkitasi - bu miya hujumi va muammoli oʻqitish.</a:t>
            </a:r>
            <a:endParaRPr lang="en-US" sz="2000" dirty="0"/>
          </a:p>
        </p:txBody>
      </p:sp>
      <p:sp>
        <p:nvSpPr>
          <p:cNvPr id="5" name="Shape 2"/>
          <p:cNvSpPr/>
          <p:nvPr/>
        </p:nvSpPr>
        <p:spPr>
          <a:xfrm>
            <a:off x="654794" y="3634215"/>
            <a:ext cx="5391547" cy="2668457"/>
          </a:xfrm>
          <a:prstGeom prst="roundRect">
            <a:avLst>
              <a:gd name="adj" fmla="val 3827"/>
            </a:avLst>
          </a:prstGeom>
          <a:solidFill>
            <a:srgbClr val="FAFFFA"/>
          </a:solidFill>
          <a:ln w="22860">
            <a:solidFill>
              <a:srgbClr val="CED9CE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607119" y="3913089"/>
            <a:ext cx="76200" cy="2389584"/>
          </a:xfrm>
          <a:prstGeom prst="roundRect">
            <a:avLst>
              <a:gd name="adj" fmla="val 184905"/>
            </a:avLst>
          </a:prstGeom>
          <a:solidFill>
            <a:srgbClr val="438951"/>
          </a:solidFill>
          <a:ln/>
        </p:spPr>
      </p:sp>
      <p:sp>
        <p:nvSpPr>
          <p:cNvPr id="7" name="Text 4"/>
          <p:cNvSpPr/>
          <p:nvPr/>
        </p:nvSpPr>
        <p:spPr>
          <a:xfrm>
            <a:off x="858838" y="4088607"/>
            <a:ext cx="3556298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Miya </a:t>
            </a:r>
            <a:r>
              <a:rPr lang="en-US" sz="18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hujumi</a:t>
            </a:r>
            <a:r>
              <a:rPr lang="en-US" sz="1833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8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(Brainstorming)</a:t>
            </a:r>
            <a:endParaRPr lang="en-US" sz="1833" dirty="0"/>
          </a:p>
        </p:txBody>
      </p:sp>
      <p:sp>
        <p:nvSpPr>
          <p:cNvPr id="8" name="Text 5"/>
          <p:cNvSpPr/>
          <p:nvPr/>
        </p:nvSpPr>
        <p:spPr>
          <a:xfrm>
            <a:off x="858838" y="4475957"/>
            <a:ext cx="4983361" cy="7512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958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Bu usul oʻquvchilarni tanqidsiz, tezkorlik bilan mumkin boʻlgan barcha gʻoyalarni taklif qilishga undaydi. Bu jarayonda miqdor sifatdan ustun turadi.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858838" y="5321102"/>
            <a:ext cx="4983361" cy="2504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1958"/>
              </a:lnSpc>
              <a:buSzPct val="100000"/>
              <a:buChar char="•"/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Guruhlarda ishlash orqali gʻoyalar sinergiyasi kuchaytiriladi.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858838" y="5626298"/>
            <a:ext cx="4983361" cy="676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1958"/>
              </a:lnSpc>
              <a:buSzPct val="100000"/>
              <a:buChar char="•"/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Har bir gʻoyaning qadrli ekanligi taʼkidlanadi, hatto eng gʻalati tuyulgani ham.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6174185" y="3656807"/>
            <a:ext cx="5391646" cy="2645866"/>
          </a:xfrm>
          <a:prstGeom prst="roundRect">
            <a:avLst>
              <a:gd name="adj" fmla="val 3827"/>
            </a:avLst>
          </a:prstGeom>
          <a:solidFill>
            <a:srgbClr val="FAFFFA"/>
          </a:solidFill>
          <a:ln w="22860">
            <a:solidFill>
              <a:srgbClr val="CED9CE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6155134" y="3913089"/>
            <a:ext cx="76200" cy="2389584"/>
          </a:xfrm>
          <a:prstGeom prst="roundRect">
            <a:avLst>
              <a:gd name="adj" fmla="val 184905"/>
            </a:avLst>
          </a:prstGeom>
          <a:solidFill>
            <a:srgbClr val="438951"/>
          </a:solidFill>
          <a:ln/>
        </p:spPr>
      </p:sp>
      <p:sp>
        <p:nvSpPr>
          <p:cNvPr id="13" name="Text 10"/>
          <p:cNvSpPr/>
          <p:nvPr/>
        </p:nvSpPr>
        <p:spPr>
          <a:xfrm>
            <a:off x="6406853" y="4088607"/>
            <a:ext cx="2348210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Muammoli</a:t>
            </a:r>
            <a:r>
              <a:rPr lang="en-US" sz="18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8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oʻqitish</a:t>
            </a:r>
            <a:endParaRPr lang="en-US" sz="1833" dirty="0"/>
          </a:p>
        </p:txBody>
      </p:sp>
      <p:sp>
        <p:nvSpPr>
          <p:cNvPr id="14" name="Text 11"/>
          <p:cNvSpPr/>
          <p:nvPr/>
        </p:nvSpPr>
        <p:spPr>
          <a:xfrm>
            <a:off x="6406853" y="4475957"/>
            <a:ext cx="4983460" cy="500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958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Oʻquvchilarga aniq, ochiq yakunli muammo qoʻyiladi (masalan, "chiqindilardan foydalanib mustahkam oʻyinchoq yasang").</a:t>
            </a:r>
            <a:endParaRPr lang="en-US" sz="1400" dirty="0"/>
          </a:p>
        </p:txBody>
      </p:sp>
      <p:sp>
        <p:nvSpPr>
          <p:cNvPr id="15" name="Text 12"/>
          <p:cNvSpPr/>
          <p:nvPr/>
        </p:nvSpPr>
        <p:spPr>
          <a:xfrm>
            <a:off x="6406853" y="5070674"/>
            <a:ext cx="4983460" cy="2504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1958"/>
              </a:lnSpc>
              <a:buSzPct val="100000"/>
              <a:buChar char="•"/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Mustaqil izlanish va tadqiqot qilishni ragʻbatlantiradi.</a:t>
            </a:r>
            <a:endParaRPr lang="en-US" sz="1400" dirty="0"/>
          </a:p>
        </p:txBody>
      </p:sp>
      <p:sp>
        <p:nvSpPr>
          <p:cNvPr id="16" name="Text 13"/>
          <p:cNvSpPr/>
          <p:nvPr/>
        </p:nvSpPr>
        <p:spPr>
          <a:xfrm>
            <a:off x="6406853" y="5375870"/>
            <a:ext cx="4983460" cy="500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1958"/>
              </a:lnSpc>
              <a:buSzPct val="100000"/>
              <a:buChar char="•"/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Tanqidiy fikrlashni rivojlantiradi, chunki yechimlar sinovdan oʻtkazilishi va baholanishi kerak.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94285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98761" y="445423"/>
            <a:ext cx="9009360" cy="4115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Zamonaviy</a:t>
            </a:r>
            <a:r>
              <a:rPr lang="en-US" sz="32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325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t</a:t>
            </a:r>
            <a:r>
              <a:rPr lang="en-US" sz="325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exnologiyalardan</a:t>
            </a:r>
            <a:r>
              <a:rPr lang="en-US" sz="325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325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f</a:t>
            </a:r>
            <a:r>
              <a:rPr lang="en-US" sz="325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oydalanish</a:t>
            </a:r>
            <a:endParaRPr lang="en-US" sz="3250" dirty="0"/>
          </a:p>
        </p:txBody>
      </p:sp>
      <p:sp>
        <p:nvSpPr>
          <p:cNvPr id="3" name="Text 1"/>
          <p:cNvSpPr/>
          <p:nvPr/>
        </p:nvSpPr>
        <p:spPr>
          <a:xfrm>
            <a:off x="661492" y="1213968"/>
            <a:ext cx="10869018" cy="10192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Dastlabki sinflarda ham zamonaviy texnologiyalarni joriy </a:t>
            </a:r>
            <a:r>
              <a:rPr lang="en-US" sz="2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etish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oʻquvchilarning</a:t>
            </a:r>
            <a:r>
              <a:rPr lang="en-US" sz="2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kreativ salohiyatini yangi darajaga olib chiqadi va ularni kelajakka tayyorlaydi.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661492" y="2118947"/>
            <a:ext cx="2067421" cy="4621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24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3D-Modellashtirish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661492" y="2475954"/>
            <a:ext cx="5331123" cy="20874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Oʻquvchilar virtual muhitda oʻz gʻoyalarini loyihalashtirish va dizayn cheklovlarini sinash imkoniyatiga ega boʻladilar. Bu fazoviy va mantiqiy fikrlashni rivojlantiradi.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6199287" y="2170491"/>
            <a:ext cx="2965748" cy="3054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2400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Boshlangʻich</a:t>
            </a:r>
            <a:r>
              <a:rPr lang="en-US" sz="24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400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robototexnika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6199288" y="2475953"/>
            <a:ext cx="5331222" cy="20874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Oddiy blokli dasturlash yordamida oʻquvchilar robotlarning harakatini nazorat qilishadi, bu ularga injenerlik va dasturlash asoslarini ijodiy tarzda oʻrgatadi.</a:t>
            </a:r>
            <a:endParaRPr lang="en-US" sz="2400" dirty="0"/>
          </a:p>
        </p:txBody>
      </p:sp>
      <p:sp>
        <p:nvSpPr>
          <p:cNvPr id="8" name="Shape 6"/>
          <p:cNvSpPr/>
          <p:nvPr/>
        </p:nvSpPr>
        <p:spPr>
          <a:xfrm>
            <a:off x="661492" y="5252106"/>
            <a:ext cx="10869018" cy="967283"/>
          </a:xfrm>
          <a:prstGeom prst="roundRect">
            <a:avLst>
              <a:gd name="adj" fmla="val 15389"/>
            </a:avLst>
          </a:prstGeom>
          <a:solidFill>
            <a:srgbClr val="CCE6D1"/>
          </a:solidFill>
          <a:ln/>
        </p:spPr>
        <p:txBody>
          <a:bodyPr/>
          <a:lstStyle/>
          <a:p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Muhimi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texnologiya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vosita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boʻlishi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kerak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maqsad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emas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 U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oʻquvchining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ijodiy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gʻoyalarini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amalga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oshirishga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yordam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berishi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lozim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648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116116" y="501849"/>
            <a:ext cx="6531769" cy="552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33"/>
              </a:lnSpc>
            </a:pPr>
            <a:r>
              <a:rPr lang="en-US" sz="2667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Muvaffaqiyatli</a:t>
            </a:r>
            <a:r>
              <a:rPr lang="en-US" sz="2667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667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amaliyotlar</a:t>
            </a:r>
            <a:r>
              <a:rPr lang="en-US" sz="2667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667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va</a:t>
            </a:r>
            <a:r>
              <a:rPr lang="en-US" sz="2667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667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keyslar</a:t>
            </a:r>
            <a:endParaRPr lang="en-US" sz="2667" dirty="0"/>
          </a:p>
        </p:txBody>
      </p:sp>
      <p:sp>
        <p:nvSpPr>
          <p:cNvPr id="4" name="Text 1"/>
          <p:cNvSpPr/>
          <p:nvPr/>
        </p:nvSpPr>
        <p:spPr>
          <a:xfrm>
            <a:off x="5116116" y="1054696"/>
            <a:ext cx="6531769" cy="936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2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Quyida boshlangʻich sinf texnologiya darslarida kreativlikni muvaffaqiyatli rivojlantirgan amaliy misollar keltirilgan.</a:t>
            </a:r>
            <a:endParaRPr lang="en-US" sz="2000" dirty="0"/>
          </a:p>
        </p:txBody>
      </p:sp>
      <p:sp>
        <p:nvSpPr>
          <p:cNvPr id="5" name="Shape 2"/>
          <p:cNvSpPr/>
          <p:nvPr/>
        </p:nvSpPr>
        <p:spPr>
          <a:xfrm>
            <a:off x="8372475" y="2144316"/>
            <a:ext cx="19050" cy="4211836"/>
          </a:xfrm>
          <a:prstGeom prst="roundRect">
            <a:avLst>
              <a:gd name="adj" fmla="val 642668"/>
            </a:avLst>
          </a:prstGeom>
          <a:solidFill>
            <a:srgbClr val="CED9CE"/>
          </a:solidFill>
          <a:ln/>
        </p:spPr>
      </p:sp>
      <p:sp>
        <p:nvSpPr>
          <p:cNvPr id="6" name="Shape 3"/>
          <p:cNvSpPr/>
          <p:nvPr/>
        </p:nvSpPr>
        <p:spPr>
          <a:xfrm>
            <a:off x="7992963" y="2850456"/>
            <a:ext cx="408087" cy="19050"/>
          </a:xfrm>
          <a:prstGeom prst="roundRect">
            <a:avLst>
              <a:gd name="adj" fmla="val 642668"/>
            </a:avLst>
          </a:prstGeom>
          <a:solidFill>
            <a:srgbClr val="CED9CE"/>
          </a:solidFill>
          <a:ln/>
        </p:spPr>
      </p:sp>
      <p:sp>
        <p:nvSpPr>
          <p:cNvPr id="7" name="Shape 4"/>
          <p:cNvSpPr/>
          <p:nvPr/>
        </p:nvSpPr>
        <p:spPr>
          <a:xfrm>
            <a:off x="8331002" y="2808982"/>
            <a:ext cx="101997" cy="101997"/>
          </a:xfrm>
          <a:prstGeom prst="roundRect">
            <a:avLst>
              <a:gd name="adj" fmla="val 373542"/>
            </a:avLst>
          </a:prstGeom>
          <a:solidFill>
            <a:srgbClr val="438951"/>
          </a:solidFill>
          <a:ln/>
        </p:spPr>
      </p:sp>
      <p:sp>
        <p:nvSpPr>
          <p:cNvPr id="8" name="Shape 5"/>
          <p:cNvSpPr/>
          <p:nvPr/>
        </p:nvSpPr>
        <p:spPr>
          <a:xfrm>
            <a:off x="5116116" y="2144316"/>
            <a:ext cx="2857798" cy="1431429"/>
          </a:xfrm>
          <a:prstGeom prst="roundRect">
            <a:avLst>
              <a:gd name="adj" fmla="val 8553"/>
            </a:avLst>
          </a:prstGeom>
          <a:solidFill>
            <a:srgbClr val="E8F3E8"/>
          </a:solidFill>
          <a:ln/>
        </p:spPr>
      </p:sp>
      <p:sp>
        <p:nvSpPr>
          <p:cNvPr id="9" name="Text 6"/>
          <p:cNvSpPr/>
          <p:nvPr/>
        </p:nvSpPr>
        <p:spPr>
          <a:xfrm>
            <a:off x="5252144" y="2280344"/>
            <a:ext cx="2585740" cy="4250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667"/>
              </a:lnSpc>
            </a:pP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Chiqindi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qayta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ishlash</a:t>
            </a:r>
            <a:r>
              <a:rPr lang="en-US" sz="1333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ʻyinchoqlari</a:t>
            </a:r>
            <a:endParaRPr lang="en-US" sz="1333" dirty="0"/>
          </a:p>
        </p:txBody>
      </p:sp>
      <p:sp>
        <p:nvSpPr>
          <p:cNvPr id="10" name="Text 7"/>
          <p:cNvSpPr/>
          <p:nvPr/>
        </p:nvSpPr>
        <p:spPr>
          <a:xfrm>
            <a:off x="5252144" y="2786956"/>
            <a:ext cx="2585740" cy="652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708"/>
              </a:lnSpc>
            </a:pPr>
            <a:r>
              <a:rPr lang="en-US" sz="1042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Oʻquvchilar uy-roʻzgʻor chiqindilaridan (plastik idishlar, qogʻoz, karton) yangi, funktsional oʻyinchoqlar yaratishdi.</a:t>
            </a:r>
            <a:endParaRPr lang="en-US" sz="1042" dirty="0"/>
          </a:p>
        </p:txBody>
      </p:sp>
      <p:sp>
        <p:nvSpPr>
          <p:cNvPr id="11" name="Shape 8"/>
          <p:cNvSpPr/>
          <p:nvPr/>
        </p:nvSpPr>
        <p:spPr>
          <a:xfrm>
            <a:off x="8362950" y="3669208"/>
            <a:ext cx="408087" cy="19050"/>
          </a:xfrm>
          <a:prstGeom prst="roundRect">
            <a:avLst>
              <a:gd name="adj" fmla="val 642668"/>
            </a:avLst>
          </a:prstGeom>
          <a:solidFill>
            <a:srgbClr val="CED9CE"/>
          </a:solidFill>
          <a:ln/>
        </p:spPr>
      </p:sp>
      <p:sp>
        <p:nvSpPr>
          <p:cNvPr id="12" name="Shape 9"/>
          <p:cNvSpPr/>
          <p:nvPr/>
        </p:nvSpPr>
        <p:spPr>
          <a:xfrm>
            <a:off x="8331002" y="3627735"/>
            <a:ext cx="101997" cy="101997"/>
          </a:xfrm>
          <a:prstGeom prst="roundRect">
            <a:avLst>
              <a:gd name="adj" fmla="val 373542"/>
            </a:avLst>
          </a:prstGeom>
          <a:solidFill>
            <a:srgbClr val="438951"/>
          </a:solidFill>
          <a:ln/>
        </p:spPr>
      </p:sp>
      <p:sp>
        <p:nvSpPr>
          <p:cNvPr id="13" name="Shape 10"/>
          <p:cNvSpPr/>
          <p:nvPr/>
        </p:nvSpPr>
        <p:spPr>
          <a:xfrm>
            <a:off x="8790087" y="2960490"/>
            <a:ext cx="2857798" cy="1436489"/>
          </a:xfrm>
          <a:prstGeom prst="roundRect">
            <a:avLst>
              <a:gd name="adj" fmla="val 8523"/>
            </a:avLst>
          </a:prstGeom>
          <a:solidFill>
            <a:srgbClr val="E8F3E8"/>
          </a:solidFill>
          <a:ln/>
        </p:spPr>
      </p:sp>
      <p:sp>
        <p:nvSpPr>
          <p:cNvPr id="14" name="Text 11"/>
          <p:cNvSpPr/>
          <p:nvPr/>
        </p:nvSpPr>
        <p:spPr>
          <a:xfrm>
            <a:off x="8926116" y="3096518"/>
            <a:ext cx="1700312" cy="212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667"/>
              </a:lnSpc>
            </a:pP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Oddiy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mexanizmlar</a:t>
            </a:r>
            <a:endParaRPr lang="en-US" sz="1333" dirty="0"/>
          </a:p>
        </p:txBody>
      </p:sp>
      <p:sp>
        <p:nvSpPr>
          <p:cNvPr id="15" name="Text 12"/>
          <p:cNvSpPr/>
          <p:nvPr/>
        </p:nvSpPr>
        <p:spPr>
          <a:xfrm>
            <a:off x="8926116" y="3390602"/>
            <a:ext cx="2585740" cy="8703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Tishli gʻildiraklar va dastaklarni tushunish uchun maketlar yasash, natijada oʻquvchilar qoʻlda ishlaydigan lift yoki nasos modelini yaratishdi.</a:t>
            </a:r>
            <a:endParaRPr lang="en-US" sz="1042" dirty="0"/>
          </a:p>
        </p:txBody>
      </p:sp>
      <p:sp>
        <p:nvSpPr>
          <p:cNvPr id="16" name="Shape 13"/>
          <p:cNvSpPr/>
          <p:nvPr/>
        </p:nvSpPr>
        <p:spPr>
          <a:xfrm>
            <a:off x="7992963" y="4665266"/>
            <a:ext cx="408087" cy="19050"/>
          </a:xfrm>
          <a:prstGeom prst="roundRect">
            <a:avLst>
              <a:gd name="adj" fmla="val 642668"/>
            </a:avLst>
          </a:prstGeom>
          <a:solidFill>
            <a:srgbClr val="CED9CE"/>
          </a:solidFill>
          <a:ln/>
        </p:spPr>
      </p:sp>
      <p:sp>
        <p:nvSpPr>
          <p:cNvPr id="17" name="Shape 14"/>
          <p:cNvSpPr/>
          <p:nvPr/>
        </p:nvSpPr>
        <p:spPr>
          <a:xfrm>
            <a:off x="8331002" y="4623792"/>
            <a:ext cx="101997" cy="101997"/>
          </a:xfrm>
          <a:prstGeom prst="roundRect">
            <a:avLst>
              <a:gd name="adj" fmla="val 373542"/>
            </a:avLst>
          </a:prstGeom>
          <a:solidFill>
            <a:srgbClr val="438951"/>
          </a:solidFill>
          <a:ln/>
        </p:spPr>
      </p:sp>
      <p:sp>
        <p:nvSpPr>
          <p:cNvPr id="18" name="Shape 15"/>
          <p:cNvSpPr/>
          <p:nvPr/>
        </p:nvSpPr>
        <p:spPr>
          <a:xfrm>
            <a:off x="5116116" y="3847803"/>
            <a:ext cx="2857798" cy="1654076"/>
          </a:xfrm>
          <a:prstGeom prst="roundRect">
            <a:avLst>
              <a:gd name="adj" fmla="val 7402"/>
            </a:avLst>
          </a:prstGeom>
          <a:solidFill>
            <a:srgbClr val="E8F3E8"/>
          </a:solidFill>
          <a:ln/>
        </p:spPr>
      </p:sp>
      <p:sp>
        <p:nvSpPr>
          <p:cNvPr id="19" name="Text 16"/>
          <p:cNvSpPr/>
          <p:nvPr/>
        </p:nvSpPr>
        <p:spPr>
          <a:xfrm>
            <a:off x="6003528" y="3983832"/>
            <a:ext cx="1834357" cy="212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>
              <a:lnSpc>
                <a:spcPts val="1667"/>
              </a:lnSpc>
            </a:pP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Aqlli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bogʻcha</a:t>
            </a:r>
            <a:r>
              <a:rPr lang="en-US" sz="1333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Dizayni</a:t>
            </a:r>
            <a:endParaRPr lang="en-US" sz="1333" dirty="0"/>
          </a:p>
        </p:txBody>
      </p:sp>
      <p:sp>
        <p:nvSpPr>
          <p:cNvPr id="20" name="Text 17"/>
          <p:cNvSpPr/>
          <p:nvPr/>
        </p:nvSpPr>
        <p:spPr>
          <a:xfrm>
            <a:off x="5252144" y="4277916"/>
            <a:ext cx="2585740" cy="108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708"/>
              </a:lnSpc>
            </a:pPr>
            <a:r>
              <a:rPr lang="en-US" sz="1042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Oʻquvchilar maktab hovlisi uchun kichik maketlar yaratib, suvni tejaydigan sugʻorish tizimlari yoki qushlar uchun ozuqa joylarini loyihalashtirishdi.</a:t>
            </a:r>
            <a:endParaRPr lang="en-US" sz="1042" dirty="0"/>
          </a:p>
        </p:txBody>
      </p:sp>
      <p:sp>
        <p:nvSpPr>
          <p:cNvPr id="21" name="Shape 18"/>
          <p:cNvSpPr/>
          <p:nvPr/>
        </p:nvSpPr>
        <p:spPr>
          <a:xfrm>
            <a:off x="8362950" y="5519539"/>
            <a:ext cx="408087" cy="19050"/>
          </a:xfrm>
          <a:prstGeom prst="roundRect">
            <a:avLst>
              <a:gd name="adj" fmla="val 642668"/>
            </a:avLst>
          </a:prstGeom>
          <a:solidFill>
            <a:srgbClr val="CED9CE"/>
          </a:solidFill>
          <a:ln/>
        </p:spPr>
      </p:sp>
      <p:sp>
        <p:nvSpPr>
          <p:cNvPr id="22" name="Shape 19"/>
          <p:cNvSpPr/>
          <p:nvPr/>
        </p:nvSpPr>
        <p:spPr>
          <a:xfrm>
            <a:off x="8331002" y="5478066"/>
            <a:ext cx="101997" cy="101997"/>
          </a:xfrm>
          <a:prstGeom prst="roundRect">
            <a:avLst>
              <a:gd name="adj" fmla="val 373542"/>
            </a:avLst>
          </a:prstGeom>
          <a:solidFill>
            <a:srgbClr val="438951"/>
          </a:solidFill>
          <a:ln/>
        </p:spPr>
      </p:sp>
      <p:sp>
        <p:nvSpPr>
          <p:cNvPr id="23" name="Shape 20"/>
          <p:cNvSpPr/>
          <p:nvPr/>
        </p:nvSpPr>
        <p:spPr>
          <a:xfrm>
            <a:off x="8790087" y="4810820"/>
            <a:ext cx="2857798" cy="1436489"/>
          </a:xfrm>
          <a:prstGeom prst="roundRect">
            <a:avLst>
              <a:gd name="adj" fmla="val 8523"/>
            </a:avLst>
          </a:prstGeom>
          <a:solidFill>
            <a:srgbClr val="E8F3E8"/>
          </a:solidFill>
          <a:ln/>
        </p:spPr>
      </p:sp>
      <p:sp>
        <p:nvSpPr>
          <p:cNvPr id="24" name="Text 21"/>
          <p:cNvSpPr/>
          <p:nvPr/>
        </p:nvSpPr>
        <p:spPr>
          <a:xfrm>
            <a:off x="8926116" y="4946848"/>
            <a:ext cx="1916807" cy="212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667"/>
              </a:lnSpc>
            </a:pP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Karton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shahar</a:t>
            </a:r>
            <a:r>
              <a:rPr lang="en-US" sz="1333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q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urish</a:t>
            </a:r>
            <a:endParaRPr lang="en-US" sz="1333" dirty="0"/>
          </a:p>
        </p:txBody>
      </p:sp>
      <p:sp>
        <p:nvSpPr>
          <p:cNvPr id="25" name="Text 22"/>
          <p:cNvSpPr/>
          <p:nvPr/>
        </p:nvSpPr>
        <p:spPr>
          <a:xfrm>
            <a:off x="8926116" y="5240932"/>
            <a:ext cx="2585740" cy="8703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Butun sinf karton va yopishtiruvchi yordamida oʻz orzularidagi shaharni loyihalashtirdi, har bir bino noyob meʼmoriy yechimga ega boʻldi.</a:t>
            </a:r>
            <a:endParaRPr lang="en-US" sz="1042" dirty="0"/>
          </a:p>
        </p:txBody>
      </p:sp>
    </p:spTree>
    <p:extLst>
      <p:ext uri="{BB962C8B-B14F-4D97-AF65-F5344CB8AC3E}">
        <p14:creationId xmlns:p14="http://schemas.microsoft.com/office/powerpoint/2010/main" val="360296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2720" y="338733"/>
            <a:ext cx="9459516" cy="3849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00"/>
              </a:lnSpc>
            </a:pPr>
            <a:endParaRPr lang="en-US" sz="2417" dirty="0"/>
          </a:p>
        </p:txBody>
      </p:sp>
      <p:sp>
        <p:nvSpPr>
          <p:cNvPr id="4" name="Text 2"/>
          <p:cNvSpPr/>
          <p:nvPr/>
        </p:nvSpPr>
        <p:spPr>
          <a:xfrm>
            <a:off x="492720" y="1613694"/>
            <a:ext cx="6028333" cy="3942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1542"/>
              </a:lnSpc>
              <a:buSzPct val="100000"/>
              <a:buChar char="•"/>
            </a:pPr>
            <a:endParaRPr lang="en-US" sz="958" dirty="0"/>
          </a:p>
        </p:txBody>
      </p:sp>
      <p:sp>
        <p:nvSpPr>
          <p:cNvPr id="5" name="Text 3"/>
          <p:cNvSpPr/>
          <p:nvPr/>
        </p:nvSpPr>
        <p:spPr>
          <a:xfrm flipV="1">
            <a:off x="492720" y="2248197"/>
            <a:ext cx="6028333" cy="6497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1542"/>
              </a:lnSpc>
              <a:buSzPct val="100000"/>
              <a:buChar char="•"/>
            </a:pPr>
            <a:r>
              <a:rPr lang="en-US" sz="958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958" dirty="0"/>
          </a:p>
        </p:txBody>
      </p:sp>
      <p:sp>
        <p:nvSpPr>
          <p:cNvPr id="6" name="Text 4"/>
          <p:cNvSpPr/>
          <p:nvPr/>
        </p:nvSpPr>
        <p:spPr>
          <a:xfrm>
            <a:off x="492720" y="2291258"/>
            <a:ext cx="6028333" cy="3942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1542"/>
              </a:lnSpc>
              <a:buSzPct val="100000"/>
              <a:buChar char="•"/>
            </a:pPr>
            <a:endParaRPr lang="en-US" sz="958" dirty="0"/>
          </a:p>
        </p:txBody>
      </p:sp>
      <p:sp>
        <p:nvSpPr>
          <p:cNvPr id="7" name="Text 5"/>
          <p:cNvSpPr/>
          <p:nvPr/>
        </p:nvSpPr>
        <p:spPr>
          <a:xfrm>
            <a:off x="492720" y="2728615"/>
            <a:ext cx="6028333" cy="3942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1542"/>
              </a:lnSpc>
              <a:buSzPct val="100000"/>
              <a:buChar char="•"/>
            </a:pPr>
            <a:endParaRPr lang="en-US" sz="958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388467"/>
              </p:ext>
            </p:extLst>
          </p:nvPr>
        </p:nvGraphicFramePr>
        <p:xfrm>
          <a:off x="492720" y="439615"/>
          <a:ext cx="11456025" cy="606752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852411">
                  <a:extLst>
                    <a:ext uri="{9D8B030D-6E8A-4147-A177-3AD203B41FA5}">
                      <a16:colId xmlns:a16="http://schemas.microsoft.com/office/drawing/2014/main" val="152217243"/>
                    </a:ext>
                  </a:extLst>
                </a:gridCol>
                <a:gridCol w="4603614">
                  <a:extLst>
                    <a:ext uri="{9D8B030D-6E8A-4147-A177-3AD203B41FA5}">
                      <a16:colId xmlns:a16="http://schemas.microsoft.com/office/drawing/2014/main" val="3514638522"/>
                    </a:ext>
                  </a:extLst>
                </a:gridCol>
              </a:tblGrid>
              <a:tr h="3852648">
                <a:tc>
                  <a:txBody>
                    <a:bodyPr/>
                    <a:lstStyle/>
                    <a:p>
                      <a:pPr marL="951865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51865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r>
                        <a:rPr lang="bg-BG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VAZIY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bg-BG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TLI</a:t>
                      </a:r>
                      <a:r>
                        <a:rPr lang="bg-BG" sz="1200" spc="-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2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</a:t>
                      </a:r>
                      <a:r>
                        <a:rPr lang="en-US" sz="12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2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ALA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8580" marR="52705" indent="270510" algn="just">
                        <a:spcAft>
                          <a:spcPts val="0"/>
                        </a:spcAft>
                        <a:tabLst>
                          <a:tab pos="1362075" algn="l"/>
                          <a:tab pos="2321560" algn="l"/>
                          <a:tab pos="3079115" algn="l"/>
                        </a:tabLst>
                      </a:pP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Odamlar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mendan: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en-US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iz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muvaffaqiyatlarga erishgansiz. Buning imkonini qanday 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dingiz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?”, deb 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o‘rashadi. Men ota- onamning menga o‘rgatganlarini takrorlayman: “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O‘zing</a:t>
                      </a: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 qo‘y, qo‘lingdan keladigan</a:t>
                      </a:r>
                      <a:r>
                        <a:rPr lang="bg-BG" sz="1600" spc="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darajada bilim ol, keyin, nimadir qil. Nimadir o‘z-o‘zidan bo‘ladi deb</a:t>
                      </a:r>
                      <a:r>
                        <a:rPr lang="bg-BG" sz="1600" spc="-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kutma.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o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 ema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agar 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 a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toydil izlan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ang, mehnat qil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ang, ozod jamiyatda intilgan nar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alaringning 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</a:t>
                      </a: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iga yetish mumkin”. Li Yakko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39090">
                        <a:lnSpc>
                          <a:spcPts val="1365"/>
                        </a:lnSpc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Savollar: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53975" lvl="0" indent="-342900" algn="just">
                        <a:spcAft>
                          <a:spcPts val="0"/>
                        </a:spcAft>
                        <a:buSzPts val="1200"/>
                        <a:buFont typeface="Times New Roman" panose="02020603050405020304" pitchFamily="18" charset="0"/>
                        <a:buAutoNum type="arabicPeriod"/>
                        <a:tabLst>
                          <a:tab pos="518160" algn="l"/>
                        </a:tabLst>
                      </a:pPr>
                      <a:r>
                        <a:rPr lang="bg-BG" sz="16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Vaziyatni tahlil qiling. In</a:t>
                      </a:r>
                      <a:r>
                        <a:rPr lang="en-US" sz="16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 biror faoliyat jarayonida yaxshi natijaga erishish ushun qanday harakat qilish kerak?</a:t>
                      </a:r>
                      <a:endParaRPr lang="ru-RU" sz="1400" spc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53340" lvl="0" indent="-342900" algn="just">
                        <a:spcBef>
                          <a:spcPts val="10"/>
                        </a:spcBef>
                        <a:spcAft>
                          <a:spcPts val="0"/>
                        </a:spcAft>
                        <a:buSzPts val="1200"/>
                        <a:buFont typeface="Times New Roman" panose="02020603050405020304" pitchFamily="18" charset="0"/>
                        <a:buAutoNum type="arabicPeriod"/>
                        <a:tabLst>
                          <a:tab pos="518160" algn="l"/>
                        </a:tabLst>
                      </a:pPr>
                      <a:r>
                        <a:rPr lang="bg-BG" sz="1600" spc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Faraz </a:t>
                      </a:r>
                      <a:r>
                        <a:rPr lang="bg-BG" sz="16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qiling, siz juda katta omma oldida nutq so‘zlashga taklif etilgansiz. Siz ushbu ma’ruzangizni qanday rejalashtirasiz?</a:t>
                      </a:r>
                      <a:r>
                        <a:rPr lang="bg-BG" sz="1600" spc="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Ma’ruzaga auditoriyani qiziqtirish ushun qanday kreativ</a:t>
                      </a:r>
                      <a:r>
                        <a:rPr lang="bg-BG" sz="1600" spc="2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bg-BG" sz="16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sifatlaringizdan</a:t>
                      </a:r>
                      <a:r>
                        <a:rPr lang="bg-BG" sz="1600" spc="2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bg-BG" sz="16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foydalanish</a:t>
                      </a:r>
                      <a:r>
                        <a:rPr lang="bg-BG" sz="1600" spc="3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bg-BG" sz="1600" spc="-2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yaxshi</a:t>
                      </a:r>
                      <a:r>
                        <a:rPr lang="en-US" sz="1400" spc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samara</a:t>
                      </a:r>
                      <a:r>
                        <a:rPr lang="bg-BG" sz="1600" spc="1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beradi?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endParaRPr lang="en-US" sz="1600" spc="-2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1430" algn="ctr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r>
                        <a:rPr lang="bg-BG" sz="1600" spc="-2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ТЕSТ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75590" algn="just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Shaxsiy</a:t>
                      </a:r>
                      <a:r>
                        <a:rPr lang="bg-BG" sz="1600" spc="-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</a:t>
                      </a: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etensiya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bg-BG" sz="1600" spc="-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53340" lvl="0" indent="-342900" algn="just">
                        <a:spcAft>
                          <a:spcPts val="0"/>
                        </a:spcAft>
                        <a:buSzPts val="1200"/>
                        <a:buFont typeface="Times New Roman" panose="02020603050405020304" pitchFamily="18" charset="0"/>
                        <a:buAutoNum type="alphaUcPeriod"/>
                        <a:tabLst>
                          <a:tab pos="455295" algn="l"/>
                        </a:tabLst>
                      </a:pPr>
                      <a:r>
                        <a:rPr lang="bg-BG" sz="1600" spc="-2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Shaxsiy 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mustaqil aks etish va mustaqil rivojlanish usullari, shaxsning kasbiy deformasiyalarga qarshi turish vositalarini egallashi.</a:t>
                      </a:r>
                      <a:endParaRPr lang="ru-RU" sz="1400" spc="-2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53340" lvl="0" indent="-342900" algn="just">
                        <a:spcBef>
                          <a:spcPts val="25"/>
                        </a:spcBef>
                        <a:spcAft>
                          <a:spcPts val="0"/>
                        </a:spcAft>
                        <a:buSzPts val="1200"/>
                        <a:buFont typeface="Times New Roman" panose="02020603050405020304" pitchFamily="18" charset="0"/>
                        <a:buAutoNum type="alphaUcPeriod"/>
                        <a:tabLst>
                          <a:tab pos="455930" algn="l"/>
                          <a:tab pos="1830070" algn="l"/>
                        </a:tabLst>
                      </a:pP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Birgalikdagi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kasbiy 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faoliyat, hamkorlikni egallash.</a:t>
                      </a:r>
                      <a:endParaRPr lang="ru-RU" sz="1400" spc="-2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54610" lvl="0" indent="-342900" algn="just">
                        <a:lnSpc>
                          <a:spcPct val="98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  <a:buSzPts val="1200"/>
                        <a:buFont typeface="Times New Roman" panose="02020603050405020304" pitchFamily="18" charset="0"/>
                        <a:buAutoNum type="alphaUcPeriod"/>
                        <a:tabLst>
                          <a:tab pos="455295" algn="l"/>
                          <a:tab pos="1605280" algn="l"/>
                          <a:tab pos="1667510" algn="l"/>
                        </a:tabLst>
                      </a:pP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Kasb	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doirasida individuallikni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	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mustaqil 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qo‘llash va rivojlantirish usullarini egallash.</a:t>
                      </a:r>
                      <a:endParaRPr lang="ru-RU" sz="1400" spc="-2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56515" lvl="0" indent="-342900" algn="just">
                        <a:spcBef>
                          <a:spcPts val="25"/>
                        </a:spcBef>
                        <a:spcAft>
                          <a:spcPts val="0"/>
                        </a:spcAft>
                        <a:buSzPts val="1200"/>
                        <a:buFont typeface="Times New Roman" panose="02020603050405020304" pitchFamily="18" charset="0"/>
                        <a:buAutoNum type="alphaUcPeriod"/>
                        <a:tabLst>
                          <a:tab pos="455295" algn="l"/>
                        </a:tabLst>
                      </a:pP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Yetarli yuqori darajada o‘z kasbiy faoliyatini egallash, keyingi kasbiy rivojlanishini loyihalashtira olish.</a:t>
                      </a:r>
                      <a:endParaRPr lang="ru-RU" sz="1400" spc="-2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44751009"/>
                  </a:ext>
                </a:extLst>
              </a:tr>
              <a:tr h="2073367">
                <a:tc>
                  <a:txBody>
                    <a:bodyPr/>
                    <a:lstStyle/>
                    <a:p>
                      <a:pPr marL="1091565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91565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AMALIY</a:t>
                      </a:r>
                      <a:r>
                        <a:rPr lang="bg-BG" sz="1600" spc="-45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KO‘NIKMA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8580" marR="53340" indent="27495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Inson loqaydlik bilan qabul qilgan qarori oqibatida</a:t>
                      </a:r>
                      <a:r>
                        <a:rPr lang="bg-BG" sz="1600" spc="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qismatida salbiy o‘zgarish yasashi mumkin va</a:t>
                      </a:r>
                      <a:r>
                        <a:rPr lang="bg-BG" sz="1600" spc="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muayyan vaziyatdagi o‘zining noan’anaviy qarori yoki harakati bilan katta baxtga erishishi ham mumkin. Faylasuflar 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yondaftaridan.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8580" marR="53340" indent="274955" algn="just"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shiriq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Eslab ko‘ring. Hayotingizda kutilmagan qaroringiz bilan biror bir muvaffaqiyatga</a:t>
                      </a:r>
                      <a:r>
                        <a:rPr lang="bg-BG" sz="1600" spc="3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erishganmisiz?</a:t>
                      </a:r>
                      <a:r>
                        <a:rPr lang="bg-BG" sz="1600" spc="3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Fursatdan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8580" algn="just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foydalanib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</a:t>
                      </a: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bg-BG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hik</a:t>
                      </a:r>
                      <a:r>
                        <a:rPr lang="bg-BG" sz="1600" spc="5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bg-BG" sz="1600" spc="-4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esse</a:t>
                      </a:r>
                      <a:r>
                        <a:rPr lang="bg-BG" sz="1600" spc="-3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yozing.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32765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32765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r>
                        <a:rPr lang="bg-BG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BLI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bg-BG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400" spc="-2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4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TORShIRIQ: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73025" marR="58420" indent="202565" algn="just"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Shaxsning shaxsiy-kreativ sifatlarini rivojlantirishda qanday omillar muhim?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23875" indent="-248285">
                        <a:spcAft>
                          <a:spcPts val="0"/>
                        </a:spcAft>
                        <a:tabLst>
                          <a:tab pos="523875" algn="l"/>
                        </a:tabLst>
                      </a:pP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Irsiyat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23875" indent="-248285">
                        <a:spcAft>
                          <a:spcPts val="0"/>
                        </a:spcAft>
                        <a:tabLst>
                          <a:tab pos="523875" algn="l"/>
                        </a:tabLs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Oilaviy</a:t>
                      </a:r>
                      <a:r>
                        <a:rPr lang="bg-BG" sz="1600" spc="-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muhit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23875" indent="-248285">
                        <a:spcBef>
                          <a:spcPts val="5"/>
                        </a:spcBef>
                        <a:spcAft>
                          <a:spcPts val="0"/>
                        </a:spcAft>
                        <a:tabLst>
                          <a:tab pos="523875" algn="l"/>
                        </a:tabLs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bg-BG" sz="1600" spc="-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23875" indent="-248285">
                        <a:spcAft>
                          <a:spcPts val="0"/>
                        </a:spcAft>
                        <a:tabLst>
                          <a:tab pos="523875" algn="l"/>
                        </a:tabLs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ustida</a:t>
                      </a:r>
                      <a:r>
                        <a:rPr lang="bg-BG" sz="1600" spc="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</a:t>
                      </a:r>
                      <a:r>
                        <a:rPr lang="bg-BG" sz="1600" spc="-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ishlash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59130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...........................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73025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Fikringizni</a:t>
                      </a:r>
                      <a:r>
                        <a:rPr lang="bg-BG" sz="1600" spc="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tezkorlikda</a:t>
                      </a:r>
                      <a:r>
                        <a:rPr lang="bg-BG" sz="1600" spc="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bayon </a:t>
                      </a:r>
                      <a:r>
                        <a:rPr lang="bg-BG" sz="16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eting.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055285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136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272209" y="298175"/>
            <a:ext cx="10197548" cy="15505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latin typeface="Arial Black" panose="020B0A04020102020204" pitchFamily="34" charset="0"/>
              </a:rPr>
              <a:t>Texnologiya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darslarida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kreativ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fikrlashni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rivojlantirishning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bir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nechta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yo'llari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mavjud</a:t>
            </a:r>
            <a:r>
              <a:rPr lang="en-US" sz="2800" dirty="0">
                <a:latin typeface="Arial Black" panose="020B0A04020102020204" pitchFamily="34" charset="0"/>
              </a:rPr>
              <a:t>: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1472337" y="1953165"/>
            <a:ext cx="2582828" cy="2365514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Arial Black" panose="020B0A04020102020204" pitchFamily="34" charset="0"/>
              </a:rPr>
              <a:t>Muammo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yechish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1763" y="1953165"/>
            <a:ext cx="2808107" cy="236551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6468" y="1953165"/>
            <a:ext cx="2304133" cy="236551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904405" y="2351092"/>
            <a:ext cx="238982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Loyihalar</a:t>
            </a:r>
            <a:r>
              <a:rPr lang="en-US" sz="3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</a:p>
          <a:p>
            <a:pPr algn="ctr"/>
            <a:r>
              <a:rPr lang="en-US" sz="32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orqali</a:t>
            </a:r>
            <a:r>
              <a:rPr lang="en-US" sz="3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</a:p>
          <a:p>
            <a:pPr algn="ctr"/>
            <a:r>
              <a:rPr lang="en-US" sz="32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o'rganish</a:t>
            </a:r>
            <a:endParaRPr lang="ru-RU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81674" y="2243370"/>
            <a:ext cx="2298927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err="1">
                <a:solidFill>
                  <a:schemeClr val="bg1"/>
                </a:solidFill>
                <a:latin typeface="Arial Black" panose="020B0A04020102020204" pitchFamily="34" charset="0"/>
              </a:rPr>
              <a:t>Interaktiv</a:t>
            </a:r>
            <a:r>
              <a:rPr lang="en-US" sz="2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200" dirty="0" err="1">
                <a:solidFill>
                  <a:schemeClr val="bg1"/>
                </a:solidFill>
                <a:latin typeface="Arial Black" panose="020B0A04020102020204" pitchFamily="34" charset="0"/>
              </a:rPr>
              <a:t>o'quv</a:t>
            </a:r>
            <a:r>
              <a:rPr lang="en-US" sz="2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endParaRPr lang="en-US" sz="22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2200" dirty="0" err="1">
                <a:solidFill>
                  <a:schemeClr val="bg1"/>
                </a:solidFill>
                <a:latin typeface="Arial Black" panose="020B0A04020102020204" pitchFamily="34" charset="0"/>
              </a:rPr>
              <a:t>m</a:t>
            </a:r>
            <a:r>
              <a:rPr lang="en-US" sz="22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ateriallari</a:t>
            </a:r>
            <a:endParaRPr lang="en-US" sz="22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22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dan</a:t>
            </a:r>
            <a:endParaRPr lang="en-US" sz="22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200" dirty="0" err="1">
                <a:solidFill>
                  <a:schemeClr val="bg1"/>
                </a:solidFill>
                <a:latin typeface="Arial Black" panose="020B0A04020102020204" pitchFamily="34" charset="0"/>
              </a:rPr>
              <a:t>foydalanish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556998" y="4428623"/>
            <a:ext cx="3458818" cy="20275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latin typeface="Arial Black" panose="020B0A04020102020204" pitchFamily="34" charset="0"/>
              </a:rPr>
              <a:t>Kreativ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yondashuvlarni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rag'batlantirish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0983" y="4413868"/>
            <a:ext cx="3475021" cy="2042337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603273" y="4608884"/>
            <a:ext cx="3010440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Boshqa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fanlar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endParaRPr lang="en-US" sz="28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b</a:t>
            </a:r>
            <a:r>
              <a:rPr lang="en-US" sz="28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ilan</a:t>
            </a:r>
            <a:endParaRPr lang="en-US" sz="28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integratsiya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:</a:t>
            </a:r>
            <a:endParaRPr lang="ru-RU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87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516835" y="954156"/>
            <a:ext cx="2564295" cy="218660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Arial Black" panose="020B0A04020102020204" pitchFamily="34" charset="0"/>
              </a:rPr>
              <a:t>Muammo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yechish</a:t>
            </a:r>
            <a:endParaRPr lang="en-US" sz="3200" dirty="0">
              <a:latin typeface="Arial Black" panose="020B0A04020102020204" pitchFamily="34" charset="0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4035287" y="477077"/>
            <a:ext cx="7951304" cy="5148471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800" dirty="0" err="1">
                <a:latin typeface="Arial Black" panose="020B0A04020102020204" pitchFamily="34" charset="0"/>
              </a:rPr>
              <a:t>O'quvchilarga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turli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xil</a:t>
            </a:r>
            <a:r>
              <a:rPr lang="en-US" sz="2800" dirty="0">
                <a:latin typeface="Arial Black" panose="020B0A04020102020204" pitchFamily="34" charset="0"/>
              </a:rPr>
              <a:t> real </a:t>
            </a:r>
            <a:r>
              <a:rPr lang="en-US" sz="2800" dirty="0" err="1">
                <a:latin typeface="Arial Black" panose="020B0A04020102020204" pitchFamily="34" charset="0"/>
              </a:rPr>
              <a:t>hayotdagi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muammolarni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berib</a:t>
            </a:r>
            <a:r>
              <a:rPr lang="en-US" sz="2800" dirty="0"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latin typeface="Arial Black" panose="020B0A04020102020204" pitchFamily="34" charset="0"/>
              </a:rPr>
              <a:t>ularni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kreativ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yondashuvlar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bilan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hal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qilishga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undash</a:t>
            </a:r>
            <a:r>
              <a:rPr lang="en-US" sz="2800" dirty="0">
                <a:latin typeface="Arial Black" panose="020B0A04020102020204" pitchFamily="34" charset="0"/>
              </a:rPr>
              <a:t>. </a:t>
            </a:r>
            <a:r>
              <a:rPr lang="en-US" sz="2800" dirty="0" err="1">
                <a:latin typeface="Arial Black" panose="020B0A04020102020204" pitchFamily="34" charset="0"/>
              </a:rPr>
              <a:t>Masalan</a:t>
            </a:r>
            <a:r>
              <a:rPr lang="en-US" sz="2800" dirty="0"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latin typeface="Arial Black" panose="020B0A04020102020204" pitchFamily="34" charset="0"/>
              </a:rPr>
              <a:t>ekologik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muammolarni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texnologiyalar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yordamida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hal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qilish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yoki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turli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xil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dizaynlar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yaratish</a:t>
            </a:r>
            <a:r>
              <a:rPr lang="en-US" sz="2800" dirty="0">
                <a:latin typeface="Arial Black" panose="020B0A04020102020204" pitchFamily="34" charset="0"/>
              </a:rPr>
              <a:t>.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190460" y="2047460"/>
            <a:ext cx="735496" cy="51683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35" y="3474968"/>
            <a:ext cx="4114385" cy="274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2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848678" y="198784"/>
            <a:ext cx="9163879" cy="934278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Loyihalar</a:t>
            </a:r>
            <a:r>
              <a:rPr lang="en-US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orqali</a:t>
            </a:r>
            <a:r>
              <a:rPr lang="en-US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o'rganish</a:t>
            </a:r>
            <a:endParaRPr lang="en-US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Двойная волна 4"/>
          <p:cNvSpPr/>
          <p:nvPr/>
        </p:nvSpPr>
        <p:spPr>
          <a:xfrm>
            <a:off x="1630017" y="1351721"/>
            <a:ext cx="9163878" cy="4591878"/>
          </a:xfrm>
          <a:prstGeom prst="doubleWave">
            <a:avLst/>
          </a:prstGeom>
          <a:solidFill>
            <a:srgbClr val="92D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O'quvchilarga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individual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yoki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guruh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bo'lib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ishlash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imkoniyatlarini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yaratish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.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Masalan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,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o'zlarining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dasturlash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,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robototexnika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yoki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dizayn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loyihalarini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yaratish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. Bu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ularga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ijodiy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fikrlash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va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hamkorlik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ko'nikmalarini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rivojlantirishga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yordam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500" dirty="0" err="1">
                <a:solidFill>
                  <a:schemeClr val="bg1"/>
                </a:solidFill>
                <a:latin typeface="Arial Black" panose="020B0A04020102020204" pitchFamily="34" charset="0"/>
              </a:rPr>
              <a:t>beradi</a:t>
            </a:r>
            <a:r>
              <a:rPr lang="en-US" sz="2500" dirty="0">
                <a:solidFill>
                  <a:schemeClr val="bg1"/>
                </a:solidFill>
                <a:latin typeface="Arial Black" panose="020B0A04020102020204" pitchFamily="34" charset="0"/>
              </a:rPr>
              <a:t>.</a:t>
            </a:r>
            <a:endParaRPr lang="ru-RU" sz="25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13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437321" y="397565"/>
            <a:ext cx="3896139" cy="2782958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chemeClr val="bg1"/>
                </a:solidFill>
                <a:latin typeface="Arial Black" panose="020B0A04020102020204" pitchFamily="34" charset="0"/>
              </a:rPr>
              <a:t>Interaktiv</a:t>
            </a:r>
            <a:r>
              <a:rPr lang="en-US" sz="24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 Black" panose="020B0A04020102020204" pitchFamily="34" charset="0"/>
              </a:rPr>
              <a:t>o'quv</a:t>
            </a:r>
            <a:r>
              <a:rPr lang="en-US" sz="24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 Black" panose="020B0A04020102020204" pitchFamily="34" charset="0"/>
              </a:rPr>
              <a:t>materiallaridan</a:t>
            </a:r>
            <a:r>
              <a:rPr lang="en-US" sz="24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 Black" panose="020B0A04020102020204" pitchFamily="34" charset="0"/>
              </a:rPr>
              <a:t>foydalanish</a:t>
            </a:r>
            <a:r>
              <a:rPr lang="en-US" sz="2400" dirty="0">
                <a:solidFill>
                  <a:schemeClr val="bg1"/>
                </a:solidFill>
                <a:latin typeface="Arial Black" panose="020B0A04020102020204" pitchFamily="34" charset="0"/>
              </a:rPr>
              <a:t>:</a:t>
            </a:r>
            <a:endParaRPr lang="ru-RU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426767" y="516836"/>
            <a:ext cx="6400800" cy="532737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600" dirty="0" err="1">
                <a:latin typeface="Arial Black" panose="020B0A04020102020204" pitchFamily="34" charset="0"/>
              </a:rPr>
              <a:t>Texnologiya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darslarida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interaktiv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dasturlar</a:t>
            </a:r>
            <a:r>
              <a:rPr lang="en-US" sz="2600" dirty="0">
                <a:latin typeface="Arial Black" panose="020B0A04020102020204" pitchFamily="34" charset="0"/>
              </a:rPr>
              <a:t>, </a:t>
            </a:r>
            <a:r>
              <a:rPr lang="en-US" sz="2600" dirty="0" err="1">
                <a:latin typeface="Arial Black" panose="020B0A04020102020204" pitchFamily="34" charset="0"/>
              </a:rPr>
              <a:t>simulyatsiyalar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va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o'yinlarni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qo'llash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o'quvchilarning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diqqatini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jalb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qiladi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va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ijodiy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fikrlashni</a:t>
            </a:r>
            <a:r>
              <a:rPr lang="en-US" sz="2600" dirty="0"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latin typeface="Arial Black" panose="020B0A04020102020204" pitchFamily="34" charset="0"/>
              </a:rPr>
              <a:t>rag'batlantiradi</a:t>
            </a:r>
            <a:r>
              <a:rPr lang="en-US" sz="2600" dirty="0">
                <a:latin typeface="Arial Black" panose="020B0A04020102020204" pitchFamily="34" charset="0"/>
              </a:rPr>
              <a:t>.</a:t>
            </a:r>
            <a:endParaRPr lang="ru-RU" sz="2600" dirty="0">
              <a:latin typeface="Arial Black" panose="020B0A04020102020204" pitchFamily="34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4522304" y="1789044"/>
            <a:ext cx="715618" cy="695739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21" y="3357846"/>
            <a:ext cx="4377738" cy="292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5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низ 3"/>
          <p:cNvSpPr/>
          <p:nvPr/>
        </p:nvSpPr>
        <p:spPr>
          <a:xfrm>
            <a:off x="1133061" y="258417"/>
            <a:ext cx="10316817" cy="1868557"/>
          </a:xfrm>
          <a:prstGeom prst="ribb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800" dirty="0" err="1">
                <a:latin typeface="Arial Black" panose="020B0A04020102020204" pitchFamily="34" charset="0"/>
              </a:rPr>
              <a:t>Kreativ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yondashuvlarni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rag'batlantirish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24338" y="2530013"/>
            <a:ext cx="1073426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Darslarda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o'quvchilarni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standart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usullardan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tashqari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yondashuvlarga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chaqirish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yangi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g'oyalar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yaratishga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undash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har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xil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fikrlarni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hurmat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qilish</a:t>
            </a:r>
            <a:r>
              <a:rPr lang="en-US" sz="2800" dirty="0">
                <a:solidFill>
                  <a:schemeClr val="bg1"/>
                </a:solidFill>
                <a:latin typeface="Arial Black" panose="020B0A04020102020204" pitchFamily="34" charset="0"/>
              </a:rPr>
              <a:t>.</a:t>
            </a:r>
            <a:endParaRPr lang="ru-RU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4754" y="4448886"/>
            <a:ext cx="3062080" cy="238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20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53712" y="282473"/>
            <a:ext cx="74897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Boshqa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fanlar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bilan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integratsiya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:</a:t>
            </a:r>
            <a:endParaRPr lang="ru-RU" sz="3200" dirty="0">
              <a:solidFill>
                <a:schemeClr val="accent3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60174" y="1178291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Texnologiya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va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boshqa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fanlarni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integratsiyalash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masalan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san'at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matematika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yoki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ilmiy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tadqiqotlar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bilan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birgalikda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ishlash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o'quvchilarda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innovatsion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fikrlashni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kuchaytiradi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>.</a:t>
            </a:r>
            <a:endParaRPr lang="ru-RU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6174" y="1178291"/>
            <a:ext cx="4457700" cy="420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94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соседними углами 3"/>
          <p:cNvSpPr/>
          <p:nvPr/>
        </p:nvSpPr>
        <p:spPr>
          <a:xfrm>
            <a:off x="1113183" y="417445"/>
            <a:ext cx="3935896" cy="1093304"/>
          </a:xfrm>
          <a:prstGeom prst="round2Same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chemeClr val="bg1"/>
                </a:solidFill>
                <a:latin typeface="Arial Black" panose="020B0A04020102020204" pitchFamily="34" charset="0"/>
              </a:rPr>
              <a:t>Xulosa</a:t>
            </a:r>
            <a:endParaRPr lang="ru-RU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81131" y="1729408"/>
            <a:ext cx="8607286" cy="451236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Kreativ</a:t>
            </a:r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fikrlash</a:t>
            </a:r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—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texnologiya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va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ilm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-fan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sohalarida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muvaffaqiyatga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erishishning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asosiy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kaliti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24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O'quvchilarga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o'z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g'oyalarini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amalga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oshirishda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texnologiyalarni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qanday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ishlatish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haqida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tavsiyalar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.</a:t>
            </a: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316" y="2226365"/>
            <a:ext cx="2681909" cy="312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97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2246243" y="198783"/>
            <a:ext cx="6559826" cy="5267739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E’TIBORINGIZ </a:t>
            </a:r>
          </a:p>
          <a:p>
            <a:pPr algn="ctr"/>
            <a:r>
              <a:rPr lang="en-US" sz="4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UCHUN </a:t>
            </a:r>
          </a:p>
          <a:p>
            <a:pPr algn="ctr"/>
            <a:r>
              <a:rPr lang="en-US" sz="4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RAXMAT!</a:t>
            </a:r>
            <a:endParaRPr lang="ru-RU" sz="4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37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3e2a976d82c2e5112c14217979453f9d48b3"/>
</p:tagLst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159</TotalTime>
  <Words>834</Words>
  <Application>Microsoft Office PowerPoint</Application>
  <PresentationFormat>Широкоэкранный</PresentationFormat>
  <Paragraphs>121</Paragraphs>
  <Slides>16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 Black</vt:lpstr>
      <vt:lpstr>Calibri</vt:lpstr>
      <vt:lpstr>Century Gothic</vt:lpstr>
      <vt:lpstr>Fraunces Extra Bold</vt:lpstr>
      <vt:lpstr>Nobile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Nargiza</cp:lastModifiedBy>
  <cp:revision>28</cp:revision>
  <dcterms:created xsi:type="dcterms:W3CDTF">2025-02-03T15:30:45Z</dcterms:created>
  <dcterms:modified xsi:type="dcterms:W3CDTF">2026-10-11T01:27:22Z</dcterms:modified>
</cp:coreProperties>
</file>