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4" r:id="rId2"/>
    <p:sldId id="1631" r:id="rId3"/>
    <p:sldId id="1605" r:id="rId4"/>
    <p:sldId id="1642" r:id="rId5"/>
    <p:sldId id="1643" r:id="rId6"/>
    <p:sldId id="1644" r:id="rId7"/>
    <p:sldId id="1646" r:id="rId8"/>
    <p:sldId id="1618" r:id="rId9"/>
    <p:sldId id="1655" r:id="rId10"/>
    <p:sldId id="1656" r:id="rId11"/>
    <p:sldId id="1651" r:id="rId12"/>
    <p:sldId id="1652" r:id="rId13"/>
    <p:sldId id="400" r:id="rId14"/>
    <p:sldId id="370" r:id="rId15"/>
    <p:sldId id="1632" r:id="rId16"/>
    <p:sldId id="371" r:id="rId17"/>
  </p:sldIdLst>
  <p:sldSz cx="17995900" cy="10801350"/>
  <p:notesSz cx="9866313" cy="6735763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5BAA"/>
    <a:srgbClr val="0B1354"/>
    <a:srgbClr val="10377F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32" d="100"/>
          <a:sy n="32" d="100"/>
        </p:scale>
        <p:origin x="758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вс 11.10.26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6C9DB28D-C0F8-6BE4-14C2-21682EE63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50" y="752475"/>
            <a:ext cx="5638800" cy="921067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6014D5-C3A4-47D2-B9EB-B5964ED19D6D}"/>
              </a:ext>
            </a:extLst>
          </p:cNvPr>
          <p:cNvSpPr/>
          <p:nvPr/>
        </p:nvSpPr>
        <p:spPr>
          <a:xfrm>
            <a:off x="6559550" y="2002626"/>
            <a:ext cx="114363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4000" b="1" dirty="0">
                <a:latin typeface="Times New Roman" panose="02020603050405020304" pitchFamily="18" charset="0"/>
              </a:rPr>
              <a:t>II. UMUMKASBIY KOʻNIKMALARNI RIVOJLANTIRISH</a:t>
            </a:r>
            <a:endParaRPr lang="en-US" sz="40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4000" b="1" dirty="0">
                <a:latin typeface="Times New Roman" panose="02020603050405020304" pitchFamily="18" charset="0"/>
              </a:rPr>
              <a:t> </a:t>
            </a: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pt-BR" sz="4000" b="1" dirty="0">
                <a:latin typeface="Times New Roman" panose="02020603050405020304" pitchFamily="18" charset="0"/>
              </a:rPr>
              <a:t>2.2. “Zamonaviy ta’lim paradigmalari” moduli</a:t>
            </a:r>
          </a:p>
          <a:p>
            <a:pPr indent="450215" algn="ctr">
              <a:spcAft>
                <a:spcPts val="0"/>
              </a:spcAft>
            </a:pPr>
            <a:r>
              <a:rPr lang="uz-Latn-UZ" sz="4000" b="1" dirty="0">
                <a:latin typeface="Times New Roman" panose="02020603050405020304" pitchFamily="18" charset="0"/>
              </a:rPr>
              <a:t> </a:t>
            </a: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40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Shaxsga yoʻnaltirilgan  ta’lim turlari va </a:t>
            </a:r>
            <a:r>
              <a:rPr lang="uz-Latn-UZ" sz="40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texnologiyalari</a:t>
            </a:r>
            <a:endParaRPr lang="en-US" sz="4000" b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en-US" sz="4000" b="1" dirty="0" smtClean="0">
                <a:latin typeface="Times New Roman" panose="02020603050405020304" pitchFamily="18" charset="0"/>
              </a:rPr>
              <a:t>Karimova </a:t>
            </a:r>
            <a:r>
              <a:rPr lang="uz-Latn-UZ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4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Nargiza </a:t>
            </a:r>
            <a:r>
              <a:rPr lang="en-US" sz="4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Raximovna</a:t>
            </a:r>
            <a:endParaRPr lang="ru-RU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612CF-A35D-E0F7-DA47-DAECC00E6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C06313-C513-1A66-6BF5-57DF946A552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5ED578-E757-19A1-252A-32054265DAA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 descr="Более 193 900 работ на тему «вопросительный знак»: стоковые фото, картинки  и изображения royalty-free - iStock">
            <a:extLst>
              <a:ext uri="{FF2B5EF4-FFF2-40B4-BE49-F238E27FC236}">
                <a16:creationId xmlns:a16="http://schemas.microsoft.com/office/drawing/2014/main" id="{FFF6F59B-6832-2D33-4F94-C71925583B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8" t="12995" r="4974" b="17741"/>
          <a:stretch/>
        </p:blipFill>
        <p:spPr bwMode="auto">
          <a:xfrm rot="19419823">
            <a:off x="586574" y="2990427"/>
            <a:ext cx="6502089" cy="411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B0D46AF-C7B2-9CD5-31C5-AD08B16CF35F}"/>
              </a:ext>
            </a:extLst>
          </p:cNvPr>
          <p:cNvSpPr txBox="1"/>
          <p:nvPr/>
        </p:nvSpPr>
        <p:spPr>
          <a:xfrm>
            <a:off x="7397750" y="3124054"/>
            <a:ext cx="1059814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nima</a:t>
            </a:r>
            <a:r>
              <a:rPr lang="az-Latn-AZ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?</a:t>
            </a:r>
            <a:endParaRPr lang="en-US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az-Latn-AZ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Misollar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keltiring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</a:p>
          <a:p>
            <a:endParaRPr lang="az-Latn-AZ" sz="4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5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C6EED-E02A-777B-C683-A516C4CC0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6FC6F4-D3CC-50EB-97B9-27165392C5F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5F6D09-15B7-2208-5263-925F81983D7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242" name="Прямоугольник 34">
            <a:extLst>
              <a:ext uri="{FF2B5EF4-FFF2-40B4-BE49-F238E27FC236}">
                <a16:creationId xmlns:a16="http://schemas.microsoft.com/office/drawing/2014/main" id="{9AB6F030-3AD0-4077-A79F-5734645B3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9848" y="1666875"/>
            <a:ext cx="1598515" cy="861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>
              <a:lnSpc>
                <a:spcPct val="115000"/>
              </a:lnSpc>
              <a:spcAft>
                <a:spcPts val="1476"/>
              </a:spcAft>
            </a:pPr>
            <a:r>
              <a:rPr lang="uz-Cyrl-UZ" altLang="ru-RU" sz="4723" b="1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Reja:</a:t>
            </a:r>
            <a:endParaRPr lang="ru-RU" altLang="ru-RU" sz="4723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243" name="Рисунок 2" descr="https://thumbnailer.mixcloud.com/unsafe/1200x628/profile/b/d/d/1/b153-326b-4585-9914-2ce4438bd80b.jpg">
            <a:extLst>
              <a:ext uri="{FF2B5EF4-FFF2-40B4-BE49-F238E27FC236}">
                <a16:creationId xmlns:a16="http://schemas.microsoft.com/office/drawing/2014/main" id="{74ABFD54-E4DF-414A-B81E-99F30EEDD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1880" y="7361082"/>
            <a:ext cx="5317670" cy="341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4" name="Group 3">
            <a:extLst>
              <a:ext uri="{FF2B5EF4-FFF2-40B4-BE49-F238E27FC236}">
                <a16:creationId xmlns:a16="http://schemas.microsoft.com/office/drawing/2014/main" id="{EAD26C59-4E5D-4365-AD2B-B5786AFEC9A1}"/>
              </a:ext>
            </a:extLst>
          </p:cNvPr>
          <p:cNvGrpSpPr>
            <a:grpSpLocks/>
          </p:cNvGrpSpPr>
          <p:nvPr/>
        </p:nvGrpSpPr>
        <p:grpSpPr bwMode="auto">
          <a:xfrm>
            <a:off x="768350" y="3023597"/>
            <a:ext cx="1429362" cy="1213786"/>
            <a:chOff x="1110" y="2656"/>
            <a:chExt cx="1549" cy="1351"/>
          </a:xfrm>
        </p:grpSpPr>
        <p:sp>
          <p:nvSpPr>
            <p:cNvPr id="10258" name="AutoShape 4">
              <a:extLst>
                <a:ext uri="{FF2B5EF4-FFF2-40B4-BE49-F238E27FC236}">
                  <a16:creationId xmlns:a16="http://schemas.microsoft.com/office/drawing/2014/main" id="{B99490DE-2D18-48BD-9E4C-1285BDC57CF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0259" name="AutoShape 5">
              <a:extLst>
                <a:ext uri="{FF2B5EF4-FFF2-40B4-BE49-F238E27FC236}">
                  <a16:creationId xmlns:a16="http://schemas.microsoft.com/office/drawing/2014/main" id="{F5C5E274-106C-42EB-8F6E-CED9BF56B78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AutoShape 6">
              <a:extLst>
                <a:ext uri="{FF2B5EF4-FFF2-40B4-BE49-F238E27FC236}">
                  <a16:creationId xmlns:a16="http://schemas.microsoft.com/office/drawing/2014/main" id="{5492F7AA-BA69-46B5-BB1D-408B18D90F4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247" name="Text Box 12">
            <a:extLst>
              <a:ext uri="{FF2B5EF4-FFF2-40B4-BE49-F238E27FC236}">
                <a16:creationId xmlns:a16="http://schemas.microsoft.com/office/drawing/2014/main" id="{704C090B-9280-4899-AE74-38A4C9B14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842" y="3190875"/>
            <a:ext cx="1487066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asosiy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tamoyillari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 uslublari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248" name="Text Box 13">
            <a:extLst>
              <a:ext uri="{FF2B5EF4-FFF2-40B4-BE49-F238E27FC236}">
                <a16:creationId xmlns:a16="http://schemas.microsoft.com/office/drawing/2014/main" id="{6F020F0C-C03A-4540-AB6B-6E1768A5C7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2267" y="3175907"/>
            <a:ext cx="487633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251" name="Text Box 16">
            <a:extLst>
              <a:ext uri="{FF2B5EF4-FFF2-40B4-BE49-F238E27FC236}">
                <a16:creationId xmlns:a16="http://schemas.microsoft.com/office/drawing/2014/main" id="{DB472C84-1930-454E-875B-886AD19760D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4849" y="4987212"/>
            <a:ext cx="747487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" name="AutoShape 5">
            <a:extLst>
              <a:ext uri="{FF2B5EF4-FFF2-40B4-BE49-F238E27FC236}">
                <a16:creationId xmlns:a16="http://schemas.microsoft.com/office/drawing/2014/main" id="{83012AD5-D6FA-5542-F12F-CA819699C51D}"/>
              </a:ext>
            </a:extLst>
          </p:cNvPr>
          <p:cNvSpPr>
            <a:spLocks noChangeArrowheads="1"/>
          </p:cNvSpPr>
          <p:nvPr/>
        </p:nvSpPr>
        <p:spPr bwMode="gray">
          <a:xfrm>
            <a:off x="785941" y="6392295"/>
            <a:ext cx="1417366" cy="1193122"/>
          </a:xfrm>
          <a:prstGeom prst="hexagon">
            <a:avLst>
              <a:gd name="adj" fmla="val 28916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eaLnBrk="1" hangingPunct="1"/>
            <a:endParaRPr lang="ru-RU" alt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7" name="AutoShape 6">
            <a:extLst>
              <a:ext uri="{FF2B5EF4-FFF2-40B4-BE49-F238E27FC236}">
                <a16:creationId xmlns:a16="http://schemas.microsoft.com/office/drawing/2014/main" id="{5253E573-4472-2DDD-C7C6-C166C11FB77D}"/>
              </a:ext>
            </a:extLst>
          </p:cNvPr>
          <p:cNvSpPr>
            <a:spLocks noChangeArrowheads="1"/>
          </p:cNvSpPr>
          <p:nvPr/>
        </p:nvSpPr>
        <p:spPr bwMode="gray">
          <a:xfrm>
            <a:off x="868067" y="6465068"/>
            <a:ext cx="1246655" cy="104937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C7A338F3-C386-0C7E-82D8-620C1416C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433" y="6586055"/>
            <a:ext cx="1364508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foydalari va muammolari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9114B15B-EFC8-2EBC-569C-0C6FC35A19B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9857" y="6544605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3</a:t>
            </a: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817EC816-475E-58F9-1973-A7D530FD1F86}"/>
              </a:ext>
            </a:extLst>
          </p:cNvPr>
          <p:cNvGrpSpPr>
            <a:grpSpLocks/>
          </p:cNvGrpSpPr>
          <p:nvPr/>
        </p:nvGrpSpPr>
        <p:grpSpPr bwMode="auto">
          <a:xfrm>
            <a:off x="783107" y="4714454"/>
            <a:ext cx="1429362" cy="1213786"/>
            <a:chOff x="1110" y="2656"/>
            <a:chExt cx="1549" cy="1351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86CCA466-52C1-FFBB-6F14-F6025A3ACB8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AutoShape 5">
              <a:extLst>
                <a:ext uri="{FF2B5EF4-FFF2-40B4-BE49-F238E27FC236}">
                  <a16:creationId xmlns:a16="http://schemas.microsoft.com/office/drawing/2014/main" id="{2574CEFA-2323-053D-4160-2E311822CF2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AutoShape 6">
              <a:extLst>
                <a:ext uri="{FF2B5EF4-FFF2-40B4-BE49-F238E27FC236}">
                  <a16:creationId xmlns:a16="http://schemas.microsoft.com/office/drawing/2014/main" id="{C0D312D2-97F8-B6B9-FD2D-8AF5E3C2056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 Box 13">
            <a:extLst>
              <a:ext uri="{FF2B5EF4-FFF2-40B4-BE49-F238E27FC236}">
                <a16:creationId xmlns:a16="http://schemas.microsoft.com/office/drawing/2014/main" id="{376CAC3A-BB68-61FC-3FFA-9AE86B023A9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7023" y="4866764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id="{A60D3DC9-35C4-D9E8-6649-8852F963A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9638" y="4891610"/>
            <a:ext cx="139239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ta’limda texnologiyalarning o‘rni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4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BBAAE-23BF-1D99-9084-5D6A80B63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836AAA-12AA-F1CA-1233-BB41B660219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42A684-65DA-DB76-C8BD-3BC4E0E2DB6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AF957FD9-32F6-90D2-F714-13C5C1871015}"/>
              </a:ext>
            </a:extLst>
          </p:cNvPr>
          <p:cNvSpPr/>
          <p:nvPr/>
        </p:nvSpPr>
        <p:spPr>
          <a:xfrm>
            <a:off x="844550" y="1664888"/>
            <a:ext cx="16174962" cy="35405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: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zamonaviy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kelajagi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639B7630-972B-614B-1A2B-4170BF02750E}"/>
              </a:ext>
            </a:extLst>
          </p:cNvPr>
          <p:cNvSpPr/>
          <p:nvPr/>
        </p:nvSpPr>
        <p:spPr>
          <a:xfrm>
            <a:off x="9115602" y="3497844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Shaxsga</a:t>
            </a: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yo‘naltirilgan ta’lim tizimi o‘quvchilarning individual ehtiyojlarini qondirishga qaratilgan zamonaviy ta’lim yondashuvidir.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Ta'lim yo'nalishlari">
            <a:extLst>
              <a:ext uri="{FF2B5EF4-FFF2-40B4-BE49-F238E27FC236}">
                <a16:creationId xmlns:a16="http://schemas.microsoft.com/office/drawing/2014/main" id="{79300ACF-DE3F-9A6E-046A-0A92AC138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3689792"/>
            <a:ext cx="8397940" cy="520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id="{4DAA8FC9-65EA-C320-ED72-F08CA9DE9865}"/>
              </a:ext>
            </a:extLst>
          </p:cNvPr>
          <p:cNvSpPr/>
          <p:nvPr/>
        </p:nvSpPr>
        <p:spPr>
          <a:xfrm>
            <a:off x="9115602" y="6330907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Bu tizim o‘quvchilarni o‘zlarini rivojlantirish va o‘z salohiyatlarini to‘liq ro‘yobga chiqarish uchun zarur bo‘lgan bilim va ko‘nikmalarni olishga imkon beradi.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96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8A91A-5120-F41B-70EE-701C270A7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FC34D7-E42F-397D-5F95-01979E1C0C2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796B3D-691B-5507-0A65-BEEE638D390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284B9286-5D36-CDD1-2782-2FD8B097DE27}"/>
              </a:ext>
            </a:extLst>
          </p:cNvPr>
          <p:cNvSpPr/>
          <p:nvPr/>
        </p:nvSpPr>
        <p:spPr>
          <a:xfrm>
            <a:off x="976387" y="1448695"/>
            <a:ext cx="16043123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asosiy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tamoyillari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85636F24-6109-6229-3AE9-D4C346F9E269}"/>
              </a:ext>
            </a:extLst>
          </p:cNvPr>
          <p:cNvSpPr/>
          <p:nvPr/>
        </p:nvSpPr>
        <p:spPr>
          <a:xfrm>
            <a:off x="1150610" y="3719230"/>
            <a:ext cx="6780540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yondashuv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DECB9407-AD06-45C7-B600-DE91B4F29693}"/>
              </a:ext>
            </a:extLst>
          </p:cNvPr>
          <p:cNvSpPr/>
          <p:nvPr/>
        </p:nvSpPr>
        <p:spPr>
          <a:xfrm>
            <a:off x="872998" y="5402782"/>
            <a:ext cx="7210551" cy="51920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Har bir o‘quvchining o‘ziga xos xususiyatlarini, qobiliyatlarini va ehtiyojlarini inobatga olish. O‘quvchilarga o‘ziga mos ta’lim jarayonini yaratish, ularning qiziqishlariga javob beradigan o‘quv materiallarini tanlash imkoniyati beriladi.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80036929-50C2-0BFC-4281-86FF24C1DA57}"/>
              </a:ext>
            </a:extLst>
          </p:cNvPr>
          <p:cNvSpPr/>
          <p:nvPr/>
        </p:nvSpPr>
        <p:spPr>
          <a:xfrm>
            <a:off x="9555398" y="3719230"/>
            <a:ext cx="7597771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O‘quvchining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faol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ishtiroki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2675D7FE-AC80-C210-CDD4-832B336608D0}"/>
              </a:ext>
            </a:extLst>
          </p:cNvPr>
          <p:cNvSpPr/>
          <p:nvPr/>
        </p:nvSpPr>
        <p:spPr>
          <a:xfrm>
            <a:off x="9378951" y="5400674"/>
            <a:ext cx="7774218" cy="5194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 ta’lim jarayonida faol ishtirok etishi, o‘rgatishdan ko‘ra o‘rganish jarayoniga ko‘proq e'tibor qaratish kerak. O‘quvchi o‘ziga qulay bo‘lgan o‘rganish uslubini tanlash imkoniyatiga ega bo‘ladi.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1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45EB6-F30B-3121-027F-33B3D8588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974BBD-B78B-A96E-A848-C5711323436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277384-A8D1-0859-7CBA-11E4E9E0C68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FA1E3C8B-3950-4102-FBE8-BD17A7A01BC1}"/>
              </a:ext>
            </a:extLst>
          </p:cNvPr>
          <p:cNvSpPr/>
          <p:nvPr/>
        </p:nvSpPr>
        <p:spPr>
          <a:xfrm>
            <a:off x="2063750" y="1428529"/>
            <a:ext cx="135841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B71AC3E6-FFC8-541E-F17D-ABBD0028BFBC}"/>
              </a:ext>
            </a:extLst>
          </p:cNvPr>
          <p:cNvSpPr/>
          <p:nvPr/>
        </p:nvSpPr>
        <p:spPr>
          <a:xfrm>
            <a:off x="387349" y="2352675"/>
            <a:ext cx="6379537" cy="3657600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007ABA3E-25A5-C98D-ADBE-28B7922881E1}"/>
              </a:ext>
            </a:extLst>
          </p:cNvPr>
          <p:cNvSpPr/>
          <p:nvPr/>
        </p:nvSpPr>
        <p:spPr>
          <a:xfrm>
            <a:off x="1196264" y="2499494"/>
            <a:ext cx="4598125" cy="3355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7B08C91E-5BC0-E431-5299-0300CB6C04CA}"/>
              </a:ext>
            </a:extLst>
          </p:cNvPr>
          <p:cNvSpPr/>
          <p:nvPr/>
        </p:nvSpPr>
        <p:spPr>
          <a:xfrm>
            <a:off x="589441" y="3264429"/>
            <a:ext cx="5975351" cy="1718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turli darajadagi qobiliyatlari, ehtiyojlari va o‘rganish tezliklarini hisobga olib, ta’limni individual asosda tashkil qilish.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id="{9C49F646-C774-0857-9C45-DA26C7CE471E}"/>
              </a:ext>
            </a:extLst>
          </p:cNvPr>
          <p:cNvSpPr/>
          <p:nvPr/>
        </p:nvSpPr>
        <p:spPr>
          <a:xfrm>
            <a:off x="387350" y="6320638"/>
            <a:ext cx="6379536" cy="4179977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pic>
        <p:nvPicPr>
          <p:cNvPr id="3074" name="Picture 2" descr="Ta'lim yo'nalishlari">
            <a:extLst>
              <a:ext uri="{FF2B5EF4-FFF2-40B4-BE49-F238E27FC236}">
                <a16:creationId xmlns:a16="http://schemas.microsoft.com/office/drawing/2014/main" id="{DBC83246-4D79-E8B6-060A-64C19459E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72" y="2554493"/>
            <a:ext cx="10475928" cy="698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5">
            <a:extLst>
              <a:ext uri="{FF2B5EF4-FFF2-40B4-BE49-F238E27FC236}">
                <a16:creationId xmlns:a16="http://schemas.microsoft.com/office/drawing/2014/main" id="{8486FAA0-7778-30BB-1F86-04A383ECDDA8}"/>
              </a:ext>
            </a:extLst>
          </p:cNvPr>
          <p:cNvSpPr/>
          <p:nvPr/>
        </p:nvSpPr>
        <p:spPr>
          <a:xfrm>
            <a:off x="1158230" y="6407178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id="{396ADE18-36F7-560E-7112-DB133C198C3F}"/>
              </a:ext>
            </a:extLst>
          </p:cNvPr>
          <p:cNvSpPr/>
          <p:nvPr/>
        </p:nvSpPr>
        <p:spPr>
          <a:xfrm>
            <a:off x="387350" y="6929555"/>
            <a:ext cx="6177442" cy="35710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o‘rganish jarayonlarini va vaqti-vaqti bilan yondashuvlarni o‘zgartirish imkonini beradi. O‘quvchilar o‘z sur'atida o‘rganishlari, kerakli o‘quv materiallarini tanlashlari va o‘qituvchilardan qo‘shimcha yordam olishlari mumkin.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20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C94EB-CD27-72E5-48C4-29C0BC1C2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3D500B-8019-A142-4B53-FE7C50CF464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7CBC0C-F822-AB86-C171-3EA28A8EA71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CD268FE-60F3-6C6E-DEFB-B43391193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7336115"/>
            <a:ext cx="17995900" cy="3487437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873BE895-25C1-2A60-1BB5-36312B5E2091}"/>
              </a:ext>
            </a:extLst>
          </p:cNvPr>
          <p:cNvSpPr/>
          <p:nvPr/>
        </p:nvSpPr>
        <p:spPr>
          <a:xfrm>
            <a:off x="1401305" y="1563006"/>
            <a:ext cx="13938328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roli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malakasini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FEEB48B5-4798-9954-5210-548EADD7D8DF}"/>
              </a:ext>
            </a:extLst>
          </p:cNvPr>
          <p:cNvSpPr/>
          <p:nvPr/>
        </p:nvSpPr>
        <p:spPr>
          <a:xfrm>
            <a:off x="976389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E0D7E19F-A148-242E-B823-0C9B06E92167}"/>
              </a:ext>
            </a:extLst>
          </p:cNvPr>
          <p:cNvSpPr/>
          <p:nvPr/>
        </p:nvSpPr>
        <p:spPr>
          <a:xfrm>
            <a:off x="1200606" y="2990641"/>
            <a:ext cx="17910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C377653D-CAA4-A1D8-A1AB-835A702A9229}"/>
              </a:ext>
            </a:extLst>
          </p:cNvPr>
          <p:cNvSpPr/>
          <p:nvPr/>
        </p:nvSpPr>
        <p:spPr>
          <a:xfrm>
            <a:off x="1874178" y="2886075"/>
            <a:ext cx="445767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Yo‘l</a:t>
            </a: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ko‘rsatuvchi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721F512E-7AD7-1C13-C9F6-A7CA82326B07}"/>
              </a:ext>
            </a:extLst>
          </p:cNvPr>
          <p:cNvSpPr/>
          <p:nvPr/>
        </p:nvSpPr>
        <p:spPr>
          <a:xfrm>
            <a:off x="1401305" y="3958828"/>
            <a:ext cx="6975462" cy="277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 o‘quvchilarni individual tarzda qo‘llab-quvvatlashi, motivatsiya berishi va ularning ehtiyojlariga moslashgan yondashuvni qo‘llashi zarur.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D373BAE0-2E8B-4434-8BF5-4835EEC13973}"/>
              </a:ext>
            </a:extLst>
          </p:cNvPr>
          <p:cNvSpPr/>
          <p:nvPr/>
        </p:nvSpPr>
        <p:spPr>
          <a:xfrm>
            <a:off x="9137518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018D20C0-03A1-9CB3-F16D-F5B93694698B}"/>
              </a:ext>
            </a:extLst>
          </p:cNvPr>
          <p:cNvSpPr/>
          <p:nvPr/>
        </p:nvSpPr>
        <p:spPr>
          <a:xfrm>
            <a:off x="9342257" y="2990641"/>
            <a:ext cx="218065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3FD836AB-E079-BD72-0100-657456798603}"/>
              </a:ext>
            </a:extLst>
          </p:cNvPr>
          <p:cNvSpPr/>
          <p:nvPr/>
        </p:nvSpPr>
        <p:spPr>
          <a:xfrm>
            <a:off x="10044197" y="2886075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5422255F-00EE-A53D-4017-6701655C8D9F}"/>
              </a:ext>
            </a:extLst>
          </p:cNvPr>
          <p:cNvSpPr/>
          <p:nvPr/>
        </p:nvSpPr>
        <p:spPr>
          <a:xfrm>
            <a:off x="9797437" y="3927558"/>
            <a:ext cx="6975462" cy="27716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O‘qituvchilar malakasini oshirish, yangi metodlarni o‘rganish, shaxsga yo‘naltirilgan ta’lim yondashuvini amaliyotga joriy etish bo‘yicha o‘quv kurslari tashkil etilishi kerak.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4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9650D9-C128-3F4C-445F-BBADEFA14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D9D473-FA6F-2265-5CE1-E494452DBB0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6D29EE-C6CC-0E60-DD19-F899755BC45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37" name="Google Shape;737;p27"/>
          <p:cNvSpPr txBox="1">
            <a:spLocks noGrp="1"/>
          </p:cNvSpPr>
          <p:nvPr>
            <p:ph type="title"/>
          </p:nvPr>
        </p:nvSpPr>
        <p:spPr>
          <a:xfrm>
            <a:off x="899795" y="1606334"/>
            <a:ext cx="16196310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marL="0" indent="0" algn="ctr">
              <a:buNone/>
            </a:pPr>
            <a:r>
              <a:rPr lang="en-US" sz="6000" b="1" noProof="1">
                <a:solidFill>
                  <a:srgbClr val="504C49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afzalliklari</a:t>
            </a:r>
          </a:p>
        </p:txBody>
      </p:sp>
      <p:grpSp>
        <p:nvGrpSpPr>
          <p:cNvPr id="738" name="Google Shape;738;p27"/>
          <p:cNvGrpSpPr/>
          <p:nvPr/>
        </p:nvGrpSpPr>
        <p:grpSpPr>
          <a:xfrm>
            <a:off x="150575" y="2830791"/>
            <a:ext cx="3964414" cy="2607439"/>
            <a:chOff x="457205" y="1281670"/>
            <a:chExt cx="2014381" cy="1324881"/>
          </a:xfrm>
        </p:grpSpPr>
        <p:sp>
          <p:nvSpPr>
            <p:cNvPr id="739" name="Google Shape;739;p27"/>
            <p:cNvSpPr/>
            <p:nvPr/>
          </p:nvSpPr>
          <p:spPr>
            <a:xfrm rot="-5400000">
              <a:off x="1525650" y="1814522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0" name="Google Shape;740;p27"/>
            <p:cNvSpPr/>
            <p:nvPr/>
          </p:nvSpPr>
          <p:spPr>
            <a:xfrm rot="-5400000">
              <a:off x="1437720" y="1843167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1" name="Google Shape;741;p27"/>
            <p:cNvSpPr/>
            <p:nvPr/>
          </p:nvSpPr>
          <p:spPr>
            <a:xfrm rot="-5400000">
              <a:off x="1344806" y="1644323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2" name="Google Shape;742;p27"/>
            <p:cNvSpPr/>
            <p:nvPr/>
          </p:nvSpPr>
          <p:spPr>
            <a:xfrm rot="-5400000">
              <a:off x="1142631" y="1665311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3" name="Google Shape;743;p27"/>
            <p:cNvSpPr/>
            <p:nvPr/>
          </p:nvSpPr>
          <p:spPr>
            <a:xfrm rot="-5400000">
              <a:off x="1375776" y="1515433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4" name="Google Shape;744;p27"/>
            <p:cNvSpPr/>
            <p:nvPr/>
          </p:nvSpPr>
          <p:spPr>
            <a:xfrm rot="-5400000">
              <a:off x="1570282" y="1588043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5" name="Google Shape;745;p27"/>
            <p:cNvSpPr/>
            <p:nvPr/>
          </p:nvSpPr>
          <p:spPr>
            <a:xfrm rot="-5400000">
              <a:off x="1645881" y="1778887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6" name="Google Shape;746;p27"/>
            <p:cNvSpPr/>
            <p:nvPr/>
          </p:nvSpPr>
          <p:spPr>
            <a:xfrm rot="-5400000">
              <a:off x="1286182" y="1624341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7" name="Google Shape;747;p27"/>
            <p:cNvSpPr/>
            <p:nvPr/>
          </p:nvSpPr>
          <p:spPr>
            <a:xfrm rot="-5400000">
              <a:off x="965118" y="1609021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8" name="Google Shape;748;p27"/>
            <p:cNvSpPr/>
            <p:nvPr/>
          </p:nvSpPr>
          <p:spPr>
            <a:xfrm rot="-5400000">
              <a:off x="642059" y="1474460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9" name="Google Shape;749;p27"/>
            <p:cNvSpPr/>
            <p:nvPr/>
          </p:nvSpPr>
          <p:spPr>
            <a:xfrm flipH="1">
              <a:off x="1542300" y="2450656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0" name="Google Shape;750;p27"/>
            <p:cNvSpPr/>
            <p:nvPr/>
          </p:nvSpPr>
          <p:spPr>
            <a:xfrm flipH="1">
              <a:off x="1560948" y="2469303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1" name="Google Shape;751;p27"/>
            <p:cNvSpPr/>
            <p:nvPr/>
          </p:nvSpPr>
          <p:spPr>
            <a:xfrm flipH="1">
              <a:off x="1505659" y="1281670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2" name="Google Shape;752;p27"/>
            <p:cNvSpPr/>
            <p:nvPr/>
          </p:nvSpPr>
          <p:spPr>
            <a:xfrm flipH="1">
              <a:off x="1694858" y="1285969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3" name="Google Shape;753;p27"/>
            <p:cNvSpPr/>
            <p:nvPr/>
          </p:nvSpPr>
          <p:spPr>
            <a:xfrm flipH="1">
              <a:off x="1762793" y="1945075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 dirty="0"/>
            </a:p>
          </p:txBody>
        </p:sp>
        <p:sp>
          <p:nvSpPr>
            <p:cNvPr id="754" name="Google Shape;754;p27"/>
            <p:cNvSpPr/>
            <p:nvPr/>
          </p:nvSpPr>
          <p:spPr>
            <a:xfrm flipH="1">
              <a:off x="1762793" y="1768556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5" name="Google Shape;755;p27"/>
            <p:cNvSpPr/>
            <p:nvPr/>
          </p:nvSpPr>
          <p:spPr>
            <a:xfrm flipH="1">
              <a:off x="1762793" y="1490779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6" name="Google Shape;756;p27"/>
            <p:cNvSpPr/>
            <p:nvPr/>
          </p:nvSpPr>
          <p:spPr>
            <a:xfrm rot="-5400000">
              <a:off x="1395765" y="1743245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57" name="Google Shape;757;p27"/>
          <p:cNvGrpSpPr/>
          <p:nvPr/>
        </p:nvGrpSpPr>
        <p:grpSpPr>
          <a:xfrm>
            <a:off x="4054625" y="3044610"/>
            <a:ext cx="7372209" cy="1691154"/>
            <a:chOff x="2466925" y="1459825"/>
            <a:chExt cx="2476800" cy="859302"/>
          </a:xfrm>
        </p:grpSpPr>
        <p:sp>
          <p:nvSpPr>
            <p:cNvPr id="758" name="Google Shape;758;p27"/>
            <p:cNvSpPr txBox="1"/>
            <p:nvPr/>
          </p:nvSpPr>
          <p:spPr>
            <a:xfrm>
              <a:off x="2466925" y="1459825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Motivatsiya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59" name="Google Shape;759;p27"/>
            <p:cNvSpPr txBox="1"/>
            <p:nvPr/>
          </p:nvSpPr>
          <p:spPr>
            <a:xfrm>
              <a:off x="2466925" y="1804027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bo‘lgan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qiziqishini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60" name="Google Shape;760;p27"/>
          <p:cNvGrpSpPr/>
          <p:nvPr/>
        </p:nvGrpSpPr>
        <p:grpSpPr>
          <a:xfrm>
            <a:off x="158750" y="7680431"/>
            <a:ext cx="3964414" cy="2597044"/>
            <a:chOff x="457205" y="3373906"/>
            <a:chExt cx="2014381" cy="1319599"/>
          </a:xfrm>
        </p:grpSpPr>
        <p:sp>
          <p:nvSpPr>
            <p:cNvPr id="761" name="Google Shape;761;p27"/>
            <p:cNvSpPr/>
            <p:nvPr/>
          </p:nvSpPr>
          <p:spPr>
            <a:xfrm rot="-5400000">
              <a:off x="1525650" y="390147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2" name="Google Shape;762;p27"/>
            <p:cNvSpPr/>
            <p:nvPr/>
          </p:nvSpPr>
          <p:spPr>
            <a:xfrm rot="-5400000">
              <a:off x="1437720" y="393012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3" name="Google Shape;763;p27"/>
            <p:cNvSpPr/>
            <p:nvPr/>
          </p:nvSpPr>
          <p:spPr>
            <a:xfrm rot="-5400000">
              <a:off x="1344806" y="373127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4" name="Google Shape;764;p27"/>
            <p:cNvSpPr/>
            <p:nvPr/>
          </p:nvSpPr>
          <p:spPr>
            <a:xfrm rot="-5400000">
              <a:off x="1142631" y="375226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5" name="Google Shape;765;p27"/>
            <p:cNvSpPr/>
            <p:nvPr/>
          </p:nvSpPr>
          <p:spPr>
            <a:xfrm rot="-5400000">
              <a:off x="1375776" y="360238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6" name="Google Shape;766;p27"/>
            <p:cNvSpPr/>
            <p:nvPr/>
          </p:nvSpPr>
          <p:spPr>
            <a:xfrm rot="-5400000">
              <a:off x="1570282" y="367499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7" name="Google Shape;767;p27"/>
            <p:cNvSpPr/>
            <p:nvPr/>
          </p:nvSpPr>
          <p:spPr>
            <a:xfrm rot="-5400000">
              <a:off x="1645881" y="386584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8" name="Google Shape;768;p27"/>
            <p:cNvSpPr/>
            <p:nvPr/>
          </p:nvSpPr>
          <p:spPr>
            <a:xfrm rot="-5400000">
              <a:off x="1286182" y="371129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9" name="Google Shape;769;p27"/>
            <p:cNvSpPr/>
            <p:nvPr/>
          </p:nvSpPr>
          <p:spPr>
            <a:xfrm rot="-5400000">
              <a:off x="965118" y="369597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0" name="Google Shape;770;p27"/>
            <p:cNvSpPr/>
            <p:nvPr/>
          </p:nvSpPr>
          <p:spPr>
            <a:xfrm rot="-5400000">
              <a:off x="642059" y="356141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1" name="Google Shape;771;p27"/>
            <p:cNvSpPr/>
            <p:nvPr/>
          </p:nvSpPr>
          <p:spPr>
            <a:xfrm flipH="1">
              <a:off x="1542300" y="453761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2" name="Google Shape;772;p27"/>
            <p:cNvSpPr/>
            <p:nvPr/>
          </p:nvSpPr>
          <p:spPr>
            <a:xfrm flipH="1">
              <a:off x="1560948" y="455625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3" name="Google Shape;773;p27"/>
            <p:cNvSpPr/>
            <p:nvPr/>
          </p:nvSpPr>
          <p:spPr>
            <a:xfrm flipH="1">
              <a:off x="1542300" y="337390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4" name="Google Shape;774;p27"/>
            <p:cNvSpPr/>
            <p:nvPr/>
          </p:nvSpPr>
          <p:spPr>
            <a:xfrm flipH="1">
              <a:off x="1620266" y="337390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5" name="Google Shape;775;p27"/>
            <p:cNvSpPr/>
            <p:nvPr/>
          </p:nvSpPr>
          <p:spPr>
            <a:xfrm flipH="1">
              <a:off x="1762793" y="403203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6" name="Google Shape;776;p27"/>
            <p:cNvSpPr/>
            <p:nvPr/>
          </p:nvSpPr>
          <p:spPr>
            <a:xfrm flipH="1">
              <a:off x="1762793" y="385551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7" name="Google Shape;777;p27"/>
            <p:cNvSpPr/>
            <p:nvPr/>
          </p:nvSpPr>
          <p:spPr>
            <a:xfrm flipH="1">
              <a:off x="1762793" y="3577734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8" name="Google Shape;778;p27"/>
            <p:cNvSpPr/>
            <p:nvPr/>
          </p:nvSpPr>
          <p:spPr>
            <a:xfrm rot="-5400000">
              <a:off x="1395765" y="383020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79" name="Google Shape;779;p27"/>
          <p:cNvGrpSpPr/>
          <p:nvPr/>
        </p:nvGrpSpPr>
        <p:grpSpPr>
          <a:xfrm>
            <a:off x="4285659" y="8141704"/>
            <a:ext cx="7141175" cy="1691154"/>
            <a:chOff x="2466925" y="3546780"/>
            <a:chExt cx="2476800" cy="859302"/>
          </a:xfrm>
        </p:grpSpPr>
        <p:sp>
          <p:nvSpPr>
            <p:cNvPr id="780" name="Google Shape;780;p27"/>
            <p:cNvSpPr txBox="1"/>
            <p:nvPr/>
          </p:nvSpPr>
          <p:spPr>
            <a:xfrm>
              <a:off x="2466925" y="354678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Samaradorlik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81" name="Google Shape;781;p27"/>
            <p:cNvSpPr txBox="1"/>
            <p:nvPr/>
          </p:nvSpPr>
          <p:spPr>
            <a:xfrm>
              <a:off x="2466925" y="389098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Ta’limning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sifatini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shaxsiy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salohiyatini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to‘liq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rivojlantirishga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yordam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82" name="Google Shape;782;p27"/>
          <p:cNvGrpSpPr/>
          <p:nvPr/>
        </p:nvGrpSpPr>
        <p:grpSpPr>
          <a:xfrm>
            <a:off x="13872736" y="5165831"/>
            <a:ext cx="3964414" cy="2597044"/>
            <a:chOff x="6672419" y="2329626"/>
            <a:chExt cx="2014381" cy="1319599"/>
          </a:xfrm>
        </p:grpSpPr>
        <p:sp>
          <p:nvSpPr>
            <p:cNvPr id="783" name="Google Shape;783;p27"/>
            <p:cNvSpPr/>
            <p:nvPr/>
          </p:nvSpPr>
          <p:spPr>
            <a:xfrm rot="5400000" flipH="1">
              <a:off x="7308585" y="285719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4" name="Google Shape;784;p27"/>
            <p:cNvSpPr/>
            <p:nvPr/>
          </p:nvSpPr>
          <p:spPr>
            <a:xfrm rot="5400000" flipH="1">
              <a:off x="7393183" y="288584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5" name="Google Shape;785;p27"/>
            <p:cNvSpPr/>
            <p:nvPr/>
          </p:nvSpPr>
          <p:spPr>
            <a:xfrm rot="5400000" flipH="1">
              <a:off x="7471443" y="268699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6" name="Google Shape;786;p27"/>
            <p:cNvSpPr/>
            <p:nvPr/>
          </p:nvSpPr>
          <p:spPr>
            <a:xfrm rot="5400000" flipH="1">
              <a:off x="7680272" y="270798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7" name="Google Shape;787;p27"/>
            <p:cNvSpPr/>
            <p:nvPr/>
          </p:nvSpPr>
          <p:spPr>
            <a:xfrm rot="5400000" flipH="1">
              <a:off x="7620322" y="255810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8" name="Google Shape;788;p27"/>
            <p:cNvSpPr/>
            <p:nvPr/>
          </p:nvSpPr>
          <p:spPr>
            <a:xfrm rot="5400000" flipH="1">
              <a:off x="7379859" y="263071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9" name="Google Shape;789;p27"/>
            <p:cNvSpPr/>
            <p:nvPr/>
          </p:nvSpPr>
          <p:spPr>
            <a:xfrm rot="5400000" flipH="1">
              <a:off x="7197678" y="282156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0" name="Google Shape;790;p27"/>
            <p:cNvSpPr/>
            <p:nvPr/>
          </p:nvSpPr>
          <p:spPr>
            <a:xfrm rot="5400000" flipH="1">
              <a:off x="7540053" y="266701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1" name="Google Shape;791;p27"/>
            <p:cNvSpPr/>
            <p:nvPr/>
          </p:nvSpPr>
          <p:spPr>
            <a:xfrm rot="5400000" flipH="1">
              <a:off x="7941723" y="265169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2" name="Google Shape;792;p27"/>
            <p:cNvSpPr/>
            <p:nvPr/>
          </p:nvSpPr>
          <p:spPr>
            <a:xfrm rot="5400000" flipH="1">
              <a:off x="8190841" y="251713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6672419" y="349333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6672419" y="351197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6672419" y="232962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7487094" y="232962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6782991" y="298775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6782991" y="281123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6783653" y="2533454"/>
              <a:ext cx="597559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800" name="Google Shape;800;p27"/>
            <p:cNvSpPr/>
            <p:nvPr/>
          </p:nvSpPr>
          <p:spPr>
            <a:xfrm rot="5400000" flipH="1">
              <a:off x="7569030" y="278592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801" name="Google Shape;801;p27"/>
          <p:cNvGrpSpPr/>
          <p:nvPr/>
        </p:nvGrpSpPr>
        <p:grpSpPr>
          <a:xfrm>
            <a:off x="8540750" y="5274853"/>
            <a:ext cx="5105400" cy="1969376"/>
            <a:chOff x="4200280" y="2502500"/>
            <a:chExt cx="2476800" cy="859302"/>
          </a:xfrm>
        </p:grpSpPr>
        <p:sp>
          <p:nvSpPr>
            <p:cNvPr id="802" name="Google Shape;802;p27"/>
            <p:cNvSpPr txBox="1"/>
            <p:nvPr/>
          </p:nvSpPr>
          <p:spPr>
            <a:xfrm flipH="1">
              <a:off x="4200280" y="250250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Mustaqillik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803" name="Google Shape;803;p27"/>
            <p:cNvSpPr txBox="1"/>
            <p:nvPr/>
          </p:nvSpPr>
          <p:spPr>
            <a:xfrm flipH="1">
              <a:off x="4200280" y="284670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o‘z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jarayonlarini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boshqarishga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imkon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34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00CAC-6A60-26C8-CD8F-A987A1CCE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69A662-9D00-6FA6-BB80-1B8524CED26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6045D5-BEC0-6CF6-DFF9-5F9C039C60C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740B2B38-0A72-3B0C-0D13-58FECB0C5F5A}"/>
              </a:ext>
            </a:extLst>
          </p:cNvPr>
          <p:cNvSpPr/>
          <p:nvPr/>
        </p:nvSpPr>
        <p:spPr>
          <a:xfrm>
            <a:off x="1196725" y="1554985"/>
            <a:ext cx="13014369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vazifalari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o‘zgaradi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37911147-38CE-689F-D63A-22934C268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3472" y="4555067"/>
            <a:ext cx="2647102" cy="993816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E3193E88-556A-EECC-674A-8B4FEBB6E718}"/>
              </a:ext>
            </a:extLst>
          </p:cNvPr>
          <p:cNvSpPr/>
          <p:nvPr/>
        </p:nvSpPr>
        <p:spPr>
          <a:xfrm>
            <a:off x="4904791" y="4880189"/>
            <a:ext cx="164464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06E8308F-0B9A-C100-035A-5A5AB4F35E78}"/>
              </a:ext>
            </a:extLst>
          </p:cNvPr>
          <p:cNvSpPr/>
          <p:nvPr/>
        </p:nvSpPr>
        <p:spPr>
          <a:xfrm>
            <a:off x="6589563" y="4834056"/>
            <a:ext cx="533872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usullarini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ko‘rsatish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36A7F4D7-F712-8D10-044C-4FE80DC79438}"/>
              </a:ext>
            </a:extLst>
          </p:cNvPr>
          <p:cNvSpPr/>
          <p:nvPr/>
        </p:nvSpPr>
        <p:spPr>
          <a:xfrm>
            <a:off x="6380285" y="5564993"/>
            <a:ext cx="10569516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18" name="Image 1" descr="preencoded.png">
            <a:extLst>
              <a:ext uri="{FF2B5EF4-FFF2-40B4-BE49-F238E27FC236}">
                <a16:creationId xmlns:a16="http://schemas.microsoft.com/office/drawing/2014/main" id="{781F2EF4-59DD-56FB-692D-67617E408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995" y="5618594"/>
            <a:ext cx="5294204" cy="993816"/>
          </a:xfrm>
          <a:prstGeom prst="rect">
            <a:avLst/>
          </a:prstGeom>
        </p:spPr>
      </p:pic>
      <p:sp>
        <p:nvSpPr>
          <p:cNvPr id="19" name="Text 4">
            <a:extLst>
              <a:ext uri="{FF2B5EF4-FFF2-40B4-BE49-F238E27FC236}">
                <a16:creationId xmlns:a16="http://schemas.microsoft.com/office/drawing/2014/main" id="{C8DC04A9-DC16-3E6C-D1F9-A59EBADC0823}"/>
              </a:ext>
            </a:extLst>
          </p:cNvPr>
          <p:cNvSpPr/>
          <p:nvPr/>
        </p:nvSpPr>
        <p:spPr>
          <a:xfrm>
            <a:off x="4881359" y="5836514"/>
            <a:ext cx="211329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13D68E0B-BCA9-9AD5-026D-9626D2F9B61C}"/>
              </a:ext>
            </a:extLst>
          </p:cNvPr>
          <p:cNvSpPr/>
          <p:nvPr/>
        </p:nvSpPr>
        <p:spPr>
          <a:xfrm>
            <a:off x="7913187" y="5897583"/>
            <a:ext cx="521951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kuzatish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Shape 6">
            <a:extLst>
              <a:ext uri="{FF2B5EF4-FFF2-40B4-BE49-F238E27FC236}">
                <a16:creationId xmlns:a16="http://schemas.microsoft.com/office/drawing/2014/main" id="{1169A922-94BE-A53F-7146-723DC279DA1C}"/>
              </a:ext>
            </a:extLst>
          </p:cNvPr>
          <p:cNvSpPr/>
          <p:nvPr/>
        </p:nvSpPr>
        <p:spPr>
          <a:xfrm>
            <a:off x="7703910" y="6628520"/>
            <a:ext cx="9245892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D1C4DD8A-4F1D-C567-EDC6-037703E66D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370" y="6682122"/>
            <a:ext cx="7941306" cy="993816"/>
          </a:xfrm>
          <a:prstGeom prst="rect">
            <a:avLst/>
          </a:prstGeom>
        </p:spPr>
      </p:pic>
      <p:sp>
        <p:nvSpPr>
          <p:cNvPr id="23" name="Text 7">
            <a:extLst>
              <a:ext uri="{FF2B5EF4-FFF2-40B4-BE49-F238E27FC236}">
                <a16:creationId xmlns:a16="http://schemas.microsoft.com/office/drawing/2014/main" id="{87CC0F9A-C4B3-6095-1DC8-AAA3FE3C0514}"/>
              </a:ext>
            </a:extLst>
          </p:cNvPr>
          <p:cNvSpPr/>
          <p:nvPr/>
        </p:nvSpPr>
        <p:spPr>
          <a:xfrm>
            <a:off x="4881798" y="6900041"/>
            <a:ext cx="210158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7123AF43-C74A-73FE-0109-1519DB3353FA}"/>
              </a:ext>
            </a:extLst>
          </p:cNvPr>
          <p:cNvSpPr/>
          <p:nvPr/>
        </p:nvSpPr>
        <p:spPr>
          <a:xfrm>
            <a:off x="9236665" y="6961111"/>
            <a:ext cx="52041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rag‘batlantirish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0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0BE4A-4589-AA00-8E5A-68009A39D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699611"/>
            <a:ext cx="6748463" cy="101226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313291-8D77-D080-210F-7DC9E1F2EC5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107EC2-3D2C-0F24-C4DE-1C4189EB765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76390" y="1182886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rivojlanishini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/>
          <p:cNvSpPr/>
          <p:nvPr/>
        </p:nvSpPr>
        <p:spPr>
          <a:xfrm>
            <a:off x="1376054" y="3344943"/>
            <a:ext cx="37491" cy="627352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8" name="Shape 2"/>
          <p:cNvSpPr/>
          <p:nvPr/>
        </p:nvSpPr>
        <p:spPr>
          <a:xfrm>
            <a:off x="1671152" y="3953886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9" name="Shape 3"/>
          <p:cNvSpPr/>
          <p:nvPr/>
        </p:nvSpPr>
        <p:spPr>
          <a:xfrm>
            <a:off x="1080955" y="3658787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0" name="Text 4"/>
          <p:cNvSpPr/>
          <p:nvPr/>
        </p:nvSpPr>
        <p:spPr>
          <a:xfrm>
            <a:off x="1296091" y="3763353"/>
            <a:ext cx="197416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2929312" y="3623932"/>
            <a:ext cx="6450853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sur'atini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929313" y="4227164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O‘quvchilarning o‘rganish sur'atini va qobiliyatlarini yaxshilash.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7"/>
          <p:cNvSpPr/>
          <p:nvPr/>
        </p:nvSpPr>
        <p:spPr>
          <a:xfrm>
            <a:off x="1671152" y="6286850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4" name="Shape 8"/>
          <p:cNvSpPr/>
          <p:nvPr/>
        </p:nvSpPr>
        <p:spPr>
          <a:xfrm>
            <a:off x="1080955" y="5991751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5" name="Text 9"/>
          <p:cNvSpPr/>
          <p:nvPr/>
        </p:nvSpPr>
        <p:spPr>
          <a:xfrm>
            <a:off x="1267973" y="6096318"/>
            <a:ext cx="253653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2929314" y="5956896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fikrlash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1"/>
          <p:cNvSpPr/>
          <p:nvPr/>
        </p:nvSpPr>
        <p:spPr>
          <a:xfrm>
            <a:off x="2929313" y="6560129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yanada mustaqil va ijodiy fikrlashga rag‘batlantirish.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2"/>
          <p:cNvSpPr/>
          <p:nvPr/>
        </p:nvSpPr>
        <p:spPr>
          <a:xfrm>
            <a:off x="1671152" y="8619815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9" name="Shape 13"/>
          <p:cNvSpPr/>
          <p:nvPr/>
        </p:nvSpPr>
        <p:spPr>
          <a:xfrm>
            <a:off x="1080955" y="8324716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20" name="Text 14"/>
          <p:cNvSpPr/>
          <p:nvPr/>
        </p:nvSpPr>
        <p:spPr>
          <a:xfrm>
            <a:off x="1268705" y="8429283"/>
            <a:ext cx="25218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2929314" y="8289861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Hamkorlik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6"/>
          <p:cNvSpPr/>
          <p:nvPr/>
        </p:nvSpPr>
        <p:spPr>
          <a:xfrm>
            <a:off x="2929313" y="8893092"/>
            <a:ext cx="7341735" cy="446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o‘zaro hamkorlikka undaydi.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6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355CD-51D5-FE2C-F7E2-B92BD2B5C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DDD81E8-90BC-2BD1-4F8F-9617F9E74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851"/>
            <a:ext cx="6748463" cy="101226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0233DE-5678-5282-AD34-CA56B5D9133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A0FF7C-8AF4-D786-89E9-72B4F3CEB5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95E0EA44-30E8-43D1-5667-57F9BF723060}"/>
              </a:ext>
            </a:extLst>
          </p:cNvPr>
          <p:cNvSpPr/>
          <p:nvPr/>
        </p:nvSpPr>
        <p:spPr>
          <a:xfrm>
            <a:off x="7626350" y="1407643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Shaxsga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ta’limda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texnologiyalar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E5EB5E1A-1555-0C2A-B462-61CB8EF12ABE}"/>
              </a:ext>
            </a:extLst>
          </p:cNvPr>
          <p:cNvSpPr/>
          <p:nvPr/>
        </p:nvSpPr>
        <p:spPr>
          <a:xfrm>
            <a:off x="6940550" y="3419475"/>
            <a:ext cx="10820400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Shaxsga yo‘naltirilgan ta’limda texnologiyalar o‘quvchilarning shaxsiy ehtiyojlarini, qobiliyatlarini va o‘rganish usullarini inobatga olgan holda, o‘rganish jarayonini yanada samarali va interaktiv qilishga yordam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97D03965-706D-57D7-E3C5-75A43369F9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9150" y="5857875"/>
            <a:ext cx="697400" cy="697400"/>
          </a:xfrm>
          <a:prstGeom prst="rect">
            <a:avLst/>
          </a:prstGeom>
        </p:spPr>
      </p:pic>
      <p:sp>
        <p:nvSpPr>
          <p:cNvPr id="12" name="Text 1">
            <a:extLst>
              <a:ext uri="{FF2B5EF4-FFF2-40B4-BE49-F238E27FC236}">
                <a16:creationId xmlns:a16="http://schemas.microsoft.com/office/drawing/2014/main" id="{6A2321AD-BF20-EF7D-B2CF-783196C3F5C8}"/>
              </a:ext>
            </a:extLst>
          </p:cNvPr>
          <p:cNvSpPr/>
          <p:nvPr/>
        </p:nvSpPr>
        <p:spPr>
          <a:xfrm>
            <a:off x="7169151" y="68342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Onlayn Ta’lim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79FD7BD8-A002-4DC2-36F6-E477D9064B12}"/>
              </a:ext>
            </a:extLst>
          </p:cNvPr>
          <p:cNvSpPr/>
          <p:nvPr/>
        </p:nvSpPr>
        <p:spPr>
          <a:xfrm>
            <a:off x="7169150" y="7639278"/>
            <a:ext cx="4438051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vaqtida va istalgan joyda o‘rganish imkoniyatini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Image 2" descr="preencoded.png">
            <a:extLst>
              <a:ext uri="{FF2B5EF4-FFF2-40B4-BE49-F238E27FC236}">
                <a16:creationId xmlns:a16="http://schemas.microsoft.com/office/drawing/2014/main" id="{71BE78B9-D86C-97C0-BD13-432C2C8C80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81313" y="5705475"/>
            <a:ext cx="697400" cy="697400"/>
          </a:xfrm>
          <a:prstGeom prst="rect">
            <a:avLst/>
          </a:prstGeom>
        </p:spPr>
      </p:pic>
      <p:sp>
        <p:nvSpPr>
          <p:cNvPr id="15" name="Text 3">
            <a:extLst>
              <a:ext uri="{FF2B5EF4-FFF2-40B4-BE49-F238E27FC236}">
                <a16:creationId xmlns:a16="http://schemas.microsoft.com/office/drawing/2014/main" id="{448AA94C-09EA-CAF4-6211-E17223D3461A}"/>
              </a:ext>
            </a:extLst>
          </p:cNvPr>
          <p:cNvSpPr/>
          <p:nvPr/>
        </p:nvSpPr>
        <p:spPr>
          <a:xfrm>
            <a:off x="12581314" y="66818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intellekt</a:t>
            </a:r>
            <a:endParaRPr lang="en-US" sz="3600" dirty="0"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tizimlar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9B746AAD-985A-F188-E41B-49724269EAC1}"/>
              </a:ext>
            </a:extLst>
          </p:cNvPr>
          <p:cNvSpPr/>
          <p:nvPr/>
        </p:nvSpPr>
        <p:spPr>
          <a:xfrm>
            <a:off x="12581313" y="7639278"/>
            <a:ext cx="4438198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o‘rganish usullari va ehtiyojlariga mos ravishda o‘quv materiallari avtomatik ravishda moslashtiriladi.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3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D1C32-5D9C-36EA-961A-AD655A3E7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id="{908DD6AF-FED1-F03E-9D31-8A89C885E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339328"/>
            <a:ext cx="6748463" cy="101226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F21FF7-489D-34AE-8858-49EBE9EDDFB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8CFEF6A-7F2D-1715-8CEB-D5187D428E9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BF3DFDE1-0FBC-C0B3-901E-8A2BBCFABB3E}"/>
              </a:ext>
            </a:extLst>
          </p:cNvPr>
          <p:cNvSpPr/>
          <p:nvPr/>
        </p:nvSpPr>
        <p:spPr>
          <a:xfrm>
            <a:off x="976390" y="1664888"/>
            <a:ext cx="5964160" cy="742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Onlayn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platformalari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EA1FCF46-E7A8-9531-DB59-0C7B06CA963F}"/>
              </a:ext>
            </a:extLst>
          </p:cNvPr>
          <p:cNvSpPr/>
          <p:nvPr/>
        </p:nvSpPr>
        <p:spPr>
          <a:xfrm>
            <a:off x="976390" y="2686503"/>
            <a:ext cx="7681209" cy="1723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O‘quvchilarga o‘z vaqtida va o‘z tezligida o‘rganish imkoniyatini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A266A63C-E57D-D764-772B-85FEE946ADA0}"/>
              </a:ext>
            </a:extLst>
          </p:cNvPr>
          <p:cNvSpPr/>
          <p:nvPr/>
        </p:nvSpPr>
        <p:spPr>
          <a:xfrm>
            <a:off x="996951" y="4867275"/>
            <a:ext cx="3733799" cy="6462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Mobil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ilovalar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2B473D71-AA9F-9E45-DB25-8464E79B5317}"/>
              </a:ext>
            </a:extLst>
          </p:cNvPr>
          <p:cNvSpPr/>
          <p:nvPr/>
        </p:nvSpPr>
        <p:spPr>
          <a:xfrm>
            <a:off x="996950" y="5792492"/>
            <a:ext cx="7681209" cy="21227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Shaxsiy ehtiyojlarga mos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materiallarini</a:t>
            </a:r>
            <a:endParaRPr lang="en-US" sz="3200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51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F200372-CA63-4EEB-92B9-A396F7451AFF}"/>
              </a:ext>
            </a:extLst>
          </p:cNvPr>
          <p:cNvSpPr/>
          <p:nvPr/>
        </p:nvSpPr>
        <p:spPr>
          <a:xfrm>
            <a:off x="369696" y="1422278"/>
            <a:ext cx="17315054" cy="9140964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ortretini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aratamiz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uslublarini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ettiruvchi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kartochkalar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Markerlar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flipchart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qog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qituvchilar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kishidan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kumimoji="0" lang="ru-RU" altLang="ru-RU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4-sinf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o‘rganuvchi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diqqatni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turolmaydi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matematikani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tushunmaydi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ifodalashda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bahs-munozara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(20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daqiqalik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fikr-mulohazalar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ilitator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naltirilgan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prinsiplari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llanganligini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" name="Picture 2" descr="3 D Человек С Красный Знак Вопроса — стоковые фотографии и другие картинки  Вопросительный знак - Вопросительный знак, Люди, Один человек - iStock">
            <a:extLst>
              <a:ext uri="{FF2B5EF4-FFF2-40B4-BE49-F238E27FC236}">
                <a16:creationId xmlns:a16="http://schemas.microsoft.com/office/drawing/2014/main" id="{ABA6AB9E-0C72-4390-A21B-ABF71F6D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1204" y="1590675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8" name="Rectangle 2">
            <a:extLst>
              <a:ext uri="{FF2B5EF4-FFF2-40B4-BE49-F238E27FC236}">
                <a16:creationId xmlns:a16="http://schemas.microsoft.com/office/drawing/2014/main" id="{62641AF9-C6E2-B72F-F338-0B5BF5CFA6EB}"/>
              </a:ext>
            </a:extLst>
          </p:cNvPr>
          <p:cNvSpPr txBox="1">
            <a:spLocks noChangeArrowheads="1"/>
          </p:cNvSpPr>
          <p:nvPr/>
        </p:nvSpPr>
        <p:spPr>
          <a:xfrm>
            <a:off x="2647156" y="1022389"/>
            <a:ext cx="12961620" cy="351543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670" b="1" dirty="0">
                <a:latin typeface="Arial Narrow" pitchFamily="34" charset="0"/>
              </a:rPr>
              <a:t>«</a:t>
            </a:r>
            <a:r>
              <a:rPr lang="en-BZ" sz="5670" b="1" dirty="0" err="1">
                <a:latin typeface="Arial Narrow" pitchFamily="34" charset="0"/>
              </a:rPr>
              <a:t>Muvaffaqiyat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zinapoyasi</a:t>
            </a:r>
            <a:r>
              <a:rPr lang="ru-RU" sz="5670" b="1" dirty="0">
                <a:latin typeface="Arial Narrow" pitchFamily="34" charset="0"/>
              </a:rPr>
              <a:t>»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darsidagi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faoliyatni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aks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ettirish</a:t>
            </a:r>
            <a:endParaRPr lang="ru-RU" sz="5670" b="1" dirty="0">
              <a:latin typeface="Arial Narrow" pitchFamily="34" charset="0"/>
            </a:endParaRPr>
          </a:p>
        </p:txBody>
      </p:sp>
      <p:graphicFrame>
        <p:nvGraphicFramePr>
          <p:cNvPr id="19" name="Group 48">
            <a:extLst>
              <a:ext uri="{FF2B5EF4-FFF2-40B4-BE49-F238E27FC236}">
                <a16:creationId xmlns:a16="http://schemas.microsoft.com/office/drawing/2014/main" id="{BF6A2973-DF00-13C5-BAEB-B106DCF44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166556"/>
              </p:ext>
            </p:extLst>
          </p:nvPr>
        </p:nvGraphicFramePr>
        <p:xfrm>
          <a:off x="2079586" y="8690848"/>
          <a:ext cx="3967995" cy="1815227"/>
        </p:xfrm>
        <a:graphic>
          <a:graphicData uri="http://schemas.openxmlformats.org/drawingml/2006/table">
            <a:tbl>
              <a:tblPr/>
              <a:tblGrid>
                <a:gridCol w="3967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bilaman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Group 46">
            <a:extLst>
              <a:ext uri="{FF2B5EF4-FFF2-40B4-BE49-F238E27FC236}">
                <a16:creationId xmlns:a16="http://schemas.microsoft.com/office/drawing/2014/main" id="{B39FE711-1C76-D6B1-5010-DB418A813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62267"/>
              </p:ext>
            </p:extLst>
          </p:nvPr>
        </p:nvGraphicFramePr>
        <p:xfrm>
          <a:off x="6162596" y="6763106"/>
          <a:ext cx="4538068" cy="1927742"/>
        </p:xfrm>
        <a:graphic>
          <a:graphicData uri="http://schemas.openxmlformats.org/drawingml/2006/table">
            <a:tbl>
              <a:tblPr/>
              <a:tblGrid>
                <a:gridCol w="4538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7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tushunaman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Group 49">
            <a:extLst>
              <a:ext uri="{FF2B5EF4-FFF2-40B4-BE49-F238E27FC236}">
                <a16:creationId xmlns:a16="http://schemas.microsoft.com/office/drawing/2014/main" id="{39ED1634-82CB-0457-7BDF-12B193F86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668152"/>
              </p:ext>
            </p:extLst>
          </p:nvPr>
        </p:nvGraphicFramePr>
        <p:xfrm>
          <a:off x="10698162" y="4947879"/>
          <a:ext cx="5331369" cy="1815227"/>
        </p:xfrm>
        <a:graphic>
          <a:graphicData uri="http://schemas.openxmlformats.org/drawingml/2006/table">
            <a:tbl>
              <a:tblPr/>
              <a:tblGrid>
                <a:gridCol w="5331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….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bajara olaman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2" name="Picture 6" descr="https://go.imgsmail.ru/imgpreview?mb=mamba&amp;key=pic_1fc4ebd099216a2c_af8087321691ed37&amp;e=af8087321691ed37&amp;md5=JayirJC3JjshyDGQhn8Jrg&amp;x=1647394183&amp;st=1647134987&amp;v=8b5241cd90f5b754&amp;md5=1_jb7nEDHbxsNL30bmJF9g&amp;x=1647394187&amp;w=280&amp;q=184">
            <a:extLst>
              <a:ext uri="{FF2B5EF4-FFF2-40B4-BE49-F238E27FC236}">
                <a16:creationId xmlns:a16="http://schemas.microsoft.com/office/drawing/2014/main" id="{DC720689-E339-307C-62B0-50905B51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781" y="4268224"/>
            <a:ext cx="4092937" cy="328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ds04.infourok.ru/uploads/ex/04c4/000e491b-e2fa2ce0/img15.jpg">
            <a:extLst>
              <a:ext uri="{FF2B5EF4-FFF2-40B4-BE49-F238E27FC236}">
                <a16:creationId xmlns:a16="http://schemas.microsoft.com/office/drawing/2014/main" id="{9CF9C19F-3D16-C4B0-3BD1-2165A7747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811" y="7557189"/>
            <a:ext cx="3931636" cy="294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39BC4-4893-2C6E-D56E-B13A7B64B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57D801-34ED-1575-56C6-4D110E988B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0A8CA2-4A58-0989-5AEE-42740F0CF07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>
            <a:extLst>
              <a:ext uri="{FF2B5EF4-FFF2-40B4-BE49-F238E27FC236}">
                <a16:creationId xmlns:a16="http://schemas.microsoft.com/office/drawing/2014/main" id="{A2AD1660-F840-9350-7CD2-4DB4A0A70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93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0615E28-F0CF-9F64-CEBD-969950AF13E0}"/>
              </a:ext>
            </a:extLst>
          </p:cNvPr>
          <p:cNvSpPr/>
          <p:nvPr/>
        </p:nvSpPr>
        <p:spPr>
          <a:xfrm>
            <a:off x="4675798" y="27336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508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6f3e331ab4ab25b1515ca56a5f916ef798a76f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6528</TotalTime>
  <Words>651</Words>
  <Application>Microsoft Office PowerPoint</Application>
  <PresentationFormat>Произвольный</PresentationFormat>
  <Paragraphs>102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Arial Narrow</vt:lpstr>
      <vt:lpstr>Calibri</vt:lpstr>
      <vt:lpstr>Calibri Light</vt:lpstr>
      <vt:lpstr>Gelasio</vt:lpstr>
      <vt:lpstr>Gelasio Semi Bold</vt:lpstr>
      <vt:lpstr>Raleway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Shaxsga yo‘naltirilgan ta’limning afzalliklari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Nargiza</cp:lastModifiedBy>
  <cp:revision>542</cp:revision>
  <cp:lastPrinted>2020-12-11T16:07:03Z</cp:lastPrinted>
  <dcterms:created xsi:type="dcterms:W3CDTF">2020-11-12T01:04:50Z</dcterms:created>
  <dcterms:modified xsi:type="dcterms:W3CDTF">2026-10-11T01:00:01Z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