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9" r:id="rId10"/>
    <p:sldId id="280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1" r:id="rId23"/>
  </p:sldIdLst>
  <p:sldSz cx="18288000" cy="10287000"/>
  <p:notesSz cx="6858000" cy="9144000"/>
  <p:embeddedFontLst>
    <p:embeddedFont>
      <p:font typeface="Aharoni" panose="02010803020104030203" pitchFamily="2" charset="-79"/>
      <p:bold r:id="rId24"/>
    </p:embeddedFont>
    <p:embeddedFont>
      <p:font typeface="Arial Black" panose="020B0A04020102020204" pitchFamily="34" charset="0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81000" y="2501010"/>
            <a:ext cx="8025171" cy="6488416"/>
          </a:xfrm>
          <a:custGeom>
            <a:avLst/>
            <a:gdLst/>
            <a:ahLst/>
            <a:cxnLst/>
            <a:rect l="l" t="t" r="r" b="b"/>
            <a:pathLst>
              <a:path w="9541788" h="6488416">
                <a:moveTo>
                  <a:pt x="0" y="0"/>
                </a:moveTo>
                <a:lnTo>
                  <a:pt x="9541787" y="0"/>
                </a:lnTo>
                <a:lnTo>
                  <a:pt x="9541787" y="6488415"/>
                </a:lnTo>
                <a:lnTo>
                  <a:pt x="0" y="648841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3962400" y="571500"/>
            <a:ext cx="2107635" cy="429191"/>
          </a:xfrm>
          <a:custGeom>
            <a:avLst/>
            <a:gdLst/>
            <a:ahLst/>
            <a:cxnLst/>
            <a:rect l="l" t="t" r="r" b="b"/>
            <a:pathLst>
              <a:path w="2107635" h="429191">
                <a:moveTo>
                  <a:pt x="0" y="0"/>
                </a:moveTo>
                <a:lnTo>
                  <a:pt x="2107635" y="0"/>
                </a:lnTo>
                <a:lnTo>
                  <a:pt x="2107635" y="429191"/>
                </a:lnTo>
                <a:lnTo>
                  <a:pt x="0" y="42919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2267781">
            <a:off x="1647496" y="7421498"/>
            <a:ext cx="547189" cy="1009913"/>
          </a:xfrm>
          <a:custGeom>
            <a:avLst/>
            <a:gdLst/>
            <a:ahLst/>
            <a:cxnLst/>
            <a:rect l="l" t="t" r="r" b="b"/>
            <a:pathLst>
              <a:path w="547189" h="1009913">
                <a:moveTo>
                  <a:pt x="0" y="0"/>
                </a:moveTo>
                <a:lnTo>
                  <a:pt x="547189" y="0"/>
                </a:lnTo>
                <a:lnTo>
                  <a:pt x="547189" y="1009913"/>
                </a:lnTo>
                <a:lnTo>
                  <a:pt x="0" y="10099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 rot="8002930">
            <a:off x="15808413" y="1608351"/>
            <a:ext cx="589693" cy="959560"/>
          </a:xfrm>
          <a:custGeom>
            <a:avLst/>
            <a:gdLst/>
            <a:ahLst/>
            <a:cxnLst/>
            <a:rect l="l" t="t" r="r" b="b"/>
            <a:pathLst>
              <a:path w="589693" h="959560">
                <a:moveTo>
                  <a:pt x="0" y="0"/>
                </a:moveTo>
                <a:lnTo>
                  <a:pt x="589693" y="0"/>
                </a:lnTo>
                <a:lnTo>
                  <a:pt x="589693" y="959560"/>
                </a:lnTo>
                <a:lnTo>
                  <a:pt x="0" y="95956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 rot="405065">
            <a:off x="16945143" y="9215138"/>
            <a:ext cx="592978" cy="523977"/>
          </a:xfrm>
          <a:custGeom>
            <a:avLst/>
            <a:gdLst/>
            <a:ahLst/>
            <a:cxnLst/>
            <a:rect l="l" t="t" r="r" b="b"/>
            <a:pathLst>
              <a:path w="592978" h="523977">
                <a:moveTo>
                  <a:pt x="0" y="0"/>
                </a:moveTo>
                <a:lnTo>
                  <a:pt x="592978" y="0"/>
                </a:lnTo>
                <a:lnTo>
                  <a:pt x="592978" y="523977"/>
                </a:lnTo>
                <a:lnTo>
                  <a:pt x="0" y="5239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-738760">
            <a:off x="2286863" y="1758481"/>
            <a:ext cx="592978" cy="523977"/>
          </a:xfrm>
          <a:custGeom>
            <a:avLst/>
            <a:gdLst/>
            <a:ahLst/>
            <a:cxnLst/>
            <a:rect l="l" t="t" r="r" b="b"/>
            <a:pathLst>
              <a:path w="592978" h="523977">
                <a:moveTo>
                  <a:pt x="0" y="0"/>
                </a:moveTo>
                <a:lnTo>
                  <a:pt x="592978" y="0"/>
                </a:lnTo>
                <a:lnTo>
                  <a:pt x="592978" y="523977"/>
                </a:lnTo>
                <a:lnTo>
                  <a:pt x="0" y="52397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646369">
            <a:off x="1553399" y="3489527"/>
            <a:ext cx="338997" cy="338997"/>
          </a:xfrm>
          <a:custGeom>
            <a:avLst/>
            <a:gdLst/>
            <a:ahLst/>
            <a:cxnLst/>
            <a:rect l="l" t="t" r="r" b="b"/>
            <a:pathLst>
              <a:path w="338997" h="338997">
                <a:moveTo>
                  <a:pt x="0" y="0"/>
                </a:moveTo>
                <a:lnTo>
                  <a:pt x="338997" y="0"/>
                </a:lnTo>
                <a:lnTo>
                  <a:pt x="338997" y="338997"/>
                </a:lnTo>
                <a:lnTo>
                  <a:pt x="0" y="338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885817">
            <a:off x="10045968" y="4564902"/>
            <a:ext cx="338997" cy="338997"/>
          </a:xfrm>
          <a:custGeom>
            <a:avLst/>
            <a:gdLst/>
            <a:ahLst/>
            <a:cxnLst/>
            <a:rect l="l" t="t" r="r" b="b"/>
            <a:pathLst>
              <a:path w="338997" h="338997">
                <a:moveTo>
                  <a:pt x="0" y="0"/>
                </a:moveTo>
                <a:lnTo>
                  <a:pt x="338997" y="0"/>
                </a:lnTo>
                <a:lnTo>
                  <a:pt x="338997" y="338997"/>
                </a:lnTo>
                <a:lnTo>
                  <a:pt x="0" y="3389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B2A7CE-9D76-D8F3-9788-A88A935F3A16}"/>
              </a:ext>
            </a:extLst>
          </p:cNvPr>
          <p:cNvSpPr txBox="1"/>
          <p:nvPr/>
        </p:nvSpPr>
        <p:spPr>
          <a:xfrm>
            <a:off x="7737064" y="1000691"/>
            <a:ext cx="10169936" cy="77334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Andijon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Pedagogik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Mahorat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markazi</a:t>
            </a:r>
            <a:endParaRPr lang="en-US" sz="4800" dirty="0">
              <a:solidFill>
                <a:srgbClr val="1C3249"/>
              </a:solidFill>
              <a:latin typeface="Arial Black" panose="020B0A04020102020204" pitchFamily="34" charset="0"/>
              <a:ea typeface="ADLaM Display" panose="02010000000000000000" pitchFamily="2" charset="0"/>
              <a:cs typeface="Aharoni" panose="02010803020104030203" pitchFamily="2" charset="-79"/>
              <a:sym typeface="Lazydog"/>
            </a:endParaRPr>
          </a:p>
          <a:p>
            <a:pPr algn="ctr">
              <a:lnSpc>
                <a:spcPct val="150000"/>
              </a:lnSpc>
            </a:pP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Maktabgacha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,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boshlang’ich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va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maxsus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fanlar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metodikalari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kafedrasi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o’qituvchisi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4800" dirty="0" err="1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Ortiqova</a:t>
            </a:r>
            <a:r>
              <a:rPr lang="en-US" sz="4800" dirty="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 </a:t>
            </a:r>
            <a:r>
              <a:rPr lang="en-US" sz="4800">
                <a:solidFill>
                  <a:srgbClr val="1C3249"/>
                </a:solidFill>
                <a:latin typeface="Arial Black" panose="020B0A04020102020204" pitchFamily="34" charset="0"/>
                <a:ea typeface="ADLaM Display" panose="02010000000000000000" pitchFamily="2" charset="0"/>
                <a:cs typeface="Aharoni" panose="02010803020104030203" pitchFamily="2" charset="-79"/>
                <a:sym typeface="Lazydog"/>
              </a:rPr>
              <a:t>Gulhayohon</a:t>
            </a:r>
            <a:endParaRPr lang="en-US" sz="4800" dirty="0">
              <a:solidFill>
                <a:srgbClr val="1C3249"/>
              </a:solidFill>
              <a:latin typeface="Arial Black" panose="020B0A04020102020204" pitchFamily="34" charset="0"/>
              <a:ea typeface="ADLaM Display" panose="02010000000000000000" pitchFamily="2" charset="0"/>
              <a:cs typeface="Aharoni" panose="02010803020104030203" pitchFamily="2" charset="-79"/>
              <a:sym typeface="Lazydog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F0579CFF-A30A-11AB-8D17-7AA5A8CCEBE3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III. Blok.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Ta’lim-tarbiya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jarayonini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tashkil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etishda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zamonaviy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yondashuvlar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3.6.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Tanlov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moduli: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Maktabgacha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ta’lim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pedagoglarida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kompetensiyasini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shakllantirish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3.6.1.2 MAVZU: MAKTABGACHA TA’LIM TASHKILOTI PEDAGOGLARIDA TANQIDIY FIKRLASH KOMPETENSIYASINI SHAKLLANTIRISH METODLARI. </a:t>
            </a: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(2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soat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amaliy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)</a:t>
            </a:r>
            <a:endParaRPr lang="ru-RU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9049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C37F97B4-525F-3F34-3F5F-B82819B90CCD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sz="18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REJA: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rivojlantirishga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qaratilgan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zamonaviy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pedagogik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metodlar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2.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Pedagoglarda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muammoli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vaziyatlar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orqali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shakllantirish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usullari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endParaRPr lang="en-US" sz="44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algn="ctr"/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3.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Tanqidiy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fikrlashni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rivojlantirish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bo’yicha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amaliy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mashg’ulot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va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treninglar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tashkil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en-US" sz="4400" dirty="0" err="1">
                <a:latin typeface="Arial Black" panose="020B0A04020102020204" pitchFamily="34" charset="0"/>
                <a:cs typeface="Aharoni" panose="02010803020104030203" pitchFamily="2" charset="-79"/>
              </a:rPr>
              <a:t>etish</a:t>
            </a:r>
            <a:r>
              <a:rPr lang="en-US" sz="4400" dirty="0"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1444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1101A5D2-0F73-CB77-381C-1FCF0B9B9427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Tanqidiy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fikrlash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>
                <a:latin typeface="Arial Black" panose="020B0A04020102020204" pitchFamily="34" charset="0"/>
              </a:rPr>
              <a:t>—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ma'lumotni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shunchaki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savol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ostiga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chiqarish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qobiliyatidir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Zamonaviy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ushbu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ko'nikmani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qator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interaktiv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qo'llaniladi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Quyida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qaratilgan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keltirilgan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​1.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Sokratcha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suhbat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(Socratic Questioning)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o'quvchini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chuqur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o'ylantiruvchi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haqiqatga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yetib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undaydi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Maqsadi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Taxminlarni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aniqlash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dalillarni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tekshirish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muqobil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nuqtai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nazarlarni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Qo'llanilishi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O'qituvchi</a:t>
            </a:r>
            <a:r>
              <a:rPr lang="en-US" sz="3600" dirty="0"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bunday</a:t>
            </a:r>
            <a:r>
              <a:rPr lang="en-US" sz="3600" dirty="0">
                <a:latin typeface="Arial Black" panose="020B0A04020102020204" pitchFamily="34" charset="0"/>
              </a:rPr>
              <a:t> deb </a:t>
            </a:r>
            <a:r>
              <a:rPr lang="en-US" sz="3600" dirty="0" err="1">
                <a:latin typeface="Arial Black" panose="020B0A04020102020204" pitchFamily="34" charset="0"/>
              </a:rPr>
              <a:t>o'ylaysiz</a:t>
            </a:r>
            <a:r>
              <a:rPr lang="en-US" sz="3600" dirty="0">
                <a:latin typeface="Arial Black" panose="020B0A04020102020204" pitchFamily="34" charset="0"/>
              </a:rPr>
              <a:t>?", "Agar 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o'zgarsa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edi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kabi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ochiq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006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DE876D94-2036-708C-4EDF-1BBCAF46391C}"/>
              </a:ext>
            </a:extLst>
          </p:cNvPr>
          <p:cNvSpPr/>
          <p:nvPr/>
        </p:nvSpPr>
        <p:spPr>
          <a:xfrm>
            <a:off x="533400" y="114300"/>
            <a:ext cx="17297400" cy="101727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"6 ta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qalpog'i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(Edward de Bono)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rakurslardan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 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rang </a:t>
            </a:r>
            <a:r>
              <a:rPr lang="en-US" sz="3600" dirty="0" err="1">
                <a:latin typeface="Arial Black" panose="020B0A04020102020204" pitchFamily="34" charset="0"/>
              </a:rPr>
              <a:t>ma'lum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yo'nalishini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anglatadi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chemeClr val="bg1"/>
                </a:solidFill>
                <a:latin typeface="Arial Black" panose="020B0A04020102020204" pitchFamily="34" charset="0"/>
              </a:rPr>
              <a:t>Oq</a:t>
            </a:r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faktlar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raqamlar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C0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C00000"/>
                </a:solidFill>
                <a:latin typeface="Arial Black" panose="020B0A04020102020204" pitchFamily="34" charset="0"/>
              </a:rPr>
              <a:t>Qizil</a:t>
            </a:r>
            <a:r>
              <a:rPr lang="en-US" sz="3600" dirty="0">
                <a:solidFill>
                  <a:srgbClr val="C0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Tuyg'ular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instinktlar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Qora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Xavf-xatarlar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nuqtai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nazar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C000"/>
                </a:solidFill>
                <a:latin typeface="Arial Black" panose="020B0A04020102020204" pitchFamily="34" charset="0"/>
              </a:rPr>
              <a:t>Sariq</a:t>
            </a:r>
            <a:r>
              <a:rPr lang="en-US" sz="3600" dirty="0">
                <a:solidFill>
                  <a:srgbClr val="FFC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Imkoniyatlar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ijobiy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00B050"/>
                </a:solidFill>
                <a:latin typeface="Arial Black" panose="020B0A04020102020204" pitchFamily="34" charset="0"/>
              </a:rPr>
              <a:t>Yashil</a:t>
            </a:r>
            <a:r>
              <a:rPr lang="en-US" sz="3600" dirty="0">
                <a:solidFill>
                  <a:srgbClr val="00B05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Kreativlik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yangi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g'oyalar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0070C0"/>
                </a:solidFill>
                <a:latin typeface="Arial Black" panose="020B0A04020102020204" pitchFamily="34" charset="0"/>
              </a:rPr>
              <a:t>Ko'k</a:t>
            </a:r>
            <a:r>
              <a:rPr lang="en-US" sz="3600" dirty="0">
                <a:solidFill>
                  <a:srgbClr val="0070C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Jarayonni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69C8EA-0CA7-2158-20D8-159EC42C1D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5829300"/>
            <a:ext cx="122682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95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CDED247-035D-E87B-17DD-F44210403983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"FSMU"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texnologiyasi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dalillashni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​F — </a:t>
            </a:r>
            <a:r>
              <a:rPr lang="en-US" sz="3600" dirty="0" err="1">
                <a:latin typeface="Arial Black" panose="020B0A04020102020204" pitchFamily="34" charset="0"/>
              </a:rPr>
              <a:t>Fikringizni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bayon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​S — </a:t>
            </a:r>
            <a:r>
              <a:rPr lang="en-US" sz="3600" dirty="0" err="1">
                <a:latin typeface="Arial Black" panose="020B0A04020102020204" pitchFamily="34" charset="0"/>
              </a:rPr>
              <a:t>Fikringizning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sababini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​M — </a:t>
            </a:r>
            <a:r>
              <a:rPr lang="en-US" sz="3600" dirty="0" err="1">
                <a:latin typeface="Arial Black" panose="020B0A04020102020204" pitchFamily="34" charset="0"/>
              </a:rPr>
              <a:t>Sababni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isbotlovchi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misol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​U — </a:t>
            </a:r>
            <a:r>
              <a:rPr lang="en-US" sz="3600" dirty="0" err="1">
                <a:latin typeface="Arial Black" panose="020B0A04020102020204" pitchFamily="34" charset="0"/>
              </a:rPr>
              <a:t>Fikringizni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umumlashtiring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).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85C61199-BD8F-2BD0-33E3-21E58B636B68}"/>
              </a:ext>
            </a:extLst>
          </p:cNvPr>
          <p:cNvSpPr/>
          <p:nvPr/>
        </p:nvSpPr>
        <p:spPr>
          <a:xfrm>
            <a:off x="4191000" y="4745873"/>
            <a:ext cx="9493048" cy="5350627"/>
          </a:xfrm>
          <a:custGeom>
            <a:avLst/>
            <a:gdLst/>
            <a:ahLst/>
            <a:cxnLst/>
            <a:rect l="l" t="t" r="r" b="b"/>
            <a:pathLst>
              <a:path w="9493048" h="5350627">
                <a:moveTo>
                  <a:pt x="0" y="0"/>
                </a:moveTo>
                <a:lnTo>
                  <a:pt x="9493048" y="0"/>
                </a:lnTo>
                <a:lnTo>
                  <a:pt x="9493048" y="5350628"/>
                </a:lnTo>
                <a:lnTo>
                  <a:pt x="0" y="535062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033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745926ED-A27A-2A26-6E02-437C01D4408A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dirty="0"/>
          </a:p>
          <a:p>
            <a:pPr algn="ctr"/>
            <a:r>
              <a:rPr lang="en-US" dirty="0">
                <a:solidFill>
                  <a:srgbClr val="FF0000"/>
                </a:solidFill>
              </a:rPr>
              <a:t> 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4. “Blum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taksonomiyasi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asosidagi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topshiriqlar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r>
              <a:rPr lang="en-US" sz="3600" dirty="0">
                <a:latin typeface="Arial Black" panose="020B0A04020102020204" pitchFamily="34" charset="0"/>
              </a:rPr>
              <a:t>​    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 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taksonomiyaning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yuqori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bosqichlarida</a:t>
            </a:r>
            <a:r>
              <a:rPr lang="en-US" sz="3600" dirty="0">
                <a:latin typeface="Arial Black" panose="020B0A04020102020204" pitchFamily="34" charset="0"/>
              </a:rPr>
              <a:t> —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sintez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baholash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darajalarida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O'quvchilarga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ma'lumotni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shunchaki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qismlarga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ajratish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qiymatini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</a:p>
          <a:p>
            <a:r>
              <a:rPr lang="en-US" sz="3600" dirty="0">
                <a:latin typeface="Arial Black" panose="020B0A04020102020204" pitchFamily="34" charset="0"/>
              </a:rPr>
              <a:t>    </a:t>
            </a:r>
            <a:r>
              <a:rPr lang="en-US" sz="3600" dirty="0" err="1">
                <a:latin typeface="Arial Black" panose="020B0A04020102020204" pitchFamily="34" charset="0"/>
              </a:rPr>
              <a:t>baholashga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doir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vazifalar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4FE4247E-1D44-43A2-B153-3EE044DD4794}"/>
              </a:ext>
            </a:extLst>
          </p:cNvPr>
          <p:cNvSpPr/>
          <p:nvPr/>
        </p:nvSpPr>
        <p:spPr>
          <a:xfrm>
            <a:off x="9525000" y="1790700"/>
            <a:ext cx="8006646" cy="7819090"/>
          </a:xfrm>
          <a:custGeom>
            <a:avLst/>
            <a:gdLst/>
            <a:ahLst/>
            <a:cxnLst/>
            <a:rect l="l" t="t" r="r" b="b"/>
            <a:pathLst>
              <a:path w="8957328" h="7133290">
                <a:moveTo>
                  <a:pt x="0" y="0"/>
                </a:moveTo>
                <a:lnTo>
                  <a:pt x="8957327" y="0"/>
                </a:lnTo>
                <a:lnTo>
                  <a:pt x="8957327" y="7133290"/>
                </a:lnTo>
                <a:lnTo>
                  <a:pt x="0" y="71332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4165429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0726B90-BD04-ED10-4EB5-D66CB382505A}"/>
              </a:ext>
            </a:extLst>
          </p:cNvPr>
          <p:cNvSpPr/>
          <p:nvPr/>
        </p:nvSpPr>
        <p:spPr>
          <a:xfrm>
            <a:off x="22746" y="156949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Pedagog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uchun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tavsiyalar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Xato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qo'rqmaslik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muhitini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yarating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erkin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bildira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boshlanadi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qoching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O'quvchi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izlanishlari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natijaga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Munozaralarni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rag'batlantiring</a:t>
            </a:r>
            <a:r>
              <a:rPr lang="en-US" sz="3600" dirty="0">
                <a:latin typeface="Arial Black" panose="020B0A04020102020204" pitchFamily="34" charset="0"/>
              </a:rPr>
              <a:t>: Har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mavzuda</a:t>
            </a:r>
            <a:r>
              <a:rPr lang="en-US" sz="3600" dirty="0">
                <a:latin typeface="Arial Black" panose="020B0A04020102020204" pitchFamily="34" charset="0"/>
              </a:rPr>
              <a:t> "ha"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yo'q</a:t>
            </a:r>
            <a:r>
              <a:rPr lang="en-US" sz="3600" dirty="0">
                <a:latin typeface="Arial Black" panose="020B0A04020102020204" pitchFamily="34" charset="0"/>
              </a:rPr>
              <a:t>" dan </a:t>
            </a:r>
            <a:r>
              <a:rPr lang="en-US" sz="3600" dirty="0" err="1">
                <a:latin typeface="Arial Black" panose="020B0A04020102020204" pitchFamily="34" charset="0"/>
              </a:rPr>
              <a:t>ko'ra</a:t>
            </a:r>
            <a:r>
              <a:rPr lang="en-US" sz="3600" dirty="0">
                <a:latin typeface="Arial Black" panose="020B0A04020102020204" pitchFamily="34" charset="0"/>
              </a:rPr>
              <a:t>, "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degan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ko'proq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888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4FDFC8F1-5635-881F-88DB-94A67C174065}"/>
              </a:ext>
            </a:extLst>
          </p:cNvPr>
          <p:cNvSpPr/>
          <p:nvPr/>
        </p:nvSpPr>
        <p:spPr>
          <a:xfrm>
            <a:off x="22746" y="0"/>
            <a:ext cx="18265254" cy="10253449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Tarbiyachilar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Dizayn-fikrlash</a:t>
            </a:r>
            <a:r>
              <a:rPr lang="en-US" sz="3600" dirty="0">
                <a:latin typeface="Arial Black" panose="020B0A04020102020204" pitchFamily="34" charset="0"/>
              </a:rPr>
              <a:t> (Design Thinking) </a:t>
            </a:r>
            <a:r>
              <a:rPr lang="en-US" sz="3600" dirty="0" err="1">
                <a:latin typeface="Arial Black" panose="020B0A04020102020204" pitchFamily="34" charset="0"/>
              </a:rPr>
              <a:t>metodikasiga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asoslangan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juda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qiziqarli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(keys).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Bu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sizlarga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qoliplardan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chiqib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ehtiyojini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chuqur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"Ideal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qabulxona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loyihasi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Muammo</a:t>
            </a:r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Ko‘p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MTTlarda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qabulxona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yechinish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xonasi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kiyim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xizmat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Ertalab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shoshib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qoldirib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ketishadi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ba’zan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yig‘lab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xayrlashishadi</a:t>
            </a:r>
            <a:r>
              <a:rPr lang="en-US" sz="3600" dirty="0">
                <a:latin typeface="Arial Black" panose="020B0A04020102020204" pitchFamily="34" charset="0"/>
              </a:rPr>
              <a:t>. Bu </a:t>
            </a:r>
            <a:r>
              <a:rPr lang="en-US" sz="3600" dirty="0" err="1">
                <a:latin typeface="Arial Black" panose="020B0A04020102020204" pitchFamily="34" charset="0"/>
              </a:rPr>
              <a:t>joyda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hech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ta’limiy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hissiy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muhit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yo‘q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Dizayn-fikrlashning</a:t>
            </a:r>
            <a:r>
              <a:rPr lang="en-US" sz="3600" dirty="0">
                <a:latin typeface="Arial Black" panose="020B0A04020102020204" pitchFamily="34" charset="0"/>
              </a:rPr>
              <a:t> 5 </a:t>
            </a:r>
            <a:r>
              <a:rPr lang="en-US" sz="3600" dirty="0" err="1">
                <a:latin typeface="Arial Black" panose="020B0A04020102020204" pitchFamily="34" charset="0"/>
              </a:rPr>
              <a:t>bosqichidan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foydalanib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ushbu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qabulxonani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shunday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o‘zgartiringki</a:t>
            </a:r>
            <a:r>
              <a:rPr lang="en-US" sz="3600" dirty="0">
                <a:latin typeface="Arial Black" panose="020B0A04020102020204" pitchFamily="34" charset="0"/>
              </a:rPr>
              <a:t>, u </a:t>
            </a:r>
            <a:r>
              <a:rPr lang="en-US" sz="3600" dirty="0" err="1">
                <a:latin typeface="Arial Black" panose="020B0A04020102020204" pitchFamily="34" charset="0"/>
              </a:rPr>
              <a:t>ota-ona</a:t>
            </a:r>
            <a:r>
              <a:rPr lang="en-US" sz="3600" dirty="0">
                <a:latin typeface="Arial Black" panose="020B0A04020102020204" pitchFamily="34" charset="0"/>
              </a:rPr>
              <a:t>, bola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o‘rtasidagi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ishonch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ko‘prigi"ga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aylansin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069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F859AF46-CE8A-5924-AFFD-07F26F2205B7}"/>
              </a:ext>
            </a:extLst>
          </p:cNvPr>
          <p:cNvSpPr/>
          <p:nvPr/>
        </p:nvSpPr>
        <p:spPr>
          <a:xfrm>
            <a:off x="22746" y="0"/>
            <a:ext cx="18265254" cy="10253449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</p:spPr>
        <p:txBody>
          <a:bodyPr/>
          <a:lstStyle/>
          <a:p>
            <a:pPr algn="ctr"/>
            <a:r>
              <a:rPr lang="en-US" sz="3200" dirty="0">
                <a:latin typeface="Arial Black" panose="020B0A04020102020204" pitchFamily="34" charset="0"/>
              </a:rPr>
              <a:t>Ish </a:t>
            </a:r>
            <a:r>
              <a:rPr lang="en-US" sz="3200" dirty="0" err="1">
                <a:latin typeface="Arial Black" panose="020B0A04020102020204" pitchFamily="34" charset="0"/>
              </a:rPr>
              <a:t>bosqichlari</a:t>
            </a:r>
            <a:r>
              <a:rPr lang="en-US" sz="3200" dirty="0"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latin typeface="Arial Black" panose="020B0A04020102020204" pitchFamily="34" charset="0"/>
              </a:rPr>
              <a:t>Guruhlarga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ko‘rsatma</a:t>
            </a:r>
            <a:r>
              <a:rPr lang="en-US" sz="3200" dirty="0"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​1.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Empatiya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Hamdardlik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ota-onasiz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Ishga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shoshyapsiz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bolangiz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yig‘layapti</a:t>
            </a:r>
            <a:r>
              <a:rPr lang="en-US" sz="3200" dirty="0">
                <a:latin typeface="Arial Black" panose="020B0A04020102020204" pitchFamily="34" charset="0"/>
              </a:rPr>
              <a:t>. </a:t>
            </a:r>
            <a:r>
              <a:rPr lang="en-US" sz="3200" dirty="0" err="1">
                <a:latin typeface="Arial Black" panose="020B0A04020102020204" pitchFamily="34" charset="0"/>
              </a:rPr>
              <a:t>Sizga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bu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xonada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yetishmaydi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ma’lumot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xotirjamlik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bolasiz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Bog‘chaga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kelganda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qo‘rquv</a:t>
            </a:r>
            <a:r>
              <a:rPr lang="en-US" sz="3200" dirty="0">
                <a:latin typeface="Arial Black" panose="020B0A04020102020204" pitchFamily="34" charset="0"/>
              </a:rPr>
              <a:t> bor. </a:t>
            </a:r>
            <a:r>
              <a:rPr lang="en-US" sz="3200" dirty="0" err="1">
                <a:latin typeface="Arial Black" panose="020B0A04020102020204" pitchFamily="34" charset="0"/>
              </a:rPr>
              <a:t>Sizni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tinchlantirishi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mumkin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</a:t>
            </a:r>
            <a:r>
              <a:rPr lang="en-US" sz="3200" dirty="0" err="1">
                <a:latin typeface="Arial Black" panose="020B0A04020102020204" pitchFamily="34" charset="0"/>
              </a:rPr>
              <a:t>sevimli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o‘yinchoq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qiziqarli</a:t>
            </a:r>
            <a:r>
              <a:rPr lang="en-US" sz="3200" dirty="0">
                <a:latin typeface="Arial Black" panose="020B0A04020102020204" pitchFamily="34" charset="0"/>
              </a:rPr>
              <a:t> rasm).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​2.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aniqlash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Qabulxonadagi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asosiy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kamchilik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? (</a:t>
            </a:r>
            <a:r>
              <a:rPr lang="en-US" sz="3200" dirty="0" err="1">
                <a:latin typeface="Arial Black" panose="020B0A04020102020204" pitchFamily="34" charset="0"/>
              </a:rPr>
              <a:t>Masalan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Qabulxona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juda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sovuq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va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rasmiy</a:t>
            </a:r>
            <a:r>
              <a:rPr lang="en-US" sz="3200" dirty="0">
                <a:latin typeface="Arial Black" panose="020B0A04020102020204" pitchFamily="34" charset="0"/>
              </a:rPr>
              <a:t>, u </a:t>
            </a:r>
            <a:r>
              <a:rPr lang="en-US" sz="3200" dirty="0" err="1">
                <a:latin typeface="Arial Black" panose="020B0A04020102020204" pitchFamily="34" charset="0"/>
              </a:rPr>
              <a:t>yerda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mehr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yetishmaydi</a:t>
            </a:r>
            <a:r>
              <a:rPr lang="en-US" sz="3200" dirty="0">
                <a:latin typeface="Arial Black" panose="020B0A04020102020204" pitchFamily="34" charset="0"/>
              </a:rPr>
              <a:t>").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​3.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G‘oyalar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generatsiyasi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Aqliy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hujum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Hech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qanday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cheklovsiz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g‘oyalar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bering</a:t>
            </a:r>
            <a:r>
              <a:rPr lang="en-US" sz="3200" dirty="0">
                <a:latin typeface="Arial Black" panose="020B0A04020102020204" pitchFamily="34" charset="0"/>
              </a:rPr>
              <a:t>. 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Xayrlashuv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oynasi</a:t>
            </a:r>
            <a:r>
              <a:rPr lang="en-US" sz="3200" dirty="0">
                <a:latin typeface="Arial Black" panose="020B0A04020102020204" pitchFamily="34" charset="0"/>
              </a:rPr>
              <a:t>" (bola </a:t>
            </a:r>
            <a:r>
              <a:rPr lang="en-US" sz="3200" dirty="0" err="1">
                <a:latin typeface="Arial Black" panose="020B0A04020102020204" pitchFamily="34" charset="0"/>
              </a:rPr>
              <a:t>ota-onasini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derazadan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kuzatib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qoladi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"</a:t>
            </a:r>
            <a:r>
              <a:rPr lang="en-US" sz="3200" dirty="0" err="1">
                <a:latin typeface="Arial Black" panose="020B0A04020102020204" pitchFamily="34" charset="0"/>
              </a:rPr>
              <a:t>Kayfiyat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daraxti</a:t>
            </a:r>
            <a:r>
              <a:rPr lang="en-US" sz="3200" dirty="0">
                <a:latin typeface="Arial Black" panose="020B0A04020102020204" pitchFamily="34" charset="0"/>
              </a:rPr>
              <a:t>" (bola </a:t>
            </a:r>
            <a:r>
              <a:rPr lang="en-US" sz="3200" dirty="0" err="1">
                <a:latin typeface="Arial Black" panose="020B0A04020102020204" pitchFamily="34" charset="0"/>
              </a:rPr>
              <a:t>kelganda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o‘z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stikerini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mos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kayfiyatga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yopishtiradi</a:t>
            </a:r>
            <a:r>
              <a:rPr lang="en-US" sz="32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Misol</a:t>
            </a:r>
            <a:r>
              <a:rPr lang="en-US" sz="3200" dirty="0">
                <a:latin typeface="Arial Black" panose="020B0A04020102020204" pitchFamily="34" charset="0"/>
              </a:rPr>
              <a:t>: Ota-</a:t>
            </a:r>
            <a:r>
              <a:rPr lang="en-US" sz="3200" dirty="0" err="1">
                <a:latin typeface="Arial Black" panose="020B0A04020102020204" pitchFamily="34" charset="0"/>
              </a:rPr>
              <a:t>onalar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uchun</a:t>
            </a:r>
            <a:r>
              <a:rPr lang="en-US" sz="3200" dirty="0">
                <a:latin typeface="Arial Black" panose="020B0A04020102020204" pitchFamily="34" charset="0"/>
              </a:rPr>
              <a:t> "</a:t>
            </a:r>
            <a:r>
              <a:rPr lang="en-US" sz="3200" dirty="0" err="1">
                <a:latin typeface="Arial Black" panose="020B0A04020102020204" pitchFamily="34" charset="0"/>
              </a:rPr>
              <a:t>Mening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bolam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haqida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bugun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bilishingiz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kerak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bo‘lgan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narsa</a:t>
            </a:r>
            <a:r>
              <a:rPr lang="en-US" sz="3200" dirty="0">
                <a:latin typeface="Arial Black" panose="020B0A04020102020204" pitchFamily="34" charset="0"/>
              </a:rPr>
              <a:t>" </a:t>
            </a:r>
            <a:r>
              <a:rPr lang="en-US" sz="3200" dirty="0" err="1">
                <a:latin typeface="Arial Black" panose="020B0A04020102020204" pitchFamily="34" charset="0"/>
              </a:rPr>
              <a:t>degan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kichik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qutilar</a:t>
            </a:r>
            <a:r>
              <a:rPr lang="en-US" sz="32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​4.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Prototip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Loyiha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chizmasi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):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​Vatman </a:t>
            </a:r>
            <a:r>
              <a:rPr lang="en-US" sz="3200" dirty="0" err="1">
                <a:latin typeface="Arial Black" panose="020B0A04020102020204" pitchFamily="34" charset="0"/>
              </a:rPr>
              <a:t>qog‘oziga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yangi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qabulxonaning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chizmasini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chizing</a:t>
            </a:r>
            <a:r>
              <a:rPr lang="en-US" sz="3200" dirty="0">
                <a:latin typeface="Arial Black" panose="020B0A04020102020204" pitchFamily="34" charset="0"/>
              </a:rPr>
              <a:t>. Qaysi </a:t>
            </a:r>
            <a:r>
              <a:rPr lang="en-US" sz="3200" dirty="0" err="1">
                <a:latin typeface="Arial Black" panose="020B0A04020102020204" pitchFamily="34" charset="0"/>
              </a:rPr>
              <a:t>burchakda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nima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bo‘ladi</a:t>
            </a:r>
            <a:r>
              <a:rPr lang="en-US" sz="3200" dirty="0">
                <a:latin typeface="Arial Black" panose="020B0A04020102020204" pitchFamily="34" charset="0"/>
              </a:rPr>
              <a:t>? Qaysi element </a:t>
            </a:r>
            <a:r>
              <a:rPr lang="en-US" sz="3200" dirty="0" err="1">
                <a:latin typeface="Arial Black" panose="020B0A04020102020204" pitchFamily="34" charset="0"/>
              </a:rPr>
              <a:t>qaysi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muammoni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hal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qiladi</a:t>
            </a:r>
            <a:r>
              <a:rPr lang="en-US" sz="3200" dirty="0">
                <a:latin typeface="Arial Black" panose="020B0A04020102020204" pitchFamily="34" charset="0"/>
              </a:rPr>
              <a:t>?</a:t>
            </a:r>
          </a:p>
          <a:p>
            <a:pPr algn="ctr"/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​5.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Sinov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200" dirty="0">
                <a:latin typeface="Arial Black" panose="020B0A04020102020204" pitchFamily="34" charset="0"/>
              </a:rPr>
              <a:t>​</a:t>
            </a:r>
            <a:r>
              <a:rPr lang="en-US" sz="3200" dirty="0" err="1">
                <a:latin typeface="Arial Black" panose="020B0A04020102020204" pitchFamily="34" charset="0"/>
              </a:rPr>
              <a:t>Boshqa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guruhlar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sizning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loyihangizni</a:t>
            </a:r>
            <a:r>
              <a:rPr lang="en-US" sz="3200" dirty="0">
                <a:latin typeface="Arial Black" panose="020B0A04020102020204" pitchFamily="34" charset="0"/>
              </a:rPr>
              <a:t> "</a:t>
            </a:r>
            <a:r>
              <a:rPr lang="en-US" sz="3200" dirty="0" err="1">
                <a:latin typeface="Arial Black" panose="020B0A04020102020204" pitchFamily="34" charset="0"/>
              </a:rPr>
              <a:t>ota-ona</a:t>
            </a:r>
            <a:r>
              <a:rPr lang="en-US" sz="3200" dirty="0">
                <a:latin typeface="Arial Black" panose="020B0A04020102020204" pitchFamily="34" charset="0"/>
              </a:rPr>
              <a:t>" </a:t>
            </a:r>
            <a:r>
              <a:rPr lang="en-US" sz="3200" dirty="0" err="1">
                <a:latin typeface="Arial Black" panose="020B0A04020102020204" pitchFamily="34" charset="0"/>
              </a:rPr>
              <a:t>sifatida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ko'rib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chiqib</a:t>
            </a:r>
            <a:r>
              <a:rPr lang="en-US" sz="3200" dirty="0">
                <a:latin typeface="Arial Black" panose="020B0A04020102020204" pitchFamily="34" charset="0"/>
              </a:rPr>
              <a:t>, </a:t>
            </a:r>
            <a:r>
              <a:rPr lang="en-US" sz="3200" dirty="0" err="1">
                <a:latin typeface="Arial Black" panose="020B0A04020102020204" pitchFamily="34" charset="0"/>
              </a:rPr>
              <a:t>savol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berishadi</a:t>
            </a:r>
            <a:r>
              <a:rPr lang="en-US" sz="3200" dirty="0">
                <a:latin typeface="Arial Black" panose="020B0A04020102020204" pitchFamily="34" charset="0"/>
              </a:rPr>
              <a:t>: "Bu </a:t>
            </a:r>
            <a:r>
              <a:rPr lang="en-US" sz="3200" dirty="0" err="1">
                <a:latin typeface="Arial Black" panose="020B0A04020102020204" pitchFamily="34" charset="0"/>
              </a:rPr>
              <a:t>chindan</a:t>
            </a:r>
            <a:r>
              <a:rPr lang="en-US" sz="3200" dirty="0">
                <a:latin typeface="Arial Black" panose="020B0A04020102020204" pitchFamily="34" charset="0"/>
              </a:rPr>
              <a:t> ham </a:t>
            </a:r>
            <a:r>
              <a:rPr lang="en-US" sz="3200" dirty="0" err="1">
                <a:latin typeface="Arial Black" panose="020B0A04020102020204" pitchFamily="34" charset="0"/>
              </a:rPr>
              <a:t>bolamning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yig‘lashini</a:t>
            </a:r>
            <a:r>
              <a:rPr lang="en-US" sz="3200" dirty="0">
                <a:latin typeface="Arial Black" panose="020B0A04020102020204" pitchFamily="34" charset="0"/>
              </a:rPr>
              <a:t> </a:t>
            </a:r>
            <a:r>
              <a:rPr lang="en-US" sz="3200" dirty="0" err="1">
                <a:latin typeface="Arial Black" panose="020B0A04020102020204" pitchFamily="34" charset="0"/>
              </a:rPr>
              <a:t>to‘xtatadimi</a:t>
            </a:r>
            <a:r>
              <a:rPr lang="en-US" sz="3200" dirty="0">
                <a:latin typeface="Arial Black" panose="020B0A04020102020204" pitchFamily="34" charset="0"/>
              </a:rPr>
              <a:t>?"</a:t>
            </a:r>
            <a:endParaRPr lang="en-US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8206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A7F9DB9B-640E-FFA5-AD1E-F80E6B5226C0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Maktabgacha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tashkiloti</a:t>
            </a:r>
            <a:r>
              <a:rPr lang="en-US" sz="3600" dirty="0">
                <a:latin typeface="Arial Black" panose="020B0A04020102020204" pitchFamily="34" charset="0"/>
              </a:rPr>
              <a:t> (MTT) </a:t>
            </a:r>
            <a:r>
              <a:rPr lang="en-US" sz="3600" dirty="0" err="1">
                <a:latin typeface="Arial Black" panose="020B0A04020102020204" pitchFamily="34" charset="0"/>
              </a:rPr>
              <a:t>pedagoglarida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faoliyatini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qilishiga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ishlashda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kutilmagan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to'g'ri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qabul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latin typeface="Arial Black" panose="020B0A04020102020204" pitchFamily="34" charset="0"/>
              </a:rPr>
              <a:t> (Case-study) </a:t>
            </a:r>
            <a:r>
              <a:rPr lang="en-US" sz="3600" dirty="0" err="1">
                <a:latin typeface="Arial Black" panose="020B0A04020102020204" pitchFamily="34" charset="0"/>
              </a:rPr>
              <a:t>asosida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o'qitish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borada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yo'llardan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biridir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Quyida</a:t>
            </a:r>
            <a:r>
              <a:rPr lang="en-US" sz="3600" dirty="0">
                <a:latin typeface="Arial Black" panose="020B0A04020102020204" pitchFamily="34" charset="0"/>
              </a:rPr>
              <a:t> MTT </a:t>
            </a:r>
            <a:r>
              <a:rPr lang="en-US" sz="3600" dirty="0" err="1">
                <a:latin typeface="Arial Black" panose="020B0A04020102020204" pitchFamily="34" charset="0"/>
              </a:rPr>
              <a:t>pedagoglari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shakllantirishning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usullari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keltirilgan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​1. "Keys-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stadi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tahlili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Mashg'ulot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paytida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bola </a:t>
            </a:r>
            <a:r>
              <a:rPr lang="en-US" sz="3600" dirty="0" err="1">
                <a:latin typeface="Arial Black" panose="020B0A04020102020204" pitchFamily="34" charset="0"/>
              </a:rPr>
              <a:t>doimiy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ravishda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xalaqit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beryapti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tarbiyachining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tanbehlari</a:t>
            </a:r>
            <a:r>
              <a:rPr lang="en-US" sz="3600" dirty="0">
                <a:latin typeface="Arial Black" panose="020B0A04020102020204" pitchFamily="34" charset="0"/>
              </a:rPr>
              <a:t> kor </a:t>
            </a:r>
            <a:r>
              <a:rPr lang="en-US" sz="3600" dirty="0" err="1">
                <a:latin typeface="Arial Black" panose="020B0A04020102020204" pitchFamily="34" charset="0"/>
              </a:rPr>
              <a:t>qilmayapti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Sizning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harakatingiz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bosqichlari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aniqlash</a:t>
            </a:r>
            <a:r>
              <a:rPr lang="en-US" sz="3600" dirty="0">
                <a:latin typeface="Arial Black" panose="020B0A04020102020204" pitchFamily="34" charset="0"/>
              </a:rPr>
              <a:t> -&gt; </a:t>
            </a:r>
            <a:r>
              <a:rPr lang="en-US" sz="3600" dirty="0" err="1">
                <a:latin typeface="Arial Black" panose="020B0A04020102020204" pitchFamily="34" charset="0"/>
              </a:rPr>
              <a:t>Sabablarini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izlash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psixologik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oilaviy</a:t>
            </a:r>
            <a:r>
              <a:rPr lang="en-US" sz="3600" dirty="0">
                <a:latin typeface="Arial Black" panose="020B0A04020102020204" pitchFamily="34" charset="0"/>
              </a:rPr>
              <a:t>) -&gt; Bir </a:t>
            </a:r>
            <a:r>
              <a:rPr lang="en-US" sz="3600" dirty="0" err="1">
                <a:latin typeface="Arial Black" panose="020B0A04020102020204" pitchFamily="34" charset="0"/>
              </a:rPr>
              <a:t>necha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variantlarini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 -&gt; Eng </a:t>
            </a:r>
            <a:r>
              <a:rPr lang="en-US" sz="3600" dirty="0" err="1">
                <a:latin typeface="Arial Black" panose="020B0A04020102020204" pitchFamily="34" charset="0"/>
              </a:rPr>
              <a:t>maqbulini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tanlash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5546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E5A8C9A-52FC-0F1D-7473-9BE27C2000E8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Reflektiv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kundalik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yuritish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davomida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sodir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qiyin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munosabatini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yozib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rejadagidek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bo'lmadi</a:t>
            </a:r>
            <a:r>
              <a:rPr lang="en-US" sz="3600" dirty="0">
                <a:latin typeface="Arial Black" panose="020B0A04020102020204" pitchFamily="34" charset="0"/>
              </a:rPr>
              <a:t>?", "Men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vaziyatda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yo'l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tutishim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mumkinmidi</a:t>
            </a:r>
            <a:r>
              <a:rPr lang="en-US" sz="3600" dirty="0">
                <a:latin typeface="Arial Black" panose="020B0A04020102020204" pitchFamily="34" charset="0"/>
              </a:rPr>
              <a:t>?", "</a:t>
            </a:r>
            <a:r>
              <a:rPr lang="en-US" sz="3600" dirty="0" err="1">
                <a:latin typeface="Arial Black" panose="020B0A04020102020204" pitchFamily="34" charset="0"/>
              </a:rPr>
              <a:t>Mening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qarorim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ta'sir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qildi</a:t>
            </a:r>
            <a:r>
              <a:rPr lang="en-US" sz="3600" dirty="0">
                <a:latin typeface="Arial Black" panose="020B0A04020102020204" pitchFamily="34" charset="0"/>
              </a:rPr>
              <a:t>?". Bu </a:t>
            </a:r>
            <a:r>
              <a:rPr lang="en-US" sz="3600" dirty="0" err="1">
                <a:latin typeface="Arial Black" panose="020B0A04020102020204" pitchFamily="34" charset="0"/>
              </a:rPr>
              <a:t>usul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faoliyatiga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tashqaridan</a:t>
            </a:r>
            <a:r>
              <a:rPr lang="en-US" sz="3600" dirty="0">
                <a:latin typeface="Arial Black" panose="020B0A04020102020204" pitchFamily="34" charset="0"/>
              </a:rPr>
              <a:t> baho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ko'nikmasini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o'stiradi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0C80EF97-C6CD-A366-9127-FCC88FA310D6}"/>
              </a:ext>
            </a:extLst>
          </p:cNvPr>
          <p:cNvSpPr/>
          <p:nvPr/>
        </p:nvSpPr>
        <p:spPr>
          <a:xfrm flipH="1">
            <a:off x="5791199" y="4610100"/>
            <a:ext cx="7611457" cy="5676900"/>
          </a:xfrm>
          <a:custGeom>
            <a:avLst/>
            <a:gdLst/>
            <a:ahLst/>
            <a:cxnLst/>
            <a:rect l="l" t="t" r="r" b="b"/>
            <a:pathLst>
              <a:path w="7611457" h="6172200">
                <a:moveTo>
                  <a:pt x="7611458" y="0"/>
                </a:moveTo>
                <a:lnTo>
                  <a:pt x="0" y="0"/>
                </a:lnTo>
                <a:lnTo>
                  <a:pt x="0" y="6172200"/>
                </a:lnTo>
                <a:lnTo>
                  <a:pt x="7611458" y="6172200"/>
                </a:lnTo>
                <a:lnTo>
                  <a:pt x="76114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246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909F5FFB-4510-ADD8-63BA-EF4F70643430}"/>
              </a:ext>
            </a:extLst>
          </p:cNvPr>
          <p:cNvSpPr/>
          <p:nvPr/>
        </p:nvSpPr>
        <p:spPr>
          <a:xfrm>
            <a:off x="533400" y="190500"/>
            <a:ext cx="17297400" cy="100965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Kognitiv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mojarolar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usuli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o'rgangan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an'anaviy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metodlar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zamonaviy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talablar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o'rtasidagi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qarama-qarshiliklar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ko'rsatiladi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Misol</a:t>
            </a:r>
            <a:r>
              <a:rPr lang="en-US" sz="3600" dirty="0">
                <a:latin typeface="Arial Black" panose="020B0A04020102020204" pitchFamily="34" charset="0"/>
              </a:rPr>
              <a:t>: "</a:t>
            </a:r>
            <a:r>
              <a:rPr lang="en-US" sz="3600" dirty="0" err="1">
                <a:latin typeface="Arial Black" panose="020B0A04020102020204" pitchFamily="34" charset="0"/>
              </a:rPr>
              <a:t>An'anaviy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hamma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narsani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ko'rsatish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lekin</a:t>
            </a:r>
            <a:r>
              <a:rPr lang="en-US" sz="3600" dirty="0">
                <a:latin typeface="Arial Black" panose="020B0A04020102020204" pitchFamily="34" charset="0"/>
              </a:rPr>
              <a:t> STEAM </a:t>
            </a:r>
            <a:r>
              <a:rPr lang="en-US" sz="3600" dirty="0" err="1">
                <a:latin typeface="Arial Black" panose="020B0A04020102020204" pitchFamily="34" charset="0"/>
              </a:rPr>
              <a:t>yondashuvida</a:t>
            </a:r>
            <a:r>
              <a:rPr lang="en-US" sz="3600" dirty="0">
                <a:latin typeface="Arial Black" panose="020B0A04020102020204" pitchFamily="34" charset="0"/>
              </a:rPr>
              <a:t> bola </a:t>
            </a:r>
            <a:r>
              <a:rPr lang="en-US" sz="3600" dirty="0" err="1">
                <a:latin typeface="Arial Black" panose="020B0A04020102020204" pitchFamily="34" charset="0"/>
              </a:rPr>
              <a:t>xato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 Qaysi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samaraliroq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pedagogda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shaxsiy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qarashlarini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qayta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ehtiyojini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tug'diradi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​4.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Aqliy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hujum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bo'ladi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, agar...?"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o'yini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Vaziyatni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modellashtirish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prognozlash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qobiliyatini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​"Agar </a:t>
            </a:r>
            <a:r>
              <a:rPr lang="en-US" sz="3600" dirty="0" err="1">
                <a:latin typeface="Arial Black" panose="020B0A04020102020204" pitchFamily="34" charset="0"/>
              </a:rPr>
              <a:t>guruhda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barcha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o'yinchoqlar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qo'yilsa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bolalar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o'zaro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muloqot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​"Agar </a:t>
            </a:r>
            <a:r>
              <a:rPr lang="en-US" sz="3600" dirty="0" err="1">
                <a:latin typeface="Arial Black" panose="020B0A04020102020204" pitchFamily="34" charset="0"/>
              </a:rPr>
              <a:t>mashg'ulot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rejasini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bolalarning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o'zlari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tuzishsa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bo'ladi</a:t>
            </a:r>
            <a:r>
              <a:rPr lang="en-US" sz="3600" dirty="0">
                <a:latin typeface="Arial Black" panose="020B0A04020102020204" pitchFamily="34" charset="0"/>
              </a:rPr>
              <a:t>?"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694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B6362A6C-38C9-9907-CCE0-3C757B637786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5.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Rolli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o'yinlar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(Inversion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usuli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almashadilar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muammoli</a:t>
            </a:r>
            <a:r>
              <a:rPr lang="en-US" sz="3600" dirty="0">
                <a:latin typeface="Arial Black" panose="020B0A04020102020204" pitchFamily="34" charset="0"/>
              </a:rPr>
              <a:t> bola",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shikoyat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</a:t>
            </a:r>
            <a:r>
              <a:rPr lang="en-US" sz="3600" dirty="0">
                <a:latin typeface="Arial Black" panose="020B0A04020102020204" pitchFamily="34" charset="0"/>
              </a:rPr>
              <a:t>",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tarbiyachi</a:t>
            </a:r>
            <a:r>
              <a:rPr lang="en-US" sz="3600" dirty="0">
                <a:latin typeface="Arial Black" panose="020B0A04020102020204" pitchFamily="34" charset="0"/>
              </a:rPr>
              <a:t>".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Vaziyat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ichiga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nigohi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ko'rishni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o'rganadi</a:t>
            </a:r>
            <a:r>
              <a:rPr lang="en-US" sz="3600" dirty="0">
                <a:latin typeface="Arial Black" panose="020B0A04020102020204" pitchFamily="34" charset="0"/>
              </a:rPr>
              <a:t>. Bu </a:t>
            </a:r>
            <a:r>
              <a:rPr lang="en-US" sz="3600" dirty="0" err="1">
                <a:latin typeface="Arial Black" panose="020B0A04020102020204" pitchFamily="34" charset="0"/>
              </a:rPr>
              <a:t>hissiy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intellekt</a:t>
            </a:r>
            <a:r>
              <a:rPr lang="en-US" sz="3600" dirty="0">
                <a:latin typeface="Arial Black" panose="020B0A04020102020204" pitchFamily="34" charset="0"/>
              </a:rPr>
              <a:t> (EQ)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birlashtiradi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3" name="Freeform 8">
            <a:extLst>
              <a:ext uri="{FF2B5EF4-FFF2-40B4-BE49-F238E27FC236}">
                <a16:creationId xmlns:a16="http://schemas.microsoft.com/office/drawing/2014/main" id="{D5BEF560-6747-8F8C-92F4-D6F3242CED15}"/>
              </a:ext>
            </a:extLst>
          </p:cNvPr>
          <p:cNvSpPr/>
          <p:nvPr/>
        </p:nvSpPr>
        <p:spPr>
          <a:xfrm>
            <a:off x="2895600" y="4000500"/>
            <a:ext cx="9924781" cy="6286500"/>
          </a:xfrm>
          <a:custGeom>
            <a:avLst/>
            <a:gdLst/>
            <a:ahLst/>
            <a:cxnLst/>
            <a:rect l="l" t="t" r="r" b="b"/>
            <a:pathLst>
              <a:path w="8400781" h="7980742">
                <a:moveTo>
                  <a:pt x="0" y="0"/>
                </a:moveTo>
                <a:lnTo>
                  <a:pt x="8400781" y="0"/>
                </a:lnTo>
                <a:lnTo>
                  <a:pt x="8400781" y="7980742"/>
                </a:lnTo>
                <a:lnTo>
                  <a:pt x="0" y="79807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7525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31B161CB-8631-8EEC-84FD-71D6E6AE73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9113976"/>
              </p:ext>
            </p:extLst>
          </p:nvPr>
        </p:nvGraphicFramePr>
        <p:xfrm>
          <a:off x="838200" y="571500"/>
          <a:ext cx="16611600" cy="9220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37200">
                  <a:extLst>
                    <a:ext uri="{9D8B030D-6E8A-4147-A177-3AD203B41FA5}">
                      <a16:colId xmlns:a16="http://schemas.microsoft.com/office/drawing/2014/main" val="2273490278"/>
                    </a:ext>
                  </a:extLst>
                </a:gridCol>
                <a:gridCol w="5537200">
                  <a:extLst>
                    <a:ext uri="{9D8B030D-6E8A-4147-A177-3AD203B41FA5}">
                      <a16:colId xmlns:a16="http://schemas.microsoft.com/office/drawing/2014/main" val="276747994"/>
                    </a:ext>
                  </a:extLst>
                </a:gridCol>
                <a:gridCol w="5537200">
                  <a:extLst>
                    <a:ext uri="{9D8B030D-6E8A-4147-A177-3AD203B41FA5}">
                      <a16:colId xmlns:a16="http://schemas.microsoft.com/office/drawing/2014/main" val="3463058599"/>
                    </a:ext>
                  </a:extLst>
                </a:gridCol>
              </a:tblGrid>
              <a:tr h="183430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Bosqich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Harakat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Mazmuni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697280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1.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Identifikatsiya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Muammoni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ko’ra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bilish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Vaziyatda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aynan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noto’g’ri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ketmoqda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1068136"/>
                  </a:ext>
                </a:extLst>
              </a:tr>
              <a:tr h="1834300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2.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Interpretatsiya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Ma’lumot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yig’ish</a:t>
                      </a:r>
                      <a:endParaRPr lang="en-US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“Bu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holatga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nimalar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sabab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bo’lmoqda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0395922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3. Analiz 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Qismlarga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ajratish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Faktlarni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hissiyotlardan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ajratish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5766433"/>
                  </a:ext>
                </a:extLst>
              </a:tr>
              <a:tr h="1850533"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Arial Black" panose="020B0A04020102020204" pitchFamily="34" charset="0"/>
                      </a:endParaRPr>
                    </a:p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4.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baholash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Yechimlarni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ko’rish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Arial Black" panose="020B0A04020102020204" pitchFamily="34" charset="0"/>
                        </a:rPr>
                        <a:t>“Agar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shunday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qilsam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,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natijasi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nima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en-US" sz="3600" dirty="0" err="1">
                          <a:latin typeface="Arial Black" panose="020B0A04020102020204" pitchFamily="34" charset="0"/>
                        </a:rPr>
                        <a:t>bo’ladi</a:t>
                      </a:r>
                      <a:r>
                        <a:rPr lang="en-US" sz="3600" dirty="0">
                          <a:latin typeface="Arial Black" panose="020B0A04020102020204" pitchFamily="34" charset="0"/>
                        </a:rPr>
                        <a:t>?”</a:t>
                      </a:r>
                      <a:endParaRPr lang="ru-RU" sz="36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3684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139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9425D7A1-E86F-9683-CEDF-CC559E3F2EDC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fikrlashni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rivojlantirishga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qaratilgan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treninglar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passiv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tinglovchidan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faol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tadqiqotchiga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aylanishini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ta'minlashi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 MTT </a:t>
            </a:r>
            <a:r>
              <a:rPr lang="en-US" sz="3600" dirty="0" err="1">
                <a:latin typeface="Arial Black" panose="020B0A04020102020204" pitchFamily="34" charset="0"/>
              </a:rPr>
              <a:t>tizimida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bu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jarayon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ko'proq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o'yin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vizuallashuv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modellashtirishga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0560DC85-F9FA-40C4-2B4A-54433F86B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3619500"/>
            <a:ext cx="11658600" cy="663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6622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3F986E32-0BD0-780C-C0F1-85EA0F75B4C2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latin typeface="Arial Black" panose="020B0A04020102020204" pitchFamily="34" charset="0"/>
              </a:rPr>
              <a:t>Pedagoglar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tashkil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etilishi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mumkin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amaliy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treninglar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rejasi</a:t>
            </a:r>
            <a:r>
              <a:rPr lang="en-US" sz="3600" dirty="0"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1.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Vaziyatlar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laboratoriyasi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(Case-Study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Treningi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pedagoglarni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tizimli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tahlil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borishi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Ishtirokchilar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kichik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bo‘linadi</a:t>
            </a:r>
            <a:r>
              <a:rPr lang="en-US" sz="3600" dirty="0">
                <a:latin typeface="Arial Black" panose="020B0A04020102020204" pitchFamily="34" charset="0"/>
              </a:rPr>
              <a:t>. 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guruhga</a:t>
            </a:r>
            <a:r>
              <a:rPr lang="en-US" sz="3600" dirty="0">
                <a:latin typeface="Arial Black" panose="020B0A04020102020204" pitchFamily="34" charset="0"/>
              </a:rPr>
              <a:t> real 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yozilgan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kartochka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beriladi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, "Bola </a:t>
            </a:r>
            <a:r>
              <a:rPr lang="en-US" sz="3600" dirty="0" err="1">
                <a:latin typeface="Arial Black" panose="020B0A04020102020204" pitchFamily="34" charset="0"/>
              </a:rPr>
              <a:t>o‘yinchoqni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bo‘lishishni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xohlamayapti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tajovuz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ko‘rsatyapti</a:t>
            </a:r>
            <a:r>
              <a:rPr lang="en-US" sz="3600" dirty="0">
                <a:latin typeface="Arial Black" panose="020B0A04020102020204" pitchFamily="34" charset="0"/>
              </a:rPr>
              <a:t>").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Guruhlar</a:t>
            </a:r>
            <a:r>
              <a:rPr lang="en-US" sz="3600" dirty="0">
                <a:latin typeface="Arial Black" panose="020B0A04020102020204" pitchFamily="34" charset="0"/>
              </a:rPr>
              <a:t> "Nima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savolini</a:t>
            </a:r>
            <a:r>
              <a:rPr lang="en-US" sz="3600" dirty="0">
                <a:latin typeface="Arial Black" panose="020B0A04020102020204" pitchFamily="34" charset="0"/>
              </a:rPr>
              <a:t> 5 </a:t>
            </a:r>
            <a:r>
              <a:rPr lang="en-US" sz="3600" dirty="0" err="1">
                <a:latin typeface="Arial Black" panose="020B0A04020102020204" pitchFamily="34" charset="0"/>
              </a:rPr>
              <a:t>marta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orqali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muammoning</a:t>
            </a:r>
            <a:r>
              <a:rPr lang="en-US" sz="3600" dirty="0">
                <a:latin typeface="Arial Black" panose="020B0A04020102020204" pitchFamily="34" charset="0"/>
              </a:rPr>
              <a:t> tub </a:t>
            </a:r>
            <a:r>
              <a:rPr lang="en-US" sz="3600" dirty="0" err="1">
                <a:latin typeface="Arial Black" panose="020B0A04020102020204" pitchFamily="34" charset="0"/>
              </a:rPr>
              <a:t>ildizini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3 </a:t>
            </a:r>
            <a:r>
              <a:rPr lang="en-US" sz="3600" dirty="0" err="1">
                <a:latin typeface="Arial Black" panose="020B0A04020102020204" pitchFamily="34" charset="0"/>
              </a:rPr>
              <a:t>xil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pedagogik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psixologik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metodik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taklif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Vaziyatga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tomonlama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balki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kompleks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yondashish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ko‘nikmasi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7425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AF6DA8F9-3632-BB15-B569-425A4945C8B2}"/>
              </a:ext>
            </a:extLst>
          </p:cNvPr>
          <p:cNvSpPr/>
          <p:nvPr/>
        </p:nvSpPr>
        <p:spPr>
          <a:xfrm>
            <a:off x="0" y="-114300"/>
            <a:ext cx="10668000" cy="10706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2.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Argumentlar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jangi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Debat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metodikasi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)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boshqalarning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fikridagi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mantiqiy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xatolarni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shakllantiradi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Mavzular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"</a:t>
            </a:r>
            <a:r>
              <a:rPr lang="en-US" sz="3600" dirty="0" err="1">
                <a:latin typeface="Arial Black" panose="020B0A04020102020204" pitchFamily="34" charset="0"/>
              </a:rPr>
              <a:t>Maktabgacha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ta'limda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raqamli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texnologiyalar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Foydami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zarar</a:t>
            </a:r>
            <a:r>
              <a:rPr lang="en-US" sz="3600" dirty="0">
                <a:latin typeface="Arial Black" panose="020B0A04020102020204" pitchFamily="34" charset="0"/>
              </a:rPr>
              <a:t>?", "</a:t>
            </a:r>
            <a:r>
              <a:rPr lang="en-US" sz="3600" dirty="0" err="1">
                <a:latin typeface="Arial Black" panose="020B0A04020102020204" pitchFamily="34" charset="0"/>
              </a:rPr>
              <a:t>Bolalarga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erkinlik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kerakmi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qat'iy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intizom</a:t>
            </a:r>
            <a:r>
              <a:rPr lang="en-US" sz="3600" dirty="0">
                <a:latin typeface="Arial Black" panose="020B0A04020102020204" pitchFamily="34" charset="0"/>
              </a:rPr>
              <a:t>?".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Qoida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Bir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ijobiy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ikkinchi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salbiy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tomonlarni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himoya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qiladi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Yakunda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rollarni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almashadilar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Ob’ektivlik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muammoni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qirralardan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olish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2366C1E-7C7E-1D09-0AD1-921044B29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9000" y="533400"/>
            <a:ext cx="7086600" cy="922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048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C6972FAC-B0A0-28D7-0F6D-CE85FF6376AC}"/>
              </a:ext>
            </a:extLst>
          </p:cNvPr>
          <p:cNvSpPr/>
          <p:nvPr/>
        </p:nvSpPr>
        <p:spPr>
          <a:xfrm>
            <a:off x="0" y="342900"/>
            <a:ext cx="10744200" cy="9944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3.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Dizayn-fikrlash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(Design Thinking)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​Bu </a:t>
            </a:r>
            <a:r>
              <a:rPr lang="en-US" sz="3600" dirty="0" err="1">
                <a:latin typeface="Arial Black" panose="020B0A04020102020204" pitchFamily="34" charset="0"/>
              </a:rPr>
              <a:t>metodika</a:t>
            </a:r>
            <a:r>
              <a:rPr lang="en-US" sz="3600" dirty="0">
                <a:latin typeface="Arial Black" panose="020B0A04020102020204" pitchFamily="34" charset="0"/>
              </a:rPr>
              <a:t> MTT </a:t>
            </a:r>
            <a:r>
              <a:rPr lang="en-US" sz="3600" dirty="0" err="1">
                <a:latin typeface="Arial Black" panose="020B0A04020102020204" pitchFamily="34" charset="0"/>
              </a:rPr>
              <a:t>muhitini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jarayonini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yaxshilash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uchun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yangi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topishga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yordam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beradi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Bosqichlar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Empatiya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Bolaning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ota-onaning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o‘rniga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o‘zingizni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qo‘yib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ko‘ring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Muammoni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aniqlash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Guruhdagi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kamchilikni</a:t>
            </a:r>
            <a:r>
              <a:rPr lang="en-US" sz="3600" dirty="0">
                <a:latin typeface="Arial Black" panose="020B0A04020102020204" pitchFamily="34" charset="0"/>
              </a:rPr>
              <a:t> toping.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G‘oyalar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generatsiyasi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Hech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qanday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cheklovsiz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yuzlab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o‘ylab</a:t>
            </a:r>
            <a:r>
              <a:rPr lang="en-US" sz="3600" dirty="0">
                <a:latin typeface="Arial Black" panose="020B0A04020102020204" pitchFamily="34" charset="0"/>
              </a:rPr>
              <a:t> toping.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Prototip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Yechimning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kichik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modelini</a:t>
            </a:r>
            <a:r>
              <a:rPr lang="en-US" sz="3600" dirty="0">
                <a:latin typeface="Arial Black" panose="020B0A04020102020204" pitchFamily="34" charset="0"/>
              </a:rPr>
              <a:t> (</a:t>
            </a:r>
            <a:r>
              <a:rPr lang="en-US" sz="3600" dirty="0" err="1">
                <a:latin typeface="Arial Black" panose="020B0A04020102020204" pitchFamily="34" charset="0"/>
              </a:rPr>
              <a:t>chizma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reja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yarating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natija</a:t>
            </a:r>
            <a:r>
              <a:rPr lang="en-US" sz="3600" dirty="0"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Kreativlik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bilan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uyg‘unlashgan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tanqidiy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yondashuv</a:t>
            </a:r>
            <a:endParaRPr lang="en-US" sz="3600" dirty="0">
              <a:latin typeface="Arial Black" panose="020B0A040201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3897CD-B888-E3FC-6BB9-81BD74A41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7806" y="1364350"/>
            <a:ext cx="7507515" cy="79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881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7411C1E8-3593-F8D0-7078-04CA098A161F}"/>
              </a:ext>
            </a:extLst>
          </p:cNvPr>
          <p:cNvSpPr/>
          <p:nvPr/>
        </p:nvSpPr>
        <p:spPr>
          <a:xfrm>
            <a:off x="495300" y="266700"/>
            <a:ext cx="17297400" cy="1032510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4. "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Fakt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yoki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Talqin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o‘yini</a:t>
            </a:r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latin typeface="Arial Black" panose="020B0A04020102020204" pitchFamily="34" charset="0"/>
              </a:rPr>
              <a:t>Pedagoglarga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axborotni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filtrdan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o‘tkazishni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o‘rgatuvchi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tezkor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mashq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O‘qituvchi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turli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jumlalarni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o‘qiydi</a:t>
            </a:r>
            <a:r>
              <a:rPr lang="en-US" sz="3600" dirty="0">
                <a:latin typeface="Arial Black" panose="020B0A04020102020204" pitchFamily="34" charset="0"/>
              </a:rPr>
              <a:t>. </a:t>
            </a:r>
            <a:r>
              <a:rPr lang="en-US" sz="3600" dirty="0" err="1">
                <a:latin typeface="Arial Black" panose="020B0A04020102020204" pitchFamily="34" charset="0"/>
              </a:rPr>
              <a:t>Masalan</a:t>
            </a:r>
            <a:r>
              <a:rPr lang="en-US" sz="3600" dirty="0">
                <a:latin typeface="Arial Black" panose="020B0A04020102020204" pitchFamily="34" charset="0"/>
              </a:rPr>
              <a:t>: "Bola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yig‘ladi</a:t>
            </a:r>
            <a:r>
              <a:rPr lang="en-US" sz="3600" dirty="0"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latin typeface="Arial Black" panose="020B0A04020102020204" pitchFamily="34" charset="0"/>
              </a:rPr>
              <a:t>Fakt</a:t>
            </a:r>
            <a:r>
              <a:rPr lang="en-US" sz="3600" dirty="0">
                <a:latin typeface="Arial Black" panose="020B0A04020102020204" pitchFamily="34" charset="0"/>
              </a:rPr>
              <a:t>) </a:t>
            </a:r>
            <a:r>
              <a:rPr lang="en-US" sz="3600" dirty="0" err="1">
                <a:latin typeface="Arial Black" panose="020B0A04020102020204" pitchFamily="34" charset="0"/>
              </a:rPr>
              <a:t>va</a:t>
            </a:r>
            <a:r>
              <a:rPr lang="en-US" sz="3600" dirty="0">
                <a:latin typeface="Arial Black" panose="020B0A04020102020204" pitchFamily="34" charset="0"/>
              </a:rPr>
              <a:t> "Bola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injiqlik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qildi</a:t>
            </a:r>
            <a:r>
              <a:rPr lang="en-US" sz="3600" dirty="0">
                <a:latin typeface="Arial Black" panose="020B0A04020102020204" pitchFamily="34" charset="0"/>
              </a:rPr>
              <a:t>" (</a:t>
            </a:r>
            <a:r>
              <a:rPr lang="en-US" sz="3600" dirty="0" err="1">
                <a:latin typeface="Arial Black" panose="020B0A04020102020204" pitchFamily="34" charset="0"/>
              </a:rPr>
              <a:t>Talqin</a:t>
            </a:r>
            <a:r>
              <a:rPr lang="en-US" sz="3600" dirty="0">
                <a:latin typeface="Arial Black" panose="020B0A04020102020204" pitchFamily="34" charset="0"/>
              </a:rPr>
              <a:t>/</a:t>
            </a:r>
            <a:r>
              <a:rPr lang="en-US" sz="3600" dirty="0" err="1">
                <a:latin typeface="Arial Black" panose="020B0A04020102020204" pitchFamily="34" charset="0"/>
              </a:rPr>
              <a:t>Sub’ektiv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fikr</a:t>
            </a:r>
            <a:r>
              <a:rPr lang="en-US" sz="3600" dirty="0">
                <a:latin typeface="Arial Black" panose="020B0A04020102020204" pitchFamily="34" charset="0"/>
              </a:rPr>
              <a:t>).</a:t>
            </a:r>
          </a:p>
          <a:p>
            <a:pPr algn="ctr"/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Vazifa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Ishtirokchilar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jumla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isbotlangan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fakt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biri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shaxsiy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ekanini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ajratishlari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Kutilayotgan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natija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Ish </a:t>
            </a:r>
            <a:r>
              <a:rPr lang="en-US" sz="3600" dirty="0" err="1">
                <a:latin typeface="Arial Black" panose="020B0A04020102020204" pitchFamily="34" charset="0"/>
              </a:rPr>
              <a:t>faoliyatida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xulosalarni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hissiyotlarga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emas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faktlarga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asoslanib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chiqarish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3" name="Freeform 10">
            <a:extLst>
              <a:ext uri="{FF2B5EF4-FFF2-40B4-BE49-F238E27FC236}">
                <a16:creationId xmlns:a16="http://schemas.microsoft.com/office/drawing/2014/main" id="{43E53379-9339-2069-AD0E-A74F6D16C53C}"/>
              </a:ext>
            </a:extLst>
          </p:cNvPr>
          <p:cNvSpPr/>
          <p:nvPr/>
        </p:nvSpPr>
        <p:spPr>
          <a:xfrm>
            <a:off x="4800601" y="6134100"/>
            <a:ext cx="8001000" cy="3886200"/>
          </a:xfrm>
          <a:custGeom>
            <a:avLst/>
            <a:gdLst/>
            <a:ahLst/>
            <a:cxnLst/>
            <a:rect l="l" t="t" r="r" b="b"/>
            <a:pathLst>
              <a:path w="4279058" h="3307355">
                <a:moveTo>
                  <a:pt x="0" y="0"/>
                </a:moveTo>
                <a:lnTo>
                  <a:pt x="4279058" y="0"/>
                </a:lnTo>
                <a:lnTo>
                  <a:pt x="4279058" y="3307355"/>
                </a:lnTo>
                <a:lnTo>
                  <a:pt x="0" y="330735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401039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>
            <a:extLst>
              <a:ext uri="{FF2B5EF4-FFF2-40B4-BE49-F238E27FC236}">
                <a16:creationId xmlns:a16="http://schemas.microsoft.com/office/drawing/2014/main" id="{423AEEC9-B5EA-C01F-1AAF-76E3B314FBFB}"/>
              </a:ext>
            </a:extLst>
          </p:cNvPr>
          <p:cNvSpPr/>
          <p:nvPr/>
        </p:nvSpPr>
        <p:spPr>
          <a:xfrm>
            <a:off x="-152400" y="-21040"/>
            <a:ext cx="10591800" cy="10308040"/>
          </a:xfrm>
          <a:custGeom>
            <a:avLst/>
            <a:gdLst/>
            <a:ahLst/>
            <a:cxnLst/>
            <a:rect l="l" t="t" r="r" b="b"/>
            <a:pathLst>
              <a:path w="3934257" h="1773992">
                <a:moveTo>
                  <a:pt x="0" y="0"/>
                </a:moveTo>
                <a:lnTo>
                  <a:pt x="3934257" y="0"/>
                </a:lnTo>
                <a:lnTo>
                  <a:pt x="3934257" y="1773993"/>
                </a:lnTo>
                <a:lnTo>
                  <a:pt x="0" y="177399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ctr"/>
            <a:endParaRPr lang="en-US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Treninglarni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tashkil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etish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bo‘yicha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metodik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tavsiyalar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Vizuallashuvdan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foydalaning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guruh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ishini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Aqliy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xarita</a:t>
            </a:r>
            <a:r>
              <a:rPr lang="en-US" sz="3600" dirty="0">
                <a:latin typeface="Arial Black" panose="020B0A04020102020204" pitchFamily="34" charset="0"/>
              </a:rPr>
              <a:t>" (Mind Map) </a:t>
            </a:r>
            <a:r>
              <a:rPr lang="en-US" sz="3600" dirty="0" err="1">
                <a:latin typeface="Arial Black" panose="020B0A04020102020204" pitchFamily="34" charset="0"/>
              </a:rPr>
              <a:t>yoki</a:t>
            </a:r>
            <a:r>
              <a:rPr lang="en-US" sz="3600" dirty="0">
                <a:latin typeface="Arial Black" panose="020B0A04020102020204" pitchFamily="34" charset="0"/>
              </a:rPr>
              <a:t> "</a:t>
            </a:r>
            <a:r>
              <a:rPr lang="en-US" sz="3600" dirty="0" err="1">
                <a:latin typeface="Arial Black" panose="020B0A04020102020204" pitchFamily="34" charset="0"/>
              </a:rPr>
              <a:t>Svat-tahlil</a:t>
            </a:r>
            <a:r>
              <a:rPr lang="en-US" sz="3600" dirty="0">
                <a:latin typeface="Arial Black" panose="020B0A04020102020204" pitchFamily="34" charset="0"/>
              </a:rPr>
              <a:t>" </a:t>
            </a:r>
            <a:r>
              <a:rPr lang="en-US" sz="3600" dirty="0" err="1">
                <a:latin typeface="Arial Black" panose="020B0A04020102020204" pitchFamily="34" charset="0"/>
              </a:rPr>
              <a:t>ko‘rinishida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taqdim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etsin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Moderatorlik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 err="1">
                <a:latin typeface="Arial Black" panose="020B0A04020102020204" pitchFamily="34" charset="0"/>
              </a:rPr>
              <a:t>Trener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tayyor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yechim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bermasligi</a:t>
            </a:r>
            <a:r>
              <a:rPr lang="en-US" sz="3600" dirty="0">
                <a:latin typeface="Arial Black" panose="020B0A04020102020204" pitchFamily="34" charset="0"/>
              </a:rPr>
              <a:t>, </a:t>
            </a:r>
            <a:r>
              <a:rPr lang="en-US" sz="3600" dirty="0" err="1">
                <a:latin typeface="Arial Black" panose="020B0A04020102020204" pitchFamily="34" charset="0"/>
              </a:rPr>
              <a:t>faqat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yo‘naltiruvchi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savollar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berishi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shart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Teskari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 Black" panose="020B0A04020102020204" pitchFamily="34" charset="0"/>
              </a:rPr>
              <a:t>aloqa</a:t>
            </a:r>
            <a:r>
              <a:rPr lang="en-US" sz="3600" dirty="0">
                <a:solidFill>
                  <a:srgbClr val="FF0000"/>
                </a:solidFill>
                <a:latin typeface="Arial Black" panose="020B0A04020102020204" pitchFamily="34" charset="0"/>
              </a:rPr>
              <a:t>: </a:t>
            </a:r>
            <a:r>
              <a:rPr lang="en-US" sz="3600" dirty="0">
                <a:latin typeface="Arial Black" panose="020B0A04020102020204" pitchFamily="34" charset="0"/>
              </a:rPr>
              <a:t>Har </a:t>
            </a:r>
            <a:r>
              <a:rPr lang="en-US" sz="3600" dirty="0" err="1">
                <a:latin typeface="Arial Black" panose="020B0A04020102020204" pitchFamily="34" charset="0"/>
              </a:rPr>
              <a:t>bir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mashg‘ulot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yakunida</a:t>
            </a:r>
            <a:r>
              <a:rPr lang="en-US" sz="3600" dirty="0">
                <a:latin typeface="Arial Black" panose="020B0A04020102020204" pitchFamily="34" charset="0"/>
              </a:rPr>
              <a:t> "Men </a:t>
            </a:r>
            <a:r>
              <a:rPr lang="en-US" sz="3600" dirty="0" err="1">
                <a:latin typeface="Arial Black" panose="020B0A04020102020204" pitchFamily="34" charset="0"/>
              </a:rPr>
              <a:t>bugun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qaysi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qarashimni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o‘zgartirdim</a:t>
            </a:r>
            <a:r>
              <a:rPr lang="en-US" sz="3600" dirty="0">
                <a:latin typeface="Arial Black" panose="020B0A04020102020204" pitchFamily="34" charset="0"/>
              </a:rPr>
              <a:t>?" </a:t>
            </a:r>
            <a:r>
              <a:rPr lang="en-US" sz="3600" dirty="0" err="1">
                <a:latin typeface="Arial Black" panose="020B0A04020102020204" pitchFamily="34" charset="0"/>
              </a:rPr>
              <a:t>degan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savolga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javob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izlanishi</a:t>
            </a:r>
            <a:r>
              <a:rPr lang="en-US" sz="3600" dirty="0">
                <a:latin typeface="Arial Black" panose="020B0A04020102020204" pitchFamily="34" charset="0"/>
              </a:rPr>
              <a:t> </a:t>
            </a:r>
            <a:r>
              <a:rPr lang="en-US" sz="3600" dirty="0" err="1">
                <a:latin typeface="Arial Black" panose="020B0A04020102020204" pitchFamily="34" charset="0"/>
              </a:rPr>
              <a:t>kerak</a:t>
            </a:r>
            <a:r>
              <a:rPr lang="en-US" sz="3600" dirty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n-US" sz="3600" dirty="0">
                <a:latin typeface="Arial Black" panose="020B0A04020102020204" pitchFamily="34" charset="0"/>
              </a:rPr>
              <a:t>​ </a:t>
            </a:r>
          </a:p>
        </p:txBody>
      </p:sp>
      <p:sp>
        <p:nvSpPr>
          <p:cNvPr id="3" name="Freeform 5">
            <a:extLst>
              <a:ext uri="{FF2B5EF4-FFF2-40B4-BE49-F238E27FC236}">
                <a16:creationId xmlns:a16="http://schemas.microsoft.com/office/drawing/2014/main" id="{2F7554EA-5468-F552-1ED9-CD1C87217110}"/>
              </a:ext>
            </a:extLst>
          </p:cNvPr>
          <p:cNvSpPr/>
          <p:nvPr/>
        </p:nvSpPr>
        <p:spPr>
          <a:xfrm flipH="1">
            <a:off x="10210800" y="2171700"/>
            <a:ext cx="7611457" cy="6172200"/>
          </a:xfrm>
          <a:custGeom>
            <a:avLst/>
            <a:gdLst/>
            <a:ahLst/>
            <a:cxnLst/>
            <a:rect l="l" t="t" r="r" b="b"/>
            <a:pathLst>
              <a:path w="7611457" h="6172200">
                <a:moveTo>
                  <a:pt x="7611458" y="0"/>
                </a:moveTo>
                <a:lnTo>
                  <a:pt x="0" y="0"/>
                </a:lnTo>
                <a:lnTo>
                  <a:pt x="0" y="6172200"/>
                </a:lnTo>
                <a:lnTo>
                  <a:pt x="7611458" y="6172200"/>
                </a:lnTo>
                <a:lnTo>
                  <a:pt x="76114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0772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8D4CD71-FD68-0BDF-626D-B1770262330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84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1713</Words>
  <Application>Microsoft Office PowerPoint</Application>
  <PresentationFormat>Произвольный</PresentationFormat>
  <Paragraphs>166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 Black</vt:lpstr>
      <vt:lpstr>Arial</vt:lpstr>
      <vt:lpstr>Calibri</vt:lpstr>
      <vt:lpstr>Aharoni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cp:lastModifiedBy>USER</cp:lastModifiedBy>
  <cp:revision>12</cp:revision>
  <dcterms:created xsi:type="dcterms:W3CDTF">2006-08-16T00:00:00Z</dcterms:created>
  <dcterms:modified xsi:type="dcterms:W3CDTF">2026-10-10T09:28:20Z</dcterms:modified>
  <dc:identifier>DAHHYplKSrQ</dc:identifier>
</cp:coreProperties>
</file>