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63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6" r:id="rId13"/>
    <p:sldId id="277" r:id="rId14"/>
    <p:sldId id="278" r:id="rId15"/>
    <p:sldId id="279" r:id="rId16"/>
    <p:sldId id="280" r:id="rId17"/>
    <p:sldId id="286" r:id="rId18"/>
    <p:sldId id="281" r:id="rId19"/>
    <p:sldId id="260" r:id="rId20"/>
    <p:sldId id="261" r:id="rId21"/>
    <p:sldId id="262" r:id="rId22"/>
    <p:sldId id="283" r:id="rId23"/>
    <p:sldId id="284" r:id="rId24"/>
    <p:sldId id="285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84" y="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E938B2-F916-4DB3-830B-34F5C89BB659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279778-C1F6-40F8-80B6-D02FBE6DF3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378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5" name="Google Shape;1195;g91d46f3cf3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6" name="Google Shape;1196;g91d46f3cf3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27999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1125" y="744538"/>
            <a:ext cx="6635750" cy="37338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3502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0689" indent="160689" algn="just"/>
            <a:endParaRPr lang="ru-RU" sz="2100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68EE-76B2-4234-9CC4-914D81A95F8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099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952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631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288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608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223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5499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8602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462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788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716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02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870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006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933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68A18-4600-46BD-B08A-C275C8386D96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0DBF6-3AE1-4733-8006-F961485634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661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16105" y="2390445"/>
            <a:ext cx="5480649" cy="238760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002060"/>
                </a:solidFill>
              </a:rPr>
              <a:t>Statistikaga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oid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masalalarni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yechish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metodikasi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34835"/>
            <a:ext cx="12192000" cy="96860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34585"/>
            <a:ext cx="1830379" cy="50811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36206"/>
            <a:ext cx="1300293" cy="508118"/>
          </a:xfrm>
          <a:prstGeom prst="rect">
            <a:avLst/>
          </a:prstGeom>
        </p:spPr>
      </p:pic>
      <p:sp>
        <p:nvSpPr>
          <p:cNvPr id="7" name="AutoShape 2" descr="5E Lesson Plan Model Explained | FREE Samples &amp; Downloadable Templa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Concepto Del Negocio, De Las Finanzas Y De Contabilidad Stock de  ilustración - Ilustración de aislado, informe: 5194647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88" y="2035118"/>
            <a:ext cx="4174336" cy="333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83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8" name="Google Shape;1198;p37"/>
          <p:cNvGrpSpPr/>
          <p:nvPr/>
        </p:nvGrpSpPr>
        <p:grpSpPr>
          <a:xfrm>
            <a:off x="612267" y="1566075"/>
            <a:ext cx="11206655" cy="5075827"/>
            <a:chOff x="466704" y="1192250"/>
            <a:chExt cx="8404991" cy="3806870"/>
          </a:xfrm>
        </p:grpSpPr>
        <p:sp>
          <p:nvSpPr>
            <p:cNvPr id="1199" name="Google Shape;1199;p37"/>
            <p:cNvSpPr/>
            <p:nvPr/>
          </p:nvSpPr>
          <p:spPr>
            <a:xfrm>
              <a:off x="1289687" y="1573432"/>
              <a:ext cx="1390584" cy="2784172"/>
            </a:xfrm>
            <a:custGeom>
              <a:avLst/>
              <a:gdLst/>
              <a:ahLst/>
              <a:cxnLst/>
              <a:rect l="l" t="t" r="r" b="b"/>
              <a:pathLst>
                <a:path w="11108" h="22240" extrusionOk="0">
                  <a:moveTo>
                    <a:pt x="1" y="0"/>
                  </a:moveTo>
                  <a:lnTo>
                    <a:pt x="1" y="53"/>
                  </a:lnTo>
                  <a:cubicBezTo>
                    <a:pt x="3048" y="53"/>
                    <a:pt x="5805" y="1298"/>
                    <a:pt x="7820" y="3313"/>
                  </a:cubicBezTo>
                  <a:cubicBezTo>
                    <a:pt x="9809" y="5302"/>
                    <a:pt x="11054" y="8059"/>
                    <a:pt x="11054" y="11106"/>
                  </a:cubicBezTo>
                  <a:cubicBezTo>
                    <a:pt x="11054" y="14181"/>
                    <a:pt x="9809" y="16938"/>
                    <a:pt x="7820" y="18927"/>
                  </a:cubicBezTo>
                  <a:cubicBezTo>
                    <a:pt x="5805" y="20942"/>
                    <a:pt x="3048" y="22161"/>
                    <a:pt x="1" y="22161"/>
                  </a:cubicBezTo>
                  <a:lnTo>
                    <a:pt x="1" y="22240"/>
                  </a:lnTo>
                  <a:cubicBezTo>
                    <a:pt x="6151" y="22240"/>
                    <a:pt x="11107" y="17256"/>
                    <a:pt x="11107" y="11106"/>
                  </a:cubicBezTo>
                  <a:cubicBezTo>
                    <a:pt x="11107" y="4984"/>
                    <a:pt x="615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0" name="Google Shape;1200;p37"/>
            <p:cNvSpPr/>
            <p:nvPr/>
          </p:nvSpPr>
          <p:spPr>
            <a:xfrm>
              <a:off x="1256512" y="1530117"/>
              <a:ext cx="93140" cy="93014"/>
            </a:xfrm>
            <a:custGeom>
              <a:avLst/>
              <a:gdLst/>
              <a:ahLst/>
              <a:cxnLst/>
              <a:rect l="l" t="t" r="r" b="b"/>
              <a:pathLst>
                <a:path w="744" h="743" extrusionOk="0">
                  <a:moveTo>
                    <a:pt x="372" y="0"/>
                  </a:moveTo>
                  <a:cubicBezTo>
                    <a:pt x="160" y="0"/>
                    <a:pt x="1" y="159"/>
                    <a:pt x="1" y="372"/>
                  </a:cubicBezTo>
                  <a:cubicBezTo>
                    <a:pt x="1" y="584"/>
                    <a:pt x="160" y="743"/>
                    <a:pt x="372" y="743"/>
                  </a:cubicBezTo>
                  <a:cubicBezTo>
                    <a:pt x="556" y="743"/>
                    <a:pt x="743" y="584"/>
                    <a:pt x="743" y="372"/>
                  </a:cubicBezTo>
                  <a:cubicBezTo>
                    <a:pt x="743" y="159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1" name="Google Shape;1201;p37"/>
            <p:cNvSpPr/>
            <p:nvPr/>
          </p:nvSpPr>
          <p:spPr>
            <a:xfrm>
              <a:off x="1256512" y="4294633"/>
              <a:ext cx="93140" cy="93014"/>
            </a:xfrm>
            <a:custGeom>
              <a:avLst/>
              <a:gdLst/>
              <a:ahLst/>
              <a:cxnLst/>
              <a:rect l="l" t="t" r="r" b="b"/>
              <a:pathLst>
                <a:path w="744" h="743" extrusionOk="0">
                  <a:moveTo>
                    <a:pt x="372" y="0"/>
                  </a:moveTo>
                  <a:cubicBezTo>
                    <a:pt x="160" y="0"/>
                    <a:pt x="1" y="185"/>
                    <a:pt x="1" y="371"/>
                  </a:cubicBezTo>
                  <a:cubicBezTo>
                    <a:pt x="1" y="583"/>
                    <a:pt x="160" y="742"/>
                    <a:pt x="372" y="742"/>
                  </a:cubicBezTo>
                  <a:cubicBezTo>
                    <a:pt x="556" y="742"/>
                    <a:pt x="743" y="583"/>
                    <a:pt x="743" y="371"/>
                  </a:cubicBezTo>
                  <a:cubicBezTo>
                    <a:pt x="743" y="185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2" name="Google Shape;1202;p37"/>
            <p:cNvSpPr/>
            <p:nvPr/>
          </p:nvSpPr>
          <p:spPr>
            <a:xfrm>
              <a:off x="1312847" y="2147417"/>
              <a:ext cx="833248" cy="869553"/>
            </a:xfrm>
            <a:custGeom>
              <a:avLst/>
              <a:gdLst/>
              <a:ahLst/>
              <a:cxnLst/>
              <a:rect l="l" t="t" r="r" b="b"/>
              <a:pathLst>
                <a:path w="6656" h="6946" extrusionOk="0">
                  <a:moveTo>
                    <a:pt x="2944" y="0"/>
                  </a:moveTo>
                  <a:lnTo>
                    <a:pt x="0" y="6945"/>
                  </a:lnTo>
                  <a:lnTo>
                    <a:pt x="0" y="6945"/>
                  </a:lnTo>
                  <a:lnTo>
                    <a:pt x="6655" y="4241"/>
                  </a:lnTo>
                  <a:cubicBezTo>
                    <a:pt x="6628" y="4110"/>
                    <a:pt x="6575" y="3951"/>
                    <a:pt x="6496" y="3792"/>
                  </a:cubicBezTo>
                  <a:cubicBezTo>
                    <a:pt x="5807" y="2068"/>
                    <a:pt x="4507" y="770"/>
                    <a:pt x="29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3" name="Google Shape;1203;p37"/>
            <p:cNvSpPr/>
            <p:nvPr/>
          </p:nvSpPr>
          <p:spPr>
            <a:xfrm>
              <a:off x="1312847" y="2678337"/>
              <a:ext cx="909363" cy="673885"/>
            </a:xfrm>
            <a:custGeom>
              <a:avLst/>
              <a:gdLst/>
              <a:ahLst/>
              <a:cxnLst/>
              <a:rect l="l" t="t" r="r" b="b"/>
              <a:pathLst>
                <a:path w="7264" h="5383" extrusionOk="0">
                  <a:moveTo>
                    <a:pt x="6655" y="0"/>
                  </a:moveTo>
                  <a:lnTo>
                    <a:pt x="0" y="2704"/>
                  </a:lnTo>
                  <a:lnTo>
                    <a:pt x="6337" y="5383"/>
                  </a:lnTo>
                  <a:cubicBezTo>
                    <a:pt x="7105" y="3765"/>
                    <a:pt x="7264" y="1831"/>
                    <a:pt x="6655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4" name="Google Shape;1204;p37"/>
            <p:cNvSpPr/>
            <p:nvPr/>
          </p:nvSpPr>
          <p:spPr>
            <a:xfrm>
              <a:off x="951305" y="2057908"/>
              <a:ext cx="730094" cy="959062"/>
            </a:xfrm>
            <a:custGeom>
              <a:avLst/>
              <a:gdLst/>
              <a:ahLst/>
              <a:cxnLst/>
              <a:rect l="l" t="t" r="r" b="b"/>
              <a:pathLst>
                <a:path w="5832" h="7661" extrusionOk="0">
                  <a:moveTo>
                    <a:pt x="2689" y="1"/>
                  </a:moveTo>
                  <a:cubicBezTo>
                    <a:pt x="1788" y="1"/>
                    <a:pt x="875" y="171"/>
                    <a:pt x="0" y="531"/>
                  </a:cubicBezTo>
                  <a:lnTo>
                    <a:pt x="2888" y="7660"/>
                  </a:lnTo>
                  <a:lnTo>
                    <a:pt x="5832" y="715"/>
                  </a:lnTo>
                  <a:cubicBezTo>
                    <a:pt x="4859" y="250"/>
                    <a:pt x="3782" y="1"/>
                    <a:pt x="2689" y="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5" name="Google Shape;1205;p37"/>
            <p:cNvSpPr/>
            <p:nvPr/>
          </p:nvSpPr>
          <p:spPr>
            <a:xfrm>
              <a:off x="974339" y="3016844"/>
              <a:ext cx="657235" cy="852778"/>
            </a:xfrm>
            <a:custGeom>
              <a:avLst/>
              <a:gdLst/>
              <a:ahLst/>
              <a:cxnLst/>
              <a:rect l="l" t="t" r="r" b="b"/>
              <a:pathLst>
                <a:path w="5250" h="6812" extrusionOk="0">
                  <a:moveTo>
                    <a:pt x="2704" y="0"/>
                  </a:moveTo>
                  <a:lnTo>
                    <a:pt x="1" y="6362"/>
                  </a:lnTo>
                  <a:cubicBezTo>
                    <a:pt x="798" y="6659"/>
                    <a:pt x="1644" y="6811"/>
                    <a:pt x="2502" y="6811"/>
                  </a:cubicBezTo>
                  <a:cubicBezTo>
                    <a:pt x="3413" y="6811"/>
                    <a:pt x="4336" y="6639"/>
                    <a:pt x="5224" y="6284"/>
                  </a:cubicBezTo>
                  <a:lnTo>
                    <a:pt x="5249" y="6284"/>
                  </a:lnTo>
                  <a:lnTo>
                    <a:pt x="2704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6" name="Google Shape;1206;p37"/>
            <p:cNvSpPr/>
            <p:nvPr/>
          </p:nvSpPr>
          <p:spPr>
            <a:xfrm>
              <a:off x="1312847" y="3016844"/>
              <a:ext cx="793439" cy="786679"/>
            </a:xfrm>
            <a:custGeom>
              <a:avLst/>
              <a:gdLst/>
              <a:ahLst/>
              <a:cxnLst/>
              <a:rect l="l" t="t" r="r" b="b"/>
              <a:pathLst>
                <a:path w="6338" h="6284" extrusionOk="0">
                  <a:moveTo>
                    <a:pt x="0" y="0"/>
                  </a:moveTo>
                  <a:lnTo>
                    <a:pt x="2545" y="6284"/>
                  </a:lnTo>
                  <a:cubicBezTo>
                    <a:pt x="4269" y="5567"/>
                    <a:pt x="5567" y="4269"/>
                    <a:pt x="6337" y="267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7" name="Google Shape;1207;p37"/>
            <p:cNvSpPr/>
            <p:nvPr/>
          </p:nvSpPr>
          <p:spPr>
            <a:xfrm>
              <a:off x="466704" y="2150797"/>
              <a:ext cx="1622806" cy="1622806"/>
            </a:xfrm>
            <a:custGeom>
              <a:avLst/>
              <a:gdLst/>
              <a:ahLst/>
              <a:cxnLst/>
              <a:rect l="l" t="t" r="r" b="b"/>
              <a:pathLst>
                <a:path w="12963" h="12963" extrusionOk="0">
                  <a:moveTo>
                    <a:pt x="6494" y="1"/>
                  </a:moveTo>
                  <a:cubicBezTo>
                    <a:pt x="2889" y="1"/>
                    <a:pt x="1" y="2889"/>
                    <a:pt x="1" y="6469"/>
                  </a:cubicBezTo>
                  <a:cubicBezTo>
                    <a:pt x="1" y="10074"/>
                    <a:pt x="2889" y="12962"/>
                    <a:pt x="6494" y="12962"/>
                  </a:cubicBezTo>
                  <a:cubicBezTo>
                    <a:pt x="10074" y="12962"/>
                    <a:pt x="12963" y="10074"/>
                    <a:pt x="12963" y="6469"/>
                  </a:cubicBezTo>
                  <a:cubicBezTo>
                    <a:pt x="12963" y="2889"/>
                    <a:pt x="10074" y="1"/>
                    <a:pt x="649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8" name="Google Shape;1208;p37"/>
            <p:cNvSpPr/>
            <p:nvPr/>
          </p:nvSpPr>
          <p:spPr>
            <a:xfrm>
              <a:off x="2129203" y="1579126"/>
              <a:ext cx="501375" cy="293002"/>
            </a:xfrm>
            <a:custGeom>
              <a:avLst/>
              <a:gdLst/>
              <a:ahLst/>
              <a:cxnLst/>
              <a:rect l="l" t="t" r="r" b="b"/>
              <a:pathLst>
                <a:path w="2387" h="3050" extrusionOk="0">
                  <a:moveTo>
                    <a:pt x="2333" y="0"/>
                  </a:moveTo>
                  <a:lnTo>
                    <a:pt x="1" y="2997"/>
                  </a:lnTo>
                  <a:lnTo>
                    <a:pt x="54" y="3050"/>
                  </a:lnTo>
                  <a:lnTo>
                    <a:pt x="2386" y="28"/>
                  </a:lnTo>
                  <a:lnTo>
                    <a:pt x="2333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9" name="Google Shape;1209;p37"/>
            <p:cNvSpPr/>
            <p:nvPr/>
          </p:nvSpPr>
          <p:spPr>
            <a:xfrm>
              <a:off x="2046320" y="1785750"/>
              <a:ext cx="162619" cy="159489"/>
            </a:xfrm>
            <a:custGeom>
              <a:avLst/>
              <a:gdLst/>
              <a:ahLst/>
              <a:cxnLst/>
              <a:rect l="l" t="t" r="r" b="b"/>
              <a:pathLst>
                <a:path w="1299" h="1274" extrusionOk="0">
                  <a:moveTo>
                    <a:pt x="637" y="1"/>
                  </a:moveTo>
                  <a:cubicBezTo>
                    <a:pt x="292" y="1"/>
                    <a:pt x="1" y="291"/>
                    <a:pt x="1" y="637"/>
                  </a:cubicBezTo>
                  <a:cubicBezTo>
                    <a:pt x="1" y="980"/>
                    <a:pt x="292" y="1273"/>
                    <a:pt x="637" y="1273"/>
                  </a:cubicBezTo>
                  <a:cubicBezTo>
                    <a:pt x="1008" y="1273"/>
                    <a:pt x="1299" y="980"/>
                    <a:pt x="1299" y="637"/>
                  </a:cubicBezTo>
                  <a:cubicBezTo>
                    <a:pt x="1299" y="291"/>
                    <a:pt x="1008" y="1"/>
                    <a:pt x="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0" name="Google Shape;1210;p37"/>
            <p:cNvSpPr/>
            <p:nvPr/>
          </p:nvSpPr>
          <p:spPr>
            <a:xfrm>
              <a:off x="2079620" y="1818925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1" y="1"/>
                  </a:moveTo>
                  <a:cubicBezTo>
                    <a:pt x="185" y="1"/>
                    <a:pt x="0" y="160"/>
                    <a:pt x="0" y="372"/>
                  </a:cubicBezTo>
                  <a:cubicBezTo>
                    <a:pt x="0" y="584"/>
                    <a:pt x="185" y="743"/>
                    <a:pt x="371" y="743"/>
                  </a:cubicBezTo>
                  <a:cubicBezTo>
                    <a:pt x="583" y="743"/>
                    <a:pt x="742" y="584"/>
                    <a:pt x="742" y="372"/>
                  </a:cubicBezTo>
                  <a:cubicBezTo>
                    <a:pt x="742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2" name="Google Shape;1212;p37"/>
            <p:cNvSpPr/>
            <p:nvPr/>
          </p:nvSpPr>
          <p:spPr>
            <a:xfrm>
              <a:off x="2487607" y="2353100"/>
              <a:ext cx="162869" cy="159489"/>
            </a:xfrm>
            <a:custGeom>
              <a:avLst/>
              <a:gdLst/>
              <a:ahLst/>
              <a:cxnLst/>
              <a:rect l="l" t="t" r="r" b="b"/>
              <a:pathLst>
                <a:path w="1301" h="1274" extrusionOk="0">
                  <a:moveTo>
                    <a:pt x="637" y="1"/>
                  </a:moveTo>
                  <a:cubicBezTo>
                    <a:pt x="293" y="1"/>
                    <a:pt x="1" y="293"/>
                    <a:pt x="1" y="637"/>
                  </a:cubicBezTo>
                  <a:cubicBezTo>
                    <a:pt x="1" y="1008"/>
                    <a:pt x="293" y="1273"/>
                    <a:pt x="637" y="1273"/>
                  </a:cubicBezTo>
                  <a:cubicBezTo>
                    <a:pt x="1008" y="1273"/>
                    <a:pt x="1301" y="1008"/>
                    <a:pt x="1301" y="637"/>
                  </a:cubicBezTo>
                  <a:cubicBezTo>
                    <a:pt x="1301" y="293"/>
                    <a:pt x="1008" y="1"/>
                    <a:pt x="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3" name="Google Shape;1213;p37"/>
            <p:cNvSpPr/>
            <p:nvPr/>
          </p:nvSpPr>
          <p:spPr>
            <a:xfrm>
              <a:off x="2520781" y="2386274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2" y="1"/>
                  </a:moveTo>
                  <a:cubicBezTo>
                    <a:pt x="187" y="1"/>
                    <a:pt x="1" y="160"/>
                    <a:pt x="1" y="372"/>
                  </a:cubicBezTo>
                  <a:cubicBezTo>
                    <a:pt x="1" y="584"/>
                    <a:pt x="187" y="743"/>
                    <a:pt x="372" y="743"/>
                  </a:cubicBezTo>
                  <a:cubicBezTo>
                    <a:pt x="584" y="743"/>
                    <a:pt x="743" y="584"/>
                    <a:pt x="743" y="372"/>
                  </a:cubicBezTo>
                  <a:cubicBezTo>
                    <a:pt x="743" y="160"/>
                    <a:pt x="584" y="1"/>
                    <a:pt x="37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4" name="Google Shape;1214;p37"/>
            <p:cNvSpPr/>
            <p:nvPr/>
          </p:nvSpPr>
          <p:spPr>
            <a:xfrm>
              <a:off x="2650351" y="2963764"/>
              <a:ext cx="511141" cy="10140"/>
            </a:xfrm>
            <a:custGeom>
              <a:avLst/>
              <a:gdLst/>
              <a:ahLst/>
              <a:cxnLst/>
              <a:rect l="l" t="t" r="r" b="b"/>
              <a:pathLst>
                <a:path w="4083" h="81" extrusionOk="0">
                  <a:moveTo>
                    <a:pt x="1" y="0"/>
                  </a:moveTo>
                  <a:lnTo>
                    <a:pt x="1" y="81"/>
                  </a:lnTo>
                  <a:lnTo>
                    <a:pt x="4083" y="81"/>
                  </a:lnTo>
                  <a:lnTo>
                    <a:pt x="4083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5" name="Google Shape;1215;p37"/>
            <p:cNvSpPr/>
            <p:nvPr/>
          </p:nvSpPr>
          <p:spPr>
            <a:xfrm>
              <a:off x="2593766" y="2890780"/>
              <a:ext cx="162869" cy="159364"/>
            </a:xfrm>
            <a:custGeom>
              <a:avLst/>
              <a:gdLst/>
              <a:ahLst/>
              <a:cxnLst/>
              <a:rect l="l" t="t" r="r" b="b"/>
              <a:pathLst>
                <a:path w="1301" h="1273" extrusionOk="0">
                  <a:moveTo>
                    <a:pt x="665" y="0"/>
                  </a:moveTo>
                  <a:cubicBezTo>
                    <a:pt x="294" y="0"/>
                    <a:pt x="1" y="265"/>
                    <a:pt x="1" y="636"/>
                  </a:cubicBezTo>
                  <a:cubicBezTo>
                    <a:pt x="1" y="982"/>
                    <a:pt x="294" y="1272"/>
                    <a:pt x="665" y="1272"/>
                  </a:cubicBezTo>
                  <a:cubicBezTo>
                    <a:pt x="1008" y="1272"/>
                    <a:pt x="1301" y="982"/>
                    <a:pt x="1301" y="636"/>
                  </a:cubicBezTo>
                  <a:cubicBezTo>
                    <a:pt x="1301" y="265"/>
                    <a:pt x="1008" y="0"/>
                    <a:pt x="6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6" name="Google Shape;1216;p37"/>
            <p:cNvSpPr/>
            <p:nvPr/>
          </p:nvSpPr>
          <p:spPr>
            <a:xfrm>
              <a:off x="2630446" y="2923955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2" y="0"/>
                  </a:moveTo>
                  <a:cubicBezTo>
                    <a:pt x="160" y="0"/>
                    <a:pt x="1" y="159"/>
                    <a:pt x="1" y="371"/>
                  </a:cubicBezTo>
                  <a:cubicBezTo>
                    <a:pt x="1" y="558"/>
                    <a:pt x="160" y="742"/>
                    <a:pt x="372" y="742"/>
                  </a:cubicBezTo>
                  <a:cubicBezTo>
                    <a:pt x="556" y="742"/>
                    <a:pt x="743" y="558"/>
                    <a:pt x="743" y="371"/>
                  </a:cubicBezTo>
                  <a:cubicBezTo>
                    <a:pt x="743" y="159"/>
                    <a:pt x="556" y="0"/>
                    <a:pt x="372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8" name="Google Shape;1218;p37"/>
            <p:cNvSpPr/>
            <p:nvPr/>
          </p:nvSpPr>
          <p:spPr>
            <a:xfrm>
              <a:off x="2484477" y="3434970"/>
              <a:ext cx="162493" cy="159364"/>
            </a:xfrm>
            <a:custGeom>
              <a:avLst/>
              <a:gdLst/>
              <a:ahLst/>
              <a:cxnLst/>
              <a:rect l="l" t="t" r="r" b="b"/>
              <a:pathLst>
                <a:path w="1298" h="1273" extrusionOk="0">
                  <a:moveTo>
                    <a:pt x="636" y="0"/>
                  </a:moveTo>
                  <a:cubicBezTo>
                    <a:pt x="291" y="0"/>
                    <a:pt x="0" y="266"/>
                    <a:pt x="0" y="637"/>
                  </a:cubicBezTo>
                  <a:cubicBezTo>
                    <a:pt x="0" y="982"/>
                    <a:pt x="291" y="1273"/>
                    <a:pt x="636" y="1273"/>
                  </a:cubicBezTo>
                  <a:cubicBezTo>
                    <a:pt x="1007" y="1273"/>
                    <a:pt x="1298" y="982"/>
                    <a:pt x="1298" y="637"/>
                  </a:cubicBezTo>
                  <a:cubicBezTo>
                    <a:pt x="1298" y="266"/>
                    <a:pt x="1007" y="0"/>
                    <a:pt x="6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9" name="Google Shape;1219;p37"/>
            <p:cNvSpPr/>
            <p:nvPr/>
          </p:nvSpPr>
          <p:spPr>
            <a:xfrm>
              <a:off x="2517652" y="3468145"/>
              <a:ext cx="96144" cy="93014"/>
            </a:xfrm>
            <a:custGeom>
              <a:avLst/>
              <a:gdLst/>
              <a:ahLst/>
              <a:cxnLst/>
              <a:rect l="l" t="t" r="r" b="b"/>
              <a:pathLst>
                <a:path w="768" h="743" extrusionOk="0">
                  <a:moveTo>
                    <a:pt x="371" y="1"/>
                  </a:moveTo>
                  <a:cubicBezTo>
                    <a:pt x="185" y="1"/>
                    <a:pt x="0" y="160"/>
                    <a:pt x="0" y="372"/>
                  </a:cubicBezTo>
                  <a:cubicBezTo>
                    <a:pt x="0" y="584"/>
                    <a:pt x="185" y="743"/>
                    <a:pt x="371" y="743"/>
                  </a:cubicBezTo>
                  <a:cubicBezTo>
                    <a:pt x="583" y="743"/>
                    <a:pt x="768" y="584"/>
                    <a:pt x="768" y="372"/>
                  </a:cubicBezTo>
                  <a:cubicBezTo>
                    <a:pt x="768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0" name="Google Shape;1220;p37"/>
            <p:cNvSpPr/>
            <p:nvPr/>
          </p:nvSpPr>
          <p:spPr>
            <a:xfrm>
              <a:off x="2109306" y="4052275"/>
              <a:ext cx="501375" cy="404975"/>
            </a:xfrm>
            <a:custGeom>
              <a:avLst/>
              <a:gdLst/>
              <a:ahLst/>
              <a:cxnLst/>
              <a:rect l="l" t="t" r="r" b="b"/>
              <a:pathLst>
                <a:path w="2546" h="3235" extrusionOk="0">
                  <a:moveTo>
                    <a:pt x="54" y="0"/>
                  </a:moveTo>
                  <a:lnTo>
                    <a:pt x="1" y="28"/>
                  </a:lnTo>
                  <a:lnTo>
                    <a:pt x="2492" y="3234"/>
                  </a:lnTo>
                  <a:lnTo>
                    <a:pt x="2545" y="320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1" name="Google Shape;1221;p37"/>
            <p:cNvSpPr/>
            <p:nvPr/>
          </p:nvSpPr>
          <p:spPr>
            <a:xfrm>
              <a:off x="2046320" y="3995936"/>
              <a:ext cx="159489" cy="159364"/>
            </a:xfrm>
            <a:custGeom>
              <a:avLst/>
              <a:gdLst/>
              <a:ahLst/>
              <a:cxnLst/>
              <a:rect l="l" t="t" r="r" b="b"/>
              <a:pathLst>
                <a:path w="1274" h="1273" extrusionOk="0">
                  <a:moveTo>
                    <a:pt x="637" y="0"/>
                  </a:moveTo>
                  <a:cubicBezTo>
                    <a:pt x="292" y="0"/>
                    <a:pt x="1" y="291"/>
                    <a:pt x="1" y="637"/>
                  </a:cubicBezTo>
                  <a:cubicBezTo>
                    <a:pt x="1" y="980"/>
                    <a:pt x="292" y="1273"/>
                    <a:pt x="637" y="1273"/>
                  </a:cubicBezTo>
                  <a:cubicBezTo>
                    <a:pt x="981" y="1273"/>
                    <a:pt x="1273" y="980"/>
                    <a:pt x="1273" y="637"/>
                  </a:cubicBezTo>
                  <a:cubicBezTo>
                    <a:pt x="1273" y="291"/>
                    <a:pt x="981" y="0"/>
                    <a:pt x="6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2" name="Google Shape;1222;p37"/>
            <p:cNvSpPr/>
            <p:nvPr/>
          </p:nvSpPr>
          <p:spPr>
            <a:xfrm>
              <a:off x="2079620" y="4029110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1" y="1"/>
                  </a:moveTo>
                  <a:cubicBezTo>
                    <a:pt x="159" y="1"/>
                    <a:pt x="0" y="160"/>
                    <a:pt x="0" y="372"/>
                  </a:cubicBezTo>
                  <a:cubicBezTo>
                    <a:pt x="0" y="584"/>
                    <a:pt x="159" y="743"/>
                    <a:pt x="371" y="743"/>
                  </a:cubicBezTo>
                  <a:cubicBezTo>
                    <a:pt x="583" y="743"/>
                    <a:pt x="742" y="584"/>
                    <a:pt x="742" y="372"/>
                  </a:cubicBezTo>
                  <a:cubicBezTo>
                    <a:pt x="742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3" name="Google Shape;1223;p37"/>
            <p:cNvSpPr/>
            <p:nvPr/>
          </p:nvSpPr>
          <p:spPr>
            <a:xfrm>
              <a:off x="2809875" y="4164050"/>
              <a:ext cx="6061820" cy="835070"/>
            </a:xfrm>
            <a:prstGeom prst="roundRect">
              <a:avLst>
                <a:gd name="adj" fmla="val 16667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4" name="Google Shape;1224;p37"/>
            <p:cNvSpPr/>
            <p:nvPr/>
          </p:nvSpPr>
          <p:spPr>
            <a:xfrm>
              <a:off x="2519556" y="4162920"/>
              <a:ext cx="910919" cy="822546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7" name="Google Shape;1227;p37"/>
            <p:cNvSpPr/>
            <p:nvPr/>
          </p:nvSpPr>
          <p:spPr>
            <a:xfrm>
              <a:off x="3286275" y="2707554"/>
              <a:ext cx="5569810" cy="845985"/>
            </a:xfrm>
            <a:prstGeom prst="roundRect">
              <a:avLst>
                <a:gd name="adj" fmla="val 16667"/>
              </a:avLst>
            </a:pr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8" name="Google Shape;1228;p37"/>
            <p:cNvSpPr/>
            <p:nvPr/>
          </p:nvSpPr>
          <p:spPr>
            <a:xfrm>
              <a:off x="2980668" y="2712380"/>
              <a:ext cx="905416" cy="841159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1" name="Google Shape;1231;p37"/>
            <p:cNvSpPr/>
            <p:nvPr/>
          </p:nvSpPr>
          <p:spPr>
            <a:xfrm>
              <a:off x="2809875" y="1192250"/>
              <a:ext cx="6061820" cy="832981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133"/>
            </a:p>
          </p:txBody>
        </p:sp>
        <p:sp>
          <p:nvSpPr>
            <p:cNvPr id="1232" name="Google Shape;1232;p37"/>
            <p:cNvSpPr/>
            <p:nvPr/>
          </p:nvSpPr>
          <p:spPr>
            <a:xfrm>
              <a:off x="2475186" y="1192250"/>
              <a:ext cx="904113" cy="832981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234" name="Google Shape;1234;p37"/>
          <p:cNvGrpSpPr/>
          <p:nvPr/>
        </p:nvGrpSpPr>
        <p:grpSpPr>
          <a:xfrm>
            <a:off x="3621275" y="5809606"/>
            <a:ext cx="610823" cy="480969"/>
            <a:chOff x="6786399" y="4373571"/>
            <a:chExt cx="290914" cy="247013"/>
          </a:xfrm>
          <a:solidFill>
            <a:schemeClr val="accent5">
              <a:lumMod val="75000"/>
            </a:schemeClr>
          </a:solidFill>
        </p:grpSpPr>
        <p:sp>
          <p:nvSpPr>
            <p:cNvPr id="1235" name="Google Shape;1235;p37"/>
            <p:cNvSpPr/>
            <p:nvPr/>
          </p:nvSpPr>
          <p:spPr>
            <a:xfrm>
              <a:off x="6808488" y="4532087"/>
              <a:ext cx="47930" cy="88497"/>
            </a:xfrm>
            <a:custGeom>
              <a:avLst/>
              <a:gdLst/>
              <a:ahLst/>
              <a:cxnLst/>
              <a:rect l="l" t="t" r="r" b="b"/>
              <a:pathLst>
                <a:path w="345" h="637" extrusionOk="0">
                  <a:moveTo>
                    <a:pt x="344" y="0"/>
                  </a:moveTo>
                  <a:lnTo>
                    <a:pt x="132" y="185"/>
                  </a:lnTo>
                  <a:cubicBezTo>
                    <a:pt x="107" y="238"/>
                    <a:pt x="54" y="265"/>
                    <a:pt x="1" y="265"/>
                  </a:cubicBezTo>
                  <a:lnTo>
                    <a:pt x="1" y="583"/>
                  </a:lnTo>
                  <a:cubicBezTo>
                    <a:pt x="1" y="609"/>
                    <a:pt x="1" y="636"/>
                    <a:pt x="26" y="636"/>
                  </a:cubicBezTo>
                  <a:lnTo>
                    <a:pt x="291" y="636"/>
                  </a:lnTo>
                  <a:cubicBezTo>
                    <a:pt x="319" y="636"/>
                    <a:pt x="344" y="609"/>
                    <a:pt x="344" y="583"/>
                  </a:cubicBezTo>
                  <a:lnTo>
                    <a:pt x="34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6" name="Google Shape;1236;p37"/>
            <p:cNvSpPr/>
            <p:nvPr/>
          </p:nvSpPr>
          <p:spPr>
            <a:xfrm>
              <a:off x="6871006" y="4532087"/>
              <a:ext cx="48208" cy="88497"/>
            </a:xfrm>
            <a:custGeom>
              <a:avLst/>
              <a:gdLst/>
              <a:ahLst/>
              <a:cxnLst/>
              <a:rect l="l" t="t" r="r" b="b"/>
              <a:pathLst>
                <a:path w="347" h="637" extrusionOk="0">
                  <a:moveTo>
                    <a:pt x="1" y="0"/>
                  </a:moveTo>
                  <a:lnTo>
                    <a:pt x="1" y="583"/>
                  </a:lnTo>
                  <a:cubicBezTo>
                    <a:pt x="1" y="609"/>
                    <a:pt x="28" y="636"/>
                    <a:pt x="54" y="636"/>
                  </a:cubicBezTo>
                  <a:lnTo>
                    <a:pt x="319" y="636"/>
                  </a:lnTo>
                  <a:cubicBezTo>
                    <a:pt x="319" y="636"/>
                    <a:pt x="346" y="609"/>
                    <a:pt x="346" y="583"/>
                  </a:cubicBezTo>
                  <a:lnTo>
                    <a:pt x="346" y="238"/>
                  </a:lnTo>
                  <a:cubicBezTo>
                    <a:pt x="293" y="238"/>
                    <a:pt x="240" y="212"/>
                    <a:pt x="187" y="185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7" name="Google Shape;1237;p37"/>
            <p:cNvSpPr/>
            <p:nvPr/>
          </p:nvSpPr>
          <p:spPr>
            <a:xfrm>
              <a:off x="6937274" y="4513471"/>
              <a:ext cx="48208" cy="107113"/>
            </a:xfrm>
            <a:custGeom>
              <a:avLst/>
              <a:gdLst/>
              <a:ahLst/>
              <a:cxnLst/>
              <a:rect l="l" t="t" r="r" b="b"/>
              <a:pathLst>
                <a:path w="347" h="771" extrusionOk="0">
                  <a:moveTo>
                    <a:pt x="346" y="0"/>
                  </a:moveTo>
                  <a:lnTo>
                    <a:pt x="28" y="319"/>
                  </a:lnTo>
                  <a:cubicBezTo>
                    <a:pt x="28" y="319"/>
                    <a:pt x="1" y="319"/>
                    <a:pt x="1" y="346"/>
                  </a:cubicBezTo>
                  <a:lnTo>
                    <a:pt x="1" y="717"/>
                  </a:lnTo>
                  <a:cubicBezTo>
                    <a:pt x="1" y="743"/>
                    <a:pt x="28" y="770"/>
                    <a:pt x="28" y="770"/>
                  </a:cubicBezTo>
                  <a:lnTo>
                    <a:pt x="293" y="770"/>
                  </a:lnTo>
                  <a:cubicBezTo>
                    <a:pt x="319" y="770"/>
                    <a:pt x="346" y="743"/>
                    <a:pt x="346" y="717"/>
                  </a:cubicBezTo>
                  <a:lnTo>
                    <a:pt x="34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8" name="Google Shape;1238;p37"/>
            <p:cNvSpPr/>
            <p:nvPr/>
          </p:nvSpPr>
          <p:spPr>
            <a:xfrm>
              <a:off x="7003543" y="4454565"/>
              <a:ext cx="44318" cy="166018"/>
            </a:xfrm>
            <a:custGeom>
              <a:avLst/>
              <a:gdLst/>
              <a:ahLst/>
              <a:cxnLst/>
              <a:rect l="l" t="t" r="r" b="b"/>
              <a:pathLst>
                <a:path w="319" h="1195" extrusionOk="0">
                  <a:moveTo>
                    <a:pt x="293" y="0"/>
                  </a:moveTo>
                  <a:lnTo>
                    <a:pt x="1" y="293"/>
                  </a:lnTo>
                  <a:lnTo>
                    <a:pt x="1" y="1141"/>
                  </a:lnTo>
                  <a:cubicBezTo>
                    <a:pt x="1" y="1167"/>
                    <a:pt x="1" y="1194"/>
                    <a:pt x="28" y="1194"/>
                  </a:cubicBezTo>
                  <a:lnTo>
                    <a:pt x="293" y="1194"/>
                  </a:lnTo>
                  <a:cubicBezTo>
                    <a:pt x="319" y="1194"/>
                    <a:pt x="319" y="1167"/>
                    <a:pt x="319" y="1141"/>
                  </a:cubicBezTo>
                  <a:lnTo>
                    <a:pt x="319" y="28"/>
                  </a:lnTo>
                  <a:cubicBezTo>
                    <a:pt x="319" y="0"/>
                    <a:pt x="319" y="0"/>
                    <a:pt x="2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9" name="Google Shape;1239;p37"/>
            <p:cNvSpPr/>
            <p:nvPr/>
          </p:nvSpPr>
          <p:spPr>
            <a:xfrm>
              <a:off x="6786399" y="4373571"/>
              <a:ext cx="290914" cy="176855"/>
            </a:xfrm>
            <a:custGeom>
              <a:avLst/>
              <a:gdLst/>
              <a:ahLst/>
              <a:cxnLst/>
              <a:rect l="l" t="t" r="r" b="b"/>
              <a:pathLst>
                <a:path w="2094" h="1273" extrusionOk="0">
                  <a:moveTo>
                    <a:pt x="2016" y="0"/>
                  </a:moveTo>
                  <a:cubicBezTo>
                    <a:pt x="1882" y="0"/>
                    <a:pt x="1776" y="28"/>
                    <a:pt x="1644" y="28"/>
                  </a:cubicBezTo>
                  <a:cubicBezTo>
                    <a:pt x="1644" y="28"/>
                    <a:pt x="1617" y="28"/>
                    <a:pt x="1591" y="53"/>
                  </a:cubicBezTo>
                  <a:cubicBezTo>
                    <a:pt x="1564" y="106"/>
                    <a:pt x="1591" y="134"/>
                    <a:pt x="1591" y="134"/>
                  </a:cubicBezTo>
                  <a:lnTo>
                    <a:pt x="1644" y="159"/>
                  </a:lnTo>
                  <a:cubicBezTo>
                    <a:pt x="1644" y="187"/>
                    <a:pt x="1670" y="212"/>
                    <a:pt x="1697" y="240"/>
                  </a:cubicBezTo>
                  <a:lnTo>
                    <a:pt x="955" y="954"/>
                  </a:lnTo>
                  <a:lnTo>
                    <a:pt x="637" y="636"/>
                  </a:lnTo>
                  <a:cubicBezTo>
                    <a:pt x="610" y="611"/>
                    <a:pt x="584" y="611"/>
                    <a:pt x="557" y="611"/>
                  </a:cubicBezTo>
                  <a:cubicBezTo>
                    <a:pt x="531" y="611"/>
                    <a:pt x="503" y="611"/>
                    <a:pt x="478" y="636"/>
                  </a:cubicBezTo>
                  <a:lnTo>
                    <a:pt x="54" y="1088"/>
                  </a:lnTo>
                  <a:cubicBezTo>
                    <a:pt x="1" y="1113"/>
                    <a:pt x="1" y="1194"/>
                    <a:pt x="54" y="1219"/>
                  </a:cubicBezTo>
                  <a:lnTo>
                    <a:pt x="54" y="1247"/>
                  </a:lnTo>
                  <a:cubicBezTo>
                    <a:pt x="79" y="1272"/>
                    <a:pt x="107" y="1272"/>
                    <a:pt x="132" y="1272"/>
                  </a:cubicBezTo>
                  <a:cubicBezTo>
                    <a:pt x="160" y="1272"/>
                    <a:pt x="185" y="1272"/>
                    <a:pt x="213" y="1247"/>
                  </a:cubicBezTo>
                  <a:lnTo>
                    <a:pt x="557" y="901"/>
                  </a:lnTo>
                  <a:lnTo>
                    <a:pt x="875" y="1219"/>
                  </a:lnTo>
                  <a:cubicBezTo>
                    <a:pt x="902" y="1247"/>
                    <a:pt x="928" y="1247"/>
                    <a:pt x="955" y="1247"/>
                  </a:cubicBezTo>
                  <a:cubicBezTo>
                    <a:pt x="981" y="1247"/>
                    <a:pt x="1008" y="1247"/>
                    <a:pt x="1034" y="1219"/>
                  </a:cubicBezTo>
                  <a:lnTo>
                    <a:pt x="1856" y="399"/>
                  </a:lnTo>
                  <a:lnTo>
                    <a:pt x="1963" y="505"/>
                  </a:lnTo>
                  <a:cubicBezTo>
                    <a:pt x="1963" y="505"/>
                    <a:pt x="1988" y="530"/>
                    <a:pt x="2016" y="530"/>
                  </a:cubicBezTo>
                  <a:lnTo>
                    <a:pt x="2041" y="505"/>
                  </a:lnTo>
                  <a:cubicBezTo>
                    <a:pt x="2069" y="477"/>
                    <a:pt x="2069" y="452"/>
                    <a:pt x="2069" y="452"/>
                  </a:cubicBezTo>
                  <a:cubicBezTo>
                    <a:pt x="2069" y="371"/>
                    <a:pt x="2094" y="293"/>
                    <a:pt x="2094" y="212"/>
                  </a:cubicBezTo>
                  <a:lnTo>
                    <a:pt x="2094" y="81"/>
                  </a:lnTo>
                  <a:cubicBezTo>
                    <a:pt x="2094" y="53"/>
                    <a:pt x="2094" y="53"/>
                    <a:pt x="2069" y="28"/>
                  </a:cubicBezTo>
                  <a:cubicBezTo>
                    <a:pt x="2069" y="28"/>
                    <a:pt x="2041" y="0"/>
                    <a:pt x="20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241" name="Google Shape;1241;p37"/>
          <p:cNvGrpSpPr/>
          <p:nvPr/>
        </p:nvGrpSpPr>
        <p:grpSpPr>
          <a:xfrm>
            <a:off x="4195805" y="3782866"/>
            <a:ext cx="763219" cy="703361"/>
            <a:chOff x="6775285" y="3180323"/>
            <a:chExt cx="305918" cy="292998"/>
          </a:xfrm>
          <a:solidFill>
            <a:srgbClr val="002060"/>
          </a:solidFill>
        </p:grpSpPr>
        <p:sp>
          <p:nvSpPr>
            <p:cNvPr id="1242" name="Google Shape;1242;p37"/>
            <p:cNvSpPr/>
            <p:nvPr/>
          </p:nvSpPr>
          <p:spPr>
            <a:xfrm>
              <a:off x="6775285" y="3180323"/>
              <a:ext cx="184218" cy="184218"/>
            </a:xfrm>
            <a:custGeom>
              <a:avLst/>
              <a:gdLst/>
              <a:ahLst/>
              <a:cxnLst/>
              <a:rect l="l" t="t" r="r" b="b"/>
              <a:pathLst>
                <a:path w="1326" h="1326" extrusionOk="0">
                  <a:moveTo>
                    <a:pt x="240" y="0"/>
                  </a:moveTo>
                  <a:lnTo>
                    <a:pt x="212" y="212"/>
                  </a:lnTo>
                  <a:lnTo>
                    <a:pt x="0" y="240"/>
                  </a:lnTo>
                  <a:lnTo>
                    <a:pt x="293" y="530"/>
                  </a:lnTo>
                  <a:lnTo>
                    <a:pt x="371" y="505"/>
                  </a:lnTo>
                  <a:lnTo>
                    <a:pt x="929" y="1061"/>
                  </a:lnTo>
                  <a:lnTo>
                    <a:pt x="929" y="1141"/>
                  </a:lnTo>
                  <a:cubicBezTo>
                    <a:pt x="929" y="1247"/>
                    <a:pt x="1008" y="1326"/>
                    <a:pt x="1141" y="1326"/>
                  </a:cubicBezTo>
                  <a:cubicBezTo>
                    <a:pt x="1247" y="1326"/>
                    <a:pt x="1326" y="1247"/>
                    <a:pt x="1326" y="1141"/>
                  </a:cubicBezTo>
                  <a:cubicBezTo>
                    <a:pt x="1326" y="1008"/>
                    <a:pt x="1247" y="929"/>
                    <a:pt x="1141" y="929"/>
                  </a:cubicBezTo>
                  <a:lnTo>
                    <a:pt x="1088" y="929"/>
                  </a:lnTo>
                  <a:lnTo>
                    <a:pt x="505" y="371"/>
                  </a:lnTo>
                  <a:lnTo>
                    <a:pt x="530" y="293"/>
                  </a:lnTo>
                  <a:lnTo>
                    <a:pt x="2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43" name="Google Shape;1243;p37"/>
            <p:cNvSpPr/>
            <p:nvPr/>
          </p:nvSpPr>
          <p:spPr>
            <a:xfrm>
              <a:off x="6845443" y="3256316"/>
              <a:ext cx="176855" cy="162684"/>
            </a:xfrm>
            <a:custGeom>
              <a:avLst/>
              <a:gdLst/>
              <a:ahLst/>
              <a:cxnLst/>
              <a:rect l="l" t="t" r="r" b="b"/>
              <a:pathLst>
                <a:path w="1273" h="1171" extrusionOk="0">
                  <a:moveTo>
                    <a:pt x="632" y="1"/>
                  </a:moveTo>
                  <a:cubicBezTo>
                    <a:pt x="569" y="1"/>
                    <a:pt x="507" y="12"/>
                    <a:pt x="450" y="36"/>
                  </a:cubicBezTo>
                  <a:lnTo>
                    <a:pt x="609" y="195"/>
                  </a:lnTo>
                  <a:cubicBezTo>
                    <a:pt x="715" y="195"/>
                    <a:pt x="821" y="223"/>
                    <a:pt x="901" y="302"/>
                  </a:cubicBezTo>
                  <a:cubicBezTo>
                    <a:pt x="1060" y="461"/>
                    <a:pt x="1060" y="700"/>
                    <a:pt x="901" y="859"/>
                  </a:cubicBezTo>
                  <a:cubicBezTo>
                    <a:pt x="822" y="939"/>
                    <a:pt x="722" y="979"/>
                    <a:pt x="622" y="979"/>
                  </a:cubicBezTo>
                  <a:cubicBezTo>
                    <a:pt x="523" y="979"/>
                    <a:pt x="423" y="939"/>
                    <a:pt x="344" y="859"/>
                  </a:cubicBezTo>
                  <a:cubicBezTo>
                    <a:pt x="265" y="779"/>
                    <a:pt x="238" y="673"/>
                    <a:pt x="238" y="567"/>
                  </a:cubicBezTo>
                  <a:lnTo>
                    <a:pt x="78" y="382"/>
                  </a:lnTo>
                  <a:lnTo>
                    <a:pt x="78" y="382"/>
                  </a:lnTo>
                  <a:cubicBezTo>
                    <a:pt x="0" y="594"/>
                    <a:pt x="53" y="832"/>
                    <a:pt x="212" y="991"/>
                  </a:cubicBezTo>
                  <a:cubicBezTo>
                    <a:pt x="331" y="1111"/>
                    <a:pt x="483" y="1170"/>
                    <a:pt x="632" y="1170"/>
                  </a:cubicBezTo>
                  <a:cubicBezTo>
                    <a:pt x="781" y="1170"/>
                    <a:pt x="927" y="1111"/>
                    <a:pt x="1033" y="991"/>
                  </a:cubicBezTo>
                  <a:cubicBezTo>
                    <a:pt x="1272" y="753"/>
                    <a:pt x="1272" y="408"/>
                    <a:pt x="1033" y="170"/>
                  </a:cubicBezTo>
                  <a:cubicBezTo>
                    <a:pt x="923" y="60"/>
                    <a:pt x="775" y="1"/>
                    <a:pt x="63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44" name="Google Shape;1244;p37"/>
            <p:cNvSpPr/>
            <p:nvPr/>
          </p:nvSpPr>
          <p:spPr>
            <a:xfrm>
              <a:off x="6782648" y="3199495"/>
              <a:ext cx="298555" cy="273826"/>
            </a:xfrm>
            <a:custGeom>
              <a:avLst/>
              <a:gdLst/>
              <a:ahLst/>
              <a:cxnLst/>
              <a:rect l="l" t="t" r="r" b="b"/>
              <a:pathLst>
                <a:path w="2149" h="1971" extrusionOk="0">
                  <a:moveTo>
                    <a:pt x="1072" y="0"/>
                  </a:moveTo>
                  <a:cubicBezTo>
                    <a:pt x="902" y="0"/>
                    <a:pt x="732" y="43"/>
                    <a:pt x="584" y="127"/>
                  </a:cubicBezTo>
                  <a:lnTo>
                    <a:pt x="743" y="286"/>
                  </a:lnTo>
                  <a:cubicBezTo>
                    <a:pt x="847" y="240"/>
                    <a:pt x="958" y="216"/>
                    <a:pt x="1068" y="216"/>
                  </a:cubicBezTo>
                  <a:cubicBezTo>
                    <a:pt x="1267" y="216"/>
                    <a:pt x="1464" y="293"/>
                    <a:pt x="1618" y="445"/>
                  </a:cubicBezTo>
                  <a:cubicBezTo>
                    <a:pt x="1937" y="738"/>
                    <a:pt x="1937" y="1241"/>
                    <a:pt x="1618" y="1533"/>
                  </a:cubicBezTo>
                  <a:cubicBezTo>
                    <a:pt x="1472" y="1679"/>
                    <a:pt x="1273" y="1751"/>
                    <a:pt x="1074" y="1751"/>
                  </a:cubicBezTo>
                  <a:cubicBezTo>
                    <a:pt x="876" y="1751"/>
                    <a:pt x="677" y="1679"/>
                    <a:pt x="530" y="1533"/>
                  </a:cubicBezTo>
                  <a:cubicBezTo>
                    <a:pt x="293" y="1294"/>
                    <a:pt x="240" y="950"/>
                    <a:pt x="371" y="658"/>
                  </a:cubicBezTo>
                  <a:lnTo>
                    <a:pt x="212" y="498"/>
                  </a:lnTo>
                  <a:lnTo>
                    <a:pt x="212" y="498"/>
                  </a:lnTo>
                  <a:cubicBezTo>
                    <a:pt x="0" y="870"/>
                    <a:pt x="53" y="1374"/>
                    <a:pt x="371" y="1692"/>
                  </a:cubicBezTo>
                  <a:cubicBezTo>
                    <a:pt x="571" y="1878"/>
                    <a:pt x="823" y="1971"/>
                    <a:pt x="1074" y="1971"/>
                  </a:cubicBezTo>
                  <a:cubicBezTo>
                    <a:pt x="1326" y="1971"/>
                    <a:pt x="1578" y="1878"/>
                    <a:pt x="1777" y="1692"/>
                  </a:cubicBezTo>
                  <a:cubicBezTo>
                    <a:pt x="2149" y="1294"/>
                    <a:pt x="2149" y="685"/>
                    <a:pt x="1777" y="286"/>
                  </a:cubicBezTo>
                  <a:cubicBezTo>
                    <a:pt x="1587" y="96"/>
                    <a:pt x="1329" y="0"/>
                    <a:pt x="10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246" name="Google Shape;1246;p37"/>
          <p:cNvGrpSpPr/>
          <p:nvPr/>
        </p:nvGrpSpPr>
        <p:grpSpPr>
          <a:xfrm>
            <a:off x="3665509" y="1772656"/>
            <a:ext cx="453617" cy="613281"/>
            <a:chOff x="6753195" y="2233949"/>
            <a:chExt cx="191581" cy="268825"/>
          </a:xfrm>
          <a:solidFill>
            <a:srgbClr val="0070C0"/>
          </a:solidFill>
        </p:grpSpPr>
        <p:sp>
          <p:nvSpPr>
            <p:cNvPr id="1247" name="Google Shape;1247;p37"/>
            <p:cNvSpPr/>
            <p:nvPr/>
          </p:nvSpPr>
          <p:spPr>
            <a:xfrm>
              <a:off x="6804737" y="2462346"/>
              <a:ext cx="88497" cy="40428"/>
            </a:xfrm>
            <a:custGeom>
              <a:avLst/>
              <a:gdLst/>
              <a:ahLst/>
              <a:cxnLst/>
              <a:rect l="l" t="t" r="r" b="b"/>
              <a:pathLst>
                <a:path w="637" h="291" extrusionOk="0">
                  <a:moveTo>
                    <a:pt x="0" y="0"/>
                  </a:moveTo>
                  <a:lnTo>
                    <a:pt x="0" y="79"/>
                  </a:lnTo>
                  <a:cubicBezTo>
                    <a:pt x="0" y="106"/>
                    <a:pt x="28" y="185"/>
                    <a:pt x="159" y="212"/>
                  </a:cubicBezTo>
                  <a:cubicBezTo>
                    <a:pt x="159" y="238"/>
                    <a:pt x="187" y="265"/>
                    <a:pt x="212" y="265"/>
                  </a:cubicBezTo>
                  <a:cubicBezTo>
                    <a:pt x="212" y="291"/>
                    <a:pt x="240" y="291"/>
                    <a:pt x="265" y="291"/>
                  </a:cubicBezTo>
                  <a:lnTo>
                    <a:pt x="399" y="291"/>
                  </a:lnTo>
                  <a:cubicBezTo>
                    <a:pt x="399" y="291"/>
                    <a:pt x="425" y="291"/>
                    <a:pt x="425" y="265"/>
                  </a:cubicBezTo>
                  <a:cubicBezTo>
                    <a:pt x="452" y="265"/>
                    <a:pt x="478" y="238"/>
                    <a:pt x="505" y="212"/>
                  </a:cubicBezTo>
                  <a:cubicBezTo>
                    <a:pt x="611" y="185"/>
                    <a:pt x="637" y="106"/>
                    <a:pt x="637" y="79"/>
                  </a:cubicBezTo>
                  <a:lnTo>
                    <a:pt x="6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48" name="Google Shape;1248;p37"/>
            <p:cNvSpPr/>
            <p:nvPr/>
          </p:nvSpPr>
          <p:spPr>
            <a:xfrm>
              <a:off x="6753195" y="2233949"/>
              <a:ext cx="191581" cy="206446"/>
            </a:xfrm>
            <a:custGeom>
              <a:avLst/>
              <a:gdLst/>
              <a:ahLst/>
              <a:cxnLst/>
              <a:rect l="l" t="t" r="r" b="b"/>
              <a:pathLst>
                <a:path w="1379" h="1486" extrusionOk="0">
                  <a:moveTo>
                    <a:pt x="689" y="291"/>
                  </a:moveTo>
                  <a:cubicBezTo>
                    <a:pt x="770" y="291"/>
                    <a:pt x="796" y="319"/>
                    <a:pt x="796" y="397"/>
                  </a:cubicBezTo>
                  <a:lnTo>
                    <a:pt x="796" y="556"/>
                  </a:lnTo>
                  <a:lnTo>
                    <a:pt x="796" y="609"/>
                  </a:lnTo>
                  <a:lnTo>
                    <a:pt x="742" y="927"/>
                  </a:lnTo>
                  <a:cubicBezTo>
                    <a:pt x="742" y="955"/>
                    <a:pt x="717" y="955"/>
                    <a:pt x="689" y="955"/>
                  </a:cubicBezTo>
                  <a:cubicBezTo>
                    <a:pt x="664" y="955"/>
                    <a:pt x="636" y="955"/>
                    <a:pt x="636" y="927"/>
                  </a:cubicBezTo>
                  <a:lnTo>
                    <a:pt x="583" y="609"/>
                  </a:lnTo>
                  <a:lnTo>
                    <a:pt x="583" y="556"/>
                  </a:lnTo>
                  <a:lnTo>
                    <a:pt x="583" y="397"/>
                  </a:lnTo>
                  <a:cubicBezTo>
                    <a:pt x="583" y="319"/>
                    <a:pt x="636" y="291"/>
                    <a:pt x="689" y="291"/>
                  </a:cubicBezTo>
                  <a:close/>
                  <a:moveTo>
                    <a:pt x="689" y="1061"/>
                  </a:moveTo>
                  <a:cubicBezTo>
                    <a:pt x="742" y="1061"/>
                    <a:pt x="796" y="1114"/>
                    <a:pt x="796" y="1167"/>
                  </a:cubicBezTo>
                  <a:cubicBezTo>
                    <a:pt x="796" y="1220"/>
                    <a:pt x="742" y="1273"/>
                    <a:pt x="689" y="1273"/>
                  </a:cubicBezTo>
                  <a:cubicBezTo>
                    <a:pt x="636" y="1273"/>
                    <a:pt x="583" y="1220"/>
                    <a:pt x="583" y="1167"/>
                  </a:cubicBezTo>
                  <a:cubicBezTo>
                    <a:pt x="583" y="1114"/>
                    <a:pt x="636" y="1061"/>
                    <a:pt x="689" y="1061"/>
                  </a:cubicBezTo>
                  <a:close/>
                  <a:moveTo>
                    <a:pt x="689" y="1"/>
                  </a:moveTo>
                  <a:cubicBezTo>
                    <a:pt x="318" y="1"/>
                    <a:pt x="0" y="291"/>
                    <a:pt x="0" y="637"/>
                  </a:cubicBezTo>
                  <a:cubicBezTo>
                    <a:pt x="0" y="874"/>
                    <a:pt x="106" y="1033"/>
                    <a:pt x="187" y="1139"/>
                  </a:cubicBezTo>
                  <a:cubicBezTo>
                    <a:pt x="212" y="1192"/>
                    <a:pt x="240" y="1220"/>
                    <a:pt x="240" y="1273"/>
                  </a:cubicBezTo>
                  <a:cubicBezTo>
                    <a:pt x="240" y="1326"/>
                    <a:pt x="265" y="1404"/>
                    <a:pt x="318" y="1457"/>
                  </a:cubicBezTo>
                  <a:cubicBezTo>
                    <a:pt x="346" y="1485"/>
                    <a:pt x="371" y="1485"/>
                    <a:pt x="424" y="1485"/>
                  </a:cubicBezTo>
                  <a:lnTo>
                    <a:pt x="982" y="1485"/>
                  </a:lnTo>
                  <a:cubicBezTo>
                    <a:pt x="1008" y="1485"/>
                    <a:pt x="1035" y="1485"/>
                    <a:pt x="1061" y="1457"/>
                  </a:cubicBezTo>
                  <a:cubicBezTo>
                    <a:pt x="1114" y="1404"/>
                    <a:pt x="1141" y="1326"/>
                    <a:pt x="1141" y="1273"/>
                  </a:cubicBezTo>
                  <a:cubicBezTo>
                    <a:pt x="1141" y="1220"/>
                    <a:pt x="1167" y="1192"/>
                    <a:pt x="1220" y="1139"/>
                  </a:cubicBezTo>
                  <a:cubicBezTo>
                    <a:pt x="1273" y="1033"/>
                    <a:pt x="1379" y="874"/>
                    <a:pt x="1379" y="637"/>
                  </a:cubicBezTo>
                  <a:cubicBezTo>
                    <a:pt x="1379" y="291"/>
                    <a:pt x="1061" y="1"/>
                    <a:pt x="68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249" name="Google Shape;1249;p37"/>
          <p:cNvSpPr txBox="1"/>
          <p:nvPr/>
        </p:nvSpPr>
        <p:spPr>
          <a:xfrm>
            <a:off x="4616786" y="1640115"/>
            <a:ext cx="7337828" cy="1008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/>
            <a:r>
              <a:rPr lang="en-US" sz="2667" b="1" dirty="0" err="1" smtClean="0">
                <a:solidFill>
                  <a:schemeClr val="lt1"/>
                </a:solidFill>
                <a:latin typeface="Roboto"/>
                <a:ea typeface="Roboto"/>
                <a:cs typeface="Roboto"/>
              </a:rPr>
              <a:t>Ehtimolliklarni</a:t>
            </a:r>
            <a:r>
              <a:rPr lang="en-US" sz="2667" b="1" dirty="0" smtClean="0">
                <a:solidFill>
                  <a:schemeClr val="lt1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667" b="1" dirty="0" err="1">
                <a:solidFill>
                  <a:schemeClr val="lt1"/>
                </a:solidFill>
                <a:latin typeface="Roboto"/>
                <a:ea typeface="Roboto"/>
                <a:cs typeface="Roboto"/>
              </a:rPr>
              <a:t>topishga</a:t>
            </a:r>
            <a:r>
              <a:rPr lang="en-US" sz="2667" b="1" dirty="0">
                <a:solidFill>
                  <a:schemeClr val="lt1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667" b="1" dirty="0" err="1">
                <a:solidFill>
                  <a:schemeClr val="lt1"/>
                </a:solidFill>
                <a:latin typeface="Roboto"/>
                <a:ea typeface="Roboto"/>
                <a:cs typeface="Roboto"/>
              </a:rPr>
              <a:t>oid</a:t>
            </a:r>
            <a:r>
              <a:rPr lang="en-US" sz="2667" b="1" dirty="0">
                <a:solidFill>
                  <a:schemeClr val="lt1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667" b="1" dirty="0" err="1">
                <a:solidFill>
                  <a:schemeClr val="lt1"/>
                </a:solidFill>
                <a:latin typeface="Roboto"/>
                <a:ea typeface="Roboto"/>
                <a:cs typeface="Roboto"/>
              </a:rPr>
              <a:t>masalalarni</a:t>
            </a:r>
            <a:r>
              <a:rPr lang="en-US" sz="2667" b="1" dirty="0">
                <a:solidFill>
                  <a:schemeClr val="lt1"/>
                </a:solidFill>
                <a:latin typeface="Roboto"/>
                <a:ea typeface="Roboto"/>
                <a:cs typeface="Roboto"/>
              </a:rPr>
              <a:t> </a:t>
            </a:r>
            <a:r>
              <a:rPr lang="en-US" sz="2667" b="1" dirty="0" err="1">
                <a:solidFill>
                  <a:schemeClr val="lt1"/>
                </a:solidFill>
                <a:latin typeface="Roboto"/>
                <a:ea typeface="Roboto"/>
                <a:cs typeface="Roboto"/>
              </a:rPr>
              <a:t>yechish</a:t>
            </a:r>
            <a:endParaRPr sz="2667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51" name="Google Shape;1251;p37"/>
          <p:cNvSpPr txBox="1"/>
          <p:nvPr/>
        </p:nvSpPr>
        <p:spPr>
          <a:xfrm>
            <a:off x="5240127" y="3584316"/>
            <a:ext cx="6204053" cy="103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/>
            <a:r>
              <a:rPr lang="en-US" sz="2800" b="1" dirty="0" err="1">
                <a:solidFill>
                  <a:schemeClr val="bg1"/>
                </a:solidFill>
              </a:rPr>
              <a:t>Statistik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ma’lumotlarni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tahlil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qilish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253" name="Google Shape;1253;p37"/>
          <p:cNvSpPr txBox="1"/>
          <p:nvPr/>
        </p:nvSpPr>
        <p:spPr>
          <a:xfrm>
            <a:off x="4572533" y="5661543"/>
            <a:ext cx="6626800" cy="7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/>
            <a:r>
              <a:rPr lang="en-US" sz="2800" b="1" dirty="0" err="1">
                <a:solidFill>
                  <a:schemeClr val="bg1"/>
                </a:solidFill>
              </a:rPr>
              <a:t>Ma’lumotlarni</a:t>
            </a:r>
            <a:r>
              <a:rPr lang="uz-Latn-UZ" sz="2800" b="1" dirty="0">
                <a:solidFill>
                  <a:schemeClr val="bg1"/>
                </a:solidFill>
              </a:rPr>
              <a:t> turli diagrammalar </a:t>
            </a:r>
            <a:r>
              <a:rPr lang="en-US" sz="2800" b="1" dirty="0" err="1">
                <a:solidFill>
                  <a:schemeClr val="bg1"/>
                </a:solidFill>
              </a:rPr>
              <a:t>ko‘rinishida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tasvirlash</a:t>
            </a:r>
            <a:endParaRPr sz="2800" b="1" dirty="0">
              <a:solidFill>
                <a:schemeClr val="bg1"/>
              </a:solidFill>
              <a:sym typeface="Roboto"/>
            </a:endParaRPr>
          </a:p>
        </p:txBody>
      </p:sp>
      <p:sp>
        <p:nvSpPr>
          <p:cNvPr id="1254" name="Google Shape;1254;p37"/>
          <p:cNvSpPr txBox="1"/>
          <p:nvPr/>
        </p:nvSpPr>
        <p:spPr>
          <a:xfrm>
            <a:off x="782967" y="3619500"/>
            <a:ext cx="1833200" cy="63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4267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REJA:</a:t>
            </a:r>
            <a:endParaRPr sz="4267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0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6720"/>
            <a:ext cx="12192000" cy="98730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1" cy="586083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08" y="112149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87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7116" y="924441"/>
            <a:ext cx="4990584" cy="4990584"/>
          </a:xfrm>
          <a:prstGeom prst="rect">
            <a:avLst/>
          </a:prstGeom>
        </p:spPr>
      </p:pic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28881" y="2354113"/>
            <a:ext cx="7767369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Stoxastika</a:t>
            </a:r>
            <a:r>
              <a:rPr kumimoji="0" lang="en-US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matematikaning</a:t>
            </a:r>
            <a:r>
              <a:rPr kumimoji="0" lang="en-US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qaysi</a:t>
            </a:r>
            <a:r>
              <a:rPr kumimoji="0" lang="en-US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bo‘limini</a:t>
            </a:r>
            <a:r>
              <a:rPr kumimoji="0" lang="en-US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o‘rganadi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?</a:t>
            </a:r>
            <a:endParaRPr kumimoji="0" lang="en-US" alt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Stoxastik</a:t>
            </a:r>
            <a:r>
              <a:rPr kumimoji="0" lang="en-US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bilimlar</a:t>
            </a:r>
            <a:r>
              <a:rPr kumimoji="0" lang="en-US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o‘quvchilarda</a:t>
            </a:r>
            <a:r>
              <a:rPr kumimoji="0" lang="en-US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qanday</a:t>
            </a:r>
            <a:r>
              <a:rPr kumimoji="0" lang="en-US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ko‘nikmalarni</a:t>
            </a:r>
            <a:r>
              <a:rPr kumimoji="0" lang="en-US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ru-RU" sz="32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shakllantiradi</a:t>
            </a:r>
            <a:r>
              <a:rPr kumimoji="0" lang="ru-RU" altLang="ru-RU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?</a:t>
            </a:r>
            <a:endParaRPr kumimoji="0" lang="ru-RU" alt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06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04" tIns="52351" rIns="104704" bIns="52351" rtlCol="0" anchor="ctr"/>
          <a:lstStyle/>
          <a:p>
            <a:pPr algn="ctr"/>
            <a:endParaRPr lang="ru-RU" sz="2400"/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93" y="287542"/>
            <a:ext cx="12192000" cy="7011224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931777" y="5351627"/>
            <a:ext cx="2776833" cy="1090609"/>
          </a:xfrm>
          <a:prstGeom prst="rect">
            <a:avLst/>
          </a:prstGeom>
        </p:spPr>
        <p:txBody>
          <a:bodyPr wrap="square" lIns="104704" tIns="52351" rIns="104704" bIns="52351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cs typeface="Times New Roman" pitchFamily="18" charset="0"/>
              </a:rPr>
              <a:t>Ehtimollar</a:t>
            </a:r>
          </a:p>
          <a:p>
            <a:pPr algn="ctr"/>
            <a:r>
              <a:rPr lang="en-US" sz="3200" b="1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sz="3200" b="1">
                <a:solidFill>
                  <a:schemeClr val="bg1"/>
                </a:solidFill>
                <a:cs typeface="Times New Roman" pitchFamily="18" charset="0"/>
              </a:rPr>
              <a:t>nazariysi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20" name="Загнутый угол 19"/>
          <p:cNvSpPr/>
          <p:nvPr/>
        </p:nvSpPr>
        <p:spPr>
          <a:xfrm>
            <a:off x="79978" y="3620084"/>
            <a:ext cx="3232565" cy="2877825"/>
          </a:xfrm>
          <a:prstGeom prst="foldedCorner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193524" tIns="96761" rIns="193524" bIns="9676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dirty="0" err="1"/>
              <a:t>Qutida</a:t>
            </a:r>
            <a:r>
              <a:rPr lang="en-US" sz="2400" b="1" dirty="0"/>
              <a:t> 6 ta </a:t>
            </a:r>
            <a:r>
              <a:rPr lang="en-US" sz="2400" b="1" dirty="0" err="1"/>
              <a:t>ko‘k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3 ta </a:t>
            </a:r>
            <a:r>
              <a:rPr lang="en-US" sz="2400" b="1" dirty="0" err="1"/>
              <a:t>qizil</a:t>
            </a:r>
            <a:r>
              <a:rPr lang="en-US" sz="2400" b="1" dirty="0"/>
              <a:t> </a:t>
            </a:r>
            <a:r>
              <a:rPr lang="en-US" sz="2400" b="1" dirty="0" err="1"/>
              <a:t>shar</a:t>
            </a:r>
            <a:r>
              <a:rPr lang="en-US" sz="2400" b="1" dirty="0"/>
              <a:t> bor. </a:t>
            </a:r>
            <a:r>
              <a:rPr lang="en-US" sz="2400" b="1" dirty="0" err="1"/>
              <a:t>Undan</a:t>
            </a:r>
            <a:r>
              <a:rPr lang="en-US" sz="2400" b="1" dirty="0"/>
              <a:t> </a:t>
            </a:r>
            <a:r>
              <a:rPr lang="en-US" sz="2400" b="1" dirty="0" err="1"/>
              <a:t>tavakkaliga</a:t>
            </a:r>
            <a:r>
              <a:rPr lang="en-US" sz="2400" b="1" dirty="0"/>
              <a:t> </a:t>
            </a:r>
            <a:r>
              <a:rPr lang="en-US" sz="2400" b="1" dirty="0" err="1"/>
              <a:t>olingan</a:t>
            </a:r>
            <a:r>
              <a:rPr lang="en-US" sz="2400" b="1" dirty="0"/>
              <a:t> </a:t>
            </a:r>
            <a:r>
              <a:rPr lang="en-US" sz="2400" b="1" dirty="0" err="1"/>
              <a:t>sharning</a:t>
            </a:r>
            <a:r>
              <a:rPr lang="en-US" sz="2400" b="1" dirty="0"/>
              <a:t> </a:t>
            </a:r>
            <a:r>
              <a:rPr lang="en-US" sz="2400" b="1" dirty="0" err="1"/>
              <a:t>qizil</a:t>
            </a:r>
            <a:r>
              <a:rPr lang="en-US" sz="2400" b="1" dirty="0"/>
              <a:t> </a:t>
            </a:r>
            <a:r>
              <a:rPr lang="en-US" sz="2400" b="1" dirty="0" err="1"/>
              <a:t>bo‘lish</a:t>
            </a:r>
            <a:r>
              <a:rPr lang="en-US" sz="2400" b="1" dirty="0"/>
              <a:t> </a:t>
            </a:r>
            <a:r>
              <a:rPr lang="en-US" sz="2400" b="1" dirty="0" err="1"/>
              <a:t>ehtimoligi</a:t>
            </a:r>
            <a:r>
              <a:rPr lang="en-US" sz="2400" b="1" dirty="0"/>
              <a:t> </a:t>
            </a:r>
            <a:r>
              <a:rPr lang="en-US" sz="2400" b="1" dirty="0" err="1"/>
              <a:t>nimaga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?</a:t>
            </a:r>
            <a:endParaRPr lang="ru-RU" sz="2400" b="1" spc="105" dirty="0">
              <a:ln w="11430"/>
              <a:solidFill>
                <a:srgbClr val="002060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304860" y="805163"/>
            <a:ext cx="2902697" cy="1996287"/>
          </a:xfrm>
          <a:prstGeom prst="foldedCorner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193524" tIns="96761" rIns="193524" bIns="9676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dirty="0" err="1"/>
              <a:t>Tanga</a:t>
            </a:r>
            <a:r>
              <a:rPr lang="en-US" sz="2400" b="1" dirty="0"/>
              <a:t> </a:t>
            </a:r>
            <a:r>
              <a:rPr lang="en-US" sz="2400" b="1" dirty="0" err="1"/>
              <a:t>tashlanganda</a:t>
            </a:r>
            <a:r>
              <a:rPr lang="en-US" sz="2400" b="1" dirty="0"/>
              <a:t>, </a:t>
            </a:r>
            <a:r>
              <a:rPr lang="en-US" sz="2400" b="1" dirty="0" err="1"/>
              <a:t>gerb</a:t>
            </a:r>
            <a:r>
              <a:rPr lang="en-US" sz="2400" b="1" dirty="0"/>
              <a:t> </a:t>
            </a:r>
            <a:r>
              <a:rPr lang="en-US" sz="2400" b="1" dirty="0" err="1"/>
              <a:t>tushish</a:t>
            </a:r>
            <a:r>
              <a:rPr lang="en-US" sz="2400" b="1" dirty="0"/>
              <a:t> </a:t>
            </a:r>
            <a:r>
              <a:rPr lang="en-US" sz="2400" b="1" dirty="0" err="1"/>
              <a:t>ehtimolligi</a:t>
            </a:r>
            <a:r>
              <a:rPr lang="en-US" sz="2400" b="1" dirty="0"/>
              <a:t> </a:t>
            </a:r>
            <a:r>
              <a:rPr lang="en-US" sz="2400" b="1" dirty="0" err="1"/>
              <a:t>nimaga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?</a:t>
            </a:r>
            <a:endParaRPr lang="ru-RU" sz="2400" b="1" spc="105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Загнутый угол 14"/>
          <p:cNvSpPr/>
          <p:nvPr/>
        </p:nvSpPr>
        <p:spPr>
          <a:xfrm>
            <a:off x="8879976" y="287542"/>
            <a:ext cx="3078344" cy="1996287"/>
          </a:xfrm>
          <a:prstGeom prst="foldedCorner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193524" tIns="96761" rIns="193524" bIns="9676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dirty="0" err="1"/>
              <a:t>Shashqaldoq</a:t>
            </a:r>
            <a:r>
              <a:rPr lang="en-US" sz="2400" b="1" dirty="0"/>
              <a:t> </a:t>
            </a:r>
            <a:r>
              <a:rPr lang="en-US" sz="2400" b="1" dirty="0" err="1"/>
              <a:t>kubcha</a:t>
            </a:r>
            <a:r>
              <a:rPr lang="en-US" sz="2400" b="1" dirty="0"/>
              <a:t> </a:t>
            </a:r>
            <a:r>
              <a:rPr lang="en-US" sz="2400" b="1" dirty="0" err="1"/>
              <a:t>tashlanganda</a:t>
            </a:r>
            <a:r>
              <a:rPr lang="en-US" sz="2400" b="1" dirty="0"/>
              <a:t>, </a:t>
            </a:r>
            <a:r>
              <a:rPr lang="en-US" sz="2400" b="1"/>
              <a:t>6 tushish </a:t>
            </a:r>
            <a:r>
              <a:rPr lang="en-US" sz="2400" b="1" dirty="0" err="1"/>
              <a:t>ehtimoligi</a:t>
            </a:r>
            <a:r>
              <a:rPr lang="en-US" sz="2400" b="1" dirty="0"/>
              <a:t> </a:t>
            </a:r>
            <a:r>
              <a:rPr lang="en-US" sz="2400" b="1" dirty="0" err="1"/>
              <a:t>nimaga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?</a:t>
            </a:r>
            <a:endParaRPr lang="ru-RU" sz="2400" b="1" spc="105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Загнутый угол 15"/>
          <p:cNvSpPr/>
          <p:nvPr/>
        </p:nvSpPr>
        <p:spPr>
          <a:xfrm>
            <a:off x="8643854" y="4157414"/>
            <a:ext cx="3105897" cy="1555517"/>
          </a:xfrm>
          <a:prstGeom prst="foldedCorner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193524" tIns="96761" rIns="193524" bIns="9676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dirty="0" err="1"/>
              <a:t>Lotoreyada</a:t>
            </a:r>
            <a:r>
              <a:rPr lang="en-US" sz="2400" b="1" dirty="0"/>
              <a:t> </a:t>
            </a:r>
            <a:r>
              <a:rPr lang="en-US" sz="2400" b="1" dirty="0" err="1"/>
              <a:t>yutuq</a:t>
            </a:r>
            <a:r>
              <a:rPr lang="en-US" sz="2400" b="1" dirty="0"/>
              <a:t> </a:t>
            </a:r>
            <a:r>
              <a:rPr lang="en-US" sz="2400" b="1" dirty="0" err="1"/>
              <a:t>chiqish</a:t>
            </a:r>
            <a:r>
              <a:rPr lang="en-US" sz="2400" b="1" dirty="0"/>
              <a:t> </a:t>
            </a:r>
            <a:r>
              <a:rPr lang="en-US" sz="2400" b="1" dirty="0" err="1"/>
              <a:t>ehtimolligi</a:t>
            </a:r>
            <a:r>
              <a:rPr lang="en-US" sz="2400" b="1" dirty="0"/>
              <a:t> </a:t>
            </a:r>
            <a:r>
              <a:rPr lang="en-US" sz="2400" b="1" dirty="0" err="1"/>
              <a:t>nimaga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?</a:t>
            </a:r>
            <a:endParaRPr lang="ru-RU" sz="2400" b="1" spc="105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551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2" y="29633"/>
            <a:ext cx="12133141" cy="95801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867"/>
          </a:p>
        </p:txBody>
      </p:sp>
      <p:sp>
        <p:nvSpPr>
          <p:cNvPr id="4" name="Прямоугольник 3"/>
          <p:cNvSpPr/>
          <p:nvPr/>
        </p:nvSpPr>
        <p:spPr>
          <a:xfrm>
            <a:off x="157699" y="1020803"/>
            <a:ext cx="120343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>
                <a:solidFill>
                  <a:srgbClr val="00B050"/>
                </a:solidFill>
              </a:rPr>
              <a:t>      Ta’rif</a:t>
            </a:r>
            <a:r>
              <a:rPr lang="en-US" sz="3200" b="1">
                <a:solidFill>
                  <a:srgbClr val="00B050"/>
                </a:solidFill>
              </a:rPr>
              <a:t>. </a:t>
            </a:r>
            <a:r>
              <a:rPr lang="en-US" sz="3200" b="1"/>
              <a:t>Tajriba natijasida ro‘y berishi ham, ro‘y bermasligi </a:t>
            </a:r>
            <a:r>
              <a:rPr lang="en-US" sz="3200" b="1"/>
              <a:t>ham mumkin </a:t>
            </a:r>
            <a:r>
              <a:rPr lang="en-US" sz="3200" b="1"/>
              <a:t>bo‘lgan hodisa </a:t>
            </a:r>
            <a:r>
              <a:rPr lang="en-US" sz="3200" b="1">
                <a:solidFill>
                  <a:srgbClr val="C00000"/>
                </a:solidFill>
              </a:rPr>
              <a:t>tasodifiy hodisa </a:t>
            </a:r>
            <a:r>
              <a:rPr lang="en-US" sz="3200" b="1"/>
              <a:t>deyiladi.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69200" y="92441"/>
            <a:ext cx="5685018" cy="9130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333" b="1">
                <a:solidFill>
                  <a:schemeClr val="bg1"/>
                </a:solidFill>
              </a:rPr>
              <a:t>TASODIFIY HODISA </a:t>
            </a:r>
            <a:endParaRPr lang="ru-RU" sz="5333" b="1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551" y="4659393"/>
            <a:ext cx="1196804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/>
              <a:t>      Kubni </a:t>
            </a:r>
            <a:r>
              <a:rPr lang="en-US" sz="3200" b="1"/>
              <a:t>otganda 5 raqamining chiqishi, tanga tashlanganda gerbli tomon </a:t>
            </a:r>
            <a:r>
              <a:rPr lang="en-US" sz="3200" b="1"/>
              <a:t>chiqishi</a:t>
            </a:r>
            <a:r>
              <a:rPr lang="en-US" sz="3200" b="1"/>
              <a:t>, idishdan olingan sharning oq rangda ekanligi – bularning hammasi </a:t>
            </a:r>
            <a:r>
              <a:rPr lang="en-US" sz="3200" b="1"/>
              <a:t>tasodifiy </a:t>
            </a:r>
            <a:r>
              <a:rPr lang="en-US" sz="3200" b="1"/>
              <a:t>hodisalardir. Tasodifiy hodisalar, odatda, </a:t>
            </a:r>
            <a:r>
              <a:rPr lang="en-US" sz="3200" b="1" i="1">
                <a:solidFill>
                  <a:srgbClr val="C00000"/>
                </a:solidFill>
              </a:rPr>
              <a:t>A, B, C, ... </a:t>
            </a:r>
            <a:r>
              <a:rPr lang="en-US" sz="3200" b="1"/>
              <a:t>harflari bilan </a:t>
            </a:r>
            <a:r>
              <a:rPr lang="en-US" sz="3200" b="1"/>
              <a:t>belgilanadi</a:t>
            </a:r>
            <a:r>
              <a:rPr lang="en-US" sz="3200" b="1"/>
              <a:t>.</a:t>
            </a:r>
          </a:p>
        </p:txBody>
      </p:sp>
      <p:pic>
        <p:nvPicPr>
          <p:cNvPr id="2050" name="Picture 2" descr="Стоковые векторные изображения Игральные кости icon | Depositphotos®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3" t="14512" r="8714" b="15366"/>
          <a:stretch/>
        </p:blipFill>
        <p:spPr bwMode="auto">
          <a:xfrm>
            <a:off x="1714501" y="2520437"/>
            <a:ext cx="2519899" cy="212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монета Узбекистан 500 сум 2018 го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01" y="2520435"/>
            <a:ext cx="381000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4372" y="3287157"/>
            <a:ext cx="1540728" cy="102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8" descr="Бильярдные шары Битки бильярдные купить в Киеве (Украина)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ru-RU" sz="2400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1652" y="2252108"/>
            <a:ext cx="1035049" cy="1035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5972" y="3315991"/>
            <a:ext cx="1540728" cy="102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6602" y="2280942"/>
            <a:ext cx="1035049" cy="1035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996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92672" y="3159320"/>
            <a:ext cx="3406669" cy="814304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68401" y="430321"/>
            <a:ext cx="9563100" cy="68401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333" b="1"/>
              <a:t>Tasodifiy hodisalarning turlari</a:t>
            </a:r>
            <a:endParaRPr lang="ru-RU" sz="5333" b="1"/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gray">
          <a:xfrm>
            <a:off x="1000639" y="1299086"/>
            <a:ext cx="9610669" cy="2631543"/>
          </a:xfrm>
          <a:prstGeom prst="upArrow">
            <a:avLst>
              <a:gd name="adj1" fmla="val 57824"/>
              <a:gd name="adj2" fmla="val 55114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193524" tIns="96761" rIns="193524" bIns="96761" anchor="ctr"/>
          <a:lstStyle/>
          <a:p>
            <a:endParaRPr lang="ru-RU" sz="2400"/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451867" y="3187909"/>
            <a:ext cx="3202147" cy="3794553"/>
            <a:chOff x="576" y="2476"/>
            <a:chExt cx="995" cy="1304"/>
          </a:xfrm>
        </p:grpSpPr>
        <p:grpSp>
          <p:nvGrpSpPr>
            <p:cNvPr id="8" name="Group 7"/>
            <p:cNvGrpSpPr>
              <a:grpSpLocks/>
            </p:cNvGrpSpPr>
            <p:nvPr/>
          </p:nvGrpSpPr>
          <p:grpSpPr bwMode="auto">
            <a:xfrm>
              <a:off x="576" y="2476"/>
              <a:ext cx="936" cy="954"/>
              <a:chOff x="624" y="1584"/>
              <a:chExt cx="1248" cy="1296"/>
            </a:xfrm>
          </p:grpSpPr>
          <p:grpSp>
            <p:nvGrpSpPr>
              <p:cNvPr id="10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12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3529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 sz="2400"/>
                </a:p>
              </p:txBody>
            </p:sp>
            <p:sp>
              <p:nvSpPr>
                <p:cNvPr id="13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2400"/>
                </a:p>
              </p:txBody>
            </p:sp>
          </p:grpSp>
          <p:sp>
            <p:nvSpPr>
              <p:cNvPr id="11" name="Text Box 11"/>
              <p:cNvSpPr txBox="1">
                <a:spLocks noChangeArrowheads="1"/>
              </p:cNvSpPr>
              <p:nvPr/>
            </p:nvSpPr>
            <p:spPr bwMode="gray">
              <a:xfrm>
                <a:off x="1204" y="2244"/>
                <a:ext cx="77" cy="3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endParaRPr lang="en-US" sz="4267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  <p:sp>
          <p:nvSpPr>
            <p:cNvPr id="9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483393" y="3187909"/>
            <a:ext cx="3279385" cy="3794553"/>
            <a:chOff x="1776" y="2476"/>
            <a:chExt cx="1019" cy="1304"/>
          </a:xfrm>
        </p:grpSpPr>
        <p:grpSp>
          <p:nvGrpSpPr>
            <p:cNvPr id="15" name="Group 14"/>
            <p:cNvGrpSpPr>
              <a:grpSpLocks/>
            </p:cNvGrpSpPr>
            <p:nvPr/>
          </p:nvGrpSpPr>
          <p:grpSpPr bwMode="auto">
            <a:xfrm>
              <a:off x="1776" y="2476"/>
              <a:ext cx="960" cy="958"/>
              <a:chOff x="2016" y="1920"/>
              <a:chExt cx="1680" cy="1680"/>
            </a:xfrm>
          </p:grpSpPr>
          <p:sp>
            <p:nvSpPr>
              <p:cNvPr id="18" name="Oval 15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-2453608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2400"/>
              </a:p>
            </p:txBody>
          </p:sp>
          <p:sp>
            <p:nvSpPr>
              <p:cNvPr id="19" name="Freeform 16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2400"/>
              </a:p>
            </p:txBody>
          </p:sp>
        </p:grpSp>
        <p:sp>
          <p:nvSpPr>
            <p:cNvPr id="16" name="Text Box 17"/>
            <p:cNvSpPr txBox="1">
              <a:spLocks noChangeArrowheads="1"/>
            </p:cNvSpPr>
            <p:nvPr/>
          </p:nvSpPr>
          <p:spPr bwMode="gray">
            <a:xfrm>
              <a:off x="1826" y="2625"/>
              <a:ext cx="864" cy="7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4267" b="1">
                  <a:solidFill>
                    <a:schemeClr val="bg1"/>
                  </a:solidFill>
                </a:rPr>
                <a:t>Yagona mumkin bo‘lgan</a:t>
              </a:r>
              <a:endParaRPr lang="en-US" sz="4267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7" name="Oval 18"/>
            <p:cNvSpPr>
              <a:spLocks noChangeArrowheads="1"/>
            </p:cNvSpPr>
            <p:nvPr/>
          </p:nvSpPr>
          <p:spPr bwMode="gray">
            <a:xfrm>
              <a:off x="1800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</p:grpSp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8676178" y="3262537"/>
            <a:ext cx="3202148" cy="3876032"/>
            <a:chOff x="4272" y="2448"/>
            <a:chExt cx="995" cy="1332"/>
          </a:xfrm>
        </p:grpSpPr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4275" y="2448"/>
              <a:ext cx="961" cy="965"/>
              <a:chOff x="2400" y="1488"/>
              <a:chExt cx="1152" cy="1152"/>
            </a:xfrm>
          </p:grpSpPr>
          <p:grpSp>
            <p:nvGrpSpPr>
              <p:cNvPr id="29" name="Group 27"/>
              <p:cNvGrpSpPr>
                <a:grpSpLocks/>
              </p:cNvGrpSpPr>
              <p:nvPr/>
            </p:nvGrpSpPr>
            <p:grpSpPr bwMode="auto">
              <a:xfrm>
                <a:off x="2400" y="1488"/>
                <a:ext cx="1152" cy="1152"/>
                <a:chOff x="2016" y="1920"/>
                <a:chExt cx="1680" cy="1680"/>
              </a:xfrm>
            </p:grpSpPr>
            <p:sp>
              <p:nvSpPr>
                <p:cNvPr id="31" name="Oval 28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 sz="2400"/>
                </a:p>
              </p:txBody>
            </p:sp>
            <p:sp>
              <p:nvSpPr>
                <p:cNvPr id="32" name="Freeform 29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2400"/>
                </a:p>
              </p:txBody>
            </p:sp>
          </p:grpSp>
          <p:sp>
            <p:nvSpPr>
              <p:cNvPr id="30" name="Text Box 30"/>
              <p:cNvSpPr txBox="1">
                <a:spLocks noChangeArrowheads="1"/>
              </p:cNvSpPr>
              <p:nvPr/>
            </p:nvSpPr>
            <p:spPr bwMode="gray">
              <a:xfrm>
                <a:off x="2483" y="1779"/>
                <a:ext cx="1010" cy="5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4267" b="1">
                    <a:solidFill>
                      <a:srgbClr val="FFFFFF"/>
                    </a:solidFill>
                  </a:rPr>
                  <a:t>Teng </a:t>
                </a:r>
              </a:p>
              <a:p>
                <a:pPr algn="ctr" eaLnBrk="0" hangingPunct="0"/>
                <a:r>
                  <a:rPr lang="en-US" sz="4267" b="1">
                    <a:solidFill>
                      <a:srgbClr val="FFFFFF"/>
                    </a:solidFill>
                  </a:rPr>
                  <a:t>imkoniyatli</a:t>
                </a:r>
                <a:endParaRPr lang="en-US" sz="4267" b="1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8" name="Oval 31"/>
            <p:cNvSpPr>
              <a:spLocks noChangeArrowheads="1"/>
            </p:cNvSpPr>
            <p:nvPr/>
          </p:nvSpPr>
          <p:spPr bwMode="gray">
            <a:xfrm>
              <a:off x="4272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</p:grpSp>
      <p:sp>
        <p:nvSpPr>
          <p:cNvPr id="35" name="Прямоугольник 34"/>
          <p:cNvSpPr/>
          <p:nvPr/>
        </p:nvSpPr>
        <p:spPr>
          <a:xfrm>
            <a:off x="626509" y="4057630"/>
            <a:ext cx="2560845" cy="1385609"/>
          </a:xfrm>
          <a:prstGeom prst="rect">
            <a:avLst/>
          </a:prstGeom>
        </p:spPr>
        <p:txBody>
          <a:bodyPr wrap="none" lIns="193524" tIns="96761" rIns="193524" bIns="96761">
            <a:spAutoFit/>
          </a:bodyPr>
          <a:lstStyle/>
          <a:p>
            <a:pPr algn="ctr" eaLnBrk="0" hangingPunct="0"/>
            <a:r>
              <a:rPr lang="en-US" sz="3867" b="1">
                <a:solidFill>
                  <a:schemeClr val="bg1"/>
                </a:solidFill>
              </a:rPr>
              <a:t>Birgalikda </a:t>
            </a:r>
          </a:p>
          <a:p>
            <a:pPr algn="ctr" eaLnBrk="0" hangingPunct="0"/>
            <a:r>
              <a:rPr lang="en-US" sz="3867" b="1">
                <a:solidFill>
                  <a:schemeClr val="bg1"/>
                </a:solidFill>
              </a:rPr>
              <a:t>bo‘lmagan</a:t>
            </a:r>
            <a:endParaRPr lang="en-US" sz="3867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504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/>
          <p:nvPr/>
        </p:nvSpPr>
        <p:spPr>
          <a:xfrm>
            <a:off x="0" y="46973"/>
            <a:ext cx="12192000" cy="1023923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27961" y="87011"/>
            <a:ext cx="10734477" cy="9130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333" b="1">
                <a:solidFill>
                  <a:schemeClr val="bg1"/>
                </a:solidFill>
              </a:rPr>
              <a:t>TASODIFIY HODISALARNING TURLARI</a:t>
            </a:r>
            <a:endParaRPr lang="ru-RU" sz="5333" b="1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0877" y="1227947"/>
            <a:ext cx="11914924" cy="4708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333" b="1" dirty="0">
                <a:solidFill>
                  <a:srgbClr val="C00000"/>
                </a:solidFill>
              </a:rPr>
              <a:t>      </a:t>
            </a:r>
            <a:r>
              <a:rPr lang="en-US" sz="3333" b="1" dirty="0" err="1">
                <a:solidFill>
                  <a:srgbClr val="C00000"/>
                </a:solidFill>
              </a:rPr>
              <a:t>Birgalikda</a:t>
            </a:r>
            <a:r>
              <a:rPr lang="en-US" sz="3333" b="1" dirty="0">
                <a:solidFill>
                  <a:srgbClr val="C00000"/>
                </a:solidFill>
              </a:rPr>
              <a:t> </a:t>
            </a:r>
            <a:r>
              <a:rPr lang="en-US" sz="3333" b="1" dirty="0" err="1">
                <a:solidFill>
                  <a:srgbClr val="C00000"/>
                </a:solidFill>
              </a:rPr>
              <a:t>bo‘lmagan</a:t>
            </a:r>
            <a:r>
              <a:rPr lang="en-US" sz="3333" b="1" dirty="0">
                <a:solidFill>
                  <a:srgbClr val="C00000"/>
                </a:solidFill>
              </a:rPr>
              <a:t> </a:t>
            </a:r>
            <a:r>
              <a:rPr lang="en-US" sz="3333" b="1" dirty="0" err="1">
                <a:solidFill>
                  <a:srgbClr val="C00000"/>
                </a:solidFill>
              </a:rPr>
              <a:t>hodisalar</a:t>
            </a:r>
            <a:r>
              <a:rPr lang="en-US" sz="3333" b="1" dirty="0">
                <a:solidFill>
                  <a:srgbClr val="C00000"/>
                </a:solidFill>
              </a:rPr>
              <a:t> </a:t>
            </a:r>
            <a:r>
              <a:rPr lang="en-US" sz="3333" b="1" dirty="0"/>
              <a:t>deb, </a:t>
            </a:r>
            <a:r>
              <a:rPr lang="en-US" sz="3333" b="1" dirty="0" err="1"/>
              <a:t>bitta</a:t>
            </a:r>
            <a:r>
              <a:rPr lang="en-US" sz="3333" b="1" dirty="0"/>
              <a:t> </a:t>
            </a:r>
            <a:r>
              <a:rPr lang="en-US" sz="3333" b="1" dirty="0" err="1"/>
              <a:t>tajribada</a:t>
            </a:r>
            <a:r>
              <a:rPr lang="en-US" sz="3333" b="1" dirty="0"/>
              <a:t> </a:t>
            </a:r>
            <a:r>
              <a:rPr lang="en-US" sz="3333" b="1" dirty="0" err="1"/>
              <a:t>birining</a:t>
            </a:r>
            <a:r>
              <a:rPr lang="en-US" sz="3333" b="1" dirty="0"/>
              <a:t> </a:t>
            </a:r>
            <a:r>
              <a:rPr lang="en-US" sz="3333" b="1" dirty="0" err="1"/>
              <a:t>ro‘y</a:t>
            </a:r>
            <a:r>
              <a:rPr lang="en-US" sz="3333" b="1" dirty="0"/>
              <a:t> </a:t>
            </a:r>
            <a:r>
              <a:rPr lang="en-US" sz="3333" b="1" dirty="0" err="1"/>
              <a:t>berishi</a:t>
            </a:r>
            <a:r>
              <a:rPr lang="en-US" sz="3333" b="1" dirty="0"/>
              <a:t> </a:t>
            </a:r>
            <a:r>
              <a:rPr lang="en-US" sz="3333" b="1" dirty="0" err="1"/>
              <a:t>qolganlarining</a:t>
            </a:r>
            <a:r>
              <a:rPr lang="en-US" sz="3333" b="1" dirty="0"/>
              <a:t> </a:t>
            </a:r>
            <a:r>
              <a:rPr lang="en-US" sz="3333" b="1" dirty="0" err="1"/>
              <a:t>ro‘y</a:t>
            </a:r>
            <a:r>
              <a:rPr lang="en-US" sz="3333" b="1" dirty="0"/>
              <a:t> </a:t>
            </a:r>
            <a:r>
              <a:rPr lang="en-US" sz="3333" b="1" dirty="0" err="1"/>
              <a:t>berishini</a:t>
            </a:r>
            <a:r>
              <a:rPr lang="en-US" sz="3333" b="1" dirty="0"/>
              <a:t> </a:t>
            </a:r>
            <a:r>
              <a:rPr lang="en-US" sz="3333" b="1" dirty="0" err="1"/>
              <a:t>yo‘qqa</a:t>
            </a:r>
            <a:r>
              <a:rPr lang="en-US" sz="3333" b="1" dirty="0"/>
              <a:t> </a:t>
            </a:r>
            <a:r>
              <a:rPr lang="en-US" sz="3333" b="1" dirty="0" err="1"/>
              <a:t>chiqaradigan</a:t>
            </a:r>
            <a:r>
              <a:rPr lang="en-US" sz="3333" b="1" dirty="0"/>
              <a:t> </a:t>
            </a:r>
            <a:r>
              <a:rPr lang="en-US" sz="3333" b="1" dirty="0" err="1"/>
              <a:t>hodisalarga</a:t>
            </a:r>
            <a:r>
              <a:rPr lang="en-US" sz="3333" b="1" dirty="0"/>
              <a:t> </a:t>
            </a:r>
            <a:r>
              <a:rPr lang="en-US" sz="3333" b="1" dirty="0" err="1"/>
              <a:t>aytiladi</a:t>
            </a:r>
            <a:r>
              <a:rPr lang="en-US" sz="3333" b="1" dirty="0"/>
              <a:t>.</a:t>
            </a:r>
          </a:p>
          <a:p>
            <a:pPr algn="just"/>
            <a:r>
              <a:rPr lang="en-US" sz="3333" b="1" dirty="0"/>
              <a:t>      Agar </a:t>
            </a:r>
            <a:r>
              <a:rPr lang="en-US" sz="3333" b="1" dirty="0" err="1"/>
              <a:t>tajriba</a:t>
            </a:r>
            <a:r>
              <a:rPr lang="en-US" sz="3333" b="1" dirty="0"/>
              <a:t> </a:t>
            </a:r>
            <a:r>
              <a:rPr lang="en-US" sz="3333" b="1" dirty="0" err="1"/>
              <a:t>natijasida</a:t>
            </a:r>
            <a:r>
              <a:rPr lang="en-US" sz="3333" b="1" dirty="0"/>
              <a:t> </a:t>
            </a:r>
            <a:r>
              <a:rPr lang="en-US" sz="3333" b="1" dirty="0" err="1"/>
              <a:t>bir</a:t>
            </a:r>
            <a:r>
              <a:rPr lang="en-US" sz="3333" b="1" dirty="0"/>
              <a:t> </a:t>
            </a:r>
            <a:r>
              <a:rPr lang="en-US" sz="3333" b="1" dirty="0" err="1"/>
              <a:t>nechta</a:t>
            </a:r>
            <a:r>
              <a:rPr lang="en-US" sz="3333" b="1" dirty="0"/>
              <a:t> </a:t>
            </a:r>
            <a:r>
              <a:rPr lang="en-US" sz="3333" b="1" dirty="0" err="1"/>
              <a:t>hodisalardan</a:t>
            </a:r>
            <a:r>
              <a:rPr lang="en-US" sz="3333" b="1" dirty="0"/>
              <a:t> </a:t>
            </a:r>
            <a:r>
              <a:rPr lang="en-US" sz="3333" b="1" dirty="0" err="1"/>
              <a:t>bittasi</a:t>
            </a:r>
            <a:r>
              <a:rPr lang="en-US" sz="3333" b="1" dirty="0"/>
              <a:t> </a:t>
            </a:r>
            <a:r>
              <a:rPr lang="en-US" sz="3333" b="1" dirty="0" err="1"/>
              <a:t>va</a:t>
            </a:r>
            <a:r>
              <a:rPr lang="en-US" sz="3333" b="1" dirty="0"/>
              <a:t> </a:t>
            </a:r>
            <a:r>
              <a:rPr lang="en-US" sz="3333" b="1" dirty="0" err="1"/>
              <a:t>faqat</a:t>
            </a:r>
            <a:r>
              <a:rPr lang="en-US" sz="3333" b="1" dirty="0"/>
              <a:t> </a:t>
            </a:r>
            <a:r>
              <a:rPr lang="en-US" sz="3333" b="1" dirty="0" err="1"/>
              <a:t>bittasining</a:t>
            </a:r>
            <a:r>
              <a:rPr lang="en-US" sz="3333" b="1" dirty="0"/>
              <a:t> </a:t>
            </a:r>
            <a:r>
              <a:rPr lang="en-US" sz="3333" b="1" dirty="0" err="1"/>
              <a:t>ro‘y</a:t>
            </a:r>
            <a:r>
              <a:rPr lang="en-US" sz="3333" b="1" dirty="0"/>
              <a:t> </a:t>
            </a:r>
            <a:r>
              <a:rPr lang="en-US" sz="3333" b="1" dirty="0" err="1"/>
              <a:t>berishi</a:t>
            </a:r>
            <a:r>
              <a:rPr lang="en-US" sz="3333" b="1" dirty="0"/>
              <a:t> </a:t>
            </a:r>
            <a:r>
              <a:rPr lang="en-US" sz="3333" b="1" dirty="0" err="1"/>
              <a:t>muqarrar</a:t>
            </a:r>
            <a:r>
              <a:rPr lang="en-US" sz="3333" b="1" dirty="0"/>
              <a:t> </a:t>
            </a:r>
            <a:r>
              <a:rPr lang="en-US" sz="3333" b="1" dirty="0" err="1"/>
              <a:t>hodisa</a:t>
            </a:r>
            <a:r>
              <a:rPr lang="en-US" sz="3333" b="1" dirty="0"/>
              <a:t> </a:t>
            </a:r>
            <a:r>
              <a:rPr lang="en-US" sz="3333" b="1" dirty="0" err="1"/>
              <a:t>bo‘lsa</a:t>
            </a:r>
            <a:r>
              <a:rPr lang="en-US" sz="3333" b="1" dirty="0"/>
              <a:t>, u </a:t>
            </a:r>
            <a:r>
              <a:rPr lang="en-US" sz="3333" b="1" dirty="0" err="1"/>
              <a:t>holda</a:t>
            </a:r>
            <a:r>
              <a:rPr lang="en-US" sz="3333" b="1" dirty="0"/>
              <a:t> </a:t>
            </a:r>
            <a:r>
              <a:rPr lang="en-US" sz="3333" b="1" dirty="0" err="1"/>
              <a:t>bu</a:t>
            </a:r>
            <a:r>
              <a:rPr lang="en-US" sz="3333" b="1" dirty="0"/>
              <a:t> </a:t>
            </a:r>
            <a:r>
              <a:rPr lang="en-US" sz="3333" b="1" err="1"/>
              <a:t>hodisalar</a:t>
            </a:r>
            <a:r>
              <a:rPr lang="en-US" sz="3333" b="1"/>
              <a:t> </a:t>
            </a:r>
            <a:r>
              <a:rPr lang="en-US" sz="3333" b="1">
                <a:solidFill>
                  <a:srgbClr val="C00000"/>
                </a:solidFill>
              </a:rPr>
              <a:t>bo‘lishi </a:t>
            </a:r>
            <a:r>
              <a:rPr lang="en-US" sz="3333" b="1" err="1">
                <a:solidFill>
                  <a:srgbClr val="C00000"/>
                </a:solidFill>
              </a:rPr>
              <a:t>mumkin</a:t>
            </a:r>
            <a:r>
              <a:rPr lang="en-US" sz="3333" b="1">
                <a:solidFill>
                  <a:srgbClr val="C00000"/>
                </a:solidFill>
              </a:rPr>
              <a:t> bo‘lgan </a:t>
            </a:r>
            <a:r>
              <a:rPr lang="en-US" sz="3333" b="1" dirty="0" err="1">
                <a:solidFill>
                  <a:srgbClr val="C00000"/>
                </a:solidFill>
              </a:rPr>
              <a:t>yagona</a:t>
            </a:r>
            <a:r>
              <a:rPr lang="en-US" sz="3333" b="1" dirty="0">
                <a:solidFill>
                  <a:srgbClr val="C00000"/>
                </a:solidFill>
              </a:rPr>
              <a:t> </a:t>
            </a:r>
            <a:r>
              <a:rPr lang="en-US" sz="3333" b="1" dirty="0" err="1"/>
              <a:t>hodisalar</a:t>
            </a:r>
            <a:r>
              <a:rPr lang="en-US" sz="3333" b="1" dirty="0"/>
              <a:t> </a:t>
            </a:r>
            <a:r>
              <a:rPr lang="en-US" sz="3333" b="1" dirty="0" err="1"/>
              <a:t>deyiladi</a:t>
            </a:r>
            <a:r>
              <a:rPr lang="en-US" sz="3333" b="1" dirty="0"/>
              <a:t>. </a:t>
            </a:r>
            <a:endParaRPr lang="en-US" sz="3333" b="1" dirty="0"/>
          </a:p>
          <a:p>
            <a:pPr algn="just"/>
            <a:r>
              <a:rPr lang="en-US" sz="3333" b="1" dirty="0"/>
              <a:t> </a:t>
            </a:r>
            <a:r>
              <a:rPr lang="en-US" sz="3333" b="1" dirty="0"/>
              <a:t>     Agar </a:t>
            </a:r>
            <a:r>
              <a:rPr lang="en-US" sz="3333" b="1" dirty="0" err="1"/>
              <a:t>bir</a:t>
            </a:r>
            <a:r>
              <a:rPr lang="en-US" sz="3333" b="1" dirty="0"/>
              <a:t> </a:t>
            </a:r>
            <a:r>
              <a:rPr lang="en-US" sz="3333" b="1" dirty="0" err="1"/>
              <a:t>nechta</a:t>
            </a:r>
            <a:r>
              <a:rPr lang="en-US" sz="3333" b="1" dirty="0"/>
              <a:t> </a:t>
            </a:r>
            <a:r>
              <a:rPr lang="en-US" sz="3333" b="1" dirty="0" err="1"/>
              <a:t>hodisalardan</a:t>
            </a:r>
            <a:r>
              <a:rPr lang="en-US" sz="3333" b="1" dirty="0"/>
              <a:t> </a:t>
            </a:r>
            <a:r>
              <a:rPr lang="en-US" sz="3333" b="1" dirty="0" err="1"/>
              <a:t>hech</a:t>
            </a:r>
            <a:r>
              <a:rPr lang="en-US" sz="3333" b="1" dirty="0"/>
              <a:t> </a:t>
            </a:r>
            <a:r>
              <a:rPr lang="en-US" sz="3333" b="1" dirty="0" err="1"/>
              <a:t>birining</a:t>
            </a:r>
            <a:r>
              <a:rPr lang="en-US" sz="3333" b="1" dirty="0"/>
              <a:t> </a:t>
            </a:r>
            <a:r>
              <a:rPr lang="en-US" sz="3333" b="1" dirty="0" err="1"/>
              <a:t>boshqalariga</a:t>
            </a:r>
            <a:r>
              <a:rPr lang="en-US" sz="3333" b="1" dirty="0"/>
              <a:t> </a:t>
            </a:r>
            <a:r>
              <a:rPr lang="en-US" sz="3333" b="1" dirty="0" err="1"/>
              <a:t>nisbatan</a:t>
            </a:r>
            <a:r>
              <a:rPr lang="en-US" sz="3333" b="1" dirty="0"/>
              <a:t> </a:t>
            </a:r>
            <a:r>
              <a:rPr lang="en-US" sz="3333" b="1" dirty="0" err="1"/>
              <a:t>ro‘y</a:t>
            </a:r>
            <a:r>
              <a:rPr lang="en-US" sz="3333" b="1" dirty="0"/>
              <a:t> </a:t>
            </a:r>
            <a:r>
              <a:rPr lang="en-US" sz="3333" b="1" err="1"/>
              <a:t>berishi</a:t>
            </a:r>
            <a:r>
              <a:rPr lang="en-US" sz="3333" b="1"/>
              <a:t> </a:t>
            </a:r>
            <a:r>
              <a:rPr lang="en-US" sz="3333" b="1"/>
              <a:t>ko‘proq </a:t>
            </a:r>
            <a:r>
              <a:rPr lang="en-US" sz="3333" b="1" dirty="0" err="1"/>
              <a:t>deyishga</a:t>
            </a:r>
            <a:r>
              <a:rPr lang="en-US" sz="3333" b="1" dirty="0"/>
              <a:t> </a:t>
            </a:r>
            <a:r>
              <a:rPr lang="en-US" sz="3333" b="1" dirty="0" err="1"/>
              <a:t>asos</a:t>
            </a:r>
            <a:r>
              <a:rPr lang="en-US" sz="3333" b="1" dirty="0"/>
              <a:t> </a:t>
            </a:r>
            <a:r>
              <a:rPr lang="en-US" sz="3333" b="1" dirty="0" err="1"/>
              <a:t>bo‘lmasa</a:t>
            </a:r>
            <a:r>
              <a:rPr lang="en-US" sz="3333" b="1" dirty="0"/>
              <a:t>, </a:t>
            </a:r>
            <a:r>
              <a:rPr lang="en-US" sz="3333" b="1" dirty="0" err="1"/>
              <a:t>ular</a:t>
            </a:r>
            <a:r>
              <a:rPr lang="en-US" sz="3333" b="1" dirty="0"/>
              <a:t> </a:t>
            </a:r>
            <a:r>
              <a:rPr lang="en-US" sz="3333" b="1" dirty="0" err="1">
                <a:solidFill>
                  <a:srgbClr val="C00000"/>
                </a:solidFill>
              </a:rPr>
              <a:t>teng</a:t>
            </a:r>
            <a:r>
              <a:rPr lang="en-US" sz="3333" b="1" dirty="0">
                <a:solidFill>
                  <a:srgbClr val="C00000"/>
                </a:solidFill>
              </a:rPr>
              <a:t> </a:t>
            </a:r>
            <a:r>
              <a:rPr lang="en-US" sz="3333" b="1" dirty="0" err="1">
                <a:solidFill>
                  <a:srgbClr val="C00000"/>
                </a:solidFill>
              </a:rPr>
              <a:t>imkoniyatli</a:t>
            </a:r>
            <a:r>
              <a:rPr lang="en-US" sz="3333" b="1" dirty="0">
                <a:solidFill>
                  <a:srgbClr val="C00000"/>
                </a:solidFill>
              </a:rPr>
              <a:t> </a:t>
            </a:r>
            <a:r>
              <a:rPr lang="en-US" sz="3333" b="1" dirty="0" err="1">
                <a:solidFill>
                  <a:srgbClr val="C00000"/>
                </a:solidFill>
              </a:rPr>
              <a:t>hodisalar</a:t>
            </a:r>
            <a:r>
              <a:rPr lang="en-US" sz="3333" b="1" dirty="0"/>
              <a:t> </a:t>
            </a:r>
            <a:r>
              <a:rPr lang="en-US" sz="3333" b="1" dirty="0" err="1"/>
              <a:t>deyiladi</a:t>
            </a:r>
            <a:r>
              <a:rPr lang="en-US" sz="3333" b="1" dirty="0"/>
              <a:t>. </a:t>
            </a:r>
            <a:endParaRPr lang="en-US" sz="3333" b="1" dirty="0"/>
          </a:p>
        </p:txBody>
      </p:sp>
    </p:spTree>
    <p:extLst>
      <p:ext uri="{BB962C8B-B14F-4D97-AF65-F5344CB8AC3E}">
        <p14:creationId xmlns:p14="http://schemas.microsoft.com/office/powerpoint/2010/main" val="82520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/>
          <p:nvPr/>
        </p:nvSpPr>
        <p:spPr>
          <a:xfrm>
            <a:off x="1" y="29633"/>
            <a:ext cx="12191999" cy="95801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867"/>
          </a:p>
        </p:txBody>
      </p:sp>
      <p:sp>
        <p:nvSpPr>
          <p:cNvPr id="5" name="Прямоугольник 4"/>
          <p:cNvSpPr/>
          <p:nvPr/>
        </p:nvSpPr>
        <p:spPr>
          <a:xfrm>
            <a:off x="3921902" y="-5453"/>
            <a:ext cx="4345870" cy="9130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333" b="1">
                <a:solidFill>
                  <a:schemeClr val="bg1"/>
                </a:solidFill>
              </a:rPr>
              <a:t>KLASSIK TA’RIF</a:t>
            </a:r>
            <a:endParaRPr lang="ru-RU" sz="5333" b="1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7377" y="1039892"/>
            <a:ext cx="119149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/>
              <a:t>      </a:t>
            </a:r>
            <a:r>
              <a:rPr lang="en-US" sz="3200" b="1" i="1" dirty="0" err="1">
                <a:solidFill>
                  <a:srgbClr val="C00000"/>
                </a:solidFill>
              </a:rPr>
              <a:t>Ehtimollik</a:t>
            </a:r>
            <a:r>
              <a:rPr lang="en-US" sz="3200" b="1" dirty="0"/>
              <a:t> – </a:t>
            </a:r>
            <a:r>
              <a:rPr lang="en-US" sz="3200" b="1" dirty="0" err="1"/>
              <a:t>tasodifiy</a:t>
            </a:r>
            <a:r>
              <a:rPr lang="en-US" sz="3200" b="1" dirty="0"/>
              <a:t> </a:t>
            </a:r>
            <a:r>
              <a:rPr lang="en-US" sz="3200" b="1" dirty="0" err="1"/>
              <a:t>hodisaning</a:t>
            </a:r>
            <a:r>
              <a:rPr lang="en-US" sz="3200" b="1" dirty="0"/>
              <a:t> </a:t>
            </a:r>
            <a:r>
              <a:rPr lang="en-US" sz="3200" b="1" dirty="0" err="1"/>
              <a:t>ro‘y</a:t>
            </a:r>
            <a:r>
              <a:rPr lang="en-US" sz="3200" b="1" dirty="0"/>
              <a:t> </a:t>
            </a:r>
            <a:r>
              <a:rPr lang="en-US" sz="3200" b="1" dirty="0" err="1"/>
              <a:t>berish</a:t>
            </a:r>
            <a:r>
              <a:rPr lang="en-US" sz="3200" b="1" dirty="0"/>
              <a:t> </a:t>
            </a:r>
            <a:r>
              <a:rPr lang="en-US" sz="3200" b="1" dirty="0" err="1"/>
              <a:t>imkoniyatini</a:t>
            </a:r>
            <a:r>
              <a:rPr lang="en-US" sz="3200" b="1" dirty="0"/>
              <a:t> </a:t>
            </a:r>
            <a:r>
              <a:rPr lang="en-US" sz="3200" b="1" dirty="0" err="1"/>
              <a:t>miqdoriy</a:t>
            </a:r>
            <a:r>
              <a:rPr lang="en-US" sz="3200" b="1" dirty="0"/>
              <a:t> </a:t>
            </a:r>
            <a:r>
              <a:rPr lang="en-US" sz="3200" b="1" dirty="0" err="1"/>
              <a:t>jihatdan</a:t>
            </a:r>
            <a:r>
              <a:rPr lang="en-US" sz="3200" b="1" dirty="0"/>
              <a:t> </a:t>
            </a:r>
            <a:r>
              <a:rPr lang="en-US" sz="3200" b="1" dirty="0" err="1"/>
              <a:t>xarakterlovchi</a:t>
            </a:r>
            <a:r>
              <a:rPr lang="en-US" sz="3200" b="1" dirty="0"/>
              <a:t> </a:t>
            </a:r>
            <a:r>
              <a:rPr lang="en-US" sz="3200" b="1" dirty="0" err="1"/>
              <a:t>sondir</a:t>
            </a:r>
            <a:r>
              <a:rPr lang="en-US" sz="3200" b="1" dirty="0"/>
              <a:t>.</a:t>
            </a:r>
            <a:endParaRPr lang="en-US" sz="3200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Прямоугольник 8"/>
              <p:cNvSpPr/>
              <p:nvPr/>
            </p:nvSpPr>
            <p:spPr>
              <a:xfrm>
                <a:off x="213577" y="2144793"/>
                <a:ext cx="11813324" cy="43898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200" b="1" dirty="0"/>
                  <a:t>    </a:t>
                </a:r>
                <a:r>
                  <a:rPr lang="en-US" sz="3200" b="1" dirty="0" err="1"/>
                  <a:t>Ta’rif</a:t>
                </a:r>
                <a:r>
                  <a:rPr lang="en-US" sz="3200" b="1"/>
                  <a:t>: </a:t>
                </a:r>
                <a:r>
                  <a:rPr lang="en-US" sz="3200" b="1" i="1">
                    <a:solidFill>
                      <a:srgbClr val="C00000"/>
                    </a:solidFill>
                  </a:rPr>
                  <a:t>A </a:t>
                </a:r>
                <a:r>
                  <a:rPr lang="en-US" sz="3200" b="1" i="1" dirty="0" err="1">
                    <a:solidFill>
                      <a:srgbClr val="C00000"/>
                    </a:solidFill>
                  </a:rPr>
                  <a:t>hodisaning</a:t>
                </a:r>
                <a:r>
                  <a:rPr lang="en-US" sz="3200" b="1" i="1" dirty="0">
                    <a:solidFill>
                      <a:srgbClr val="C00000"/>
                    </a:solidFill>
                  </a:rPr>
                  <a:t> </a:t>
                </a:r>
                <a:r>
                  <a:rPr lang="en-US" sz="3200" b="1" i="1" dirty="0" err="1">
                    <a:solidFill>
                      <a:srgbClr val="C00000"/>
                    </a:solidFill>
                  </a:rPr>
                  <a:t>ehtimoli</a:t>
                </a:r>
                <a:r>
                  <a:rPr lang="en-US" sz="3200" b="1" i="1" dirty="0">
                    <a:solidFill>
                      <a:srgbClr val="C00000"/>
                    </a:solidFill>
                  </a:rPr>
                  <a:t> </a:t>
                </a:r>
                <a:r>
                  <a:rPr lang="en-US" sz="3200" b="1" dirty="0"/>
                  <a:t>deb, </a:t>
                </a:r>
                <a:r>
                  <a:rPr lang="en-US" sz="3200" b="1" dirty="0" err="1"/>
                  <a:t>bu</a:t>
                </a:r>
                <a:r>
                  <a:rPr lang="en-US" sz="3200" b="1" dirty="0"/>
                  <a:t> </a:t>
                </a:r>
                <a:r>
                  <a:rPr lang="en-US" sz="3200" b="1" err="1"/>
                  <a:t>hodisa</a:t>
                </a:r>
                <a:r>
                  <a:rPr lang="en-US" sz="3200" b="1"/>
                  <a:t> sodir bo‘lishida qo‘l </a:t>
                </a:r>
                <a:r>
                  <a:rPr lang="en-US" sz="3200" b="1" dirty="0" err="1"/>
                  <a:t>keladigan</a:t>
                </a:r>
                <a:r>
                  <a:rPr lang="en-US" sz="3200" b="1" dirty="0"/>
                  <a:t> (</a:t>
                </a:r>
                <a:r>
                  <a:rPr lang="en-US" sz="3200" b="1" dirty="0" err="1"/>
                  <a:t>qulaylik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tug‘diruvchi</a:t>
                </a:r>
                <a:r>
                  <a:rPr lang="en-US" sz="3200" b="1" dirty="0"/>
                  <a:t>) </a:t>
                </a:r>
                <a:r>
                  <a:rPr lang="en-US" sz="3200" b="1" dirty="0" err="1"/>
                  <a:t>elementar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natijalar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sonining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jami</a:t>
                </a:r>
                <a:r>
                  <a:rPr lang="en-US" sz="3200" b="1" dirty="0"/>
                  <a:t> </a:t>
                </a:r>
                <a:r>
                  <a:rPr lang="en-US" sz="3200" b="1" err="1"/>
                  <a:t>sodir</a:t>
                </a:r>
                <a:r>
                  <a:rPr lang="en-US" sz="3200" b="1"/>
                  <a:t> bo‘lishi </a:t>
                </a:r>
                <a:r>
                  <a:rPr lang="en-US" sz="3200" b="1" err="1"/>
                  <a:t>mumkin</a:t>
                </a:r>
                <a:r>
                  <a:rPr lang="en-US" sz="3200" b="1"/>
                  <a:t> bo‘lgan </a:t>
                </a:r>
                <a:r>
                  <a:rPr lang="en-US" sz="3200" b="1" dirty="0" err="1"/>
                  <a:t>natijalar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soniga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nisbatiga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aytiladi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va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quyidagi</a:t>
                </a:r>
                <a:r>
                  <a:rPr lang="en-US" sz="3200" b="1" dirty="0"/>
                  <a:t> formula </a:t>
                </a:r>
                <a:r>
                  <a:rPr lang="en-US" sz="3200" b="1" dirty="0" err="1"/>
                  <a:t>orqali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topiladi</a:t>
                </a:r>
                <a:r>
                  <a:rPr lang="en-US" sz="3200" b="1" dirty="0"/>
                  <a:t>: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𝒎</m:t>
                          </m:r>
                        </m:num>
                        <m:den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den>
                      </m:f>
                    </m:oMath>
                  </m:oMathPara>
                </a14:m>
                <a:endParaRPr lang="en-US" sz="3200" b="1" dirty="0"/>
              </a:p>
              <a:p>
                <a:pPr algn="just"/>
                <a:r>
                  <a:rPr lang="en-US" sz="3200" b="1" dirty="0"/>
                  <a:t>      Bu </a:t>
                </a:r>
                <a:r>
                  <a:rPr lang="en-US" sz="3200" b="1" dirty="0" err="1"/>
                  <a:t>yerda</a:t>
                </a:r>
                <a:r>
                  <a:rPr lang="en-US" sz="3200" b="1" dirty="0"/>
                  <a:t> </a:t>
                </a:r>
                <a:r>
                  <a:rPr lang="en-US" sz="3200" b="1" i="1" dirty="0">
                    <a:solidFill>
                      <a:srgbClr val="C00000"/>
                    </a:solidFill>
                  </a:rPr>
                  <a:t>P(A) – A </a:t>
                </a:r>
                <a:r>
                  <a:rPr lang="en-US" sz="3200" b="1" dirty="0" err="1"/>
                  <a:t>hodisaning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ehtimoli</a:t>
                </a:r>
                <a:r>
                  <a:rPr lang="en-US" sz="3200" b="1" dirty="0"/>
                  <a:t>, </a:t>
                </a:r>
                <a:r>
                  <a:rPr lang="en-US" sz="3200" b="1" i="1" dirty="0">
                    <a:solidFill>
                      <a:srgbClr val="C00000"/>
                    </a:solidFill>
                  </a:rPr>
                  <a:t>n</a:t>
                </a:r>
                <a:r>
                  <a:rPr lang="en-US" sz="3200" b="1" dirty="0"/>
                  <a:t> – </a:t>
                </a:r>
                <a:r>
                  <a:rPr lang="en-US" sz="3200" b="1" dirty="0" err="1"/>
                  <a:t>tajribaning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jami</a:t>
                </a:r>
                <a:r>
                  <a:rPr lang="en-US" sz="3200" b="1" dirty="0"/>
                  <a:t> </a:t>
                </a:r>
                <a:r>
                  <a:rPr lang="en-US" sz="3200" b="1" err="1"/>
                  <a:t>sodir</a:t>
                </a:r>
                <a:r>
                  <a:rPr lang="en-US" sz="3200" b="1"/>
                  <a:t>  bo‘lishi </a:t>
                </a:r>
                <a:r>
                  <a:rPr lang="en-US" sz="3200" b="1" err="1"/>
                  <a:t>mumkin</a:t>
                </a:r>
                <a:r>
                  <a:rPr lang="en-US" sz="3200" b="1"/>
                  <a:t> </a:t>
                </a:r>
                <a:r>
                  <a:rPr lang="en-US" sz="3200" b="1"/>
                  <a:t>bo‘lgan </a:t>
                </a:r>
                <a:r>
                  <a:rPr lang="en-US" sz="3200" b="1" dirty="0" err="1"/>
                  <a:t>natijalar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soni</a:t>
                </a:r>
                <a:r>
                  <a:rPr lang="en-US" sz="3200" b="1" dirty="0"/>
                  <a:t>,  </a:t>
                </a:r>
                <a:r>
                  <a:rPr lang="en-US" sz="3200" b="1" i="1" dirty="0">
                    <a:solidFill>
                      <a:srgbClr val="C00000"/>
                    </a:solidFill>
                  </a:rPr>
                  <a:t>m</a:t>
                </a:r>
                <a:r>
                  <a:rPr lang="en-US" sz="3200" b="1" dirty="0"/>
                  <a:t> </a:t>
                </a:r>
                <a:r>
                  <a:rPr lang="en-US" sz="3200" b="1"/>
                  <a:t>– qo‘l </a:t>
                </a:r>
                <a:r>
                  <a:rPr lang="en-US" sz="3200" b="1" dirty="0" err="1"/>
                  <a:t>keladigan</a:t>
                </a:r>
                <a:r>
                  <a:rPr lang="en-US" sz="3200" b="1" dirty="0"/>
                  <a:t> (</a:t>
                </a:r>
                <a:r>
                  <a:rPr lang="en-US" sz="3200" b="1" dirty="0" err="1"/>
                  <a:t>qulaylik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tug‘diruvchi</a:t>
                </a:r>
                <a:r>
                  <a:rPr lang="en-US" sz="3200" b="1" dirty="0"/>
                  <a:t>) </a:t>
                </a:r>
                <a:r>
                  <a:rPr lang="en-US" sz="3200" b="1" dirty="0" err="1"/>
                  <a:t>elementar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natijalar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soni</a:t>
                </a:r>
                <a:endParaRPr lang="en-US" sz="3200" b="1" dirty="0"/>
              </a:p>
            </p:txBody>
          </p:sp>
        </mc:Choice>
        <mc:Fallback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77" y="2144793"/>
                <a:ext cx="11813324" cy="4389856"/>
              </a:xfrm>
              <a:prstGeom prst="rect">
                <a:avLst/>
              </a:prstGeom>
              <a:blipFill>
                <a:blip r:embed="rId2"/>
                <a:stretch>
                  <a:fillRect l="-1290" t="-1806" r="-1342" b="-37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433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03199" y="1173727"/>
            <a:ext cx="11785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/>
              <a:t>	</a:t>
            </a:r>
            <a:r>
              <a:rPr lang="en-US" sz="3200" b="1" dirty="0" err="1"/>
              <a:t>Umumiy</a:t>
            </a:r>
            <a:r>
              <a:rPr lang="en-US" sz="3200" b="1" dirty="0"/>
              <a:t> </a:t>
            </a:r>
            <a:r>
              <a:rPr lang="en-US" sz="3200" b="1" dirty="0" err="1"/>
              <a:t>holda</a:t>
            </a:r>
            <a:r>
              <a:rPr lang="en-US" sz="3200" b="1" dirty="0"/>
              <a:t>, </a:t>
            </a:r>
            <a:r>
              <a:rPr lang="en-US" sz="3200" b="1" dirty="0" err="1"/>
              <a:t>biror</a:t>
            </a:r>
            <a:r>
              <a:rPr lang="en-US" sz="3200" b="1" dirty="0"/>
              <a:t> </a:t>
            </a:r>
            <a:r>
              <a:rPr lang="en-US" sz="3200" b="1" dirty="0" err="1"/>
              <a:t>tajribaning</a:t>
            </a:r>
            <a:r>
              <a:rPr lang="en-US" sz="3200" b="1" dirty="0"/>
              <a:t> </a:t>
            </a:r>
            <a:r>
              <a:rPr lang="en-US" sz="3200" b="1" dirty="0" err="1"/>
              <a:t>jami</a:t>
            </a:r>
            <a:r>
              <a:rPr lang="en-US" sz="3200" b="1" dirty="0"/>
              <a:t> </a:t>
            </a:r>
            <a:r>
              <a:rPr lang="en-US" sz="3200" b="1" err="1"/>
              <a:t>sodir</a:t>
            </a:r>
            <a:r>
              <a:rPr lang="en-US" sz="3200" b="1"/>
              <a:t> </a:t>
            </a:r>
            <a:r>
              <a:rPr lang="en-US" sz="3200" b="1"/>
              <a:t>bo‘lishi </a:t>
            </a:r>
            <a:r>
              <a:rPr lang="en-US" sz="3200" b="1" err="1"/>
              <a:t>mumkin</a:t>
            </a:r>
            <a:r>
              <a:rPr lang="en-US" sz="3200" b="1"/>
              <a:t> </a:t>
            </a:r>
            <a:r>
              <a:rPr lang="en-US" sz="3200" b="1"/>
              <a:t>bo‘lgan </a:t>
            </a:r>
            <a:r>
              <a:rPr lang="en-US" sz="3200" b="1" dirty="0" err="1"/>
              <a:t>natijalari</a:t>
            </a:r>
            <a:r>
              <a:rPr lang="en-US" sz="3200" b="1" dirty="0"/>
              <a:t> </a:t>
            </a:r>
            <a:r>
              <a:rPr lang="en-US" sz="3200" b="1" dirty="0" err="1"/>
              <a:t>sonini</a:t>
            </a:r>
            <a:r>
              <a:rPr lang="ru-RU" sz="3200" b="1" dirty="0"/>
              <a:t> </a:t>
            </a:r>
            <a:r>
              <a:rPr lang="ru-RU" sz="3200" b="1" dirty="0">
                <a:solidFill>
                  <a:srgbClr val="C00000"/>
                </a:solidFill>
              </a:rPr>
              <a:t>𝑛</a:t>
            </a:r>
            <a:r>
              <a:rPr lang="ru-RU" sz="3200" b="1" dirty="0"/>
              <a:t>, </a:t>
            </a:r>
            <a:r>
              <a:rPr lang="en-US" sz="3200" b="1" dirty="0" err="1"/>
              <a:t>biror</a:t>
            </a:r>
            <a:r>
              <a:rPr lang="en-US" sz="3200" b="1" dirty="0"/>
              <a:t> </a:t>
            </a:r>
            <a:r>
              <a:rPr lang="en-US" sz="3200" b="1" dirty="0" err="1"/>
              <a:t>hodisa</a:t>
            </a:r>
            <a:r>
              <a:rPr lang="en-US" sz="3200" b="1" dirty="0"/>
              <a:t> </a:t>
            </a:r>
            <a:r>
              <a:rPr lang="en-US" sz="3200" b="1" err="1"/>
              <a:t>sodir</a:t>
            </a:r>
            <a:r>
              <a:rPr lang="en-US" sz="3200" b="1"/>
              <a:t> bo‘lishiga qo‘l </a:t>
            </a:r>
            <a:r>
              <a:rPr lang="en-US" sz="3200" b="1" dirty="0" err="1"/>
              <a:t>keladigan</a:t>
            </a:r>
            <a:r>
              <a:rPr lang="en-US" sz="3200" b="1" dirty="0"/>
              <a:t> (</a:t>
            </a:r>
            <a:r>
              <a:rPr lang="en-US" sz="3200" b="1" dirty="0" err="1"/>
              <a:t>qulaylik</a:t>
            </a:r>
            <a:r>
              <a:rPr lang="en-US" sz="3200" b="1" dirty="0"/>
              <a:t> </a:t>
            </a:r>
            <a:r>
              <a:rPr lang="en-US" sz="3200" b="1" dirty="0" err="1"/>
              <a:t>tug‘diruvchi</a:t>
            </a:r>
            <a:r>
              <a:rPr lang="en-US" sz="3200" b="1" dirty="0"/>
              <a:t>) </a:t>
            </a:r>
            <a:r>
              <a:rPr lang="en-US" sz="3200" b="1" dirty="0" err="1"/>
              <a:t>natijalar</a:t>
            </a:r>
            <a:r>
              <a:rPr lang="en-US" sz="3200" b="1" dirty="0"/>
              <a:t> </a:t>
            </a:r>
            <a:r>
              <a:rPr lang="en-US" sz="3200" b="1" err="1"/>
              <a:t>sonini</a:t>
            </a:r>
            <a:r>
              <a:rPr lang="en-US" sz="3200" b="1"/>
              <a:t> </a:t>
            </a:r>
            <a:r>
              <a:rPr lang="en-US" sz="3200" b="1">
                <a:solidFill>
                  <a:srgbClr val="C00000"/>
                </a:solidFill>
              </a:rPr>
              <a:t>k</a:t>
            </a:r>
            <a:r>
              <a:rPr lang="en-US" sz="3200" b="1"/>
              <a:t> </a:t>
            </a:r>
            <a:r>
              <a:rPr lang="en-US" sz="3200" b="1" dirty="0" err="1"/>
              <a:t>bilan</a:t>
            </a:r>
            <a:r>
              <a:rPr lang="en-US" sz="3200" b="1" dirty="0"/>
              <a:t> </a:t>
            </a:r>
            <a:r>
              <a:rPr lang="en-US" sz="3200" b="1" dirty="0" err="1"/>
              <a:t>belgilasak</a:t>
            </a:r>
            <a:r>
              <a:rPr lang="en-US" sz="3200" b="1" dirty="0"/>
              <a:t>, u </a:t>
            </a:r>
            <a:r>
              <a:rPr lang="en-US" sz="3200" b="1" dirty="0" err="1"/>
              <a:t>holda</a:t>
            </a:r>
            <a:r>
              <a:rPr lang="en-US" sz="3200" b="1" dirty="0"/>
              <a:t> </a:t>
            </a:r>
          </a:p>
          <a:p>
            <a:pPr marL="457189" indent="-457189" algn="just">
              <a:buFont typeface="Wingdings" pitchFamily="2" charset="2"/>
              <a:buChar char="ü"/>
            </a:pPr>
            <a:r>
              <a:rPr lang="en-US" sz="3200" b="1" dirty="0" err="1"/>
              <a:t>har</a:t>
            </a:r>
            <a:r>
              <a:rPr lang="en-US" sz="3200" b="1" dirty="0"/>
              <a:t> </a:t>
            </a:r>
            <a:r>
              <a:rPr lang="en-US" sz="3200" b="1" dirty="0" err="1"/>
              <a:t>bir</a:t>
            </a:r>
            <a:r>
              <a:rPr lang="en-US" sz="3200" b="1" dirty="0"/>
              <a:t> </a:t>
            </a:r>
            <a:r>
              <a:rPr lang="en-US" sz="3200" b="1" dirty="0" err="1"/>
              <a:t>natijaning</a:t>
            </a:r>
            <a:r>
              <a:rPr lang="en-US" sz="3200" b="1" dirty="0"/>
              <a:t> </a:t>
            </a:r>
            <a:r>
              <a:rPr lang="en-US" sz="3200" b="1" err="1"/>
              <a:t>sodir</a:t>
            </a:r>
            <a:r>
              <a:rPr lang="en-US" sz="3200" b="1"/>
              <a:t> bo‘lish </a:t>
            </a:r>
            <a:r>
              <a:rPr lang="en-US" sz="3200" b="1" dirty="0" err="1"/>
              <a:t>ehtimolligi</a:t>
            </a:r>
            <a:r>
              <a:rPr lang="en-US" sz="3200" b="1" dirty="0"/>
              <a:t>                           </a:t>
            </a:r>
            <a:r>
              <a:rPr lang="ru-RU" sz="3200" b="1" dirty="0">
                <a:solidFill>
                  <a:srgbClr val="C00000"/>
                </a:solidFill>
              </a:rPr>
              <a:t>1</a:t>
            </a:r>
            <a:r>
              <a:rPr lang="ru-RU" sz="3200" b="1" dirty="0">
                <a:solidFill>
                  <a:srgbClr val="C00000"/>
                </a:solidFill>
              </a:rPr>
              <a:t>/𝑛 </a:t>
            </a:r>
            <a:r>
              <a:rPr lang="en-US" sz="3200" b="1" dirty="0">
                <a:solidFill>
                  <a:srgbClr val="C00000"/>
                </a:solidFill>
              </a:rPr>
              <a:t>   </a:t>
            </a:r>
            <a:r>
              <a:rPr lang="en-US" sz="3200" b="1" dirty="0" err="1"/>
              <a:t>ga</a:t>
            </a:r>
            <a:r>
              <a:rPr lang="en-US" sz="3200" b="1" dirty="0"/>
              <a:t>, </a:t>
            </a:r>
          </a:p>
          <a:p>
            <a:pPr marL="457189" indent="-457189" algn="just">
              <a:buFont typeface="Wingdings" pitchFamily="2" charset="2"/>
              <a:buChar char="ü"/>
            </a:pPr>
            <a:r>
              <a:rPr lang="en-US" sz="3200" b="1" dirty="0" err="1"/>
              <a:t>yuqoridagi</a:t>
            </a:r>
            <a:r>
              <a:rPr lang="en-US" sz="3200" b="1" dirty="0"/>
              <a:t> </a:t>
            </a:r>
            <a:r>
              <a:rPr lang="en-US" sz="3200" b="1" dirty="0" err="1"/>
              <a:t>hodisaning</a:t>
            </a:r>
            <a:r>
              <a:rPr lang="en-US" sz="3200" b="1" dirty="0"/>
              <a:t> </a:t>
            </a:r>
            <a:r>
              <a:rPr lang="en-US" sz="3200" b="1" err="1"/>
              <a:t>sodir</a:t>
            </a:r>
            <a:r>
              <a:rPr lang="en-US" sz="3200" b="1"/>
              <a:t> bo‘lish </a:t>
            </a:r>
            <a:r>
              <a:rPr lang="en-US" sz="3200" b="1" dirty="0" err="1"/>
              <a:t>ehtimolligi</a:t>
            </a:r>
            <a:r>
              <a:rPr lang="en-US" sz="3200" b="1" dirty="0"/>
              <a:t> </a:t>
            </a:r>
            <a:r>
              <a:rPr lang="en-US" sz="3200" b="1" dirty="0" err="1"/>
              <a:t>esa</a:t>
            </a:r>
            <a:r>
              <a:rPr lang="ru-RU" sz="3200" b="1" dirty="0"/>
              <a:t> </a:t>
            </a:r>
            <a:r>
              <a:rPr lang="en-US" sz="3200" b="1" dirty="0"/>
              <a:t>          </a:t>
            </a:r>
            <a:r>
              <a:rPr lang="ru-RU" sz="3200" b="1" dirty="0">
                <a:solidFill>
                  <a:srgbClr val="C00000"/>
                </a:solidFill>
              </a:rPr>
              <a:t>𝑘</a:t>
            </a:r>
            <a:r>
              <a:rPr lang="ru-RU" sz="3200" b="1" dirty="0">
                <a:solidFill>
                  <a:srgbClr val="C00000"/>
                </a:solidFill>
              </a:rPr>
              <a:t>/𝑛 </a:t>
            </a:r>
            <a:r>
              <a:rPr lang="en-US" sz="3200" b="1" dirty="0">
                <a:solidFill>
                  <a:srgbClr val="C00000"/>
                </a:solidFill>
              </a:rPr>
              <a:t>   </a:t>
            </a:r>
            <a:r>
              <a:rPr lang="en-US" sz="3200" b="1" dirty="0" err="1"/>
              <a:t>ga</a:t>
            </a:r>
            <a:r>
              <a:rPr lang="en-US" sz="3200" b="1" dirty="0"/>
              <a:t> </a:t>
            </a:r>
          </a:p>
          <a:p>
            <a:pPr algn="just"/>
            <a:r>
              <a:rPr lang="en-US" sz="3200" b="1" err="1"/>
              <a:t>teng</a:t>
            </a:r>
            <a:r>
              <a:rPr lang="en-US" sz="3200" b="1"/>
              <a:t> bo‘ladi</a:t>
            </a:r>
            <a:r>
              <a:rPr lang="ru-RU" sz="3200" b="1" dirty="0"/>
              <a:t>.</a:t>
            </a:r>
            <a:endParaRPr lang="ru-RU" sz="3200" b="1" dirty="0"/>
          </a:p>
        </p:txBody>
      </p:sp>
      <p:sp>
        <p:nvSpPr>
          <p:cNvPr id="6" name="object 2"/>
          <p:cNvSpPr/>
          <p:nvPr/>
        </p:nvSpPr>
        <p:spPr>
          <a:xfrm>
            <a:off x="1" y="29633"/>
            <a:ext cx="12191999" cy="95801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867"/>
          </a:p>
        </p:txBody>
      </p:sp>
      <p:sp>
        <p:nvSpPr>
          <p:cNvPr id="7" name="Прямоугольник 6"/>
          <p:cNvSpPr/>
          <p:nvPr/>
        </p:nvSpPr>
        <p:spPr>
          <a:xfrm>
            <a:off x="526000" y="29634"/>
            <a:ext cx="11552586" cy="9130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333" b="1" dirty="0">
                <a:solidFill>
                  <a:schemeClr val="bg1"/>
                </a:solidFill>
              </a:rPr>
              <a:t>EHTIMOLLAR NAZARIYASI ELEMENTLARI</a:t>
            </a:r>
            <a:endParaRPr lang="ru-RU" sz="5333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35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/>
          <p:nvPr/>
        </p:nvSpPr>
        <p:spPr>
          <a:xfrm>
            <a:off x="1" y="29633"/>
            <a:ext cx="12217216" cy="95801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867"/>
          </a:p>
        </p:txBody>
      </p:sp>
      <p:sp>
        <p:nvSpPr>
          <p:cNvPr id="5" name="Прямоугольник 4"/>
          <p:cNvSpPr/>
          <p:nvPr/>
        </p:nvSpPr>
        <p:spPr>
          <a:xfrm>
            <a:off x="76202" y="94604"/>
            <a:ext cx="12081641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267" b="1">
                <a:solidFill>
                  <a:schemeClr val="bg1"/>
                </a:solidFill>
              </a:rPr>
              <a:t>TASODIFIY HODISALAR VA ULARNING EHTOMOLLIGI </a:t>
            </a:r>
            <a:endParaRPr lang="ru-RU" sz="4267" b="1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0501" y="935713"/>
            <a:ext cx="119045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>
                <a:solidFill>
                  <a:srgbClr val="00B050"/>
                </a:solidFill>
              </a:rPr>
              <a:t>      1-masala. </a:t>
            </a:r>
            <a:r>
              <a:rPr lang="en-US" sz="3200" b="1"/>
              <a:t>Qutichada 6 ta bir xil shar shar bor. </a:t>
            </a:r>
            <a:r>
              <a:rPr lang="en-US" sz="3200" b="1"/>
              <a:t>Ular 1 dan 6 gacha raqamlangan. Tavakkaliga </a:t>
            </a:r>
            <a:r>
              <a:rPr lang="en-US" sz="3200" b="1"/>
              <a:t>bitta-bittadan </a:t>
            </a:r>
            <a:r>
              <a:rPr lang="en-US" sz="3200" b="1"/>
              <a:t>barcha sharlar </a:t>
            </a:r>
            <a:r>
              <a:rPr lang="en-US" sz="3200" b="1"/>
              <a:t>olinganda sharlarning raqamlari o‘sib borish tartibida chiqish ehtimolini toping.     </a:t>
            </a:r>
            <a:endParaRPr lang="ru-RU" sz="3200" b="1"/>
          </a:p>
        </p:txBody>
      </p:sp>
      <p:sp>
        <p:nvSpPr>
          <p:cNvPr id="2" name="AutoShape 4" descr="Битки бильярдные | АртБильярт, Украина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ru-RU" sz="2400"/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34" y="4683766"/>
            <a:ext cx="1926943" cy="1926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695" y="2934075"/>
            <a:ext cx="1926943" cy="1926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159" y="4861018"/>
            <a:ext cx="1926943" cy="1926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8158" y="3028593"/>
            <a:ext cx="1926943" cy="1926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237" y="4861017"/>
            <a:ext cx="1926943" cy="1926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553" y="2934074"/>
            <a:ext cx="1926943" cy="1926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680807" y="2974872"/>
            <a:ext cx="938719" cy="1764457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en-US" sz="10666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  <a:endParaRPr lang="ru-RU" sz="10666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467729" y="4942194"/>
            <a:ext cx="938719" cy="1764457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en-US" sz="10666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4</a:t>
            </a:r>
            <a:endParaRPr lang="ru-RU" sz="10666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6152270" y="2919180"/>
            <a:ext cx="938719" cy="1764457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en-US" sz="10666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  <a:endParaRPr lang="ru-RU" sz="10666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107946" y="4683766"/>
            <a:ext cx="938719" cy="1764457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en-US" sz="10666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5</a:t>
            </a:r>
            <a:endParaRPr lang="ru-RU" sz="10666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883349" y="4935296"/>
            <a:ext cx="938719" cy="1764457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en-US" sz="10666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  <a:endParaRPr lang="ru-RU" sz="10666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9595813" y="2919179"/>
            <a:ext cx="938719" cy="1764457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en-US" sz="10666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6</a:t>
            </a:r>
            <a:endParaRPr lang="ru-RU" sz="10666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53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244818" y="989549"/>
                <a:ext cx="11578677" cy="4369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200" b="1" dirty="0">
                    <a:solidFill>
                      <a:srgbClr val="00B050"/>
                    </a:solidFill>
                  </a:rPr>
                  <a:t>Yechish</a:t>
                </a:r>
                <a:r>
                  <a:rPr lang="en-US" sz="3200" b="1">
                    <a:solidFill>
                      <a:srgbClr val="00B050"/>
                    </a:solidFill>
                  </a:rPr>
                  <a:t>: </a:t>
                </a:r>
                <a:r>
                  <a:rPr lang="en-US" sz="3200" b="1"/>
                  <a:t>Qutidagi sharlar 1, 2, 3, 4, 5, 6 sonlari bilan raqamlangan. Oltita sharni bittadan tanlasak, oltita raqamdan iborat olti xonali son hosil qilamiz ( 145236, 354216 va h.k). Bunday olti raqamli o‘rin almashtirishlar soni 6! ga teng. Bulardan raqamlari o‘sib borish tartibida joylashgani esa faqat bitta: 123456.</a:t>
                </a:r>
              </a:p>
              <a:p>
                <a:pPr algn="just"/>
                <a:r>
                  <a:rPr lang="en-US" sz="3200" b="1"/>
                  <a:t>Demak,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en-US" sz="3733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</m:d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733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𝒎</m:t>
                        </m:r>
                      </m:num>
                      <m:den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den>
                    </m:f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733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733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𝟒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𝟓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𝟔</m:t>
                        </m:r>
                      </m:den>
                    </m:f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733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𝟕𝟐𝟎</m:t>
                        </m:r>
                      </m:den>
                    </m:f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3200" b="1" dirty="0"/>
                  <a:t> </a:t>
                </a:r>
                <a:r>
                  <a:rPr lang="en-US" sz="3200" b="1" dirty="0" err="1"/>
                  <a:t>ga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teng</a:t>
                </a:r>
                <a:r>
                  <a:rPr lang="en-US" sz="3200" b="1" dirty="0"/>
                  <a:t>.</a:t>
                </a:r>
              </a:p>
              <a:p>
                <a:r>
                  <a:rPr lang="en-US" sz="3200" b="1" dirty="0"/>
                  <a:t> </a:t>
                </a:r>
                <a:endParaRPr lang="ru-RU" sz="3200" b="1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818" y="989549"/>
                <a:ext cx="11578677" cy="4369530"/>
              </a:xfrm>
              <a:prstGeom prst="rect">
                <a:avLst/>
              </a:prstGeom>
              <a:blipFill>
                <a:blip r:embed="rId2"/>
                <a:stretch>
                  <a:fillRect l="-1316" t="-1813" r="-131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8" y="5083959"/>
            <a:ext cx="1675656" cy="1675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520" y="5083959"/>
            <a:ext cx="1675656" cy="1675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803" y="5052055"/>
            <a:ext cx="1675656" cy="1675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653" y="5009923"/>
            <a:ext cx="1675656" cy="1675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495" y="5006236"/>
            <a:ext cx="1675656" cy="1675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048" y="5006236"/>
            <a:ext cx="1675656" cy="1675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159631" y="5351333"/>
            <a:ext cx="816303" cy="1107996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64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  <a:endParaRPr lang="ru-RU" sz="64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68479" y="5335884"/>
            <a:ext cx="816304" cy="1107996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64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  <a:endParaRPr lang="ru-RU" sz="64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68763" y="5294608"/>
            <a:ext cx="816304" cy="1107996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64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4</a:t>
            </a:r>
            <a:endParaRPr lang="ru-RU" sz="64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8157" y="5310536"/>
            <a:ext cx="816304" cy="1107996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64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  <a:endParaRPr lang="ru-RU" sz="64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59604" y="5319448"/>
            <a:ext cx="816304" cy="1107996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64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5</a:t>
            </a:r>
            <a:endParaRPr lang="ru-RU" sz="64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368031" y="5304800"/>
            <a:ext cx="816304" cy="1107996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64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6</a:t>
            </a:r>
            <a:endParaRPr lang="ru-RU" sz="64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Прямоугольник 16"/>
              <p:cNvSpPr/>
              <p:nvPr/>
            </p:nvSpPr>
            <p:spPr>
              <a:xfrm>
                <a:off x="9081961" y="5616606"/>
                <a:ext cx="2700539" cy="8036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200" b="1" i="1">
                    <a:solidFill>
                      <a:srgbClr val="00B050"/>
                    </a:solidFill>
                  </a:rPr>
                  <a:t>      </a:t>
                </a:r>
                <a:r>
                  <a:rPr lang="en-US" sz="3200" b="1" i="1">
                    <a:solidFill>
                      <a:srgbClr val="C00000"/>
                    </a:solidFill>
                  </a:rPr>
                  <a:t>Javob: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3200" b="1" i="1">
                            <a:latin typeface="Cambria Math"/>
                          </a:rPr>
                          <m:t>𝟕𝟐𝟎</m:t>
                        </m:r>
                      </m:den>
                    </m:f>
                    <m:r>
                      <a:rPr lang="en-US" sz="3200" b="1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3200" b="1"/>
                  <a:t>     </a:t>
                </a:r>
                <a:endParaRPr lang="ru-RU" sz="3200" b="1"/>
              </a:p>
            </p:txBody>
          </p:sp>
        </mc:Choice>
        <mc:Fallback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81961" y="5616606"/>
                <a:ext cx="2700539" cy="803682"/>
              </a:xfrm>
              <a:prstGeom prst="rect">
                <a:avLst/>
              </a:prstGeom>
              <a:blipFill>
                <a:blip r:embed="rId4"/>
                <a:stretch>
                  <a:fillRect b="-121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bject 2"/>
          <p:cNvSpPr/>
          <p:nvPr/>
        </p:nvSpPr>
        <p:spPr>
          <a:xfrm>
            <a:off x="1" y="29633"/>
            <a:ext cx="12217216" cy="95801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867"/>
          </a:p>
        </p:txBody>
      </p:sp>
      <p:sp>
        <p:nvSpPr>
          <p:cNvPr id="19" name="Прямоугольник 18"/>
          <p:cNvSpPr/>
          <p:nvPr/>
        </p:nvSpPr>
        <p:spPr>
          <a:xfrm>
            <a:off x="76202" y="94604"/>
            <a:ext cx="12081641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267" b="1">
                <a:solidFill>
                  <a:schemeClr val="bg1"/>
                </a:solidFill>
              </a:rPr>
              <a:t>TASODIFIY HODISALAR VA ULARNING EHTOMOLLIGI </a:t>
            </a:r>
            <a:endParaRPr lang="ru-RU" sz="4267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77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/>
          <p:nvPr/>
        </p:nvSpPr>
        <p:spPr>
          <a:xfrm>
            <a:off x="1" y="29633"/>
            <a:ext cx="12217216" cy="95801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867"/>
          </a:p>
        </p:txBody>
      </p:sp>
      <p:sp>
        <p:nvSpPr>
          <p:cNvPr id="5" name="Прямоугольник 4"/>
          <p:cNvSpPr/>
          <p:nvPr/>
        </p:nvSpPr>
        <p:spPr>
          <a:xfrm>
            <a:off x="76202" y="94604"/>
            <a:ext cx="11871904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267" b="1" dirty="0">
                <a:solidFill>
                  <a:schemeClr val="bg1"/>
                </a:solidFill>
              </a:rPr>
              <a:t>TASODIFIY HODISALAR VA ULARNING EHTIMOLLIGI </a:t>
            </a:r>
            <a:endParaRPr lang="ru-RU" sz="4267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37280" y="911265"/>
            <a:ext cx="8290560" cy="6328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33" b="1" dirty="0" smtClean="0">
                <a:solidFill>
                  <a:srgbClr val="00B050"/>
                </a:solidFill>
              </a:rPr>
              <a:t>2-masala</a:t>
            </a:r>
            <a:r>
              <a:rPr lang="en-US" sz="2533" b="1" dirty="0">
                <a:solidFill>
                  <a:srgbClr val="00B050"/>
                </a:solidFill>
              </a:rPr>
              <a:t>. </a:t>
            </a:r>
            <a:r>
              <a:rPr lang="en-US" sz="2533" b="1" dirty="0" err="1"/>
              <a:t>Shashqol</a:t>
            </a:r>
            <a:r>
              <a:rPr lang="en-US" sz="2533" b="1" dirty="0"/>
              <a:t> </a:t>
            </a:r>
            <a:r>
              <a:rPr lang="en-US" sz="2533" b="1" dirty="0" err="1"/>
              <a:t>toshi</a:t>
            </a:r>
            <a:r>
              <a:rPr lang="en-US" sz="2533" b="1" dirty="0"/>
              <a:t> </a:t>
            </a:r>
            <a:r>
              <a:rPr lang="en-US" sz="2533" b="1" dirty="0"/>
              <a:t>2 </a:t>
            </a:r>
            <a:r>
              <a:rPr lang="en-US" sz="2533" b="1" dirty="0" err="1"/>
              <a:t>marta</a:t>
            </a:r>
            <a:r>
              <a:rPr lang="en-US" sz="2533" b="1" dirty="0"/>
              <a:t> </a:t>
            </a:r>
            <a:r>
              <a:rPr lang="en-US" sz="2533" b="1" dirty="0" err="1"/>
              <a:t>tashlandi</a:t>
            </a:r>
            <a:r>
              <a:rPr lang="en-US" sz="2533" b="1" dirty="0"/>
              <a:t>. </a:t>
            </a:r>
            <a:r>
              <a:rPr lang="en-US" sz="2533" b="1" dirty="0" err="1"/>
              <a:t>Quyidagi</a:t>
            </a:r>
            <a:r>
              <a:rPr lang="en-US" sz="2533" b="1" dirty="0"/>
              <a:t> </a:t>
            </a:r>
            <a:r>
              <a:rPr lang="en-US" sz="2533" b="1" dirty="0" err="1"/>
              <a:t>hodisalarning</a:t>
            </a:r>
            <a:r>
              <a:rPr lang="en-US" sz="2533" b="1" dirty="0"/>
              <a:t> </a:t>
            </a:r>
            <a:r>
              <a:rPr lang="en-US" sz="2533" b="1" dirty="0" err="1"/>
              <a:t>ro‘y</a:t>
            </a:r>
            <a:r>
              <a:rPr lang="en-US" sz="2533" b="1" dirty="0"/>
              <a:t> </a:t>
            </a:r>
            <a:r>
              <a:rPr lang="en-US" sz="2533" b="1" dirty="0" err="1"/>
              <a:t>berish</a:t>
            </a:r>
            <a:r>
              <a:rPr lang="en-US" sz="2533" b="1" dirty="0"/>
              <a:t> </a:t>
            </a:r>
            <a:r>
              <a:rPr lang="en-US" sz="2533" b="1" dirty="0" err="1"/>
              <a:t>ehtimolliklarini</a:t>
            </a:r>
            <a:r>
              <a:rPr lang="en-US" sz="2533" b="1" dirty="0"/>
              <a:t> toping</a:t>
            </a:r>
            <a:r>
              <a:rPr lang="en-US" sz="2533" b="1" dirty="0"/>
              <a:t>:</a:t>
            </a:r>
          </a:p>
          <a:p>
            <a:pPr marL="457189" indent="-457189" algn="just">
              <a:buAutoNum type="alphaLcParenR"/>
            </a:pPr>
            <a:r>
              <a:rPr lang="en-US" sz="2533" b="1" dirty="0" err="1"/>
              <a:t>Birinchi</a:t>
            </a:r>
            <a:r>
              <a:rPr lang="en-US" sz="2533" b="1" dirty="0"/>
              <a:t> </a:t>
            </a:r>
            <a:r>
              <a:rPr lang="en-US" sz="2533" b="1" dirty="0" err="1"/>
              <a:t>marta</a:t>
            </a:r>
            <a:r>
              <a:rPr lang="en-US" sz="2533" b="1" dirty="0"/>
              <a:t> </a:t>
            </a:r>
            <a:r>
              <a:rPr lang="en-US" sz="2533" b="1" dirty="0" err="1"/>
              <a:t>tashlaganda</a:t>
            </a:r>
            <a:r>
              <a:rPr lang="en-US" sz="2533" b="1" dirty="0"/>
              <a:t> 5 </a:t>
            </a:r>
            <a:r>
              <a:rPr lang="en-US" sz="2533" b="1" dirty="0" err="1"/>
              <a:t>dan</a:t>
            </a:r>
            <a:r>
              <a:rPr lang="en-US" sz="2533" b="1" dirty="0"/>
              <a:t> </a:t>
            </a:r>
            <a:r>
              <a:rPr lang="en-US" sz="2533" b="1" dirty="0" err="1"/>
              <a:t>kam</a:t>
            </a:r>
            <a:r>
              <a:rPr lang="en-US" sz="2533" b="1" dirty="0"/>
              <a:t> </a:t>
            </a:r>
            <a:r>
              <a:rPr lang="en-US" sz="2533" b="1" dirty="0" err="1"/>
              <a:t>bo‘lmagan</a:t>
            </a:r>
            <a:r>
              <a:rPr lang="en-US" sz="2533" b="1" dirty="0"/>
              <a:t>, </a:t>
            </a:r>
            <a:r>
              <a:rPr lang="en-US" sz="2533" b="1" dirty="0" err="1"/>
              <a:t>ikkinchi</a:t>
            </a:r>
            <a:r>
              <a:rPr lang="en-US" sz="2533" b="1" dirty="0"/>
              <a:t> </a:t>
            </a:r>
            <a:r>
              <a:rPr lang="en-US" sz="2533" b="1" dirty="0" err="1"/>
              <a:t>marta</a:t>
            </a:r>
            <a:r>
              <a:rPr lang="en-US" sz="2533" b="1" dirty="0"/>
              <a:t> </a:t>
            </a:r>
            <a:r>
              <a:rPr lang="en-US" sz="2533" b="1" dirty="0" err="1"/>
              <a:t>tashlaganda</a:t>
            </a:r>
            <a:r>
              <a:rPr lang="en-US" sz="2533" b="1" dirty="0"/>
              <a:t> 4 </a:t>
            </a:r>
            <a:r>
              <a:rPr lang="en-US" sz="2533" b="1" dirty="0" err="1"/>
              <a:t>dan</a:t>
            </a:r>
            <a:r>
              <a:rPr lang="en-US" sz="2533" b="1" dirty="0"/>
              <a:t> </a:t>
            </a:r>
            <a:r>
              <a:rPr lang="en-US" sz="2533" b="1" dirty="0" err="1"/>
              <a:t>kam</a:t>
            </a:r>
            <a:r>
              <a:rPr lang="en-US" sz="2533" b="1" dirty="0"/>
              <a:t> </a:t>
            </a:r>
            <a:r>
              <a:rPr lang="en-US" sz="2533" b="1" dirty="0" err="1"/>
              <a:t>bo‘lmagan</a:t>
            </a:r>
            <a:r>
              <a:rPr lang="en-US" sz="2533" b="1" dirty="0"/>
              <a:t> son </a:t>
            </a:r>
            <a:r>
              <a:rPr lang="en-US" sz="2533" b="1" dirty="0" err="1"/>
              <a:t>tushish</a:t>
            </a:r>
            <a:r>
              <a:rPr lang="en-US" sz="2533" b="1" dirty="0"/>
              <a:t>;</a:t>
            </a:r>
          </a:p>
          <a:p>
            <a:pPr marL="457189" indent="-457189" algn="just">
              <a:buAutoNum type="alphaLcParenR"/>
            </a:pPr>
            <a:r>
              <a:rPr lang="en-US" sz="2533" b="1" dirty="0" err="1"/>
              <a:t>Ikki</a:t>
            </a:r>
            <a:r>
              <a:rPr lang="en-US" sz="2533" b="1" dirty="0"/>
              <a:t> </a:t>
            </a:r>
            <a:r>
              <a:rPr lang="en-US" sz="2533" b="1" dirty="0" err="1"/>
              <a:t>marta</a:t>
            </a:r>
            <a:r>
              <a:rPr lang="en-US" sz="2533" b="1" dirty="0"/>
              <a:t> </a:t>
            </a:r>
            <a:r>
              <a:rPr lang="en-US" sz="2533" b="1" dirty="0" err="1"/>
              <a:t>tashlashda</a:t>
            </a:r>
            <a:r>
              <a:rPr lang="en-US" sz="2533" b="1" dirty="0"/>
              <a:t> </a:t>
            </a:r>
            <a:r>
              <a:rPr lang="en-US" sz="2533" b="1" dirty="0" err="1"/>
              <a:t>hech</a:t>
            </a:r>
            <a:r>
              <a:rPr lang="en-US" sz="2533" b="1" dirty="0"/>
              <a:t> </a:t>
            </a:r>
            <a:r>
              <a:rPr lang="en-US" sz="2533" b="1" dirty="0" err="1"/>
              <a:t>bo‘lmasa</a:t>
            </a:r>
            <a:r>
              <a:rPr lang="en-US" sz="2533" b="1" dirty="0"/>
              <a:t> </a:t>
            </a:r>
            <a:r>
              <a:rPr lang="en-US" sz="2533" b="1" dirty="0" err="1"/>
              <a:t>bittasida</a:t>
            </a:r>
            <a:r>
              <a:rPr lang="en-US" sz="2533" b="1" dirty="0"/>
              <a:t> 5 </a:t>
            </a:r>
            <a:r>
              <a:rPr lang="en-US" sz="2533" b="1" dirty="0" err="1"/>
              <a:t>dan</a:t>
            </a:r>
            <a:r>
              <a:rPr lang="en-US" sz="2533" b="1" dirty="0"/>
              <a:t> </a:t>
            </a:r>
            <a:r>
              <a:rPr lang="en-US" sz="2533" b="1" dirty="0" err="1"/>
              <a:t>kichik</a:t>
            </a:r>
            <a:r>
              <a:rPr lang="en-US" sz="2533" b="1" dirty="0"/>
              <a:t> </a:t>
            </a:r>
            <a:r>
              <a:rPr lang="en-US" sz="2533" b="1" dirty="0" err="1"/>
              <a:t>bo‘lmagan</a:t>
            </a:r>
            <a:r>
              <a:rPr lang="en-US" sz="2533" b="1" dirty="0"/>
              <a:t> son </a:t>
            </a:r>
            <a:r>
              <a:rPr lang="en-US" sz="2533" b="1" dirty="0" err="1"/>
              <a:t>tushish</a:t>
            </a:r>
            <a:r>
              <a:rPr lang="en-US" sz="2533" b="1" dirty="0"/>
              <a:t>;</a:t>
            </a:r>
          </a:p>
          <a:p>
            <a:pPr marL="457189" indent="-457189" algn="just">
              <a:buAutoNum type="alphaLcParenR"/>
            </a:pPr>
            <a:r>
              <a:rPr lang="en-US" sz="2533" b="1" dirty="0" err="1"/>
              <a:t>birinchi</a:t>
            </a:r>
            <a:r>
              <a:rPr lang="en-US" sz="2533" b="1" dirty="0"/>
              <a:t> </a:t>
            </a:r>
            <a:r>
              <a:rPr lang="en-US" sz="2533" b="1" dirty="0" err="1"/>
              <a:t>marta</a:t>
            </a:r>
            <a:r>
              <a:rPr lang="en-US" sz="2533" b="1" dirty="0"/>
              <a:t> </a:t>
            </a:r>
            <a:r>
              <a:rPr lang="en-US" sz="2533" b="1" dirty="0" err="1"/>
              <a:t>tashlaganda</a:t>
            </a:r>
            <a:r>
              <a:rPr lang="en-US" sz="2533" b="1" dirty="0"/>
              <a:t> </a:t>
            </a:r>
            <a:r>
              <a:rPr lang="en-US" sz="2533" b="1" dirty="0" err="1"/>
              <a:t>ikkinchi</a:t>
            </a:r>
            <a:r>
              <a:rPr lang="en-US" sz="2533" b="1" dirty="0"/>
              <a:t> </a:t>
            </a:r>
            <a:r>
              <a:rPr lang="en-US" sz="2533" b="1" dirty="0" err="1"/>
              <a:t>tashlaganga</a:t>
            </a:r>
            <a:r>
              <a:rPr lang="en-US" sz="2533" b="1" dirty="0"/>
              <a:t> </a:t>
            </a:r>
            <a:r>
              <a:rPr lang="en-US" sz="2533" b="1" dirty="0" err="1"/>
              <a:t>nisbatan</a:t>
            </a:r>
            <a:r>
              <a:rPr lang="en-US" sz="2533" b="1" dirty="0"/>
              <a:t> </a:t>
            </a:r>
            <a:r>
              <a:rPr lang="en-US" sz="2533" b="1" dirty="0" err="1"/>
              <a:t>katta</a:t>
            </a:r>
            <a:r>
              <a:rPr lang="en-US" sz="2533" b="1" dirty="0"/>
              <a:t> son </a:t>
            </a:r>
            <a:r>
              <a:rPr lang="en-US" sz="2533" b="1" dirty="0" err="1"/>
              <a:t>tushish</a:t>
            </a:r>
            <a:r>
              <a:rPr lang="en-US" sz="2533" b="1" dirty="0"/>
              <a:t>;</a:t>
            </a:r>
          </a:p>
          <a:p>
            <a:pPr marL="457189" indent="-457189" algn="just">
              <a:buAutoNum type="alphaLcParenR"/>
            </a:pPr>
            <a:r>
              <a:rPr lang="en-US" sz="2533" b="1" dirty="0" err="1"/>
              <a:t>i</a:t>
            </a:r>
            <a:r>
              <a:rPr lang="en-US" sz="2533" b="1" dirty="0" err="1"/>
              <a:t>kki</a:t>
            </a:r>
            <a:r>
              <a:rPr lang="en-US" sz="2533" b="1" dirty="0"/>
              <a:t> </a:t>
            </a:r>
            <a:r>
              <a:rPr lang="en-US" sz="2533" b="1" dirty="0" err="1"/>
              <a:t>marta</a:t>
            </a:r>
            <a:r>
              <a:rPr lang="en-US" sz="2533" b="1" dirty="0"/>
              <a:t> </a:t>
            </a:r>
            <a:r>
              <a:rPr lang="en-US" sz="2533" b="1" dirty="0" err="1"/>
              <a:t>tashlanganga</a:t>
            </a:r>
            <a:r>
              <a:rPr lang="en-US" sz="2533" b="1" dirty="0"/>
              <a:t> </a:t>
            </a:r>
            <a:r>
              <a:rPr lang="en-US" sz="2533" b="1" dirty="0" err="1"/>
              <a:t>tushgan</a:t>
            </a:r>
            <a:r>
              <a:rPr lang="en-US" sz="2533" b="1" dirty="0"/>
              <a:t> </a:t>
            </a:r>
            <a:r>
              <a:rPr lang="en-US" sz="2533" b="1" dirty="0" err="1"/>
              <a:t>sonlar</a:t>
            </a:r>
            <a:r>
              <a:rPr lang="en-US" sz="2533" b="1" dirty="0"/>
              <a:t> </a:t>
            </a:r>
            <a:r>
              <a:rPr lang="en-US" sz="2533" b="1" dirty="0" err="1"/>
              <a:t>bir-biridan</a:t>
            </a:r>
            <a:r>
              <a:rPr lang="en-US" sz="2533" b="1" dirty="0"/>
              <a:t> 1 </a:t>
            </a:r>
            <a:r>
              <a:rPr lang="en-US" sz="2533" b="1" dirty="0" err="1"/>
              <a:t>dan</a:t>
            </a:r>
            <a:r>
              <a:rPr lang="en-US" sz="2533" b="1" dirty="0"/>
              <a:t> </a:t>
            </a:r>
            <a:r>
              <a:rPr lang="en-US" sz="2533" b="1" dirty="0" err="1"/>
              <a:t>ko‘p</a:t>
            </a:r>
            <a:r>
              <a:rPr lang="en-US" sz="2533" b="1" dirty="0"/>
              <a:t> </a:t>
            </a:r>
            <a:r>
              <a:rPr lang="en-US" sz="2533" b="1" dirty="0" err="1"/>
              <a:t>bo‘lmagan</a:t>
            </a:r>
            <a:r>
              <a:rPr lang="en-US" sz="2533" b="1" dirty="0"/>
              <a:t> </a:t>
            </a:r>
            <a:r>
              <a:rPr lang="en-US" sz="2533" b="1" dirty="0" err="1"/>
              <a:t>songa</a:t>
            </a:r>
            <a:r>
              <a:rPr lang="en-US" sz="2533" b="1" dirty="0"/>
              <a:t> </a:t>
            </a:r>
            <a:r>
              <a:rPr lang="en-US" sz="2533" b="1" dirty="0" err="1"/>
              <a:t>farq</a:t>
            </a:r>
            <a:r>
              <a:rPr lang="en-US" sz="2533" b="1" dirty="0"/>
              <a:t> </a:t>
            </a:r>
            <a:r>
              <a:rPr lang="en-US" sz="2533" b="1" dirty="0" err="1"/>
              <a:t>qilishi</a:t>
            </a:r>
            <a:r>
              <a:rPr lang="en-US" sz="2533" b="1" dirty="0"/>
              <a:t>;</a:t>
            </a:r>
          </a:p>
          <a:p>
            <a:pPr marL="457189" indent="-457189" algn="just">
              <a:buAutoNum type="alphaLcParenR"/>
            </a:pPr>
            <a:r>
              <a:rPr lang="en-US" sz="2533" b="1" dirty="0" err="1"/>
              <a:t>ikki</a:t>
            </a:r>
            <a:r>
              <a:rPr lang="en-US" sz="2533" b="1" dirty="0"/>
              <a:t> </a:t>
            </a:r>
            <a:r>
              <a:rPr lang="en-US" sz="2533" b="1" dirty="0" err="1"/>
              <a:t>marta</a:t>
            </a:r>
            <a:r>
              <a:rPr lang="en-US" sz="2533" b="1" dirty="0"/>
              <a:t> </a:t>
            </a:r>
            <a:r>
              <a:rPr lang="en-US" sz="2533" b="1" dirty="0" err="1"/>
              <a:t>tashlanganda</a:t>
            </a:r>
            <a:r>
              <a:rPr lang="en-US" sz="2533" b="1" dirty="0"/>
              <a:t> </a:t>
            </a:r>
            <a:r>
              <a:rPr lang="en-US" sz="2533" b="1" dirty="0" err="1"/>
              <a:t>sonlar</a:t>
            </a:r>
            <a:r>
              <a:rPr lang="en-US" sz="2533" b="1" dirty="0"/>
              <a:t> </a:t>
            </a:r>
            <a:r>
              <a:rPr lang="en-US" sz="2533" b="1" dirty="0" err="1"/>
              <a:t>yig‘indisi</a:t>
            </a:r>
            <a:r>
              <a:rPr lang="en-US" sz="2533" b="1" dirty="0"/>
              <a:t> 9 </a:t>
            </a:r>
            <a:r>
              <a:rPr lang="en-US" sz="2533" b="1" dirty="0" err="1"/>
              <a:t>dan</a:t>
            </a:r>
            <a:r>
              <a:rPr lang="en-US" sz="2533" b="1" dirty="0"/>
              <a:t> </a:t>
            </a:r>
            <a:r>
              <a:rPr lang="en-US" sz="2533" b="1" dirty="0" err="1"/>
              <a:t>kam</a:t>
            </a:r>
            <a:r>
              <a:rPr lang="en-US" sz="2533" b="1" dirty="0"/>
              <a:t> </a:t>
            </a:r>
            <a:r>
              <a:rPr lang="en-US" sz="2533" b="1" dirty="0" err="1"/>
              <a:t>bo‘limasligi</a:t>
            </a:r>
            <a:r>
              <a:rPr lang="en-US" sz="2533" b="1" dirty="0"/>
              <a:t>;</a:t>
            </a:r>
          </a:p>
          <a:p>
            <a:pPr marL="457189" indent="-457189" algn="just">
              <a:buAutoNum type="alphaLcParenR"/>
            </a:pPr>
            <a:r>
              <a:rPr lang="en-US" sz="2533" b="1" dirty="0" err="1"/>
              <a:t>Birinchisi</a:t>
            </a:r>
            <a:r>
              <a:rPr lang="en-US" sz="2533" b="1" dirty="0"/>
              <a:t> </a:t>
            </a:r>
            <a:r>
              <a:rPr lang="en-US" sz="2533" b="1" dirty="0" err="1"/>
              <a:t>ikkinchisiga</a:t>
            </a:r>
            <a:r>
              <a:rPr lang="en-US" sz="2533" b="1" dirty="0"/>
              <a:t> </a:t>
            </a:r>
            <a:r>
              <a:rPr lang="en-US" sz="2533" b="1" dirty="0" err="1"/>
              <a:t>bo‘linadigan</a:t>
            </a:r>
            <a:r>
              <a:rPr lang="en-US" sz="2533" b="1" dirty="0"/>
              <a:t> </a:t>
            </a:r>
            <a:r>
              <a:rPr lang="en-US" sz="2533" b="1" dirty="0" err="1"/>
              <a:t>sonlar</a:t>
            </a:r>
            <a:r>
              <a:rPr lang="en-US" sz="2533" b="1" dirty="0"/>
              <a:t> </a:t>
            </a:r>
            <a:r>
              <a:rPr lang="en-US" sz="2533" b="1" dirty="0" err="1"/>
              <a:t>tushish</a:t>
            </a:r>
            <a:r>
              <a:rPr lang="en-US" sz="2533" b="1" dirty="0"/>
              <a:t> </a:t>
            </a:r>
            <a:r>
              <a:rPr lang="en-US" sz="2533" b="1" dirty="0" err="1"/>
              <a:t>ehtimolini</a:t>
            </a:r>
            <a:r>
              <a:rPr lang="en-US" sz="2533" b="1" dirty="0"/>
              <a:t> toping.</a:t>
            </a:r>
          </a:p>
          <a:p>
            <a:pPr algn="ctr"/>
            <a:endParaRPr lang="ru-RU" sz="2533" b="1" spc="105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6" name="Picture 2" descr="FAQ] Casino « Dice » (Казино « Кости на деньги »). - F.A.Q. - [RP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6" r="10333"/>
          <a:stretch/>
        </p:blipFill>
        <p:spPr bwMode="auto">
          <a:xfrm>
            <a:off x="76202" y="2672081"/>
            <a:ext cx="3521689" cy="271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39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232265" y="719684"/>
          <a:ext cx="7071356" cy="544068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7353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/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3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4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427690" y="1807939"/>
            <a:ext cx="44195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189" indent="-457189" algn="just">
              <a:buAutoNum type="alphaLcParenR"/>
            </a:pPr>
            <a:r>
              <a:rPr lang="en-US" sz="2400" b="1" dirty="0" err="1"/>
              <a:t>Birinchi</a:t>
            </a:r>
            <a:r>
              <a:rPr lang="en-US" sz="2400" b="1" dirty="0"/>
              <a:t> </a:t>
            </a:r>
            <a:r>
              <a:rPr lang="en-US" sz="2400" b="1" dirty="0" err="1"/>
              <a:t>marta</a:t>
            </a:r>
            <a:r>
              <a:rPr lang="en-US" sz="2400" b="1" dirty="0"/>
              <a:t> </a:t>
            </a:r>
            <a:r>
              <a:rPr lang="en-US" sz="2400" b="1" dirty="0" err="1"/>
              <a:t>tashlaganda</a:t>
            </a:r>
            <a:r>
              <a:rPr lang="en-US" sz="2400" b="1" dirty="0"/>
              <a:t> 5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kam</a:t>
            </a:r>
            <a:r>
              <a:rPr lang="en-US" sz="2400" b="1" dirty="0"/>
              <a:t> </a:t>
            </a:r>
            <a:r>
              <a:rPr lang="en-US" sz="2400" b="1" dirty="0" err="1"/>
              <a:t>bo‘lmagan</a:t>
            </a:r>
            <a:r>
              <a:rPr lang="en-US" sz="2400" b="1" dirty="0"/>
              <a:t>, </a:t>
            </a:r>
            <a:r>
              <a:rPr lang="en-US" sz="2400" b="1" dirty="0" err="1"/>
              <a:t>ikkinchi</a:t>
            </a:r>
            <a:r>
              <a:rPr lang="en-US" sz="2400" b="1" dirty="0"/>
              <a:t> </a:t>
            </a:r>
            <a:r>
              <a:rPr lang="en-US" sz="2400" b="1" dirty="0" err="1"/>
              <a:t>marta</a:t>
            </a:r>
            <a:r>
              <a:rPr lang="en-US" sz="2400" b="1" dirty="0"/>
              <a:t> </a:t>
            </a:r>
            <a:r>
              <a:rPr lang="en-US" sz="2400" b="1" dirty="0" err="1"/>
              <a:t>tashlaganda</a:t>
            </a:r>
            <a:r>
              <a:rPr lang="en-US" sz="2400" b="1" dirty="0"/>
              <a:t> 4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kam</a:t>
            </a:r>
            <a:r>
              <a:rPr lang="en-US" sz="2400" b="1" dirty="0"/>
              <a:t> </a:t>
            </a:r>
            <a:r>
              <a:rPr lang="en-US" sz="2400" b="1" dirty="0" err="1"/>
              <a:t>bo‘lmagan</a:t>
            </a:r>
            <a:r>
              <a:rPr lang="en-US" sz="2400" b="1" dirty="0"/>
              <a:t> son </a:t>
            </a:r>
            <a:r>
              <a:rPr lang="en-US" sz="2400" b="1" dirty="0" err="1"/>
              <a:t>tushish</a:t>
            </a:r>
            <a:r>
              <a:rPr lang="en-US" sz="2400" b="1" dirty="0"/>
              <a:t> </a:t>
            </a:r>
            <a:r>
              <a:rPr lang="en-US" sz="2400" b="1" dirty="0" err="1"/>
              <a:t>ehtimolini</a:t>
            </a:r>
            <a:r>
              <a:rPr lang="en-US" sz="2400" b="1" dirty="0"/>
              <a:t> toping.</a:t>
            </a:r>
          </a:p>
        </p:txBody>
      </p:sp>
      <p:sp>
        <p:nvSpPr>
          <p:cNvPr id="5" name="Овал 4"/>
          <p:cNvSpPr/>
          <p:nvPr/>
        </p:nvSpPr>
        <p:spPr>
          <a:xfrm>
            <a:off x="4392991" y="80312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6" name="Овал 5"/>
          <p:cNvSpPr/>
          <p:nvPr/>
        </p:nvSpPr>
        <p:spPr>
          <a:xfrm>
            <a:off x="5459791" y="80312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7" name="Овал 6"/>
          <p:cNvSpPr/>
          <p:nvPr/>
        </p:nvSpPr>
        <p:spPr>
          <a:xfrm>
            <a:off x="6437691" y="80312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8" name="Овал 7"/>
          <p:cNvSpPr/>
          <p:nvPr/>
        </p:nvSpPr>
        <p:spPr>
          <a:xfrm>
            <a:off x="4418391" y="1647887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9" name="Овал 8"/>
          <p:cNvSpPr/>
          <p:nvPr/>
        </p:nvSpPr>
        <p:spPr>
          <a:xfrm>
            <a:off x="5447091" y="1621187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0" name="Овал 9"/>
          <p:cNvSpPr/>
          <p:nvPr/>
        </p:nvSpPr>
        <p:spPr>
          <a:xfrm>
            <a:off x="6526591" y="162593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1" name="Овал 10"/>
          <p:cNvSpPr/>
          <p:nvPr/>
        </p:nvSpPr>
        <p:spPr>
          <a:xfrm>
            <a:off x="3295952" y="2363263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2" name="Прямоугольник 11"/>
          <p:cNvSpPr/>
          <p:nvPr/>
        </p:nvSpPr>
        <p:spPr>
          <a:xfrm>
            <a:off x="7470019" y="0"/>
            <a:ext cx="455143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/>
              <a:t>Birinchi</a:t>
            </a:r>
            <a:r>
              <a:rPr lang="en-US" sz="2400" b="1" dirty="0"/>
              <a:t> </a:t>
            </a:r>
            <a:r>
              <a:rPr lang="en-US" sz="2400" b="1" dirty="0" err="1"/>
              <a:t>marta</a:t>
            </a:r>
            <a:r>
              <a:rPr lang="en-US" sz="2400" b="1" dirty="0"/>
              <a:t> </a:t>
            </a:r>
            <a:r>
              <a:rPr lang="en-US" sz="2400" b="1" dirty="0" err="1"/>
              <a:t>tashlaganda</a:t>
            </a:r>
            <a:r>
              <a:rPr lang="en-US" sz="2400" b="1" dirty="0"/>
              <a:t> </a:t>
            </a:r>
            <a:r>
              <a:rPr lang="en-US" sz="2400" b="1" dirty="0"/>
              <a:t>4, </a:t>
            </a:r>
            <a:r>
              <a:rPr lang="en-US" sz="2400" b="1" dirty="0" err="1"/>
              <a:t>ikkinchi</a:t>
            </a:r>
            <a:r>
              <a:rPr lang="en-US" sz="2400" b="1" dirty="0"/>
              <a:t> </a:t>
            </a:r>
            <a:r>
              <a:rPr lang="en-US" sz="2400" b="1" dirty="0" err="1"/>
              <a:t>marta</a:t>
            </a:r>
            <a:r>
              <a:rPr lang="en-US" sz="2400" b="1" dirty="0"/>
              <a:t> </a:t>
            </a:r>
            <a:r>
              <a:rPr lang="en-US" sz="2400" b="1" dirty="0" err="1"/>
              <a:t>tashlaganda</a:t>
            </a:r>
            <a:r>
              <a:rPr lang="en-US" sz="2400" b="1" dirty="0"/>
              <a:t> </a:t>
            </a:r>
            <a:r>
              <a:rPr lang="en-US" sz="2400" b="1" dirty="0"/>
              <a:t>3 </a:t>
            </a:r>
            <a:r>
              <a:rPr lang="en-US" sz="2400" b="1" dirty="0" err="1"/>
              <a:t>tushishi</a:t>
            </a:r>
            <a:r>
              <a:rPr lang="en-US" sz="2400" b="1" dirty="0"/>
              <a:t> </a:t>
            </a:r>
            <a:r>
              <a:rPr lang="en-US" sz="2400" b="1" dirty="0" err="1"/>
              <a:t>elementar</a:t>
            </a:r>
            <a:r>
              <a:rPr lang="en-US" sz="2400" b="1" dirty="0"/>
              <a:t> </a:t>
            </a:r>
            <a:r>
              <a:rPr lang="en-US" sz="2400" b="1" dirty="0" err="1"/>
              <a:t>hodisadir</a:t>
            </a:r>
            <a:r>
              <a:rPr lang="en-US" sz="2400" b="1" dirty="0"/>
              <a:t>. Jami </a:t>
            </a:r>
            <a:r>
              <a:rPr lang="en-US" sz="2400" b="1" dirty="0" err="1"/>
              <a:t>ro‘y</a:t>
            </a:r>
            <a:r>
              <a:rPr lang="en-US" sz="2400" b="1" dirty="0"/>
              <a:t> </a:t>
            </a:r>
            <a:r>
              <a:rPr lang="en-US" sz="2400" b="1" dirty="0" err="1"/>
              <a:t>berishi</a:t>
            </a:r>
            <a:r>
              <a:rPr lang="en-US" sz="2400" b="1" dirty="0"/>
              <a:t> </a:t>
            </a:r>
            <a:r>
              <a:rPr lang="en-US" sz="2400" b="1" dirty="0" err="1"/>
              <a:t>mumkin</a:t>
            </a:r>
            <a:r>
              <a:rPr lang="en-US" sz="2400" b="1" dirty="0"/>
              <a:t> </a:t>
            </a:r>
            <a:r>
              <a:rPr lang="en-US" sz="2400" b="1" dirty="0" err="1"/>
              <a:t>bo‘lgan</a:t>
            </a:r>
            <a:r>
              <a:rPr lang="en-US" sz="2400" b="1" dirty="0"/>
              <a:t> </a:t>
            </a:r>
            <a:r>
              <a:rPr lang="en-US" sz="2400" b="1" dirty="0" err="1"/>
              <a:t>hodisalar</a:t>
            </a:r>
            <a:r>
              <a:rPr lang="en-US" sz="2400" b="1" dirty="0"/>
              <a:t> </a:t>
            </a:r>
            <a:r>
              <a:rPr lang="en-US" sz="2400" b="1" dirty="0" err="1"/>
              <a:t>soni</a:t>
            </a:r>
            <a:r>
              <a:rPr lang="en-US" sz="2400" b="1" dirty="0"/>
              <a:t> 36 </a:t>
            </a:r>
            <a:r>
              <a:rPr lang="en-US" sz="2400" b="1" dirty="0" err="1"/>
              <a:t>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. </a:t>
            </a:r>
          </a:p>
          <a:p>
            <a:pPr algn="just"/>
            <a:endParaRPr lang="en-US" sz="2400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Прямоугольник 12"/>
              <p:cNvSpPr/>
              <p:nvPr/>
            </p:nvSpPr>
            <p:spPr>
              <a:xfrm>
                <a:off x="7470019" y="3159976"/>
                <a:ext cx="4551437" cy="32701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endParaRPr lang="en-US" sz="2400" b="1"/>
              </a:p>
              <a:p>
                <a:pPr algn="just"/>
                <a:r>
                  <a:rPr lang="en-US" sz="2400" b="1"/>
                  <a:t>Jami ro‘y </a:t>
                </a:r>
                <a:r>
                  <a:rPr lang="en-US" sz="2400" b="1" err="1"/>
                  <a:t>berishi</a:t>
                </a:r>
                <a:r>
                  <a:rPr lang="en-US" sz="2400" b="1"/>
                  <a:t> mumkin </a:t>
                </a:r>
                <a:r>
                  <a:rPr lang="en-US" sz="2400" b="1" dirty="0" err="1"/>
                  <a:t>bo‘lgan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barcha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imkoniyatlar</a:t>
                </a:r>
                <a:r>
                  <a:rPr lang="en-US" sz="2400" b="1" dirty="0"/>
                  <a:t> </a:t>
                </a:r>
                <a:r>
                  <a:rPr lang="en-US" sz="2400" b="1" err="1"/>
                  <a:t>soni</a:t>
                </a:r>
                <a:r>
                  <a:rPr lang="en-US" sz="2400" b="1"/>
                  <a:t> 36 ga teng. Ulardan </a:t>
                </a:r>
                <a:r>
                  <a:rPr lang="en-US" sz="2400" b="1"/>
                  <a:t>6 </a:t>
                </a:r>
                <a:r>
                  <a:rPr lang="en-US" sz="2400" b="1"/>
                  <a:t>tasi birinchi marta tashlaganda 5 dan kam bo‘lmagan va </a:t>
                </a:r>
                <a:r>
                  <a:rPr lang="en-US" sz="2400" b="1"/>
                  <a:t>ikkinchi </a:t>
                </a:r>
                <a:r>
                  <a:rPr lang="en-US" sz="2400" b="1"/>
                  <a:t>marta tashlaganda 4 dan kam bo‘lmagan hodisalardir. </a:t>
                </a:r>
                <a:endParaRPr lang="en-US" sz="2400" b="1" dirty="0"/>
              </a:p>
              <a:p>
                <a:r>
                  <a:rPr lang="en-US" sz="2400" b="1"/>
                  <a:t>             Demak</a:t>
                </a:r>
                <a:r>
                  <a:rPr lang="en-US" sz="2400" b="1"/>
                  <a:t>, </a:t>
                </a:r>
                <a:r>
                  <a:rPr lang="en-US" sz="2400" b="1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67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</m:num>
                      <m:den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𝟑𝟔</m:t>
                        </m:r>
                      </m:den>
                    </m:f>
                    <m:r>
                      <a:rPr lang="en-US" sz="2667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667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  <m:r>
                      <a:rPr lang="en-US" sz="2667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2400" b="1" dirty="0"/>
                  <a:t> </a:t>
                </a:r>
                <a:r>
                  <a:rPr lang="en-US" sz="2400" b="1" dirty="0" err="1"/>
                  <a:t>ga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teng</a:t>
                </a:r>
                <a:r>
                  <a:rPr lang="en-US" sz="2400" b="1" dirty="0"/>
                  <a:t>.</a:t>
                </a:r>
              </a:p>
            </p:txBody>
          </p:sp>
        </mc:Choice>
        <mc:Fallback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0019" y="3159976"/>
                <a:ext cx="4551437" cy="3270191"/>
              </a:xfrm>
              <a:prstGeom prst="rect">
                <a:avLst/>
              </a:prstGeom>
              <a:blipFill>
                <a:blip r:embed="rId3"/>
                <a:stretch>
                  <a:fillRect l="-2008" r="-2008" b="-3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Прямоугольник 14"/>
              <p:cNvSpPr/>
              <p:nvPr/>
            </p:nvSpPr>
            <p:spPr>
              <a:xfrm>
                <a:off x="10650584" y="6017616"/>
                <a:ext cx="1340816" cy="6258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i="1">
                    <a:solidFill>
                      <a:srgbClr val="C00000"/>
                    </a:solidFill>
                  </a:rPr>
                  <a:t>Javob: </a:t>
                </a:r>
                <a:r>
                  <a:rPr lang="en-US" sz="2400" b="1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400" b="1" i="1">
                            <a:latin typeface="Cambria Math"/>
                          </a:rPr>
                          <m:t>𝟔</m:t>
                        </m:r>
                      </m:den>
                    </m:f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ru-RU" sz="2400"/>
              </a:p>
            </p:txBody>
          </p:sp>
        </mc:Choice>
        <mc:Fallback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50584" y="6017616"/>
                <a:ext cx="1340816" cy="625812"/>
              </a:xfrm>
              <a:prstGeom prst="rect">
                <a:avLst/>
              </a:prstGeom>
              <a:blipFill>
                <a:blip r:embed="rId4"/>
                <a:stretch>
                  <a:fillRect l="-6818" b="-873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2660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232265" y="719684"/>
          <a:ext cx="7071356" cy="544068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7353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/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3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4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515618" y="1565608"/>
            <a:ext cx="44195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>
                <a:solidFill>
                  <a:srgbClr val="C00000"/>
                </a:solidFill>
              </a:rPr>
              <a:t>   1-holat. </a:t>
            </a:r>
            <a:r>
              <a:rPr lang="en-US" sz="2400" b="1"/>
              <a:t>Birinchi shashqol toshining raqamlari 5 </a:t>
            </a:r>
            <a:r>
              <a:rPr lang="en-US" sz="2400" b="1"/>
              <a:t>dan </a:t>
            </a:r>
            <a:r>
              <a:rPr lang="en-US" sz="2400" b="1"/>
              <a:t>kichik bo‘lmagan va ikkinchi shashqol toshing ixtiyoriy bo‘lish hodisasi.</a:t>
            </a:r>
          </a:p>
        </p:txBody>
      </p:sp>
      <p:sp>
        <p:nvSpPr>
          <p:cNvPr id="5" name="Овал 4"/>
          <p:cNvSpPr/>
          <p:nvPr/>
        </p:nvSpPr>
        <p:spPr>
          <a:xfrm>
            <a:off x="4392991" y="80312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6" name="Овал 5"/>
          <p:cNvSpPr/>
          <p:nvPr/>
        </p:nvSpPr>
        <p:spPr>
          <a:xfrm>
            <a:off x="5459791" y="80312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7" name="Овал 6"/>
          <p:cNvSpPr/>
          <p:nvPr/>
        </p:nvSpPr>
        <p:spPr>
          <a:xfrm>
            <a:off x="6437691" y="80312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8" name="Овал 7"/>
          <p:cNvSpPr/>
          <p:nvPr/>
        </p:nvSpPr>
        <p:spPr>
          <a:xfrm>
            <a:off x="4418391" y="1647887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9" name="Овал 8"/>
          <p:cNvSpPr/>
          <p:nvPr/>
        </p:nvSpPr>
        <p:spPr>
          <a:xfrm>
            <a:off x="5447091" y="1621187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0" name="Овал 9"/>
          <p:cNvSpPr/>
          <p:nvPr/>
        </p:nvSpPr>
        <p:spPr>
          <a:xfrm>
            <a:off x="6526591" y="162593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2" name="Прямоугольник 11"/>
          <p:cNvSpPr/>
          <p:nvPr/>
        </p:nvSpPr>
        <p:spPr>
          <a:xfrm>
            <a:off x="7470019" y="188843"/>
            <a:ext cx="45514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/>
              <a:t>b) Ikki </a:t>
            </a:r>
            <a:r>
              <a:rPr lang="en-US" sz="2400" b="1"/>
              <a:t>marta tashlashda hech bo‘lmasa bittasida 5 dan kichik bo‘lmagan son </a:t>
            </a:r>
            <a:r>
              <a:rPr lang="en-US" sz="2400" b="1"/>
              <a:t>tushish </a:t>
            </a:r>
            <a:r>
              <a:rPr lang="en-US" sz="2400" b="1"/>
              <a:t>ehtimolini toping</a:t>
            </a:r>
            <a:r>
              <a:rPr lang="en-US" sz="2400" b="1"/>
              <a:t>.</a:t>
            </a:r>
            <a:endParaRPr lang="en-US" sz="2400" b="1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Прямоугольник 12"/>
              <p:cNvSpPr/>
              <p:nvPr/>
            </p:nvSpPr>
            <p:spPr>
              <a:xfrm>
                <a:off x="7510538" y="4110923"/>
                <a:ext cx="4551437" cy="32762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/>
                  <a:t>       Jami </a:t>
                </a:r>
                <a:r>
                  <a:rPr lang="en-US" sz="2400" b="1"/>
                  <a:t>ro‘y </a:t>
                </a:r>
                <a:r>
                  <a:rPr lang="en-US" sz="2400" b="1" err="1"/>
                  <a:t>berishi</a:t>
                </a:r>
                <a:r>
                  <a:rPr lang="en-US" sz="2400" b="1"/>
                  <a:t> mumkin </a:t>
                </a:r>
                <a:r>
                  <a:rPr lang="en-US" sz="2400" b="1" dirty="0" err="1"/>
                  <a:t>bo‘lgan</a:t>
                </a:r>
                <a:r>
                  <a:rPr lang="en-US" sz="2400" b="1" dirty="0"/>
                  <a:t> </a:t>
                </a:r>
                <a:r>
                  <a:rPr lang="en-US" sz="2400" b="1" err="1"/>
                  <a:t>barcha</a:t>
                </a:r>
                <a:r>
                  <a:rPr lang="en-US" sz="2400" b="1"/>
                  <a:t> </a:t>
                </a:r>
                <a:r>
                  <a:rPr lang="en-US" sz="2400" b="1"/>
                  <a:t>hodisalar </a:t>
                </a:r>
                <a:r>
                  <a:rPr lang="en-US" sz="2400" b="1" err="1"/>
                  <a:t>soni</a:t>
                </a:r>
                <a:r>
                  <a:rPr lang="en-US" sz="2400" b="1"/>
                  <a:t> 36 ga teng. Ulardan </a:t>
                </a:r>
                <a:r>
                  <a:rPr lang="en-US" sz="2400" b="1">
                    <a:solidFill>
                      <a:srgbClr val="C00000"/>
                    </a:solidFill>
                  </a:rPr>
                  <a:t>20</a:t>
                </a:r>
                <a:r>
                  <a:rPr lang="en-US" sz="2400" b="1"/>
                  <a:t> </a:t>
                </a:r>
                <a:r>
                  <a:rPr lang="en-US" sz="2400" b="1"/>
                  <a:t>tasi </a:t>
                </a:r>
                <a:r>
                  <a:rPr lang="en-US" sz="2400" b="1"/>
                  <a:t>shashqol toshini ikki </a:t>
                </a:r>
                <a:r>
                  <a:rPr lang="en-US" sz="2400" b="1"/>
                  <a:t>marta </a:t>
                </a:r>
                <a:r>
                  <a:rPr lang="en-US" sz="2400" b="1"/>
                  <a:t>tashlaganda </a:t>
                </a:r>
                <a:r>
                  <a:rPr lang="en-US" sz="2400" b="1"/>
                  <a:t>hech bo‘lmasa bittasida 5 dan kichik bo‘lmagan son tushish </a:t>
                </a:r>
                <a:r>
                  <a:rPr lang="en-US" sz="2400" b="1"/>
                  <a:t>hodisasidir</a:t>
                </a:r>
                <a:r>
                  <a:rPr lang="en-US" sz="2400" b="1"/>
                  <a:t>. </a:t>
                </a:r>
                <a:endParaRPr lang="en-US" sz="2400" b="1" dirty="0"/>
              </a:p>
              <a:p>
                <a:r>
                  <a:rPr lang="en-US" sz="2400" b="1"/>
                  <a:t>             Demak</a:t>
                </a:r>
                <a:r>
                  <a:rPr lang="en-US" sz="2400" b="1"/>
                  <a:t>, </a:t>
                </a:r>
                <a:r>
                  <a:rPr lang="en-US" sz="2400" b="1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67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𝟐𝟎</m:t>
                        </m:r>
                      </m:num>
                      <m:den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𝟑𝟔</m:t>
                        </m:r>
                      </m:den>
                    </m:f>
                    <m:r>
                      <a:rPr lang="en-US" sz="2667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667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  <m:r>
                      <a:rPr lang="en-US" sz="2667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2400" b="1" dirty="0"/>
                  <a:t> </a:t>
                </a:r>
                <a:r>
                  <a:rPr lang="en-US" sz="2400" b="1" dirty="0" err="1"/>
                  <a:t>ga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teng</a:t>
                </a:r>
                <a:r>
                  <a:rPr lang="en-US" sz="2400" b="1" dirty="0"/>
                  <a:t>.</a:t>
                </a:r>
              </a:p>
            </p:txBody>
          </p:sp>
        </mc:Choice>
        <mc:Fallback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0538" y="4110923"/>
                <a:ext cx="4551437" cy="3276282"/>
              </a:xfrm>
              <a:prstGeom prst="rect">
                <a:avLst/>
              </a:prstGeom>
              <a:blipFill>
                <a:blip r:embed="rId3"/>
                <a:stretch>
                  <a:fillRect l="-2008" t="-1487" r="-2008" b="-3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Прямоугольник 14"/>
              <p:cNvSpPr/>
              <p:nvPr/>
            </p:nvSpPr>
            <p:spPr>
              <a:xfrm>
                <a:off x="10650583" y="8165731"/>
                <a:ext cx="1340816" cy="6258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i="1">
                    <a:solidFill>
                      <a:srgbClr val="C00000"/>
                    </a:solidFill>
                  </a:rPr>
                  <a:t>Javob: </a:t>
                </a:r>
                <a:r>
                  <a:rPr lang="en-US" sz="2400" b="1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400" b="1" i="1">
                            <a:latin typeface="Cambria Math"/>
                          </a:rPr>
                          <m:t>𝟔</m:t>
                        </m:r>
                      </m:den>
                    </m:f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ru-RU" sz="2400"/>
              </a:p>
            </p:txBody>
          </p:sp>
        </mc:Choice>
        <mc:Fallback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50583" y="8165731"/>
                <a:ext cx="1340816" cy="625812"/>
              </a:xfrm>
              <a:prstGeom prst="rect">
                <a:avLst/>
              </a:prstGeom>
              <a:blipFill>
                <a:blip r:embed="rId4"/>
                <a:stretch>
                  <a:fillRect l="-6818" b="-980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Овал 13"/>
          <p:cNvSpPr/>
          <p:nvPr/>
        </p:nvSpPr>
        <p:spPr>
          <a:xfrm>
            <a:off x="3295952" y="80312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6" name="Овал 15"/>
          <p:cNvSpPr/>
          <p:nvPr/>
        </p:nvSpPr>
        <p:spPr>
          <a:xfrm>
            <a:off x="2250923" y="80312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7" name="Овал 16"/>
          <p:cNvSpPr/>
          <p:nvPr/>
        </p:nvSpPr>
        <p:spPr>
          <a:xfrm>
            <a:off x="1109132" y="827004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8" name="Овал 17"/>
          <p:cNvSpPr/>
          <p:nvPr/>
        </p:nvSpPr>
        <p:spPr>
          <a:xfrm>
            <a:off x="1109132" y="1606361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9" name="Овал 18"/>
          <p:cNvSpPr/>
          <p:nvPr/>
        </p:nvSpPr>
        <p:spPr>
          <a:xfrm>
            <a:off x="2250923" y="162593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0" name="Овал 19"/>
          <p:cNvSpPr/>
          <p:nvPr/>
        </p:nvSpPr>
        <p:spPr>
          <a:xfrm>
            <a:off x="3295952" y="1653149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2" name="Прямоугольник 21"/>
          <p:cNvSpPr/>
          <p:nvPr/>
        </p:nvSpPr>
        <p:spPr>
          <a:xfrm>
            <a:off x="7498854" y="2879914"/>
            <a:ext cx="44195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>
                <a:solidFill>
                  <a:srgbClr val="C00000"/>
                </a:solidFill>
              </a:rPr>
              <a:t>    2-holat</a:t>
            </a:r>
            <a:r>
              <a:rPr lang="en-US" sz="2400" b="1">
                <a:solidFill>
                  <a:srgbClr val="C00000"/>
                </a:solidFill>
              </a:rPr>
              <a:t>.</a:t>
            </a:r>
            <a:r>
              <a:rPr lang="en-US" sz="2400" b="1"/>
              <a:t> </a:t>
            </a:r>
            <a:r>
              <a:rPr lang="en-US" sz="2400" b="1"/>
              <a:t>Ikkinchi shashqol toshining raqamlari 5 </a:t>
            </a:r>
            <a:r>
              <a:rPr lang="en-US" sz="2400" b="1"/>
              <a:t>dan </a:t>
            </a:r>
            <a:r>
              <a:rPr lang="en-US" sz="2400" b="1"/>
              <a:t>kichik bo‘lmagan va birinchi shashqol toshing ixtiyoriy bo‘lish hodisasi.</a:t>
            </a:r>
          </a:p>
        </p:txBody>
      </p:sp>
      <p:sp>
        <p:nvSpPr>
          <p:cNvPr id="23" name="Овал 22"/>
          <p:cNvSpPr/>
          <p:nvPr/>
        </p:nvSpPr>
        <p:spPr>
          <a:xfrm>
            <a:off x="5389035" y="2397568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4" name="Овал 23"/>
          <p:cNvSpPr/>
          <p:nvPr/>
        </p:nvSpPr>
        <p:spPr>
          <a:xfrm>
            <a:off x="6468535" y="2402316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5" name="Овал 24"/>
          <p:cNvSpPr/>
          <p:nvPr/>
        </p:nvSpPr>
        <p:spPr>
          <a:xfrm>
            <a:off x="5389035" y="313506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6" name="Овал 25"/>
          <p:cNvSpPr/>
          <p:nvPr/>
        </p:nvSpPr>
        <p:spPr>
          <a:xfrm>
            <a:off x="6468535" y="3139813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7" name="Овал 26"/>
          <p:cNvSpPr/>
          <p:nvPr/>
        </p:nvSpPr>
        <p:spPr>
          <a:xfrm>
            <a:off x="5389035" y="3931131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8" name="Овал 27"/>
          <p:cNvSpPr/>
          <p:nvPr/>
        </p:nvSpPr>
        <p:spPr>
          <a:xfrm>
            <a:off x="6468535" y="3935879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9" name="Овал 28"/>
          <p:cNvSpPr/>
          <p:nvPr/>
        </p:nvSpPr>
        <p:spPr>
          <a:xfrm>
            <a:off x="5427739" y="4692728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30" name="Овал 29"/>
          <p:cNvSpPr/>
          <p:nvPr/>
        </p:nvSpPr>
        <p:spPr>
          <a:xfrm>
            <a:off x="6507239" y="4697476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1125361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/>
      <p:bldP spid="13" grpId="0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232265" y="719684"/>
          <a:ext cx="7071356" cy="544068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7353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6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/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72160">
                <a:tc>
                  <a:txBody>
                    <a:bodyPr/>
                    <a:lstStyle/>
                    <a:p>
                      <a:endParaRPr lang="ru-RU" sz="24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3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4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300" b="1" smtClean="0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43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601858" y="1215614"/>
            <a:ext cx="44195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/>
              <a:t>Agar ikkinchi shashqol toshni tashlaganda 1 tushsa, u holda birinchi shashqol toshning raqamlari 1 dan katta bo‘lishi kerak.</a:t>
            </a:r>
          </a:p>
        </p:txBody>
      </p:sp>
      <p:sp>
        <p:nvSpPr>
          <p:cNvPr id="5" name="Овал 4"/>
          <p:cNvSpPr/>
          <p:nvPr/>
        </p:nvSpPr>
        <p:spPr>
          <a:xfrm>
            <a:off x="2192867" y="162593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6" name="Овал 5"/>
          <p:cNvSpPr/>
          <p:nvPr/>
        </p:nvSpPr>
        <p:spPr>
          <a:xfrm>
            <a:off x="2211615" y="803127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7" name="Овал 6"/>
          <p:cNvSpPr/>
          <p:nvPr/>
        </p:nvSpPr>
        <p:spPr>
          <a:xfrm>
            <a:off x="5353957" y="80312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8" name="Овал 7"/>
          <p:cNvSpPr/>
          <p:nvPr/>
        </p:nvSpPr>
        <p:spPr>
          <a:xfrm>
            <a:off x="2192867" y="237129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9" name="Овал 8"/>
          <p:cNvSpPr/>
          <p:nvPr/>
        </p:nvSpPr>
        <p:spPr>
          <a:xfrm>
            <a:off x="4344007" y="803127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2" name="Прямоугольник 11"/>
          <p:cNvSpPr/>
          <p:nvPr/>
        </p:nvSpPr>
        <p:spPr>
          <a:xfrm>
            <a:off x="7470019" y="188843"/>
            <a:ext cx="45514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/>
              <a:t>c) birinchi </a:t>
            </a:r>
            <a:r>
              <a:rPr lang="en-US" sz="2400" b="1"/>
              <a:t>marta tashlaganda ikkinchi tashlaganga nisbatan katta son </a:t>
            </a:r>
            <a:r>
              <a:rPr lang="en-US" sz="2400" b="1"/>
              <a:t>tushish ehtimolini toping.</a:t>
            </a:r>
            <a:endParaRPr lang="en-US" sz="2400" b="1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Прямоугольник 12"/>
              <p:cNvSpPr/>
              <p:nvPr/>
            </p:nvSpPr>
            <p:spPr>
              <a:xfrm>
                <a:off x="7470019" y="4133327"/>
                <a:ext cx="4551437" cy="14296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/>
                  <a:t>     Qulaylik tug‘diruvchi hodisalar soni 5+4+3+2+1=15 </a:t>
                </a:r>
                <a:r>
                  <a:rPr lang="en-US" sz="2400" b="1"/>
                  <a:t>ga teng. </a:t>
                </a:r>
                <a:endParaRPr lang="en-US" sz="2400" b="1" dirty="0"/>
              </a:p>
              <a:p>
                <a:r>
                  <a:rPr lang="en-US" sz="2400" b="1"/>
                  <a:t>             Demak</a:t>
                </a:r>
                <a:r>
                  <a:rPr lang="en-US" sz="2400" b="1"/>
                  <a:t>, </a:t>
                </a:r>
                <a:r>
                  <a:rPr lang="en-US" sz="2400" b="1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67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𝟏𝟓</m:t>
                        </m:r>
                      </m:num>
                      <m:den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𝟑𝟔</m:t>
                        </m:r>
                      </m:den>
                    </m:f>
                    <m:r>
                      <a:rPr lang="en-US" sz="2667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667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en-US" sz="26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𝟏𝟐</m:t>
                        </m:r>
                      </m:den>
                    </m:f>
                    <m:r>
                      <a:rPr lang="en-US" sz="2667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2400" b="1" dirty="0"/>
                  <a:t> </a:t>
                </a:r>
                <a:r>
                  <a:rPr lang="en-US" sz="2400" b="1" dirty="0" err="1"/>
                  <a:t>ga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teng</a:t>
                </a:r>
                <a:r>
                  <a:rPr lang="en-US" sz="2400" b="1" dirty="0"/>
                  <a:t>.</a:t>
                </a:r>
              </a:p>
            </p:txBody>
          </p:sp>
        </mc:Choice>
        <mc:Fallback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0019" y="4133327"/>
                <a:ext cx="4551437" cy="1429622"/>
              </a:xfrm>
              <a:prstGeom prst="rect">
                <a:avLst/>
              </a:prstGeom>
              <a:blipFill>
                <a:blip r:embed="rId3"/>
                <a:stretch>
                  <a:fillRect l="-2008" t="-3404" r="-2008" b="-212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Прямоугольник 14"/>
              <p:cNvSpPr/>
              <p:nvPr/>
            </p:nvSpPr>
            <p:spPr>
              <a:xfrm>
                <a:off x="9111802" y="5649922"/>
                <a:ext cx="2286751" cy="6295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i="1">
                    <a:solidFill>
                      <a:srgbClr val="C00000"/>
                    </a:solidFill>
                  </a:rPr>
                  <a:t>Javob: </a:t>
                </a:r>
                <a:r>
                  <a:rPr lang="en-US" sz="2400" b="1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en-US" sz="2400" b="1" i="1">
                            <a:latin typeface="Cambria Math"/>
                          </a:rPr>
                          <m:t>𝟏𝟐</m:t>
                        </m:r>
                      </m:den>
                    </m:f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ru-RU" sz="2400"/>
              </a:p>
            </p:txBody>
          </p:sp>
        </mc:Choice>
        <mc:Fallback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1802" y="5649922"/>
                <a:ext cx="2286751" cy="629531"/>
              </a:xfrm>
              <a:prstGeom prst="rect">
                <a:avLst/>
              </a:prstGeom>
              <a:blipFill>
                <a:blip r:embed="rId4"/>
                <a:stretch>
                  <a:fillRect l="-4267" b="-970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Овал 13"/>
          <p:cNvSpPr/>
          <p:nvPr/>
        </p:nvSpPr>
        <p:spPr>
          <a:xfrm>
            <a:off x="1144207" y="803127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6" name="Овал 15"/>
          <p:cNvSpPr/>
          <p:nvPr/>
        </p:nvSpPr>
        <p:spPr>
          <a:xfrm>
            <a:off x="1144207" y="1565608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7" name="Овал 16"/>
          <p:cNvSpPr/>
          <p:nvPr/>
        </p:nvSpPr>
        <p:spPr>
          <a:xfrm>
            <a:off x="1144207" y="3114479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8" name="Овал 17"/>
          <p:cNvSpPr/>
          <p:nvPr/>
        </p:nvSpPr>
        <p:spPr>
          <a:xfrm>
            <a:off x="1144207" y="3931131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19" name="Овал 18"/>
          <p:cNvSpPr/>
          <p:nvPr/>
        </p:nvSpPr>
        <p:spPr>
          <a:xfrm>
            <a:off x="1144207" y="2381484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0" name="Овал 19"/>
          <p:cNvSpPr/>
          <p:nvPr/>
        </p:nvSpPr>
        <p:spPr>
          <a:xfrm>
            <a:off x="2192867" y="3139813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3" name="Овал 22"/>
          <p:cNvSpPr/>
          <p:nvPr/>
        </p:nvSpPr>
        <p:spPr>
          <a:xfrm>
            <a:off x="4344007" y="1599527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5" name="Овал 24"/>
          <p:cNvSpPr/>
          <p:nvPr/>
        </p:nvSpPr>
        <p:spPr>
          <a:xfrm>
            <a:off x="3240920" y="803127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7" name="Овал 26"/>
          <p:cNvSpPr/>
          <p:nvPr/>
        </p:nvSpPr>
        <p:spPr>
          <a:xfrm>
            <a:off x="3240920" y="162593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9" name="Овал 28"/>
          <p:cNvSpPr/>
          <p:nvPr/>
        </p:nvSpPr>
        <p:spPr>
          <a:xfrm>
            <a:off x="3240920" y="2371295"/>
            <a:ext cx="561219" cy="5612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32" name="Прямоугольник 31"/>
          <p:cNvSpPr/>
          <p:nvPr/>
        </p:nvSpPr>
        <p:spPr>
          <a:xfrm>
            <a:off x="7535938" y="2588967"/>
            <a:ext cx="44195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/>
              <a:t>Agar ikkinchi shashqol toshni tashlaganda 2 tushsa, u holda birinchi shashqol toshning raqamlari 2 dan katta bo‘lishi kerak va hakozo.</a:t>
            </a:r>
          </a:p>
        </p:txBody>
      </p:sp>
    </p:spTree>
    <p:extLst>
      <p:ext uri="{BB962C8B-B14F-4D97-AF65-F5344CB8AC3E}">
        <p14:creationId xmlns:p14="http://schemas.microsoft.com/office/powerpoint/2010/main" val="140373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2" grpId="0"/>
      <p:bldP spid="13" grpId="0"/>
      <p:bldP spid="15" grpId="0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3" grpId="0" animBg="1"/>
      <p:bldP spid="25" grpId="0" animBg="1"/>
      <p:bldP spid="27" grpId="0" animBg="1"/>
      <p:bldP spid="29" grpId="0" animBg="1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1" y="29633"/>
            <a:ext cx="12217216" cy="95801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867"/>
          </a:p>
        </p:txBody>
      </p:sp>
      <p:sp>
        <p:nvSpPr>
          <p:cNvPr id="6" name="Прямоугольник 5"/>
          <p:cNvSpPr/>
          <p:nvPr/>
        </p:nvSpPr>
        <p:spPr>
          <a:xfrm>
            <a:off x="76202" y="94604"/>
            <a:ext cx="12081641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267" b="1">
                <a:solidFill>
                  <a:schemeClr val="bg1"/>
                </a:solidFill>
              </a:rPr>
              <a:t>TASODIFIY HODISALAR VA ULARNING EHTOMOLLIGI </a:t>
            </a:r>
            <a:endParaRPr lang="ru-RU" sz="4267" b="1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800" y="911265"/>
            <a:ext cx="11734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B050"/>
                </a:solidFill>
              </a:rPr>
              <a:t>3-masala</a:t>
            </a:r>
            <a:r>
              <a:rPr lang="en-US" sz="3200" b="1" dirty="0">
                <a:solidFill>
                  <a:srgbClr val="00B050"/>
                </a:solidFill>
              </a:rPr>
              <a:t>. </a:t>
            </a:r>
            <a:r>
              <a:rPr lang="en-US" sz="3200" b="1" dirty="0" err="1"/>
              <a:t>Tavakkaliga</a:t>
            </a:r>
            <a:r>
              <a:rPr lang="en-US" sz="3200" b="1" dirty="0"/>
              <a:t> 20 </a:t>
            </a:r>
            <a:r>
              <a:rPr lang="en-US" sz="3200" b="1" dirty="0" err="1"/>
              <a:t>dan</a:t>
            </a:r>
            <a:r>
              <a:rPr lang="en-US" sz="3200" b="1" dirty="0"/>
              <a:t> </a:t>
            </a:r>
            <a:r>
              <a:rPr lang="en-US" sz="3200" b="1" dirty="0" err="1"/>
              <a:t>katta</a:t>
            </a:r>
            <a:r>
              <a:rPr lang="en-US" sz="3200" b="1" dirty="0"/>
              <a:t> </a:t>
            </a:r>
            <a:r>
              <a:rPr lang="en-US" sz="3200" b="1" dirty="0" err="1"/>
              <a:t>bo‘lmagan</a:t>
            </a:r>
            <a:r>
              <a:rPr lang="en-US" sz="3200" b="1" dirty="0"/>
              <a:t> natural son </a:t>
            </a:r>
            <a:r>
              <a:rPr lang="en-US" sz="3200" b="1" dirty="0" err="1"/>
              <a:t>tanlanganda</a:t>
            </a:r>
            <a:r>
              <a:rPr lang="en-US" sz="3200" b="1" dirty="0"/>
              <a:t>, </a:t>
            </a:r>
            <a:r>
              <a:rPr lang="en-US" sz="3200" b="1" dirty="0" err="1"/>
              <a:t>uning</a:t>
            </a:r>
            <a:r>
              <a:rPr lang="en-US" sz="3200" b="1" dirty="0"/>
              <a:t> 3 </a:t>
            </a:r>
            <a:r>
              <a:rPr lang="en-US" sz="3200" b="1" dirty="0" err="1"/>
              <a:t>ga</a:t>
            </a:r>
            <a:r>
              <a:rPr lang="en-US" sz="3200" b="1" dirty="0"/>
              <a:t> </a:t>
            </a:r>
            <a:r>
              <a:rPr lang="en-US" sz="3200" b="1" dirty="0" err="1"/>
              <a:t>karrali</a:t>
            </a:r>
            <a:r>
              <a:rPr lang="en-US" sz="3200" b="1" dirty="0"/>
              <a:t> </a:t>
            </a:r>
            <a:r>
              <a:rPr lang="en-US" sz="3200" b="1" dirty="0" err="1"/>
              <a:t>bo‘lish</a:t>
            </a:r>
            <a:r>
              <a:rPr lang="en-US" sz="3200" b="1" dirty="0"/>
              <a:t> </a:t>
            </a:r>
            <a:r>
              <a:rPr lang="en-US" sz="3200" b="1" dirty="0" err="1"/>
              <a:t>ehtimolini</a:t>
            </a:r>
            <a:r>
              <a:rPr lang="en-US" sz="3200" b="1" dirty="0"/>
              <a:t> toping.</a:t>
            </a:r>
          </a:p>
          <a:p>
            <a:pPr algn="just"/>
            <a:endParaRPr lang="ru-RU" sz="3200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Прямоугольник 8"/>
              <p:cNvSpPr/>
              <p:nvPr/>
            </p:nvSpPr>
            <p:spPr>
              <a:xfrm>
                <a:off x="375920" y="2068969"/>
                <a:ext cx="11490960" cy="22810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200" b="1">
                    <a:solidFill>
                      <a:srgbClr val="00B050"/>
                    </a:solidFill>
                  </a:rPr>
                  <a:t>Yechish: </a:t>
                </a:r>
                <a:r>
                  <a:rPr lang="en-US" sz="3200" b="1"/>
                  <a:t>20 dan katta bo‘lmagan sonlardan 3 ga karralilari 6 ta: </a:t>
                </a:r>
                <a:endParaRPr lang="en-US" sz="3200" b="1"/>
              </a:p>
              <a:p>
                <a:pPr algn="just"/>
                <a:r>
                  <a:rPr lang="en-US" sz="3200" b="1">
                    <a:solidFill>
                      <a:srgbClr val="C00000"/>
                    </a:solidFill>
                  </a:rPr>
                  <a:t>3</a:t>
                </a:r>
                <a:r>
                  <a:rPr lang="en-US" sz="3200" b="1">
                    <a:solidFill>
                      <a:srgbClr val="C00000"/>
                    </a:solidFill>
                  </a:rPr>
                  <a:t>, 6, 9, 12, 15, 18.</a:t>
                </a:r>
              </a:p>
              <a:p>
                <a:pPr algn="just"/>
                <a:r>
                  <a:rPr lang="en-US" sz="3200" b="1"/>
                  <a:t>Demak, n=20 va m = 6. </a:t>
                </a:r>
              </a:p>
              <a:p>
                <a:pPr algn="just"/>
                <a:r>
                  <a:rPr lang="en-US" sz="3200" b="1"/>
                  <a:t>Bundan </a:t>
                </a:r>
                <a14:m>
                  <m:oMath xmlns:m="http://schemas.openxmlformats.org/officeDocument/2006/math"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en-US" sz="3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</m:d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𝒎</m:t>
                        </m:r>
                      </m:num>
                      <m:den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den>
                    </m:f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</m:num>
                      <m:den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𝟐𝟎</m:t>
                        </m:r>
                      </m:den>
                    </m:f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𝟎</m:t>
                    </m:r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,</m:t>
                    </m:r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𝟑</m:t>
                    </m:r>
                  </m:oMath>
                </a14:m>
                <a:r>
                  <a:rPr lang="en-US" sz="3200" b="1"/>
                  <a:t> ekanligini topamiz.</a:t>
                </a:r>
              </a:p>
            </p:txBody>
          </p:sp>
        </mc:Choice>
        <mc:Fallback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920" y="2068969"/>
                <a:ext cx="11490960" cy="2281009"/>
              </a:xfrm>
              <a:prstGeom prst="rect">
                <a:avLst/>
              </a:prstGeom>
              <a:blipFill>
                <a:blip r:embed="rId2"/>
                <a:stretch>
                  <a:fillRect l="-1379" t="-3467" b="-34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966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7881" y="1055327"/>
            <a:ext cx="11488948" cy="1325563"/>
          </a:xfrm>
        </p:spPr>
        <p:txBody>
          <a:bodyPr>
            <a:noAutofit/>
          </a:bodyPr>
          <a:lstStyle/>
          <a:p>
            <a:r>
              <a:rPr lang="en-US" sz="3200" dirty="0" err="1" smtClean="0"/>
              <a:t>Diagramma</a:t>
            </a:r>
            <a:r>
              <a:rPr lang="en-US" sz="3200" dirty="0" smtClean="0"/>
              <a:t> </a:t>
            </a:r>
            <a:r>
              <a:rPr lang="en-US" sz="3200" dirty="0" err="1"/>
              <a:t>ma’lumotlardan</a:t>
            </a:r>
            <a:r>
              <a:rPr lang="en-US" sz="3200" dirty="0"/>
              <a:t> </a:t>
            </a:r>
            <a:r>
              <a:rPr lang="en-US" sz="3200" dirty="0" err="1"/>
              <a:t>foydalanib</a:t>
            </a:r>
            <a:r>
              <a:rPr lang="en-US" sz="3200" dirty="0"/>
              <a:t>, “</a:t>
            </a:r>
            <a:r>
              <a:rPr lang="en-US" sz="3200" dirty="0" err="1"/>
              <a:t>Suv</a:t>
            </a:r>
            <a:r>
              <a:rPr lang="en-US" sz="3200" dirty="0"/>
              <a:t> – </a:t>
            </a:r>
            <a:r>
              <a:rPr lang="en-US" sz="3200" dirty="0" err="1"/>
              <a:t>hayot</a:t>
            </a:r>
            <a:r>
              <a:rPr lang="en-US" sz="3200" dirty="0"/>
              <a:t> </a:t>
            </a:r>
            <a:r>
              <a:rPr lang="en-US" sz="3200" dirty="0" err="1"/>
              <a:t>manbai</a:t>
            </a:r>
            <a:r>
              <a:rPr lang="en-US" sz="3200" dirty="0"/>
              <a:t>”</a:t>
            </a:r>
            <a:r>
              <a:rPr lang="en-US" sz="3200" dirty="0" smtClean="0"/>
              <a:t> </a:t>
            </a:r>
            <a:r>
              <a:rPr lang="en-US" sz="3200" dirty="0" err="1" smtClean="0"/>
              <a:t>mavzusida</a:t>
            </a:r>
            <a:r>
              <a:rPr lang="en-US" sz="3200" dirty="0" smtClean="0"/>
              <a:t> </a:t>
            </a:r>
            <a:r>
              <a:rPr lang="en-US" sz="3200" dirty="0" err="1" smtClean="0"/>
              <a:t>tahliliy</a:t>
            </a:r>
            <a:r>
              <a:rPr lang="en-US" sz="3200" dirty="0" smtClean="0"/>
              <a:t>  </a:t>
            </a:r>
            <a:r>
              <a:rPr lang="en-US" sz="3200" dirty="0" err="1" smtClean="0"/>
              <a:t>ma’lumot</a:t>
            </a:r>
            <a:r>
              <a:rPr lang="en-US" sz="3200" dirty="0" smtClean="0"/>
              <a:t> </a:t>
            </a:r>
            <a:r>
              <a:rPr lang="en-US" sz="3200" dirty="0" err="1" smtClean="0"/>
              <a:t>tayyorlang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ru-RU" sz="3200" dirty="0"/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863" y="1873863"/>
            <a:ext cx="6792273" cy="452500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09955" y="1958196"/>
            <a:ext cx="1380226" cy="8453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47881" y="229399"/>
            <a:ext cx="7300396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267" b="1" dirty="0">
                <a:solidFill>
                  <a:srgbClr val="002060"/>
                </a:solidFill>
              </a:rPr>
              <a:t>A</a:t>
            </a:r>
            <a:r>
              <a:rPr lang="en-US" sz="4267" b="1" dirty="0" smtClean="0">
                <a:solidFill>
                  <a:srgbClr val="002060"/>
                </a:solidFill>
              </a:rPr>
              <a:t> </a:t>
            </a:r>
            <a:r>
              <a:rPr lang="en-US" sz="4267" b="1" dirty="0" err="1" smtClean="0">
                <a:solidFill>
                  <a:srgbClr val="002060"/>
                </a:solidFill>
              </a:rPr>
              <a:t>guruh</a:t>
            </a:r>
            <a:r>
              <a:rPr lang="en-US" sz="4267" b="1" dirty="0" smtClean="0">
                <a:solidFill>
                  <a:srgbClr val="002060"/>
                </a:solidFill>
              </a:rPr>
              <a:t> </a:t>
            </a:r>
            <a:r>
              <a:rPr lang="en-US" sz="4267" b="1" dirty="0" err="1" smtClean="0">
                <a:solidFill>
                  <a:srgbClr val="002060"/>
                </a:solidFill>
              </a:rPr>
              <a:t>uchun</a:t>
            </a:r>
            <a:r>
              <a:rPr lang="en-US" sz="4267" b="1" dirty="0" smtClean="0">
                <a:solidFill>
                  <a:srgbClr val="002060"/>
                </a:solidFill>
              </a:rPr>
              <a:t> </a:t>
            </a:r>
            <a:r>
              <a:rPr lang="en-US" sz="4267" b="1" dirty="0" err="1" smtClean="0">
                <a:solidFill>
                  <a:srgbClr val="002060"/>
                </a:solidFill>
              </a:rPr>
              <a:t>amaliy</a:t>
            </a:r>
            <a:r>
              <a:rPr lang="en-US" sz="4267" b="1" dirty="0" smtClean="0">
                <a:solidFill>
                  <a:srgbClr val="002060"/>
                </a:solidFill>
              </a:rPr>
              <a:t> </a:t>
            </a:r>
            <a:r>
              <a:rPr lang="en-US" sz="4267" b="1" dirty="0" err="1" smtClean="0">
                <a:solidFill>
                  <a:srgbClr val="002060"/>
                </a:solidFill>
              </a:rPr>
              <a:t>topshiriq</a:t>
            </a:r>
            <a:endParaRPr lang="ru-RU" sz="4267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3351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77033" y="254402"/>
            <a:ext cx="7274748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267" b="1" dirty="0" smtClean="0">
                <a:solidFill>
                  <a:srgbClr val="002060"/>
                </a:solidFill>
              </a:rPr>
              <a:t>B </a:t>
            </a:r>
            <a:r>
              <a:rPr lang="en-US" sz="4267" b="1" dirty="0" err="1" smtClean="0">
                <a:solidFill>
                  <a:srgbClr val="002060"/>
                </a:solidFill>
              </a:rPr>
              <a:t>guruh</a:t>
            </a:r>
            <a:r>
              <a:rPr lang="en-US" sz="4267" b="1" dirty="0" smtClean="0">
                <a:solidFill>
                  <a:srgbClr val="002060"/>
                </a:solidFill>
              </a:rPr>
              <a:t> </a:t>
            </a:r>
            <a:r>
              <a:rPr lang="en-US" sz="4267" b="1" dirty="0" err="1" smtClean="0">
                <a:solidFill>
                  <a:srgbClr val="002060"/>
                </a:solidFill>
              </a:rPr>
              <a:t>uchun</a:t>
            </a:r>
            <a:r>
              <a:rPr lang="en-US" sz="4267" b="1" dirty="0" smtClean="0">
                <a:solidFill>
                  <a:srgbClr val="002060"/>
                </a:solidFill>
              </a:rPr>
              <a:t> </a:t>
            </a:r>
            <a:r>
              <a:rPr lang="en-US" sz="4267" b="1" dirty="0" err="1" smtClean="0">
                <a:solidFill>
                  <a:srgbClr val="002060"/>
                </a:solidFill>
              </a:rPr>
              <a:t>amaliy</a:t>
            </a:r>
            <a:r>
              <a:rPr lang="en-US" sz="4267" b="1" dirty="0" smtClean="0">
                <a:solidFill>
                  <a:srgbClr val="002060"/>
                </a:solidFill>
              </a:rPr>
              <a:t> </a:t>
            </a:r>
            <a:r>
              <a:rPr lang="en-US" sz="4267" b="1" dirty="0" err="1" smtClean="0">
                <a:solidFill>
                  <a:srgbClr val="002060"/>
                </a:solidFill>
              </a:rPr>
              <a:t>topshiriq</a:t>
            </a:r>
            <a:endParaRPr lang="ru-RU" sz="4267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23727" y="1536792"/>
            <a:ext cx="6555059" cy="3539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733" b="1" dirty="0" err="1" smtClean="0"/>
              <a:t>Qutida</a:t>
            </a:r>
            <a:r>
              <a:rPr lang="en-US" sz="3733" b="1" dirty="0" smtClean="0"/>
              <a:t> </a:t>
            </a:r>
            <a:r>
              <a:rPr lang="en-US" sz="3733" b="1" dirty="0"/>
              <a:t>100 ta </a:t>
            </a:r>
            <a:r>
              <a:rPr lang="en-US" sz="3733" b="1" dirty="0" err="1"/>
              <a:t>chiroq</a:t>
            </a:r>
            <a:r>
              <a:rPr lang="en-US" sz="3733" b="1" dirty="0"/>
              <a:t> </a:t>
            </a:r>
            <a:r>
              <a:rPr lang="en-US" sz="3733" b="1" dirty="0" err="1"/>
              <a:t>bo‘lib</a:t>
            </a:r>
            <a:r>
              <a:rPr lang="en-US" sz="3733" b="1" dirty="0"/>
              <a:t>, </a:t>
            </a:r>
            <a:r>
              <a:rPr lang="en-US" sz="3733" b="1" dirty="0" err="1"/>
              <a:t>ularning</a:t>
            </a:r>
            <a:r>
              <a:rPr lang="en-US" sz="3733" b="1" dirty="0"/>
              <a:t> 10 </a:t>
            </a:r>
            <a:r>
              <a:rPr lang="en-US" sz="3733" b="1" dirty="0" err="1"/>
              <a:t>tasi</a:t>
            </a:r>
            <a:r>
              <a:rPr lang="en-US" sz="3733" b="1" dirty="0"/>
              <a:t> </a:t>
            </a:r>
            <a:r>
              <a:rPr lang="en-US" sz="3733" b="1" dirty="0" err="1"/>
              <a:t>yaroqsiz</a:t>
            </a:r>
            <a:r>
              <a:rPr lang="en-US" sz="3733" b="1" dirty="0"/>
              <a:t>. </a:t>
            </a:r>
            <a:r>
              <a:rPr lang="en-US" sz="3733" b="1" dirty="0" err="1"/>
              <a:t>Tavakkaliga</a:t>
            </a:r>
            <a:r>
              <a:rPr lang="en-US" sz="3733" b="1" dirty="0"/>
              <a:t> 4 ta </a:t>
            </a:r>
            <a:r>
              <a:rPr lang="en-US" sz="3733" b="1" dirty="0" err="1"/>
              <a:t>chiroq</a:t>
            </a:r>
            <a:r>
              <a:rPr lang="en-US" sz="3733" b="1" dirty="0"/>
              <a:t> </a:t>
            </a:r>
            <a:r>
              <a:rPr lang="en-US" sz="3733" b="1" dirty="0" err="1"/>
              <a:t>olindi</a:t>
            </a:r>
            <a:r>
              <a:rPr lang="en-US" sz="3733" b="1" dirty="0"/>
              <a:t>. </a:t>
            </a:r>
            <a:r>
              <a:rPr lang="en-US" sz="3733" b="1" dirty="0" err="1"/>
              <a:t>Olingan</a:t>
            </a:r>
            <a:r>
              <a:rPr lang="en-US" sz="3733" b="1" dirty="0"/>
              <a:t> </a:t>
            </a:r>
            <a:r>
              <a:rPr lang="en-US" sz="3733" b="1" dirty="0" err="1"/>
              <a:t>chiroqlar</a:t>
            </a:r>
            <a:r>
              <a:rPr lang="en-US" sz="3733" b="1" dirty="0"/>
              <a:t> </a:t>
            </a:r>
            <a:r>
              <a:rPr lang="en-US" sz="3733" b="1" dirty="0" err="1"/>
              <a:t>ichida</a:t>
            </a:r>
            <a:r>
              <a:rPr lang="en-US" sz="3733" b="1" dirty="0"/>
              <a:t> </a:t>
            </a:r>
            <a:r>
              <a:rPr lang="en-US" sz="3733" b="1" dirty="0" err="1"/>
              <a:t>yaroqsizi</a:t>
            </a:r>
            <a:r>
              <a:rPr lang="en-US" sz="3733" b="1" dirty="0"/>
              <a:t> </a:t>
            </a:r>
            <a:r>
              <a:rPr lang="en-US" sz="3733" b="1" dirty="0" err="1"/>
              <a:t>yo‘q</a:t>
            </a:r>
            <a:r>
              <a:rPr lang="en-US" sz="3733" b="1" dirty="0"/>
              <a:t> </a:t>
            </a:r>
            <a:r>
              <a:rPr lang="en-US" sz="3733" b="1" dirty="0" err="1"/>
              <a:t>bo‘lish</a:t>
            </a:r>
            <a:r>
              <a:rPr lang="en-US" sz="3733" b="1" dirty="0"/>
              <a:t> </a:t>
            </a:r>
            <a:r>
              <a:rPr lang="en-US" sz="3733" b="1" dirty="0" err="1"/>
              <a:t>ehtimolini</a:t>
            </a:r>
            <a:r>
              <a:rPr lang="en-US" sz="3733" b="1" dirty="0"/>
              <a:t> toping.    </a:t>
            </a:r>
          </a:p>
        </p:txBody>
      </p:sp>
      <p:pic>
        <p:nvPicPr>
          <p:cNvPr id="2052" name="Picture 4" descr="Light bulbs on blue background Royalty Free Vector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41"/>
          <a:stretch/>
        </p:blipFill>
        <p:spPr bwMode="auto">
          <a:xfrm>
            <a:off x="186519" y="1519355"/>
            <a:ext cx="4908352" cy="4794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46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9846" y="1584085"/>
            <a:ext cx="6770298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/>
              <a:t>O‘quvchi</a:t>
            </a:r>
            <a:r>
              <a:rPr lang="en-US" dirty="0"/>
              <a:t> </a:t>
            </a:r>
            <a:r>
              <a:rPr lang="en-US" dirty="0" err="1"/>
              <a:t>atrof-muhitni</a:t>
            </a:r>
            <a:r>
              <a:rPr lang="en-US" dirty="0"/>
              <a:t> </a:t>
            </a:r>
            <a:r>
              <a:rPr lang="en-US" dirty="0" err="1"/>
              <a:t>muhofaza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bog‘liq</a:t>
            </a:r>
            <a:r>
              <a:rPr lang="en-US" dirty="0" smtClean="0"/>
              <a:t> </a:t>
            </a:r>
            <a:r>
              <a:rPr lang="en-US" dirty="0" err="1"/>
              <a:t>uy</a:t>
            </a:r>
            <a:r>
              <a:rPr lang="en-US" dirty="0"/>
              <a:t> </a:t>
            </a:r>
            <a:r>
              <a:rPr lang="en-US" dirty="0" err="1"/>
              <a:t>vazifasini</a:t>
            </a:r>
            <a:r>
              <a:rPr lang="en-US" dirty="0"/>
              <a:t> </a:t>
            </a:r>
            <a:r>
              <a:rPr lang="en-US" dirty="0" err="1"/>
              <a:t>bajarayotganda</a:t>
            </a:r>
            <a:r>
              <a:rPr lang="en-US" dirty="0"/>
              <a:t>, </a:t>
            </a:r>
            <a:r>
              <a:rPr lang="en-US" dirty="0" err="1" smtClean="0"/>
              <a:t>odamlar</a:t>
            </a:r>
            <a:r>
              <a:rPr lang="en-US" dirty="0" smtClean="0"/>
              <a:t> </a:t>
            </a:r>
            <a:r>
              <a:rPr lang="en-US" dirty="0" err="1" smtClean="0"/>
              <a:t>tashlab</a:t>
            </a:r>
            <a:r>
              <a:rPr lang="en-US" dirty="0" smtClean="0"/>
              <a:t> </a:t>
            </a:r>
            <a:r>
              <a:rPr lang="en-US" dirty="0" err="1"/>
              <a:t>yuboradigan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chiqindi</a:t>
            </a:r>
            <a:r>
              <a:rPr lang="en-US" dirty="0"/>
              <a:t> </a:t>
            </a:r>
            <a:r>
              <a:rPr lang="en-US" dirty="0" err="1" smtClean="0"/>
              <a:t>turlarining</a:t>
            </a:r>
            <a:r>
              <a:rPr lang="en-US" dirty="0" smtClean="0"/>
              <a:t> </a:t>
            </a:r>
            <a:r>
              <a:rPr lang="en-US" dirty="0" err="1" smtClean="0"/>
              <a:t>parchalanishi</a:t>
            </a:r>
            <a:r>
              <a:rPr lang="en-US" dirty="0" smtClean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ma’lumotni</a:t>
            </a:r>
            <a:r>
              <a:rPr lang="en-US" dirty="0"/>
              <a:t> </a:t>
            </a:r>
            <a:r>
              <a:rPr lang="en-US" dirty="0" err="1"/>
              <a:t>to‘pladi</a:t>
            </a:r>
            <a:r>
              <a:rPr lang="en-US" dirty="0" smtClean="0"/>
              <a:t>. </a:t>
            </a:r>
            <a:r>
              <a:rPr lang="en-US" dirty="0" err="1" smtClean="0"/>
              <a:t>O‘quvchi</a:t>
            </a:r>
            <a:r>
              <a:rPr lang="en-US" dirty="0" smtClean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ma’lumotlarni</a:t>
            </a:r>
            <a:r>
              <a:rPr lang="en-US" dirty="0"/>
              <a:t> </a:t>
            </a:r>
            <a:r>
              <a:rPr lang="en-US" dirty="0" err="1" smtClean="0"/>
              <a:t>ustunli</a:t>
            </a:r>
            <a:r>
              <a:rPr lang="en-US" dirty="0" smtClean="0"/>
              <a:t> </a:t>
            </a:r>
            <a:r>
              <a:rPr lang="en-US" dirty="0" err="1" smtClean="0"/>
              <a:t>diagrammada</a:t>
            </a:r>
            <a:r>
              <a:rPr lang="en-US" dirty="0" smtClean="0"/>
              <a:t> </a:t>
            </a:r>
            <a:r>
              <a:rPr lang="en-US" dirty="0" err="1"/>
              <a:t>tasvirlashga</a:t>
            </a:r>
            <a:r>
              <a:rPr lang="en-US" dirty="0"/>
              <a:t> </a:t>
            </a:r>
            <a:r>
              <a:rPr lang="en-US" dirty="0" err="1"/>
              <a:t>qaror</a:t>
            </a:r>
            <a:r>
              <a:rPr lang="en-US" dirty="0"/>
              <a:t> </a:t>
            </a:r>
            <a:r>
              <a:rPr lang="en-US" dirty="0" err="1"/>
              <a:t>qildi</a:t>
            </a:r>
            <a:r>
              <a:rPr lang="en-US" dirty="0"/>
              <a:t>.</a:t>
            </a:r>
          </a:p>
          <a:p>
            <a:pPr marL="514350" indent="-514350">
              <a:buAutoNum type="alphaLcParenR"/>
            </a:pPr>
            <a:r>
              <a:rPr lang="en-US" dirty="0" smtClean="0"/>
              <a:t>U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uddasidan</a:t>
            </a:r>
            <a:r>
              <a:rPr lang="en-US" dirty="0"/>
              <a:t> </a:t>
            </a:r>
            <a:r>
              <a:rPr lang="en-US" dirty="0" err="1"/>
              <a:t>chiqa</a:t>
            </a:r>
            <a:r>
              <a:rPr lang="en-US" dirty="0"/>
              <a:t> </a:t>
            </a:r>
            <a:r>
              <a:rPr lang="en-US" dirty="0" err="1"/>
              <a:t>oladimi</a:t>
            </a:r>
            <a:r>
              <a:rPr lang="en-US" dirty="0"/>
              <a:t>? </a:t>
            </a:r>
            <a:endParaRPr lang="en-US" dirty="0" smtClean="0"/>
          </a:p>
          <a:p>
            <a:pPr marL="514350" indent="-514350">
              <a:buAutoNum type="alphaLcParenR"/>
            </a:pPr>
            <a:r>
              <a:rPr lang="en-US" dirty="0" smtClean="0"/>
              <a:t>Bu </a:t>
            </a:r>
            <a:r>
              <a:rPr lang="en-US" dirty="0" err="1"/>
              <a:t>ma’lumotlarni</a:t>
            </a:r>
            <a:r>
              <a:rPr lang="en-US" dirty="0"/>
              <a:t> </a:t>
            </a:r>
            <a:r>
              <a:rPr lang="en-US" dirty="0" err="1"/>
              <a:t>ustunli</a:t>
            </a:r>
            <a:r>
              <a:rPr lang="en-US" dirty="0"/>
              <a:t> </a:t>
            </a:r>
            <a:r>
              <a:rPr lang="en-US" dirty="0" err="1"/>
              <a:t>diagramma</a:t>
            </a:r>
            <a:r>
              <a:rPr lang="en-US" dirty="0"/>
              <a:t> </a:t>
            </a:r>
            <a:r>
              <a:rPr lang="en-US" dirty="0" err="1"/>
              <a:t>ko‘rinishida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etib</a:t>
            </a:r>
            <a:r>
              <a:rPr lang="en-US" dirty="0"/>
              <a:t> </a:t>
            </a:r>
            <a:r>
              <a:rPr lang="en-US" dirty="0" err="1"/>
              <a:t>bo‘lmasligining</a:t>
            </a:r>
            <a:r>
              <a:rPr lang="en-US" dirty="0"/>
              <a:t> </a:t>
            </a:r>
            <a:r>
              <a:rPr lang="en-US" dirty="0" err="1"/>
              <a:t>uchta</a:t>
            </a:r>
            <a:r>
              <a:rPr lang="en-US" dirty="0"/>
              <a:t> </a:t>
            </a:r>
            <a:r>
              <a:rPr lang="en-US" dirty="0" err="1"/>
              <a:t>sababini</a:t>
            </a:r>
            <a:r>
              <a:rPr lang="en-US" dirty="0"/>
              <a:t> </a:t>
            </a:r>
            <a:r>
              <a:rPr lang="en-US" dirty="0" err="1"/>
              <a:t>keltiring</a:t>
            </a:r>
            <a:r>
              <a:rPr lang="en-US" dirty="0" smtClean="0"/>
              <a:t> </a:t>
            </a:r>
            <a:br>
              <a:rPr lang="en-US" dirty="0" smtClean="0"/>
            </a:br>
            <a:endParaRPr lang="ru-RU" dirty="0"/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9"/>
          <a:stretch/>
        </p:blipFill>
        <p:spPr>
          <a:xfrm>
            <a:off x="7249310" y="1584085"/>
            <a:ext cx="4875385" cy="408892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96506" y="189153"/>
            <a:ext cx="93565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sz="5400" b="1" dirty="0" smtClean="0">
                <a:solidFill>
                  <a:srgbClr val="002060"/>
                </a:solidFill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</a:rPr>
              <a:t>guruh</a:t>
            </a:r>
            <a:r>
              <a:rPr lang="en-US" sz="5400" b="1" dirty="0" smtClean="0">
                <a:solidFill>
                  <a:srgbClr val="002060"/>
                </a:solidFill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</a:rPr>
              <a:t>uchun</a:t>
            </a:r>
            <a:r>
              <a:rPr lang="en-US" sz="5400" b="1" dirty="0" smtClean="0">
                <a:solidFill>
                  <a:srgbClr val="002060"/>
                </a:solidFill>
              </a:rPr>
              <a:t> </a:t>
            </a:r>
            <a:r>
              <a:rPr lang="en-US" sz="5400" b="1" cap="none" spc="0" dirty="0" err="1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amaliy</a:t>
            </a:r>
            <a:r>
              <a:rPr lang="en-US" sz="5400" b="1" cap="none" spc="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5400" b="1" cap="none" spc="0" dirty="0" err="1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5400" b="1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43848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121" y="396545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smtClean="0">
                <a:solidFill>
                  <a:srgbClr val="002060"/>
                </a:solidFill>
              </a:rPr>
              <a:t>D </a:t>
            </a:r>
            <a:r>
              <a:rPr lang="en-US" b="1" dirty="0" err="1" smtClean="0">
                <a:solidFill>
                  <a:srgbClr val="002060"/>
                </a:solidFill>
              </a:rPr>
              <a:t>guruh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uchun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amaliy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topshiriq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2977" y="2006780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“</a:t>
            </a:r>
            <a:r>
              <a:rPr lang="en-US" dirty="0" err="1"/>
              <a:t>Yosh</a:t>
            </a:r>
            <a:r>
              <a:rPr lang="en-US" dirty="0"/>
              <a:t> </a:t>
            </a:r>
            <a:r>
              <a:rPr lang="en-US" dirty="0" err="1"/>
              <a:t>tadqiqotchilar</a:t>
            </a:r>
            <a:r>
              <a:rPr lang="en-US" dirty="0"/>
              <a:t>” </a:t>
            </a:r>
            <a:r>
              <a:rPr lang="en-US" dirty="0" err="1"/>
              <a:t>to‘garagi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qatnashchilari</a:t>
            </a:r>
            <a:r>
              <a:rPr lang="en-US" dirty="0"/>
              <a:t> </a:t>
            </a:r>
            <a:r>
              <a:rPr lang="en-US" dirty="0" err="1"/>
              <a:t>hayvonot</a:t>
            </a:r>
            <a:r>
              <a:rPr lang="en-US" dirty="0"/>
              <a:t> </a:t>
            </a:r>
            <a:r>
              <a:rPr lang="en-US" dirty="0" err="1"/>
              <a:t>dunyosining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jonzotlarining</a:t>
            </a:r>
            <a:r>
              <a:rPr lang="en-US" dirty="0"/>
              <a:t> </a:t>
            </a:r>
            <a:r>
              <a:rPr lang="en-US" dirty="0" err="1"/>
              <a:t>yashash</a:t>
            </a:r>
            <a:r>
              <a:rPr lang="en-US" dirty="0"/>
              <a:t> </a:t>
            </a:r>
            <a:r>
              <a:rPr lang="en-US" dirty="0" err="1"/>
              <a:t>umri</a:t>
            </a:r>
            <a:r>
              <a:rPr lang="en-US" dirty="0"/>
              <a:t> </a:t>
            </a:r>
            <a:r>
              <a:rPr lang="en-US" dirty="0" err="1"/>
              <a:t>haqida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ma’lumot</a:t>
            </a:r>
            <a:r>
              <a:rPr lang="en-US" dirty="0"/>
              <a:t> </a:t>
            </a:r>
            <a:r>
              <a:rPr lang="en-US" dirty="0" err="1"/>
              <a:t>to‘pladi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jadvalda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tasvirlashdi</a:t>
            </a:r>
            <a:r>
              <a:rPr lang="en-US" dirty="0"/>
              <a:t>. Bu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asosida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diagramma</a:t>
            </a:r>
            <a:r>
              <a:rPr lang="en-US" dirty="0"/>
              <a:t> </a:t>
            </a:r>
            <a:r>
              <a:rPr lang="en-US" dirty="0" err="1"/>
              <a:t>quring</a:t>
            </a:r>
            <a:r>
              <a:rPr lang="en-US" dirty="0"/>
              <a:t>. Agar </a:t>
            </a:r>
            <a:r>
              <a:rPr lang="en-US" dirty="0" err="1"/>
              <a:t>diagramma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qurishni</a:t>
            </a:r>
            <a:r>
              <a:rPr lang="en-US" dirty="0"/>
              <a:t> </a:t>
            </a:r>
            <a:r>
              <a:rPr lang="en-US" dirty="0" err="1"/>
              <a:t>iloji</a:t>
            </a:r>
            <a:r>
              <a:rPr lang="en-US" dirty="0"/>
              <a:t> </a:t>
            </a:r>
            <a:r>
              <a:rPr lang="en-US" dirty="0" err="1"/>
              <a:t>bo‘lmasa</a:t>
            </a:r>
            <a:r>
              <a:rPr lang="en-US" dirty="0"/>
              <a:t>, </a:t>
            </a:r>
            <a:r>
              <a:rPr lang="en-US" dirty="0" err="1"/>
              <a:t>sabablarini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keltiring</a:t>
            </a:r>
            <a:r>
              <a:rPr lang="en-US" dirty="0"/>
              <a:t>.</a:t>
            </a:r>
            <a:r>
              <a:rPr lang="en-US" dirty="0" smtClean="0"/>
              <a:t> </a:t>
            </a:r>
            <a:br>
              <a:rPr lang="en-US" dirty="0" smtClean="0"/>
            </a:br>
            <a:endParaRPr lang="ru-RU" dirty="0"/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436" y="1816999"/>
            <a:ext cx="5072017" cy="477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0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4131" y="32497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E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guruh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uchun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amaliy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topshiriq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1332" y="1955012"/>
            <a:ext cx="10515600" cy="4351338"/>
          </a:xfrm>
        </p:spPr>
        <p:txBody>
          <a:bodyPr/>
          <a:lstStyle/>
          <a:p>
            <a:r>
              <a:rPr lang="en-US" dirty="0" err="1"/>
              <a:t>Korxonaning</a:t>
            </a:r>
            <a:r>
              <a:rPr lang="en-US" dirty="0"/>
              <a:t> 34 </a:t>
            </a:r>
            <a:r>
              <a:rPr lang="en-US" dirty="0" err="1"/>
              <a:t>nafar</a:t>
            </a:r>
            <a:r>
              <a:rPr lang="en-US" dirty="0"/>
              <a:t> </a:t>
            </a:r>
            <a:r>
              <a:rPr lang="en-US" dirty="0" err="1"/>
              <a:t>xodimi</a:t>
            </a:r>
            <a:r>
              <a:rPr lang="en-US" dirty="0"/>
              <a:t> </a:t>
            </a:r>
            <a:r>
              <a:rPr lang="en-US" dirty="0" err="1" smtClean="0"/>
              <a:t>aksiyadorlik</a:t>
            </a:r>
            <a:r>
              <a:rPr lang="en-US" dirty="0" smtClean="0"/>
              <a:t> </a:t>
            </a:r>
            <a:r>
              <a:rPr lang="en-US" dirty="0" err="1" smtClean="0"/>
              <a:t>jamiyatining</a:t>
            </a:r>
            <a:r>
              <a:rPr lang="en-US" dirty="0" smtClean="0"/>
              <a:t> </a:t>
            </a:r>
            <a:r>
              <a:rPr lang="en-US" dirty="0" err="1"/>
              <a:t>aktsiyalarini</a:t>
            </a:r>
            <a:r>
              <a:rPr lang="en-US" dirty="0"/>
              <a:t> </a:t>
            </a:r>
            <a:r>
              <a:rPr lang="en-US" dirty="0" err="1"/>
              <a:t>olishdi</a:t>
            </a:r>
            <a:r>
              <a:rPr lang="en-US" dirty="0" smtClean="0"/>
              <a:t>. </a:t>
            </a:r>
            <a:r>
              <a:rPr lang="en-US" dirty="0" err="1" smtClean="0"/>
              <a:t>Xodimlar</a:t>
            </a:r>
            <a:r>
              <a:rPr lang="en-US" dirty="0" smtClean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aksiyalar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 smtClean="0"/>
              <a:t>haqidagi</a:t>
            </a:r>
            <a:r>
              <a:rPr lang="en-US" dirty="0" smtClean="0"/>
              <a:t> </a:t>
            </a:r>
            <a:r>
              <a:rPr lang="en-US" dirty="0" err="1" smtClean="0"/>
              <a:t>ma’lumotlar</a:t>
            </a:r>
            <a:r>
              <a:rPr lang="en-US" dirty="0" smtClean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tartibga</a:t>
            </a:r>
            <a:r>
              <a:rPr lang="en-US" dirty="0"/>
              <a:t> </a:t>
            </a:r>
            <a:r>
              <a:rPr lang="en-US" dirty="0" err="1"/>
              <a:t>solingan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ko‘rinishida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:</a:t>
            </a:r>
            <a:r>
              <a:rPr lang="en-US" dirty="0" smtClean="0"/>
              <a:t> </a:t>
            </a:r>
            <a:br>
              <a:rPr lang="en-US" dirty="0" smtClean="0"/>
            </a:b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qatorning</a:t>
            </a:r>
            <a:r>
              <a:rPr lang="en-US" dirty="0"/>
              <a:t> </a:t>
            </a:r>
            <a:r>
              <a:rPr lang="en-US" dirty="0" err="1"/>
              <a:t>o‘rta</a:t>
            </a:r>
            <a:r>
              <a:rPr lang="en-US" dirty="0"/>
              <a:t> </a:t>
            </a:r>
            <a:r>
              <a:rPr lang="en-US" dirty="0" err="1"/>
              <a:t>arifmetigi</a:t>
            </a:r>
            <a:r>
              <a:rPr lang="en-US" dirty="0"/>
              <a:t>, </a:t>
            </a:r>
            <a:r>
              <a:rPr lang="en-US" dirty="0" err="1"/>
              <a:t>medianasi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modasini</a:t>
            </a:r>
            <a:r>
              <a:rPr lang="en-US" dirty="0"/>
              <a:t> toping.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ko‘rsatkichlarning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nimani</a:t>
            </a:r>
            <a:r>
              <a:rPr lang="en-US" dirty="0"/>
              <a:t> </a:t>
            </a:r>
            <a:r>
              <a:rPr lang="en-US" dirty="0" err="1"/>
              <a:t>tavsiflaydi</a:t>
            </a:r>
            <a:r>
              <a:rPr lang="en-US" dirty="0"/>
              <a:t>? </a:t>
            </a:r>
            <a:r>
              <a:rPr lang="en-US" dirty="0" err="1"/>
              <a:t>Izohlang</a:t>
            </a:r>
            <a:r>
              <a:rPr lang="en-US" dirty="0"/>
              <a:t>.</a:t>
            </a:r>
            <a:r>
              <a:rPr lang="en-US" dirty="0" smtClean="0"/>
              <a:t> </a:t>
            </a:r>
            <a:br>
              <a:rPr lang="en-US" dirty="0" smtClean="0"/>
            </a:br>
            <a:endParaRPr lang="ru-RU" dirty="0"/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571" y="3366225"/>
            <a:ext cx="4262890" cy="1007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1044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837" y="2165048"/>
            <a:ext cx="4373832" cy="469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351776" y="1735667"/>
            <a:ext cx="4917952" cy="2175729"/>
          </a:xfrm>
          <a:prstGeom prst="rect">
            <a:avLst/>
          </a:prstGeom>
          <a:noFill/>
        </p:spPr>
        <p:txBody>
          <a:bodyPr spcFirstLastPara="1" wrap="none" lIns="58057" tIns="29029" rIns="58057" bIns="29029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8762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8762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343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703274" y="325482"/>
            <a:ext cx="4621778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“3-2-1” </a:t>
            </a:r>
            <a:r>
              <a:rPr lang="en-US" sz="4190" b="1" kern="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419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40121" y="1329529"/>
            <a:ext cx="7683514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o‘rgangan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bilim</a:t>
            </a:r>
            <a:endParaRPr lang="ru-RU" sz="419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40121" y="3050753"/>
            <a:ext cx="9339416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amaliyotda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qo‘llamoqchiman</a:t>
            </a:r>
            <a:endParaRPr lang="ru-RU" sz="419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40121" y="4931168"/>
            <a:ext cx="6200736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mavhum</a:t>
            </a:r>
            <a:endParaRPr lang="ru-RU" sz="4190" b="1" dirty="0"/>
          </a:p>
        </p:txBody>
      </p:sp>
    </p:spTree>
    <p:extLst>
      <p:ext uri="{BB962C8B-B14F-4D97-AF65-F5344CB8AC3E}">
        <p14:creationId xmlns:p14="http://schemas.microsoft.com/office/powerpoint/2010/main" val="107334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105" y="118268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04278" y="2461381"/>
            <a:ext cx="9983442" cy="2855624"/>
          </a:xfrm>
          <a:prstGeom prst="rect">
            <a:avLst/>
          </a:prstGeom>
          <a:noFill/>
        </p:spPr>
        <p:txBody>
          <a:bodyPr wrap="none" lIns="85695" tIns="42848" rIns="85695" bIns="42848">
            <a:spAutoFit/>
          </a:bodyPr>
          <a:lstStyle/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8997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182289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1053</Words>
  <Application>Microsoft Office PowerPoint</Application>
  <PresentationFormat>Широкоэкранный</PresentationFormat>
  <Paragraphs>159</Paragraphs>
  <Slides>24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Roboto</vt:lpstr>
      <vt:lpstr>Times New Roman</vt:lpstr>
      <vt:lpstr>Wingdings</vt:lpstr>
      <vt:lpstr>Тема Office</vt:lpstr>
      <vt:lpstr>Statistikaga oid masalalarni yechish metodikasi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Diagramma ma’lumotlardan foydalanib, “Suv – hayot manbai” mavzusida tahliliy  ma’lumot tayyorlang </vt:lpstr>
      <vt:lpstr>Презентация PowerPoint</vt:lpstr>
      <vt:lpstr>Презентация PowerPoint</vt:lpstr>
      <vt:lpstr> D guruh uchun amaliy topshiriq </vt:lpstr>
      <vt:lpstr>E guruh uchun amaliy topshiriq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Statistikaga oid masalalarni yechish metodikasi</dc:title>
  <dc:creator>MYCOM</dc:creator>
  <cp:lastModifiedBy>MYCOM</cp:lastModifiedBy>
  <cp:revision>6</cp:revision>
  <dcterms:created xsi:type="dcterms:W3CDTF">2025-01-25T10:06:31Z</dcterms:created>
  <dcterms:modified xsi:type="dcterms:W3CDTF">2025-01-25T10:54:01Z</dcterms:modified>
</cp:coreProperties>
</file>