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54" r:id="rId2"/>
    <p:sldId id="356" r:id="rId3"/>
    <p:sldId id="366" r:id="rId4"/>
    <p:sldId id="350" r:id="rId5"/>
    <p:sldId id="352" r:id="rId6"/>
    <p:sldId id="353" r:id="rId7"/>
    <p:sldId id="357" r:id="rId8"/>
    <p:sldId id="363" r:id="rId9"/>
    <p:sldId id="364" r:id="rId10"/>
    <p:sldId id="365" r:id="rId11"/>
    <p:sldId id="358" r:id="rId12"/>
    <p:sldId id="359" r:id="rId13"/>
    <p:sldId id="367" r:id="rId14"/>
    <p:sldId id="369" r:id="rId15"/>
    <p:sldId id="370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71" d="100"/>
          <a:sy n="71" d="100"/>
        </p:scale>
        <p:origin x="564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hyperlink" Target="https://uz.khanacademy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hyperlink" Target="https://www.wolframalpha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hyperlink" Target="https://matplotlib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hyperlink" Target="https://www.geogebra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teacher.desmos.com/" TargetMode="External"/><Relationship Id="rId3" Type="http://schemas.openxmlformats.org/officeDocument/2006/relationships/image" Target="../media/image21.svg"/><Relationship Id="rId7" Type="http://schemas.openxmlformats.org/officeDocument/2006/relationships/hyperlink" Target="https://www.desmo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eogebra.or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esmos.com/calculator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78550" y="3876675"/>
            <a:ext cx="110490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Matematikaga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didaktik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</a:t>
            </a:r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ulardan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metodikasi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4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44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36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3600" b="1" i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36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6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mashg‘lot</a:t>
            </a:r>
            <a:r>
              <a:rPr lang="en-US" sz="3600" b="1" i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6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2733675"/>
            <a:ext cx="4884257" cy="511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858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 0"/>
          <p:cNvSpPr/>
          <p:nvPr/>
        </p:nvSpPr>
        <p:spPr>
          <a:xfrm>
            <a:off x="1430219" y="2400776"/>
            <a:ext cx="7355897" cy="1587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97870" y="2221264"/>
            <a:ext cx="7422225" cy="6192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Mashg‘ulot</a:t>
            </a:r>
            <a:r>
              <a:rPr lang="uz-Cyrl-UZ" sz="3200" b="1" kern="1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ning </a:t>
            </a:r>
            <a:r>
              <a:rPr lang="uz-Cyrl-UZ" sz="3200" b="1" kern="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maqsadi</a:t>
            </a:r>
            <a:r>
              <a:rPr lang="en-US" sz="3200" b="1" kern="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1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3200" b="1" kern="1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kern="1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vazifalari</a:t>
            </a:r>
            <a:endParaRPr lang="ru-RU" sz="3200" kern="1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673024" y="1666875"/>
            <a:ext cx="8915400" cy="849463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tushunchalarni ko‘rgazmali va raqamli vositalar orqali tushunarli tarzda yetkazish.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texnologiyalar yordamida </a:t>
            </a:r>
            <a:r>
              <a:rPr lang="uz-Latn-UZ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 vizual fikrlash qobiliyatini rivojlantirish</a:t>
            </a:r>
            <a:r>
              <a:rPr lang="uz-Latn-UZ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 tushunchalarni grafik, diagramma va animatsiyalar orqali tushuntirish.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GeoGebra, Desmos raqamli vositalarni qo‘llash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 masalalarni vizualizatsiya qilish ko‘nikmasini shakllantirish.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larda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foydalanib interaktiv va qiziqarli muhit yaratish.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 bilimlarni amaliy qo‘llashni va baholashni tashkil etish</a:t>
            </a:r>
            <a:r>
              <a:rPr lang="uz-Latn-UZ" sz="28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8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2" name="Picture 8" descr="Тестирование программ купить за 23 574 Тг * в каталоге kz.holiday-store.r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3574437"/>
            <a:ext cx="7472325" cy="432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64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205751"/>
              </p:ext>
            </p:extLst>
          </p:nvPr>
        </p:nvGraphicFramePr>
        <p:xfrm>
          <a:off x="2999315" y="3343275"/>
          <a:ext cx="11997267" cy="6256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9089">
                  <a:extLst>
                    <a:ext uri="{9D8B030D-6E8A-4147-A177-3AD203B41FA5}">
                      <a16:colId xmlns:a16="http://schemas.microsoft.com/office/drawing/2014/main" val="1142927091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2437269886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3795373740"/>
                    </a:ext>
                  </a:extLst>
                </a:gridCol>
              </a:tblGrid>
              <a:tr h="485404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Bilaman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Bilishni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xoxlayman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Bildim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481836"/>
                  </a:ext>
                </a:extLst>
              </a:tr>
              <a:tr h="4445256"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3.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4. 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049968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911350" y="2028827"/>
            <a:ext cx="141731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BBB </a:t>
            </a:r>
            <a:r>
              <a:rPr lang="en-US" sz="2800" b="1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jadvalining</a:t>
            </a:r>
            <a:r>
              <a:rPr lang="en-US" sz="2800" b="1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bilaman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bilishni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xoxlayman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bandlarini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to‘ldiring</a:t>
            </a:r>
            <a:r>
              <a:rPr lang="en-US" sz="2800" b="1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34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50" y="2809875"/>
            <a:ext cx="68072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2424" y="1634072"/>
            <a:ext cx="9992476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Raqamli texnologiyalar — bu ma’lumotlarni yaratish, saqlash, uzatish va ishlov berish uchun kompyuterlar va boshqa raqamli qurilmalardan </a:t>
            </a:r>
            <a:r>
              <a:rPr lang="uz-Cyrl-UZ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foydalanish</a:t>
            </a:r>
            <a:r>
              <a:rPr lang="en-US" sz="20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dir.</a:t>
            </a:r>
            <a:r>
              <a:rPr lang="uz-Cyrl-UZ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 jihatlari :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Kompyuter texnologiyalari: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Ma’lumotlarni saqlash, qayta ishlash va uzatish uchun kompyuterlar va ularning dasturlaridan foydalanish.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Internet va tarmoqlar: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Onlayn platformalar, ijtimoiy tarmoqlar, veb-saytlar va tarmoq </a:t>
            </a:r>
            <a:r>
              <a:rPr lang="uz-Cyrl-UZ" sz="20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infratuzilmalari 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 global aloqa o‘rnatish.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Mobil texnologiyalar: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Smartphone va planshetlar kabi qurilmalar yordamida ma’lumotlar almashish va turli dasturlardan foydalanish.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Sun'iy intellekt (AI):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Mashina o‘rganish va natural tilni qayta ishlash kabi texnologiyalar yordamida avtomatik ravishda qarorlar qabul qilish.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Bulutli hisoblash (Cloud computing):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Ma’lumotlarni va dasturlarni internet orqali masofaviy serverlarda saqlash va ishlatish.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Big Data va Ma’lumotlar tahlili: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Katta hajmdagi ma’lumotlarni yig‘ish, tahlil qilish va undan foydali xulosalar chiqarish.</a:t>
            </a:r>
            <a:endParaRPr lang="ru-RU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Ishlab chiqish va kodlash:</a:t>
            </a:r>
            <a:r>
              <a:rPr lang="uz-Cyrl-U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Dasturlar, veb-saytlar va ilovalarni yaratish uchun kod yozish va dasturlash tillaridan foydalanish.</a:t>
            </a:r>
            <a:endParaRPr lang="ru-RU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3724275"/>
            <a:ext cx="5960532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766887" y="1743075"/>
            <a:ext cx="10771813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nazariy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balki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tarzda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o‘rganishadi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simulyatorlar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jarayonida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faollashadi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Vizual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tushuntirish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Vizualizatsiya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sodda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tarzda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tushuntirishga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beradi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ko‘rganini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yanada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tezroq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o‘zlashtiradi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ko‘nikmalarni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trenajyorlar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rivojlantirishadi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kengaytirish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yoki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qisqartirish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o‘zgartirish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harakatdagi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ob’ektlarni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tushunish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Xatoliklarni</a:t>
            </a:r>
            <a:r>
              <a:rPr lang="en-US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tez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aniqlash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tuzatish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simulyatorlar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xatoliklarni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tezda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to‘g‘ri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yechimga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erishishlari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9370" y="1743075"/>
            <a:ext cx="610231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2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Raqamli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texnologiyalarning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200" b="1" dirty="0" smtClean="0">
              <a:solidFill>
                <a:srgbClr val="00206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afzalliklari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150" y="2200275"/>
            <a:ext cx="8153400" cy="7162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550" y="3114675"/>
            <a:ext cx="8001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Khan Academy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800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/>
              </a:rPr>
              <a:t>https://uz.khanacademy.org/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)—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matematikani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vizual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tarzda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taqdim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mavzularda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videolarni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ko‘rib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yechishlari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sinovlar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mavjud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150" y="2657475"/>
            <a:ext cx="7162800" cy="5562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97113" y="4081581"/>
            <a:ext cx="821436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Wolfram Alpha (</a:t>
            </a:r>
            <a:r>
              <a:rPr lang="en-US" sz="2800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/>
              </a:rPr>
              <a:t>https://www.wolframalpha.com/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) —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statistik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ilmiy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kuchli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kalkulyator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murakkab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yechishda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394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550" y="2428875"/>
            <a:ext cx="8686800" cy="62484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44550" y="3114675"/>
            <a:ext cx="7239000" cy="4536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Matplotlib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(Python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kutubxonasi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2800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/>
              </a:rPr>
              <a:t>https://matplotlib.org/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agar </a:t>
            </a:r>
            <a:r>
              <a:rPr lang="en-US" sz="28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Python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dasturlash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tilini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o‘rganayotgan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bo‘lsa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Matplotlib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kutubxonasi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grafikalar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diagrammalar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yaratish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Bu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tushunchalarni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tarzda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ko‘rsatishga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beradi</a:t>
            </a:r>
            <a:r>
              <a:rPr lang="en-US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284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4"/>
          <a:stretch/>
        </p:blipFill>
        <p:spPr bwMode="auto">
          <a:xfrm>
            <a:off x="8997949" y="2962275"/>
            <a:ext cx="8197533" cy="53975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44550" y="1971675"/>
            <a:ext cx="7772400" cy="6288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tabLst>
                <a:tab pos="1456690" algn="l"/>
              </a:tabLst>
            </a:pP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/>
              </a:rPr>
              <a:t>https://www.geogebra.org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–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sohalarni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qamrab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bepul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 algebra,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geometriya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statistik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boshqa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matematik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konseptlarni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 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“Learn”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bo‘limi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boshlang‘ichdan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ilg‘or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darajagacha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o‘rgatadigan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bepul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manbalar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mavjud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bo`lib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turli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mavzularda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batafsil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qo‘llanmalar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misollar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Classroom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yuklab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imkoniyati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bor.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869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7" name="Рисунок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76" y="1634072"/>
            <a:ext cx="9829800" cy="494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979150" y="1743075"/>
            <a:ext cx="62547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Desmos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7"/>
              </a:rPr>
              <a:t>https://www.desmos.com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— algebra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geometriya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bo‘yicha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simulyatorlar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yaratishga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beradigan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bepul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onlayn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platforma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Bu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vosita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algebraik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ifodalar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yaratishlari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01750" y="6924675"/>
            <a:ext cx="13868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Desmos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Classroom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8"/>
              </a:rPr>
              <a:t>https://teacher.desmos.com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)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maxsus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Desmos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Activity Builder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yordamida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tashkil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interaktiv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mashqlar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imkoniyatiga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YouTube da (</a:t>
            </a:r>
            <a:r>
              <a:rPr lang="en-US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Desmos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Tutorial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deb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qidirib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boshlang‘ich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ma’lumotlardan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ilg‘or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darajagacha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bo‘lgan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darslarni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toppish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imkoni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mavjud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473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68350" y="2962275"/>
            <a:ext cx="14706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6"/>
              </a:rPr>
              <a:t>https://www.geogebra.org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saytiga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kirib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bo‘limini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tanlang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Quyidagi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shakllarni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yarating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Uchburchak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3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nuqtadan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foydalanib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uchburchak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hosil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To‘g‘ri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to‘rtburchak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4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nuqtadan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to‘g‘ri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to‘rtburchak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hosil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Doira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Markaziy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radiusni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belgilab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doira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chizing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yaratganingizdan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so‘ng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savollarga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javob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Uchburchakning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perimetrini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hisoblash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To‘g‘ri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to‘rtburchakning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maydonini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topasiz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18034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Doiraning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diametrini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aniqlash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Geometrik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shakllarni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o‘zgartiring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masalan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uchburchakning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burchaklarini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o‘zgartiring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o‘zgarishlar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bo‘layotganini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O‘quvchilaringiz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qaysi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GeoGebra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da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o`tishingizni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rejasini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taqdim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izohini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0" y="3495675"/>
            <a:ext cx="5064176" cy="337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530350" y="1795091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53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54150" y="3114675"/>
            <a:ext cx="10668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Desmos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kalkulyatorini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u="sng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6"/>
              </a:rPr>
              <a:t>https://www.desmos.com/calculator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oching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Quyidagi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funksiyaning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grafiklarini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chizing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f(x)= x</a:t>
            </a:r>
            <a:r>
              <a:rPr lang="en-US" sz="2400" baseline="30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g(x)= sin(x)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h(x)= 2x+3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funksiyaning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xususiyatlarini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Kesish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nuqtalari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Maksimumlar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minimumlar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O‘zgarmas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qiymatlar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Funksiyalarni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bir-biriga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solishtiring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farqlar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borligini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izohlang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0" y="3648075"/>
            <a:ext cx="5064176" cy="337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49350" y="1947491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626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819414"/>
              </p:ext>
            </p:extLst>
          </p:nvPr>
        </p:nvGraphicFramePr>
        <p:xfrm>
          <a:off x="2999315" y="2420303"/>
          <a:ext cx="11997267" cy="5784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9089">
                  <a:extLst>
                    <a:ext uri="{9D8B030D-6E8A-4147-A177-3AD203B41FA5}">
                      <a16:colId xmlns:a16="http://schemas.microsoft.com/office/drawing/2014/main" val="1142927091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2437269886"/>
                    </a:ext>
                  </a:extLst>
                </a:gridCol>
                <a:gridCol w="3999089">
                  <a:extLst>
                    <a:ext uri="{9D8B030D-6E8A-4147-A177-3AD203B41FA5}">
                      <a16:colId xmlns:a16="http://schemas.microsoft.com/office/drawing/2014/main" val="3795373740"/>
                    </a:ext>
                  </a:extLst>
                </a:gridCol>
              </a:tblGrid>
              <a:tr h="764057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Bilaman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Bilishni</a:t>
                      </a:r>
                      <a:r>
                        <a:rPr lang="en-US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xoxlayman</a:t>
                      </a:r>
                      <a:endParaRPr lang="en-US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Bildim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481836"/>
                  </a:ext>
                </a:extLst>
              </a:tr>
              <a:tr h="4883315">
                <a:tc>
                  <a:txBody>
                    <a:bodyPr/>
                    <a:lstStyle/>
                    <a:p>
                      <a:r>
                        <a:rPr lang="en-US" dirty="0" smtClean="0"/>
                        <a:t>1.</a:t>
                      </a:r>
                    </a:p>
                    <a:p>
                      <a:r>
                        <a:rPr lang="en-US" dirty="0" smtClean="0"/>
                        <a:t>2.</a:t>
                      </a:r>
                    </a:p>
                    <a:p>
                      <a:r>
                        <a:rPr lang="en-US" dirty="0" smtClean="0"/>
                        <a:t>3.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r>
                        <a:rPr lang="en-US" baseline="0" dirty="0" smtClean="0"/>
                        <a:t>4. 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049968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68350" y="1667832"/>
            <a:ext cx="15468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BBB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jadvalining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“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bilishni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xoxlayman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ustunini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qilib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“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bildim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8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bandini</a:t>
            </a:r>
            <a:r>
              <a:rPr lang="en-US" sz="28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to‘ldiring</a:t>
            </a:r>
            <a:r>
              <a:rPr lang="en-US" sz="2800" b="1" kern="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37394" y="8905875"/>
            <a:ext cx="1066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fikrim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57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59149" y="1930725"/>
            <a:ext cx="3291286" cy="7030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165735" algn="l"/>
              </a:tabLst>
            </a:pPr>
            <a:r>
              <a:rPr lang="en-US" sz="40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MUHOKAMA</a:t>
            </a:r>
            <a:endParaRPr lang="ru-RU" sz="4000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73750" y="4478516"/>
            <a:ext cx="9400330" cy="580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165735" algn="l"/>
              </a:tabLst>
            </a:pP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Bugungi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mashg‘ulot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sizga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qanday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foyda</a:t>
            </a:r>
            <a:r>
              <a:rPr lang="en-US" sz="3200" b="1" kern="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berdi</a:t>
            </a:r>
            <a:r>
              <a:rPr lang="en-US" sz="3200" b="1" kern="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?</a:t>
            </a:r>
            <a:endParaRPr lang="ru-RU" sz="3200" b="1" kern="1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24712" y="7482257"/>
            <a:ext cx="34676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 </a:t>
            </a:r>
            <a:r>
              <a:rPr lang="en-US" sz="24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bugun</a:t>
            </a:r>
            <a:r>
              <a:rPr lang="en-US" sz="24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kern="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o‘rgandim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0350" y="3173815"/>
            <a:ext cx="3281952" cy="3999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102350" y="5705475"/>
            <a:ext cx="1066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fikrim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677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0849" y="4527365"/>
            <a:ext cx="899795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Sizlar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birgalikda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ajoyib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ko‘nikmalarga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bo‘ldik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32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Kelgusida</a:t>
            </a:r>
            <a:r>
              <a:rPr lang="en-US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darslaringiz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yanada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bo‘lishiga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ishonaman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!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 bwMode="auto">
          <a:xfrm>
            <a:off x="10697440" y="3267075"/>
            <a:ext cx="5352435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376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5188</TotalTime>
  <Words>821</Words>
  <Application>Microsoft Office PowerPoint</Application>
  <PresentationFormat>Произвольный</PresentationFormat>
  <Paragraphs>107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470</cp:revision>
  <cp:lastPrinted>2020-12-11T16:07:03Z</cp:lastPrinted>
  <dcterms:created xsi:type="dcterms:W3CDTF">2020-11-12T01:04:50Z</dcterms:created>
  <dcterms:modified xsi:type="dcterms:W3CDTF">2025-01-25T09:48:30Z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