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2"/>
  </p:notesMasterIdLst>
  <p:sldIdLst>
    <p:sldId id="350" r:id="rId2"/>
    <p:sldId id="352" r:id="rId3"/>
    <p:sldId id="353" r:id="rId4"/>
    <p:sldId id="367" r:id="rId5"/>
    <p:sldId id="355" r:id="rId6"/>
    <p:sldId id="357" r:id="rId7"/>
    <p:sldId id="368" r:id="rId8"/>
    <p:sldId id="358" r:id="rId9"/>
    <p:sldId id="360" r:id="rId10"/>
    <p:sldId id="362" r:id="rId11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295C"/>
    <a:srgbClr val="002060"/>
    <a:srgbClr val="E53935"/>
    <a:srgbClr val="80C783"/>
    <a:srgbClr val="E6E6E6"/>
    <a:srgbClr val="FF8B8B"/>
    <a:srgbClr val="FF6161"/>
    <a:srgbClr val="2CC8A1"/>
    <a:srgbClr val="81FF8D"/>
    <a:srgbClr val="FF5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>
      <p:cViewPr varScale="1">
        <p:scale>
          <a:sx n="71" d="100"/>
          <a:sy n="71" d="100"/>
        </p:scale>
        <p:origin x="564" y="84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25.01.2025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788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7995900" cy="10801350"/>
          </a:xfrm>
          <a:prstGeom prst="rect">
            <a:avLst/>
          </a:prstGeom>
          <a:solidFill>
            <a:srgbClr val="50738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7995900" cy="10801350"/>
          </a:xfrm>
          <a:prstGeom prst="rect">
            <a:avLst/>
          </a:prstGeom>
          <a:solidFill>
            <a:srgbClr val="FFFCF5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92681" y="10171271"/>
            <a:ext cx="2118864" cy="540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627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  <p:sldLayoutId id="2147483954" r:id="rId12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image" Target="../media/image4.png"/><Relationship Id="rId5" Type="http://schemas.openxmlformats.org/officeDocument/2006/relationships/image" Target="../media/image13.png"/><Relationship Id="rId10" Type="http://schemas.openxmlformats.org/officeDocument/2006/relationships/image" Target="../media/image3.png"/><Relationship Id="rId4" Type="http://schemas.openxmlformats.org/officeDocument/2006/relationships/image" Target="../media/image12.png"/><Relationship Id="rId9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007350" y="4029075"/>
            <a:ext cx="82296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44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 </a:t>
            </a:r>
            <a:r>
              <a:rPr lang="en-US" sz="44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DARSINI LOYIHALASH</a:t>
            </a:r>
            <a:endParaRPr lang="en-US" sz="4400" b="1" dirty="0" smtClean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sz="3200" b="1" i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(2-soat </a:t>
            </a:r>
            <a:r>
              <a:rPr lang="en-US" sz="3200" b="1" i="1" dirty="0" err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amaliy</a:t>
            </a:r>
            <a:r>
              <a:rPr lang="en-US" sz="3200" b="1" i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i="1" dirty="0" err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mashg‘ulot</a:t>
            </a:r>
            <a:r>
              <a:rPr lang="en-US" sz="3200" b="1" i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32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0" y="2962275"/>
            <a:ext cx="4884257" cy="5112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Text 0"/>
          <p:cNvSpPr/>
          <p:nvPr/>
        </p:nvSpPr>
        <p:spPr>
          <a:xfrm>
            <a:off x="1430219" y="2400776"/>
            <a:ext cx="7355897" cy="15874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195954" y="2805813"/>
            <a:ext cx="4985659" cy="5809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200" b="1" kern="1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Mashg‘ulot</a:t>
            </a:r>
            <a:r>
              <a:rPr lang="uz-Cyrl-UZ" sz="3200" b="1" kern="1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ning maqsadi</a:t>
            </a:r>
            <a:endParaRPr lang="ru-RU" sz="3200" kern="100" dirty="0">
              <a:solidFill>
                <a:schemeClr val="accent1">
                  <a:lumMod val="75000"/>
                </a:schemeClr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23216" y="3648075"/>
            <a:ext cx="1076553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uz-Latn-UZ" sz="32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uz-Latn-UZ" sz="3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Metodik yondashuvlarni shakllantirish</a:t>
            </a:r>
          </a:p>
          <a:p>
            <a:pPr>
              <a:lnSpc>
                <a:spcPct val="150000"/>
              </a:lnSpc>
            </a:pPr>
            <a:r>
              <a:rPr lang="uz-Latn-UZ" sz="3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uz-Latn-UZ" sz="32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Darsni samarali </a:t>
            </a:r>
            <a:r>
              <a:rPr lang="uz-Latn-UZ" sz="3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rejalashtirish va tashkil qilish ko‘nikmalarini takomillashtirish.</a:t>
            </a:r>
          </a:p>
          <a:p>
            <a:pPr>
              <a:lnSpc>
                <a:spcPct val="150000"/>
              </a:lnSpc>
            </a:pPr>
            <a:r>
              <a:rPr lang="uz-Latn-UZ" sz="3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Darsning mazmuni va metodikasini zamonaviy talablarga moslashtirish.</a:t>
            </a:r>
          </a:p>
          <a:p>
            <a:pPr>
              <a:lnSpc>
                <a:spcPct val="150000"/>
              </a:lnSpc>
            </a:pPr>
            <a:r>
              <a:rPr lang="uz-Latn-UZ" sz="3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Matematik tushunchalarni oson va tushunarli shaklda tushuntirish usullarini rivojlantirish.</a:t>
            </a:r>
          </a:p>
        </p:txBody>
      </p:sp>
      <p:pic>
        <p:nvPicPr>
          <p:cNvPr id="16" name="Image 0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23015" y="1895475"/>
            <a:ext cx="5486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8" name="Text 0"/>
          <p:cNvSpPr/>
          <p:nvPr/>
        </p:nvSpPr>
        <p:spPr>
          <a:xfrm>
            <a:off x="620435" y="487442"/>
            <a:ext cx="5327943" cy="7625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4350"/>
              </a:lnSpc>
              <a:buNone/>
            </a:pPr>
            <a:r>
              <a:rPr lang="en-US" sz="3450" dirty="0">
                <a:solidFill>
                  <a:srgbClr val="124E73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Darsni loyihalash</a:t>
            </a:r>
            <a:endParaRPr lang="en-US" sz="3450" dirty="0"/>
          </a:p>
        </p:txBody>
      </p:sp>
      <p:sp>
        <p:nvSpPr>
          <p:cNvPr id="9" name="Text 1"/>
          <p:cNvSpPr/>
          <p:nvPr/>
        </p:nvSpPr>
        <p:spPr>
          <a:xfrm>
            <a:off x="3915607" y="1855708"/>
            <a:ext cx="124955" cy="4879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1700" dirty="0">
                <a:solidFill>
                  <a:srgbClr val="FFFFFF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1</a:t>
            </a:r>
            <a:endParaRPr lang="en-US" sz="1700" dirty="0"/>
          </a:p>
        </p:txBody>
      </p:sp>
      <p:sp>
        <p:nvSpPr>
          <p:cNvPr id="12" name="Text 3"/>
          <p:cNvSpPr/>
          <p:nvPr/>
        </p:nvSpPr>
        <p:spPr>
          <a:xfrm>
            <a:off x="3906083" y="2794635"/>
            <a:ext cx="148142" cy="4879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1700" dirty="0">
                <a:solidFill>
                  <a:srgbClr val="FFFFFF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2</a:t>
            </a:r>
            <a:endParaRPr lang="en-US" sz="1700" dirty="0"/>
          </a:p>
        </p:txBody>
      </p:sp>
      <p:sp>
        <p:nvSpPr>
          <p:cNvPr id="29" name="Text 0"/>
          <p:cNvSpPr/>
          <p:nvPr/>
        </p:nvSpPr>
        <p:spPr>
          <a:xfrm>
            <a:off x="1293144" y="1951651"/>
            <a:ext cx="5448848" cy="10888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 err="1" smtClean="0">
                <a:solidFill>
                  <a:srgbClr val="124E73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Sizning</a:t>
            </a:r>
            <a:r>
              <a:rPr lang="en-US" sz="4450" dirty="0" smtClean="0">
                <a:solidFill>
                  <a:srgbClr val="124E73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 </a:t>
            </a:r>
            <a:r>
              <a:rPr lang="en-US" sz="4450" dirty="0" err="1" smtClean="0">
                <a:solidFill>
                  <a:srgbClr val="124E73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fikringiz</a:t>
            </a:r>
            <a:endParaRPr lang="en-US" sz="4450" dirty="0"/>
          </a:p>
        </p:txBody>
      </p:sp>
      <p:sp>
        <p:nvSpPr>
          <p:cNvPr id="30" name="Shape 1"/>
          <p:cNvSpPr/>
          <p:nvPr/>
        </p:nvSpPr>
        <p:spPr>
          <a:xfrm>
            <a:off x="1293144" y="3255742"/>
            <a:ext cx="490347" cy="783953"/>
          </a:xfrm>
          <a:prstGeom prst="roundRect">
            <a:avLst>
              <a:gd name="adj" fmla="val 6667"/>
            </a:avLst>
          </a:prstGeom>
          <a:solidFill>
            <a:srgbClr val="F3EEE3"/>
          </a:solidFill>
          <a:ln/>
        </p:spPr>
      </p:sp>
      <p:sp>
        <p:nvSpPr>
          <p:cNvPr id="31" name="Text 2"/>
          <p:cNvSpPr/>
          <p:nvPr/>
        </p:nvSpPr>
        <p:spPr>
          <a:xfrm>
            <a:off x="1468523" y="3340753"/>
            <a:ext cx="153305" cy="5227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2B4150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1</a:t>
            </a:r>
            <a:endParaRPr lang="en-US" sz="2650" dirty="0"/>
          </a:p>
        </p:txBody>
      </p:sp>
      <p:sp>
        <p:nvSpPr>
          <p:cNvPr id="33" name="Text 4"/>
          <p:cNvSpPr/>
          <p:nvPr/>
        </p:nvSpPr>
        <p:spPr>
          <a:xfrm>
            <a:off x="1891896" y="3652354"/>
            <a:ext cx="4421485" cy="317851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darsini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loyihalashning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ahamiyati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nimada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deb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o‘ylaysiz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?”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Shape 5"/>
          <p:cNvSpPr/>
          <p:nvPr/>
        </p:nvSpPr>
        <p:spPr>
          <a:xfrm>
            <a:off x="6521713" y="3136458"/>
            <a:ext cx="490347" cy="783953"/>
          </a:xfrm>
          <a:prstGeom prst="roundRect">
            <a:avLst>
              <a:gd name="adj" fmla="val 6667"/>
            </a:avLst>
          </a:prstGeom>
          <a:solidFill>
            <a:srgbClr val="F3EEE3"/>
          </a:solidFill>
          <a:ln/>
        </p:spPr>
      </p:sp>
      <p:sp>
        <p:nvSpPr>
          <p:cNvPr id="35" name="Text 6"/>
          <p:cNvSpPr/>
          <p:nvPr/>
        </p:nvSpPr>
        <p:spPr>
          <a:xfrm>
            <a:off x="6660317" y="3255742"/>
            <a:ext cx="181792" cy="5227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2B4150"/>
                </a:solidFill>
                <a:latin typeface="MuseoModerno Medium" pitchFamily="34" charset="0"/>
                <a:ea typeface="MuseoModerno Medium" pitchFamily="34" charset="-122"/>
                <a:cs typeface="MuseoModerno Medium" pitchFamily="34" charset="-120"/>
              </a:rPr>
              <a:t>2</a:t>
            </a:r>
            <a:endParaRPr lang="en-US" sz="2650" dirty="0"/>
          </a:p>
        </p:txBody>
      </p:sp>
      <p:sp>
        <p:nvSpPr>
          <p:cNvPr id="37" name="Text 8"/>
          <p:cNvSpPr/>
          <p:nvPr/>
        </p:nvSpPr>
        <p:spPr>
          <a:xfrm>
            <a:off x="7150664" y="3627243"/>
            <a:ext cx="4513092" cy="3952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Siz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darslarni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qiziq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deb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hisoblaysiz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?”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783491" y="7963322"/>
            <a:ext cx="27571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cxnSp>
        <p:nvCxnSpPr>
          <p:cNvPr id="42" name="Прямая со стрелкой 41"/>
          <p:cNvCxnSpPr/>
          <p:nvPr/>
        </p:nvCxnSpPr>
        <p:spPr>
          <a:xfrm flipV="1">
            <a:off x="7532146" y="12134507"/>
            <a:ext cx="30451" cy="109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4349914" y="7666491"/>
            <a:ext cx="5257799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4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“</a:t>
            </a:r>
            <a:r>
              <a:rPr kumimoji="0" lang="en-US" altLang="ru-RU" sz="40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Mening</a:t>
            </a:r>
            <a:r>
              <a:rPr kumimoji="0" lang="en-US" altLang="ru-RU" sz="4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altLang="ru-RU" sz="40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fikrim</a:t>
            </a:r>
            <a:r>
              <a:rPr kumimoji="0" lang="en-US" altLang="ru-RU" sz="4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”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4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“</a:t>
            </a:r>
            <a:r>
              <a:rPr kumimoji="0" lang="en-US" altLang="ru-RU" sz="40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Jamoamiz</a:t>
            </a:r>
            <a:r>
              <a:rPr kumimoji="0" lang="en-US" altLang="ru-RU" sz="4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altLang="ru-RU" sz="40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fikri</a:t>
            </a:r>
            <a:r>
              <a:rPr kumimoji="0" lang="en-US" altLang="ru-RU" sz="4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”</a:t>
            </a:r>
            <a:r>
              <a:rPr kumimoji="0" lang="ru-RU" altLang="ru-RU" sz="4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595241" y="6956292"/>
            <a:ext cx="35436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</a:t>
            </a:r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9" name="Picture 7" descr="Picture backgroun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2055690" y="2575446"/>
            <a:ext cx="4580489" cy="5842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20538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18"/>
          <p:cNvSpPr/>
          <p:nvPr/>
        </p:nvSpPr>
        <p:spPr>
          <a:xfrm>
            <a:off x="559316" y="5286433"/>
            <a:ext cx="262414" cy="262414"/>
          </a:xfrm>
          <a:prstGeom prst="roundRect">
            <a:avLst>
              <a:gd name="adj" fmla="val 6668"/>
            </a:avLst>
          </a:prstGeom>
          <a:solidFill>
            <a:srgbClr val="F3EEE3"/>
          </a:solidFill>
          <a:ln/>
        </p:spPr>
      </p:sp>
      <p:sp>
        <p:nvSpPr>
          <p:cNvPr id="35" name="Shape 28"/>
          <p:cNvSpPr/>
          <p:nvPr/>
        </p:nvSpPr>
        <p:spPr>
          <a:xfrm>
            <a:off x="559316" y="6686452"/>
            <a:ext cx="262414" cy="262414"/>
          </a:xfrm>
          <a:prstGeom prst="roundRect">
            <a:avLst>
              <a:gd name="adj" fmla="val 6668"/>
            </a:avLst>
          </a:prstGeom>
          <a:solidFill>
            <a:srgbClr val="F3EEE3"/>
          </a:solidFill>
          <a:ln/>
        </p:spPr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8" name="Shape 1"/>
          <p:cNvSpPr/>
          <p:nvPr/>
        </p:nvSpPr>
        <p:spPr>
          <a:xfrm flipH="1">
            <a:off x="637184" y="2229503"/>
            <a:ext cx="45719" cy="7666972"/>
          </a:xfrm>
          <a:prstGeom prst="roundRect">
            <a:avLst>
              <a:gd name="adj" fmla="val 114817"/>
            </a:avLst>
          </a:prstGeom>
          <a:solidFill>
            <a:srgbClr val="D9D4C9"/>
          </a:solidFill>
          <a:ln/>
        </p:spPr>
      </p:sp>
      <p:sp>
        <p:nvSpPr>
          <p:cNvPr id="9" name="Shape 2"/>
          <p:cNvSpPr/>
          <p:nvPr/>
        </p:nvSpPr>
        <p:spPr>
          <a:xfrm>
            <a:off x="806490" y="2484297"/>
            <a:ext cx="408265" cy="15240"/>
          </a:xfrm>
          <a:prstGeom prst="roundRect">
            <a:avLst>
              <a:gd name="adj" fmla="val 114817"/>
            </a:avLst>
          </a:prstGeom>
          <a:solidFill>
            <a:srgbClr val="D9D4C9"/>
          </a:solidFill>
          <a:ln/>
        </p:spPr>
      </p:sp>
      <p:sp>
        <p:nvSpPr>
          <p:cNvPr id="10" name="Shape 3"/>
          <p:cNvSpPr/>
          <p:nvPr/>
        </p:nvSpPr>
        <p:spPr>
          <a:xfrm>
            <a:off x="559316" y="2360710"/>
            <a:ext cx="262414" cy="262414"/>
          </a:xfrm>
          <a:prstGeom prst="roundRect">
            <a:avLst>
              <a:gd name="adj" fmla="val 6668"/>
            </a:avLst>
          </a:prstGeom>
          <a:solidFill>
            <a:srgbClr val="F3EEE3"/>
          </a:solidFill>
          <a:ln/>
        </p:spPr>
      </p:sp>
      <p:sp>
        <p:nvSpPr>
          <p:cNvPr id="11" name="Text 4"/>
          <p:cNvSpPr/>
          <p:nvPr/>
        </p:nvSpPr>
        <p:spPr>
          <a:xfrm>
            <a:off x="649447" y="2404406"/>
            <a:ext cx="82034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350"/>
              </a:lnSpc>
              <a:buNone/>
            </a:pPr>
            <a:r>
              <a:rPr lang="en-US" sz="2800" dirty="0">
                <a:solidFill>
                  <a:srgbClr val="2B4150"/>
                </a:solidFill>
                <a:latin typeface="Arial" panose="020B0604020202020204" pitchFamily="34" charset="0"/>
                <a:ea typeface="MuseoModerno Medium" pitchFamily="34" charset="-122"/>
                <a:cs typeface="Arial" panose="020B0604020202020204" pitchFamily="34" charset="0"/>
              </a:rPr>
              <a:t>1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Shape 7"/>
          <p:cNvSpPr/>
          <p:nvPr/>
        </p:nvSpPr>
        <p:spPr>
          <a:xfrm>
            <a:off x="705771" y="3808332"/>
            <a:ext cx="408265" cy="15240"/>
          </a:xfrm>
          <a:prstGeom prst="roundRect">
            <a:avLst>
              <a:gd name="adj" fmla="val 114817"/>
            </a:avLst>
          </a:prstGeom>
          <a:solidFill>
            <a:srgbClr val="D9D4C9"/>
          </a:solidFill>
          <a:ln/>
        </p:spPr>
      </p:sp>
      <p:sp>
        <p:nvSpPr>
          <p:cNvPr id="15" name="Shape 8"/>
          <p:cNvSpPr/>
          <p:nvPr/>
        </p:nvSpPr>
        <p:spPr>
          <a:xfrm>
            <a:off x="484426" y="3599019"/>
            <a:ext cx="262414" cy="262414"/>
          </a:xfrm>
          <a:prstGeom prst="roundRect">
            <a:avLst>
              <a:gd name="adj" fmla="val 6668"/>
            </a:avLst>
          </a:prstGeom>
          <a:solidFill>
            <a:srgbClr val="F3EEE3"/>
          </a:solidFill>
          <a:ln/>
        </p:spPr>
      </p:sp>
      <p:sp>
        <p:nvSpPr>
          <p:cNvPr id="16" name="Text 9"/>
          <p:cNvSpPr/>
          <p:nvPr/>
        </p:nvSpPr>
        <p:spPr>
          <a:xfrm>
            <a:off x="574964" y="3752074"/>
            <a:ext cx="199351" cy="21871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350"/>
              </a:lnSpc>
              <a:buNone/>
            </a:pPr>
            <a:r>
              <a:rPr lang="en-US" sz="2800" dirty="0">
                <a:solidFill>
                  <a:srgbClr val="2B4150"/>
                </a:solidFill>
                <a:latin typeface="Arial" panose="020B0604020202020204" pitchFamily="34" charset="0"/>
                <a:ea typeface="MuseoModerno Medium" pitchFamily="34" charset="-122"/>
                <a:cs typeface="Arial" panose="020B0604020202020204" pitchFamily="34" charset="0"/>
              </a:rPr>
              <a:t>2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Shape 12"/>
          <p:cNvSpPr/>
          <p:nvPr/>
        </p:nvSpPr>
        <p:spPr>
          <a:xfrm>
            <a:off x="776665" y="6828354"/>
            <a:ext cx="408265" cy="45719"/>
          </a:xfrm>
          <a:prstGeom prst="roundRect">
            <a:avLst>
              <a:gd name="adj" fmla="val 114817"/>
            </a:avLst>
          </a:prstGeom>
          <a:solidFill>
            <a:srgbClr val="D9D4C9"/>
          </a:solidFill>
          <a:ln/>
        </p:spPr>
      </p:sp>
      <p:sp>
        <p:nvSpPr>
          <p:cNvPr id="21" name="Text 14"/>
          <p:cNvSpPr/>
          <p:nvPr/>
        </p:nvSpPr>
        <p:spPr>
          <a:xfrm>
            <a:off x="551219" y="5420009"/>
            <a:ext cx="255270" cy="2576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350"/>
              </a:lnSpc>
              <a:buNone/>
            </a:pPr>
            <a:r>
              <a:rPr lang="en-US" sz="2800" dirty="0">
                <a:solidFill>
                  <a:srgbClr val="2B4150"/>
                </a:solidFill>
                <a:latin typeface="Arial" panose="020B0604020202020204" pitchFamily="34" charset="0"/>
                <a:ea typeface="MuseoModerno Medium" pitchFamily="34" charset="-122"/>
                <a:cs typeface="Arial" panose="020B0604020202020204" pitchFamily="34" charset="0"/>
              </a:rPr>
              <a:t>3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Shape 17"/>
          <p:cNvSpPr/>
          <p:nvPr/>
        </p:nvSpPr>
        <p:spPr>
          <a:xfrm>
            <a:off x="806490" y="5410020"/>
            <a:ext cx="408265" cy="15240"/>
          </a:xfrm>
          <a:prstGeom prst="roundRect">
            <a:avLst>
              <a:gd name="adj" fmla="val 114817"/>
            </a:avLst>
          </a:prstGeom>
          <a:solidFill>
            <a:srgbClr val="D9D4C9"/>
          </a:solidFill>
          <a:ln/>
        </p:spPr>
      </p:sp>
      <p:sp>
        <p:nvSpPr>
          <p:cNvPr id="26" name="Text 19"/>
          <p:cNvSpPr/>
          <p:nvPr/>
        </p:nvSpPr>
        <p:spPr>
          <a:xfrm flipH="1">
            <a:off x="519598" y="6846260"/>
            <a:ext cx="288110" cy="5562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350"/>
              </a:lnSpc>
              <a:buNone/>
            </a:pPr>
            <a:r>
              <a:rPr lang="en-US" sz="2800" dirty="0">
                <a:solidFill>
                  <a:srgbClr val="2B4150"/>
                </a:solidFill>
                <a:latin typeface="Arial" panose="020B0604020202020204" pitchFamily="34" charset="0"/>
                <a:ea typeface="MuseoModerno Medium" pitchFamily="34" charset="-122"/>
                <a:cs typeface="Arial" panose="020B0604020202020204" pitchFamily="34" charset="0"/>
              </a:rPr>
              <a:t>4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Shape 23"/>
          <p:cNvSpPr/>
          <p:nvPr/>
        </p:nvSpPr>
        <p:spPr>
          <a:xfrm>
            <a:off x="484426" y="8169546"/>
            <a:ext cx="262414" cy="262414"/>
          </a:xfrm>
          <a:prstGeom prst="roundRect">
            <a:avLst>
              <a:gd name="adj" fmla="val 6668"/>
            </a:avLst>
          </a:prstGeom>
          <a:solidFill>
            <a:srgbClr val="F3EEE3"/>
          </a:solidFill>
          <a:ln/>
        </p:spPr>
      </p:sp>
      <p:sp>
        <p:nvSpPr>
          <p:cNvPr id="31" name="Text 24"/>
          <p:cNvSpPr/>
          <p:nvPr/>
        </p:nvSpPr>
        <p:spPr>
          <a:xfrm>
            <a:off x="386428" y="8252200"/>
            <a:ext cx="459080" cy="21871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350"/>
              </a:lnSpc>
              <a:buNone/>
            </a:pPr>
            <a:r>
              <a:rPr lang="en-US" sz="2800" dirty="0">
                <a:solidFill>
                  <a:srgbClr val="2B4150"/>
                </a:solidFill>
                <a:latin typeface="Arial" panose="020B0604020202020204" pitchFamily="34" charset="0"/>
                <a:ea typeface="MuseoModerno Medium" pitchFamily="34" charset="-122"/>
                <a:cs typeface="Arial" panose="020B0604020202020204" pitchFamily="34" charset="0"/>
              </a:rPr>
              <a:t>5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Shape 27"/>
          <p:cNvSpPr/>
          <p:nvPr/>
        </p:nvSpPr>
        <p:spPr>
          <a:xfrm>
            <a:off x="841307" y="8316570"/>
            <a:ext cx="408265" cy="15240"/>
          </a:xfrm>
          <a:prstGeom prst="roundRect">
            <a:avLst>
              <a:gd name="adj" fmla="val 114817"/>
            </a:avLst>
          </a:prstGeom>
          <a:solidFill>
            <a:srgbClr val="D9D4C9"/>
          </a:solidFill>
          <a:ln/>
        </p:spPr>
      </p:sp>
      <p:sp>
        <p:nvSpPr>
          <p:cNvPr id="42" name="Text 35"/>
          <p:cNvSpPr/>
          <p:nvPr/>
        </p:nvSpPr>
        <p:spPr>
          <a:xfrm>
            <a:off x="1332032" y="8010821"/>
            <a:ext cx="1458158" cy="1822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00"/>
              </a:lnSpc>
              <a:buNone/>
            </a:pP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Shape 37"/>
          <p:cNvSpPr/>
          <p:nvPr/>
        </p:nvSpPr>
        <p:spPr>
          <a:xfrm>
            <a:off x="581890" y="9210502"/>
            <a:ext cx="239839" cy="262587"/>
          </a:xfrm>
          <a:prstGeom prst="roundRect">
            <a:avLst>
              <a:gd name="adj" fmla="val 6668"/>
            </a:avLst>
          </a:prstGeom>
          <a:solidFill>
            <a:srgbClr val="F3EEE3"/>
          </a:solidFill>
          <a:ln/>
        </p:spPr>
      </p:sp>
      <p:sp>
        <p:nvSpPr>
          <p:cNvPr id="46" name="Text 39"/>
          <p:cNvSpPr/>
          <p:nvPr/>
        </p:nvSpPr>
        <p:spPr>
          <a:xfrm>
            <a:off x="1332032" y="8542792"/>
            <a:ext cx="1458158" cy="1822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00"/>
              </a:lnSpc>
              <a:buNone/>
            </a:pP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214755" y="1442980"/>
            <a:ext cx="16781144" cy="8662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30555" algn="l"/>
              </a:tabLst>
            </a:pPr>
            <a:r>
              <a:rPr lang="en-US" sz="2200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DARSNI LOYIHALASHNING ASOSIY ELEMENTLARI :</a:t>
            </a:r>
            <a:endParaRPr lang="ru-RU" sz="2200" b="1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tabLst>
                <a:tab pos="457200" algn="l"/>
                <a:tab pos="630555" algn="l"/>
              </a:tabLst>
            </a:pPr>
            <a:r>
              <a:rPr lang="ru-RU" sz="2200" b="1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Maqsad</a:t>
            </a:r>
            <a:r>
              <a:rPr lang="ru-RU" sz="22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200" b="1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ru-RU" sz="22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200" b="1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vazifalarni</a:t>
            </a:r>
            <a:r>
              <a:rPr lang="ru-RU" sz="22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200" b="1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belgilash</a:t>
            </a:r>
            <a:r>
              <a:rPr lang="ru-RU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ru-RU" sz="2200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30555" algn="l"/>
              </a:tabLst>
            </a:pP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O‘quvchilarga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qaysi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bilim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ko‘nikmalarni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berish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kerakligini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aniqlash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200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30555" algn="l"/>
              </a:tabLst>
            </a:pP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O‘quvchilarning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hozirgi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darajadagi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bilimini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hisobga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olib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darsning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asosiy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maqsadlarini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belgilash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200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tabLst>
                <a:tab pos="457200" algn="l"/>
                <a:tab pos="630555" algn="l"/>
              </a:tabLst>
            </a:pPr>
            <a:r>
              <a:rPr lang="ru-RU" sz="2200" b="1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Dars</a:t>
            </a:r>
            <a:r>
              <a:rPr lang="ru-RU" sz="22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200" b="1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strukturasini</a:t>
            </a:r>
            <a:r>
              <a:rPr lang="ru-RU" sz="22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200" b="1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yaratish</a:t>
            </a:r>
            <a:r>
              <a:rPr lang="ru-RU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ru-RU" sz="2200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30555" algn="l"/>
              </a:tabLst>
            </a:pP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Darsni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kirish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asosiy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xulosa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qismlariga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bo‘lish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200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30555" algn="l"/>
              </a:tabLst>
            </a:pP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Har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bir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qismini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qanday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rejalashtirish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qanday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metod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vositalardan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foydalanish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haqida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aniqlik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kiritish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200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tabLst>
                <a:tab pos="457200" algn="l"/>
                <a:tab pos="630555" algn="l"/>
              </a:tabLst>
            </a:pPr>
            <a:r>
              <a:rPr lang="en-US" sz="2200" b="1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Faol</a:t>
            </a:r>
            <a:r>
              <a:rPr lang="en-US" sz="22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b="1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2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b="1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interfaol</a:t>
            </a:r>
            <a:r>
              <a:rPr lang="en-US" sz="22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b="1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jarayon</a:t>
            </a:r>
            <a:r>
              <a:rPr lang="ru-RU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ru-RU" sz="2200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30555" algn="l"/>
              </a:tabLst>
            </a:pP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O‘quvchilarning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faol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ishtirokini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ta’minlash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uchun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muhokamalar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guruhli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ishlar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yoki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o‘yinlar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tashkil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etish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200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30555" algn="l"/>
              </a:tabLst>
            </a:pP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Zamonaviy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texnologiyalarni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masalan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interaktiv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ta’lim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dasturlari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yoki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raqamli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dasturlarni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qo‘llash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200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tabLst>
                <a:tab pos="457200" algn="l"/>
                <a:tab pos="630555" algn="l"/>
              </a:tabLst>
            </a:pPr>
            <a:r>
              <a:rPr lang="ru-RU" sz="2200" b="1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Materiallar</a:t>
            </a:r>
            <a:r>
              <a:rPr lang="ru-RU" sz="22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200" b="1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ru-RU" sz="22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200" b="1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resurslarni</a:t>
            </a:r>
            <a:r>
              <a:rPr lang="ru-RU" sz="22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200" b="1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tayyorlash</a:t>
            </a:r>
            <a:r>
              <a:rPr lang="ru-RU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ru-RU" sz="2200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30555" algn="l"/>
              </a:tabLst>
            </a:pP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Darsda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foydalaniladigan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qo‘llanma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materiallari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vizual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materiallar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smayliklar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yoki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multimediyalarni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tayyorlash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200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30555" algn="l"/>
              </a:tabLst>
            </a:pP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Darsning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barcha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qismlari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uchun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zarur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resurslarni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(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kitoblar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videolar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slaydlar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oldindan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tayyorlash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200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tabLst>
                <a:tab pos="457200" algn="l"/>
                <a:tab pos="630555" algn="l"/>
              </a:tabLst>
            </a:pPr>
            <a:r>
              <a:rPr lang="en-US" sz="2200" b="1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Baholash</a:t>
            </a:r>
            <a:r>
              <a:rPr lang="ru-RU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ru-RU" sz="2200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30555" algn="l"/>
              </a:tabLst>
            </a:pP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O‘quvchilarni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nazorat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qilish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ularga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qayta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aloqa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berish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jarayonini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baholash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metodlarini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belgilash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200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tabLst>
                <a:tab pos="457200" algn="l"/>
                <a:tab pos="630555" algn="l"/>
              </a:tabLst>
            </a:pPr>
            <a:r>
              <a:rPr lang="ru-RU" sz="2200" b="1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Darsni</a:t>
            </a:r>
            <a:r>
              <a:rPr lang="ru-RU" sz="22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200" b="1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tahlil</a:t>
            </a:r>
            <a:r>
              <a:rPr lang="ru-RU" sz="22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200" b="1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qilish</a:t>
            </a:r>
            <a:r>
              <a:rPr lang="ru-RU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ru-RU" sz="2200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30555" algn="l"/>
              </a:tabLst>
            </a:pPr>
            <a:r>
              <a:rPr lang="ru-RU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Dars</a:t>
            </a:r>
            <a:r>
              <a:rPr lang="ru-RU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yakunida</a:t>
            </a:r>
            <a:r>
              <a:rPr lang="ru-RU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o‘qituvchi</a:t>
            </a:r>
            <a:r>
              <a:rPr lang="ru-RU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o‘z</a:t>
            </a:r>
            <a:r>
              <a:rPr lang="ru-RU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ishini</a:t>
            </a:r>
            <a:r>
              <a:rPr lang="ru-RU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tahlil</a:t>
            </a:r>
            <a:r>
              <a:rPr lang="ru-RU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qilib</a:t>
            </a:r>
            <a:r>
              <a:rPr lang="ru-RU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ru-RU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qanday</a:t>
            </a:r>
            <a:r>
              <a:rPr lang="ru-RU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muvaffaqiyatlarga</a:t>
            </a:r>
            <a:r>
              <a:rPr lang="ru-RU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erishilganini</a:t>
            </a:r>
            <a:r>
              <a:rPr lang="ru-RU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ru-RU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qaysi</a:t>
            </a:r>
            <a:r>
              <a:rPr lang="ru-RU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jihatlar</a:t>
            </a:r>
            <a:r>
              <a:rPr lang="ru-RU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yaxshilanishi</a:t>
            </a:r>
            <a:r>
              <a:rPr lang="ru-RU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kerakligini</a:t>
            </a:r>
            <a:r>
              <a:rPr lang="ru-RU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aniqlaydi</a:t>
            </a:r>
            <a:r>
              <a:rPr lang="ru-RU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8" name="Text 24"/>
          <p:cNvSpPr/>
          <p:nvPr/>
        </p:nvSpPr>
        <p:spPr>
          <a:xfrm>
            <a:off x="384746" y="9294190"/>
            <a:ext cx="550594" cy="3905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350"/>
              </a:lnSpc>
              <a:buNone/>
            </a:pPr>
            <a:r>
              <a:rPr lang="en-US" sz="2800" dirty="0">
                <a:solidFill>
                  <a:srgbClr val="2B41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3950" y="6828354"/>
            <a:ext cx="2212975" cy="2622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46210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-1" y="168462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254750" y="1792781"/>
            <a:ext cx="1036995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Bef>
                <a:spcPts val="1200"/>
              </a:spcBef>
              <a:spcAft>
                <a:spcPts val="800"/>
              </a:spcAft>
              <a:tabLst>
                <a:tab pos="630555" algn="l"/>
              </a:tabLst>
            </a:pP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MATEMATIK TA’LIMNI SAMARALI </a:t>
            </a:r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QILISH USULLARI</a:t>
            </a:r>
            <a:endParaRPr lang="ru-RU" sz="3200" dirty="0">
              <a:solidFill>
                <a:schemeClr val="accent1">
                  <a:lumMod val="75000"/>
                </a:schemeClr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94" y="1691385"/>
            <a:ext cx="5824295" cy="8736443"/>
          </a:xfrm>
          <a:prstGeom prst="rect">
            <a:avLst/>
          </a:prstGeom>
        </p:spPr>
      </p:pic>
      <p:sp>
        <p:nvSpPr>
          <p:cNvPr id="9" name="Shape 1"/>
          <p:cNvSpPr/>
          <p:nvPr/>
        </p:nvSpPr>
        <p:spPr>
          <a:xfrm>
            <a:off x="6457033" y="3172921"/>
            <a:ext cx="4100398" cy="2608754"/>
          </a:xfrm>
          <a:prstGeom prst="roundRect">
            <a:avLst>
              <a:gd name="adj" fmla="val 1425"/>
            </a:avLst>
          </a:prstGeom>
          <a:solidFill>
            <a:srgbClr val="F3EEE3"/>
          </a:solidFill>
          <a:ln/>
        </p:spPr>
      </p:sp>
      <p:sp>
        <p:nvSpPr>
          <p:cNvPr id="11" name="Text 3"/>
          <p:cNvSpPr/>
          <p:nvPr/>
        </p:nvSpPr>
        <p:spPr>
          <a:xfrm>
            <a:off x="6961252" y="3954726"/>
            <a:ext cx="3211235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2850"/>
              </a:lnSpc>
            </a:pPr>
            <a:r>
              <a:rPr 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2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</a:t>
            </a:r>
            <a:r>
              <a:rPr 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</a:t>
            </a:r>
            <a:r>
              <a:rPr 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maqsadlarini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belgilash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Shape 4"/>
          <p:cNvSpPr/>
          <p:nvPr/>
        </p:nvSpPr>
        <p:spPr>
          <a:xfrm>
            <a:off x="11631975" y="3172922"/>
            <a:ext cx="4273380" cy="2562812"/>
          </a:xfrm>
          <a:prstGeom prst="roundRect">
            <a:avLst>
              <a:gd name="adj" fmla="val 1425"/>
            </a:avLst>
          </a:prstGeom>
          <a:solidFill>
            <a:srgbClr val="F3EEE3"/>
          </a:solidFill>
          <a:ln/>
        </p:spPr>
      </p:sp>
      <p:sp>
        <p:nvSpPr>
          <p:cNvPr id="14" name="Text 6"/>
          <p:cNvSpPr/>
          <p:nvPr/>
        </p:nvSpPr>
        <p:spPr>
          <a:xfrm>
            <a:off x="11993866" y="3761275"/>
            <a:ext cx="3211235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2850"/>
              </a:lnSpc>
            </a:pPr>
            <a:r>
              <a:rPr 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2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Bilimlarni</a:t>
            </a:r>
            <a:r>
              <a:rPr 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mustahkamlash</a:t>
            </a:r>
            <a:r>
              <a:rPr 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bosqichlarini</a:t>
            </a:r>
            <a:r>
              <a:rPr 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chiqish</a:t>
            </a:r>
            <a:endPara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Shape 7"/>
          <p:cNvSpPr/>
          <p:nvPr/>
        </p:nvSpPr>
        <p:spPr>
          <a:xfrm>
            <a:off x="6529505" y="5935409"/>
            <a:ext cx="4074728" cy="2236464"/>
          </a:xfrm>
          <a:prstGeom prst="roundRect">
            <a:avLst>
              <a:gd name="adj" fmla="val 1674"/>
            </a:avLst>
          </a:prstGeom>
          <a:solidFill>
            <a:srgbClr val="F3EEE3"/>
          </a:solidFill>
          <a:ln/>
        </p:spPr>
      </p:sp>
      <p:sp>
        <p:nvSpPr>
          <p:cNvPr id="17" name="Text 9"/>
          <p:cNvSpPr/>
          <p:nvPr/>
        </p:nvSpPr>
        <p:spPr>
          <a:xfrm>
            <a:off x="6898839" y="6626064"/>
            <a:ext cx="3211235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2850"/>
              </a:lnSpc>
            </a:pPr>
            <a:r>
              <a:rPr 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2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</a:t>
            </a:r>
            <a:r>
              <a:rPr 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fikrlashni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rivojlantirishga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e’tibor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qaratish</a:t>
            </a:r>
            <a:endPara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Shape 10"/>
          <p:cNvSpPr/>
          <p:nvPr/>
        </p:nvSpPr>
        <p:spPr>
          <a:xfrm>
            <a:off x="11631975" y="5951578"/>
            <a:ext cx="4315712" cy="2279488"/>
          </a:xfrm>
          <a:prstGeom prst="roundRect">
            <a:avLst>
              <a:gd name="adj" fmla="val 1674"/>
            </a:avLst>
          </a:prstGeom>
          <a:solidFill>
            <a:srgbClr val="F3EEE3"/>
          </a:solidFill>
          <a:ln/>
        </p:spPr>
      </p:sp>
      <p:sp>
        <p:nvSpPr>
          <p:cNvPr id="20" name="Text 12"/>
          <p:cNvSpPr/>
          <p:nvPr/>
        </p:nvSpPr>
        <p:spPr>
          <a:xfrm>
            <a:off x="12194719" y="6499565"/>
            <a:ext cx="3211235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2850"/>
              </a:lnSpc>
            </a:pPr>
            <a:r>
              <a:rPr 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2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O‘quvchilarning</a:t>
            </a:r>
            <a:r>
              <a:rPr 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bilim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kuzatib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borilish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Shape 7"/>
          <p:cNvSpPr/>
          <p:nvPr/>
        </p:nvSpPr>
        <p:spPr>
          <a:xfrm>
            <a:off x="8693150" y="8352104"/>
            <a:ext cx="4074728" cy="2236464"/>
          </a:xfrm>
          <a:prstGeom prst="roundRect">
            <a:avLst>
              <a:gd name="adj" fmla="val 1674"/>
            </a:avLst>
          </a:prstGeom>
          <a:solidFill>
            <a:srgbClr val="F3EEE3"/>
          </a:solidFill>
          <a:ln/>
        </p:spPr>
      </p:sp>
      <p:sp>
        <p:nvSpPr>
          <p:cNvPr id="4" name="TextBox 3"/>
          <p:cNvSpPr txBox="1"/>
          <p:nvPr/>
        </p:nvSpPr>
        <p:spPr>
          <a:xfrm>
            <a:off x="8997948" y="8862528"/>
            <a:ext cx="31862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n-US" sz="2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metodlarini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81675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85552"/>
            <a:ext cx="17995900" cy="2285827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53482" y="2459503"/>
            <a:ext cx="3960148" cy="669414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630555" algn="l"/>
              </a:tabLst>
            </a:pPr>
            <a:r>
              <a:rPr lang="en-US" sz="22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Matematik</a:t>
            </a:r>
            <a:r>
              <a:rPr lang="en-US" sz="2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fikrlashni</a:t>
            </a:r>
            <a:r>
              <a:rPr lang="en-US" sz="2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rag‘batlantirish</a:t>
            </a:r>
            <a:r>
              <a:rPr lang="en-US" sz="2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Muammolarni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oddiy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qoidalarga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emas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balki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mantiqiy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tahlilga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asoslangan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holda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yechish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uchun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muammoli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vaziyatlar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yaratish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orqali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ularni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ijodiy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fikrlashga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rag‘batlantirish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Har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bir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topshiriq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yoki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mashq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o‘quvchilarni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matematik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tushunchalarni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chuqurroq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o‘rganishga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undashi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lozim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2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683122" y="2459503"/>
            <a:ext cx="3019427" cy="663136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630555" algn="l"/>
              </a:tabLst>
            </a:pPr>
            <a:r>
              <a:rPr lang="en-US" sz="22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Matematik</a:t>
            </a:r>
            <a:r>
              <a:rPr lang="en-US" sz="2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tilni</a:t>
            </a:r>
            <a:r>
              <a:rPr lang="en-US" sz="2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rivojlantirish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Terminologiya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matematik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izohlarni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o‘rgatish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O‘quvchilarni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muhokamalarga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jalb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qilish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matematik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tilni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rivojlantirish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Sinfda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qisqa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matematik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muhokamalarni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tashkil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qilish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algn="ctr">
              <a:lnSpc>
                <a:spcPct val="150000"/>
              </a:lnSpc>
              <a:spcAft>
                <a:spcPts val="0"/>
              </a:spcAft>
              <a:tabLst>
                <a:tab pos="630555" algn="l"/>
              </a:tabLst>
            </a:pPr>
            <a:endParaRPr lang="ru-RU" sz="22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114373" y="2482818"/>
            <a:ext cx="3108325" cy="669414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630555" algn="l"/>
              </a:tabLst>
            </a:pPr>
            <a:r>
              <a:rPr lang="en-US" sz="22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Masalalarni</a:t>
            </a:r>
            <a:r>
              <a:rPr lang="en-US" sz="2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tahlil</a:t>
            </a:r>
            <a:r>
              <a:rPr lang="en-US" sz="2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qilish</a:t>
            </a:r>
            <a:r>
              <a:rPr lang="en-US" sz="2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US" sz="2200" dirty="0" smtClean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  <a:tabLst>
                <a:tab pos="630555" algn="l"/>
              </a:tabLst>
            </a:pP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Masalalarning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yechim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yo‘llarini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solishtirish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tanqidiy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fikrlashni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rivojlantirish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O‘quvchilarni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avval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mustaqil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fikrlashga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keyin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esa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jamoaviy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muhokamaga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undash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2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  <a:tabLst>
                <a:tab pos="630555" algn="l"/>
              </a:tabLst>
            </a:pPr>
            <a:endParaRPr lang="en-US" sz="2200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  <a:tabLst>
                <a:tab pos="630555" algn="l"/>
              </a:tabLst>
            </a:pPr>
            <a:endParaRPr lang="en-US" sz="22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  <a:tabLst>
                <a:tab pos="630555" algn="l"/>
              </a:tabLst>
            </a:pPr>
            <a:endParaRPr lang="ru-RU" sz="22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1634522" y="2482818"/>
            <a:ext cx="2776537" cy="66941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630555" algn="l"/>
              </a:tabLst>
            </a:pPr>
            <a:r>
              <a:rPr lang="en-US" sz="22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Diagramma</a:t>
            </a:r>
            <a:r>
              <a:rPr lang="en-US" sz="2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grafikalar</a:t>
            </a:r>
            <a:r>
              <a:rPr lang="en-US" sz="2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bilan</a:t>
            </a:r>
            <a:r>
              <a:rPr lang="en-US" sz="2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ishlash</a:t>
            </a:r>
            <a:r>
              <a:rPr lang="en-US" sz="2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US" sz="2200" dirty="0" smtClean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  <a:tabLst>
                <a:tab pos="630555" algn="l"/>
              </a:tabLst>
            </a:pPr>
            <a:r>
              <a:rPr lang="en-US" sz="2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Geometriya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yoki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algebraik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masalalarni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tushuntirishda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vizual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vositalardan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foydalanish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2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  <a:tabLst>
                <a:tab pos="630555" algn="l"/>
              </a:tabLst>
            </a:pPr>
            <a:endParaRPr lang="en-US" sz="2200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  <a:tabLst>
                <a:tab pos="630555" algn="l"/>
              </a:tabLst>
            </a:pPr>
            <a:endParaRPr lang="en-US" sz="22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  <a:tabLst>
                <a:tab pos="630555" algn="l"/>
              </a:tabLst>
            </a:pPr>
            <a:endParaRPr lang="en-US" sz="2200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  <a:tabLst>
                <a:tab pos="630555" algn="l"/>
              </a:tabLst>
            </a:pPr>
            <a:endParaRPr lang="ru-RU" sz="22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4778434" y="2464826"/>
            <a:ext cx="2667000" cy="669414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630555" algn="l"/>
              </a:tabLst>
            </a:pPr>
            <a:r>
              <a:rPr lang="en-US" sz="22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Refleksiya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O‘quvchilarni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o‘z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o‘rganishlarini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tahlil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qilishga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undash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Ularga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fikrlarni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qayta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ko‘rib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chiqish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yangilash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imkonini</a:t>
            </a:r>
            <a:r>
              <a:rPr lang="en-US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berish</a:t>
            </a:r>
            <a:r>
              <a:rPr lang="en-US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algn="ctr">
              <a:lnSpc>
                <a:spcPct val="150000"/>
              </a:lnSpc>
              <a:spcAft>
                <a:spcPts val="0"/>
              </a:spcAft>
              <a:tabLst>
                <a:tab pos="630555" algn="l"/>
              </a:tabLst>
            </a:pPr>
            <a:endParaRPr lang="en-US" sz="22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  <a:tabLst>
                <a:tab pos="630555" algn="l"/>
              </a:tabLst>
            </a:pPr>
            <a:endParaRPr lang="en-US" sz="2200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  <a:tabLst>
                <a:tab pos="630555" algn="l"/>
              </a:tabLst>
            </a:pPr>
            <a:endParaRPr lang="en-US" sz="22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  <a:tabLst>
                <a:tab pos="630555" algn="l"/>
              </a:tabLst>
            </a:pPr>
            <a:endParaRPr lang="en-US" sz="2200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  <a:tabLst>
                <a:tab pos="630555" algn="l"/>
              </a:tabLst>
            </a:pPr>
            <a:endParaRPr lang="ru-RU" sz="22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39750" y="9667875"/>
            <a:ext cx="16148331" cy="7397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180340" algn="just">
              <a:lnSpc>
                <a:spcPct val="150000"/>
              </a:lnSpc>
              <a:spcAft>
                <a:spcPts val="0"/>
              </a:spcAft>
            </a:pPr>
            <a:r>
              <a:rPr lang="en-US" sz="32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Har</a:t>
            </a:r>
            <a:r>
              <a:rPr lang="en-US" sz="3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bir</a:t>
            </a:r>
            <a:r>
              <a:rPr lang="en-US" sz="3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darsni</a:t>
            </a:r>
            <a:r>
              <a:rPr lang="en-US" sz="3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rejalashtirishda</a:t>
            </a:r>
            <a:r>
              <a:rPr lang="en-US" sz="3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o‘quvchilarning</a:t>
            </a:r>
            <a:r>
              <a:rPr lang="en-US" sz="3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ehtiyojlari</a:t>
            </a:r>
            <a:r>
              <a:rPr lang="en-US" sz="3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inobatga</a:t>
            </a:r>
            <a:r>
              <a:rPr lang="en-US" sz="3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olishi</a:t>
            </a:r>
            <a:r>
              <a:rPr lang="en-US" sz="3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kerak</a:t>
            </a:r>
            <a:r>
              <a:rPr lang="en-US" sz="3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3200" b="1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90500" y="155407"/>
            <a:ext cx="5422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 DARSLARIDA</a:t>
            </a:r>
            <a:endParaRPr lang="ru-RU"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77843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41150" y="1385089"/>
            <a:ext cx="6117432" cy="9176147"/>
          </a:xfrm>
          <a:prstGeom prst="rect">
            <a:avLst/>
          </a:prstGeom>
        </p:spPr>
      </p:pic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2946" y="2328903"/>
            <a:ext cx="1039217" cy="209968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183354" y="1887190"/>
            <a:ext cx="2598188" cy="3246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522"/>
              </a:lnSpc>
            </a:pPr>
            <a:r>
              <a:rPr lang="ru-RU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Maqsadiga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o`ra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2522"/>
              </a:lnSpc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2004965" y="2316261"/>
            <a:ext cx="8441730" cy="1844563"/>
          </a:xfrm>
          <a:prstGeom prst="rect">
            <a:avLst/>
          </a:prstGeom>
          <a:solidFill>
            <a:schemeClr val="bg1">
              <a:lumMod val="95000"/>
            </a:schemeClr>
          </a:solidFill>
          <a:ln/>
        </p:spPr>
        <p:txBody>
          <a:bodyPr wrap="square" lIns="0" tIns="0" rIns="0" bIns="0" rtlCol="0" anchor="t"/>
          <a:lstStyle/>
          <a:p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bilim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beruvchi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Bilimlarni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mustahkamlash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darsi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Ko‘nikma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malakalarni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rivojlantirish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darsi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Nazorat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darsi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Aralash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8585" y="4428589"/>
            <a:ext cx="1039217" cy="2247157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2183354" y="4428589"/>
            <a:ext cx="2598188" cy="3246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522"/>
              </a:lnSpc>
            </a:pPr>
            <a:r>
              <a:rPr lang="ru-RU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Shakliga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ko`ra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4"/>
          <p:cNvSpPr/>
          <p:nvPr/>
        </p:nvSpPr>
        <p:spPr>
          <a:xfrm>
            <a:off x="2095956" y="4789368"/>
            <a:ext cx="8441730" cy="2016364"/>
          </a:xfrm>
          <a:prstGeom prst="rect">
            <a:avLst/>
          </a:prstGeom>
          <a:solidFill>
            <a:schemeClr val="bg1">
              <a:lumMod val="95000"/>
            </a:schemeClr>
          </a:solidFill>
          <a:ln/>
        </p:spPr>
        <p:txBody>
          <a:bodyPr wrap="square" lIns="0" tIns="0" rIns="0" bIns="0" rtlCol="0" anchor="t"/>
          <a:lstStyle/>
          <a:p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An’anaviy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Interfaol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Ekskursiya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darsi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Integratsiyalashgan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Virtual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8586" y="6528276"/>
            <a:ext cx="1039217" cy="2083608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1978769" y="6891469"/>
            <a:ext cx="2598188" cy="3246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522"/>
              </a:lnSpc>
            </a:pPr>
            <a:r>
              <a:rPr lang="ru-RU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Mazmuniga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ko`ra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6"/>
          <p:cNvSpPr/>
          <p:nvPr/>
        </p:nvSpPr>
        <p:spPr>
          <a:xfrm>
            <a:off x="2026324" y="7333824"/>
            <a:ext cx="8441730" cy="1278059"/>
          </a:xfrm>
          <a:prstGeom prst="rect">
            <a:avLst/>
          </a:prstGeom>
          <a:solidFill>
            <a:schemeClr val="bg1">
              <a:lumMod val="95000"/>
            </a:schemeClr>
          </a:solidFill>
          <a:ln/>
        </p:spPr>
        <p:txBody>
          <a:bodyPr wrap="square" lIns="0" tIns="0" rIns="0" bIns="0" rtlCol="0" anchor="t"/>
          <a:lstStyle/>
          <a:p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Nazariy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Amaliy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Aralash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2945" y="8676418"/>
            <a:ext cx="1039217" cy="1862271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2004965" y="8744269"/>
            <a:ext cx="2598188" cy="3246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522"/>
              </a:lnSpc>
            </a:pPr>
            <a:r>
              <a:rPr lang="ru-RU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Metodik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jihat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iga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ko`ra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2522"/>
              </a:lnSpc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 8"/>
          <p:cNvSpPr/>
          <p:nvPr/>
        </p:nvSpPr>
        <p:spPr>
          <a:xfrm>
            <a:off x="1991240" y="9240426"/>
            <a:ext cx="8441730" cy="1205144"/>
          </a:xfrm>
          <a:prstGeom prst="rect">
            <a:avLst/>
          </a:prstGeom>
          <a:solidFill>
            <a:schemeClr val="bg1">
              <a:lumMod val="95000"/>
            </a:schemeClr>
          </a:solidFill>
          <a:ln/>
        </p:spPr>
        <p:txBody>
          <a:bodyPr wrap="square" lIns="0" tIns="0" rIns="0" bIns="0" rtlCol="0" anchor="t"/>
          <a:lstStyle/>
          <a:p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Muammoga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asoslangan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Loyiha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asosidagi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adqiqotlarga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asos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langan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02878" y="1433060"/>
            <a:ext cx="3235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 TURLARI</a:t>
            </a:r>
            <a:endParaRPr lang="ru-RU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18036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3467229"/>
              </p:ext>
            </p:extLst>
          </p:nvPr>
        </p:nvGraphicFramePr>
        <p:xfrm>
          <a:off x="4273550" y="1664888"/>
          <a:ext cx="13455650" cy="824781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558781">
                  <a:extLst>
                    <a:ext uri="{9D8B030D-6E8A-4147-A177-3AD203B41FA5}">
                      <a16:colId xmlns:a16="http://schemas.microsoft.com/office/drawing/2014/main" val="2022074450"/>
                    </a:ext>
                  </a:extLst>
                </a:gridCol>
                <a:gridCol w="2299219">
                  <a:extLst>
                    <a:ext uri="{9D8B030D-6E8A-4147-A177-3AD203B41FA5}">
                      <a16:colId xmlns:a16="http://schemas.microsoft.com/office/drawing/2014/main" val="2061309788"/>
                    </a:ext>
                  </a:extLst>
                </a:gridCol>
                <a:gridCol w="669627">
                  <a:extLst>
                    <a:ext uri="{9D8B030D-6E8A-4147-A177-3AD203B41FA5}">
                      <a16:colId xmlns:a16="http://schemas.microsoft.com/office/drawing/2014/main" val="1875778216"/>
                    </a:ext>
                  </a:extLst>
                </a:gridCol>
                <a:gridCol w="1684597">
                  <a:extLst>
                    <a:ext uri="{9D8B030D-6E8A-4147-A177-3AD203B41FA5}">
                      <a16:colId xmlns:a16="http://schemas.microsoft.com/office/drawing/2014/main" val="3044087"/>
                    </a:ext>
                  </a:extLst>
                </a:gridCol>
                <a:gridCol w="1045838">
                  <a:extLst>
                    <a:ext uri="{9D8B030D-6E8A-4147-A177-3AD203B41FA5}">
                      <a16:colId xmlns:a16="http://schemas.microsoft.com/office/drawing/2014/main" val="2967767926"/>
                    </a:ext>
                  </a:extLst>
                </a:gridCol>
                <a:gridCol w="1202815">
                  <a:extLst>
                    <a:ext uri="{9D8B030D-6E8A-4147-A177-3AD203B41FA5}">
                      <a16:colId xmlns:a16="http://schemas.microsoft.com/office/drawing/2014/main" val="3661295151"/>
                    </a:ext>
                  </a:extLst>
                </a:gridCol>
                <a:gridCol w="1994773">
                  <a:extLst>
                    <a:ext uri="{9D8B030D-6E8A-4147-A177-3AD203B41FA5}">
                      <a16:colId xmlns:a16="http://schemas.microsoft.com/office/drawing/2014/main" val="809662966"/>
                    </a:ext>
                  </a:extLst>
                </a:gridCol>
              </a:tblGrid>
              <a:tr h="29926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Sinf:</a:t>
                      </a:r>
                      <a:endParaRPr lang="ru-RU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061" marR="48061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Soatlar miqdori:</a:t>
                      </a:r>
                      <a:endParaRPr lang="ru-RU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061" marR="4806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O`quvchilar soni:</a:t>
                      </a:r>
                      <a:endParaRPr lang="ru-RU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061" marR="4806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Chorak:</a:t>
                      </a:r>
                      <a:endParaRPr lang="ru-RU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061" marR="4806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3955109"/>
                  </a:ext>
                </a:extLst>
              </a:tr>
              <a:tr h="26472">
                <a:tc gridSpan="7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</a:t>
                      </a:r>
                      <a:r>
                        <a:rPr lang="en-US" sz="2000" baseline="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n-US" sz="200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avzu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061" marR="4806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9338314"/>
                  </a:ext>
                </a:extLst>
              </a:tr>
              <a:tr h="299267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Bosqichlar</a:t>
                      </a:r>
                      <a:endParaRPr lang="ru-RU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061" marR="48061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061" marR="48061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O`qituvchi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faoliyati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061" marR="48061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061" marR="48061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O`quvchi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faoliyati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061" marR="48061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061" marR="480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Metodlar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061" marR="48061" marT="0" marB="0"/>
                </a:tc>
                <a:extLst>
                  <a:ext uri="{0D108BD9-81ED-4DB2-BD59-A6C34878D82A}">
                    <a16:rowId xmlns:a16="http://schemas.microsoft.com/office/drawing/2014/main" val="697435349"/>
                  </a:ext>
                </a:extLst>
              </a:tr>
              <a:tr h="2086221">
                <a:tc gridSpan="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1-</a:t>
                      </a:r>
                      <a:r>
                        <a:rPr lang="en-SG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TAYYORGARLIK BOSQICHI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SG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en-US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A.</a:t>
                      </a:r>
                      <a:r>
                        <a:rPr lang="en-US" sz="20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Dastlab</a:t>
                      </a:r>
                      <a:r>
                        <a:rPr lang="en-US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o‘rganilgan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bilimlarni</a:t>
                      </a:r>
                      <a:r>
                        <a:rPr lang="uz-Latn-UZ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eslash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lvl="0" indent="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198755" algn="l"/>
                        </a:tabLst>
                      </a:pPr>
                      <a:r>
                        <a:rPr lang="en-US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B. </a:t>
                      </a:r>
                      <a:r>
                        <a:rPr lang="en-US" sz="200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Rag‘batlantiruvchi</a:t>
                      </a:r>
                      <a:r>
                        <a:rPr lang="en-US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holatlar</a:t>
                      </a:r>
                      <a:r>
                        <a:rPr lang="uz-Latn-UZ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ni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motivatsiyani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r>
                        <a:rPr lang="uz-Latn-UZ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hisobga olish 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indent="18415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98755" algn="l"/>
                        </a:tabLst>
                      </a:pPr>
                      <a:r>
                        <a:rPr lang="en-US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C.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muhiti</a:t>
                      </a:r>
                      <a:r>
                        <a:rPr lang="uz-Latn-UZ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ni </a:t>
                      </a:r>
                      <a:r>
                        <a:rPr lang="uz-Latn-UZ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yaratish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061" marR="48061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061" marR="48061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061" marR="48061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061" marR="48061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061" marR="48061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061" marR="48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061" marR="48061" marT="0" marB="0"/>
                </a:tc>
                <a:extLst>
                  <a:ext uri="{0D108BD9-81ED-4DB2-BD59-A6C34878D82A}">
                    <a16:rowId xmlns:a16="http://schemas.microsoft.com/office/drawing/2014/main" val="3870122126"/>
                  </a:ext>
                </a:extLst>
              </a:tr>
              <a:tr h="2081507">
                <a:tc gridSpan="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SG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2- ISHTIROK ETISH BOSQICHI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SG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en-SG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A. </a:t>
                      </a:r>
                      <a:r>
                        <a:rPr lang="en-US" sz="200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Amaliy</a:t>
                      </a:r>
                      <a:r>
                        <a:rPr lang="en-US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mashg‘ulotga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asoslangan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ta'lim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8415" indent="1143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98755" algn="l"/>
                        </a:tabLst>
                      </a:pP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en-US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B. </a:t>
                      </a:r>
                      <a:r>
                        <a:rPr lang="en-US" sz="200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O'qituvchi</a:t>
                      </a:r>
                      <a:r>
                        <a:rPr lang="en-US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tomonidan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yo‘naltiriladigan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tadqiqot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8415" indent="1143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98755" algn="l"/>
                        </a:tabLst>
                      </a:pP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en-US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C. </a:t>
                      </a:r>
                      <a:r>
                        <a:rPr lang="en-US" sz="200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To‘g‘ridan-to‘g‘ri</a:t>
                      </a:r>
                      <a:r>
                        <a:rPr lang="en-US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ko‘rsatma</a:t>
                      </a:r>
                      <a:r>
                        <a:rPr lang="uz-Latn-UZ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berish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ga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asoslangan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ta’lim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061" marR="48061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061" marR="48061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061" marR="48061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061" marR="48061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061" marR="48061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061" marR="48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061" marR="48061" marT="0" marB="0"/>
                </a:tc>
                <a:extLst>
                  <a:ext uri="{0D108BD9-81ED-4DB2-BD59-A6C34878D82A}">
                    <a16:rowId xmlns:a16="http://schemas.microsoft.com/office/drawing/2014/main" val="4267947427"/>
                  </a:ext>
                </a:extLst>
              </a:tr>
              <a:tr h="2113851">
                <a:tc gridSpan="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SG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3 - PUXTA</a:t>
                      </a:r>
                      <a:r>
                        <a:rPr lang="uz-Latn-UZ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O‘ZLASHTIRISH </a:t>
                      </a:r>
                      <a:r>
                        <a:rPr lang="en-SG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BOSQICHI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en-US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A.</a:t>
                      </a:r>
                      <a:r>
                        <a:rPr lang="en-US" sz="20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Rag‘batlantiruvchi</a:t>
                      </a:r>
                      <a:r>
                        <a:rPr lang="en-US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motivatsiya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beruvchi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amaliyot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8415" indent="1143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98755" algn="l"/>
                        </a:tabLst>
                      </a:pP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en-US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B. </a:t>
                      </a:r>
                      <a:r>
                        <a:rPr lang="en-US" sz="200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Qayta</a:t>
                      </a:r>
                      <a:r>
                        <a:rPr lang="en-US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ko‘rib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chiqish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takrorlash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8415" indent="1143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98755" algn="l"/>
                        </a:tabLst>
                      </a:pP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en-US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C. </a:t>
                      </a:r>
                      <a:r>
                        <a:rPr lang="en-US" sz="200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Kengaytirilgan</a:t>
                      </a:r>
                      <a:r>
                        <a:rPr lang="uz-Latn-UZ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uz-Latn-UZ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(qo‘shimcha) o‘rganish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8061" marR="48061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061" marR="48061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061" marR="48061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061" marR="48061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061" marR="48061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061" marR="48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061" marR="48061" marT="0" marB="0"/>
                </a:tc>
                <a:extLst>
                  <a:ext uri="{0D108BD9-81ED-4DB2-BD59-A6C34878D82A}">
                    <a16:rowId xmlns:a16="http://schemas.microsoft.com/office/drawing/2014/main" val="3381776681"/>
                  </a:ext>
                </a:extLst>
              </a:tr>
              <a:tr h="598534">
                <a:tc gridSpan="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Tuzuvchilar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061" marR="48061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061" marR="48061" marT="0" marB="0"/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061" marR="4806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1235795"/>
                  </a:ext>
                </a:extLst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503767" y="1634072"/>
            <a:ext cx="3587750" cy="821763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Texnologik</a:t>
            </a:r>
            <a:r>
              <a:rPr lang="en-US" sz="24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xarita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—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darsni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rejalashtirish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o‘tkazishni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qulaylashtiradigan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uning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bosqichlarini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batafsil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tasvirlaydigan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tizimli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hujjat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U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dars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jarayonida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amalga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oshiriladigan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faoliyatni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foydalaniladigan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metod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vositalarni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aniq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belgilaydi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en-US" sz="2400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400" dirty="0" err="1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Texnologik</a:t>
            </a:r>
            <a:r>
              <a:rPr lang="en-US" sz="24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xarita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darsning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asosiy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maqsadini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samarali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amalga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oshirish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o‘quvchilarning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faol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ishtirokini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ta’minlash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uchun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ishlatiladi</a:t>
            </a:r>
            <a:r>
              <a:rPr lang="en-US" sz="24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algn="ctr"/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302750" y="10155929"/>
            <a:ext cx="3962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1-tarqatma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08850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340350" y="6162675"/>
            <a:ext cx="13115868" cy="580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165735" algn="l"/>
              </a:tabLst>
            </a:pPr>
            <a:r>
              <a:rPr lang="en-US" sz="3200" b="1" kern="0" dirty="0" err="1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O‘z</a:t>
            </a:r>
            <a:r>
              <a:rPr lang="en-US" sz="3200" b="1" kern="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darslaringizni</a:t>
            </a:r>
            <a:r>
              <a:rPr lang="en-US" sz="3200" b="1" kern="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loyihalashda</a:t>
            </a:r>
            <a:r>
              <a:rPr lang="en-US" sz="3200" b="1" kern="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qanday</a:t>
            </a:r>
            <a:r>
              <a:rPr lang="en-US" sz="3200" b="1" kern="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yangiliklarni</a:t>
            </a:r>
            <a:r>
              <a:rPr lang="en-US" sz="3200" b="1" kern="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qo‘llaysiz</a:t>
            </a:r>
            <a:r>
              <a:rPr lang="en-US" sz="3200" b="1" kern="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?</a:t>
            </a:r>
            <a:endParaRPr lang="ru-RU" sz="3200" b="1" kern="100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59149" y="1930725"/>
            <a:ext cx="3291286" cy="7030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tabLst>
                <a:tab pos="165735" algn="l"/>
              </a:tabLst>
            </a:pPr>
            <a:r>
              <a:rPr lang="en-US" sz="4000" b="1" kern="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MUHOKAMA</a:t>
            </a:r>
            <a:endParaRPr lang="ru-RU" sz="4000" kern="1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873750" y="4478516"/>
            <a:ext cx="9400330" cy="5809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165735" algn="l"/>
              </a:tabLst>
            </a:pPr>
            <a:r>
              <a:rPr lang="en-US" sz="3200" b="1" kern="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Bugungi</a:t>
            </a:r>
            <a:r>
              <a:rPr lang="en-US" sz="3200" b="1" kern="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mashg‘ulot</a:t>
            </a:r>
            <a:r>
              <a:rPr lang="en-US" sz="3200" b="1" kern="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sizga</a:t>
            </a:r>
            <a:r>
              <a:rPr lang="en-US" sz="3200" b="1" kern="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qanday</a:t>
            </a:r>
            <a:r>
              <a:rPr lang="en-US" sz="3200" b="1" kern="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foyda</a:t>
            </a:r>
            <a:r>
              <a:rPr lang="en-US" sz="3200" b="1" kern="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berdi</a:t>
            </a:r>
            <a:r>
              <a:rPr lang="en-US" sz="3200" b="1" kern="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?</a:t>
            </a:r>
            <a:endParaRPr lang="ru-RU" sz="3200" b="1" kern="1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324712" y="7482257"/>
            <a:ext cx="34676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Men </a:t>
            </a:r>
            <a:r>
              <a:rPr lang="en-US" sz="24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bugun</a:t>
            </a:r>
            <a:r>
              <a:rPr lang="en-US" sz="24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kern="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o‘rgandim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50" name="Picture 6" descr="Picture backgroun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530350" y="3173815"/>
            <a:ext cx="3281952" cy="3999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98307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20849" y="4527365"/>
            <a:ext cx="8997950" cy="22170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Sizlar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bilan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birgalikda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ajoyib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fikrlarni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ishlab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chiqdik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Kelgusida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darslaringiz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yanada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samarali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bo‘lishiga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ishonaman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!</a:t>
            </a:r>
            <a:endPara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170" name="Picture 2" descr="Picture background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29"/>
          <a:stretch/>
        </p:blipFill>
        <p:spPr bwMode="auto">
          <a:xfrm>
            <a:off x="10697440" y="3267075"/>
            <a:ext cx="5352435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651168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5317</TotalTime>
  <Words>606</Words>
  <Application>Microsoft Office PowerPoint</Application>
  <PresentationFormat>Произвольный</PresentationFormat>
  <Paragraphs>127</Paragraphs>
  <Slides>10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MuseoModerno Medium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MYCOM</cp:lastModifiedBy>
  <cp:revision>477</cp:revision>
  <cp:lastPrinted>2020-12-11T16:07:03Z</cp:lastPrinted>
  <dcterms:created xsi:type="dcterms:W3CDTF">2020-11-12T01:04:50Z</dcterms:created>
  <dcterms:modified xsi:type="dcterms:W3CDTF">2025-01-25T09:45:27Z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