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54"/>
  </p:notesMasterIdLst>
  <p:handoutMasterIdLst>
    <p:handoutMasterId r:id="rId55"/>
  </p:handoutMasterIdLst>
  <p:sldIdLst>
    <p:sldId id="350" r:id="rId2"/>
    <p:sldId id="261" r:id="rId3"/>
    <p:sldId id="265" r:id="rId4"/>
    <p:sldId id="453" r:id="rId5"/>
    <p:sldId id="432" r:id="rId6"/>
    <p:sldId id="494" r:id="rId7"/>
    <p:sldId id="368" r:id="rId8"/>
    <p:sldId id="454" r:id="rId9"/>
    <p:sldId id="444" r:id="rId10"/>
    <p:sldId id="471" r:id="rId11"/>
    <p:sldId id="472" r:id="rId12"/>
    <p:sldId id="473" r:id="rId13"/>
    <p:sldId id="469" r:id="rId14"/>
    <p:sldId id="424" r:id="rId15"/>
    <p:sldId id="493" r:id="rId16"/>
    <p:sldId id="470" r:id="rId17"/>
    <p:sldId id="427" r:id="rId18"/>
    <p:sldId id="428" r:id="rId19"/>
    <p:sldId id="429" r:id="rId20"/>
    <p:sldId id="459" r:id="rId21"/>
    <p:sldId id="430" r:id="rId22"/>
    <p:sldId id="460" r:id="rId23"/>
    <p:sldId id="461" r:id="rId24"/>
    <p:sldId id="462" r:id="rId25"/>
    <p:sldId id="463" r:id="rId26"/>
    <p:sldId id="464" r:id="rId27"/>
    <p:sldId id="467" r:id="rId28"/>
    <p:sldId id="465" r:id="rId29"/>
    <p:sldId id="433" r:id="rId30"/>
    <p:sldId id="434" r:id="rId31"/>
    <p:sldId id="480" r:id="rId32"/>
    <p:sldId id="481" r:id="rId33"/>
    <p:sldId id="435" r:id="rId34"/>
    <p:sldId id="482" r:id="rId35"/>
    <p:sldId id="484" r:id="rId36"/>
    <p:sldId id="483" r:id="rId37"/>
    <p:sldId id="436" r:id="rId38"/>
    <p:sldId id="437" r:id="rId39"/>
    <p:sldId id="438" r:id="rId40"/>
    <p:sldId id="439" r:id="rId41"/>
    <p:sldId id="475" r:id="rId42"/>
    <p:sldId id="440" r:id="rId43"/>
    <p:sldId id="476" r:id="rId44"/>
    <p:sldId id="441" r:id="rId45"/>
    <p:sldId id="477" r:id="rId46"/>
    <p:sldId id="442" r:id="rId47"/>
    <p:sldId id="478" r:id="rId48"/>
    <p:sldId id="443" r:id="rId49"/>
    <p:sldId id="479" r:id="rId50"/>
    <p:sldId id="492" r:id="rId51"/>
    <p:sldId id="426" r:id="rId52"/>
    <p:sldId id="389" r:id="rId53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FF9966"/>
    <a:srgbClr val="DAB842"/>
    <a:srgbClr val="990033"/>
    <a:srgbClr val="D9B0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B4B98B0-60AC-42C2-AFA5-B58CD77FA1E5}" styleName="浅色样式 1 - 强调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4" autoAdjust="0"/>
    <p:restoredTop sz="96274" autoAdjust="0"/>
  </p:normalViewPr>
  <p:slideViewPr>
    <p:cSldViewPr snapToGrid="0" showGuides="1">
      <p:cViewPr varScale="1">
        <p:scale>
          <a:sx n="73" d="100"/>
          <a:sy n="73" d="100"/>
        </p:scale>
        <p:origin x="768" y="5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37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F097377B-7A80-4695-9311-7480A96BA5C2}" type="datetime1">
              <a:rPr lang="ru-RU" smtClean="0"/>
              <a:t>18.05.2026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6834459-7356-44BF-850D-8B30C4FB3B6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FAA1E4E1-DF6A-45D0-AB14-6A9A0B144578}" type="datetime1">
              <a:rPr lang="ru-RU" smtClean="0"/>
              <a:t>18.05.2026</a:t>
            </a:fld>
            <a:endParaRPr lang="ru-RU" dirty="0"/>
          </a:p>
        </p:txBody>
      </p:sp>
      <p:sp>
        <p:nvSpPr>
          <p:cNvPr id="4" name="Образ слайда 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0A3C37BE-C303-496D-B5CD-85F2937540FC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8e8b782381_0_4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8e8b782381_0_4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t>37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t>46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2026-05-18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2026-05-18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2026-05-18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2026-05-18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2026-05-18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2026-05-18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2026-05-18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2026-05-18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2026-05-18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2026-05-18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2026-05-18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2"/>
            <a:ext cx="11948967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endParaRPr sz="2330"/>
          </a:p>
        </p:txBody>
      </p:sp>
      <p:sp>
        <p:nvSpPr>
          <p:cNvPr id="17" name="bg object 17"/>
          <p:cNvSpPr/>
          <p:nvPr/>
        </p:nvSpPr>
        <p:spPr>
          <a:xfrm>
            <a:off x="141354" y="150403"/>
            <a:ext cx="11948967" cy="90724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233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05" b="1" i="0">
                <a:solidFill>
                  <a:srgbClr val="FEFEFE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24641" y="1523337"/>
            <a:ext cx="3857667" cy="41036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65" b="0" i="0">
                <a:solidFill>
                  <a:srgbClr val="FEFEFE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900" y="1577347"/>
            <a:ext cx="5303521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2026-05-18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99754-54CF-4588-A338-EE8222DFA11C}" type="datetimeFigureOut">
              <a:rPr lang="en-US" smtClean="0"/>
              <a:t>2026-05-18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0.png"/><Relationship Id="rId4" Type="http://schemas.openxmlformats.org/officeDocument/2006/relationships/image" Target="../media/image16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0.png"/><Relationship Id="rId4" Type="http://schemas.openxmlformats.org/officeDocument/2006/relationships/image" Target="../media/image27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alinnovationindex.org/" TargetMode="External"/><Relationship Id="rId2" Type="http://schemas.openxmlformats.org/officeDocument/2006/relationships/hyperlink" Target="http://timss2015.org/" TargetMode="Externa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C8A961D-ABA6-4982-A269-16652D7788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15" y="2342303"/>
            <a:ext cx="4806534" cy="3682702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B0219849-94A3-873E-41B2-6418ECBBE094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4E2A1289-1747-4292-9749-13F12B9F79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5B572CE6-5563-45A9-9EE3-760D52EDB9D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286A97B6-2A6C-4AF1-A8F6-DF3B05C1FCA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4BB2A384-72FD-BE58-C639-8BE9AD3AA51D}"/>
              </a:ext>
            </a:extLst>
          </p:cNvPr>
          <p:cNvSpPr txBox="1"/>
          <p:nvPr/>
        </p:nvSpPr>
        <p:spPr>
          <a:xfrm>
            <a:off x="224280" y="1265684"/>
            <a:ext cx="1127679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3.4-modul.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MATEMATIKA FANI BO‘YICHA O‘QUV NATIJALARI VA TA’LIM MAZMUNI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ACD4AD2-9B25-6634-94E9-A40AAC8D29BC}"/>
              </a:ext>
            </a:extLst>
          </p:cNvPr>
          <p:cNvSpPr txBox="1"/>
          <p:nvPr/>
        </p:nvSpPr>
        <p:spPr>
          <a:xfrm>
            <a:off x="3424687" y="2523696"/>
            <a:ext cx="8652293" cy="17543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Mavzu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TIMSS XALQARO BAHOLASH DASTURIDA MATEMATIK</a:t>
            </a:r>
          </a:p>
          <a:p>
            <a:pPr algn="ctr"/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SAVODXONLIKNI BAHOLASH</a:t>
            </a: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oogle Shape;2074;p56">
            <a:extLst>
              <a:ext uri="{FF2B5EF4-FFF2-40B4-BE49-F238E27FC236}">
                <a16:creationId xmlns:a16="http://schemas.microsoft.com/office/drawing/2014/main" id="{3BD6D1AB-94F3-4DCB-849F-4CC86FFD2578}"/>
              </a:ext>
            </a:extLst>
          </p:cNvPr>
          <p:cNvGrpSpPr/>
          <p:nvPr/>
        </p:nvGrpSpPr>
        <p:grpSpPr>
          <a:xfrm>
            <a:off x="2705899" y="2821912"/>
            <a:ext cx="2347474" cy="3273937"/>
            <a:chOff x="4032375" y="1700000"/>
            <a:chExt cx="3311400" cy="4842125"/>
          </a:xfrm>
        </p:grpSpPr>
        <p:sp>
          <p:nvSpPr>
            <p:cNvPr id="48" name="Google Shape;2081;p56">
              <a:extLst>
                <a:ext uri="{FF2B5EF4-FFF2-40B4-BE49-F238E27FC236}">
                  <a16:creationId xmlns:a16="http://schemas.microsoft.com/office/drawing/2014/main" id="{DA9CAFDC-2554-46D1-A79B-9A0C21073F05}"/>
                </a:ext>
              </a:extLst>
            </p:cNvPr>
            <p:cNvSpPr/>
            <p:nvPr/>
          </p:nvSpPr>
          <p:spPr>
            <a:xfrm>
              <a:off x="4033200" y="3807631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1"/>
                  </a:moveTo>
                  <a:cubicBezTo>
                    <a:pt x="110046" y="1"/>
                    <a:pt x="101339" y="34"/>
                    <a:pt x="92633" y="67"/>
                  </a:cubicBezTo>
                  <a:cubicBezTo>
                    <a:pt x="70948" y="114"/>
                    <a:pt x="49263" y="276"/>
                    <a:pt x="27590" y="276"/>
                  </a:cubicBezTo>
                  <a:cubicBezTo>
                    <a:pt x="18391" y="276"/>
                    <a:pt x="9194" y="247"/>
                    <a:pt x="0" y="167"/>
                  </a:cubicBezTo>
                  <a:lnTo>
                    <a:pt x="0" y="167"/>
                  </a:lnTo>
                  <a:cubicBezTo>
                    <a:pt x="134" y="5605"/>
                    <a:pt x="167" y="11042"/>
                    <a:pt x="401" y="16446"/>
                  </a:cubicBezTo>
                  <a:cubicBezTo>
                    <a:pt x="534" y="19181"/>
                    <a:pt x="668" y="21916"/>
                    <a:pt x="834" y="24618"/>
                  </a:cubicBezTo>
                  <a:cubicBezTo>
                    <a:pt x="934" y="25986"/>
                    <a:pt x="1001" y="27353"/>
                    <a:pt x="1101" y="28688"/>
                  </a:cubicBezTo>
                  <a:cubicBezTo>
                    <a:pt x="1201" y="29889"/>
                    <a:pt x="968" y="32390"/>
                    <a:pt x="1835" y="33324"/>
                  </a:cubicBezTo>
                  <a:cubicBezTo>
                    <a:pt x="1935" y="33424"/>
                    <a:pt x="1935" y="33525"/>
                    <a:pt x="1902" y="33625"/>
                  </a:cubicBezTo>
                  <a:cubicBezTo>
                    <a:pt x="6313" y="33517"/>
                    <a:pt x="10714" y="33487"/>
                    <a:pt x="15116" y="33487"/>
                  </a:cubicBezTo>
                  <a:cubicBezTo>
                    <a:pt x="18903" y="33487"/>
                    <a:pt x="22691" y="33509"/>
                    <a:pt x="26486" y="33525"/>
                  </a:cubicBezTo>
                  <a:cubicBezTo>
                    <a:pt x="41263" y="33558"/>
                    <a:pt x="56007" y="33591"/>
                    <a:pt x="70784" y="33625"/>
                  </a:cubicBezTo>
                  <a:lnTo>
                    <a:pt x="93134" y="33691"/>
                  </a:lnTo>
                  <a:cubicBezTo>
                    <a:pt x="93651" y="33694"/>
                    <a:pt x="94169" y="33695"/>
                    <a:pt x="94688" y="33695"/>
                  </a:cubicBezTo>
                  <a:cubicBezTo>
                    <a:pt x="98377" y="33695"/>
                    <a:pt x="102088" y="33643"/>
                    <a:pt x="105796" y="33643"/>
                  </a:cubicBezTo>
                  <a:cubicBezTo>
                    <a:pt x="108988" y="33643"/>
                    <a:pt x="112178" y="33681"/>
                    <a:pt x="115349" y="33825"/>
                  </a:cubicBezTo>
                  <a:cubicBezTo>
                    <a:pt x="115316" y="33691"/>
                    <a:pt x="115349" y="33591"/>
                    <a:pt x="115450" y="33458"/>
                  </a:cubicBezTo>
                  <a:cubicBezTo>
                    <a:pt x="118118" y="30656"/>
                    <a:pt x="120853" y="27887"/>
                    <a:pt x="123522" y="25018"/>
                  </a:cubicBezTo>
                  <a:cubicBezTo>
                    <a:pt x="124756" y="23684"/>
                    <a:pt x="125957" y="22350"/>
                    <a:pt x="127158" y="20982"/>
                  </a:cubicBezTo>
                  <a:cubicBezTo>
                    <a:pt x="128392" y="19615"/>
                    <a:pt x="129526" y="18047"/>
                    <a:pt x="130861" y="16813"/>
                  </a:cubicBezTo>
                  <a:cubicBezTo>
                    <a:pt x="128659" y="14478"/>
                    <a:pt x="126724" y="11742"/>
                    <a:pt x="124823" y="9174"/>
                  </a:cubicBezTo>
                  <a:cubicBezTo>
                    <a:pt x="122621" y="6205"/>
                    <a:pt x="120587" y="3169"/>
                    <a:pt x="118719" y="1"/>
                  </a:cubicBezTo>
                  <a:close/>
                </a:path>
              </a:pathLst>
            </a:custGeom>
            <a:solidFill>
              <a:srgbClr val="D0A4E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9" name="Google Shape;2082;p56">
              <a:extLst>
                <a:ext uri="{FF2B5EF4-FFF2-40B4-BE49-F238E27FC236}">
                  <a16:creationId xmlns:a16="http://schemas.microsoft.com/office/drawing/2014/main" id="{CC0B6A48-964F-40EA-96D7-698E32BFDE24}"/>
                </a:ext>
              </a:extLst>
            </p:cNvPr>
            <p:cNvSpPr/>
            <p:nvPr/>
          </p:nvSpPr>
          <p:spPr>
            <a:xfrm>
              <a:off x="4032375" y="3784825"/>
              <a:ext cx="3311400" cy="876500"/>
            </a:xfrm>
            <a:custGeom>
              <a:avLst/>
              <a:gdLst/>
              <a:ahLst/>
              <a:cxnLst/>
              <a:rect l="l" t="t" r="r" b="b"/>
              <a:pathLst>
                <a:path w="132456" h="35060" extrusionOk="0">
                  <a:moveTo>
                    <a:pt x="119285" y="1"/>
                  </a:moveTo>
                  <a:cubicBezTo>
                    <a:pt x="88230" y="68"/>
                    <a:pt x="57208" y="134"/>
                    <a:pt x="26185" y="234"/>
                  </a:cubicBezTo>
                  <a:cubicBezTo>
                    <a:pt x="17479" y="268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8"/>
                    <a:pt x="18427" y="1277"/>
                    <a:pt x="27629" y="1277"/>
                  </a:cubicBezTo>
                  <a:cubicBezTo>
                    <a:pt x="49310" y="1277"/>
                    <a:pt x="71005" y="1115"/>
                    <a:pt x="92666" y="1068"/>
                  </a:cubicBezTo>
                  <a:cubicBezTo>
                    <a:pt x="101372" y="1035"/>
                    <a:pt x="110079" y="1002"/>
                    <a:pt x="118785" y="1002"/>
                  </a:cubicBezTo>
                  <a:cubicBezTo>
                    <a:pt x="120620" y="4170"/>
                    <a:pt x="122654" y="7206"/>
                    <a:pt x="124856" y="10175"/>
                  </a:cubicBezTo>
                  <a:cubicBezTo>
                    <a:pt x="126757" y="12743"/>
                    <a:pt x="128692" y="15479"/>
                    <a:pt x="130894" y="17814"/>
                  </a:cubicBezTo>
                  <a:cubicBezTo>
                    <a:pt x="129559" y="19048"/>
                    <a:pt x="128425" y="20616"/>
                    <a:pt x="127191" y="21983"/>
                  </a:cubicBezTo>
                  <a:cubicBezTo>
                    <a:pt x="125990" y="23351"/>
                    <a:pt x="124789" y="24685"/>
                    <a:pt x="123555" y="26019"/>
                  </a:cubicBezTo>
                  <a:cubicBezTo>
                    <a:pt x="120886" y="28888"/>
                    <a:pt x="118151" y="31657"/>
                    <a:pt x="115483" y="34459"/>
                  </a:cubicBezTo>
                  <a:cubicBezTo>
                    <a:pt x="115382" y="34592"/>
                    <a:pt x="115349" y="34692"/>
                    <a:pt x="115382" y="34826"/>
                  </a:cubicBezTo>
                  <a:lnTo>
                    <a:pt x="115883" y="35059"/>
                  </a:lnTo>
                  <a:cubicBezTo>
                    <a:pt x="115950" y="35059"/>
                    <a:pt x="115983" y="35026"/>
                    <a:pt x="116016" y="34993"/>
                  </a:cubicBezTo>
                  <a:cubicBezTo>
                    <a:pt x="118985" y="32291"/>
                    <a:pt x="121787" y="29389"/>
                    <a:pt x="124522" y="26453"/>
                  </a:cubicBezTo>
                  <a:cubicBezTo>
                    <a:pt x="126824" y="23951"/>
                    <a:pt x="129726" y="21383"/>
                    <a:pt x="131561" y="18447"/>
                  </a:cubicBezTo>
                  <a:lnTo>
                    <a:pt x="131561" y="18481"/>
                  </a:lnTo>
                  <a:cubicBezTo>
                    <a:pt x="131641" y="18561"/>
                    <a:pt x="131738" y="18595"/>
                    <a:pt x="131835" y="18595"/>
                  </a:cubicBezTo>
                  <a:cubicBezTo>
                    <a:pt x="132144" y="18595"/>
                    <a:pt x="132456" y="18251"/>
                    <a:pt x="132228" y="17947"/>
                  </a:cubicBezTo>
                  <a:cubicBezTo>
                    <a:pt x="132161" y="17814"/>
                    <a:pt x="132061" y="17714"/>
                    <a:pt x="131994" y="17580"/>
                  </a:cubicBezTo>
                  <a:cubicBezTo>
                    <a:pt x="131961" y="17480"/>
                    <a:pt x="131894" y="17380"/>
                    <a:pt x="131794" y="17347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7"/>
                    <a:pt x="119585" y="868"/>
                  </a:cubicBezTo>
                  <a:cubicBezTo>
                    <a:pt x="119886" y="601"/>
                    <a:pt x="119786" y="1"/>
                    <a:pt x="1192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0" name="Google Shape;2083;p56">
              <a:extLst>
                <a:ext uri="{FF2B5EF4-FFF2-40B4-BE49-F238E27FC236}">
                  <a16:creationId xmlns:a16="http://schemas.microsoft.com/office/drawing/2014/main" id="{43ADDA98-687B-4467-9AC9-0C160B7722FF}"/>
                </a:ext>
              </a:extLst>
            </p:cNvPr>
            <p:cNvSpPr/>
            <p:nvPr/>
          </p:nvSpPr>
          <p:spPr>
            <a:xfrm>
              <a:off x="4080725" y="4647075"/>
              <a:ext cx="2852075" cy="34600"/>
            </a:xfrm>
            <a:custGeom>
              <a:avLst/>
              <a:gdLst/>
              <a:ahLst/>
              <a:cxnLst/>
              <a:rect l="l" t="t" r="r" b="b"/>
              <a:pathLst>
                <a:path w="114083" h="1384" extrusionOk="0">
                  <a:moveTo>
                    <a:pt x="13972" y="1"/>
                  </a:moveTo>
                  <a:cubicBezTo>
                    <a:pt x="9317" y="1"/>
                    <a:pt x="4665" y="36"/>
                    <a:pt x="1" y="169"/>
                  </a:cubicBezTo>
                  <a:lnTo>
                    <a:pt x="1" y="736"/>
                  </a:lnTo>
                  <a:cubicBezTo>
                    <a:pt x="9187" y="1029"/>
                    <a:pt x="18400" y="1073"/>
                    <a:pt x="27615" y="1073"/>
                  </a:cubicBezTo>
                  <a:cubicBezTo>
                    <a:pt x="31512" y="1073"/>
                    <a:pt x="35409" y="1065"/>
                    <a:pt x="39305" y="1065"/>
                  </a:cubicBezTo>
                  <a:cubicBezTo>
                    <a:pt x="40881" y="1065"/>
                    <a:pt x="42457" y="1066"/>
                    <a:pt x="44032" y="1070"/>
                  </a:cubicBezTo>
                  <a:cubicBezTo>
                    <a:pt x="58809" y="1103"/>
                    <a:pt x="73553" y="1170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6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6"/>
                  </a:lnTo>
                  <a:cubicBezTo>
                    <a:pt x="110377" y="197"/>
                    <a:pt x="107288" y="156"/>
                    <a:pt x="104196" y="156"/>
                  </a:cubicBezTo>
                  <a:cubicBezTo>
                    <a:pt x="99867" y="156"/>
                    <a:pt x="95533" y="236"/>
                    <a:pt x="91233" y="236"/>
                  </a:cubicBezTo>
                  <a:lnTo>
                    <a:pt x="68883" y="169"/>
                  </a:lnTo>
                  <a:cubicBezTo>
                    <a:pt x="54106" y="102"/>
                    <a:pt x="39362" y="69"/>
                    <a:pt x="24585" y="36"/>
                  </a:cubicBezTo>
                  <a:cubicBezTo>
                    <a:pt x="21043" y="21"/>
                    <a:pt x="17507" y="1"/>
                    <a:pt x="13972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" name="Google Shape;2087;p56">
              <a:extLst>
                <a:ext uri="{FF2B5EF4-FFF2-40B4-BE49-F238E27FC236}">
                  <a16:creationId xmlns:a16="http://schemas.microsoft.com/office/drawing/2014/main" id="{A26DC2D4-D9F6-4C78-8ACB-87E4DBE6354B}"/>
                </a:ext>
              </a:extLst>
            </p:cNvPr>
            <p:cNvSpPr/>
            <p:nvPr/>
          </p:nvSpPr>
          <p:spPr>
            <a:xfrm>
              <a:off x="4033200" y="1725025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1"/>
                  </a:moveTo>
                  <a:cubicBezTo>
                    <a:pt x="110046" y="1"/>
                    <a:pt x="101339" y="34"/>
                    <a:pt x="92633" y="67"/>
                  </a:cubicBezTo>
                  <a:cubicBezTo>
                    <a:pt x="70948" y="114"/>
                    <a:pt x="49263" y="276"/>
                    <a:pt x="27590" y="276"/>
                  </a:cubicBezTo>
                  <a:cubicBezTo>
                    <a:pt x="18391" y="276"/>
                    <a:pt x="9194" y="247"/>
                    <a:pt x="0" y="167"/>
                  </a:cubicBezTo>
                  <a:lnTo>
                    <a:pt x="0" y="167"/>
                  </a:lnTo>
                  <a:cubicBezTo>
                    <a:pt x="134" y="5605"/>
                    <a:pt x="167" y="11042"/>
                    <a:pt x="401" y="16446"/>
                  </a:cubicBezTo>
                  <a:cubicBezTo>
                    <a:pt x="534" y="19181"/>
                    <a:pt x="668" y="21916"/>
                    <a:pt x="834" y="24618"/>
                  </a:cubicBezTo>
                  <a:cubicBezTo>
                    <a:pt x="934" y="25986"/>
                    <a:pt x="1001" y="27353"/>
                    <a:pt x="1101" y="28688"/>
                  </a:cubicBezTo>
                  <a:cubicBezTo>
                    <a:pt x="1201" y="29889"/>
                    <a:pt x="968" y="32390"/>
                    <a:pt x="1835" y="33324"/>
                  </a:cubicBezTo>
                  <a:cubicBezTo>
                    <a:pt x="1935" y="33424"/>
                    <a:pt x="1935" y="33525"/>
                    <a:pt x="1902" y="33625"/>
                  </a:cubicBezTo>
                  <a:cubicBezTo>
                    <a:pt x="6313" y="33517"/>
                    <a:pt x="10714" y="33487"/>
                    <a:pt x="15116" y="33487"/>
                  </a:cubicBezTo>
                  <a:cubicBezTo>
                    <a:pt x="18903" y="33487"/>
                    <a:pt x="22691" y="33509"/>
                    <a:pt x="26486" y="33525"/>
                  </a:cubicBezTo>
                  <a:cubicBezTo>
                    <a:pt x="41263" y="33558"/>
                    <a:pt x="56007" y="33591"/>
                    <a:pt x="70784" y="33625"/>
                  </a:cubicBezTo>
                  <a:lnTo>
                    <a:pt x="93134" y="33691"/>
                  </a:lnTo>
                  <a:cubicBezTo>
                    <a:pt x="93651" y="33694"/>
                    <a:pt x="94169" y="33695"/>
                    <a:pt x="94688" y="33695"/>
                  </a:cubicBezTo>
                  <a:cubicBezTo>
                    <a:pt x="98377" y="33695"/>
                    <a:pt x="102088" y="33643"/>
                    <a:pt x="105796" y="33643"/>
                  </a:cubicBezTo>
                  <a:cubicBezTo>
                    <a:pt x="108988" y="33643"/>
                    <a:pt x="112178" y="33681"/>
                    <a:pt x="115349" y="33825"/>
                  </a:cubicBezTo>
                  <a:cubicBezTo>
                    <a:pt x="115316" y="33691"/>
                    <a:pt x="115349" y="33591"/>
                    <a:pt x="115450" y="33458"/>
                  </a:cubicBezTo>
                  <a:cubicBezTo>
                    <a:pt x="118118" y="30656"/>
                    <a:pt x="120853" y="27887"/>
                    <a:pt x="123522" y="25018"/>
                  </a:cubicBezTo>
                  <a:cubicBezTo>
                    <a:pt x="124756" y="23684"/>
                    <a:pt x="125957" y="22350"/>
                    <a:pt x="127158" y="20982"/>
                  </a:cubicBezTo>
                  <a:cubicBezTo>
                    <a:pt x="128392" y="19615"/>
                    <a:pt x="129526" y="18047"/>
                    <a:pt x="130861" y="16813"/>
                  </a:cubicBezTo>
                  <a:cubicBezTo>
                    <a:pt x="128659" y="14478"/>
                    <a:pt x="126724" y="11742"/>
                    <a:pt x="124823" y="9174"/>
                  </a:cubicBezTo>
                  <a:cubicBezTo>
                    <a:pt x="122621" y="6205"/>
                    <a:pt x="120587" y="3169"/>
                    <a:pt x="118719" y="1"/>
                  </a:cubicBezTo>
                  <a:close/>
                </a:path>
              </a:pathLst>
            </a:custGeom>
            <a:solidFill>
              <a:srgbClr val="EEB1C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" name="Google Shape;2088;p56">
              <a:extLst>
                <a:ext uri="{FF2B5EF4-FFF2-40B4-BE49-F238E27FC236}">
                  <a16:creationId xmlns:a16="http://schemas.microsoft.com/office/drawing/2014/main" id="{977DB8F0-E8C7-4F05-8335-7A380A27117E}"/>
                </a:ext>
              </a:extLst>
            </p:cNvPr>
            <p:cNvSpPr/>
            <p:nvPr/>
          </p:nvSpPr>
          <p:spPr>
            <a:xfrm>
              <a:off x="4032375" y="1700000"/>
              <a:ext cx="3311400" cy="876500"/>
            </a:xfrm>
            <a:custGeom>
              <a:avLst/>
              <a:gdLst/>
              <a:ahLst/>
              <a:cxnLst/>
              <a:rect l="l" t="t" r="r" b="b"/>
              <a:pathLst>
                <a:path w="132456" h="35060" extrusionOk="0">
                  <a:moveTo>
                    <a:pt x="119285" y="1"/>
                  </a:moveTo>
                  <a:cubicBezTo>
                    <a:pt x="88230" y="68"/>
                    <a:pt x="57208" y="134"/>
                    <a:pt x="26185" y="234"/>
                  </a:cubicBezTo>
                  <a:cubicBezTo>
                    <a:pt x="17479" y="268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8"/>
                    <a:pt x="18427" y="1277"/>
                    <a:pt x="27629" y="1277"/>
                  </a:cubicBezTo>
                  <a:cubicBezTo>
                    <a:pt x="49310" y="1277"/>
                    <a:pt x="71005" y="1115"/>
                    <a:pt x="92666" y="1068"/>
                  </a:cubicBezTo>
                  <a:cubicBezTo>
                    <a:pt x="101372" y="1035"/>
                    <a:pt x="110079" y="1002"/>
                    <a:pt x="118785" y="1002"/>
                  </a:cubicBezTo>
                  <a:cubicBezTo>
                    <a:pt x="120620" y="4170"/>
                    <a:pt x="122654" y="7206"/>
                    <a:pt x="124856" y="10175"/>
                  </a:cubicBezTo>
                  <a:cubicBezTo>
                    <a:pt x="126757" y="12743"/>
                    <a:pt x="128692" y="15479"/>
                    <a:pt x="130894" y="17814"/>
                  </a:cubicBezTo>
                  <a:cubicBezTo>
                    <a:pt x="129559" y="19048"/>
                    <a:pt x="128425" y="20616"/>
                    <a:pt x="127191" y="21983"/>
                  </a:cubicBezTo>
                  <a:cubicBezTo>
                    <a:pt x="125990" y="23351"/>
                    <a:pt x="124789" y="24685"/>
                    <a:pt x="123555" y="26019"/>
                  </a:cubicBezTo>
                  <a:cubicBezTo>
                    <a:pt x="120886" y="28888"/>
                    <a:pt x="118151" y="31657"/>
                    <a:pt x="115483" y="34459"/>
                  </a:cubicBezTo>
                  <a:cubicBezTo>
                    <a:pt x="115382" y="34592"/>
                    <a:pt x="115349" y="34692"/>
                    <a:pt x="115382" y="34826"/>
                  </a:cubicBezTo>
                  <a:lnTo>
                    <a:pt x="115883" y="35059"/>
                  </a:lnTo>
                  <a:cubicBezTo>
                    <a:pt x="115950" y="35059"/>
                    <a:pt x="115983" y="35026"/>
                    <a:pt x="116016" y="34993"/>
                  </a:cubicBezTo>
                  <a:cubicBezTo>
                    <a:pt x="118985" y="32291"/>
                    <a:pt x="121787" y="29389"/>
                    <a:pt x="124522" y="26453"/>
                  </a:cubicBezTo>
                  <a:cubicBezTo>
                    <a:pt x="126824" y="23951"/>
                    <a:pt x="129726" y="21383"/>
                    <a:pt x="131561" y="18447"/>
                  </a:cubicBezTo>
                  <a:lnTo>
                    <a:pt x="131561" y="18481"/>
                  </a:lnTo>
                  <a:cubicBezTo>
                    <a:pt x="131641" y="18561"/>
                    <a:pt x="131738" y="18595"/>
                    <a:pt x="131835" y="18595"/>
                  </a:cubicBezTo>
                  <a:cubicBezTo>
                    <a:pt x="132144" y="18595"/>
                    <a:pt x="132456" y="18251"/>
                    <a:pt x="132228" y="17947"/>
                  </a:cubicBezTo>
                  <a:cubicBezTo>
                    <a:pt x="132161" y="17814"/>
                    <a:pt x="132061" y="17713"/>
                    <a:pt x="131994" y="17580"/>
                  </a:cubicBezTo>
                  <a:cubicBezTo>
                    <a:pt x="131961" y="17480"/>
                    <a:pt x="131894" y="17380"/>
                    <a:pt x="131794" y="17347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7"/>
                    <a:pt x="119585" y="868"/>
                  </a:cubicBezTo>
                  <a:cubicBezTo>
                    <a:pt x="119886" y="601"/>
                    <a:pt x="119786" y="1"/>
                    <a:pt x="1192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" name="Google Shape;2089;p56">
              <a:extLst>
                <a:ext uri="{FF2B5EF4-FFF2-40B4-BE49-F238E27FC236}">
                  <a16:creationId xmlns:a16="http://schemas.microsoft.com/office/drawing/2014/main" id="{C0A8E023-876B-470D-89DA-D63F536DF888}"/>
                </a:ext>
              </a:extLst>
            </p:cNvPr>
            <p:cNvSpPr/>
            <p:nvPr/>
          </p:nvSpPr>
          <p:spPr>
            <a:xfrm>
              <a:off x="4080725" y="2562250"/>
              <a:ext cx="2852075" cy="34600"/>
            </a:xfrm>
            <a:custGeom>
              <a:avLst/>
              <a:gdLst/>
              <a:ahLst/>
              <a:cxnLst/>
              <a:rect l="l" t="t" r="r" b="b"/>
              <a:pathLst>
                <a:path w="114083" h="1384" extrusionOk="0">
                  <a:moveTo>
                    <a:pt x="13972" y="1"/>
                  </a:moveTo>
                  <a:cubicBezTo>
                    <a:pt x="9317" y="1"/>
                    <a:pt x="4665" y="36"/>
                    <a:pt x="1" y="169"/>
                  </a:cubicBezTo>
                  <a:lnTo>
                    <a:pt x="1" y="736"/>
                  </a:lnTo>
                  <a:cubicBezTo>
                    <a:pt x="9187" y="1029"/>
                    <a:pt x="18400" y="1073"/>
                    <a:pt x="27615" y="1073"/>
                  </a:cubicBezTo>
                  <a:cubicBezTo>
                    <a:pt x="31512" y="1073"/>
                    <a:pt x="35409" y="1065"/>
                    <a:pt x="39305" y="1065"/>
                  </a:cubicBezTo>
                  <a:cubicBezTo>
                    <a:pt x="40881" y="1065"/>
                    <a:pt x="42457" y="1066"/>
                    <a:pt x="44032" y="1070"/>
                  </a:cubicBezTo>
                  <a:cubicBezTo>
                    <a:pt x="58809" y="1103"/>
                    <a:pt x="73553" y="1170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6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6"/>
                  </a:lnTo>
                  <a:cubicBezTo>
                    <a:pt x="110377" y="197"/>
                    <a:pt x="107288" y="156"/>
                    <a:pt x="104196" y="156"/>
                  </a:cubicBezTo>
                  <a:cubicBezTo>
                    <a:pt x="99867" y="156"/>
                    <a:pt x="95533" y="236"/>
                    <a:pt x="91233" y="236"/>
                  </a:cubicBezTo>
                  <a:lnTo>
                    <a:pt x="68883" y="169"/>
                  </a:lnTo>
                  <a:cubicBezTo>
                    <a:pt x="54106" y="102"/>
                    <a:pt x="39362" y="69"/>
                    <a:pt x="24585" y="36"/>
                  </a:cubicBezTo>
                  <a:cubicBezTo>
                    <a:pt x="21043" y="21"/>
                    <a:pt x="17507" y="1"/>
                    <a:pt x="13972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" name="Google Shape;2091;p56">
              <a:extLst>
                <a:ext uri="{FF2B5EF4-FFF2-40B4-BE49-F238E27FC236}">
                  <a16:creationId xmlns:a16="http://schemas.microsoft.com/office/drawing/2014/main" id="{675588DD-87D3-4D16-8225-D75D982196AF}"/>
                </a:ext>
              </a:extLst>
            </p:cNvPr>
            <p:cNvSpPr/>
            <p:nvPr/>
          </p:nvSpPr>
          <p:spPr>
            <a:xfrm>
              <a:off x="6794638" y="3953153"/>
              <a:ext cx="212675" cy="469101"/>
            </a:xfrm>
            <a:custGeom>
              <a:avLst/>
              <a:gdLst/>
              <a:ahLst/>
              <a:cxnLst/>
              <a:rect l="l" t="t" r="r" b="b"/>
              <a:pathLst>
                <a:path w="8507" h="18764" extrusionOk="0">
                  <a:moveTo>
                    <a:pt x="5152" y="1"/>
                  </a:moveTo>
                  <a:cubicBezTo>
                    <a:pt x="3127" y="1"/>
                    <a:pt x="836" y="1972"/>
                    <a:pt x="1234" y="4120"/>
                  </a:cubicBezTo>
                  <a:cubicBezTo>
                    <a:pt x="1279" y="4329"/>
                    <a:pt x="1451" y="4424"/>
                    <a:pt x="1623" y="4424"/>
                  </a:cubicBezTo>
                  <a:cubicBezTo>
                    <a:pt x="1837" y="4424"/>
                    <a:pt x="2053" y="4278"/>
                    <a:pt x="2035" y="4020"/>
                  </a:cubicBezTo>
                  <a:cubicBezTo>
                    <a:pt x="1927" y="2385"/>
                    <a:pt x="2996" y="1556"/>
                    <a:pt x="4104" y="1556"/>
                  </a:cubicBezTo>
                  <a:cubicBezTo>
                    <a:pt x="5392" y="1556"/>
                    <a:pt x="6733" y="2676"/>
                    <a:pt x="6338" y="4954"/>
                  </a:cubicBezTo>
                  <a:cubicBezTo>
                    <a:pt x="6071" y="6555"/>
                    <a:pt x="4970" y="8290"/>
                    <a:pt x="4303" y="9791"/>
                  </a:cubicBezTo>
                  <a:cubicBezTo>
                    <a:pt x="3069" y="12526"/>
                    <a:pt x="1701" y="15228"/>
                    <a:pt x="234" y="17863"/>
                  </a:cubicBezTo>
                  <a:cubicBezTo>
                    <a:pt x="0" y="18263"/>
                    <a:pt x="267" y="18764"/>
                    <a:pt x="734" y="18764"/>
                  </a:cubicBezTo>
                  <a:cubicBezTo>
                    <a:pt x="2235" y="18730"/>
                    <a:pt x="3736" y="18730"/>
                    <a:pt x="5271" y="18730"/>
                  </a:cubicBezTo>
                  <a:cubicBezTo>
                    <a:pt x="6004" y="18697"/>
                    <a:pt x="6004" y="17530"/>
                    <a:pt x="5271" y="17530"/>
                  </a:cubicBezTo>
                  <a:cubicBezTo>
                    <a:pt x="4070" y="17563"/>
                    <a:pt x="2902" y="17563"/>
                    <a:pt x="1735" y="17563"/>
                  </a:cubicBezTo>
                  <a:cubicBezTo>
                    <a:pt x="3303" y="14694"/>
                    <a:pt x="4770" y="11725"/>
                    <a:pt x="6038" y="8723"/>
                  </a:cubicBezTo>
                  <a:cubicBezTo>
                    <a:pt x="6905" y="6688"/>
                    <a:pt x="8506" y="4020"/>
                    <a:pt x="7639" y="1752"/>
                  </a:cubicBezTo>
                  <a:cubicBezTo>
                    <a:pt x="7134" y="507"/>
                    <a:pt x="6177" y="1"/>
                    <a:pt x="515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" name="Google Shape;2092;p56">
              <a:extLst>
                <a:ext uri="{FF2B5EF4-FFF2-40B4-BE49-F238E27FC236}">
                  <a16:creationId xmlns:a16="http://schemas.microsoft.com/office/drawing/2014/main" id="{3765DDF3-07E8-4B02-9359-EA93486564B4}"/>
                </a:ext>
              </a:extLst>
            </p:cNvPr>
            <p:cNvSpPr/>
            <p:nvPr/>
          </p:nvSpPr>
          <p:spPr>
            <a:xfrm>
              <a:off x="6455825" y="3956625"/>
              <a:ext cx="282650" cy="445675"/>
            </a:xfrm>
            <a:custGeom>
              <a:avLst/>
              <a:gdLst/>
              <a:ahLst/>
              <a:cxnLst/>
              <a:rect l="l" t="t" r="r" b="b"/>
              <a:pathLst>
                <a:path w="11306" h="17827" extrusionOk="0">
                  <a:moveTo>
                    <a:pt x="7570" y="968"/>
                  </a:moveTo>
                  <a:lnTo>
                    <a:pt x="7570" y="968"/>
                  </a:lnTo>
                  <a:cubicBezTo>
                    <a:pt x="7297" y="1295"/>
                    <a:pt x="7604" y="1822"/>
                    <a:pt x="7998" y="1822"/>
                  </a:cubicBezTo>
                  <a:cubicBezTo>
                    <a:pt x="8086" y="1822"/>
                    <a:pt x="8179" y="1796"/>
                    <a:pt x="8271" y="1735"/>
                  </a:cubicBezTo>
                  <a:cubicBezTo>
                    <a:pt x="8286" y="1726"/>
                    <a:pt x="8303" y="1721"/>
                    <a:pt x="8321" y="1721"/>
                  </a:cubicBezTo>
                  <a:cubicBezTo>
                    <a:pt x="8696" y="1721"/>
                    <a:pt x="9611" y="3587"/>
                    <a:pt x="9738" y="3937"/>
                  </a:cubicBezTo>
                  <a:cubicBezTo>
                    <a:pt x="9972" y="4570"/>
                    <a:pt x="10038" y="5371"/>
                    <a:pt x="10105" y="6071"/>
                  </a:cubicBezTo>
                  <a:cubicBezTo>
                    <a:pt x="10205" y="7106"/>
                    <a:pt x="10205" y="8173"/>
                    <a:pt x="10072" y="9207"/>
                  </a:cubicBezTo>
                  <a:cubicBezTo>
                    <a:pt x="9972" y="10441"/>
                    <a:pt x="9672" y="11675"/>
                    <a:pt x="9238" y="12843"/>
                  </a:cubicBezTo>
                  <a:cubicBezTo>
                    <a:pt x="8782" y="14188"/>
                    <a:pt x="7376" y="16467"/>
                    <a:pt x="5893" y="16467"/>
                  </a:cubicBezTo>
                  <a:cubicBezTo>
                    <a:pt x="5205" y="16467"/>
                    <a:pt x="4501" y="15977"/>
                    <a:pt x="3867" y="14678"/>
                  </a:cubicBezTo>
                  <a:cubicBezTo>
                    <a:pt x="1999" y="10842"/>
                    <a:pt x="2500" y="2135"/>
                    <a:pt x="7570" y="968"/>
                  </a:cubicBezTo>
                  <a:close/>
                  <a:moveTo>
                    <a:pt x="7703" y="0"/>
                  </a:moveTo>
                  <a:cubicBezTo>
                    <a:pt x="151" y="0"/>
                    <a:pt x="0" y="17826"/>
                    <a:pt x="5812" y="17826"/>
                  </a:cubicBezTo>
                  <a:cubicBezTo>
                    <a:pt x="5982" y="17826"/>
                    <a:pt x="6156" y="17811"/>
                    <a:pt x="6336" y="17780"/>
                  </a:cubicBezTo>
                  <a:cubicBezTo>
                    <a:pt x="10272" y="17113"/>
                    <a:pt x="11273" y="10775"/>
                    <a:pt x="11306" y="7639"/>
                  </a:cubicBezTo>
                  <a:cubicBezTo>
                    <a:pt x="11306" y="6564"/>
                    <a:pt x="10655" y="392"/>
                    <a:pt x="8674" y="392"/>
                  </a:cubicBezTo>
                  <a:cubicBezTo>
                    <a:pt x="8505" y="392"/>
                    <a:pt x="8326" y="437"/>
                    <a:pt x="8137" y="534"/>
                  </a:cubicBezTo>
                  <a:cubicBezTo>
                    <a:pt x="8170" y="267"/>
                    <a:pt x="8004" y="0"/>
                    <a:pt x="77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" name="Google Shape;2094;p56">
              <a:extLst>
                <a:ext uri="{FF2B5EF4-FFF2-40B4-BE49-F238E27FC236}">
                  <a16:creationId xmlns:a16="http://schemas.microsoft.com/office/drawing/2014/main" id="{9FAB2DF5-4BBE-45EA-AB1D-91C862C3798B}"/>
                </a:ext>
              </a:extLst>
            </p:cNvPr>
            <p:cNvSpPr/>
            <p:nvPr/>
          </p:nvSpPr>
          <p:spPr>
            <a:xfrm>
              <a:off x="6476675" y="5043225"/>
              <a:ext cx="275150" cy="433950"/>
            </a:xfrm>
            <a:custGeom>
              <a:avLst/>
              <a:gdLst/>
              <a:ahLst/>
              <a:cxnLst/>
              <a:rect l="l" t="t" r="r" b="b"/>
              <a:pathLst>
                <a:path w="11006" h="17358" extrusionOk="0">
                  <a:moveTo>
                    <a:pt x="7403" y="902"/>
                  </a:moveTo>
                  <a:lnTo>
                    <a:pt x="7403" y="902"/>
                  </a:lnTo>
                  <a:cubicBezTo>
                    <a:pt x="7100" y="1260"/>
                    <a:pt x="7412" y="1777"/>
                    <a:pt x="7792" y="1777"/>
                  </a:cubicBezTo>
                  <a:cubicBezTo>
                    <a:pt x="7872" y="1777"/>
                    <a:pt x="7956" y="1754"/>
                    <a:pt x="8037" y="1702"/>
                  </a:cubicBezTo>
                  <a:cubicBezTo>
                    <a:pt x="8056" y="1689"/>
                    <a:pt x="8076" y="1683"/>
                    <a:pt x="8099" y="1683"/>
                  </a:cubicBezTo>
                  <a:cubicBezTo>
                    <a:pt x="8479" y="1683"/>
                    <a:pt x="9379" y="3457"/>
                    <a:pt x="9505" y="3804"/>
                  </a:cubicBezTo>
                  <a:cubicBezTo>
                    <a:pt x="9705" y="4437"/>
                    <a:pt x="9772" y="5238"/>
                    <a:pt x="9838" y="5905"/>
                  </a:cubicBezTo>
                  <a:cubicBezTo>
                    <a:pt x="9938" y="6906"/>
                    <a:pt x="9938" y="7940"/>
                    <a:pt x="9838" y="8941"/>
                  </a:cubicBezTo>
                  <a:cubicBezTo>
                    <a:pt x="9705" y="10141"/>
                    <a:pt x="9438" y="11342"/>
                    <a:pt x="9004" y="12510"/>
                  </a:cubicBezTo>
                  <a:cubicBezTo>
                    <a:pt x="8549" y="13809"/>
                    <a:pt x="7190" y="16010"/>
                    <a:pt x="5748" y="16010"/>
                  </a:cubicBezTo>
                  <a:cubicBezTo>
                    <a:pt x="5079" y="16010"/>
                    <a:pt x="4391" y="15536"/>
                    <a:pt x="3767" y="14278"/>
                  </a:cubicBezTo>
                  <a:cubicBezTo>
                    <a:pt x="1933" y="10542"/>
                    <a:pt x="2433" y="2069"/>
                    <a:pt x="7403" y="902"/>
                  </a:cubicBezTo>
                  <a:close/>
                  <a:moveTo>
                    <a:pt x="7503" y="1"/>
                  </a:moveTo>
                  <a:cubicBezTo>
                    <a:pt x="145" y="1"/>
                    <a:pt x="0" y="17358"/>
                    <a:pt x="5661" y="17358"/>
                  </a:cubicBezTo>
                  <a:cubicBezTo>
                    <a:pt x="5826" y="17358"/>
                    <a:pt x="5995" y="17343"/>
                    <a:pt x="6169" y="17313"/>
                  </a:cubicBezTo>
                  <a:cubicBezTo>
                    <a:pt x="10005" y="16646"/>
                    <a:pt x="11006" y="10475"/>
                    <a:pt x="11006" y="7440"/>
                  </a:cubicBezTo>
                  <a:cubicBezTo>
                    <a:pt x="11006" y="6362"/>
                    <a:pt x="10381" y="369"/>
                    <a:pt x="8449" y="369"/>
                  </a:cubicBezTo>
                  <a:cubicBezTo>
                    <a:pt x="8287" y="369"/>
                    <a:pt x="8117" y="411"/>
                    <a:pt x="7937" y="501"/>
                  </a:cubicBezTo>
                  <a:cubicBezTo>
                    <a:pt x="7970" y="268"/>
                    <a:pt x="7803" y="1"/>
                    <a:pt x="75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" name="Google Shape;2096;p56">
              <a:extLst>
                <a:ext uri="{FF2B5EF4-FFF2-40B4-BE49-F238E27FC236}">
                  <a16:creationId xmlns:a16="http://schemas.microsoft.com/office/drawing/2014/main" id="{A59336E9-1066-4CF6-B3D1-A16958E8A5A4}"/>
                </a:ext>
              </a:extLst>
            </p:cNvPr>
            <p:cNvSpPr/>
            <p:nvPr/>
          </p:nvSpPr>
          <p:spPr>
            <a:xfrm>
              <a:off x="6445825" y="6107325"/>
              <a:ext cx="275925" cy="434800"/>
            </a:xfrm>
            <a:custGeom>
              <a:avLst/>
              <a:gdLst/>
              <a:ahLst/>
              <a:cxnLst/>
              <a:rect l="l" t="t" r="r" b="b"/>
              <a:pathLst>
                <a:path w="11037" h="17392" extrusionOk="0">
                  <a:moveTo>
                    <a:pt x="7403" y="935"/>
                  </a:moveTo>
                  <a:lnTo>
                    <a:pt x="7403" y="935"/>
                  </a:lnTo>
                  <a:cubicBezTo>
                    <a:pt x="7130" y="1262"/>
                    <a:pt x="7415" y="1789"/>
                    <a:pt x="7801" y="1789"/>
                  </a:cubicBezTo>
                  <a:cubicBezTo>
                    <a:pt x="7887" y="1789"/>
                    <a:pt x="7979" y="1763"/>
                    <a:pt x="8070" y="1702"/>
                  </a:cubicBezTo>
                  <a:cubicBezTo>
                    <a:pt x="8085" y="1692"/>
                    <a:pt x="8101" y="1688"/>
                    <a:pt x="8118" y="1688"/>
                  </a:cubicBezTo>
                  <a:cubicBezTo>
                    <a:pt x="8465" y="1688"/>
                    <a:pt x="9377" y="3487"/>
                    <a:pt x="9504" y="3837"/>
                  </a:cubicBezTo>
                  <a:cubicBezTo>
                    <a:pt x="9738" y="4471"/>
                    <a:pt x="9805" y="5238"/>
                    <a:pt x="9838" y="5938"/>
                  </a:cubicBezTo>
                  <a:cubicBezTo>
                    <a:pt x="9938" y="6939"/>
                    <a:pt x="9938" y="7973"/>
                    <a:pt x="9838" y="8974"/>
                  </a:cubicBezTo>
                  <a:cubicBezTo>
                    <a:pt x="9705" y="10175"/>
                    <a:pt x="9438" y="11375"/>
                    <a:pt x="9037" y="12543"/>
                  </a:cubicBezTo>
                  <a:cubicBezTo>
                    <a:pt x="8559" y="13841"/>
                    <a:pt x="7194" y="16058"/>
                    <a:pt x="5749" y="16058"/>
                  </a:cubicBezTo>
                  <a:cubicBezTo>
                    <a:pt x="5079" y="16058"/>
                    <a:pt x="4391" y="15580"/>
                    <a:pt x="3767" y="14311"/>
                  </a:cubicBezTo>
                  <a:cubicBezTo>
                    <a:pt x="1932" y="10575"/>
                    <a:pt x="2433" y="2069"/>
                    <a:pt x="7403" y="935"/>
                  </a:cubicBezTo>
                  <a:close/>
                  <a:moveTo>
                    <a:pt x="7503" y="1"/>
                  </a:moveTo>
                  <a:cubicBezTo>
                    <a:pt x="144" y="1"/>
                    <a:pt x="0" y="17391"/>
                    <a:pt x="5662" y="17391"/>
                  </a:cubicBezTo>
                  <a:cubicBezTo>
                    <a:pt x="5826" y="17391"/>
                    <a:pt x="5995" y="17376"/>
                    <a:pt x="6169" y="17346"/>
                  </a:cubicBezTo>
                  <a:cubicBezTo>
                    <a:pt x="10005" y="16679"/>
                    <a:pt x="11006" y="10542"/>
                    <a:pt x="11006" y="7439"/>
                  </a:cubicBezTo>
                  <a:cubicBezTo>
                    <a:pt x="11036" y="6395"/>
                    <a:pt x="10388" y="396"/>
                    <a:pt x="8460" y="396"/>
                  </a:cubicBezTo>
                  <a:cubicBezTo>
                    <a:pt x="8295" y="396"/>
                    <a:pt x="8121" y="440"/>
                    <a:pt x="7937" y="534"/>
                  </a:cubicBezTo>
                  <a:cubicBezTo>
                    <a:pt x="7970" y="268"/>
                    <a:pt x="7803" y="1"/>
                    <a:pt x="75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" name="Google Shape;2097;p56">
              <a:extLst>
                <a:ext uri="{FF2B5EF4-FFF2-40B4-BE49-F238E27FC236}">
                  <a16:creationId xmlns:a16="http://schemas.microsoft.com/office/drawing/2014/main" id="{E2A2278F-1F0F-498B-B7F4-91D627216805}"/>
                </a:ext>
              </a:extLst>
            </p:cNvPr>
            <p:cNvSpPr/>
            <p:nvPr/>
          </p:nvSpPr>
          <p:spPr>
            <a:xfrm>
              <a:off x="6742650" y="6102975"/>
              <a:ext cx="219325" cy="423500"/>
            </a:xfrm>
            <a:custGeom>
              <a:avLst/>
              <a:gdLst/>
              <a:ahLst/>
              <a:cxnLst/>
              <a:rect l="l" t="t" r="r" b="b"/>
              <a:pathLst>
                <a:path w="8773" h="16940" extrusionOk="0">
                  <a:moveTo>
                    <a:pt x="3035" y="0"/>
                  </a:moveTo>
                  <a:cubicBezTo>
                    <a:pt x="2639" y="0"/>
                    <a:pt x="2246" y="19"/>
                    <a:pt x="1868" y="41"/>
                  </a:cubicBezTo>
                  <a:cubicBezTo>
                    <a:pt x="1634" y="75"/>
                    <a:pt x="1334" y="241"/>
                    <a:pt x="1367" y="542"/>
                  </a:cubicBezTo>
                  <a:lnTo>
                    <a:pt x="1601" y="3010"/>
                  </a:lnTo>
                  <a:cubicBezTo>
                    <a:pt x="1668" y="3577"/>
                    <a:pt x="1634" y="4178"/>
                    <a:pt x="1834" y="4711"/>
                  </a:cubicBezTo>
                  <a:cubicBezTo>
                    <a:pt x="1699" y="4956"/>
                    <a:pt x="1939" y="5223"/>
                    <a:pt x="2196" y="5223"/>
                  </a:cubicBezTo>
                  <a:cubicBezTo>
                    <a:pt x="2254" y="5223"/>
                    <a:pt x="2313" y="5209"/>
                    <a:pt x="2368" y="5178"/>
                  </a:cubicBezTo>
                  <a:cubicBezTo>
                    <a:pt x="2468" y="5145"/>
                    <a:pt x="2602" y="5078"/>
                    <a:pt x="2668" y="4911"/>
                  </a:cubicBezTo>
                  <a:lnTo>
                    <a:pt x="2668" y="4878"/>
                  </a:lnTo>
                  <a:cubicBezTo>
                    <a:pt x="3089" y="4489"/>
                    <a:pt x="3570" y="4322"/>
                    <a:pt x="4056" y="4322"/>
                  </a:cubicBezTo>
                  <a:cubicBezTo>
                    <a:pt x="5111" y="4322"/>
                    <a:pt x="6190" y="5108"/>
                    <a:pt x="6738" y="6112"/>
                  </a:cubicBezTo>
                  <a:cubicBezTo>
                    <a:pt x="7405" y="7346"/>
                    <a:pt x="7672" y="9014"/>
                    <a:pt x="7605" y="10415"/>
                  </a:cubicBezTo>
                  <a:cubicBezTo>
                    <a:pt x="7505" y="12754"/>
                    <a:pt x="5565" y="15890"/>
                    <a:pt x="3244" y="15890"/>
                  </a:cubicBezTo>
                  <a:cubicBezTo>
                    <a:pt x="2486" y="15890"/>
                    <a:pt x="1688" y="15556"/>
                    <a:pt x="900" y="14752"/>
                  </a:cubicBezTo>
                  <a:cubicBezTo>
                    <a:pt x="808" y="14659"/>
                    <a:pt x="701" y="14620"/>
                    <a:pt x="597" y="14620"/>
                  </a:cubicBezTo>
                  <a:cubicBezTo>
                    <a:pt x="286" y="14620"/>
                    <a:pt x="0" y="14969"/>
                    <a:pt x="200" y="15319"/>
                  </a:cubicBezTo>
                  <a:cubicBezTo>
                    <a:pt x="800" y="16460"/>
                    <a:pt x="1929" y="16940"/>
                    <a:pt x="3118" y="16940"/>
                  </a:cubicBezTo>
                  <a:cubicBezTo>
                    <a:pt x="3911" y="16940"/>
                    <a:pt x="4730" y="16727"/>
                    <a:pt x="5437" y="16353"/>
                  </a:cubicBezTo>
                  <a:cubicBezTo>
                    <a:pt x="7605" y="15185"/>
                    <a:pt x="8639" y="12817"/>
                    <a:pt x="8706" y="10415"/>
                  </a:cubicBezTo>
                  <a:cubicBezTo>
                    <a:pt x="8773" y="8180"/>
                    <a:pt x="8206" y="5078"/>
                    <a:pt x="6138" y="3844"/>
                  </a:cubicBezTo>
                  <a:cubicBezTo>
                    <a:pt x="5580" y="3489"/>
                    <a:pt x="4972" y="3314"/>
                    <a:pt x="4377" y="3314"/>
                  </a:cubicBezTo>
                  <a:cubicBezTo>
                    <a:pt x="3797" y="3314"/>
                    <a:pt x="3229" y="3481"/>
                    <a:pt x="2735" y="3811"/>
                  </a:cubicBezTo>
                  <a:cubicBezTo>
                    <a:pt x="2702" y="3477"/>
                    <a:pt x="2635" y="3143"/>
                    <a:pt x="2602" y="2843"/>
                  </a:cubicBezTo>
                  <a:lnTo>
                    <a:pt x="2402" y="1009"/>
                  </a:lnTo>
                  <a:cubicBezTo>
                    <a:pt x="3402" y="942"/>
                    <a:pt x="4403" y="975"/>
                    <a:pt x="5370" y="842"/>
                  </a:cubicBezTo>
                  <a:cubicBezTo>
                    <a:pt x="5637" y="808"/>
                    <a:pt x="5570" y="408"/>
                    <a:pt x="5370" y="341"/>
                  </a:cubicBezTo>
                  <a:cubicBezTo>
                    <a:pt x="4636" y="75"/>
                    <a:pt x="3829" y="0"/>
                    <a:pt x="30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" name="Google Shape;2098;p56">
              <a:extLst>
                <a:ext uri="{FF2B5EF4-FFF2-40B4-BE49-F238E27FC236}">
                  <a16:creationId xmlns:a16="http://schemas.microsoft.com/office/drawing/2014/main" id="{F8471E53-60C4-408A-9519-619580E76215}"/>
                </a:ext>
              </a:extLst>
            </p:cNvPr>
            <p:cNvSpPr/>
            <p:nvPr/>
          </p:nvSpPr>
          <p:spPr>
            <a:xfrm>
              <a:off x="6489200" y="1853450"/>
              <a:ext cx="319325" cy="502500"/>
            </a:xfrm>
            <a:custGeom>
              <a:avLst/>
              <a:gdLst/>
              <a:ahLst/>
              <a:cxnLst/>
              <a:rect l="l" t="t" r="r" b="b"/>
              <a:pathLst>
                <a:path w="12773" h="20100" extrusionOk="0">
                  <a:moveTo>
                    <a:pt x="8570" y="1068"/>
                  </a:moveTo>
                  <a:lnTo>
                    <a:pt x="8570" y="1068"/>
                  </a:lnTo>
                  <a:cubicBezTo>
                    <a:pt x="8238" y="1456"/>
                    <a:pt x="8595" y="2050"/>
                    <a:pt x="9050" y="2050"/>
                  </a:cubicBezTo>
                  <a:cubicBezTo>
                    <a:pt x="9144" y="2050"/>
                    <a:pt x="9241" y="2025"/>
                    <a:pt x="9337" y="1969"/>
                  </a:cubicBezTo>
                  <a:cubicBezTo>
                    <a:pt x="9357" y="1954"/>
                    <a:pt x="9380" y="1947"/>
                    <a:pt x="9404" y="1947"/>
                  </a:cubicBezTo>
                  <a:cubicBezTo>
                    <a:pt x="9825" y="1947"/>
                    <a:pt x="10847" y="4025"/>
                    <a:pt x="11005" y="4404"/>
                  </a:cubicBezTo>
                  <a:cubicBezTo>
                    <a:pt x="11239" y="5171"/>
                    <a:pt x="11339" y="6072"/>
                    <a:pt x="11405" y="6839"/>
                  </a:cubicBezTo>
                  <a:cubicBezTo>
                    <a:pt x="11505" y="8006"/>
                    <a:pt x="11505" y="9207"/>
                    <a:pt x="11372" y="10375"/>
                  </a:cubicBezTo>
                  <a:cubicBezTo>
                    <a:pt x="11239" y="11742"/>
                    <a:pt x="10905" y="13143"/>
                    <a:pt x="10438" y="14478"/>
                  </a:cubicBezTo>
                  <a:cubicBezTo>
                    <a:pt x="9913" y="15983"/>
                    <a:pt x="8328" y="18549"/>
                    <a:pt x="6652" y="18549"/>
                  </a:cubicBezTo>
                  <a:cubicBezTo>
                    <a:pt x="5878" y="18549"/>
                    <a:pt x="5084" y="18001"/>
                    <a:pt x="4367" y="16546"/>
                  </a:cubicBezTo>
                  <a:cubicBezTo>
                    <a:pt x="2266" y="12209"/>
                    <a:pt x="2833" y="2402"/>
                    <a:pt x="8570" y="1068"/>
                  </a:cubicBezTo>
                  <a:close/>
                  <a:moveTo>
                    <a:pt x="8703" y="1"/>
                  </a:moveTo>
                  <a:cubicBezTo>
                    <a:pt x="178" y="1"/>
                    <a:pt x="1" y="20100"/>
                    <a:pt x="6549" y="20100"/>
                  </a:cubicBezTo>
                  <a:cubicBezTo>
                    <a:pt x="6739" y="20100"/>
                    <a:pt x="6935" y="20083"/>
                    <a:pt x="7136" y="20048"/>
                  </a:cubicBezTo>
                  <a:cubicBezTo>
                    <a:pt x="11572" y="19281"/>
                    <a:pt x="12740" y="12143"/>
                    <a:pt x="12773" y="8607"/>
                  </a:cubicBezTo>
                  <a:cubicBezTo>
                    <a:pt x="12773" y="7378"/>
                    <a:pt x="12038" y="438"/>
                    <a:pt x="9813" y="438"/>
                  </a:cubicBezTo>
                  <a:cubicBezTo>
                    <a:pt x="9621" y="438"/>
                    <a:pt x="9418" y="490"/>
                    <a:pt x="9204" y="601"/>
                  </a:cubicBezTo>
                  <a:cubicBezTo>
                    <a:pt x="9204" y="301"/>
                    <a:pt x="9037" y="1"/>
                    <a:pt x="87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" name="Google Shape;2099;p56">
              <a:extLst>
                <a:ext uri="{FF2B5EF4-FFF2-40B4-BE49-F238E27FC236}">
                  <a16:creationId xmlns:a16="http://schemas.microsoft.com/office/drawing/2014/main" id="{3B224089-C45C-4544-AA82-E395A0921DBD}"/>
                </a:ext>
              </a:extLst>
            </p:cNvPr>
            <p:cNvSpPr/>
            <p:nvPr/>
          </p:nvSpPr>
          <p:spPr>
            <a:xfrm>
              <a:off x="6906626" y="1853175"/>
              <a:ext cx="66000" cy="502125"/>
            </a:xfrm>
            <a:custGeom>
              <a:avLst/>
              <a:gdLst/>
              <a:ahLst/>
              <a:cxnLst/>
              <a:rect l="l" t="t" r="r" b="b"/>
              <a:pathLst>
                <a:path w="2640" h="20085" extrusionOk="0">
                  <a:moveTo>
                    <a:pt x="1996" y="1"/>
                  </a:moveTo>
                  <a:cubicBezTo>
                    <a:pt x="1743" y="1"/>
                    <a:pt x="1494" y="131"/>
                    <a:pt x="1435" y="412"/>
                  </a:cubicBezTo>
                  <a:cubicBezTo>
                    <a:pt x="368" y="6716"/>
                    <a:pt x="1" y="13088"/>
                    <a:pt x="101" y="19459"/>
                  </a:cubicBezTo>
                  <a:cubicBezTo>
                    <a:pt x="101" y="19876"/>
                    <a:pt x="426" y="20084"/>
                    <a:pt x="747" y="20084"/>
                  </a:cubicBezTo>
                  <a:cubicBezTo>
                    <a:pt x="1068" y="20084"/>
                    <a:pt x="1385" y="19876"/>
                    <a:pt x="1368" y="19459"/>
                  </a:cubicBezTo>
                  <a:cubicBezTo>
                    <a:pt x="1268" y="13121"/>
                    <a:pt x="1769" y="6850"/>
                    <a:pt x="2603" y="579"/>
                  </a:cubicBezTo>
                  <a:cubicBezTo>
                    <a:pt x="2640" y="207"/>
                    <a:pt x="2315" y="1"/>
                    <a:pt x="199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11" name="Google Shape;2147;p56">
            <a:extLst>
              <a:ext uri="{FF2B5EF4-FFF2-40B4-BE49-F238E27FC236}">
                <a16:creationId xmlns:a16="http://schemas.microsoft.com/office/drawing/2014/main" id="{8BAD6CDE-4260-45BE-B593-CBCD620F87FB}"/>
              </a:ext>
            </a:extLst>
          </p:cNvPr>
          <p:cNvSpPr txBox="1"/>
          <p:nvPr/>
        </p:nvSpPr>
        <p:spPr>
          <a:xfrm>
            <a:off x="5045384" y="4037162"/>
            <a:ext cx="6514012" cy="1106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defTabSz="1142586">
              <a:buClr>
                <a:srgbClr val="000000"/>
              </a:buClr>
              <a:buSzPts val="1100"/>
            </a:pPr>
            <a:r>
              <a:rPr lang="uz-Latn-UZ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TIMSS</a:t>
            </a:r>
            <a:r>
              <a:rPr lang="en-US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uz-Latn-UZ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xalqaro baholash tadqiqotlarida matematika faniga oid topshiriq namunalari tahlili</a:t>
            </a:r>
            <a:r>
              <a:rPr lang="en-US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,</a:t>
            </a:r>
            <a:r>
              <a:rPr lang="uz-Latn-UZ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ularni baholash mezonlari</a:t>
            </a:r>
            <a:r>
              <a:rPr lang="en-US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1999" b="1" kern="0" dirty="0" err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hamda</a:t>
            </a:r>
            <a:r>
              <a:rPr lang="en-US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1999" b="1" kern="0" dirty="0" err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o’xshash</a:t>
            </a:r>
            <a:r>
              <a:rPr lang="en-US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1999" b="1" kern="0" dirty="0" err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topshiriqlarni</a:t>
            </a:r>
            <a:r>
              <a:rPr lang="en-US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1999" b="1" kern="0" dirty="0" err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ishlab</a:t>
            </a:r>
            <a:r>
              <a:rPr lang="en-US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1999" b="1" kern="0" dirty="0" err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chiqish</a:t>
            </a:r>
            <a:r>
              <a:rPr lang="en-US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lang="uz-Latn-UZ" sz="1999" b="1" kern="0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3" name="Google Shape;2151;p56">
            <a:extLst>
              <a:ext uri="{FF2B5EF4-FFF2-40B4-BE49-F238E27FC236}">
                <a16:creationId xmlns:a16="http://schemas.microsoft.com/office/drawing/2014/main" id="{CA4FAD62-5922-446A-A41E-B2865E6AA7C6}"/>
              </a:ext>
            </a:extLst>
          </p:cNvPr>
          <p:cNvSpPr txBox="1"/>
          <p:nvPr/>
        </p:nvSpPr>
        <p:spPr>
          <a:xfrm>
            <a:off x="5015803" y="2855939"/>
            <a:ext cx="6767848" cy="548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defTabSz="1142586">
              <a:buClr>
                <a:srgbClr val="000000"/>
              </a:buClr>
            </a:pPr>
            <a:r>
              <a:rPr lang="uz-Latn-UZ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TIMSS tadqiqotlarining matematika fani dasturini qamrov doirasi. </a:t>
            </a:r>
            <a:endParaRPr sz="1999" b="1" kern="0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4" name="Google Shape;640;p26">
            <a:extLst>
              <a:ext uri="{FF2B5EF4-FFF2-40B4-BE49-F238E27FC236}">
                <a16:creationId xmlns:a16="http://schemas.microsoft.com/office/drawing/2014/main" id="{6C8122C7-7376-407E-9F5A-483770AE4BC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25715" y="1836596"/>
            <a:ext cx="9650970" cy="601288"/>
          </a:xfrm>
          <a:prstGeom prst="rect">
            <a:avLst/>
          </a:prstGeom>
        </p:spPr>
        <p:txBody>
          <a:bodyPr spcFirstLastPara="1" vert="horz" wrap="square" lIns="114241" tIns="114241" rIns="114241" bIns="114241" rtlCol="0" anchor="ctr" anchorCtr="0">
            <a:noAutofit/>
          </a:bodyPr>
          <a:lstStyle/>
          <a:p>
            <a:pPr algn="ctr"/>
            <a:r>
              <a:rPr lang="en-US" sz="4190" b="1" dirty="0" err="1">
                <a:solidFill>
                  <a:srgbClr val="002060"/>
                </a:solidFill>
              </a:rPr>
              <a:t>Reja</a:t>
            </a:r>
            <a:r>
              <a:rPr lang="en-US" sz="4190" b="1" dirty="0">
                <a:solidFill>
                  <a:srgbClr val="002060"/>
                </a:solidFill>
              </a:rPr>
              <a:t>:</a:t>
            </a:r>
            <a:endParaRPr lang="ru-RU" sz="4190" b="1" dirty="0">
              <a:solidFill>
                <a:srgbClr val="002060"/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EEF92DA-53BC-BFE2-FB0C-7067F686CB11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8F42EAE2-7C65-4404-B249-26C9B8D1F9D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4" name="Рисунок 4">
              <a:extLst>
                <a:ext uri="{FF2B5EF4-FFF2-40B4-BE49-F238E27FC236}">
                  <a16:creationId xmlns:a16="http://schemas.microsoft.com/office/drawing/2014/main" id="{19AFFD72-7C55-DA99-0B25-53994E671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5" name="Рисунок 5">
              <a:extLst>
                <a:ext uri="{FF2B5EF4-FFF2-40B4-BE49-F238E27FC236}">
                  <a16:creationId xmlns:a16="http://schemas.microsoft.com/office/drawing/2014/main" id="{9DED3B45-677D-E445-2CC0-2FCCD26B50B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3AA3DD16-FAE5-05ED-71F7-51D3623C322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70" y="1887734"/>
            <a:ext cx="3903465" cy="390346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6" name="TextBox 2"/>
          <p:cNvSpPr txBox="1"/>
          <p:nvPr/>
        </p:nvSpPr>
        <p:spPr>
          <a:xfrm>
            <a:off x="694265" y="371954"/>
            <a:ext cx="11176002" cy="519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</p:txBody>
      </p:sp>
      <p:pic>
        <p:nvPicPr>
          <p:cNvPr id="2097191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0163" y="509522"/>
            <a:ext cx="3465652" cy="3465652"/>
          </a:xfrm>
          <a:prstGeom prst="rect">
            <a:avLst/>
          </a:prstGeom>
        </p:spPr>
      </p:pic>
      <p:sp>
        <p:nvSpPr>
          <p:cNvPr id="1048637" name="Прямоугольник 3"/>
          <p:cNvSpPr/>
          <p:nvPr/>
        </p:nvSpPr>
        <p:spPr>
          <a:xfrm>
            <a:off x="725715" y="2637277"/>
            <a:ext cx="81811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TIMSS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xalqaro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baholash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dasturi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haqida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nimalarni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bilasiz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2097194" name="Picture 6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605837" y="3837606"/>
            <a:ext cx="2754304" cy="25762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AFB1F6F9-9A98-3C78-FEA8-F8BE32602229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AC59A09A-EC90-C5FD-5E8A-5FAD6EA0E11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4" name="Рисунок 4">
              <a:extLst>
                <a:ext uri="{FF2B5EF4-FFF2-40B4-BE49-F238E27FC236}">
                  <a16:creationId xmlns:a16="http://schemas.microsoft.com/office/drawing/2014/main" id="{3ABB24FD-D30B-27C9-22C6-637A4D796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5" name="Рисунок 5">
              <a:extLst>
                <a:ext uri="{FF2B5EF4-FFF2-40B4-BE49-F238E27FC236}">
                  <a16:creationId xmlns:a16="http://schemas.microsoft.com/office/drawing/2014/main" id="{B5E81EC5-B4C4-0130-A24C-D80D55B097B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A8EDAE2C-DA67-201C-ADF8-D1260877C23C}"/>
              </a:ext>
            </a:extLst>
          </p:cNvPr>
          <p:cNvSpPr txBox="1"/>
          <p:nvPr/>
        </p:nvSpPr>
        <p:spPr>
          <a:xfrm>
            <a:off x="737300" y="1460531"/>
            <a:ext cx="712653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FAOLLASHTIRUVCHI MASH</a:t>
            </a:r>
            <a:r>
              <a:rPr lang="uz-Latn-UZ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(5 </a:t>
            </a:r>
            <a:r>
              <a:rPr lang="en-US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minut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6872" y="1545921"/>
            <a:ext cx="11526252" cy="5262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C00000"/>
                </a:solidFill>
              </a:rPr>
              <a:t>TIMSS</a:t>
            </a:r>
            <a:r>
              <a:rPr lang="en-US" sz="2800" b="1" dirty="0">
                <a:solidFill>
                  <a:srgbClr val="002060"/>
                </a:solidFill>
              </a:rPr>
              <a:t> (Trends in Mathematics and Science Study) </a:t>
            </a:r>
            <a:r>
              <a:rPr lang="en-US" sz="2800" b="1" dirty="0" err="1">
                <a:solidFill>
                  <a:srgbClr val="002060"/>
                </a:solidFill>
              </a:rPr>
              <a:t>xalqaro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tadqiqotlari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>
                <a:solidFill>
                  <a:srgbClr val="C00000"/>
                </a:solidFill>
              </a:rPr>
              <a:t>IEA </a:t>
            </a:r>
            <a:r>
              <a:rPr lang="en-US" sz="2800" b="1" dirty="0">
                <a:solidFill>
                  <a:srgbClr val="002060"/>
                </a:solidFill>
              </a:rPr>
              <a:t>- </a:t>
            </a:r>
            <a:r>
              <a:rPr lang="en-US" sz="2800" b="1" dirty="0" err="1">
                <a:solidFill>
                  <a:srgbClr val="002060"/>
                </a:solidFill>
              </a:rPr>
              <a:t>O‘quvchilarning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o‘quv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yutuqlari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sifatini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baholash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xalqaro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assotsiatsiyasi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tomonidan</a:t>
            </a:r>
            <a:r>
              <a:rPr lang="en-US" sz="2800" b="1" dirty="0">
                <a:solidFill>
                  <a:srgbClr val="002060"/>
                </a:solidFill>
              </a:rPr>
              <a:t> 1995-yildan </a:t>
            </a:r>
            <a:r>
              <a:rPr lang="en-US" sz="2800" b="1" dirty="0" err="1">
                <a:solidFill>
                  <a:srgbClr val="002060"/>
                </a:solidFill>
              </a:rPr>
              <a:t>buyon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har</a:t>
            </a:r>
            <a:r>
              <a:rPr lang="en-US" sz="2800" b="1" dirty="0">
                <a:solidFill>
                  <a:srgbClr val="C00000"/>
                </a:solidFill>
              </a:rPr>
              <a:t> 4 </a:t>
            </a:r>
            <a:r>
              <a:rPr lang="en-US" sz="2800" b="1" dirty="0" err="1">
                <a:solidFill>
                  <a:srgbClr val="C00000"/>
                </a:solidFill>
              </a:rPr>
              <a:t>yilda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o‘tkaziladi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</a:rPr>
              <a:t>Tadqiqot</a:t>
            </a:r>
            <a:r>
              <a:rPr lang="en-US" sz="2800" b="1" dirty="0">
                <a:solidFill>
                  <a:srgbClr val="002060"/>
                </a:solidFill>
              </a:rPr>
              <a:t> 2023-yilda </a:t>
            </a:r>
            <a:r>
              <a:rPr lang="en-US" sz="2800" b="1" dirty="0">
                <a:solidFill>
                  <a:srgbClr val="C00000"/>
                </a:solidFill>
              </a:rPr>
              <a:t>8-</a:t>
            </a:r>
            <a:r>
              <a:rPr lang="en-US" sz="2800" b="1" dirty="0" err="1">
                <a:solidFill>
                  <a:srgbClr val="C00000"/>
                </a:solidFill>
              </a:rPr>
              <a:t>marta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o‘tkaziladi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</a:rPr>
              <a:t>O‘zbekiston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ru-RU" sz="2800" b="1" dirty="0">
                <a:solidFill>
                  <a:srgbClr val="002060"/>
                </a:solidFill>
              </a:rPr>
              <a:t>2023</a:t>
            </a:r>
            <a:r>
              <a:rPr lang="en-US" sz="2800" b="1" dirty="0">
                <a:solidFill>
                  <a:srgbClr val="002060"/>
                </a:solidFill>
              </a:rPr>
              <a:t>-</a:t>
            </a:r>
            <a:r>
              <a:rPr lang="en-US" sz="2800" b="1" dirty="0" err="1">
                <a:solidFill>
                  <a:srgbClr val="002060"/>
                </a:solidFill>
              </a:rPr>
              <a:t>yilda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tadqiqotga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>
                <a:solidFill>
                  <a:srgbClr val="C00000"/>
                </a:solidFill>
              </a:rPr>
              <a:t>ilk </a:t>
            </a:r>
            <a:r>
              <a:rPr lang="en-US" sz="2800" b="1" dirty="0" err="1">
                <a:solidFill>
                  <a:srgbClr val="C00000"/>
                </a:solidFill>
              </a:rPr>
              <a:t>marta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qatnashdi</a:t>
            </a:r>
            <a:r>
              <a:rPr lang="en-US" sz="2800" b="1" dirty="0">
                <a:solidFill>
                  <a:srgbClr val="002060"/>
                </a:solidFill>
              </a:rPr>
              <a:t>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2060"/>
                </a:solidFill>
              </a:rPr>
              <a:t>TIMSS </a:t>
            </a:r>
            <a:r>
              <a:rPr lang="en-US" sz="2800" b="1" dirty="0" err="1">
                <a:solidFill>
                  <a:srgbClr val="002060"/>
                </a:solidFill>
              </a:rPr>
              <a:t>tadqiqotlariga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matematika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tabiiy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fanlar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bo‘yicha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o‘quv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yutuqlarini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baholash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uchun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>
                <a:solidFill>
                  <a:srgbClr val="C00000"/>
                </a:solidFill>
              </a:rPr>
              <a:t>4- </a:t>
            </a:r>
            <a:r>
              <a:rPr lang="en-US" sz="2800" b="1" dirty="0" err="1">
                <a:solidFill>
                  <a:srgbClr val="C00000"/>
                </a:solidFill>
              </a:rPr>
              <a:t>va</a:t>
            </a:r>
            <a:r>
              <a:rPr lang="en-US" sz="2800" b="1" dirty="0">
                <a:solidFill>
                  <a:srgbClr val="C00000"/>
                </a:solidFill>
              </a:rPr>
              <a:t> 8- </a:t>
            </a:r>
            <a:r>
              <a:rPr lang="en-US" sz="2800" b="1" dirty="0" err="1">
                <a:solidFill>
                  <a:srgbClr val="C00000"/>
                </a:solidFill>
              </a:rPr>
              <a:t>sinf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o‘quvchilari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jalb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qilinadi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</a:rPr>
              <a:t>O‘quvchilar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o‘qituvchilar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maktab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ma’murlari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so‘rovnomalar</a:t>
            </a:r>
            <a:r>
              <a:rPr lang="en-US" sz="2800" b="1" dirty="0" err="1">
                <a:solidFill>
                  <a:srgbClr val="002060"/>
                </a:solidFill>
              </a:rPr>
              <a:t>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to‘ldirishadi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bu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bilan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ta’lim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natijalariga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ta’sir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ko‘rsatadigan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omillar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haqida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ma’lumot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olinadi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2060"/>
                </a:solidFill>
              </a:rPr>
              <a:t>TIMSS-2023 </a:t>
            </a:r>
            <a:r>
              <a:rPr lang="en-US" sz="2800" b="1" dirty="0" err="1">
                <a:solidFill>
                  <a:srgbClr val="002060"/>
                </a:solidFill>
              </a:rPr>
              <a:t>baholash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tadqiqoti</a:t>
            </a:r>
            <a:r>
              <a:rPr lang="en-US" sz="2800" b="1" dirty="0">
                <a:solidFill>
                  <a:srgbClr val="002060"/>
                </a:solidFill>
              </a:rPr>
              <a:t> ilk </a:t>
            </a:r>
            <a:r>
              <a:rPr lang="en-US" sz="2800" b="1" dirty="0" err="1">
                <a:solidFill>
                  <a:srgbClr val="002060"/>
                </a:solidFill>
              </a:rPr>
              <a:t>marta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to‘liq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raqamli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baholash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formatida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o‘tkazildi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004" y="1022701"/>
            <a:ext cx="1215999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TIMSS XALQARO BAHOLASH DASTURI</a:t>
            </a:r>
          </a:p>
        </p:txBody>
      </p:sp>
      <p:grpSp>
        <p:nvGrpSpPr>
          <p:cNvPr id="8" name="Group 1">
            <a:extLst>
              <a:ext uri="{FF2B5EF4-FFF2-40B4-BE49-F238E27FC236}">
                <a16:creationId xmlns:a16="http://schemas.microsoft.com/office/drawing/2014/main" id="{9BDC7883-8302-4C68-8986-8475EC68AEDB}"/>
              </a:ext>
            </a:extLst>
          </p:cNvPr>
          <p:cNvGrpSpPr/>
          <p:nvPr/>
        </p:nvGrpSpPr>
        <p:grpSpPr>
          <a:xfrm>
            <a:off x="0" y="-45802"/>
            <a:ext cx="12192000" cy="919239"/>
            <a:chOff x="0" y="-54428"/>
            <a:chExt cx="12192000" cy="919239"/>
          </a:xfrm>
        </p:grpSpPr>
        <p:pic>
          <p:nvPicPr>
            <p:cNvPr id="9" name="Graphic 2">
              <a:extLst>
                <a:ext uri="{FF2B5EF4-FFF2-40B4-BE49-F238E27FC236}">
                  <a16:creationId xmlns:a16="http://schemas.microsoft.com/office/drawing/2014/main" id="{E5B1A66B-6370-446B-82BB-0A7A98E8BAC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10" name="Рисунок 4">
              <a:extLst>
                <a:ext uri="{FF2B5EF4-FFF2-40B4-BE49-F238E27FC236}">
                  <a16:creationId xmlns:a16="http://schemas.microsoft.com/office/drawing/2014/main" id="{D87BD602-1DFD-4245-88B1-941E3FDDA81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1" name="Рисунок 5">
              <a:extLst>
                <a:ext uri="{FF2B5EF4-FFF2-40B4-BE49-F238E27FC236}">
                  <a16:creationId xmlns:a16="http://schemas.microsoft.com/office/drawing/2014/main" id="{990E1934-1AA4-49DF-998A-2328967E28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60" r="100000"/>
          <a:stretch>
            <a:fillRect/>
          </a:stretch>
        </p:blipFill>
        <p:spPr bwMode="auto">
          <a:xfrm>
            <a:off x="5984342" y="276542"/>
            <a:ext cx="122390" cy="656082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Группа 4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sv-SE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MATEMATIKA BO‘YICHA TIMSS-2019 (IV SINF) NATIJALARI</a:t>
              </a: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/>
          <a:srcRect r="38442" b="4077"/>
          <a:stretch>
            <a:fillRect/>
          </a:stretch>
        </p:blipFill>
        <p:spPr>
          <a:xfrm>
            <a:off x="1798136" y="1084483"/>
            <a:ext cx="3911913" cy="568014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4"/>
          <a:srcRect r="34335" b="3579"/>
          <a:stretch>
            <a:fillRect/>
          </a:stretch>
        </p:blipFill>
        <p:spPr>
          <a:xfrm>
            <a:off x="6381024" y="1084483"/>
            <a:ext cx="4035185" cy="56354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60" r="100000"/>
          <a:stretch>
            <a:fillRect/>
          </a:stretch>
        </p:blipFill>
        <p:spPr bwMode="auto">
          <a:xfrm>
            <a:off x="5984342" y="276542"/>
            <a:ext cx="122390" cy="656082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Группа 4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sv-SE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MATEMATIKA BO‘YICHA TIMSS-2019 (VII</a:t>
              </a:r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sv-SE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SINF) NATIJALARI</a:t>
              </a: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r="37011" b="51193"/>
          <a:stretch>
            <a:fillRect/>
          </a:stretch>
        </p:blipFill>
        <p:spPr>
          <a:xfrm>
            <a:off x="1853770" y="1532760"/>
            <a:ext cx="3743465" cy="447250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/>
          <a:srcRect r="30823" b="5804"/>
          <a:stretch>
            <a:fillRect/>
          </a:stretch>
        </p:blipFill>
        <p:spPr>
          <a:xfrm>
            <a:off x="6591211" y="1532760"/>
            <a:ext cx="4111213" cy="42497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-2500" y="911111"/>
            <a:ext cx="1215999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MATEMATIKA FANIDAN TIMSS XALQARO BAHOLASH DASTURI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68285" y="2175099"/>
            <a:ext cx="1109521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fani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sohalari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lvl="1"/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amallar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1"/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Algebra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funksiyalar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</a:t>
            </a:r>
          </a:p>
          <a:p>
            <a:pPr lvl="1"/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Geometriya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oʻlchashlar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1"/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Ma’lumotlar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ishlash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1"/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Statistika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ehtimollik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grpSp>
        <p:nvGrpSpPr>
          <p:cNvPr id="11" name="Group 1">
            <a:extLst>
              <a:ext uri="{FF2B5EF4-FFF2-40B4-BE49-F238E27FC236}">
                <a16:creationId xmlns:a16="http://schemas.microsoft.com/office/drawing/2014/main" id="{A3B5C2B3-EBC3-4DC8-A450-9BCDDEE7125D}"/>
              </a:ext>
            </a:extLst>
          </p:cNvPr>
          <p:cNvGrpSpPr/>
          <p:nvPr/>
        </p:nvGrpSpPr>
        <p:grpSpPr>
          <a:xfrm>
            <a:off x="0" y="-97558"/>
            <a:ext cx="12192000" cy="919239"/>
            <a:chOff x="0" y="-54428"/>
            <a:chExt cx="12192000" cy="919239"/>
          </a:xfrm>
        </p:grpSpPr>
        <p:pic>
          <p:nvPicPr>
            <p:cNvPr id="15" name="Graphic 2">
              <a:extLst>
                <a:ext uri="{FF2B5EF4-FFF2-40B4-BE49-F238E27FC236}">
                  <a16:creationId xmlns:a16="http://schemas.microsoft.com/office/drawing/2014/main" id="{61952174-A223-4535-882E-11778E0B35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16" name="Рисунок 4">
              <a:extLst>
                <a:ext uri="{FF2B5EF4-FFF2-40B4-BE49-F238E27FC236}">
                  <a16:creationId xmlns:a16="http://schemas.microsoft.com/office/drawing/2014/main" id="{660B2AC6-4FB7-4FA8-9B20-023D583391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7" name="Рисунок 5">
              <a:extLst>
                <a:ext uri="{FF2B5EF4-FFF2-40B4-BE49-F238E27FC236}">
                  <a16:creationId xmlns:a16="http://schemas.microsoft.com/office/drawing/2014/main" id="{82F2B75E-CE69-48BB-919A-4BE0260B2F0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660" y="967970"/>
            <a:ext cx="1215999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TIMSS-2023 DA MATEMATIKA FANINING QAMROV DOIRASI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8633" y="1491190"/>
            <a:ext cx="11380069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fanidan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TIMSS-2023 da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o‘quvchilar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yutuqlari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quyidagi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ikkita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o‘lchov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yo‘nalishi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baholandi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Fanga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oid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sohalarni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baholashga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mo‘ljallangan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sohalari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Fikrlash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jarayonlarini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baholashga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mo‘ljallangan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kognitiv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1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 FANINING MAZMUN SOHALARI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en-US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sinf</a:t>
            </a:r>
            <a:r>
              <a: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geometriya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o‘lchashlar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ma’lumotlar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ishlash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VIII </a:t>
            </a:r>
            <a:r>
              <a:rPr lang="en-US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sinf</a:t>
            </a:r>
            <a:r>
              <a: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algebra,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geometriya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o‘lchashlar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ma’lumotlar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statistika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ehtimollik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MATEMATIKA FANINING KOGNITIV SOHALARI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en-US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VIII </a:t>
            </a:r>
            <a:r>
              <a:rPr lang="en-US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sinflar</a:t>
            </a:r>
            <a:r>
              <a: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bilish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qo‘llash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mulohaza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yuritish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9" name="Group 1">
            <a:extLst>
              <a:ext uri="{FF2B5EF4-FFF2-40B4-BE49-F238E27FC236}">
                <a16:creationId xmlns:a16="http://schemas.microsoft.com/office/drawing/2014/main" id="{7BCF6F55-379F-4D13-93BF-7B374F6BEDD2}"/>
              </a:ext>
            </a:extLst>
          </p:cNvPr>
          <p:cNvGrpSpPr/>
          <p:nvPr/>
        </p:nvGrpSpPr>
        <p:grpSpPr>
          <a:xfrm>
            <a:off x="0" y="-45802"/>
            <a:ext cx="12192000" cy="919239"/>
            <a:chOff x="0" y="-54428"/>
            <a:chExt cx="12192000" cy="919239"/>
          </a:xfrm>
        </p:grpSpPr>
        <p:pic>
          <p:nvPicPr>
            <p:cNvPr id="10" name="Graphic 2">
              <a:extLst>
                <a:ext uri="{FF2B5EF4-FFF2-40B4-BE49-F238E27FC236}">
                  <a16:creationId xmlns:a16="http://schemas.microsoft.com/office/drawing/2014/main" id="{297E6440-C138-457F-8243-75661C9379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11" name="Рисунок 4">
              <a:extLst>
                <a:ext uri="{FF2B5EF4-FFF2-40B4-BE49-F238E27FC236}">
                  <a16:creationId xmlns:a16="http://schemas.microsoft.com/office/drawing/2014/main" id="{552838A7-1554-41B6-9F59-E1020E27DF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2" name="Рисунок 5">
              <a:extLst>
                <a:ext uri="{FF2B5EF4-FFF2-40B4-BE49-F238E27FC236}">
                  <a16:creationId xmlns:a16="http://schemas.microsoft.com/office/drawing/2014/main" id="{91362195-F2DF-47D5-9CCC-01EB9E93E43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82329" y="1393014"/>
            <a:ext cx="1138006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fanidan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TIMSS-2023 da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o‘quvchilar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yutuqlari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quyidagi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ikkita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o‘lchov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yo‘nalishi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baholandi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fanga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oid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sohalarni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baholashga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mo‘ljallangan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sohasi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fikrlash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jarayonlarini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baholashga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mo‘ljallangan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kognitiv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fanining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kognitiv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sohalari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IV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VIII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sinflar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Bilish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Qo‘llash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Mulohaza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yuritish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9" name="Group 1">
            <a:extLst>
              <a:ext uri="{FF2B5EF4-FFF2-40B4-BE49-F238E27FC236}">
                <a16:creationId xmlns:a16="http://schemas.microsoft.com/office/drawing/2014/main" id="{DA6E1627-9730-4BAB-8A84-85A37D3F3746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10" name="Graphic 2">
              <a:extLst>
                <a:ext uri="{FF2B5EF4-FFF2-40B4-BE49-F238E27FC236}">
                  <a16:creationId xmlns:a16="http://schemas.microsoft.com/office/drawing/2014/main" id="{72724182-8AE3-4366-8056-90819CC170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11" name="Рисунок 4">
              <a:extLst>
                <a:ext uri="{FF2B5EF4-FFF2-40B4-BE49-F238E27FC236}">
                  <a16:creationId xmlns:a16="http://schemas.microsoft.com/office/drawing/2014/main" id="{1B1CC2ED-49A2-4DB7-AF14-14B75B92586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2" name="Рисунок 5">
              <a:extLst>
                <a:ext uri="{FF2B5EF4-FFF2-40B4-BE49-F238E27FC236}">
                  <a16:creationId xmlns:a16="http://schemas.microsoft.com/office/drawing/2014/main" id="{6D845888-70A6-4C15-A70D-AE8351841DB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424977" y="1410344"/>
          <a:ext cx="11369842" cy="49377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129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402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Eslash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Ta’riflarni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atamalarni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sonli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xossalarni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o‘lchov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birliklarini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geometrik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xususiyatlarni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belgilarni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eslash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(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masalan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: </a:t>
                      </a:r>
                      <a:r>
                        <a:rPr lang="en-US" sz="2400" b="1" i="1" dirty="0" err="1">
                          <a:solidFill>
                            <a:srgbClr val="002060"/>
                          </a:solidFill>
                        </a:rPr>
                        <a:t>a∙b</a:t>
                      </a:r>
                      <a:r>
                        <a:rPr lang="en-US" sz="2400" b="1" i="1" dirty="0">
                          <a:solidFill>
                            <a:srgbClr val="002060"/>
                          </a:solidFill>
                        </a:rPr>
                        <a:t> = ab, a + a + a = 3a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). 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Aniqlash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Raqamlar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iboralar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miqdorlar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shakllarni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aniqlash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Matematik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obyektlarni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aniqlash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(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masalan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teng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kasrlar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o‘nliklar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foizlar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;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sodda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geometrik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shakllarning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turlari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). 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Izohlash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Umumiy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xususiyatlarga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ko‘ra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raqamlar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ifodalar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miqdorlar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shakllarni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izohlash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Hisoblash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+, –, ×, ÷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uchun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algoritmik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amallarni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bajarish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yoki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butun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sonlar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kasrlar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o‘nli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kasrlar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butun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sonlar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bilan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birlashtirish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Oddiy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algebraik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almashtirishlarni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bajarish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Ma’lumot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olish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Grafiklar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jadval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matn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yoki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boshqa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manbalardan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ma’lumot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olish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O‘lchash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O‘lchov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vositalaridan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foydalanish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tegishli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o‘lchov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birliklarini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tanlash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0F2315E9-6909-4669-8168-08560124FD3F}"/>
              </a:ext>
            </a:extLst>
          </p:cNvPr>
          <p:cNvSpPr/>
          <p:nvPr/>
        </p:nvSpPr>
        <p:spPr>
          <a:xfrm>
            <a:off x="0" y="896612"/>
            <a:ext cx="1215999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“BILISH” KOGNITIV SOHASI</a:t>
            </a:r>
          </a:p>
        </p:txBody>
      </p:sp>
      <p:grpSp>
        <p:nvGrpSpPr>
          <p:cNvPr id="11" name="Group 1">
            <a:extLst>
              <a:ext uri="{FF2B5EF4-FFF2-40B4-BE49-F238E27FC236}">
                <a16:creationId xmlns:a16="http://schemas.microsoft.com/office/drawing/2014/main" id="{ACBC5C60-F270-4D6D-B988-EF69CEDCFB77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12" name="Graphic 2">
              <a:extLst>
                <a:ext uri="{FF2B5EF4-FFF2-40B4-BE49-F238E27FC236}">
                  <a16:creationId xmlns:a16="http://schemas.microsoft.com/office/drawing/2014/main" id="{B27CD59B-AF09-4CDB-837C-A410E7525A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13" name="Рисунок 4">
              <a:extLst>
                <a:ext uri="{FF2B5EF4-FFF2-40B4-BE49-F238E27FC236}">
                  <a16:creationId xmlns:a16="http://schemas.microsoft.com/office/drawing/2014/main" id="{67B2F8DE-8FB4-49E3-9FD4-7E976532E14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4" name="Рисунок 5">
              <a:extLst>
                <a:ext uri="{FF2B5EF4-FFF2-40B4-BE49-F238E27FC236}">
                  <a16:creationId xmlns:a16="http://schemas.microsoft.com/office/drawing/2014/main" id="{CD1D044E-7A4C-461E-9056-9AA7C2A23A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1037507"/>
            <a:ext cx="1215999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“QO‘LLASH” KOGNITIV SOHASI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408975" y="1855512"/>
          <a:ext cx="11369842" cy="32004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8235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462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Aniqlash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Muammolarni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yechish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uchun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samarali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/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maqbul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jarayonlarni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strategiyalarni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vositalarni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ko‘p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ishlatiladigan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yechish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usullarini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aniqlash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Tasvirlash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/</a:t>
                      </a:r>
                    </a:p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Modellashtirish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Ma’lumotni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jadval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yoki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grafiklar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shaklida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tasvirlash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; </a:t>
                      </a:r>
                    </a:p>
                    <a:p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Muammoli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vaziyatning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tenglama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tengsizlik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geometrik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shakl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yoki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diagrammalar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yordamida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matematik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modelini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yaratish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;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Hayotga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tadbiq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etish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Hayotiy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muammolarni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ma’lum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matematik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tushuncha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amallar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usullardan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foydalanib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hal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qilish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1" name="Group 1">
            <a:extLst>
              <a:ext uri="{FF2B5EF4-FFF2-40B4-BE49-F238E27FC236}">
                <a16:creationId xmlns:a16="http://schemas.microsoft.com/office/drawing/2014/main" id="{6533289F-E441-4963-8A09-D799A46736FD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12" name="Graphic 2">
              <a:extLst>
                <a:ext uri="{FF2B5EF4-FFF2-40B4-BE49-F238E27FC236}">
                  <a16:creationId xmlns:a16="http://schemas.microsoft.com/office/drawing/2014/main" id="{ECFF3A3C-BB92-404C-81DA-1D14E47C45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13" name="Рисунок 4">
              <a:extLst>
                <a:ext uri="{FF2B5EF4-FFF2-40B4-BE49-F238E27FC236}">
                  <a16:creationId xmlns:a16="http://schemas.microsoft.com/office/drawing/2014/main" id="{044E946E-430D-4A1F-B21F-D9C65D037F8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4" name="Рисунок 5">
              <a:extLst>
                <a:ext uri="{FF2B5EF4-FFF2-40B4-BE49-F238E27FC236}">
                  <a16:creationId xmlns:a16="http://schemas.microsoft.com/office/drawing/2014/main" id="{E9F35417-EF5C-49BC-B62F-E90FCA78B1F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002" y="1057072"/>
            <a:ext cx="1215999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“MULOHAZA YURITISH” KOGNITIV SOHASI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45292" y="1776104"/>
          <a:ext cx="11369842" cy="42062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558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109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Tahlil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qilish</a:t>
                      </a:r>
                      <a:endParaRPr 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Sonlar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ifodalar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miqdorlar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shakllar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o‘rtasidagi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munosabatlarni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aniqlash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tasvirlash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yoki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ulardan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foydalanish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Birlashtirish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/</a:t>
                      </a:r>
                    </a:p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sintez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qilish</a:t>
                      </a:r>
                      <a:endParaRPr 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Muammolarni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hal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qilish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uchun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turli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xil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bilim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tegishli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matematik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usul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amallarni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birlashtirish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Baholash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2400" b="1" dirty="0">
                          <a:solidFill>
                            <a:srgbClr val="002060"/>
                          </a:solidFill>
                        </a:rPr>
                        <a:t>Muammolar va masalalar yechishning muqobil natijasini baholash.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Xulosa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chiqarish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Ma’lumot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dalillarga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asoslanib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to‘g‘ri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xulosalar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chiqarish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Umumlashtirish</a:t>
                      </a:r>
                      <a:endParaRPr 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Umumiy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munosabatlarni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ifodalovchi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umumiy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maqbul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xulosalar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chiqarish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Asoslash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Qaror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qabul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qilish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yoki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qarorni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qo‘llab-quvvatlash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uchun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matematik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dalillar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keltirish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10" name="Group 1">
            <a:extLst>
              <a:ext uri="{FF2B5EF4-FFF2-40B4-BE49-F238E27FC236}">
                <a16:creationId xmlns:a16="http://schemas.microsoft.com/office/drawing/2014/main" id="{4DAA5337-B0AA-4127-ACFD-EE966182D8E8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11" name="Graphic 2">
              <a:extLst>
                <a:ext uri="{FF2B5EF4-FFF2-40B4-BE49-F238E27FC236}">
                  <a16:creationId xmlns:a16="http://schemas.microsoft.com/office/drawing/2014/main" id="{07082FFE-4877-4CAA-B8BE-EA04F7305EB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12" name="Рисунок 4">
              <a:extLst>
                <a:ext uri="{FF2B5EF4-FFF2-40B4-BE49-F238E27FC236}">
                  <a16:creationId xmlns:a16="http://schemas.microsoft.com/office/drawing/2014/main" id="{F89F0087-67B5-454A-A8D1-09EBB229CFB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3" name="Рисунок 5">
              <a:extLst>
                <a:ext uri="{FF2B5EF4-FFF2-40B4-BE49-F238E27FC236}">
                  <a16:creationId xmlns:a16="http://schemas.microsoft.com/office/drawing/2014/main" id="{763E1B26-0517-4432-92F5-FDDA0D18A3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9010" y="1829922"/>
            <a:ext cx="107819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	</a:t>
            </a:r>
            <a:r>
              <a:rPr lang="en-US" sz="3200" b="1" dirty="0">
                <a:solidFill>
                  <a:srgbClr val="C00000"/>
                </a:solidFill>
              </a:rPr>
              <a:t>TIMSS-2023 </a:t>
            </a:r>
            <a:r>
              <a:rPr lang="en-US" sz="3200" b="1" dirty="0" err="1">
                <a:solidFill>
                  <a:srgbClr val="C00000"/>
                </a:solidFill>
              </a:rPr>
              <a:t>tadqiqotlarida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raqamli</a:t>
            </a:r>
            <a:r>
              <a:rPr lang="en-US" sz="3200" b="1" dirty="0">
                <a:solidFill>
                  <a:srgbClr val="C00000"/>
                </a:solidFill>
              </a:rPr>
              <a:t> test </a:t>
            </a:r>
            <a:r>
              <a:rPr lang="en-US" sz="3200" b="1" dirty="0" err="1">
                <a:solidFill>
                  <a:srgbClr val="C00000"/>
                </a:solidFill>
              </a:rPr>
              <a:t>topshiriqlarining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turlari</a:t>
            </a:r>
            <a:r>
              <a:rPr lang="en-US" sz="3200" b="1" dirty="0">
                <a:solidFill>
                  <a:srgbClr val="C00000"/>
                </a:solidFill>
              </a:rPr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/>
              <a:t>Bitta</a:t>
            </a:r>
            <a:r>
              <a:rPr lang="en-US" sz="3200" b="1" dirty="0"/>
              <a:t> </a:t>
            </a:r>
            <a:r>
              <a:rPr lang="en-US" sz="3200" b="1" dirty="0" err="1"/>
              <a:t>javob</a:t>
            </a:r>
            <a:r>
              <a:rPr lang="en-US" sz="3200" b="1" dirty="0"/>
              <a:t> </a:t>
            </a:r>
            <a:r>
              <a:rPr lang="en-US" sz="3200" b="1" dirty="0" err="1"/>
              <a:t>tanlanadigan</a:t>
            </a:r>
            <a:r>
              <a:rPr lang="en-US" sz="3200" b="1" dirty="0"/>
              <a:t> </a:t>
            </a:r>
            <a:r>
              <a:rPr lang="en-US" sz="3200" b="1" dirty="0" err="1"/>
              <a:t>yopiq</a:t>
            </a:r>
            <a:r>
              <a:rPr lang="en-US" sz="3200" b="1" dirty="0"/>
              <a:t> test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/>
              <a:t>Bir</a:t>
            </a:r>
            <a:r>
              <a:rPr lang="en-US" sz="3200" b="1" dirty="0"/>
              <a:t> </a:t>
            </a:r>
            <a:r>
              <a:rPr lang="en-US" sz="3200" b="1" dirty="0" err="1"/>
              <a:t>nechta</a:t>
            </a:r>
            <a:r>
              <a:rPr lang="en-US" sz="3200" b="1" dirty="0"/>
              <a:t> </a:t>
            </a:r>
            <a:r>
              <a:rPr lang="en-US" sz="3200" b="1" dirty="0" err="1"/>
              <a:t>javob</a:t>
            </a:r>
            <a:r>
              <a:rPr lang="en-US" sz="3200" b="1" dirty="0"/>
              <a:t> </a:t>
            </a:r>
            <a:r>
              <a:rPr lang="en-US" sz="3200" b="1" dirty="0" err="1"/>
              <a:t>tanlanadigan</a:t>
            </a:r>
            <a:r>
              <a:rPr lang="en-US" sz="3200" b="1" dirty="0"/>
              <a:t> </a:t>
            </a:r>
            <a:r>
              <a:rPr lang="en-US" sz="3200" b="1" dirty="0" err="1"/>
              <a:t>yopiq</a:t>
            </a:r>
            <a:r>
              <a:rPr lang="en-US" sz="3200" b="1" dirty="0"/>
              <a:t> test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/>
              <a:t>Qisqa</a:t>
            </a:r>
            <a:r>
              <a:rPr lang="en-US" sz="3200" b="1" dirty="0"/>
              <a:t> </a:t>
            </a:r>
            <a:r>
              <a:rPr lang="en-US" sz="3200" b="1" dirty="0" err="1"/>
              <a:t>javobli</a:t>
            </a:r>
            <a:r>
              <a:rPr lang="en-US" sz="3200" b="1" dirty="0"/>
              <a:t> </a:t>
            </a:r>
            <a:r>
              <a:rPr lang="en-US" sz="3200" b="1" dirty="0" err="1"/>
              <a:t>ochiq</a:t>
            </a:r>
            <a:r>
              <a:rPr lang="en-US" sz="3200" b="1" dirty="0"/>
              <a:t> test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/>
              <a:t>Batafsil</a:t>
            </a:r>
            <a:r>
              <a:rPr lang="en-US" sz="3200" b="1" dirty="0"/>
              <a:t> </a:t>
            </a:r>
            <a:r>
              <a:rPr lang="en-US" sz="3200" b="1" dirty="0" err="1"/>
              <a:t>javobli</a:t>
            </a:r>
            <a:r>
              <a:rPr lang="en-US" sz="3200" b="1" dirty="0"/>
              <a:t> </a:t>
            </a:r>
            <a:r>
              <a:rPr lang="en-US" sz="3200" b="1" dirty="0" err="1"/>
              <a:t>ochiq</a:t>
            </a:r>
            <a:r>
              <a:rPr lang="en-US" sz="3200" b="1" dirty="0"/>
              <a:t> test</a:t>
            </a:r>
            <a:endParaRPr lang="ru-RU" sz="2400" b="1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EAEABD8-7438-4125-B5B5-D8BB528CB5B1}"/>
              </a:ext>
            </a:extLst>
          </p:cNvPr>
          <p:cNvSpPr/>
          <p:nvPr/>
        </p:nvSpPr>
        <p:spPr>
          <a:xfrm>
            <a:off x="-13898" y="1235859"/>
            <a:ext cx="1215999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TEST TOPSHIRIQLARINING TURLARI</a:t>
            </a:r>
          </a:p>
        </p:txBody>
      </p:sp>
      <p:grpSp>
        <p:nvGrpSpPr>
          <p:cNvPr id="11" name="Group 1">
            <a:extLst>
              <a:ext uri="{FF2B5EF4-FFF2-40B4-BE49-F238E27FC236}">
                <a16:creationId xmlns:a16="http://schemas.microsoft.com/office/drawing/2014/main" id="{5248DA78-A44B-4F0A-9CC9-1E752443F393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12" name="Graphic 2">
              <a:extLst>
                <a:ext uri="{FF2B5EF4-FFF2-40B4-BE49-F238E27FC236}">
                  <a16:creationId xmlns:a16="http://schemas.microsoft.com/office/drawing/2014/main" id="{749995DB-0391-4689-B17E-8A88584C34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13" name="Рисунок 4">
              <a:extLst>
                <a:ext uri="{FF2B5EF4-FFF2-40B4-BE49-F238E27FC236}">
                  <a16:creationId xmlns:a16="http://schemas.microsoft.com/office/drawing/2014/main" id="{2DC5D3EC-9D43-4773-BB05-9A890DCA65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4" name="Рисунок 5">
              <a:extLst>
                <a:ext uri="{FF2B5EF4-FFF2-40B4-BE49-F238E27FC236}">
                  <a16:creationId xmlns:a16="http://schemas.microsoft.com/office/drawing/2014/main" id="{D4DD9AF5-354B-4FCB-991A-495A41F5E8D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IV SINFDA MATEMATIKA FANINING MAZMUN SOHALARI</a:t>
              </a: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8" name="Рисунок 7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85" y="1855512"/>
            <a:ext cx="10188129" cy="442962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VIII SINFDA MATEMATIKA MAZMUN SOHASI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10" name="Рисунок 9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53" y="1373417"/>
            <a:ext cx="10926700" cy="5172797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MATEMATIKA FANINING KOGNITIV SOHALARI</a:t>
              </a: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7" name="Рисунок 6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775" r="21957"/>
          <a:stretch>
            <a:fillRect/>
          </a:stretch>
        </p:blipFill>
        <p:spPr>
          <a:xfrm>
            <a:off x="272561" y="2072080"/>
            <a:ext cx="11689226" cy="316165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27" r="78085"/>
          <a:stretch>
            <a:fillRect/>
          </a:stretch>
        </p:blipFill>
        <p:spPr>
          <a:xfrm>
            <a:off x="2138000" y="2060197"/>
            <a:ext cx="2163807" cy="410063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35505" y="1393847"/>
            <a:ext cx="6039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002060"/>
                </a:solidFill>
              </a:rPr>
              <a:t>Qaysi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nisbat</a:t>
            </a:r>
            <a:r>
              <a:rPr lang="en-US" sz="2400" b="1" dirty="0">
                <a:solidFill>
                  <a:srgbClr val="002060"/>
                </a:solidFill>
              </a:rPr>
              <a:t> 3 : 2 </a:t>
            </a:r>
            <a:r>
              <a:rPr lang="en-US" sz="2400" b="1" dirty="0" err="1">
                <a:solidFill>
                  <a:srgbClr val="002060"/>
                </a:solidFill>
              </a:rPr>
              <a:t>nisbatga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teng</a:t>
            </a:r>
            <a:r>
              <a:rPr lang="en-US" sz="2400" b="1" dirty="0">
                <a:solidFill>
                  <a:srgbClr val="002060"/>
                </a:solidFill>
              </a:rPr>
              <a:t>?</a:t>
            </a:r>
            <a:endParaRPr lang="ru-RU" sz="2400" b="1" dirty="0">
              <a:solidFill>
                <a:srgbClr val="002060"/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0" name="8-конечная звезда 9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2541182" y="3051543"/>
            <a:ext cx="864000" cy="864000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па 15"/>
          <p:cNvGrpSpPr/>
          <p:nvPr/>
        </p:nvGrpSpPr>
        <p:grpSpPr>
          <a:xfrm>
            <a:off x="2642627" y="1060964"/>
            <a:ext cx="6902538" cy="2728167"/>
            <a:chOff x="3230267" y="530385"/>
            <a:chExt cx="6902538" cy="2728167"/>
          </a:xfrm>
        </p:grpSpPr>
        <p:pic>
          <p:nvPicPr>
            <p:cNvPr id="2" name="Рисунок 1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73"/>
            <a:stretch>
              <a:fillRect/>
            </a:stretch>
          </p:blipFill>
          <p:spPr>
            <a:xfrm>
              <a:off x="3230267" y="530385"/>
              <a:ext cx="6902538" cy="2728167"/>
            </a:xfrm>
            <a:prstGeom prst="rect">
              <a:avLst/>
            </a:prstGeom>
          </p:spPr>
        </p:pic>
        <p:sp>
          <p:nvSpPr>
            <p:cNvPr id="4" name="Скругленный прямоугольник 3"/>
            <p:cNvSpPr/>
            <p:nvPr/>
          </p:nvSpPr>
          <p:spPr>
            <a:xfrm>
              <a:off x="3970421" y="1275347"/>
              <a:ext cx="794084" cy="745958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1</a:t>
              </a:r>
              <a:endParaRPr lang="ru-RU" sz="4000" b="1" dirty="0"/>
            </a:p>
          </p:txBody>
        </p:sp>
        <p:sp>
          <p:nvSpPr>
            <p:cNvPr id="5" name="Скругленный прямоугольник 4"/>
            <p:cNvSpPr/>
            <p:nvPr/>
          </p:nvSpPr>
          <p:spPr>
            <a:xfrm>
              <a:off x="4916905" y="1275347"/>
              <a:ext cx="794084" cy="745958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2</a:t>
              </a:r>
              <a:endParaRPr lang="ru-RU" sz="4000" b="1" dirty="0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5887452" y="1275347"/>
              <a:ext cx="794084" cy="745958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3</a:t>
              </a:r>
              <a:endParaRPr lang="ru-RU" sz="4000" b="1" dirty="0"/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6857999" y="1275347"/>
              <a:ext cx="794084" cy="745958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4</a:t>
              </a:r>
              <a:endParaRPr lang="ru-RU" sz="4000" b="1" dirty="0"/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8742947" y="1275347"/>
              <a:ext cx="794084" cy="745958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6</a:t>
              </a:r>
              <a:endParaRPr lang="ru-RU" sz="4000" b="1" dirty="0"/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8742947" y="2173705"/>
              <a:ext cx="794084" cy="745958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12</a:t>
              </a:r>
              <a:endParaRPr lang="ru-RU" sz="4000" b="1" dirty="0"/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823573" y="3924673"/>
            <a:ext cx="9765414" cy="2803359"/>
            <a:chOff x="823573" y="3924673"/>
            <a:chExt cx="9765414" cy="2803359"/>
          </a:xfrm>
        </p:grpSpPr>
        <p:pic>
          <p:nvPicPr>
            <p:cNvPr id="3" name="Рисунок 2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66"/>
            <a:stretch>
              <a:fillRect/>
            </a:stretch>
          </p:blipFill>
          <p:spPr>
            <a:xfrm>
              <a:off x="3539899" y="3924673"/>
              <a:ext cx="7049088" cy="2803359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823573" y="3996715"/>
              <a:ext cx="24664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C00000"/>
                  </a:solidFill>
                </a:rPr>
                <a:t>Javob</a:t>
              </a:r>
              <a:r>
                <a:rPr lang="en-US" sz="2400" b="1" dirty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>
                  <a:solidFill>
                    <a:srgbClr val="C00000"/>
                  </a:solidFill>
                </a:rPr>
                <a:t>namunasi</a:t>
              </a:r>
              <a:r>
                <a:rPr lang="en-US" sz="2400" b="1" dirty="0">
                  <a:solidFill>
                    <a:srgbClr val="C00000"/>
                  </a:solidFill>
                </a:rPr>
                <a:t>:</a:t>
              </a:r>
              <a:endParaRPr lang="ru-RU" sz="24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3" name="Группа 12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4" name="Прямоугольник 13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" name="Прямоугольник 14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7" name="8-конечная звезда 16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673" y="1424540"/>
            <a:ext cx="9689589" cy="4231614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9" name="8-конечная звезда 8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8284" y="1432869"/>
            <a:ext cx="44276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Javob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namunasi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1551641" y="1955803"/>
            <a:ext cx="9689589" cy="4231614"/>
            <a:chOff x="1503515" y="1432869"/>
            <a:chExt cx="9689589" cy="4231614"/>
          </a:xfrm>
        </p:grpSpPr>
        <p:pic>
          <p:nvPicPr>
            <p:cNvPr id="2" name="Рисунок 1" descr="Вырезка экрана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3515" y="1432869"/>
              <a:ext cx="9689589" cy="4231614"/>
            </a:xfrm>
            <a:prstGeom prst="rect">
              <a:avLst/>
            </a:prstGeom>
          </p:spPr>
        </p:pic>
        <p:pic>
          <p:nvPicPr>
            <p:cNvPr id="4" name="Рисунок 3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65" t="17894" r="78597" b="48555"/>
            <a:stretch>
              <a:fillRect/>
            </a:stretch>
          </p:blipFill>
          <p:spPr>
            <a:xfrm>
              <a:off x="2322095" y="3657598"/>
              <a:ext cx="1263315" cy="1419727"/>
            </a:xfrm>
            <a:prstGeom prst="rect">
              <a:avLst/>
            </a:prstGeom>
          </p:spPr>
        </p:pic>
        <p:pic>
          <p:nvPicPr>
            <p:cNvPr id="5" name="Рисунок 4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34" t="18178" r="66428" b="48271"/>
            <a:stretch>
              <a:fillRect/>
            </a:stretch>
          </p:blipFill>
          <p:spPr>
            <a:xfrm>
              <a:off x="5939591" y="3693693"/>
              <a:ext cx="1263315" cy="1419727"/>
            </a:xfrm>
            <a:prstGeom prst="rect">
              <a:avLst/>
            </a:prstGeom>
          </p:spPr>
        </p:pic>
        <p:pic>
          <p:nvPicPr>
            <p:cNvPr id="6" name="Рисунок 5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951" t="17893" r="54011" b="48556"/>
            <a:stretch>
              <a:fillRect/>
            </a:stretch>
          </p:blipFill>
          <p:spPr>
            <a:xfrm>
              <a:off x="3585410" y="3657596"/>
              <a:ext cx="1263315" cy="1419727"/>
            </a:xfrm>
            <a:prstGeom prst="rect">
              <a:avLst/>
            </a:prstGeom>
          </p:spPr>
        </p:pic>
        <p:pic>
          <p:nvPicPr>
            <p:cNvPr id="7" name="Рисунок 6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623" t="18179" r="42339" b="48270"/>
            <a:stretch>
              <a:fillRect/>
            </a:stretch>
          </p:blipFill>
          <p:spPr>
            <a:xfrm>
              <a:off x="7178842" y="3693693"/>
              <a:ext cx="1263315" cy="1419727"/>
            </a:xfrm>
            <a:prstGeom prst="rect">
              <a:avLst/>
            </a:prstGeom>
          </p:spPr>
        </p:pic>
      </p:grpSp>
      <p:grpSp>
        <p:nvGrpSpPr>
          <p:cNvPr id="8" name="Группа 7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4" name="8-конечная звезда 13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32" t="19587" r="24967" b="52178"/>
          <a:stretch>
            <a:fillRect/>
          </a:stretch>
        </p:blipFill>
        <p:spPr>
          <a:xfrm>
            <a:off x="1937084" y="3106905"/>
            <a:ext cx="7543799" cy="381260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4783" y="1167913"/>
            <a:ext cx="11010230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	Salim </a:t>
            </a:r>
            <a:r>
              <a:rPr lang="en-US" sz="2400" b="1" dirty="0" err="1">
                <a:solidFill>
                  <a:srgbClr val="002060"/>
                </a:solidFill>
              </a:rPr>
              <a:t>va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Karimda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bir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xil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to‘g‘ri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to‘rtburchak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shaklidagi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qog‘oz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bo‘laklari</a:t>
            </a:r>
            <a:r>
              <a:rPr lang="en-US" sz="2400" b="1" dirty="0">
                <a:solidFill>
                  <a:srgbClr val="002060"/>
                </a:solidFill>
              </a:rPr>
              <a:t> bor. </a:t>
            </a:r>
          </a:p>
          <a:p>
            <a:r>
              <a:rPr lang="en-US" sz="2400" b="1" dirty="0" err="1">
                <a:solidFill>
                  <a:srgbClr val="002060"/>
                </a:solidFill>
              </a:rPr>
              <a:t>Ular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silindr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hosil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qilish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uchun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qog‘ozlarning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qarama-qarshi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tomonlarini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turli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usulda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quyida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ko‘rsatilgandek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birlashtirdilar</a:t>
            </a:r>
            <a:r>
              <a:rPr lang="en-US" sz="2400" b="1" dirty="0">
                <a:solidFill>
                  <a:srgbClr val="002060"/>
                </a:solidFill>
              </a:rPr>
              <a:t>.</a:t>
            </a:r>
          </a:p>
          <a:p>
            <a:endParaRPr lang="en-US" sz="2400" b="1" dirty="0">
              <a:solidFill>
                <a:srgbClr val="002060"/>
              </a:solidFill>
            </a:endParaRPr>
          </a:p>
          <a:p>
            <a:r>
              <a:rPr lang="en-US" sz="2400" b="1" dirty="0">
                <a:solidFill>
                  <a:srgbClr val="002060"/>
                </a:solidFill>
              </a:rPr>
              <a:t>		</a:t>
            </a:r>
            <a:r>
              <a:rPr lang="en-US" sz="2400" b="1" dirty="0" err="1">
                <a:solidFill>
                  <a:srgbClr val="002060"/>
                </a:solidFill>
              </a:rPr>
              <a:t>Salimning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usuli</a:t>
            </a:r>
            <a:r>
              <a:rPr lang="en-US" sz="2400" b="1" dirty="0">
                <a:solidFill>
                  <a:srgbClr val="002060"/>
                </a:solidFill>
              </a:rPr>
              <a:t>                                     </a:t>
            </a:r>
            <a:r>
              <a:rPr lang="en-US" sz="2400" b="1" dirty="0" err="1">
                <a:solidFill>
                  <a:srgbClr val="002060"/>
                </a:solidFill>
              </a:rPr>
              <a:t>Karimning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usuli</a:t>
            </a:r>
            <a:endParaRPr lang="ru-RU" sz="2400" b="1" dirty="0">
              <a:solidFill>
                <a:srgbClr val="002060"/>
              </a:solidFill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9" name="8-конечная звезда 8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721646" y="3382085"/>
          <a:ext cx="9780831" cy="3077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02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8137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Salimning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sinindri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Karimning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sinindri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9" name="Группа 8"/>
          <p:cNvGrpSpPr/>
          <p:nvPr/>
        </p:nvGrpSpPr>
        <p:grpSpPr>
          <a:xfrm>
            <a:off x="4031992" y="5802523"/>
            <a:ext cx="3140242" cy="529389"/>
            <a:chOff x="4592049" y="3151132"/>
            <a:chExt cx="3140242" cy="529389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4592049" y="3151132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  <p:sp>
          <p:nvSpPr>
            <p:cNvPr id="8" name="Равнобедренный треугольник 7"/>
            <p:cNvSpPr/>
            <p:nvPr/>
          </p:nvSpPr>
          <p:spPr>
            <a:xfrm flipV="1">
              <a:off x="7259798" y="3273829"/>
              <a:ext cx="377493" cy="283986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4041940" y="4065161"/>
            <a:ext cx="3140242" cy="529389"/>
            <a:chOff x="4207039" y="3620652"/>
            <a:chExt cx="3140242" cy="529389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4207039" y="3620652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  <p:sp>
          <p:nvSpPr>
            <p:cNvPr id="20" name="Равнобедренный треугольник 19"/>
            <p:cNvSpPr/>
            <p:nvPr/>
          </p:nvSpPr>
          <p:spPr>
            <a:xfrm flipV="1">
              <a:off x="6864839" y="3710809"/>
              <a:ext cx="377493" cy="283986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4041940" y="4920593"/>
            <a:ext cx="3140242" cy="529389"/>
            <a:chOff x="4592049" y="3151132"/>
            <a:chExt cx="3140242" cy="529389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4592049" y="3151132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  <p:sp>
          <p:nvSpPr>
            <p:cNvPr id="23" name="Равнобедренный треугольник 22"/>
            <p:cNvSpPr/>
            <p:nvPr/>
          </p:nvSpPr>
          <p:spPr>
            <a:xfrm flipV="1">
              <a:off x="7259798" y="3273829"/>
              <a:ext cx="377493" cy="283986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627124" y="859134"/>
            <a:ext cx="11564876" cy="2280494"/>
            <a:chOff x="627124" y="859134"/>
            <a:chExt cx="11564876" cy="2280494"/>
          </a:xfrm>
        </p:grpSpPr>
        <p:sp>
          <p:nvSpPr>
            <p:cNvPr id="4" name="TextBox 3"/>
            <p:cNvSpPr txBox="1"/>
            <p:nvPr/>
          </p:nvSpPr>
          <p:spPr>
            <a:xfrm>
              <a:off x="627124" y="1365352"/>
              <a:ext cx="7031004" cy="120032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2060"/>
                  </a:solidFill>
                </a:rPr>
                <a:t>	</a:t>
              </a:r>
              <a:r>
                <a:rPr lang="en-US" sz="2400" b="1" dirty="0" err="1">
                  <a:solidFill>
                    <a:srgbClr val="002060"/>
                  </a:solidFill>
                </a:rPr>
                <a:t>Hosil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bo‘lgan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silindrlar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xossalarini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solishtiring</a:t>
              </a:r>
              <a:r>
                <a:rPr lang="en-US" sz="2400" b="1" dirty="0">
                  <a:solidFill>
                    <a:srgbClr val="002060"/>
                  </a:solidFill>
                </a:rPr>
                <a:t>. </a:t>
              </a:r>
            </a:p>
            <a:p>
              <a:r>
                <a:rPr lang="en-US" sz="2400" b="1" dirty="0" err="1">
                  <a:solidFill>
                    <a:srgbClr val="002060"/>
                  </a:solidFill>
                </a:rPr>
                <a:t>Buning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uchun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ochiladigan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darchadan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bitta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munosabatni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tanlang</a:t>
              </a:r>
              <a:r>
                <a:rPr lang="en-US" sz="2400" b="1" dirty="0">
                  <a:solidFill>
                    <a:srgbClr val="002060"/>
                  </a:solidFill>
                </a:rPr>
                <a:t>.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  <p:pic>
          <p:nvPicPr>
            <p:cNvPr id="3" name="Рисунок 2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89" t="19309" r="22894" b="52177"/>
            <a:stretch>
              <a:fillRect/>
            </a:stretch>
          </p:blipFill>
          <p:spPr>
            <a:xfrm>
              <a:off x="8127150" y="1448713"/>
              <a:ext cx="3577722" cy="1690915"/>
            </a:xfrm>
            <a:prstGeom prst="rect">
              <a:avLst/>
            </a:prstGeom>
          </p:spPr>
        </p:pic>
        <p:sp>
          <p:nvSpPr>
            <p:cNvPr id="24" name="Прямоугольник 23"/>
            <p:cNvSpPr/>
            <p:nvPr/>
          </p:nvSpPr>
          <p:spPr>
            <a:xfrm>
              <a:off x="8032162" y="897709"/>
              <a:ext cx="188384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Salimning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10267819" y="859134"/>
              <a:ext cx="19241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Karimning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0" y="17045"/>
            <a:ext cx="12205898" cy="925128"/>
            <a:chOff x="0" y="13352"/>
            <a:chExt cx="12205898" cy="925128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29" name="Группа 2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30" name="Прямоугольник 29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Прямоугольник 30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32" name="8-конечная звезда 31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4200560" y="3524010"/>
            <a:ext cx="3140242" cy="2124404"/>
            <a:chOff x="-899283" y="6168304"/>
            <a:chExt cx="3140242" cy="2124404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-899283" y="6168304"/>
              <a:ext cx="3140242" cy="1595015"/>
              <a:chOff x="1809446" y="170782"/>
              <a:chExt cx="3140242" cy="1595015"/>
            </a:xfrm>
          </p:grpSpPr>
          <p:grpSp>
            <p:nvGrpSpPr>
              <p:cNvPr id="15" name="Группа 14"/>
              <p:cNvGrpSpPr/>
              <p:nvPr/>
            </p:nvGrpSpPr>
            <p:grpSpPr>
              <a:xfrm>
                <a:off x="1809446" y="170782"/>
                <a:ext cx="3140242" cy="529389"/>
                <a:chOff x="4561589" y="3164822"/>
                <a:chExt cx="3140242" cy="529389"/>
              </a:xfrm>
            </p:grpSpPr>
            <p:sp>
              <p:nvSpPr>
                <p:cNvPr id="17" name="Скругленный прямоугольник 16"/>
                <p:cNvSpPr/>
                <p:nvPr/>
              </p:nvSpPr>
              <p:spPr>
                <a:xfrm>
                  <a:off x="4561589" y="3164822"/>
                  <a:ext cx="3140242" cy="529389"/>
                </a:xfrm>
                <a:prstGeom prst="roundRect">
                  <a:avLst/>
                </a:prstGeom>
                <a:ln w="38100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err="1"/>
                    <a:t>Bittasini</a:t>
                  </a:r>
                  <a:r>
                    <a:rPr lang="en-US" sz="2400" b="1" dirty="0"/>
                    <a:t> </a:t>
                  </a:r>
                  <a:r>
                    <a:rPr lang="en-US" sz="2400" b="1" dirty="0" err="1"/>
                    <a:t>tanlang</a:t>
                  </a:r>
                  <a:r>
                    <a:rPr lang="en-US" sz="2400" b="1" dirty="0"/>
                    <a:t>  </a:t>
                  </a:r>
                  <a:endParaRPr lang="ru-RU" sz="2400" b="1" dirty="0"/>
                </a:p>
              </p:txBody>
            </p:sp>
            <p:sp>
              <p:nvSpPr>
                <p:cNvPr id="24" name="Равнобедренный треугольник 23"/>
                <p:cNvSpPr/>
                <p:nvPr/>
              </p:nvSpPr>
              <p:spPr>
                <a:xfrm flipV="1">
                  <a:off x="7259798" y="3273829"/>
                  <a:ext cx="377493" cy="28398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27" name="Скругленный прямоугольник 26"/>
              <p:cNvSpPr/>
              <p:nvPr/>
            </p:nvSpPr>
            <p:spPr>
              <a:xfrm>
                <a:off x="1809446" y="707019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30" name="Скругленный прямоугольник 29"/>
              <p:cNvSpPr/>
              <p:nvPr/>
            </p:nvSpPr>
            <p:spPr>
              <a:xfrm>
                <a:off x="1809446" y="12364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68" name="Скругленный прямоугольник 67"/>
            <p:cNvSpPr/>
            <p:nvPr/>
          </p:nvSpPr>
          <p:spPr>
            <a:xfrm>
              <a:off x="-899283" y="7763319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 </a:t>
              </a:r>
              <a:endParaRPr lang="ru-RU" sz="2400" b="1" dirty="0"/>
            </a:p>
          </p:txBody>
        </p:sp>
      </p:grp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914151" y="2689438"/>
          <a:ext cx="9780831" cy="308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02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Salimning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sinindri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Karimning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sinindri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9" name="Группа 8"/>
          <p:cNvGrpSpPr/>
          <p:nvPr/>
        </p:nvGrpSpPr>
        <p:grpSpPr>
          <a:xfrm>
            <a:off x="4234445" y="5165489"/>
            <a:ext cx="3140242" cy="529389"/>
            <a:chOff x="4592049" y="3151132"/>
            <a:chExt cx="3140242" cy="529389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4592049" y="3151132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  <p:sp>
          <p:nvSpPr>
            <p:cNvPr id="8" name="Равнобедренный треугольник 7"/>
            <p:cNvSpPr/>
            <p:nvPr/>
          </p:nvSpPr>
          <p:spPr>
            <a:xfrm flipV="1">
              <a:off x="7259798" y="3273829"/>
              <a:ext cx="377493" cy="283986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4222910" y="3587382"/>
            <a:ext cx="3140242" cy="529389"/>
            <a:chOff x="4592049" y="3151132"/>
            <a:chExt cx="3140242" cy="529389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4592049" y="3151132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  <p:sp>
          <p:nvSpPr>
            <p:cNvPr id="20" name="Равнобедренный треугольник 19"/>
            <p:cNvSpPr/>
            <p:nvPr/>
          </p:nvSpPr>
          <p:spPr>
            <a:xfrm flipV="1">
              <a:off x="7259798" y="3273829"/>
              <a:ext cx="377493" cy="283986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4214138" y="4374616"/>
            <a:ext cx="3140242" cy="529389"/>
            <a:chOff x="4592049" y="3151132"/>
            <a:chExt cx="3140242" cy="529389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4592049" y="3151132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  <p:sp>
          <p:nvSpPr>
            <p:cNvPr id="23" name="Равнобедренный треугольник 22"/>
            <p:cNvSpPr/>
            <p:nvPr/>
          </p:nvSpPr>
          <p:spPr>
            <a:xfrm flipV="1">
              <a:off x="7259798" y="3273829"/>
              <a:ext cx="377493" cy="283986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8" name="Группа 97"/>
          <p:cNvGrpSpPr/>
          <p:nvPr/>
        </p:nvGrpSpPr>
        <p:grpSpPr>
          <a:xfrm>
            <a:off x="4234445" y="3577104"/>
            <a:ext cx="3140242" cy="2124404"/>
            <a:chOff x="-899283" y="6168304"/>
            <a:chExt cx="3140242" cy="2124404"/>
          </a:xfrm>
        </p:grpSpPr>
        <p:grpSp>
          <p:nvGrpSpPr>
            <p:cNvPr id="99" name="Группа 98"/>
            <p:cNvGrpSpPr/>
            <p:nvPr/>
          </p:nvGrpSpPr>
          <p:grpSpPr>
            <a:xfrm>
              <a:off x="-899283" y="6168304"/>
              <a:ext cx="3140242" cy="1595015"/>
              <a:chOff x="1809446" y="170782"/>
              <a:chExt cx="3140242" cy="1595015"/>
            </a:xfrm>
          </p:grpSpPr>
          <p:grpSp>
            <p:nvGrpSpPr>
              <p:cNvPr id="101" name="Группа 100"/>
              <p:cNvGrpSpPr/>
              <p:nvPr/>
            </p:nvGrpSpPr>
            <p:grpSpPr>
              <a:xfrm>
                <a:off x="1809446" y="170782"/>
                <a:ext cx="3140242" cy="529389"/>
                <a:chOff x="4561589" y="3164822"/>
                <a:chExt cx="3140242" cy="529389"/>
              </a:xfrm>
            </p:grpSpPr>
            <p:sp>
              <p:nvSpPr>
                <p:cNvPr id="104" name="Скругленный прямоугольник 103"/>
                <p:cNvSpPr/>
                <p:nvPr/>
              </p:nvSpPr>
              <p:spPr>
                <a:xfrm>
                  <a:off x="4561589" y="3164822"/>
                  <a:ext cx="3140242" cy="529389"/>
                </a:xfrm>
                <a:prstGeom prst="roundRect">
                  <a:avLst/>
                </a:prstGeom>
                <a:ln w="38100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err="1"/>
                    <a:t>Bittasini</a:t>
                  </a:r>
                  <a:r>
                    <a:rPr lang="en-US" sz="2400" b="1" dirty="0"/>
                    <a:t> </a:t>
                  </a:r>
                  <a:r>
                    <a:rPr lang="en-US" sz="2400" b="1" dirty="0" err="1"/>
                    <a:t>tanlang</a:t>
                  </a:r>
                  <a:r>
                    <a:rPr lang="en-US" sz="2400" b="1" dirty="0"/>
                    <a:t>  </a:t>
                  </a:r>
                  <a:endParaRPr lang="ru-RU" sz="2400" b="1" dirty="0"/>
                </a:p>
              </p:txBody>
            </p:sp>
            <p:sp>
              <p:nvSpPr>
                <p:cNvPr id="105" name="Равнобедренный треугольник 104"/>
                <p:cNvSpPr/>
                <p:nvPr/>
              </p:nvSpPr>
              <p:spPr>
                <a:xfrm flipV="1">
                  <a:off x="7259798" y="3273829"/>
                  <a:ext cx="377493" cy="28398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102" name="Скругленный прямоугольник 101"/>
              <p:cNvSpPr/>
              <p:nvPr/>
            </p:nvSpPr>
            <p:spPr>
              <a:xfrm>
                <a:off x="1809446" y="707019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103" name="Скругленный прямоугольник 102"/>
              <p:cNvSpPr/>
              <p:nvPr/>
            </p:nvSpPr>
            <p:spPr>
              <a:xfrm>
                <a:off x="1809446" y="12364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100" name="Скругленный прямоугольник 99"/>
            <p:cNvSpPr/>
            <p:nvPr/>
          </p:nvSpPr>
          <p:spPr>
            <a:xfrm>
              <a:off x="-899283" y="7763319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 </a:t>
              </a:r>
              <a:endParaRPr lang="ru-RU" sz="2400" b="1" dirty="0"/>
            </a:p>
          </p:txBody>
        </p:sp>
      </p:grpSp>
      <p:grpSp>
        <p:nvGrpSpPr>
          <p:cNvPr id="125" name="Группа 124"/>
          <p:cNvGrpSpPr/>
          <p:nvPr/>
        </p:nvGrpSpPr>
        <p:grpSpPr>
          <a:xfrm>
            <a:off x="633112" y="250490"/>
            <a:ext cx="11342652" cy="2453131"/>
            <a:chOff x="633112" y="250490"/>
            <a:chExt cx="11342652" cy="2453131"/>
          </a:xfrm>
        </p:grpSpPr>
        <p:sp>
          <p:nvSpPr>
            <p:cNvPr id="126" name="TextBox 125"/>
            <p:cNvSpPr txBox="1"/>
            <p:nvPr/>
          </p:nvSpPr>
          <p:spPr>
            <a:xfrm>
              <a:off x="633112" y="1160955"/>
              <a:ext cx="7031004" cy="120032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2060"/>
                  </a:solidFill>
                </a:rPr>
                <a:t>	</a:t>
              </a:r>
              <a:r>
                <a:rPr lang="en-US" sz="2400" b="1" dirty="0" err="1">
                  <a:solidFill>
                    <a:srgbClr val="002060"/>
                  </a:solidFill>
                </a:rPr>
                <a:t>Hosil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bo‘lgan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silindrlar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xossalarini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solishtiring</a:t>
              </a:r>
              <a:r>
                <a:rPr lang="en-US" sz="2400" b="1" dirty="0">
                  <a:solidFill>
                    <a:srgbClr val="002060"/>
                  </a:solidFill>
                </a:rPr>
                <a:t>. </a:t>
              </a:r>
            </a:p>
            <a:p>
              <a:r>
                <a:rPr lang="en-US" sz="2400" b="1" dirty="0" err="1">
                  <a:solidFill>
                    <a:srgbClr val="002060"/>
                  </a:solidFill>
                </a:rPr>
                <a:t>Buning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uchun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ochiladigan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darchadan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bitta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munosabatni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tanlang</a:t>
              </a:r>
              <a:r>
                <a:rPr lang="en-US" sz="2400" b="1" dirty="0">
                  <a:solidFill>
                    <a:srgbClr val="002060"/>
                  </a:solidFill>
                </a:rPr>
                <a:t>.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  <p:pic>
          <p:nvPicPr>
            <p:cNvPr id="127" name="Рисунок 126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89" t="19309" r="22894" b="52177"/>
            <a:stretch>
              <a:fillRect/>
            </a:stretch>
          </p:blipFill>
          <p:spPr>
            <a:xfrm>
              <a:off x="8578516" y="1098002"/>
              <a:ext cx="3397248" cy="1605619"/>
            </a:xfrm>
            <a:prstGeom prst="rect">
              <a:avLst/>
            </a:prstGeom>
          </p:spPr>
        </p:pic>
        <p:sp>
          <p:nvSpPr>
            <p:cNvPr id="128" name="Прямоугольник 127"/>
            <p:cNvSpPr/>
            <p:nvPr/>
          </p:nvSpPr>
          <p:spPr>
            <a:xfrm>
              <a:off x="8032162" y="250490"/>
              <a:ext cx="188384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Salimning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  <p:sp>
          <p:nvSpPr>
            <p:cNvPr id="129" name="Прямоугольник 128"/>
            <p:cNvSpPr/>
            <p:nvPr/>
          </p:nvSpPr>
          <p:spPr>
            <a:xfrm>
              <a:off x="10051583" y="250490"/>
              <a:ext cx="19241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Karimning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</p:grpSp>
      <p:grpSp>
        <p:nvGrpSpPr>
          <p:cNvPr id="130" name="Группа 129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31" name="Прямоугольник 130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32" name="Группа 131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33" name="Прямоугольник 132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Прямоугольник 133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35" name="8-конечная звезда 134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4200560" y="3524010"/>
            <a:ext cx="3140242" cy="2124404"/>
            <a:chOff x="-899283" y="6168304"/>
            <a:chExt cx="3140242" cy="2124404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-899283" y="6168304"/>
              <a:ext cx="3140242" cy="1595015"/>
              <a:chOff x="1809446" y="170782"/>
              <a:chExt cx="3140242" cy="1595015"/>
            </a:xfrm>
          </p:grpSpPr>
          <p:grpSp>
            <p:nvGrpSpPr>
              <p:cNvPr id="15" name="Группа 14"/>
              <p:cNvGrpSpPr/>
              <p:nvPr/>
            </p:nvGrpSpPr>
            <p:grpSpPr>
              <a:xfrm>
                <a:off x="1809446" y="170782"/>
                <a:ext cx="3140242" cy="529389"/>
                <a:chOff x="4561589" y="3164822"/>
                <a:chExt cx="3140242" cy="529389"/>
              </a:xfrm>
            </p:grpSpPr>
            <p:sp>
              <p:nvSpPr>
                <p:cNvPr id="17" name="Скругленный прямоугольник 16"/>
                <p:cNvSpPr/>
                <p:nvPr/>
              </p:nvSpPr>
              <p:spPr>
                <a:xfrm>
                  <a:off x="4561589" y="3164822"/>
                  <a:ext cx="3140242" cy="529389"/>
                </a:xfrm>
                <a:prstGeom prst="roundRect">
                  <a:avLst/>
                </a:prstGeom>
                <a:ln w="38100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err="1"/>
                    <a:t>Bittasini</a:t>
                  </a:r>
                  <a:r>
                    <a:rPr lang="en-US" sz="2400" b="1" dirty="0"/>
                    <a:t> </a:t>
                  </a:r>
                  <a:r>
                    <a:rPr lang="en-US" sz="2400" b="1" dirty="0" err="1"/>
                    <a:t>tanlang</a:t>
                  </a:r>
                  <a:r>
                    <a:rPr lang="en-US" sz="2400" b="1" dirty="0"/>
                    <a:t>  </a:t>
                  </a:r>
                  <a:endParaRPr lang="ru-RU" sz="2400" b="1" dirty="0"/>
                </a:p>
              </p:txBody>
            </p:sp>
            <p:sp>
              <p:nvSpPr>
                <p:cNvPr id="24" name="Равнобедренный треугольник 23"/>
                <p:cNvSpPr/>
                <p:nvPr/>
              </p:nvSpPr>
              <p:spPr>
                <a:xfrm flipV="1">
                  <a:off x="7259798" y="3273829"/>
                  <a:ext cx="377493" cy="28398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27" name="Скругленный прямоугольник 26"/>
              <p:cNvSpPr/>
              <p:nvPr/>
            </p:nvSpPr>
            <p:spPr>
              <a:xfrm>
                <a:off x="1809446" y="707019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30" name="Скругленный прямоугольник 29"/>
              <p:cNvSpPr/>
              <p:nvPr/>
            </p:nvSpPr>
            <p:spPr>
              <a:xfrm>
                <a:off x="1809446" y="12364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68" name="Скругленный прямоугольник 67"/>
            <p:cNvSpPr/>
            <p:nvPr/>
          </p:nvSpPr>
          <p:spPr>
            <a:xfrm>
              <a:off x="-899283" y="7763319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 </a:t>
              </a:r>
              <a:endParaRPr lang="ru-RU" sz="2400" b="1" dirty="0"/>
            </a:p>
          </p:txBody>
        </p:sp>
      </p:grp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914151" y="2689438"/>
          <a:ext cx="9780831" cy="308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02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Salimning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sinindri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Karimning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sinindri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0" name="Группа 9"/>
          <p:cNvGrpSpPr/>
          <p:nvPr/>
        </p:nvGrpSpPr>
        <p:grpSpPr>
          <a:xfrm>
            <a:off x="4234445" y="3551539"/>
            <a:ext cx="3140242" cy="2120722"/>
            <a:chOff x="-5482060" y="-1957495"/>
            <a:chExt cx="3140242" cy="2120722"/>
          </a:xfrm>
        </p:grpSpPr>
        <p:sp>
          <p:nvSpPr>
            <p:cNvPr id="36" name="Скругленный прямоугольник 35"/>
            <p:cNvSpPr/>
            <p:nvPr/>
          </p:nvSpPr>
          <p:spPr>
            <a:xfrm>
              <a:off x="-5482060" y="-1957495"/>
              <a:ext cx="3140242" cy="529389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&gt;</a:t>
              </a:r>
              <a:endParaRPr lang="ru-RU" sz="2400" b="1" dirty="0"/>
            </a:p>
          </p:txBody>
        </p:sp>
        <p:grpSp>
          <p:nvGrpSpPr>
            <p:cNvPr id="37" name="Группа 36"/>
            <p:cNvGrpSpPr/>
            <p:nvPr/>
          </p:nvGrpSpPr>
          <p:grpSpPr>
            <a:xfrm>
              <a:off x="-5482060" y="-1134092"/>
              <a:ext cx="3140242" cy="529389"/>
              <a:chOff x="-2188496" y="1153603"/>
              <a:chExt cx="3140242" cy="529389"/>
            </a:xfrm>
          </p:grpSpPr>
          <p:sp>
            <p:nvSpPr>
              <p:cNvPr id="38" name="Скругленный прямоугольник 37"/>
              <p:cNvSpPr/>
              <p:nvPr/>
            </p:nvSpPr>
            <p:spPr>
              <a:xfrm>
                <a:off x="-2188496" y="1153603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 err="1"/>
                  <a:t>Bittasini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tanlang</a:t>
                </a:r>
                <a:r>
                  <a:rPr lang="en-US" sz="2400" b="1" dirty="0"/>
                  <a:t>  </a:t>
                </a:r>
                <a:endParaRPr lang="ru-RU" sz="2400" b="1" dirty="0"/>
              </a:p>
            </p:txBody>
          </p:sp>
          <p:sp>
            <p:nvSpPr>
              <p:cNvPr id="39" name="Равнобедренный треугольник 38"/>
              <p:cNvSpPr/>
              <p:nvPr/>
            </p:nvSpPr>
            <p:spPr>
              <a:xfrm flipV="1">
                <a:off x="526753" y="1289808"/>
                <a:ext cx="377493" cy="283986"/>
              </a:xfrm>
              <a:prstGeom prst="triangl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40" name="Группа 39"/>
            <p:cNvGrpSpPr/>
            <p:nvPr/>
          </p:nvGrpSpPr>
          <p:grpSpPr>
            <a:xfrm>
              <a:off x="-5482060" y="-366162"/>
              <a:ext cx="3140242" cy="529389"/>
              <a:chOff x="-2188496" y="1394008"/>
              <a:chExt cx="3140242" cy="529389"/>
            </a:xfrm>
          </p:grpSpPr>
          <p:sp>
            <p:nvSpPr>
              <p:cNvPr id="41" name="Скругленный прямоугольник 40"/>
              <p:cNvSpPr/>
              <p:nvPr/>
            </p:nvSpPr>
            <p:spPr>
              <a:xfrm>
                <a:off x="-2188496" y="13940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 err="1"/>
                  <a:t>Bittasini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tanlang</a:t>
                </a:r>
                <a:r>
                  <a:rPr lang="en-US" sz="2400" b="1" dirty="0"/>
                  <a:t>  </a:t>
                </a:r>
                <a:endParaRPr lang="ru-RU" sz="2400" b="1" dirty="0"/>
              </a:p>
            </p:txBody>
          </p:sp>
          <p:sp>
            <p:nvSpPr>
              <p:cNvPr id="42" name="Равнобедренный треугольник 41"/>
              <p:cNvSpPr/>
              <p:nvPr/>
            </p:nvSpPr>
            <p:spPr>
              <a:xfrm flipV="1">
                <a:off x="509713" y="1555162"/>
                <a:ext cx="377493" cy="283986"/>
              </a:xfrm>
              <a:prstGeom prst="triangl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65" name="Группа 64"/>
          <p:cNvGrpSpPr/>
          <p:nvPr/>
        </p:nvGrpSpPr>
        <p:grpSpPr>
          <a:xfrm>
            <a:off x="633112" y="250490"/>
            <a:ext cx="11342652" cy="2453131"/>
            <a:chOff x="633112" y="250490"/>
            <a:chExt cx="11342652" cy="2453131"/>
          </a:xfrm>
        </p:grpSpPr>
        <p:sp>
          <p:nvSpPr>
            <p:cNvPr id="67" name="TextBox 66"/>
            <p:cNvSpPr txBox="1"/>
            <p:nvPr/>
          </p:nvSpPr>
          <p:spPr>
            <a:xfrm>
              <a:off x="633112" y="1160955"/>
              <a:ext cx="7031004" cy="120032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2060"/>
                  </a:solidFill>
                </a:rPr>
                <a:t>	</a:t>
              </a:r>
              <a:r>
                <a:rPr lang="en-US" sz="2400" b="1" dirty="0" err="1">
                  <a:solidFill>
                    <a:srgbClr val="002060"/>
                  </a:solidFill>
                </a:rPr>
                <a:t>Hosil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bo‘lgan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silindrlar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xossalarini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solishtiring</a:t>
              </a:r>
              <a:r>
                <a:rPr lang="en-US" sz="2400" b="1" dirty="0">
                  <a:solidFill>
                    <a:srgbClr val="002060"/>
                  </a:solidFill>
                </a:rPr>
                <a:t>. </a:t>
              </a:r>
            </a:p>
            <a:p>
              <a:r>
                <a:rPr lang="en-US" sz="2400" b="1" dirty="0" err="1">
                  <a:solidFill>
                    <a:srgbClr val="002060"/>
                  </a:solidFill>
                </a:rPr>
                <a:t>Buning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uchun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ochiladigan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darchadan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bitta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munosabatni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tanlang</a:t>
              </a:r>
              <a:r>
                <a:rPr lang="en-US" sz="2400" b="1" dirty="0">
                  <a:solidFill>
                    <a:srgbClr val="002060"/>
                  </a:solidFill>
                </a:rPr>
                <a:t>.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  <p:pic>
          <p:nvPicPr>
            <p:cNvPr id="77" name="Рисунок 76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89" t="19309" r="22894" b="52177"/>
            <a:stretch>
              <a:fillRect/>
            </a:stretch>
          </p:blipFill>
          <p:spPr>
            <a:xfrm>
              <a:off x="8542420" y="1080943"/>
              <a:ext cx="3433343" cy="1622678"/>
            </a:xfrm>
            <a:prstGeom prst="rect">
              <a:avLst/>
            </a:prstGeom>
          </p:spPr>
        </p:pic>
        <p:sp>
          <p:nvSpPr>
            <p:cNvPr id="78" name="Прямоугольник 77"/>
            <p:cNvSpPr/>
            <p:nvPr/>
          </p:nvSpPr>
          <p:spPr>
            <a:xfrm>
              <a:off x="8032162" y="250490"/>
              <a:ext cx="188384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Salimning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  <p:sp>
          <p:nvSpPr>
            <p:cNvPr id="79" name="Прямоугольник 78"/>
            <p:cNvSpPr/>
            <p:nvPr/>
          </p:nvSpPr>
          <p:spPr>
            <a:xfrm>
              <a:off x="10051583" y="250490"/>
              <a:ext cx="19241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Karimning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</p:grpSp>
      <p:grpSp>
        <p:nvGrpSpPr>
          <p:cNvPr id="80" name="Группа 79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81" name="Прямоугольник 80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82" name="Группа 81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3" name="Прямоугольник 82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Прямоугольник 83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5" name="8-конечная звезда 84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4200560" y="3524010"/>
            <a:ext cx="3140242" cy="2124404"/>
            <a:chOff x="-899283" y="6168304"/>
            <a:chExt cx="3140242" cy="2124404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-899283" y="6168304"/>
              <a:ext cx="3140242" cy="1595015"/>
              <a:chOff x="1809446" y="170782"/>
              <a:chExt cx="3140242" cy="1595015"/>
            </a:xfrm>
          </p:grpSpPr>
          <p:grpSp>
            <p:nvGrpSpPr>
              <p:cNvPr id="15" name="Группа 14"/>
              <p:cNvGrpSpPr/>
              <p:nvPr/>
            </p:nvGrpSpPr>
            <p:grpSpPr>
              <a:xfrm>
                <a:off x="1809446" y="170782"/>
                <a:ext cx="3140242" cy="529389"/>
                <a:chOff x="4561589" y="3164822"/>
                <a:chExt cx="3140242" cy="529389"/>
              </a:xfrm>
            </p:grpSpPr>
            <p:sp>
              <p:nvSpPr>
                <p:cNvPr id="17" name="Скругленный прямоугольник 16"/>
                <p:cNvSpPr/>
                <p:nvPr/>
              </p:nvSpPr>
              <p:spPr>
                <a:xfrm>
                  <a:off x="4561589" y="3164822"/>
                  <a:ext cx="3140242" cy="529389"/>
                </a:xfrm>
                <a:prstGeom prst="roundRect">
                  <a:avLst/>
                </a:prstGeom>
                <a:ln w="38100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err="1"/>
                    <a:t>Bittasini</a:t>
                  </a:r>
                  <a:r>
                    <a:rPr lang="en-US" sz="2400" b="1" dirty="0"/>
                    <a:t> </a:t>
                  </a:r>
                  <a:r>
                    <a:rPr lang="en-US" sz="2400" b="1" dirty="0" err="1"/>
                    <a:t>tanlang</a:t>
                  </a:r>
                  <a:r>
                    <a:rPr lang="en-US" sz="2400" b="1" dirty="0"/>
                    <a:t>  </a:t>
                  </a:r>
                  <a:endParaRPr lang="ru-RU" sz="2400" b="1" dirty="0"/>
                </a:p>
              </p:txBody>
            </p:sp>
            <p:sp>
              <p:nvSpPr>
                <p:cNvPr id="24" name="Равнобедренный треугольник 23"/>
                <p:cNvSpPr/>
                <p:nvPr/>
              </p:nvSpPr>
              <p:spPr>
                <a:xfrm flipV="1">
                  <a:off x="7259798" y="3273829"/>
                  <a:ext cx="377493" cy="28398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27" name="Скругленный прямоугольник 26"/>
              <p:cNvSpPr/>
              <p:nvPr/>
            </p:nvSpPr>
            <p:spPr>
              <a:xfrm>
                <a:off x="1809446" y="707019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30" name="Скругленный прямоугольник 29"/>
              <p:cNvSpPr/>
              <p:nvPr/>
            </p:nvSpPr>
            <p:spPr>
              <a:xfrm>
                <a:off x="1809446" y="12364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68" name="Скругленный прямоугольник 67"/>
            <p:cNvSpPr/>
            <p:nvPr/>
          </p:nvSpPr>
          <p:spPr>
            <a:xfrm>
              <a:off x="-899283" y="7763319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 </a:t>
              </a:r>
              <a:endParaRPr lang="ru-RU" sz="2400" b="1" dirty="0"/>
            </a:p>
          </p:txBody>
        </p:sp>
      </p:grp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914151" y="2689438"/>
          <a:ext cx="9780831" cy="308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02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Salimning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sinindri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Karimning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sinindri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9" name="Группа 8"/>
          <p:cNvGrpSpPr/>
          <p:nvPr/>
        </p:nvGrpSpPr>
        <p:grpSpPr>
          <a:xfrm>
            <a:off x="4234445" y="5165489"/>
            <a:ext cx="3140242" cy="529389"/>
            <a:chOff x="4592049" y="3151132"/>
            <a:chExt cx="3140242" cy="529389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4592049" y="3151132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  <p:sp>
          <p:nvSpPr>
            <p:cNvPr id="8" name="Равнобедренный треугольник 7"/>
            <p:cNvSpPr/>
            <p:nvPr/>
          </p:nvSpPr>
          <p:spPr>
            <a:xfrm flipV="1">
              <a:off x="7259798" y="3273829"/>
              <a:ext cx="377493" cy="283986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4214138" y="4374616"/>
            <a:ext cx="3140242" cy="529389"/>
            <a:chOff x="4592049" y="3151132"/>
            <a:chExt cx="3140242" cy="529389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4592049" y="3151132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  <p:sp>
          <p:nvSpPr>
            <p:cNvPr id="23" name="Равнобедренный треугольник 22"/>
            <p:cNvSpPr/>
            <p:nvPr/>
          </p:nvSpPr>
          <p:spPr>
            <a:xfrm flipV="1">
              <a:off x="7259798" y="3273829"/>
              <a:ext cx="377493" cy="283986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5" name="Прямоугольник 34"/>
          <p:cNvSpPr/>
          <p:nvPr/>
        </p:nvSpPr>
        <p:spPr>
          <a:xfrm>
            <a:off x="9814857" y="277963"/>
            <a:ext cx="1736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/>
              <a:t>Karining</a:t>
            </a:r>
            <a:r>
              <a:rPr lang="en-US" b="1" dirty="0"/>
              <a:t> </a:t>
            </a:r>
            <a:r>
              <a:rPr lang="en-US" b="1" dirty="0" err="1"/>
              <a:t>sinindri</a:t>
            </a:r>
            <a:endParaRPr lang="ru-RU" dirty="0"/>
          </a:p>
        </p:txBody>
      </p:sp>
      <p:grpSp>
        <p:nvGrpSpPr>
          <p:cNvPr id="114" name="Группа 113"/>
          <p:cNvGrpSpPr/>
          <p:nvPr/>
        </p:nvGrpSpPr>
        <p:grpSpPr>
          <a:xfrm>
            <a:off x="4214138" y="4389218"/>
            <a:ext cx="3140242" cy="2124404"/>
            <a:chOff x="-899283" y="6168304"/>
            <a:chExt cx="3140242" cy="2124404"/>
          </a:xfrm>
        </p:grpSpPr>
        <p:grpSp>
          <p:nvGrpSpPr>
            <p:cNvPr id="115" name="Группа 114"/>
            <p:cNvGrpSpPr/>
            <p:nvPr/>
          </p:nvGrpSpPr>
          <p:grpSpPr>
            <a:xfrm>
              <a:off x="-899283" y="6168304"/>
              <a:ext cx="3140242" cy="1595015"/>
              <a:chOff x="1809446" y="170782"/>
              <a:chExt cx="3140242" cy="1595015"/>
            </a:xfrm>
          </p:grpSpPr>
          <p:grpSp>
            <p:nvGrpSpPr>
              <p:cNvPr id="117" name="Группа 116"/>
              <p:cNvGrpSpPr/>
              <p:nvPr/>
            </p:nvGrpSpPr>
            <p:grpSpPr>
              <a:xfrm>
                <a:off x="1809446" y="170782"/>
                <a:ext cx="3140242" cy="529389"/>
                <a:chOff x="4561589" y="3164822"/>
                <a:chExt cx="3140242" cy="529389"/>
              </a:xfrm>
            </p:grpSpPr>
            <p:sp>
              <p:nvSpPr>
                <p:cNvPr id="120" name="Скругленный прямоугольник 119"/>
                <p:cNvSpPr/>
                <p:nvPr/>
              </p:nvSpPr>
              <p:spPr>
                <a:xfrm>
                  <a:off x="4561589" y="3164822"/>
                  <a:ext cx="3140242" cy="529389"/>
                </a:xfrm>
                <a:prstGeom prst="roundRect">
                  <a:avLst/>
                </a:prstGeom>
                <a:ln w="38100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err="1"/>
                    <a:t>Bittasini</a:t>
                  </a:r>
                  <a:r>
                    <a:rPr lang="en-US" sz="2400" b="1" dirty="0"/>
                    <a:t> </a:t>
                  </a:r>
                  <a:r>
                    <a:rPr lang="en-US" sz="2400" b="1" dirty="0" err="1"/>
                    <a:t>tanlang</a:t>
                  </a:r>
                  <a:r>
                    <a:rPr lang="en-US" sz="2400" b="1" dirty="0"/>
                    <a:t>  </a:t>
                  </a:r>
                  <a:endParaRPr lang="ru-RU" sz="2400" b="1" dirty="0"/>
                </a:p>
              </p:txBody>
            </p:sp>
            <p:sp>
              <p:nvSpPr>
                <p:cNvPr id="121" name="Равнобедренный треугольник 120"/>
                <p:cNvSpPr/>
                <p:nvPr/>
              </p:nvSpPr>
              <p:spPr>
                <a:xfrm flipV="1">
                  <a:off x="7259798" y="3273829"/>
                  <a:ext cx="377493" cy="28398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118" name="Скругленный прямоугольник 117"/>
              <p:cNvSpPr/>
              <p:nvPr/>
            </p:nvSpPr>
            <p:spPr>
              <a:xfrm>
                <a:off x="1809446" y="707019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119" name="Скругленный прямоугольник 118"/>
              <p:cNvSpPr/>
              <p:nvPr/>
            </p:nvSpPr>
            <p:spPr>
              <a:xfrm>
                <a:off x="1809446" y="12364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116" name="Скругленный прямоугольник 115"/>
            <p:cNvSpPr/>
            <p:nvPr/>
          </p:nvSpPr>
          <p:spPr>
            <a:xfrm>
              <a:off x="-899283" y="7763319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 </a:t>
              </a:r>
              <a:endParaRPr lang="ru-RU" sz="2400" b="1" dirty="0"/>
            </a:p>
          </p:txBody>
        </p:sp>
      </p:grpSp>
      <p:sp>
        <p:nvSpPr>
          <p:cNvPr id="65" name="Скругленный прямоугольник 64"/>
          <p:cNvSpPr/>
          <p:nvPr/>
        </p:nvSpPr>
        <p:spPr>
          <a:xfrm>
            <a:off x="4234445" y="3572727"/>
            <a:ext cx="3140242" cy="52938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&gt;</a:t>
            </a:r>
            <a:endParaRPr lang="ru-RU" sz="2400" b="1" dirty="0"/>
          </a:p>
        </p:txBody>
      </p:sp>
      <p:grpSp>
        <p:nvGrpSpPr>
          <p:cNvPr id="67" name="Группа 66"/>
          <p:cNvGrpSpPr/>
          <p:nvPr/>
        </p:nvGrpSpPr>
        <p:grpSpPr>
          <a:xfrm>
            <a:off x="633112" y="250490"/>
            <a:ext cx="11342652" cy="2453131"/>
            <a:chOff x="633112" y="250490"/>
            <a:chExt cx="11342652" cy="2453131"/>
          </a:xfrm>
        </p:grpSpPr>
        <p:sp>
          <p:nvSpPr>
            <p:cNvPr id="77" name="TextBox 76"/>
            <p:cNvSpPr txBox="1"/>
            <p:nvPr/>
          </p:nvSpPr>
          <p:spPr>
            <a:xfrm>
              <a:off x="633112" y="1160955"/>
              <a:ext cx="7031004" cy="120032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2060"/>
                  </a:solidFill>
                </a:rPr>
                <a:t>	</a:t>
              </a:r>
              <a:r>
                <a:rPr lang="en-US" sz="2400" b="1" dirty="0" err="1">
                  <a:solidFill>
                    <a:srgbClr val="002060"/>
                  </a:solidFill>
                </a:rPr>
                <a:t>Hosil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bo‘lgan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silindrlar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xossalarini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solishtiring</a:t>
              </a:r>
              <a:r>
                <a:rPr lang="en-US" sz="2400" b="1" dirty="0">
                  <a:solidFill>
                    <a:srgbClr val="002060"/>
                  </a:solidFill>
                </a:rPr>
                <a:t>. </a:t>
              </a:r>
            </a:p>
            <a:p>
              <a:r>
                <a:rPr lang="en-US" sz="2400" b="1" dirty="0" err="1">
                  <a:solidFill>
                    <a:srgbClr val="002060"/>
                  </a:solidFill>
                </a:rPr>
                <a:t>Buning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uchun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ochiladigan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darchadan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bitta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munosabatni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tanlang</a:t>
              </a:r>
              <a:r>
                <a:rPr lang="en-US" sz="2400" b="1" dirty="0">
                  <a:solidFill>
                    <a:srgbClr val="002060"/>
                  </a:solidFill>
                </a:rPr>
                <a:t>.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  <p:pic>
          <p:nvPicPr>
            <p:cNvPr id="78" name="Рисунок 77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89" t="19309" r="22894" b="52177"/>
            <a:stretch>
              <a:fillRect/>
            </a:stretch>
          </p:blipFill>
          <p:spPr>
            <a:xfrm>
              <a:off x="8705814" y="1158166"/>
              <a:ext cx="3269950" cy="1545455"/>
            </a:xfrm>
            <a:prstGeom prst="rect">
              <a:avLst/>
            </a:prstGeom>
          </p:spPr>
        </p:pic>
        <p:sp>
          <p:nvSpPr>
            <p:cNvPr id="79" name="Прямоугольник 78"/>
            <p:cNvSpPr/>
            <p:nvPr/>
          </p:nvSpPr>
          <p:spPr>
            <a:xfrm>
              <a:off x="8032162" y="250490"/>
              <a:ext cx="188384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Salimning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  <p:sp>
          <p:nvSpPr>
            <p:cNvPr id="80" name="Прямоугольник 79"/>
            <p:cNvSpPr/>
            <p:nvPr/>
          </p:nvSpPr>
          <p:spPr>
            <a:xfrm>
              <a:off x="10051583" y="250490"/>
              <a:ext cx="19241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Karimning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</p:grpSp>
      <p:grpSp>
        <p:nvGrpSpPr>
          <p:cNvPr id="81" name="Группа 80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82" name="Прямоугольник 81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83" name="Группа 82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4" name="Прямоугольник 83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Прямоугольник 84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6" name="8-конечная звезда 85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4200560" y="3524010"/>
            <a:ext cx="3140242" cy="2124404"/>
            <a:chOff x="-899283" y="6168304"/>
            <a:chExt cx="3140242" cy="2124404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-899283" y="6168304"/>
              <a:ext cx="3140242" cy="1595015"/>
              <a:chOff x="1809446" y="170782"/>
              <a:chExt cx="3140242" cy="1595015"/>
            </a:xfrm>
          </p:grpSpPr>
          <p:grpSp>
            <p:nvGrpSpPr>
              <p:cNvPr id="15" name="Группа 14"/>
              <p:cNvGrpSpPr/>
              <p:nvPr/>
            </p:nvGrpSpPr>
            <p:grpSpPr>
              <a:xfrm>
                <a:off x="1809446" y="170782"/>
                <a:ext cx="3140242" cy="529389"/>
                <a:chOff x="4561589" y="3164822"/>
                <a:chExt cx="3140242" cy="529389"/>
              </a:xfrm>
            </p:grpSpPr>
            <p:sp>
              <p:nvSpPr>
                <p:cNvPr id="17" name="Скругленный прямоугольник 16"/>
                <p:cNvSpPr/>
                <p:nvPr/>
              </p:nvSpPr>
              <p:spPr>
                <a:xfrm>
                  <a:off x="4561589" y="3164822"/>
                  <a:ext cx="3140242" cy="529389"/>
                </a:xfrm>
                <a:prstGeom prst="roundRect">
                  <a:avLst/>
                </a:prstGeom>
                <a:ln w="38100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err="1"/>
                    <a:t>Bittasini</a:t>
                  </a:r>
                  <a:r>
                    <a:rPr lang="en-US" sz="2400" b="1" dirty="0"/>
                    <a:t> </a:t>
                  </a:r>
                  <a:r>
                    <a:rPr lang="en-US" sz="2400" b="1" dirty="0" err="1"/>
                    <a:t>tanlang</a:t>
                  </a:r>
                  <a:r>
                    <a:rPr lang="en-US" sz="2400" b="1" dirty="0"/>
                    <a:t>  </a:t>
                  </a:r>
                  <a:endParaRPr lang="ru-RU" sz="2400" b="1" dirty="0"/>
                </a:p>
              </p:txBody>
            </p:sp>
            <p:sp>
              <p:nvSpPr>
                <p:cNvPr id="24" name="Равнобедренный треугольник 23"/>
                <p:cNvSpPr/>
                <p:nvPr/>
              </p:nvSpPr>
              <p:spPr>
                <a:xfrm flipV="1">
                  <a:off x="7259798" y="3273829"/>
                  <a:ext cx="377493" cy="28398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27" name="Скругленный прямоугольник 26"/>
              <p:cNvSpPr/>
              <p:nvPr/>
            </p:nvSpPr>
            <p:spPr>
              <a:xfrm>
                <a:off x="1809446" y="707019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30" name="Скругленный прямоугольник 29"/>
              <p:cNvSpPr/>
              <p:nvPr/>
            </p:nvSpPr>
            <p:spPr>
              <a:xfrm>
                <a:off x="1809446" y="12364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68" name="Скругленный прямоугольник 67"/>
            <p:cNvSpPr/>
            <p:nvPr/>
          </p:nvSpPr>
          <p:spPr>
            <a:xfrm>
              <a:off x="-899283" y="7763319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 </a:t>
              </a:r>
              <a:endParaRPr lang="ru-RU" sz="2400" b="1" dirty="0"/>
            </a:p>
          </p:txBody>
        </p:sp>
      </p:grp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914151" y="2689438"/>
          <a:ext cx="9780831" cy="308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02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Salimning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sinindri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Karimning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sinindri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2" name="Группа 11"/>
          <p:cNvGrpSpPr/>
          <p:nvPr/>
        </p:nvGrpSpPr>
        <p:grpSpPr>
          <a:xfrm>
            <a:off x="4226550" y="3584210"/>
            <a:ext cx="3156031" cy="2075752"/>
            <a:chOff x="562056" y="370868"/>
            <a:chExt cx="3156031" cy="2075752"/>
          </a:xfrm>
        </p:grpSpPr>
        <p:grpSp>
          <p:nvGrpSpPr>
            <p:cNvPr id="93" name="Группа 92"/>
            <p:cNvGrpSpPr/>
            <p:nvPr/>
          </p:nvGrpSpPr>
          <p:grpSpPr>
            <a:xfrm>
              <a:off x="562056" y="370868"/>
              <a:ext cx="3156031" cy="1338364"/>
              <a:chOff x="1282696" y="327672"/>
              <a:chExt cx="3156031" cy="1338364"/>
            </a:xfrm>
          </p:grpSpPr>
          <p:sp>
            <p:nvSpPr>
              <p:cNvPr id="94" name="Скругленный прямоугольник 93"/>
              <p:cNvSpPr/>
              <p:nvPr/>
            </p:nvSpPr>
            <p:spPr>
              <a:xfrm>
                <a:off x="1298485" y="327672"/>
                <a:ext cx="3140242" cy="529389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95" name="Скругленный прямоугольник 94"/>
              <p:cNvSpPr/>
              <p:nvPr/>
            </p:nvSpPr>
            <p:spPr>
              <a:xfrm>
                <a:off x="1282696" y="1136647"/>
                <a:ext cx="3140242" cy="529389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97" name="Скругленный прямоугольник 96"/>
            <p:cNvSpPr/>
            <p:nvPr/>
          </p:nvSpPr>
          <p:spPr>
            <a:xfrm>
              <a:off x="562056" y="1917231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</p:grpSp>
      <p:grpSp>
        <p:nvGrpSpPr>
          <p:cNvPr id="65" name="Группа 64"/>
          <p:cNvGrpSpPr/>
          <p:nvPr/>
        </p:nvGrpSpPr>
        <p:grpSpPr>
          <a:xfrm>
            <a:off x="633112" y="250490"/>
            <a:ext cx="11342652" cy="2453131"/>
            <a:chOff x="633112" y="250490"/>
            <a:chExt cx="11342652" cy="2453131"/>
          </a:xfrm>
        </p:grpSpPr>
        <p:sp>
          <p:nvSpPr>
            <p:cNvPr id="67" name="TextBox 66"/>
            <p:cNvSpPr txBox="1"/>
            <p:nvPr/>
          </p:nvSpPr>
          <p:spPr>
            <a:xfrm>
              <a:off x="633112" y="1160955"/>
              <a:ext cx="7031004" cy="120032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2060"/>
                  </a:solidFill>
                </a:rPr>
                <a:t>	</a:t>
              </a:r>
              <a:r>
                <a:rPr lang="en-US" sz="2400" b="1" dirty="0" err="1">
                  <a:solidFill>
                    <a:srgbClr val="002060"/>
                  </a:solidFill>
                </a:rPr>
                <a:t>Hosil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bo‘lgan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silindrlar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xossalarini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solishtiring</a:t>
              </a:r>
              <a:r>
                <a:rPr lang="en-US" sz="2400" b="1" dirty="0">
                  <a:solidFill>
                    <a:srgbClr val="002060"/>
                  </a:solidFill>
                </a:rPr>
                <a:t>. </a:t>
              </a:r>
            </a:p>
            <a:p>
              <a:r>
                <a:rPr lang="en-US" sz="2400" b="1" dirty="0" err="1">
                  <a:solidFill>
                    <a:srgbClr val="002060"/>
                  </a:solidFill>
                </a:rPr>
                <a:t>Buning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uchun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ochiladigan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darchadan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bitta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munosabatni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tanlang</a:t>
              </a:r>
              <a:r>
                <a:rPr lang="en-US" sz="2400" b="1" dirty="0">
                  <a:solidFill>
                    <a:srgbClr val="002060"/>
                  </a:solidFill>
                </a:rPr>
                <a:t>.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  <p:pic>
          <p:nvPicPr>
            <p:cNvPr id="77" name="Рисунок 76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89" t="19309" r="22894" b="52177"/>
            <a:stretch>
              <a:fillRect/>
            </a:stretch>
          </p:blipFill>
          <p:spPr>
            <a:xfrm>
              <a:off x="8470232" y="1046824"/>
              <a:ext cx="3505532" cy="1656797"/>
            </a:xfrm>
            <a:prstGeom prst="rect">
              <a:avLst/>
            </a:prstGeom>
          </p:spPr>
        </p:pic>
        <p:sp>
          <p:nvSpPr>
            <p:cNvPr id="78" name="Прямоугольник 77"/>
            <p:cNvSpPr/>
            <p:nvPr/>
          </p:nvSpPr>
          <p:spPr>
            <a:xfrm>
              <a:off x="8032162" y="250490"/>
              <a:ext cx="188384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Salimning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  <p:sp>
          <p:nvSpPr>
            <p:cNvPr id="79" name="Прямоугольник 78"/>
            <p:cNvSpPr/>
            <p:nvPr/>
          </p:nvSpPr>
          <p:spPr>
            <a:xfrm>
              <a:off x="10051583" y="250490"/>
              <a:ext cx="19241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Karimning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</p:grpSp>
      <p:grpSp>
        <p:nvGrpSpPr>
          <p:cNvPr id="80" name="Группа 79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81" name="Прямоугольник 80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82" name="Группа 81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3" name="Прямоугольник 82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Прямоугольник 83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5" name="8-конечная звезда 84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4200560" y="3524010"/>
            <a:ext cx="3140242" cy="2124404"/>
            <a:chOff x="-899283" y="6168304"/>
            <a:chExt cx="3140242" cy="2124404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-899283" y="6168304"/>
              <a:ext cx="3140242" cy="1595015"/>
              <a:chOff x="1809446" y="170782"/>
              <a:chExt cx="3140242" cy="1595015"/>
            </a:xfrm>
          </p:grpSpPr>
          <p:grpSp>
            <p:nvGrpSpPr>
              <p:cNvPr id="15" name="Группа 14"/>
              <p:cNvGrpSpPr/>
              <p:nvPr/>
            </p:nvGrpSpPr>
            <p:grpSpPr>
              <a:xfrm>
                <a:off x="1809446" y="170782"/>
                <a:ext cx="3140242" cy="529389"/>
                <a:chOff x="4561589" y="3164822"/>
                <a:chExt cx="3140242" cy="529389"/>
              </a:xfrm>
            </p:grpSpPr>
            <p:sp>
              <p:nvSpPr>
                <p:cNvPr id="17" name="Скругленный прямоугольник 16"/>
                <p:cNvSpPr/>
                <p:nvPr/>
              </p:nvSpPr>
              <p:spPr>
                <a:xfrm>
                  <a:off x="4561589" y="3164822"/>
                  <a:ext cx="3140242" cy="529389"/>
                </a:xfrm>
                <a:prstGeom prst="roundRect">
                  <a:avLst/>
                </a:prstGeom>
                <a:ln w="38100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err="1"/>
                    <a:t>Bittasini</a:t>
                  </a:r>
                  <a:r>
                    <a:rPr lang="en-US" sz="2400" b="1" dirty="0"/>
                    <a:t> </a:t>
                  </a:r>
                  <a:r>
                    <a:rPr lang="en-US" sz="2400" b="1" dirty="0" err="1"/>
                    <a:t>tanlang</a:t>
                  </a:r>
                  <a:r>
                    <a:rPr lang="en-US" sz="2400" b="1" dirty="0"/>
                    <a:t>  </a:t>
                  </a:r>
                  <a:endParaRPr lang="ru-RU" sz="2400" b="1" dirty="0"/>
                </a:p>
              </p:txBody>
            </p:sp>
            <p:sp>
              <p:nvSpPr>
                <p:cNvPr id="24" name="Равнобедренный треугольник 23"/>
                <p:cNvSpPr/>
                <p:nvPr/>
              </p:nvSpPr>
              <p:spPr>
                <a:xfrm flipV="1">
                  <a:off x="7259798" y="3273829"/>
                  <a:ext cx="377493" cy="28398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27" name="Скругленный прямоугольник 26"/>
              <p:cNvSpPr/>
              <p:nvPr/>
            </p:nvSpPr>
            <p:spPr>
              <a:xfrm>
                <a:off x="1809446" y="707019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30" name="Скругленный прямоугольник 29"/>
              <p:cNvSpPr/>
              <p:nvPr/>
            </p:nvSpPr>
            <p:spPr>
              <a:xfrm>
                <a:off x="1809446" y="12364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68" name="Скругленный прямоугольник 67"/>
            <p:cNvSpPr/>
            <p:nvPr/>
          </p:nvSpPr>
          <p:spPr>
            <a:xfrm>
              <a:off x="-899283" y="7763319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 </a:t>
              </a:r>
              <a:endParaRPr lang="ru-RU" sz="2400" b="1" dirty="0"/>
            </a:p>
          </p:txBody>
        </p:sp>
      </p:grp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932245" y="2411555"/>
          <a:ext cx="9780831" cy="308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02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Salimning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sinindri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Karimning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sinindri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2" name="Группа 11"/>
          <p:cNvGrpSpPr/>
          <p:nvPr/>
        </p:nvGrpSpPr>
        <p:grpSpPr>
          <a:xfrm>
            <a:off x="4236751" y="3280068"/>
            <a:ext cx="3156031" cy="2075752"/>
            <a:chOff x="562056" y="370868"/>
            <a:chExt cx="3156031" cy="2075752"/>
          </a:xfrm>
        </p:grpSpPr>
        <p:grpSp>
          <p:nvGrpSpPr>
            <p:cNvPr id="93" name="Группа 92"/>
            <p:cNvGrpSpPr/>
            <p:nvPr/>
          </p:nvGrpSpPr>
          <p:grpSpPr>
            <a:xfrm>
              <a:off x="562056" y="370868"/>
              <a:ext cx="3156031" cy="1338364"/>
              <a:chOff x="1282696" y="327672"/>
              <a:chExt cx="3156031" cy="1338364"/>
            </a:xfrm>
          </p:grpSpPr>
          <p:sp>
            <p:nvSpPr>
              <p:cNvPr id="94" name="Скругленный прямоугольник 93"/>
              <p:cNvSpPr/>
              <p:nvPr/>
            </p:nvSpPr>
            <p:spPr>
              <a:xfrm>
                <a:off x="1298485" y="327672"/>
                <a:ext cx="3140242" cy="529389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95" name="Скругленный прямоугольник 94"/>
              <p:cNvSpPr/>
              <p:nvPr/>
            </p:nvSpPr>
            <p:spPr>
              <a:xfrm>
                <a:off x="1282696" y="1136647"/>
                <a:ext cx="3140242" cy="529389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  </a:t>
                </a:r>
                <a:endParaRPr lang="ru-RU" sz="2400" b="1" dirty="0"/>
              </a:p>
            </p:txBody>
          </p:sp>
        </p:grpSp>
        <p:sp>
          <p:nvSpPr>
            <p:cNvPr id="97" name="Скругленный прямоугольник 96"/>
            <p:cNvSpPr/>
            <p:nvPr/>
          </p:nvSpPr>
          <p:spPr>
            <a:xfrm>
              <a:off x="562056" y="1917231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4218656" y="4824236"/>
            <a:ext cx="3140242" cy="2124404"/>
            <a:chOff x="-899283" y="6168304"/>
            <a:chExt cx="3140242" cy="2124404"/>
          </a:xfrm>
        </p:grpSpPr>
        <p:grpSp>
          <p:nvGrpSpPr>
            <p:cNvPr id="21" name="Группа 20"/>
            <p:cNvGrpSpPr/>
            <p:nvPr/>
          </p:nvGrpSpPr>
          <p:grpSpPr>
            <a:xfrm>
              <a:off x="-899283" y="6168304"/>
              <a:ext cx="3140242" cy="1595015"/>
              <a:chOff x="1809446" y="170782"/>
              <a:chExt cx="3140242" cy="1595015"/>
            </a:xfrm>
          </p:grpSpPr>
          <p:grpSp>
            <p:nvGrpSpPr>
              <p:cNvPr id="23" name="Группа 22"/>
              <p:cNvGrpSpPr/>
              <p:nvPr/>
            </p:nvGrpSpPr>
            <p:grpSpPr>
              <a:xfrm>
                <a:off x="1809446" y="170782"/>
                <a:ext cx="3140242" cy="529389"/>
                <a:chOff x="4561589" y="3164822"/>
                <a:chExt cx="3140242" cy="529389"/>
              </a:xfrm>
            </p:grpSpPr>
            <p:sp>
              <p:nvSpPr>
                <p:cNvPr id="28" name="Скругленный прямоугольник 27"/>
                <p:cNvSpPr/>
                <p:nvPr/>
              </p:nvSpPr>
              <p:spPr>
                <a:xfrm>
                  <a:off x="4561589" y="3164822"/>
                  <a:ext cx="3140242" cy="529389"/>
                </a:xfrm>
                <a:prstGeom prst="roundRect">
                  <a:avLst/>
                </a:prstGeom>
                <a:ln w="38100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err="1"/>
                    <a:t>Bittasini</a:t>
                  </a:r>
                  <a:r>
                    <a:rPr lang="en-US" sz="2400" b="1" dirty="0"/>
                    <a:t> </a:t>
                  </a:r>
                  <a:r>
                    <a:rPr lang="en-US" sz="2400" b="1" dirty="0" err="1"/>
                    <a:t>tanlang</a:t>
                  </a:r>
                  <a:r>
                    <a:rPr lang="en-US" sz="2400" b="1" dirty="0"/>
                    <a:t>  </a:t>
                  </a:r>
                  <a:endParaRPr lang="ru-RU" sz="2400" b="1" dirty="0"/>
                </a:p>
              </p:txBody>
            </p:sp>
            <p:sp>
              <p:nvSpPr>
                <p:cNvPr id="29" name="Равнобедренный треугольник 28"/>
                <p:cNvSpPr/>
                <p:nvPr/>
              </p:nvSpPr>
              <p:spPr>
                <a:xfrm flipV="1">
                  <a:off x="7259798" y="3273829"/>
                  <a:ext cx="377493" cy="28398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25" name="Скругленный прямоугольник 24"/>
              <p:cNvSpPr/>
              <p:nvPr/>
            </p:nvSpPr>
            <p:spPr>
              <a:xfrm>
                <a:off x="1809446" y="707019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26" name="Скругленный прямоугольник 25"/>
              <p:cNvSpPr/>
              <p:nvPr/>
            </p:nvSpPr>
            <p:spPr>
              <a:xfrm>
                <a:off x="1809446" y="12364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22" name="Скругленный прямоугольник 21"/>
            <p:cNvSpPr/>
            <p:nvPr/>
          </p:nvSpPr>
          <p:spPr>
            <a:xfrm>
              <a:off x="-899283" y="7763319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 </a:t>
              </a:r>
              <a:endParaRPr lang="ru-RU" sz="2400" b="1" dirty="0"/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633112" y="250490"/>
            <a:ext cx="11342652" cy="2453131"/>
            <a:chOff x="633112" y="250490"/>
            <a:chExt cx="11342652" cy="2453131"/>
          </a:xfrm>
        </p:grpSpPr>
        <p:sp>
          <p:nvSpPr>
            <p:cNvPr id="32" name="TextBox 31"/>
            <p:cNvSpPr txBox="1"/>
            <p:nvPr/>
          </p:nvSpPr>
          <p:spPr>
            <a:xfrm>
              <a:off x="633112" y="1160955"/>
              <a:ext cx="7031004" cy="120032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2060"/>
                  </a:solidFill>
                </a:rPr>
                <a:t>	</a:t>
              </a:r>
              <a:r>
                <a:rPr lang="en-US" sz="2400" b="1" dirty="0" err="1">
                  <a:solidFill>
                    <a:srgbClr val="002060"/>
                  </a:solidFill>
                </a:rPr>
                <a:t>Hosil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bo‘lgan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silindrlar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xossalarini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solishtiring</a:t>
              </a:r>
              <a:r>
                <a:rPr lang="en-US" sz="2400" b="1" dirty="0">
                  <a:solidFill>
                    <a:srgbClr val="002060"/>
                  </a:solidFill>
                </a:rPr>
                <a:t>. </a:t>
              </a:r>
            </a:p>
            <a:p>
              <a:r>
                <a:rPr lang="en-US" sz="2400" b="1" dirty="0" err="1">
                  <a:solidFill>
                    <a:srgbClr val="002060"/>
                  </a:solidFill>
                </a:rPr>
                <a:t>Buning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uchun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ochiladigan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darchadan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bitta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munosabatni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tanlang</a:t>
              </a:r>
              <a:r>
                <a:rPr lang="en-US" sz="2400" b="1" dirty="0">
                  <a:solidFill>
                    <a:srgbClr val="002060"/>
                  </a:solidFill>
                </a:rPr>
                <a:t>.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  <p:pic>
          <p:nvPicPr>
            <p:cNvPr id="33" name="Рисунок 32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89" t="19309" r="22894" b="52177"/>
            <a:stretch>
              <a:fillRect/>
            </a:stretch>
          </p:blipFill>
          <p:spPr>
            <a:xfrm>
              <a:off x="8705814" y="1158166"/>
              <a:ext cx="3269950" cy="1545455"/>
            </a:xfrm>
            <a:prstGeom prst="rect">
              <a:avLst/>
            </a:prstGeom>
          </p:spPr>
        </p:pic>
        <p:sp>
          <p:nvSpPr>
            <p:cNvPr id="34" name="Прямоугольник 33"/>
            <p:cNvSpPr/>
            <p:nvPr/>
          </p:nvSpPr>
          <p:spPr>
            <a:xfrm>
              <a:off x="8032162" y="250490"/>
              <a:ext cx="188384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Salimning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10051583" y="250490"/>
              <a:ext cx="19241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Karimning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38" name="Прямоугольник 37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39" name="Группа 3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40" name="Прямоугольник 39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Прямоугольник 40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42" name="8-конечная звезда 41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4200560" y="3524010"/>
            <a:ext cx="3140242" cy="2124404"/>
            <a:chOff x="-899283" y="6168304"/>
            <a:chExt cx="3140242" cy="2124404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-899283" y="6168304"/>
              <a:ext cx="3140242" cy="1595015"/>
              <a:chOff x="1809446" y="170782"/>
              <a:chExt cx="3140242" cy="1595015"/>
            </a:xfrm>
          </p:grpSpPr>
          <p:grpSp>
            <p:nvGrpSpPr>
              <p:cNvPr id="15" name="Группа 14"/>
              <p:cNvGrpSpPr/>
              <p:nvPr/>
            </p:nvGrpSpPr>
            <p:grpSpPr>
              <a:xfrm>
                <a:off x="1809446" y="170782"/>
                <a:ext cx="3140242" cy="529389"/>
                <a:chOff x="4561589" y="3164822"/>
                <a:chExt cx="3140242" cy="529389"/>
              </a:xfrm>
            </p:grpSpPr>
            <p:sp>
              <p:nvSpPr>
                <p:cNvPr id="17" name="Скругленный прямоугольник 16"/>
                <p:cNvSpPr/>
                <p:nvPr/>
              </p:nvSpPr>
              <p:spPr>
                <a:xfrm>
                  <a:off x="4561589" y="3164822"/>
                  <a:ext cx="3140242" cy="529389"/>
                </a:xfrm>
                <a:prstGeom prst="roundRect">
                  <a:avLst/>
                </a:prstGeom>
                <a:ln w="38100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err="1"/>
                    <a:t>Bittasini</a:t>
                  </a:r>
                  <a:r>
                    <a:rPr lang="en-US" sz="2400" b="1" dirty="0"/>
                    <a:t> </a:t>
                  </a:r>
                  <a:r>
                    <a:rPr lang="en-US" sz="2400" b="1" dirty="0" err="1"/>
                    <a:t>tanlang</a:t>
                  </a:r>
                  <a:r>
                    <a:rPr lang="en-US" sz="2400" b="1" dirty="0"/>
                    <a:t>  </a:t>
                  </a:r>
                  <a:endParaRPr lang="ru-RU" sz="2400" b="1" dirty="0"/>
                </a:p>
              </p:txBody>
            </p:sp>
            <p:sp>
              <p:nvSpPr>
                <p:cNvPr id="24" name="Равнобедренный треугольник 23"/>
                <p:cNvSpPr/>
                <p:nvPr/>
              </p:nvSpPr>
              <p:spPr>
                <a:xfrm flipV="1">
                  <a:off x="7259798" y="3273829"/>
                  <a:ext cx="377493" cy="28398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27" name="Скругленный прямоугольник 26"/>
              <p:cNvSpPr/>
              <p:nvPr/>
            </p:nvSpPr>
            <p:spPr>
              <a:xfrm>
                <a:off x="1809446" y="707019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30" name="Скругленный прямоугольник 29"/>
              <p:cNvSpPr/>
              <p:nvPr/>
            </p:nvSpPr>
            <p:spPr>
              <a:xfrm>
                <a:off x="1809446" y="12364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68" name="Скругленный прямоугольник 67"/>
            <p:cNvSpPr/>
            <p:nvPr/>
          </p:nvSpPr>
          <p:spPr>
            <a:xfrm>
              <a:off x="-899283" y="7763319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 </a:t>
              </a:r>
              <a:endParaRPr lang="ru-RU" sz="2400" b="1" dirty="0"/>
            </a:p>
          </p:txBody>
        </p:sp>
      </p:grp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914151" y="2689438"/>
          <a:ext cx="9780831" cy="308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02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Salimning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sinindri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Karimning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sinindri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57" name="Группа 56"/>
          <p:cNvGrpSpPr/>
          <p:nvPr/>
        </p:nvGrpSpPr>
        <p:grpSpPr>
          <a:xfrm>
            <a:off x="4226550" y="3548333"/>
            <a:ext cx="3156031" cy="2130736"/>
            <a:chOff x="1282696" y="327672"/>
            <a:chExt cx="3156031" cy="2130736"/>
          </a:xfrm>
        </p:grpSpPr>
        <p:sp>
          <p:nvSpPr>
            <p:cNvPr id="58" name="Скругленный прямоугольник 57"/>
            <p:cNvSpPr/>
            <p:nvPr/>
          </p:nvSpPr>
          <p:spPr>
            <a:xfrm>
              <a:off x="1298485" y="327672"/>
              <a:ext cx="3140242" cy="529389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&gt;</a:t>
              </a:r>
              <a:endParaRPr lang="ru-RU" sz="2400" b="1" dirty="0"/>
            </a:p>
          </p:txBody>
        </p:sp>
        <p:sp>
          <p:nvSpPr>
            <p:cNvPr id="66" name="Скругленный прямоугольник 65"/>
            <p:cNvSpPr/>
            <p:nvPr/>
          </p:nvSpPr>
          <p:spPr>
            <a:xfrm>
              <a:off x="1282696" y="1136647"/>
              <a:ext cx="3140242" cy="529389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&gt;  </a:t>
              </a:r>
              <a:endParaRPr lang="ru-RU" sz="2400" b="1" dirty="0"/>
            </a:p>
          </p:txBody>
        </p:sp>
        <p:sp>
          <p:nvSpPr>
            <p:cNvPr id="64" name="Скругленный прямоугольник 63"/>
            <p:cNvSpPr/>
            <p:nvPr/>
          </p:nvSpPr>
          <p:spPr>
            <a:xfrm>
              <a:off x="1282696" y="1929019"/>
              <a:ext cx="3140242" cy="529389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</a:t>
              </a:r>
              <a:endParaRPr lang="ru-RU" sz="2400" b="1" dirty="0"/>
            </a:p>
          </p:txBody>
        </p:sp>
      </p:grpSp>
      <p:grpSp>
        <p:nvGrpSpPr>
          <p:cNvPr id="65" name="Группа 64"/>
          <p:cNvGrpSpPr/>
          <p:nvPr/>
        </p:nvGrpSpPr>
        <p:grpSpPr>
          <a:xfrm>
            <a:off x="633112" y="250490"/>
            <a:ext cx="11342652" cy="2453131"/>
            <a:chOff x="633112" y="250490"/>
            <a:chExt cx="11342652" cy="2453131"/>
          </a:xfrm>
        </p:grpSpPr>
        <p:sp>
          <p:nvSpPr>
            <p:cNvPr id="67" name="TextBox 66"/>
            <p:cNvSpPr txBox="1"/>
            <p:nvPr/>
          </p:nvSpPr>
          <p:spPr>
            <a:xfrm>
              <a:off x="633112" y="1160955"/>
              <a:ext cx="7031004" cy="120032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2060"/>
                  </a:solidFill>
                </a:rPr>
                <a:t>	</a:t>
              </a:r>
              <a:r>
                <a:rPr lang="en-US" sz="2400" b="1" dirty="0" err="1">
                  <a:solidFill>
                    <a:srgbClr val="002060"/>
                  </a:solidFill>
                </a:rPr>
                <a:t>Hosil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bo‘lgan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silindrlar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xossalarini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solishtiring</a:t>
              </a:r>
              <a:r>
                <a:rPr lang="en-US" sz="2400" b="1" dirty="0">
                  <a:solidFill>
                    <a:srgbClr val="002060"/>
                  </a:solidFill>
                </a:rPr>
                <a:t>. </a:t>
              </a:r>
            </a:p>
            <a:p>
              <a:r>
                <a:rPr lang="en-US" sz="2400" b="1" dirty="0" err="1">
                  <a:solidFill>
                    <a:srgbClr val="002060"/>
                  </a:solidFill>
                </a:rPr>
                <a:t>Buning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uchun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ochiladigan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darchadan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bitta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munosabatni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tanlang</a:t>
              </a:r>
              <a:r>
                <a:rPr lang="en-US" sz="2400" b="1" dirty="0">
                  <a:solidFill>
                    <a:srgbClr val="002060"/>
                  </a:solidFill>
                </a:rPr>
                <a:t>.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  <p:pic>
          <p:nvPicPr>
            <p:cNvPr id="77" name="Рисунок 76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89" t="19309" r="22894" b="52177"/>
            <a:stretch>
              <a:fillRect/>
            </a:stretch>
          </p:blipFill>
          <p:spPr>
            <a:xfrm>
              <a:off x="8726436" y="1167913"/>
              <a:ext cx="3249327" cy="1535708"/>
            </a:xfrm>
            <a:prstGeom prst="rect">
              <a:avLst/>
            </a:prstGeom>
          </p:spPr>
        </p:pic>
        <p:sp>
          <p:nvSpPr>
            <p:cNvPr id="78" name="Прямоугольник 77"/>
            <p:cNvSpPr/>
            <p:nvPr/>
          </p:nvSpPr>
          <p:spPr>
            <a:xfrm>
              <a:off x="8032162" y="250490"/>
              <a:ext cx="188384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Salimning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  <p:sp>
          <p:nvSpPr>
            <p:cNvPr id="79" name="Прямоугольник 78"/>
            <p:cNvSpPr/>
            <p:nvPr/>
          </p:nvSpPr>
          <p:spPr>
            <a:xfrm>
              <a:off x="10051583" y="250490"/>
              <a:ext cx="19241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Karimning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</p:grpSp>
      <p:grpSp>
        <p:nvGrpSpPr>
          <p:cNvPr id="80" name="Группа 79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81" name="Прямоугольник 80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82" name="Группа 81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3" name="Прямоугольник 82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Прямоугольник 83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5" name="8-конечная звезда 84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77280" y="1118582"/>
            <a:ext cx="1101023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Karim </a:t>
            </a:r>
            <a:r>
              <a:rPr lang="en-US" sz="2400" b="1" dirty="0" err="1">
                <a:solidFill>
                  <a:srgbClr val="002060"/>
                </a:solidFill>
              </a:rPr>
              <a:t>o‘z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shahri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haqidagi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ma’lumotlarni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uchta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grafik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orqali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tasvirlamoqchi</a:t>
            </a:r>
            <a:r>
              <a:rPr lang="en-US" sz="2400" b="1" dirty="0">
                <a:solidFill>
                  <a:srgbClr val="002060"/>
                </a:solidFill>
              </a:rPr>
              <a:t>. </a:t>
            </a:r>
            <a:r>
              <a:rPr lang="en-US" sz="2400" b="1" dirty="0" err="1">
                <a:solidFill>
                  <a:srgbClr val="002060"/>
                </a:solidFill>
              </a:rPr>
              <a:t>Uning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grafiklari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nomi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jadvalda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keltirilgan</a:t>
            </a:r>
            <a:r>
              <a:rPr lang="en-US" sz="2400" b="1" dirty="0">
                <a:solidFill>
                  <a:srgbClr val="002060"/>
                </a:solidFill>
              </a:rPr>
              <a:t>. </a:t>
            </a:r>
            <a:r>
              <a:rPr lang="en-US" sz="2400" b="1" dirty="0" err="1">
                <a:solidFill>
                  <a:srgbClr val="002060"/>
                </a:solidFill>
              </a:rPr>
              <a:t>Quyidagi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grafiklardan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qaysi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biri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bu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nomlarga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yaxshiroq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mos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keladi</a:t>
            </a:r>
            <a:r>
              <a:rPr lang="en-US" sz="2400" b="1" dirty="0">
                <a:solidFill>
                  <a:srgbClr val="002060"/>
                </a:solidFill>
              </a:rPr>
              <a:t>? </a:t>
            </a:r>
            <a:r>
              <a:rPr lang="en-US" sz="2400" b="1" dirty="0" err="1">
                <a:solidFill>
                  <a:srgbClr val="002060"/>
                </a:solidFill>
              </a:rPr>
              <a:t>Grafiklarni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siljitib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jadvalning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mos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katagiga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joylang</a:t>
            </a:r>
            <a:r>
              <a:rPr lang="en-US" sz="2400" b="1" dirty="0">
                <a:solidFill>
                  <a:srgbClr val="002060"/>
                </a:solidFill>
              </a:rPr>
              <a:t>.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00" t="35639" r="48883" b="36499"/>
          <a:stretch>
            <a:fillRect/>
          </a:stretch>
        </p:blipFill>
        <p:spPr>
          <a:xfrm>
            <a:off x="3665025" y="2344213"/>
            <a:ext cx="1922821" cy="1643294"/>
          </a:xfrm>
          <a:prstGeom prst="rect">
            <a:avLst/>
          </a:prstGeom>
        </p:spPr>
      </p:pic>
      <p:pic>
        <p:nvPicPr>
          <p:cNvPr id="5" name="Рисунок 4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87" t="34203" r="3896" b="37935"/>
          <a:stretch>
            <a:fillRect/>
          </a:stretch>
        </p:blipFill>
        <p:spPr>
          <a:xfrm>
            <a:off x="8539803" y="2239255"/>
            <a:ext cx="1987830" cy="1698852"/>
          </a:xfrm>
          <a:prstGeom prst="rect">
            <a:avLst/>
          </a:prstGeom>
        </p:spPr>
      </p:pic>
      <p:pic>
        <p:nvPicPr>
          <p:cNvPr id="6" name="Рисунок 5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60" t="34203" r="24923" b="37935"/>
          <a:stretch>
            <a:fillRect/>
          </a:stretch>
        </p:blipFill>
        <p:spPr>
          <a:xfrm>
            <a:off x="6182395" y="2267035"/>
            <a:ext cx="1922820" cy="1643293"/>
          </a:xfrm>
          <a:prstGeom prst="rect">
            <a:avLst/>
          </a:prstGeom>
        </p:spPr>
      </p:pic>
      <p:pic>
        <p:nvPicPr>
          <p:cNvPr id="7" name="Рисунок 6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1" t="36213" r="74602" b="35925"/>
          <a:stretch>
            <a:fillRect/>
          </a:stretch>
        </p:blipFill>
        <p:spPr>
          <a:xfrm>
            <a:off x="1147657" y="2258862"/>
            <a:ext cx="1922819" cy="1643292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604783" y="3980465"/>
          <a:ext cx="10436952" cy="2744729"/>
        </p:xfrm>
        <a:graphic>
          <a:graphicData uri="http://schemas.openxmlformats.org/drawingml/2006/table">
            <a:tbl>
              <a:tblPr firstRow="1" bandRow="1"/>
              <a:tblGrid>
                <a:gridCol w="34789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8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89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6645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Shararda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ishchilarning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ish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o‘rinlari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turlari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Har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yili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tug‘ilgan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qiz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o‘g‘il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bolalalar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soni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Vaqt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o‘tishi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bilan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shahar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aholisi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sonining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o‘zgarishi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8279"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9" name="Группа 8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1" name="Группа 10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Прямоугольник 12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4" name="8-конечная звезда 13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87" t="34203" r="3896" b="37935"/>
          <a:stretch>
            <a:fillRect/>
          </a:stretch>
        </p:blipFill>
        <p:spPr>
          <a:xfrm>
            <a:off x="8636056" y="1036873"/>
            <a:ext cx="1987830" cy="1698852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28352" y="2765708"/>
          <a:ext cx="10436952" cy="3310240"/>
        </p:xfrm>
        <a:graphic>
          <a:graphicData uri="http://schemas.openxmlformats.org/drawingml/2006/table">
            <a:tbl>
              <a:tblPr firstRow="1" bandRow="1"/>
              <a:tblGrid>
                <a:gridCol w="34789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8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89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4496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Shararda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ishchilarning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ish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o‘rinlari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turlari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Har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yili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tug‘ilgan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qiz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o‘g‘il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bolalalar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soni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Vaqt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o‘tishi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bilan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shahar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aholisi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sonining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o‘zgarishi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5271"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60" t="34203" r="24923" b="37935"/>
          <a:stretch>
            <a:fillRect/>
          </a:stretch>
        </p:blipFill>
        <p:spPr>
          <a:xfrm>
            <a:off x="1467853" y="4127935"/>
            <a:ext cx="1922820" cy="1643293"/>
          </a:xfrm>
          <a:prstGeom prst="rect">
            <a:avLst/>
          </a:prstGeom>
        </p:spPr>
      </p:pic>
      <p:pic>
        <p:nvPicPr>
          <p:cNvPr id="5" name="Рисунок 4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1" t="36213" r="74602" b="35925"/>
          <a:stretch>
            <a:fillRect/>
          </a:stretch>
        </p:blipFill>
        <p:spPr>
          <a:xfrm>
            <a:off x="626758" y="1021822"/>
            <a:ext cx="1922819" cy="1643292"/>
          </a:xfrm>
          <a:prstGeom prst="rect">
            <a:avLst/>
          </a:prstGeom>
        </p:spPr>
      </p:pic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00" t="35639" r="48883" b="36499"/>
          <a:stretch>
            <a:fillRect/>
          </a:stretch>
        </p:blipFill>
        <p:spPr>
          <a:xfrm>
            <a:off x="3128210" y="1107423"/>
            <a:ext cx="1922821" cy="164329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4400" y="456070"/>
            <a:ext cx="44276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Javob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namunasi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1" name="Группа 10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Прямоугольник 12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4" name="8-конечная звезда 13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87" t="34203" r="3896" b="37935"/>
          <a:stretch>
            <a:fillRect/>
          </a:stretch>
        </p:blipFill>
        <p:spPr>
          <a:xfrm>
            <a:off x="8636056" y="1036873"/>
            <a:ext cx="1987830" cy="1698852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28352" y="2765708"/>
          <a:ext cx="10436952" cy="3310240"/>
        </p:xfrm>
        <a:graphic>
          <a:graphicData uri="http://schemas.openxmlformats.org/drawingml/2006/table">
            <a:tbl>
              <a:tblPr firstRow="1" bandRow="1"/>
              <a:tblGrid>
                <a:gridCol w="34789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8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89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4496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Shararda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ishchilarning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ish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o‘rinlari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turlari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Har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yili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tug‘ilgan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qiz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o‘g‘il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bolalalar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soni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Vaqt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o‘tishi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bilan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shahar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aholisi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sonining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o‘zgarishi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5271"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60" t="34203" r="24923" b="37935"/>
          <a:stretch>
            <a:fillRect/>
          </a:stretch>
        </p:blipFill>
        <p:spPr>
          <a:xfrm>
            <a:off x="1467853" y="4127935"/>
            <a:ext cx="1922820" cy="1643293"/>
          </a:xfrm>
          <a:prstGeom prst="rect">
            <a:avLst/>
          </a:prstGeom>
        </p:spPr>
      </p:pic>
      <p:pic>
        <p:nvPicPr>
          <p:cNvPr id="5" name="Рисунок 4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1" t="36213" r="74602" b="35925"/>
          <a:stretch>
            <a:fillRect/>
          </a:stretch>
        </p:blipFill>
        <p:spPr>
          <a:xfrm>
            <a:off x="4985418" y="4127935"/>
            <a:ext cx="1922819" cy="1643292"/>
          </a:xfrm>
          <a:prstGeom prst="rect">
            <a:avLst/>
          </a:prstGeom>
        </p:spPr>
      </p:pic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00" t="35639" r="48883" b="36499"/>
          <a:stretch>
            <a:fillRect/>
          </a:stretch>
        </p:blipFill>
        <p:spPr>
          <a:xfrm>
            <a:off x="3062597" y="1107423"/>
            <a:ext cx="1922821" cy="164329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4400" y="456070"/>
            <a:ext cx="44276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Javob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namunasi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1" name="Группа 10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Прямоугольник 12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4" name="8-конечная звезда 13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87" t="34203" r="3896" b="37935"/>
          <a:stretch>
            <a:fillRect/>
          </a:stretch>
        </p:blipFill>
        <p:spPr>
          <a:xfrm>
            <a:off x="8636056" y="1036873"/>
            <a:ext cx="1987830" cy="1698852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28352" y="2765708"/>
          <a:ext cx="10436952" cy="3310240"/>
        </p:xfrm>
        <a:graphic>
          <a:graphicData uri="http://schemas.openxmlformats.org/drawingml/2006/table">
            <a:tbl>
              <a:tblPr firstRow="1" bandRow="1"/>
              <a:tblGrid>
                <a:gridCol w="34789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8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89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4496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Shararda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ishchilarning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ish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o‘rinlari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turlari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Har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yili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tug‘ilgan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qiz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o‘g‘il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bolalalar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soni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Vaqt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o‘tishi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bilan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shahar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aholisi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sonining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o‘zgarishi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5271"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60" t="34203" r="24923" b="37935"/>
          <a:stretch>
            <a:fillRect/>
          </a:stretch>
        </p:blipFill>
        <p:spPr>
          <a:xfrm>
            <a:off x="1467853" y="4127935"/>
            <a:ext cx="1922820" cy="1643293"/>
          </a:xfrm>
          <a:prstGeom prst="rect">
            <a:avLst/>
          </a:prstGeom>
        </p:spPr>
      </p:pic>
      <p:pic>
        <p:nvPicPr>
          <p:cNvPr id="5" name="Рисунок 4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1" t="36213" r="74602" b="35925"/>
          <a:stretch>
            <a:fillRect/>
          </a:stretch>
        </p:blipFill>
        <p:spPr>
          <a:xfrm>
            <a:off x="4985418" y="4127935"/>
            <a:ext cx="1922819" cy="1643292"/>
          </a:xfrm>
          <a:prstGeom prst="rect">
            <a:avLst/>
          </a:prstGeom>
        </p:spPr>
      </p:pic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00" t="35639" r="48883" b="36499"/>
          <a:stretch>
            <a:fillRect/>
          </a:stretch>
        </p:blipFill>
        <p:spPr>
          <a:xfrm>
            <a:off x="8502982" y="4127933"/>
            <a:ext cx="1922821" cy="164329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4400" y="456070"/>
            <a:ext cx="44276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Javob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namunasi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1" name="Группа 10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Прямоугольник 12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4" name="8-конечная звезда 13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723757" y="1542179"/>
            <a:ext cx="1816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>
              <a:solidFill>
                <a:srgbClr val="C00000"/>
              </a:solidFill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3" name="8-конечная звезда 12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850" y="1167913"/>
            <a:ext cx="5113621" cy="55413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3" name="8-конечная звезда 12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26"/>
          <a:stretch>
            <a:fillRect/>
          </a:stretch>
        </p:blipFill>
        <p:spPr>
          <a:xfrm>
            <a:off x="3211826" y="2339163"/>
            <a:ext cx="4974604" cy="433808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760925" y="1167913"/>
            <a:ext cx="3160418" cy="826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1000 – 608 =</a:t>
            </a:r>
          </a:p>
          <a:p>
            <a:r>
              <a:rPr lang="en-US" sz="2400" b="1" dirty="0" err="1"/>
              <a:t>Javob</a:t>
            </a:r>
            <a:r>
              <a:rPr lang="en-US" sz="2400" b="1" dirty="0"/>
              <a:t>: </a:t>
            </a:r>
            <a:endParaRPr lang="ru-RU" sz="2400" b="1" dirty="0"/>
          </a:p>
        </p:txBody>
      </p:sp>
      <p:sp>
        <p:nvSpPr>
          <p:cNvPr id="18" name="Блок-схема: процесс 17"/>
          <p:cNvSpPr/>
          <p:nvPr/>
        </p:nvSpPr>
        <p:spPr>
          <a:xfrm>
            <a:off x="4863586" y="1598460"/>
            <a:ext cx="1354465" cy="395889"/>
          </a:xfrm>
          <a:prstGeom prst="flowChartProcess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rgbClr val="C00000"/>
                </a:solidFill>
              </a:rPr>
              <a:t>3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3" name="8-конечная звезда 12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31"/>
          <a:stretch>
            <a:fillRect/>
          </a:stretch>
        </p:blipFill>
        <p:spPr>
          <a:xfrm>
            <a:off x="3359887" y="2232836"/>
            <a:ext cx="4879705" cy="430800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760925" y="1167913"/>
            <a:ext cx="3160418" cy="826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1000 – 608 =</a:t>
            </a:r>
          </a:p>
          <a:p>
            <a:r>
              <a:rPr lang="en-US" sz="2400" b="1" dirty="0" err="1"/>
              <a:t>Javob</a:t>
            </a:r>
            <a:r>
              <a:rPr lang="en-US" sz="2400" b="1" dirty="0"/>
              <a:t>: </a:t>
            </a:r>
            <a:endParaRPr lang="ru-RU" sz="2400" b="1" dirty="0"/>
          </a:p>
        </p:txBody>
      </p:sp>
      <p:sp>
        <p:nvSpPr>
          <p:cNvPr id="17" name="Блок-схема: процесс 16"/>
          <p:cNvSpPr/>
          <p:nvPr/>
        </p:nvSpPr>
        <p:spPr>
          <a:xfrm>
            <a:off x="4863586" y="1598460"/>
            <a:ext cx="1354465" cy="395889"/>
          </a:xfrm>
          <a:prstGeom prst="flowChartProcess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rgbClr val="C00000"/>
                </a:solidFill>
              </a:rPr>
              <a:t>39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73"/>
          <a:stretch>
            <a:fillRect/>
          </a:stretch>
        </p:blipFill>
        <p:spPr>
          <a:xfrm>
            <a:off x="3419058" y="2035038"/>
            <a:ext cx="4821107" cy="43406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60925" y="1167913"/>
            <a:ext cx="3160418" cy="826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1000 – 608 =</a:t>
            </a:r>
          </a:p>
          <a:p>
            <a:r>
              <a:rPr lang="en-US" sz="2400" b="1" dirty="0" err="1"/>
              <a:t>Javob</a:t>
            </a:r>
            <a:r>
              <a:rPr lang="en-US" sz="2400" b="1" dirty="0"/>
              <a:t>: </a:t>
            </a:r>
            <a:endParaRPr lang="ru-RU" sz="2400" b="1" dirty="0"/>
          </a:p>
        </p:txBody>
      </p:sp>
      <p:sp>
        <p:nvSpPr>
          <p:cNvPr id="4" name="Блок-схема: процесс 3"/>
          <p:cNvSpPr/>
          <p:nvPr/>
        </p:nvSpPr>
        <p:spPr>
          <a:xfrm>
            <a:off x="4810424" y="1591849"/>
            <a:ext cx="1354465" cy="395889"/>
          </a:xfrm>
          <a:prstGeom prst="flowChartProcess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rgbClr val="C00000"/>
                </a:solidFill>
              </a:rPr>
              <a:t>392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3" name="8-конечная звезда 12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1" t="65201" r="17266" b="4410"/>
          <a:stretch>
            <a:fillRect/>
          </a:stretch>
        </p:blipFill>
        <p:spPr>
          <a:xfrm>
            <a:off x="6419539" y="4078706"/>
            <a:ext cx="5326911" cy="24037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Блок-схема: процесс 9"/>
              <p:cNvSpPr/>
              <p:nvPr/>
            </p:nvSpPr>
            <p:spPr>
              <a:xfrm>
                <a:off x="6769939" y="4669986"/>
                <a:ext cx="4295553" cy="1680471"/>
              </a:xfrm>
              <a:prstGeom prst="flowChartProcess">
                <a:avLst/>
              </a:prstGeom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solidFill>
                      <a:srgbClr val="C00000"/>
                    </a:solidFill>
                  </a:rPr>
                  <a:t>V = </a:t>
                </a:r>
                <a14:m>
                  <m:oMath xmlns:m="http://schemas.openxmlformats.org/officeDocument/2006/math"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𝝅</m:t>
                    </m:r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𝒓</m:t>
                        </m:r>
                      </m:e>
                      <m:sup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𝒉</m:t>
                    </m:r>
                  </m:oMath>
                </a14:m>
                <a:endParaRPr lang="en-US" sz="2000" b="1" i="1" dirty="0">
                  <a:solidFill>
                    <a:srgbClr val="C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000" b="1" dirty="0">
                    <a:solidFill>
                      <a:srgbClr val="C00000"/>
                    </a:solidFill>
                  </a:rPr>
                  <a:t> =</a:t>
                </a:r>
                <a14:m>
                  <m:oMath xmlns:m="http://schemas.openxmlformats.org/officeDocument/2006/math">
                    <m:r>
                      <a:rPr lang="en-US" sz="2000" b="1" i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𝝅</m:t>
                    </m:r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𝒓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sz="2000" b="1" i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𝐱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𝒓</m:t>
                        </m:r>
                      </m:e>
                    </m:d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𝒉</m:t>
                    </m:r>
                  </m:oMath>
                </a14:m>
                <a:endParaRPr lang="en-US" sz="2000" b="1" i="1" dirty="0">
                  <a:solidFill>
                    <a:srgbClr val="C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000" b="1" dirty="0">
                    <a:solidFill>
                      <a:srgbClr val="C00000"/>
                    </a:solidFill>
                  </a:rPr>
                  <a:t> =</a:t>
                </a:r>
                <a14:m>
                  <m:oMath xmlns:m="http://schemas.openxmlformats.org/officeDocument/2006/math">
                    <m:r>
                      <a:rPr lang="en-US" sz="2000" b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𝝅</m:t>
                    </m:r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</m:t>
                        </m:r>
                        <m:sSup>
                          <m:sSupPr>
                            <m:ctrlPr>
                              <a:rPr lang="en-US" sz="20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𝒓</m:t>
                            </m:r>
                          </m:e>
                          <m:sup>
                            <m:r>
                              <a:rPr lang="en-US" sz="20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d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𝒉</m:t>
                    </m:r>
                  </m:oMath>
                </a14:m>
                <a:endParaRPr lang="en-US" sz="2000" b="1" i="1" dirty="0">
                  <a:solidFill>
                    <a:srgbClr val="C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000" b="1" dirty="0">
                    <a:solidFill>
                      <a:srgbClr val="C00000"/>
                    </a:solidFill>
                  </a:rPr>
                  <a:t> = </a:t>
                </a:r>
                <a14:m>
                  <m:oMath xmlns:m="http://schemas.openxmlformats.org/officeDocument/2006/math"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𝟐𝟓</m:t>
                    </m:r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𝝅</m:t>
                    </m:r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𝒓</m:t>
                        </m:r>
                      </m:e>
                      <m:sup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𝒉</m:t>
                    </m:r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𝟐𝟓</m:t>
                    </m:r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𝑽</m:t>
                    </m:r>
                  </m:oMath>
                </a14:m>
                <a:endParaRPr lang="en-US" sz="2000" b="1" i="1" dirty="0">
                  <a:solidFill>
                    <a:srgbClr val="C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ctr"/>
                <a:r>
                  <a:rPr lang="en-US" sz="2000" b="1" dirty="0" err="1">
                    <a:solidFill>
                      <a:srgbClr val="C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Hajmi</a:t>
                </a:r>
                <a:r>
                  <a:rPr lang="en-US" sz="2000" b="1" dirty="0">
                    <a:solidFill>
                      <a:srgbClr val="C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2,25 </a:t>
                </a:r>
                <a:r>
                  <a:rPr lang="en-US" sz="2000" b="1" dirty="0" err="1">
                    <a:solidFill>
                      <a:srgbClr val="C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marta</a:t>
                </a:r>
                <a:r>
                  <a:rPr lang="en-US" sz="2000" b="1" dirty="0">
                    <a:solidFill>
                      <a:srgbClr val="C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US" sz="2000" b="1" dirty="0" err="1">
                    <a:solidFill>
                      <a:srgbClr val="C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katta</a:t>
                </a:r>
                <a:r>
                  <a:rPr lang="en-US" sz="2000" b="1" dirty="0">
                    <a:solidFill>
                      <a:srgbClr val="C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US" sz="2000" b="1" dirty="0" err="1">
                    <a:solidFill>
                      <a:srgbClr val="C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bo‘ladi</a:t>
                </a:r>
                <a:endParaRPr lang="en-US" sz="2000" b="1" dirty="0">
                  <a:solidFill>
                    <a:srgbClr val="C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ctr"/>
                <a:endParaRPr lang="ru-RU" sz="2000" b="1" dirty="0"/>
              </a:p>
            </p:txBody>
          </p:sp>
        </mc:Choice>
        <mc:Fallback xmlns="">
          <p:sp>
            <p:nvSpPr>
              <p:cNvPr id="10" name="Блок-схема: процесс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9939" y="4669986"/>
                <a:ext cx="4295553" cy="1680471"/>
              </a:xfrm>
              <a:prstGeom prst="flowChartProcess">
                <a:avLst/>
              </a:prstGeom>
              <a:blipFill rotWithShape="1">
                <a:blip r:embed="rId4"/>
                <a:stretch>
                  <a:fillRect l="-5" t="-7645" r="14" b="-7644"/>
                </a:stretch>
              </a:blip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/>
              <a:lstStyle/>
              <a:p>
                <a:r>
                  <a:rPr lang="en-US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Блок-схема: процесс 10"/>
          <p:cNvSpPr/>
          <p:nvPr/>
        </p:nvSpPr>
        <p:spPr>
          <a:xfrm>
            <a:off x="7087431" y="3619647"/>
            <a:ext cx="4295553" cy="221703"/>
          </a:xfrm>
          <a:prstGeom prst="flowChartProcess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Javob</a:t>
            </a:r>
            <a:r>
              <a:rPr lang="en-US" sz="2400" b="1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namunasi</a:t>
            </a:r>
            <a:r>
              <a:rPr lang="en-US" sz="2400" b="1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:</a:t>
            </a:r>
            <a:endParaRPr lang="ru-RU" sz="2400" b="1" dirty="0"/>
          </a:p>
        </p:txBody>
      </p:sp>
      <p:grpSp>
        <p:nvGrpSpPr>
          <p:cNvPr id="25" name="Группа 24"/>
          <p:cNvGrpSpPr/>
          <p:nvPr/>
        </p:nvGrpSpPr>
        <p:grpSpPr>
          <a:xfrm>
            <a:off x="78211" y="951390"/>
            <a:ext cx="10987281" cy="5531020"/>
            <a:chOff x="183545" y="1114340"/>
            <a:chExt cx="10987281" cy="5531020"/>
          </a:xfrm>
        </p:grpSpPr>
        <p:grpSp>
          <p:nvGrpSpPr>
            <p:cNvPr id="13" name="Группа 12"/>
            <p:cNvGrpSpPr/>
            <p:nvPr/>
          </p:nvGrpSpPr>
          <p:grpSpPr>
            <a:xfrm>
              <a:off x="701749" y="1209485"/>
              <a:ext cx="10469077" cy="5435875"/>
              <a:chOff x="701749" y="1209485"/>
              <a:chExt cx="10469077" cy="5435875"/>
            </a:xfrm>
          </p:grpSpPr>
          <p:pic>
            <p:nvPicPr>
              <p:cNvPr id="3" name="Рисунок 2" descr="Вырезка экрана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8571" t="10849" r="33759" b="65867"/>
              <a:stretch>
                <a:fillRect/>
              </a:stretch>
            </p:blipFill>
            <p:spPr>
              <a:xfrm>
                <a:off x="8417200" y="1209485"/>
                <a:ext cx="2753626" cy="2367814"/>
              </a:xfrm>
              <a:prstGeom prst="rect">
                <a:avLst/>
              </a:prstGeom>
            </p:spPr>
          </p:pic>
          <p:grpSp>
            <p:nvGrpSpPr>
              <p:cNvPr id="9" name="Группа 8"/>
              <p:cNvGrpSpPr/>
              <p:nvPr/>
            </p:nvGrpSpPr>
            <p:grpSpPr>
              <a:xfrm>
                <a:off x="701749" y="4241656"/>
                <a:ext cx="5326911" cy="2403704"/>
                <a:chOff x="701749" y="4241656"/>
                <a:chExt cx="5326911" cy="2403704"/>
              </a:xfrm>
            </p:grpSpPr>
            <p:pic>
              <p:nvPicPr>
                <p:cNvPr id="7" name="Рисунок 6" descr="Вырезка экрана"/>
                <p:cNvPicPr>
                  <a:picLocks noChangeAspect="1"/>
                </p:cNvPicPr>
                <p:nvPr/>
              </p:nvPicPr>
              <p:blipFill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6531" t="65201" r="17266" b="4410"/>
                <a:stretch>
                  <a:fillRect/>
                </a:stretch>
              </p:blipFill>
              <p:spPr>
                <a:xfrm>
                  <a:off x="701749" y="4241656"/>
                  <a:ext cx="5326911" cy="2403704"/>
                </a:xfrm>
                <a:prstGeom prst="rect">
                  <a:avLst/>
                </a:prstGeom>
              </p:spPr>
            </p:pic>
            <p:sp>
              <p:nvSpPr>
                <p:cNvPr id="8" name="Блок-схема: процесс 7"/>
                <p:cNvSpPr/>
                <p:nvPr/>
              </p:nvSpPr>
              <p:spPr>
                <a:xfrm>
                  <a:off x="1026602" y="4832936"/>
                  <a:ext cx="4295553" cy="1531088"/>
                </a:xfrm>
                <a:prstGeom prst="flowChartProcess">
                  <a:avLst/>
                </a:prstGeom>
                <a:ln>
                  <a:noFill/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grpSp>
          <p:nvGrpSpPr>
            <p:cNvPr id="24" name="Группа 23"/>
            <p:cNvGrpSpPr/>
            <p:nvPr/>
          </p:nvGrpSpPr>
          <p:grpSpPr>
            <a:xfrm>
              <a:off x="183545" y="1114340"/>
              <a:ext cx="8322551" cy="3055324"/>
              <a:chOff x="60614" y="604842"/>
              <a:chExt cx="8322551" cy="3055324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0" name="TextBox 19"/>
                  <p:cNvSpPr txBox="1"/>
                  <p:nvPr/>
                </p:nvSpPr>
                <p:spPr>
                  <a:xfrm>
                    <a:off x="60614" y="604842"/>
                    <a:ext cx="8322551" cy="305532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400" b="1" dirty="0"/>
                      <a:t>	</a:t>
                    </a:r>
                    <a:r>
                      <a:rPr lang="en-US" sz="2400" b="1" dirty="0" err="1"/>
                      <a:t>Asosining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radiusi</a:t>
                    </a:r>
                    <a:r>
                      <a:rPr lang="en-US" sz="2400" b="1" dirty="0"/>
                      <a:t> </a:t>
                    </a:r>
                    <a:r>
                      <a:rPr lang="en-US" sz="2400" b="1" i="1" dirty="0">
                        <a:solidFill>
                          <a:srgbClr val="C00000"/>
                        </a:solidFill>
                      </a:rPr>
                      <a:t>r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va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balandligi</a:t>
                    </a:r>
                    <a:r>
                      <a:rPr lang="en-US" sz="2400" b="1" dirty="0"/>
                      <a:t> </a:t>
                    </a:r>
                    <a:r>
                      <a:rPr lang="en-US" sz="2400" b="1" i="1" dirty="0">
                        <a:solidFill>
                          <a:srgbClr val="C00000"/>
                        </a:solidFill>
                      </a:rPr>
                      <a:t>h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ga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teng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bo‘lgan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silindrning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hajmi</a:t>
                    </a:r>
                    <a:r>
                      <a:rPr lang="en-US" sz="2400" b="1" dirty="0"/>
                      <a:t>   </a:t>
                    </a:r>
                    <a:r>
                      <a:rPr lang="en-US" sz="2400" b="1" i="1" dirty="0">
                        <a:solidFill>
                          <a:srgbClr val="C00000"/>
                        </a:solidFill>
                      </a:rPr>
                      <a:t>V</a:t>
                    </a:r>
                    <a:r>
                      <a:rPr lang="en-US" sz="2400" b="1" dirty="0">
                        <a:solidFill>
                          <a:srgbClr val="C00000"/>
                        </a:solidFill>
                      </a:rPr>
                      <a:t> = </a:t>
                    </a:r>
                    <a14:m>
                      <m:oMath xmlns:m="http://schemas.openxmlformats.org/officeDocument/2006/math"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𝝅</m:t>
                        </m:r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sSup>
                          <m:sSupPr>
                            <m:ctrlP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𝒓</m:t>
                            </m:r>
                          </m:e>
                          <m:sup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𝒉</m:t>
                        </m:r>
                      </m:oMath>
                    </a14:m>
                    <a:r>
                      <a:rPr lang="en-US" sz="2400" b="1" dirty="0"/>
                      <a:t>    formula </a:t>
                    </a:r>
                    <a:r>
                      <a:rPr lang="en-US" sz="2400" b="1" dirty="0" err="1"/>
                      <a:t>bilan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hisoblanadi</a:t>
                    </a:r>
                    <a:r>
                      <a:rPr lang="en-US" sz="2400" b="1" dirty="0"/>
                      <a:t>. </a:t>
                    </a:r>
                  </a:p>
                  <a:p>
                    <a:r>
                      <a:rPr lang="en-US" sz="2400" b="1" dirty="0"/>
                      <a:t>	Agar </a:t>
                    </a:r>
                    <a:r>
                      <a:rPr lang="en-US" sz="2400" b="1" dirty="0" err="1"/>
                      <a:t>silindr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asosining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radiusi</a:t>
                    </a:r>
                    <a:r>
                      <a:rPr lang="en-US" sz="2400" b="1" dirty="0"/>
                      <a:t> 1,5 </a:t>
                    </a:r>
                    <a:r>
                      <a:rPr lang="en-US" sz="2400" b="1" dirty="0" err="1"/>
                      <a:t>marta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kattalashtirilsa</a:t>
                    </a:r>
                    <a:r>
                      <a:rPr lang="en-US" sz="2400" b="1" dirty="0"/>
                      <a:t>, </a:t>
                    </a:r>
                    <a:r>
                      <a:rPr lang="en-US" sz="2400" b="1" dirty="0" err="1"/>
                      <a:t>silindr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hajmi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qanday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o‘zgaradi</a:t>
                    </a:r>
                    <a:r>
                      <a:rPr lang="en-US" sz="2400" b="1" dirty="0"/>
                      <a:t>?</a:t>
                    </a:r>
                  </a:p>
                  <a:p>
                    <a:r>
                      <a:rPr lang="en-US" sz="2400" b="1" dirty="0"/>
                      <a:t>		1,5 </a:t>
                    </a:r>
                    <a:r>
                      <a:rPr lang="en-US" sz="2400" b="1" dirty="0" err="1"/>
                      <a:t>marta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oshadi</a:t>
                    </a:r>
                    <a:endParaRPr lang="en-US" sz="2400" b="1" dirty="0"/>
                  </a:p>
                  <a:p>
                    <a:r>
                      <a:rPr lang="en-US" sz="2400" b="1" dirty="0"/>
                      <a:t>		2 </a:t>
                    </a:r>
                    <a:r>
                      <a:rPr lang="en-US" sz="2400" b="1" dirty="0" err="1"/>
                      <a:t>marta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oshadi</a:t>
                    </a:r>
                    <a:endParaRPr lang="en-US" sz="2400" b="1" dirty="0"/>
                  </a:p>
                  <a:p>
                    <a:r>
                      <a:rPr lang="en-US" sz="2400" b="1" dirty="0"/>
                      <a:t>		2 </a:t>
                    </a:r>
                    <a:r>
                      <a:rPr lang="en-US" sz="2400" b="1" dirty="0" err="1"/>
                      <a:t>martadan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ko‘p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oshadi</a:t>
                    </a:r>
                    <a:r>
                      <a:rPr lang="en-US" sz="2400" b="1" dirty="0"/>
                      <a:t>.</a:t>
                    </a:r>
                  </a:p>
                  <a:p>
                    <a:r>
                      <a:rPr lang="en-US" sz="2400" b="1" dirty="0"/>
                      <a:t>        	</a:t>
                    </a:r>
                    <a:r>
                      <a:rPr lang="en-US" sz="2400" b="1" dirty="0" err="1"/>
                      <a:t>Javobingizni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tushuntirib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bering</a:t>
                    </a:r>
                    <a:endParaRPr lang="ru-RU" sz="2400" b="1" dirty="0"/>
                  </a:p>
                </p:txBody>
              </p:sp>
            </mc:Choice>
            <mc:Fallback xmlns="">
              <p:sp>
                <p:nvSpPr>
                  <p:cNvPr id="20" name="TextBox 19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0614" y="604842"/>
                    <a:ext cx="8322551" cy="3055324"/>
                  </a:xfrm>
                  <a:prstGeom prst="rect">
                    <a:avLst/>
                  </a:prstGeom>
                  <a:blipFill rotWithShape="1">
                    <a:blip r:embed="rId5"/>
                  </a:blipFill>
                </p:spPr>
                <p:txBody>
                  <a:bodyPr/>
                  <a:lstStyle/>
                  <a:p>
                    <a:r>
                      <a:rPr lang="en-US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21" name="Прямоугольник 20"/>
              <p:cNvSpPr/>
              <p:nvPr/>
            </p:nvSpPr>
            <p:spPr>
              <a:xfrm>
                <a:off x="1417671" y="2496742"/>
                <a:ext cx="294205" cy="297218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2" name="Прямоугольник 21"/>
              <p:cNvSpPr/>
              <p:nvPr/>
            </p:nvSpPr>
            <p:spPr>
              <a:xfrm>
                <a:off x="1417672" y="2834371"/>
                <a:ext cx="294205" cy="294155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" name="Прямоугольник 22"/>
              <p:cNvSpPr/>
              <p:nvPr/>
            </p:nvSpPr>
            <p:spPr>
              <a:xfrm>
                <a:off x="1417670" y="2164874"/>
                <a:ext cx="294205" cy="297218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19" name="Прямоугольник 18"/>
          <p:cNvSpPr/>
          <p:nvPr/>
        </p:nvSpPr>
        <p:spPr>
          <a:xfrm>
            <a:off x="1344255" y="3061567"/>
            <a:ext cx="6235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sym typeface="Wingdings 2" panose="05020102010507070707" pitchFamily="18" charset="2"/>
              </a:rPr>
              <a:t></a:t>
            </a:r>
            <a:endParaRPr lang="ru-RU" sz="3600" dirty="0"/>
          </a:p>
        </p:txBody>
      </p:sp>
      <p:grpSp>
        <p:nvGrpSpPr>
          <p:cNvPr id="26" name="Группа 25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27" name="Прямоугольник 26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28" name="Группа 27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29" name="Прямоугольник 28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Прямоугольник 29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31" name="8-конечная звезда 30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914400" y="1347537"/>
            <a:ext cx="10611853" cy="4644189"/>
            <a:chOff x="914400" y="1347537"/>
            <a:chExt cx="10611853" cy="4644189"/>
          </a:xfrm>
        </p:grpSpPr>
        <p:pic>
          <p:nvPicPr>
            <p:cNvPr id="2" name="Рисунок 1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90" t="65036" r="14850" b="1619"/>
            <a:stretch>
              <a:fillRect/>
            </a:stretch>
          </p:blipFill>
          <p:spPr>
            <a:xfrm>
              <a:off x="914400" y="1347537"/>
              <a:ext cx="10611853" cy="4644189"/>
            </a:xfrm>
            <a:prstGeom prst="rect">
              <a:avLst/>
            </a:prstGeom>
          </p:spPr>
        </p:pic>
        <p:sp>
          <p:nvSpPr>
            <p:cNvPr id="3" name="Блок-схема: процесс 2"/>
            <p:cNvSpPr/>
            <p:nvPr/>
          </p:nvSpPr>
          <p:spPr>
            <a:xfrm>
              <a:off x="1335505" y="2346158"/>
              <a:ext cx="9252284" cy="2791326"/>
            </a:xfrm>
            <a:prstGeom prst="flowChartProcess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0" name="8-конечная звезда 9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6689" y="1057918"/>
            <a:ext cx="6685131" cy="26776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002060"/>
                </a:solidFill>
              </a:rPr>
              <a:t>Tasviriy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san’at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o‘qituvchisi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katta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qog‘oz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varaqlarini</a:t>
            </a:r>
            <a:r>
              <a:rPr lang="en-US" sz="2400" b="1" dirty="0">
                <a:solidFill>
                  <a:srgbClr val="002060"/>
                </a:solidFill>
              </a:rPr>
              <a:t> 4 ta </a:t>
            </a:r>
            <a:r>
              <a:rPr lang="en-US" sz="2400" b="1" dirty="0" err="1">
                <a:solidFill>
                  <a:srgbClr val="002060"/>
                </a:solidFill>
              </a:rPr>
              <a:t>teng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qismlarga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bo‘ldi</a:t>
            </a:r>
            <a:r>
              <a:rPr lang="en-US" sz="2400" b="1" dirty="0">
                <a:solidFill>
                  <a:srgbClr val="002060"/>
                </a:solidFill>
              </a:rPr>
              <a:t>.  U 13 </a:t>
            </a:r>
            <a:r>
              <a:rPr lang="en-US" sz="2400" b="1" dirty="0" err="1">
                <a:solidFill>
                  <a:srgbClr val="002060"/>
                </a:solidFill>
              </a:rPr>
              <a:t>nafar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o‘quvchi-larning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har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biriga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varaqning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to‘rtdan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bir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ulushini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berdi</a:t>
            </a:r>
            <a:r>
              <a:rPr lang="en-US" sz="2400" b="1" dirty="0">
                <a:solidFill>
                  <a:srgbClr val="002060"/>
                </a:solidFill>
              </a:rPr>
              <a:t>.                    </a:t>
            </a:r>
          </a:p>
          <a:p>
            <a:r>
              <a:rPr lang="en-US" sz="2400" b="1" dirty="0" err="1">
                <a:solidFill>
                  <a:srgbClr val="002060"/>
                </a:solidFill>
              </a:rPr>
              <a:t>Unga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bunday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varaqlardan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nechtasi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kerak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bo‘ladi</a:t>
            </a:r>
            <a:r>
              <a:rPr lang="en-US" sz="2400" b="1" dirty="0">
                <a:solidFill>
                  <a:srgbClr val="002060"/>
                </a:solidFill>
              </a:rPr>
              <a:t>?</a:t>
            </a:r>
          </a:p>
          <a:p>
            <a:r>
              <a:rPr lang="en-US" sz="2400" b="1" dirty="0" err="1">
                <a:solidFill>
                  <a:srgbClr val="002060"/>
                </a:solidFill>
              </a:rPr>
              <a:t>Javobingizni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so‘zlar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yoki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rasmlardan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foydalanib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tushuntiring</a:t>
            </a:r>
            <a:r>
              <a:rPr lang="en-US" sz="2400" b="1" dirty="0">
                <a:solidFill>
                  <a:srgbClr val="002060"/>
                </a:solidFill>
              </a:rPr>
              <a:t>.</a:t>
            </a:r>
            <a:endParaRPr lang="ru-RU" sz="2400" b="1" dirty="0">
              <a:solidFill>
                <a:srgbClr val="002060"/>
              </a:solidFill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6960522" y="1057918"/>
            <a:ext cx="4120587" cy="2513055"/>
            <a:chOff x="169241" y="2524296"/>
            <a:chExt cx="5558591" cy="4030579"/>
          </a:xfrm>
        </p:grpSpPr>
        <p:pic>
          <p:nvPicPr>
            <p:cNvPr id="6" name="Рисунок 5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43" t="23183" r="3995" b="3661"/>
            <a:stretch>
              <a:fillRect/>
            </a:stretch>
          </p:blipFill>
          <p:spPr>
            <a:xfrm>
              <a:off x="169241" y="2524296"/>
              <a:ext cx="5558591" cy="4030579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644893" y="3522846"/>
              <a:ext cx="4629751" cy="263732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ru-RU" dirty="0"/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4537362" y="3735574"/>
            <a:ext cx="6543747" cy="2665227"/>
            <a:chOff x="4537362" y="3735574"/>
            <a:chExt cx="6543747" cy="2665227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6845568" y="3735575"/>
              <a:ext cx="4235541" cy="2665226"/>
              <a:chOff x="5933975" y="2524297"/>
              <a:chExt cx="5558591" cy="4030579"/>
            </a:xfrm>
          </p:grpSpPr>
          <p:pic>
            <p:nvPicPr>
              <p:cNvPr id="3" name="Рисунок 2" descr="Вырезка экрана"/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43" t="23183" r="3995" b="3661"/>
              <a:stretch>
                <a:fillRect/>
              </a:stretch>
            </p:blipFill>
            <p:spPr>
              <a:xfrm>
                <a:off x="5933975" y="2524297"/>
                <a:ext cx="5558591" cy="4030579"/>
              </a:xfrm>
              <a:prstGeom prst="rect">
                <a:avLst/>
              </a:prstGeom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7796464" y="4831882"/>
                <a:ext cx="3311090" cy="107052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 err="1"/>
                  <a:t>Unga</a:t>
                </a:r>
                <a:r>
                  <a:rPr lang="en-US" sz="2000" b="1" dirty="0"/>
                  <a:t> 4 ta </a:t>
                </a:r>
                <a:r>
                  <a:rPr lang="en-US" sz="2000" b="1" dirty="0" err="1"/>
                  <a:t>qog‘oz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varag‘i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kerak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bo‘ladi</a:t>
                </a:r>
                <a:r>
                  <a:rPr lang="en-US" sz="2000" b="1" dirty="0"/>
                  <a:t>.</a:t>
                </a:r>
                <a:endParaRPr lang="ru-RU" sz="2000" b="1" dirty="0"/>
              </a:p>
            </p:txBody>
          </p:sp>
        </p:grpSp>
        <p:sp>
          <p:nvSpPr>
            <p:cNvPr id="10" name="TextBox 9"/>
            <p:cNvSpPr txBox="1"/>
            <p:nvPr/>
          </p:nvSpPr>
          <p:spPr>
            <a:xfrm>
              <a:off x="4537362" y="3735574"/>
              <a:ext cx="257957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C00000"/>
                  </a:solidFill>
                </a:rPr>
                <a:t>Javob</a:t>
              </a:r>
              <a:r>
                <a:rPr lang="en-US" sz="2400" b="1" dirty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>
                  <a:solidFill>
                    <a:srgbClr val="C00000"/>
                  </a:solidFill>
                </a:rPr>
                <a:t>namunasi</a:t>
              </a:r>
              <a:r>
                <a:rPr lang="en-US" sz="2400" b="1" dirty="0">
                  <a:solidFill>
                    <a:srgbClr val="C00000"/>
                  </a:solidFill>
                </a:rPr>
                <a:t>:</a:t>
              </a:r>
              <a:endParaRPr lang="ru-RU" sz="24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3" name="Группа 12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4" name="Прямоугольник 13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" name="Прямоугольник 14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6" name="8-конечная звезда 15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43276" y="1604195"/>
            <a:ext cx="3944918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400" b="1" dirty="0"/>
              <a:t>(2</a:t>
            </a:r>
            <a:r>
              <a:rPr lang="en-US" sz="2400" b="1" dirty="0"/>
              <a:t>;1) </a:t>
            </a:r>
            <a:r>
              <a:rPr lang="en-US" sz="2400" b="1" dirty="0" err="1"/>
              <a:t>nuqtadan</a:t>
            </a:r>
            <a:r>
              <a:rPr lang="en-US" sz="2400" b="1" dirty="0"/>
              <a:t> </a:t>
            </a:r>
            <a:r>
              <a:rPr lang="en-US" sz="2400" b="1" dirty="0" err="1"/>
              <a:t>o‘tuvchi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burchak</a:t>
            </a:r>
            <a:r>
              <a:rPr lang="en-US" sz="2400" b="1" dirty="0"/>
              <a:t> </a:t>
            </a:r>
            <a:r>
              <a:rPr lang="en-US" sz="2400" b="1" dirty="0" err="1"/>
              <a:t>koeffitsiyenti</a:t>
            </a:r>
            <a:r>
              <a:rPr lang="en-US" sz="2400" b="1" dirty="0"/>
              <a:t>  -2 </a:t>
            </a:r>
            <a:r>
              <a:rPr lang="en-US" sz="2400" b="1" dirty="0" err="1"/>
              <a:t>ga</a:t>
            </a:r>
            <a:r>
              <a:rPr lang="en-US" sz="2400" b="1" dirty="0"/>
              <a:t> </a:t>
            </a:r>
            <a:r>
              <a:rPr lang="en-US" sz="2400" b="1" dirty="0" err="1"/>
              <a:t>teng</a:t>
            </a:r>
            <a:r>
              <a:rPr lang="en-US" sz="2400" b="1" dirty="0"/>
              <a:t> </a:t>
            </a:r>
            <a:r>
              <a:rPr lang="en-US" sz="2400" b="1" dirty="0" err="1"/>
              <a:t>bo‘gan</a:t>
            </a:r>
            <a:r>
              <a:rPr lang="en-US" sz="2400" b="1" dirty="0"/>
              <a:t> </a:t>
            </a:r>
            <a:r>
              <a:rPr lang="en-US" sz="2400" b="1" dirty="0" err="1"/>
              <a:t>to‘g‘ri</a:t>
            </a:r>
            <a:r>
              <a:rPr lang="en-US" sz="2400" b="1" dirty="0"/>
              <a:t> </a:t>
            </a:r>
            <a:r>
              <a:rPr lang="en-US" sz="2400" b="1" dirty="0" err="1"/>
              <a:t>chiziqni</a:t>
            </a:r>
            <a:r>
              <a:rPr lang="en-US" sz="2400" b="1" dirty="0"/>
              <a:t> </a:t>
            </a:r>
            <a:r>
              <a:rPr lang="en-US" sz="2400" b="1" dirty="0" err="1"/>
              <a:t>o‘tkazing</a:t>
            </a:r>
            <a:r>
              <a:rPr lang="en-US" sz="2400" b="1" dirty="0"/>
              <a:t>.</a:t>
            </a:r>
            <a:endParaRPr lang="ru-RU" sz="2400" b="1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9" name="8-конечная звезда 8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588" y="1321788"/>
            <a:ext cx="6380952" cy="5104762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2" t="13737" r="24116" b="6573"/>
          <a:stretch>
            <a:fillRect/>
          </a:stretch>
        </p:blipFill>
        <p:spPr>
          <a:xfrm>
            <a:off x="5236142" y="1288187"/>
            <a:ext cx="5784783" cy="53291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43275" y="1604195"/>
            <a:ext cx="3671453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400" b="1" dirty="0"/>
              <a:t>(2</a:t>
            </a:r>
            <a:r>
              <a:rPr lang="en-US" sz="2400" b="1" dirty="0"/>
              <a:t>;1) </a:t>
            </a:r>
            <a:r>
              <a:rPr lang="en-US" sz="2400" b="1" dirty="0" err="1"/>
              <a:t>nuqtadan</a:t>
            </a:r>
            <a:r>
              <a:rPr lang="en-US" sz="2400" b="1" dirty="0"/>
              <a:t> </a:t>
            </a:r>
            <a:r>
              <a:rPr lang="en-US" sz="2400" b="1" dirty="0" err="1"/>
              <a:t>o‘tuvchi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burchak</a:t>
            </a:r>
            <a:r>
              <a:rPr lang="en-US" sz="2400" b="1" dirty="0"/>
              <a:t> </a:t>
            </a:r>
            <a:r>
              <a:rPr lang="en-US" sz="2400" b="1" dirty="0" err="1"/>
              <a:t>koeffitsiyenti</a:t>
            </a:r>
            <a:r>
              <a:rPr lang="en-US" sz="2400" b="1" dirty="0"/>
              <a:t>  -2 </a:t>
            </a:r>
            <a:r>
              <a:rPr lang="en-US" sz="2400" b="1" dirty="0" err="1"/>
              <a:t>ga</a:t>
            </a:r>
            <a:r>
              <a:rPr lang="en-US" sz="2400" b="1" dirty="0"/>
              <a:t> </a:t>
            </a:r>
            <a:r>
              <a:rPr lang="en-US" sz="2400" b="1" dirty="0" err="1"/>
              <a:t>teng</a:t>
            </a:r>
            <a:r>
              <a:rPr lang="en-US" sz="2400" b="1" dirty="0"/>
              <a:t> </a:t>
            </a:r>
            <a:r>
              <a:rPr lang="en-US" sz="2400" b="1" dirty="0" err="1"/>
              <a:t>bo‘gan</a:t>
            </a:r>
            <a:r>
              <a:rPr lang="en-US" sz="2400" b="1" dirty="0"/>
              <a:t> </a:t>
            </a:r>
            <a:r>
              <a:rPr lang="en-US" sz="2400" b="1" dirty="0" err="1"/>
              <a:t>to‘g‘ri</a:t>
            </a:r>
            <a:r>
              <a:rPr lang="en-US" sz="2400" b="1" dirty="0"/>
              <a:t> </a:t>
            </a:r>
            <a:r>
              <a:rPr lang="en-US" sz="2400" b="1" dirty="0" err="1"/>
              <a:t>chiziqni</a:t>
            </a:r>
            <a:r>
              <a:rPr lang="en-US" sz="2400" b="1" dirty="0"/>
              <a:t> </a:t>
            </a:r>
            <a:r>
              <a:rPr lang="en-US" sz="2400" b="1" dirty="0" err="1"/>
              <a:t>o‘tkazing</a:t>
            </a:r>
            <a:r>
              <a:rPr lang="en-US" sz="2400" b="1" dirty="0"/>
              <a:t>.</a:t>
            </a:r>
            <a:endParaRPr lang="ru-RU" sz="2400" b="1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9" name="8-конечная звезда 8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8487469" y="3548418"/>
            <a:ext cx="144000" cy="144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4924629" y="1136986"/>
            <a:ext cx="237053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Javob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namunasi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51" t="15795" r="19834" b="3356"/>
          <a:stretch>
            <a:fillRect/>
          </a:stretch>
        </p:blipFill>
        <p:spPr>
          <a:xfrm>
            <a:off x="4764507" y="1251284"/>
            <a:ext cx="6583680" cy="560671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89272" y="1251284"/>
            <a:ext cx="3455470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Uchburchakning</a:t>
            </a:r>
            <a:r>
              <a:rPr lang="en-US" sz="2400" b="1" dirty="0"/>
              <a:t> </a:t>
            </a:r>
            <a:r>
              <a:rPr lang="en-US" sz="2400" b="1" dirty="0" err="1"/>
              <a:t>uchlarini</a:t>
            </a:r>
            <a:r>
              <a:rPr lang="en-US" sz="2400" b="1" dirty="0"/>
              <a:t> </a:t>
            </a:r>
            <a:r>
              <a:rPr lang="en-US" sz="2400" b="1" dirty="0" err="1"/>
              <a:t>shunday</a:t>
            </a:r>
            <a:r>
              <a:rPr lang="en-US" sz="2400" b="1" dirty="0"/>
              <a:t> </a:t>
            </a:r>
            <a:r>
              <a:rPr lang="en-US" sz="2400" b="1" dirty="0" err="1"/>
              <a:t>siljitingki</a:t>
            </a:r>
            <a:r>
              <a:rPr lang="en-US" sz="2400" b="1" dirty="0"/>
              <a:t>, </a:t>
            </a:r>
            <a:r>
              <a:rPr lang="en-US" sz="2400" b="1" dirty="0" err="1"/>
              <a:t>natijada</a:t>
            </a:r>
            <a:r>
              <a:rPr lang="en-US" sz="2400" b="1" dirty="0"/>
              <a:t> </a:t>
            </a:r>
            <a:r>
              <a:rPr lang="en-US" sz="2400" b="1" dirty="0" err="1"/>
              <a:t>asosi</a:t>
            </a:r>
            <a:r>
              <a:rPr lang="en-US" sz="2400" b="1" dirty="0"/>
              <a:t> 4 cm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balandligi</a:t>
            </a:r>
            <a:r>
              <a:rPr lang="en-US" sz="2400" b="1" dirty="0"/>
              <a:t> 3 cm </a:t>
            </a:r>
            <a:r>
              <a:rPr lang="en-US" sz="2400" b="1" dirty="0" err="1"/>
              <a:t>bo‘lgan</a:t>
            </a:r>
            <a:r>
              <a:rPr lang="en-US" sz="2400" b="1" dirty="0"/>
              <a:t> </a:t>
            </a:r>
            <a:r>
              <a:rPr lang="en-US" sz="2400" b="1" dirty="0" err="1"/>
              <a:t>teng</a:t>
            </a:r>
            <a:r>
              <a:rPr lang="en-US" sz="2400" b="1" dirty="0"/>
              <a:t> </a:t>
            </a:r>
            <a:r>
              <a:rPr lang="en-US" sz="2400" b="1" dirty="0" err="1"/>
              <a:t>yonli</a:t>
            </a:r>
            <a:r>
              <a:rPr lang="en-US" sz="2400" b="1" dirty="0"/>
              <a:t> </a:t>
            </a:r>
            <a:r>
              <a:rPr lang="en-US" sz="2400" b="1" dirty="0" err="1"/>
              <a:t>uchburchak</a:t>
            </a:r>
            <a:r>
              <a:rPr lang="en-US" sz="2400" b="1" dirty="0"/>
              <a:t> </a:t>
            </a:r>
            <a:r>
              <a:rPr lang="en-US" sz="2400" b="1" dirty="0" err="1"/>
              <a:t>hosil</a:t>
            </a:r>
            <a:r>
              <a:rPr lang="en-US" sz="2400" b="1" dirty="0"/>
              <a:t> </a:t>
            </a:r>
            <a:r>
              <a:rPr lang="en-US" sz="2400" b="1" dirty="0" err="1"/>
              <a:t>bo‘lsin</a:t>
            </a:r>
            <a:r>
              <a:rPr lang="en-US" sz="2400" b="1" dirty="0"/>
              <a:t>.</a:t>
            </a:r>
            <a:endParaRPr lang="ru-RU" sz="24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0" name="8-конечная звезда 9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0296" y="1598651"/>
            <a:ext cx="3455470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Uchburchakning</a:t>
            </a:r>
            <a:r>
              <a:rPr lang="en-US" sz="2400" b="1" dirty="0"/>
              <a:t> </a:t>
            </a:r>
            <a:r>
              <a:rPr lang="en-US" sz="2400" b="1" dirty="0" err="1"/>
              <a:t>uchlarini</a:t>
            </a:r>
            <a:r>
              <a:rPr lang="en-US" sz="2400" b="1" dirty="0"/>
              <a:t> </a:t>
            </a:r>
            <a:r>
              <a:rPr lang="en-US" sz="2400" b="1" dirty="0" err="1"/>
              <a:t>shunday</a:t>
            </a:r>
            <a:r>
              <a:rPr lang="en-US" sz="2400" b="1" dirty="0"/>
              <a:t> </a:t>
            </a:r>
            <a:r>
              <a:rPr lang="en-US" sz="2400" b="1" dirty="0" err="1"/>
              <a:t>siljitingki</a:t>
            </a:r>
            <a:r>
              <a:rPr lang="en-US" sz="2400" b="1" dirty="0"/>
              <a:t>, </a:t>
            </a:r>
            <a:r>
              <a:rPr lang="en-US" sz="2400" b="1" dirty="0" err="1"/>
              <a:t>natijada</a:t>
            </a:r>
            <a:r>
              <a:rPr lang="en-US" sz="2400" b="1" dirty="0"/>
              <a:t> </a:t>
            </a:r>
            <a:r>
              <a:rPr lang="en-US" sz="2400" b="1" dirty="0" err="1"/>
              <a:t>asosi</a:t>
            </a:r>
            <a:r>
              <a:rPr lang="en-US" sz="2400" b="1" dirty="0"/>
              <a:t> 4 cm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balandligi</a:t>
            </a:r>
            <a:r>
              <a:rPr lang="en-US" sz="2400" b="1" dirty="0"/>
              <a:t> 3 cm </a:t>
            </a:r>
            <a:r>
              <a:rPr lang="en-US" sz="2400" b="1" dirty="0" err="1"/>
              <a:t>bo‘lgan</a:t>
            </a:r>
            <a:r>
              <a:rPr lang="en-US" sz="2400" b="1" dirty="0"/>
              <a:t> </a:t>
            </a:r>
            <a:r>
              <a:rPr lang="en-US" sz="2400" b="1" dirty="0" err="1"/>
              <a:t>teng</a:t>
            </a:r>
            <a:r>
              <a:rPr lang="en-US" sz="2400" b="1" dirty="0"/>
              <a:t> </a:t>
            </a:r>
            <a:r>
              <a:rPr lang="en-US" sz="2400" b="1" dirty="0" err="1"/>
              <a:t>yonli</a:t>
            </a:r>
            <a:r>
              <a:rPr lang="en-US" sz="2400" b="1" dirty="0"/>
              <a:t> </a:t>
            </a:r>
            <a:r>
              <a:rPr lang="en-US" sz="2400" b="1" dirty="0" err="1"/>
              <a:t>uchburchak</a:t>
            </a:r>
            <a:r>
              <a:rPr lang="en-US" sz="2400" b="1" dirty="0"/>
              <a:t> </a:t>
            </a:r>
            <a:r>
              <a:rPr lang="en-US" sz="2400" b="1" dirty="0" err="1"/>
              <a:t>hosil</a:t>
            </a:r>
            <a:r>
              <a:rPr lang="en-US" sz="2400" b="1" dirty="0"/>
              <a:t> </a:t>
            </a:r>
            <a:r>
              <a:rPr lang="en-US" sz="2400" b="1" dirty="0" err="1"/>
              <a:t>bo‘lsin</a:t>
            </a:r>
            <a:r>
              <a:rPr lang="en-US" sz="2400" b="1" dirty="0"/>
              <a:t>.</a:t>
            </a:r>
            <a:endParaRPr lang="ru-RU" sz="24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0" name="8-конечная звезда 9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279" y="1594869"/>
            <a:ext cx="6248108" cy="536530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648182" y="1133204"/>
            <a:ext cx="237053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Javob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namunasi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9604" y="2040555"/>
            <a:ext cx="3931794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Sardor</a:t>
            </a:r>
            <a:r>
              <a:rPr lang="en-US" sz="2400" b="1" dirty="0"/>
              <a:t> </a:t>
            </a:r>
            <a:r>
              <a:rPr lang="en-US" sz="2400" b="1" dirty="0" err="1"/>
              <a:t>do‘stlaridan</a:t>
            </a:r>
            <a:r>
              <a:rPr lang="en-US" sz="2400" b="1" dirty="0"/>
              <a:t> </a:t>
            </a:r>
            <a:r>
              <a:rPr lang="en-US" sz="2400" b="1" dirty="0" err="1"/>
              <a:t>sevimli</a:t>
            </a:r>
            <a:r>
              <a:rPr lang="en-US" sz="2400" b="1" dirty="0"/>
              <a:t> </a:t>
            </a:r>
            <a:r>
              <a:rPr lang="en-US" sz="2400" b="1" dirty="0" err="1"/>
              <a:t>fasllari</a:t>
            </a:r>
            <a:r>
              <a:rPr lang="en-US" sz="2400" b="1" dirty="0"/>
              <a:t> </a:t>
            </a:r>
            <a:r>
              <a:rPr lang="en-US" sz="2400" b="1" dirty="0" err="1"/>
              <a:t>haqida</a:t>
            </a:r>
            <a:r>
              <a:rPr lang="en-US" sz="2400" b="1" dirty="0"/>
              <a:t> </a:t>
            </a:r>
            <a:r>
              <a:rPr lang="en-US" sz="2400" b="1" dirty="0" err="1"/>
              <a:t>so‘radi</a:t>
            </a:r>
            <a:r>
              <a:rPr lang="en-US" sz="2400" b="1" dirty="0"/>
              <a:t>. U </a:t>
            </a:r>
            <a:r>
              <a:rPr lang="en-US" sz="2400" b="1" dirty="0" err="1"/>
              <a:t>to‘plagan</a:t>
            </a:r>
            <a:r>
              <a:rPr lang="en-US" sz="2400" b="1" dirty="0"/>
              <a:t> </a:t>
            </a:r>
            <a:r>
              <a:rPr lang="en-US" sz="2400" b="1" dirty="0" err="1"/>
              <a:t>ma’lumotlarni</a:t>
            </a:r>
            <a:r>
              <a:rPr lang="en-US" sz="2400" b="1" dirty="0"/>
              <a:t> </a:t>
            </a:r>
            <a:r>
              <a:rPr lang="en-US" sz="2400" b="1" dirty="0" err="1"/>
              <a:t>jadval</a:t>
            </a:r>
            <a:r>
              <a:rPr lang="en-US" sz="2400" b="1" dirty="0"/>
              <a:t> </a:t>
            </a:r>
            <a:r>
              <a:rPr lang="en-US" sz="2400" b="1" dirty="0" err="1"/>
              <a:t>ko‘rinishida</a:t>
            </a:r>
            <a:r>
              <a:rPr lang="en-US" sz="2400" b="1" dirty="0"/>
              <a:t> </a:t>
            </a:r>
            <a:r>
              <a:rPr lang="en-US" sz="2400" b="1" dirty="0" err="1"/>
              <a:t>tasvirladi</a:t>
            </a:r>
            <a:r>
              <a:rPr lang="en-US" sz="2400" b="1" dirty="0"/>
              <a:t>.</a:t>
            </a:r>
            <a:endParaRPr lang="ru-RU" sz="2400" b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69604" y="3912668"/>
          <a:ext cx="3574986" cy="2286000"/>
        </p:xfrm>
        <a:graphic>
          <a:graphicData uri="http://schemas.openxmlformats.org/drawingml/2006/table">
            <a:tbl>
              <a:tblPr firstRow="1" bandRow="1"/>
              <a:tblGrid>
                <a:gridCol w="11012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36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Fasllar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Do‘stlari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soni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Kuz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9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Qish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4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Bahor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10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Yoz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13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320924" y="1115690"/>
            <a:ext cx="7672496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Sardor</a:t>
            </a:r>
            <a:r>
              <a:rPr lang="en-US" sz="2400" b="1" dirty="0"/>
              <a:t> </a:t>
            </a:r>
            <a:r>
              <a:rPr lang="en-US" sz="2400" b="1" dirty="0" err="1"/>
              <a:t>ma’lumotlarni</a:t>
            </a:r>
            <a:r>
              <a:rPr lang="en-US" sz="2400" b="1" dirty="0"/>
              <a:t> </a:t>
            </a:r>
            <a:r>
              <a:rPr lang="en-US" sz="2400" b="1" dirty="0" err="1"/>
              <a:t>ustunli</a:t>
            </a:r>
            <a:r>
              <a:rPr lang="en-US" sz="2400" b="1" dirty="0"/>
              <a:t> </a:t>
            </a:r>
            <a:r>
              <a:rPr lang="en-US" sz="2400" b="1" dirty="0" err="1"/>
              <a:t>diagrammaga</a:t>
            </a:r>
            <a:r>
              <a:rPr lang="en-US" sz="2400" b="1" dirty="0"/>
              <a:t> </a:t>
            </a:r>
            <a:r>
              <a:rPr lang="en-US" sz="2400" b="1" dirty="0" err="1"/>
              <a:t>joylashtirishni</a:t>
            </a:r>
            <a:r>
              <a:rPr lang="en-US" sz="2400" b="1" dirty="0"/>
              <a:t> </a:t>
            </a:r>
            <a:r>
              <a:rPr lang="en-US" sz="2400" b="1" dirty="0" err="1"/>
              <a:t>boshladi</a:t>
            </a:r>
            <a:r>
              <a:rPr lang="en-US" sz="2400" b="1" dirty="0"/>
              <a:t>. </a:t>
            </a:r>
            <a:r>
              <a:rPr lang="en-US" sz="2400" b="1" dirty="0" err="1"/>
              <a:t>Bo‘sh</a:t>
            </a:r>
            <a:r>
              <a:rPr lang="en-US" sz="2400" b="1" dirty="0"/>
              <a:t> </a:t>
            </a:r>
            <a:r>
              <a:rPr lang="en-US" sz="2400" b="1" dirty="0" err="1"/>
              <a:t>satrni</a:t>
            </a:r>
            <a:r>
              <a:rPr lang="en-US" sz="2400" b="1" dirty="0"/>
              <a:t>, </a:t>
            </a:r>
            <a:r>
              <a:rPr lang="en-US" sz="2400" b="1" dirty="0" err="1"/>
              <a:t>satr</a:t>
            </a:r>
            <a:r>
              <a:rPr lang="en-US" sz="2400" b="1" dirty="0"/>
              <a:t> </a:t>
            </a:r>
            <a:r>
              <a:rPr lang="en-US" sz="2400" b="1" dirty="0" err="1"/>
              <a:t>yorlig‘ini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sarlavhani</a:t>
            </a:r>
            <a:r>
              <a:rPr lang="en-US" sz="2400" b="1" dirty="0"/>
              <a:t> </a:t>
            </a:r>
            <a:r>
              <a:rPr lang="en-US" sz="2400" b="1" dirty="0" err="1"/>
              <a:t>to‘ldiring</a:t>
            </a:r>
            <a:endParaRPr lang="ru-RU" sz="2400" b="1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4778397" y="2040555"/>
            <a:ext cx="6030773" cy="4629402"/>
            <a:chOff x="4749521" y="2088682"/>
            <a:chExt cx="6030773" cy="4629402"/>
          </a:xfrm>
        </p:grpSpPr>
        <p:pic>
          <p:nvPicPr>
            <p:cNvPr id="3" name="Рисунок 2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07" t="45755" r="17053" b="7144"/>
            <a:stretch>
              <a:fillRect/>
            </a:stretch>
          </p:blipFill>
          <p:spPr>
            <a:xfrm>
              <a:off x="5303519" y="2088682"/>
              <a:ext cx="5476775" cy="4158113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7231781" y="6256419"/>
              <a:ext cx="1180700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C00000"/>
                  </a:solidFill>
                </a:rPr>
                <a:t>Fasllar</a:t>
              </a:r>
              <a:endParaRPr lang="ru-RU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749521" y="3211566"/>
              <a:ext cx="553998" cy="1912343"/>
            </a:xfrm>
            <a:prstGeom prst="rect">
              <a:avLst/>
            </a:prstGeom>
            <a:solidFill>
              <a:schemeClr val="bg1"/>
            </a:solidFill>
          </p:spPr>
          <p:txBody>
            <a:bodyPr vert="vert270"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C00000"/>
                  </a:solidFill>
                </a:rPr>
                <a:t>Do‘stlari</a:t>
              </a:r>
              <a:r>
                <a:rPr lang="en-US" sz="2400" b="1" dirty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>
                  <a:solidFill>
                    <a:srgbClr val="C00000"/>
                  </a:solidFill>
                </a:rPr>
                <a:t>soni</a:t>
              </a:r>
              <a:endParaRPr lang="ru-RU" sz="24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4" name="Группа 1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5" name="Прямоугольник 1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" name="Прямоугольник 1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7" name="8-конечная звезда 16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9604" y="2040555"/>
            <a:ext cx="3931794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Sardor</a:t>
            </a:r>
            <a:r>
              <a:rPr lang="en-US" sz="2400" b="1" dirty="0"/>
              <a:t> </a:t>
            </a:r>
            <a:r>
              <a:rPr lang="en-US" sz="2400" b="1" dirty="0" err="1"/>
              <a:t>do‘stlaridan</a:t>
            </a:r>
            <a:r>
              <a:rPr lang="en-US" sz="2400" b="1" dirty="0"/>
              <a:t> </a:t>
            </a:r>
            <a:r>
              <a:rPr lang="en-US" sz="2400" b="1" dirty="0" err="1"/>
              <a:t>sevimli</a:t>
            </a:r>
            <a:r>
              <a:rPr lang="en-US" sz="2400" b="1" dirty="0"/>
              <a:t> </a:t>
            </a:r>
            <a:r>
              <a:rPr lang="en-US" sz="2400" b="1" dirty="0" err="1"/>
              <a:t>fasllari</a:t>
            </a:r>
            <a:r>
              <a:rPr lang="en-US" sz="2400" b="1" dirty="0"/>
              <a:t> </a:t>
            </a:r>
            <a:r>
              <a:rPr lang="en-US" sz="2400" b="1" dirty="0" err="1"/>
              <a:t>haqida</a:t>
            </a:r>
            <a:r>
              <a:rPr lang="en-US" sz="2400" b="1" dirty="0"/>
              <a:t> </a:t>
            </a:r>
            <a:r>
              <a:rPr lang="en-US" sz="2400" b="1" dirty="0" err="1"/>
              <a:t>so‘radi</a:t>
            </a:r>
            <a:r>
              <a:rPr lang="en-US" sz="2400" b="1" dirty="0"/>
              <a:t>. U </a:t>
            </a:r>
            <a:r>
              <a:rPr lang="en-US" sz="2400" b="1" dirty="0" err="1"/>
              <a:t>to‘plagan</a:t>
            </a:r>
            <a:r>
              <a:rPr lang="en-US" sz="2400" b="1" dirty="0"/>
              <a:t> </a:t>
            </a:r>
            <a:r>
              <a:rPr lang="en-US" sz="2400" b="1" dirty="0" err="1"/>
              <a:t>ma’lumotlarni</a:t>
            </a:r>
            <a:r>
              <a:rPr lang="en-US" sz="2400" b="1" dirty="0"/>
              <a:t> </a:t>
            </a:r>
            <a:r>
              <a:rPr lang="en-US" sz="2400" b="1" dirty="0" err="1"/>
              <a:t>jadval</a:t>
            </a:r>
            <a:r>
              <a:rPr lang="en-US" sz="2400" b="1" dirty="0"/>
              <a:t> </a:t>
            </a:r>
            <a:r>
              <a:rPr lang="en-US" sz="2400" b="1" dirty="0" err="1"/>
              <a:t>ko‘rinishida</a:t>
            </a:r>
            <a:r>
              <a:rPr lang="en-US" sz="2400" b="1" dirty="0"/>
              <a:t> </a:t>
            </a:r>
            <a:r>
              <a:rPr lang="en-US" sz="2400" b="1" dirty="0" err="1"/>
              <a:t>tasvirladi</a:t>
            </a:r>
            <a:r>
              <a:rPr lang="en-US" sz="2400" b="1" dirty="0"/>
              <a:t>.</a:t>
            </a:r>
            <a:endParaRPr lang="ru-RU" sz="2400" b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69604" y="3912668"/>
          <a:ext cx="3574986" cy="2286000"/>
        </p:xfrm>
        <a:graphic>
          <a:graphicData uri="http://schemas.openxmlformats.org/drawingml/2006/table">
            <a:tbl>
              <a:tblPr firstRow="1" bandRow="1"/>
              <a:tblGrid>
                <a:gridCol w="11012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36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Fasllar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Do‘stlari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soni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Kuz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9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Qish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4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Bahor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10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Yoz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13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320924" y="1115690"/>
            <a:ext cx="7672496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Sardor</a:t>
            </a:r>
            <a:r>
              <a:rPr lang="en-US" sz="2400" b="1" dirty="0"/>
              <a:t> </a:t>
            </a:r>
            <a:r>
              <a:rPr lang="en-US" sz="2400" b="1" dirty="0" err="1"/>
              <a:t>ma’lumotlarni</a:t>
            </a:r>
            <a:r>
              <a:rPr lang="en-US" sz="2400" b="1" dirty="0"/>
              <a:t> </a:t>
            </a:r>
            <a:r>
              <a:rPr lang="en-US" sz="2400" b="1" dirty="0" err="1"/>
              <a:t>ustunli</a:t>
            </a:r>
            <a:r>
              <a:rPr lang="en-US" sz="2400" b="1" dirty="0"/>
              <a:t> </a:t>
            </a:r>
            <a:r>
              <a:rPr lang="en-US" sz="2400" b="1" dirty="0" err="1"/>
              <a:t>diagrammaga</a:t>
            </a:r>
            <a:r>
              <a:rPr lang="en-US" sz="2400" b="1" dirty="0"/>
              <a:t> </a:t>
            </a:r>
            <a:r>
              <a:rPr lang="en-US" sz="2400" b="1" dirty="0" err="1"/>
              <a:t>joylashtirishni</a:t>
            </a:r>
            <a:r>
              <a:rPr lang="en-US" sz="2400" b="1" dirty="0"/>
              <a:t> </a:t>
            </a:r>
            <a:r>
              <a:rPr lang="en-US" sz="2400" b="1" dirty="0" err="1"/>
              <a:t>boshladi</a:t>
            </a:r>
            <a:r>
              <a:rPr lang="en-US" sz="2400" b="1" dirty="0"/>
              <a:t>. </a:t>
            </a:r>
            <a:r>
              <a:rPr lang="en-US" sz="2400" b="1" dirty="0" err="1"/>
              <a:t>Bo‘sh</a:t>
            </a:r>
            <a:r>
              <a:rPr lang="en-US" sz="2400" b="1" dirty="0"/>
              <a:t> </a:t>
            </a:r>
            <a:r>
              <a:rPr lang="en-US" sz="2400" b="1" dirty="0" err="1"/>
              <a:t>satrni</a:t>
            </a:r>
            <a:r>
              <a:rPr lang="en-US" sz="2400" b="1" dirty="0"/>
              <a:t>, </a:t>
            </a:r>
            <a:r>
              <a:rPr lang="en-US" sz="2400" b="1" dirty="0" err="1"/>
              <a:t>satr</a:t>
            </a:r>
            <a:r>
              <a:rPr lang="en-US" sz="2400" b="1" dirty="0"/>
              <a:t> </a:t>
            </a:r>
            <a:r>
              <a:rPr lang="en-US" sz="2400" b="1" dirty="0" err="1"/>
              <a:t>yorlig‘ini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sarlavhani</a:t>
            </a:r>
            <a:r>
              <a:rPr lang="en-US" sz="2400" b="1" dirty="0"/>
              <a:t> </a:t>
            </a:r>
            <a:r>
              <a:rPr lang="en-US" sz="2400" b="1" dirty="0" err="1"/>
              <a:t>to‘ldiring</a:t>
            </a:r>
            <a:endParaRPr lang="ru-RU" sz="2400" b="1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4778397" y="2040555"/>
            <a:ext cx="6030773" cy="4629402"/>
            <a:chOff x="4749521" y="2088682"/>
            <a:chExt cx="6030773" cy="4629402"/>
          </a:xfrm>
        </p:grpSpPr>
        <p:pic>
          <p:nvPicPr>
            <p:cNvPr id="3" name="Рисунок 2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07" t="45755" r="17053" b="7144"/>
            <a:stretch>
              <a:fillRect/>
            </a:stretch>
          </p:blipFill>
          <p:spPr>
            <a:xfrm>
              <a:off x="5303519" y="2088682"/>
              <a:ext cx="5476775" cy="4158113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7231781" y="6256419"/>
              <a:ext cx="1180700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B050"/>
                  </a:solidFill>
                </a:rPr>
                <a:t>Fasllar</a:t>
              </a:r>
              <a:endParaRPr lang="ru-RU" sz="2400" b="1" dirty="0">
                <a:solidFill>
                  <a:srgbClr val="00B050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749521" y="3211566"/>
              <a:ext cx="553998" cy="1912343"/>
            </a:xfrm>
            <a:prstGeom prst="rect">
              <a:avLst/>
            </a:prstGeom>
            <a:solidFill>
              <a:schemeClr val="bg1"/>
            </a:solidFill>
          </p:spPr>
          <p:txBody>
            <a:bodyPr vert="vert270"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B050"/>
                  </a:solidFill>
                </a:rPr>
                <a:t>Do‘stlari</a:t>
              </a:r>
              <a:r>
                <a:rPr lang="en-US" sz="2400" b="1" dirty="0">
                  <a:solidFill>
                    <a:srgbClr val="00B050"/>
                  </a:solidFill>
                </a:rPr>
                <a:t> </a:t>
              </a:r>
              <a:r>
                <a:rPr lang="en-US" sz="2400" b="1" dirty="0" err="1">
                  <a:solidFill>
                    <a:srgbClr val="00B050"/>
                  </a:solidFill>
                </a:rPr>
                <a:t>soni</a:t>
              </a:r>
              <a:endParaRPr lang="ru-RU" sz="24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4" name="Группа 1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5" name="Прямоугольник 1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" name="Прямоугольник 1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7" name="8-конечная звезда 16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200240" y="5734760"/>
            <a:ext cx="9037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solidFill>
                  <a:srgbClr val="C00000"/>
                </a:solidFill>
              </a:rPr>
              <a:t>Kuz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441357" y="3508744"/>
            <a:ext cx="373034" cy="2147777"/>
          </a:xfrm>
          <a:prstGeom prst="rect">
            <a:avLst/>
          </a:prstGeom>
          <a:ln w="57150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8441357" y="2690037"/>
            <a:ext cx="489992" cy="35087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8382878" y="3110935"/>
            <a:ext cx="489992" cy="35087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6809892" y="2040668"/>
            <a:ext cx="2231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Sevimli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fasllar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200226" y="2029628"/>
            <a:ext cx="237053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Javob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namunasi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89371" y="2098481"/>
            <a:ext cx="241376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Hayvonlar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vazni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8759" y="2706111"/>
          <a:ext cx="3574986" cy="1828800"/>
        </p:xfrm>
        <a:graphic>
          <a:graphicData uri="http://schemas.openxmlformats.org/drawingml/2006/table">
            <a:tbl>
              <a:tblPr firstRow="1" bandRow="1"/>
              <a:tblGrid>
                <a:gridCol w="19759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90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Hayvon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Vazni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(kg)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Sirtlon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50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Arslon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100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Qoplon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75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791247" y="1218162"/>
            <a:ext cx="728124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</a:rPr>
              <a:t>Hayvonlar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vazni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piktogrammasini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yarating</a:t>
            </a:r>
            <a:r>
              <a:rPr lang="en-US" sz="2400" b="1" dirty="0">
                <a:solidFill>
                  <a:srgbClr val="0070C0"/>
                </a:solidFill>
              </a:rPr>
              <a:t>. </a:t>
            </a:r>
            <a:r>
              <a:rPr lang="en-US" sz="2400" b="1" dirty="0" err="1">
                <a:solidFill>
                  <a:srgbClr val="0070C0"/>
                </a:solidFill>
              </a:rPr>
              <a:t>Piktogrammani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to‘ldirish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uchun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belgilarni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olib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qo‘ying</a:t>
            </a:r>
            <a:r>
              <a:rPr lang="en-US" sz="2400" b="1" dirty="0">
                <a:solidFill>
                  <a:srgbClr val="0070C0"/>
                </a:solidFill>
              </a:rPr>
              <a:t>. </a:t>
            </a:r>
            <a:r>
              <a:rPr lang="en-US" sz="2400" b="1" dirty="0" err="1">
                <a:solidFill>
                  <a:srgbClr val="0070C0"/>
                </a:solidFill>
              </a:rPr>
              <a:t>Sirtlon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namuna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uchun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keltirilgan</a:t>
            </a:r>
            <a:r>
              <a:rPr lang="en-US" sz="2400" b="1" dirty="0">
                <a:solidFill>
                  <a:srgbClr val="0070C0"/>
                </a:solidFill>
              </a:rPr>
              <a:t>.</a:t>
            </a:r>
            <a:endParaRPr lang="ru-RU" sz="2400" b="1" dirty="0">
              <a:solidFill>
                <a:srgbClr val="0070C0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791247" y="2587662"/>
          <a:ext cx="5536623" cy="3291840"/>
        </p:xfrm>
        <a:graphic>
          <a:graphicData uri="http://schemas.openxmlformats.org/drawingml/2006/table">
            <a:tbl>
              <a:tblPr firstRow="1" bandRow="1"/>
              <a:tblGrid>
                <a:gridCol w="16196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169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Hayvon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Vazni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(kg)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Sirtlon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Arslon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Qoplon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1" name="Группа 10"/>
          <p:cNvGrpSpPr/>
          <p:nvPr/>
        </p:nvGrpSpPr>
        <p:grpSpPr>
          <a:xfrm>
            <a:off x="10726573" y="3058747"/>
            <a:ext cx="948723" cy="914400"/>
            <a:chOff x="10876548" y="2170494"/>
            <a:chExt cx="948723" cy="914400"/>
          </a:xfrm>
        </p:grpSpPr>
        <p:sp>
          <p:nvSpPr>
            <p:cNvPr id="8" name="TextBox 7"/>
            <p:cNvSpPr txBox="1"/>
            <p:nvPr/>
          </p:nvSpPr>
          <p:spPr>
            <a:xfrm>
              <a:off x="10876548" y="2170494"/>
              <a:ext cx="948723" cy="914400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endParaRPr lang="ru-RU" dirty="0"/>
            </a:p>
          </p:txBody>
        </p:sp>
        <p:sp>
          <p:nvSpPr>
            <p:cNvPr id="9" name="Трапеция 8"/>
            <p:cNvSpPr/>
            <p:nvPr/>
          </p:nvSpPr>
          <p:spPr>
            <a:xfrm>
              <a:off x="11029097" y="2512194"/>
              <a:ext cx="694474" cy="505324"/>
            </a:xfrm>
            <a:prstGeom prst="trapezoid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Кольцо 9"/>
            <p:cNvSpPr/>
            <p:nvPr/>
          </p:nvSpPr>
          <p:spPr>
            <a:xfrm>
              <a:off x="11257382" y="2329314"/>
              <a:ext cx="193335" cy="182880"/>
            </a:xfrm>
            <a:prstGeom prst="donu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"/>
          <a:srcRect r="51237"/>
          <a:stretch>
            <a:fillRect/>
          </a:stretch>
        </p:blipFill>
        <p:spPr>
          <a:xfrm>
            <a:off x="11025537" y="4358312"/>
            <a:ext cx="350797" cy="70110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0738611" y="4233582"/>
            <a:ext cx="948723" cy="95056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pSp>
        <p:nvGrpSpPr>
          <p:cNvPr id="30" name="Группа 29"/>
          <p:cNvGrpSpPr/>
          <p:nvPr/>
        </p:nvGrpSpPr>
        <p:grpSpPr>
          <a:xfrm>
            <a:off x="6703617" y="3451311"/>
            <a:ext cx="694474" cy="696927"/>
            <a:chOff x="6703617" y="2629109"/>
            <a:chExt cx="694474" cy="696927"/>
          </a:xfrm>
        </p:grpSpPr>
        <p:sp>
          <p:nvSpPr>
            <p:cNvPr id="18" name="Трапеция 17"/>
            <p:cNvSpPr/>
            <p:nvPr/>
          </p:nvSpPr>
          <p:spPr>
            <a:xfrm>
              <a:off x="6703617" y="2820712"/>
              <a:ext cx="694474" cy="505324"/>
            </a:xfrm>
            <a:prstGeom prst="trapezoid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Кольцо 18"/>
            <p:cNvSpPr/>
            <p:nvPr/>
          </p:nvSpPr>
          <p:spPr>
            <a:xfrm>
              <a:off x="6965162" y="2629109"/>
              <a:ext cx="193335" cy="182880"/>
            </a:xfrm>
            <a:prstGeom prst="donu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5888542" y="5981619"/>
            <a:ext cx="4049542" cy="688204"/>
            <a:chOff x="5854854" y="5658051"/>
            <a:chExt cx="4049542" cy="688204"/>
          </a:xfrm>
        </p:grpSpPr>
        <p:sp>
          <p:nvSpPr>
            <p:cNvPr id="20" name="Трапеция 19"/>
            <p:cNvSpPr/>
            <p:nvPr/>
          </p:nvSpPr>
          <p:spPr>
            <a:xfrm>
              <a:off x="6942783" y="5840931"/>
              <a:ext cx="694474" cy="505324"/>
            </a:xfrm>
            <a:prstGeom prst="trapezoid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Кольцо 20"/>
            <p:cNvSpPr/>
            <p:nvPr/>
          </p:nvSpPr>
          <p:spPr>
            <a:xfrm>
              <a:off x="7171068" y="5658051"/>
              <a:ext cx="193335" cy="182880"/>
            </a:xfrm>
            <a:prstGeom prst="donu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854854" y="5803673"/>
              <a:ext cx="40495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/>
                <a:t>Kalit</a:t>
              </a:r>
              <a:r>
                <a:rPr lang="en-US" sz="2400" b="1" dirty="0"/>
                <a:t>:                   -  50 kg</a:t>
              </a:r>
              <a:endParaRPr lang="ru-RU" sz="2400" b="1" dirty="0"/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26" name="Группа 2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27" name="Прямоугольник 2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29" name="8-конечная звезда 28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89371" y="2098481"/>
            <a:ext cx="241376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Hayvonlar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vazni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8759" y="2706111"/>
          <a:ext cx="3574986" cy="1828800"/>
        </p:xfrm>
        <a:graphic>
          <a:graphicData uri="http://schemas.openxmlformats.org/drawingml/2006/table">
            <a:tbl>
              <a:tblPr firstRow="1" bandRow="1"/>
              <a:tblGrid>
                <a:gridCol w="19759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90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Hayvon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Vazni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(kg)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Sirtlon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50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Arslon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100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Qoplon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75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791247" y="1218162"/>
            <a:ext cx="728124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</a:rPr>
              <a:t>Hayvonlar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vazni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piktogrammasini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yarating</a:t>
            </a:r>
            <a:r>
              <a:rPr lang="en-US" sz="2400" b="1" dirty="0">
                <a:solidFill>
                  <a:srgbClr val="0070C0"/>
                </a:solidFill>
              </a:rPr>
              <a:t>. </a:t>
            </a:r>
            <a:r>
              <a:rPr lang="en-US" sz="2400" b="1" dirty="0" err="1">
                <a:solidFill>
                  <a:srgbClr val="0070C0"/>
                </a:solidFill>
              </a:rPr>
              <a:t>Piktogrammani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to‘ldirish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uchun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belgilarni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olib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qo‘ying</a:t>
            </a:r>
            <a:r>
              <a:rPr lang="en-US" sz="2400" b="1" dirty="0">
                <a:solidFill>
                  <a:srgbClr val="0070C0"/>
                </a:solidFill>
              </a:rPr>
              <a:t>. </a:t>
            </a:r>
            <a:r>
              <a:rPr lang="en-US" sz="2400" b="1" dirty="0" err="1">
                <a:solidFill>
                  <a:srgbClr val="0070C0"/>
                </a:solidFill>
              </a:rPr>
              <a:t>Sirtlon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namuna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uchun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keltirilgan</a:t>
            </a:r>
            <a:r>
              <a:rPr lang="en-US" sz="2400" b="1" dirty="0">
                <a:solidFill>
                  <a:srgbClr val="0070C0"/>
                </a:solidFill>
              </a:rPr>
              <a:t>.</a:t>
            </a:r>
            <a:endParaRPr lang="ru-RU" sz="2400" b="1" dirty="0">
              <a:solidFill>
                <a:srgbClr val="0070C0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791247" y="2587662"/>
          <a:ext cx="5536623" cy="3291840"/>
        </p:xfrm>
        <a:graphic>
          <a:graphicData uri="http://schemas.openxmlformats.org/drawingml/2006/table">
            <a:tbl>
              <a:tblPr firstRow="1" bandRow="1"/>
              <a:tblGrid>
                <a:gridCol w="16196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169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Hayvon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Vazni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(kg)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Sirtlon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Arslon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Qoplon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1" name="Группа 10"/>
          <p:cNvGrpSpPr/>
          <p:nvPr/>
        </p:nvGrpSpPr>
        <p:grpSpPr>
          <a:xfrm>
            <a:off x="10726573" y="3058747"/>
            <a:ext cx="948723" cy="914400"/>
            <a:chOff x="10876548" y="2170494"/>
            <a:chExt cx="948723" cy="914400"/>
          </a:xfrm>
        </p:grpSpPr>
        <p:sp>
          <p:nvSpPr>
            <p:cNvPr id="8" name="TextBox 7"/>
            <p:cNvSpPr txBox="1"/>
            <p:nvPr/>
          </p:nvSpPr>
          <p:spPr>
            <a:xfrm>
              <a:off x="10876548" y="2170494"/>
              <a:ext cx="948723" cy="914400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endParaRPr lang="ru-RU" dirty="0"/>
            </a:p>
          </p:txBody>
        </p:sp>
        <p:sp>
          <p:nvSpPr>
            <p:cNvPr id="9" name="Трапеция 8"/>
            <p:cNvSpPr/>
            <p:nvPr/>
          </p:nvSpPr>
          <p:spPr>
            <a:xfrm>
              <a:off x="11029097" y="2512194"/>
              <a:ext cx="694474" cy="505324"/>
            </a:xfrm>
            <a:prstGeom prst="trapezoid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Кольцо 9"/>
            <p:cNvSpPr/>
            <p:nvPr/>
          </p:nvSpPr>
          <p:spPr>
            <a:xfrm>
              <a:off x="11257382" y="2329314"/>
              <a:ext cx="193335" cy="182880"/>
            </a:xfrm>
            <a:prstGeom prst="donu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"/>
          <a:srcRect r="51237"/>
          <a:stretch>
            <a:fillRect/>
          </a:stretch>
        </p:blipFill>
        <p:spPr>
          <a:xfrm>
            <a:off x="11025537" y="4358312"/>
            <a:ext cx="350797" cy="70110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0759758" y="4257828"/>
            <a:ext cx="948723" cy="95056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6682351" y="3442979"/>
            <a:ext cx="694474" cy="696927"/>
            <a:chOff x="6703617" y="2629109"/>
            <a:chExt cx="694474" cy="696927"/>
          </a:xfrm>
        </p:grpSpPr>
        <p:sp>
          <p:nvSpPr>
            <p:cNvPr id="18" name="Трапеция 17"/>
            <p:cNvSpPr/>
            <p:nvPr/>
          </p:nvSpPr>
          <p:spPr>
            <a:xfrm>
              <a:off x="6703617" y="2820712"/>
              <a:ext cx="694474" cy="505324"/>
            </a:xfrm>
            <a:prstGeom prst="trapezoid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Кольцо 18"/>
            <p:cNvSpPr/>
            <p:nvPr/>
          </p:nvSpPr>
          <p:spPr>
            <a:xfrm>
              <a:off x="6965162" y="2629109"/>
              <a:ext cx="193335" cy="182880"/>
            </a:xfrm>
            <a:prstGeom prst="donu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5888542" y="5981619"/>
            <a:ext cx="4049542" cy="688204"/>
            <a:chOff x="5854854" y="5658051"/>
            <a:chExt cx="4049542" cy="688204"/>
          </a:xfrm>
        </p:grpSpPr>
        <p:sp>
          <p:nvSpPr>
            <p:cNvPr id="20" name="Трапеция 19"/>
            <p:cNvSpPr/>
            <p:nvPr/>
          </p:nvSpPr>
          <p:spPr>
            <a:xfrm>
              <a:off x="6942783" y="5840931"/>
              <a:ext cx="694474" cy="505324"/>
            </a:xfrm>
            <a:prstGeom prst="trapezoid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Кольцо 20"/>
            <p:cNvSpPr/>
            <p:nvPr/>
          </p:nvSpPr>
          <p:spPr>
            <a:xfrm>
              <a:off x="7171068" y="5658051"/>
              <a:ext cx="193335" cy="182880"/>
            </a:xfrm>
            <a:prstGeom prst="donu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854854" y="5803673"/>
              <a:ext cx="40495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/>
                <a:t>Kalit</a:t>
              </a:r>
              <a:r>
                <a:rPr lang="en-US" sz="2400" b="1" dirty="0"/>
                <a:t>:                   -  50 kg</a:t>
              </a:r>
              <a:endParaRPr lang="ru-RU" sz="2400" b="1" dirty="0"/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26" name="Группа 2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27" name="Прямоугольник 2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29" name="8-конечная звезда 28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316796" y="1997284"/>
            <a:ext cx="237053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Javob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namunasi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pSp>
        <p:nvGrpSpPr>
          <p:cNvPr id="31" name="Группа 30"/>
          <p:cNvGrpSpPr/>
          <p:nvPr/>
        </p:nvGrpSpPr>
        <p:grpSpPr>
          <a:xfrm>
            <a:off x="6696522" y="4286494"/>
            <a:ext cx="694474" cy="696927"/>
            <a:chOff x="6703617" y="2629109"/>
            <a:chExt cx="694474" cy="696927"/>
          </a:xfrm>
        </p:grpSpPr>
        <p:sp>
          <p:nvSpPr>
            <p:cNvPr id="32" name="Трапеция 31"/>
            <p:cNvSpPr/>
            <p:nvPr/>
          </p:nvSpPr>
          <p:spPr>
            <a:xfrm>
              <a:off x="6703617" y="2820712"/>
              <a:ext cx="694474" cy="505324"/>
            </a:xfrm>
            <a:prstGeom prst="trapezoid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Кольцо 32"/>
            <p:cNvSpPr/>
            <p:nvPr/>
          </p:nvSpPr>
          <p:spPr>
            <a:xfrm>
              <a:off x="6965162" y="2629109"/>
              <a:ext cx="193335" cy="182880"/>
            </a:xfrm>
            <a:prstGeom prst="donu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Группа 33"/>
          <p:cNvGrpSpPr/>
          <p:nvPr/>
        </p:nvGrpSpPr>
        <p:grpSpPr>
          <a:xfrm>
            <a:off x="7592979" y="4286494"/>
            <a:ext cx="694474" cy="696927"/>
            <a:chOff x="6703617" y="2629109"/>
            <a:chExt cx="694474" cy="696927"/>
          </a:xfrm>
        </p:grpSpPr>
        <p:sp>
          <p:nvSpPr>
            <p:cNvPr id="35" name="Трапеция 34"/>
            <p:cNvSpPr/>
            <p:nvPr/>
          </p:nvSpPr>
          <p:spPr>
            <a:xfrm>
              <a:off x="6703617" y="2820712"/>
              <a:ext cx="694474" cy="505324"/>
            </a:xfrm>
            <a:prstGeom prst="trapezoid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Кольцо 35"/>
            <p:cNvSpPr/>
            <p:nvPr/>
          </p:nvSpPr>
          <p:spPr>
            <a:xfrm>
              <a:off x="6965162" y="2629109"/>
              <a:ext cx="193335" cy="182880"/>
            </a:xfrm>
            <a:prstGeom prst="donu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6715772" y="5100480"/>
            <a:ext cx="694474" cy="696927"/>
            <a:chOff x="6703617" y="2629109"/>
            <a:chExt cx="694474" cy="696927"/>
          </a:xfrm>
        </p:grpSpPr>
        <p:sp>
          <p:nvSpPr>
            <p:cNvPr id="38" name="Трапеция 37"/>
            <p:cNvSpPr/>
            <p:nvPr/>
          </p:nvSpPr>
          <p:spPr>
            <a:xfrm>
              <a:off x="6703617" y="2820712"/>
              <a:ext cx="694474" cy="505324"/>
            </a:xfrm>
            <a:prstGeom prst="trapezoid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Кольцо 38"/>
            <p:cNvSpPr/>
            <p:nvPr/>
          </p:nvSpPr>
          <p:spPr>
            <a:xfrm>
              <a:off x="6965162" y="2629109"/>
              <a:ext cx="193335" cy="182880"/>
            </a:xfrm>
            <a:prstGeom prst="donu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2"/>
          <a:srcRect r="51237"/>
          <a:stretch>
            <a:fillRect/>
          </a:stretch>
        </p:blipFill>
        <p:spPr>
          <a:xfrm>
            <a:off x="7737914" y="5112134"/>
            <a:ext cx="350797" cy="7011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13" t="3922" r="45161" b="36614"/>
          <a:stretch>
            <a:fillRect/>
          </a:stretch>
        </p:blipFill>
        <p:spPr>
          <a:xfrm>
            <a:off x="3538569" y="1684420"/>
            <a:ext cx="4745255" cy="3118585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779646" y="5076571"/>
            <a:ext cx="11088303" cy="1569660"/>
            <a:chOff x="779646" y="5076571"/>
            <a:chExt cx="11088303" cy="1569660"/>
          </a:xfrm>
        </p:grpSpPr>
        <p:sp>
          <p:nvSpPr>
            <p:cNvPr id="3" name="TextBox 2"/>
            <p:cNvSpPr txBox="1"/>
            <p:nvPr/>
          </p:nvSpPr>
          <p:spPr>
            <a:xfrm>
              <a:off x="779646" y="5076571"/>
              <a:ext cx="11088303" cy="15696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To‘g‘ri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to‘rtburchak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shaklidagi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qog‘ozning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bir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uchi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yuqorida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ko‘rsatilgandek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buklangan</a:t>
              </a:r>
              <a:r>
                <a:rPr lang="en-US" sz="2400" b="1" dirty="0">
                  <a:solidFill>
                    <a:srgbClr val="002060"/>
                  </a:solidFill>
                </a:rPr>
                <a:t>. </a:t>
              </a:r>
              <a:r>
                <a:rPr lang="en-US" sz="2400" b="1" i="1" dirty="0">
                  <a:solidFill>
                    <a:srgbClr val="002060"/>
                  </a:solidFill>
                </a:rPr>
                <a:t>x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qiymatini</a:t>
              </a:r>
              <a:r>
                <a:rPr lang="en-US" sz="2400" b="1" dirty="0">
                  <a:solidFill>
                    <a:srgbClr val="002060"/>
                  </a:solidFill>
                </a:rPr>
                <a:t> toping.</a:t>
              </a:r>
            </a:p>
            <a:p>
              <a:r>
                <a:rPr lang="en-US" sz="2400" b="1" dirty="0">
                  <a:solidFill>
                    <a:srgbClr val="002060"/>
                  </a:solidFill>
                </a:rPr>
                <a:t>                                           </a:t>
              </a:r>
            </a:p>
            <a:p>
              <a:r>
                <a:rPr lang="en-US" sz="2400" b="1" dirty="0">
                  <a:solidFill>
                    <a:srgbClr val="002060"/>
                  </a:solidFill>
                </a:rPr>
                <a:t>                                                       </a:t>
              </a:r>
              <a:r>
                <a:rPr lang="en-US" sz="2400" b="1" dirty="0" err="1">
                  <a:solidFill>
                    <a:srgbClr val="002060"/>
                  </a:solidFill>
                </a:rPr>
                <a:t>Javob</a:t>
              </a:r>
              <a:r>
                <a:rPr lang="en-US" sz="2400" b="1" dirty="0">
                  <a:solidFill>
                    <a:srgbClr val="002060"/>
                  </a:solidFill>
                </a:rPr>
                <a:t>:  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  <p:sp>
          <p:nvSpPr>
            <p:cNvPr id="4" name="Скругленный прямоугольник 3"/>
            <p:cNvSpPr/>
            <p:nvPr/>
          </p:nvSpPr>
          <p:spPr>
            <a:xfrm>
              <a:off x="5911196" y="6189018"/>
              <a:ext cx="1684421" cy="404261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8" name="Группа 7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9" name="Прямоугольник 8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Прямоугольник 9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1" name="8-конечная звезда 10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 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13" t="3922" r="45161" b="36614"/>
          <a:stretch>
            <a:fillRect/>
          </a:stretch>
        </p:blipFill>
        <p:spPr>
          <a:xfrm>
            <a:off x="3538569" y="1684420"/>
            <a:ext cx="4745255" cy="3118585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779646" y="5076571"/>
            <a:ext cx="11088303" cy="1569660"/>
            <a:chOff x="779646" y="5076571"/>
            <a:chExt cx="11088303" cy="1569660"/>
          </a:xfrm>
        </p:grpSpPr>
        <p:sp>
          <p:nvSpPr>
            <p:cNvPr id="3" name="TextBox 2"/>
            <p:cNvSpPr txBox="1"/>
            <p:nvPr/>
          </p:nvSpPr>
          <p:spPr>
            <a:xfrm>
              <a:off x="779646" y="5076571"/>
              <a:ext cx="11088303" cy="15696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To‘g‘ri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to‘rtburchak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shaklidagi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qog‘ozning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bir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uchi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yuqorida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ko‘rsatilgandek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buklangan</a:t>
              </a:r>
              <a:r>
                <a:rPr lang="en-US" sz="2400" b="1" dirty="0">
                  <a:solidFill>
                    <a:srgbClr val="002060"/>
                  </a:solidFill>
                </a:rPr>
                <a:t>. </a:t>
              </a:r>
              <a:r>
                <a:rPr lang="en-US" sz="2400" b="1" i="1" dirty="0">
                  <a:solidFill>
                    <a:srgbClr val="002060"/>
                  </a:solidFill>
                </a:rPr>
                <a:t>x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qiymatini</a:t>
              </a:r>
              <a:r>
                <a:rPr lang="en-US" sz="2400" b="1" dirty="0">
                  <a:solidFill>
                    <a:srgbClr val="002060"/>
                  </a:solidFill>
                </a:rPr>
                <a:t> toping.</a:t>
              </a:r>
            </a:p>
            <a:p>
              <a:r>
                <a:rPr lang="en-US" sz="2400" b="1" dirty="0">
                  <a:solidFill>
                    <a:srgbClr val="002060"/>
                  </a:solidFill>
                </a:rPr>
                <a:t>                                           </a:t>
              </a:r>
            </a:p>
            <a:p>
              <a:r>
                <a:rPr lang="en-US" sz="2400" b="1" dirty="0">
                  <a:solidFill>
                    <a:srgbClr val="002060"/>
                  </a:solidFill>
                </a:rPr>
                <a:t>                                                       </a:t>
              </a:r>
              <a:r>
                <a:rPr lang="en-US" sz="2400" b="1" dirty="0" err="1">
                  <a:solidFill>
                    <a:srgbClr val="002060"/>
                  </a:solidFill>
                </a:rPr>
                <a:t>Javob</a:t>
              </a:r>
              <a:r>
                <a:rPr lang="en-US" sz="2400" b="1" dirty="0">
                  <a:solidFill>
                    <a:srgbClr val="002060"/>
                  </a:solidFill>
                </a:rPr>
                <a:t>:  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  <p:sp>
          <p:nvSpPr>
            <p:cNvPr id="4" name="Скругленный прямоугольник 3"/>
            <p:cNvSpPr/>
            <p:nvPr/>
          </p:nvSpPr>
          <p:spPr>
            <a:xfrm>
              <a:off x="5911196" y="6189018"/>
              <a:ext cx="1684421" cy="404261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8" name="Группа 7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9" name="Прямоугольник 8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Прямоугольник 9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1" name="8-конечная звезда 10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 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Прямоугольный треугольник 11"/>
          <p:cNvSpPr/>
          <p:nvPr/>
        </p:nvSpPr>
        <p:spPr>
          <a:xfrm flipH="1">
            <a:off x="6198779" y="3657600"/>
            <a:ext cx="1828801" cy="1060559"/>
          </a:xfrm>
          <a:prstGeom prst="rt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5" name="Группа 14"/>
          <p:cNvGrpSpPr/>
          <p:nvPr/>
        </p:nvGrpSpPr>
        <p:grpSpPr>
          <a:xfrm>
            <a:off x="6496492" y="4258521"/>
            <a:ext cx="1424763" cy="733204"/>
            <a:chOff x="6496492" y="4258521"/>
            <a:chExt cx="1424763" cy="733204"/>
          </a:xfrm>
        </p:grpSpPr>
        <p:sp>
          <p:nvSpPr>
            <p:cNvPr id="13" name="Дуга 12"/>
            <p:cNvSpPr/>
            <p:nvPr/>
          </p:nvSpPr>
          <p:spPr>
            <a:xfrm>
              <a:off x="6496492" y="4444409"/>
              <a:ext cx="404037" cy="547316"/>
            </a:xfrm>
            <a:prstGeom prst="arc">
              <a:avLst/>
            </a:prstGeom>
            <a:ln w="19050">
              <a:headEnd type="triangle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Box 13"/>
                <p:cNvSpPr txBox="1"/>
                <p:nvPr/>
              </p:nvSpPr>
              <p:spPr>
                <a:xfrm>
                  <a:off x="6900529" y="4258521"/>
                  <a:ext cx="102072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b="1" dirty="0"/>
                    <a:t>30</a:t>
                  </a:r>
                  <a14:m>
                    <m:oMath xmlns:m="http://schemas.openxmlformats.org/officeDocument/2006/math"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°</m:t>
                      </m:r>
                    </m:oMath>
                  </a14:m>
                  <a:endParaRPr lang="ru-RU" b="1" dirty="0"/>
                </a:p>
              </p:txBody>
            </p:sp>
          </mc:Choice>
          <mc:Fallback xmlns="">
            <p:sp>
              <p:nvSpPr>
                <p:cNvPr id="14" name="TextBox 1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00529" y="4258521"/>
                  <a:ext cx="1020726" cy="369332"/>
                </a:xfrm>
                <a:prstGeom prst="rect">
                  <a:avLst/>
                </a:prstGeom>
                <a:blipFill rotWithShape="1">
                  <a:blip r:embed="rId3"/>
                </a:blipFill>
              </p:spPr>
              <p:txBody>
                <a:bodyPr/>
                <a:lstStyle/>
                <a:p>
                  <a:r>
                    <a:rPr lang="en-US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7808269" y="5630568"/>
                <a:ext cx="42723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b="1" i="1" dirty="0">
                    <a:solidFill>
                      <a:srgbClr val="C00000"/>
                    </a:solidFill>
                  </a:rPr>
                  <a:t>x </a:t>
                </a:r>
                <a:r>
                  <a:rPr lang="en-US" sz="2400" b="1" dirty="0">
                    <a:solidFill>
                      <a:srgbClr val="C00000"/>
                    </a:solidFill>
                  </a:rPr>
                  <a:t>= 180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US" sz="2400" b="1" dirty="0">
                    <a:solidFill>
                      <a:srgbClr val="C00000"/>
                    </a:solidFill>
                  </a:rPr>
                  <a:t> - (30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US" sz="2400" b="1" dirty="0">
                    <a:solidFill>
                      <a:srgbClr val="C00000"/>
                    </a:solidFill>
                  </a:rPr>
                  <a:t> + 30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  <m:r>
                      <a:rPr lang="en-US" sz="24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b="1" dirty="0">
                    <a:solidFill>
                      <a:srgbClr val="C00000"/>
                    </a:solidFill>
                  </a:rPr>
                  <a:t> = 120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ru-RU" sz="24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08269" y="5630568"/>
                <a:ext cx="4272332" cy="461665"/>
              </a:xfrm>
              <a:prstGeom prst="rect">
                <a:avLst/>
              </a:prstGeom>
              <a:blipFill rotWithShape="1">
                <a:blip r:embed="rId4"/>
                <a:stretch>
                  <a:fillRect l="-7" t="-5" r="8" b="9"/>
                </a:stretch>
              </a:blipFill>
            </p:spPr>
            <p:txBody>
              <a:bodyPr/>
              <a:lstStyle/>
              <a:p>
                <a:r>
                  <a:rPr lang="en-US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Прямоугольник 16"/>
              <p:cNvSpPr/>
              <p:nvPr/>
            </p:nvSpPr>
            <p:spPr>
              <a:xfrm>
                <a:off x="6346622" y="6142905"/>
                <a:ext cx="76655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dirty="0">
                    <a:solidFill>
                      <a:srgbClr val="C00000"/>
                    </a:solidFill>
                  </a:rPr>
                  <a:t>120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ru-RU" sz="2400" dirty="0"/>
              </a:p>
            </p:txBody>
          </p:sp>
        </mc:Choice>
        <mc:Fallback xmlns="">
          <p:sp>
            <p:nvSpPr>
              <p:cNvPr id="17" name="Прямоугольник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6622" y="6142905"/>
                <a:ext cx="766557" cy="461665"/>
              </a:xfrm>
              <a:prstGeom prst="rect">
                <a:avLst/>
              </a:prstGeom>
              <a:blipFill rotWithShape="1">
                <a:blip r:embed="rId5"/>
                <a:stretch>
                  <a:fillRect l="-56" t="-119" r="71" b="123"/>
                </a:stretch>
              </a:blipFill>
            </p:spPr>
            <p:txBody>
              <a:bodyPr/>
              <a:lstStyle/>
              <a:p>
                <a:r>
                  <a:rPr lang="en-US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/>
      <p:bldP spid="1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9990D59-8C07-2693-FA01-65DAFA8D1DC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70" y="1835483"/>
            <a:ext cx="3903465" cy="390346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757856" y="1182238"/>
            <a:ext cx="7327751" cy="5209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u="sng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Guruhlarda</a:t>
            </a:r>
            <a:r>
              <a:rPr lang="en-US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u="sng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u="sng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u="sng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taqdimot</a:t>
            </a:r>
            <a:r>
              <a:rPr lang="en-US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r>
              <a:rPr lang="uz-Latn-UZ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minut). </a:t>
            </a:r>
          </a:p>
          <a:p>
            <a:endParaRPr lang="en-US" sz="9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endParaRPr lang="en-US" sz="1200" b="1" kern="100" dirty="0">
              <a:solidFill>
                <a:srgbClr val="C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TIMSS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topshiriqlariga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o’xshash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Sonlar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amallar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mazmun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sohasidan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bilish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darajasiga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oid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tuzing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Uni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mezonini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ishlab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chiqing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TIMSS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topshiriqlariga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o’xshash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“Algebra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funksiyalar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mazmun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sohasidan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qollash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darajasiga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oid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tuzing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Uni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mezonini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ishlab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chiqing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endParaRPr lang="en-US" sz="1200" b="1" kern="100" dirty="0">
              <a:solidFill>
                <a:srgbClr val="C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TIMSS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topshiriqlariga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o’xshash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Geometriya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oʻlchashlar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mazmun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sohasidan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mulohaza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yuritish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darajasiga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oid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tuzing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Uni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mezonini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ishlab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chiqing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endParaRPr lang="en-US" sz="1200" b="1" kern="100" dirty="0">
              <a:solidFill>
                <a:srgbClr val="C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TIMSS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topshiriqlariga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o’xshash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ishlash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mazmun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sohasidan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bilish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darajasiga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oid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tuzing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Uni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mezonini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ishlab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chiqing</a:t>
            </a:r>
            <a:endParaRPr lang="en-US" sz="1200" b="1" kern="1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endParaRPr lang="en-US" sz="1200" b="1" kern="100" dirty="0">
              <a:solidFill>
                <a:srgbClr val="C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TIMSS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topshiriqlariga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o’xshash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Statistika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ehtimollik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mazmun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sohasidan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qollash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darajasiga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oid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tuzing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Uni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mezonini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ishlab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chiqing</a:t>
            </a:r>
            <a:endParaRPr lang="en-US" sz="1200" b="1" kern="1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endParaRPr lang="en-US" sz="1200" b="1" kern="100" dirty="0">
              <a:solidFill>
                <a:srgbClr val="C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TIMSS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topshiriqlariga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o’xshash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ishlash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mazmun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sohasidan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mulohaza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yuritish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darajasiga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oid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tuzing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Uni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mezonini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ishlab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chiqing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AB4D965-C7AE-BBA6-2AE4-E2903AAE2CF4}"/>
              </a:ext>
            </a:extLst>
          </p:cNvPr>
          <p:cNvSpPr/>
          <p:nvPr/>
        </p:nvSpPr>
        <p:spPr>
          <a:xfrm>
            <a:off x="4511033" y="1705941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69EE3AD-2629-49E4-37ED-BD07FD99C3A7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DEF022C7-BC96-DE1C-C9FB-5262A48CDA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9F5F953F-20B6-8FB0-D74D-BE173FBBD47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FD9F0798-6D2E-51D0-85FD-81715548FE1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4345840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96694"/>
            <a:ext cx="12205898" cy="1164205"/>
            <a:chOff x="0" y="13352"/>
            <a:chExt cx="12205898" cy="1164205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95410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FOYDALANISH TAVSIYA ETILADIGAN ADABIYOTLAR RO‘YXATI: </a:t>
              </a:r>
            </a:p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sv-SE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7" name="Прямоугольник 6"/>
          <p:cNvSpPr/>
          <p:nvPr/>
        </p:nvSpPr>
        <p:spPr>
          <a:xfrm>
            <a:off x="269507" y="1368404"/>
            <a:ext cx="117043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 err="1"/>
              <a:t>A.Ismailov</a:t>
            </a:r>
            <a:r>
              <a:rPr lang="en-US" dirty="0"/>
              <a:t>, </a:t>
            </a:r>
            <a:r>
              <a:rPr lang="en-US" dirty="0" err="1"/>
              <a:t>B.Xaydarov</a:t>
            </a:r>
            <a:r>
              <a:rPr lang="en-US" dirty="0"/>
              <a:t>, </a:t>
            </a:r>
            <a:r>
              <a:rPr lang="en-US" dirty="0" err="1"/>
              <a:t>N.Karimov</a:t>
            </a:r>
            <a:r>
              <a:rPr lang="en-US" dirty="0"/>
              <a:t>, </a:t>
            </a:r>
            <a:r>
              <a:rPr lang="en-US" dirty="0" err="1"/>
              <a:t>Sh.Ismailov</a:t>
            </a:r>
            <a:r>
              <a:rPr lang="en-US" dirty="0"/>
              <a:t>,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tadqiqotlarda</a:t>
            </a:r>
            <a:r>
              <a:rPr lang="en-US" dirty="0"/>
              <a:t> </a:t>
            </a:r>
            <a:r>
              <a:rPr lang="en-US" dirty="0" err="1"/>
              <a:t>o‘quvchilarning</a:t>
            </a:r>
            <a:r>
              <a:rPr lang="en-US" dirty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savodxonligini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(</a:t>
            </a:r>
            <a:r>
              <a:rPr lang="en-US" dirty="0" err="1"/>
              <a:t>metodik</a:t>
            </a:r>
            <a:r>
              <a:rPr lang="en-US" dirty="0"/>
              <a:t> </a:t>
            </a:r>
            <a:r>
              <a:rPr lang="en-US" dirty="0" err="1"/>
              <a:t>qo‘llanma</a:t>
            </a:r>
            <a:r>
              <a:rPr lang="en-US" dirty="0"/>
              <a:t>).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. – Toshkent, 2019-yil. – 112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Ina V.S. Mullis </a:t>
            </a:r>
            <a:r>
              <a:rPr lang="en-US" dirty="0" err="1"/>
              <a:t>va</a:t>
            </a:r>
            <a:r>
              <a:rPr lang="en-US" dirty="0"/>
              <a:t> Michael O. Martin, TIMSS 2019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qamrov</a:t>
            </a:r>
            <a:r>
              <a:rPr lang="en-US" dirty="0"/>
              <a:t> </a:t>
            </a:r>
            <a:r>
              <a:rPr lang="en-US" dirty="0" err="1"/>
              <a:t>doirasi</a:t>
            </a:r>
            <a:r>
              <a:rPr lang="en-US" dirty="0"/>
              <a:t>, </a:t>
            </a:r>
            <a:r>
              <a:rPr lang="en-US" dirty="0" err="1"/>
              <a:t>qo‘llanma</a:t>
            </a:r>
            <a:r>
              <a:rPr lang="en-US" dirty="0"/>
              <a:t>, Toshkent: “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markazining</a:t>
            </a:r>
            <a:r>
              <a:rPr lang="en-US" dirty="0"/>
              <a:t> </a:t>
            </a:r>
            <a:r>
              <a:rPr lang="en-US" dirty="0" err="1"/>
              <a:t>matbaa</a:t>
            </a:r>
            <a:r>
              <a:rPr lang="en-US" dirty="0"/>
              <a:t> </a:t>
            </a:r>
            <a:r>
              <a:rPr lang="en-US" dirty="0" err="1"/>
              <a:t>bo‘limi</a:t>
            </a:r>
            <a:r>
              <a:rPr lang="en-US" dirty="0"/>
              <a:t>”, 2021-yil. 66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</a:t>
            </a:r>
            <a:r>
              <a:rPr lang="en-US" dirty="0" err="1"/>
              <a:t>Carnoy</a:t>
            </a:r>
            <a:r>
              <a:rPr lang="en-US" dirty="0"/>
              <a:t> M., </a:t>
            </a:r>
            <a:r>
              <a:rPr lang="en-US" dirty="0" err="1"/>
              <a:t>Khavenson</a:t>
            </a:r>
            <a:r>
              <a:rPr lang="en-US" dirty="0"/>
              <a:t> T., </a:t>
            </a:r>
            <a:r>
              <a:rPr lang="en-US" dirty="0" err="1"/>
              <a:t>Ivanova</a:t>
            </a:r>
            <a:r>
              <a:rPr lang="en-US" dirty="0"/>
              <a:t> A. Using TIMSS and PISA results to inform educational policy: a study of Russia and its </a:t>
            </a:r>
            <a:r>
              <a:rPr lang="en-US" dirty="0" err="1"/>
              <a:t>neighbours</a:t>
            </a:r>
            <a:r>
              <a:rPr lang="en-US" dirty="0"/>
              <a:t> //Compare: A Journal of Comparative and International Education. – 2015. – </a:t>
            </a:r>
            <a:r>
              <a:rPr lang="ru-RU" dirty="0"/>
              <a:t>Т. 45. – №. 2. – С. 248-271.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ru-RU" dirty="0"/>
              <a:t>	</a:t>
            </a:r>
            <a:r>
              <a:rPr lang="en-US" dirty="0"/>
              <a:t>PISA 2021 Mathematics Framework, 45th meeting of the PISA Governing Board, 23-25 April 2018 Stockholm, Sweden.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PISA Mathematics in 2021, An analysis of the center for curriculum redesign (CCR), 2016. </a:t>
            </a:r>
          </a:p>
          <a:p>
            <a:pPr>
              <a:tabLst>
                <a:tab pos="355600" algn="l"/>
              </a:tabLst>
            </a:pP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Internet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resurslari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1.	http:/www.markaz.tdi.uz -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endParaRPr lang="en-US" dirty="0"/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/>
              <a:t>t.me/</a:t>
            </a:r>
            <a:r>
              <a:rPr lang="en-US" dirty="0" err="1"/>
              <a:t>milliymarkaz</a:t>
            </a:r>
            <a:r>
              <a:rPr lang="en-US" dirty="0"/>
              <a:t> –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</a:t>
            </a:r>
            <a:r>
              <a:rPr lang="en-US" dirty="0"/>
              <a:t> telegram </a:t>
            </a:r>
            <a:r>
              <a:rPr lang="en-US" dirty="0" err="1"/>
              <a:t>kanali</a:t>
            </a:r>
            <a:r>
              <a:rPr lang="en-US" dirty="0"/>
              <a:t> (PISA, PIRLS, TIMSS, TALIS)</a:t>
            </a:r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/>
              <a:t>@</a:t>
            </a:r>
            <a:r>
              <a:rPr lang="en-US" dirty="0" err="1"/>
              <a:t>milliymarkaz_aloqabot</a:t>
            </a:r>
            <a:r>
              <a:rPr lang="en-US" dirty="0"/>
              <a:t> -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telegram </a:t>
            </a:r>
            <a:r>
              <a:rPr lang="en-US" dirty="0" err="1"/>
              <a:t>boti</a:t>
            </a:r>
            <a:r>
              <a:rPr lang="en-US" dirty="0"/>
              <a:t>.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3.	http://www.stesting.uz – </a:t>
            </a:r>
            <a:r>
              <a:rPr lang="en-US" dirty="0" err="1"/>
              <a:t>O’quvchilarning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PISA, TIMSS, PIRLS </a:t>
            </a:r>
            <a:r>
              <a:rPr lang="en-US" dirty="0" err="1"/>
              <a:t>tadqiqotlariga</a:t>
            </a:r>
            <a:r>
              <a:rPr lang="en-US" dirty="0"/>
              <a:t> </a:t>
            </a:r>
            <a:r>
              <a:rPr lang="en-US" dirty="0" err="1"/>
              <a:t>tayyorlanish</a:t>
            </a:r>
            <a:r>
              <a:rPr lang="en-US" dirty="0"/>
              <a:t> </a:t>
            </a:r>
            <a:r>
              <a:rPr lang="en-US" dirty="0" err="1"/>
              <a:t>sinov</a:t>
            </a:r>
            <a:r>
              <a:rPr lang="en-US" dirty="0"/>
              <a:t> </a:t>
            </a:r>
            <a:r>
              <a:rPr lang="en-US" dirty="0" err="1"/>
              <a:t>platformasi</a:t>
            </a:r>
            <a:r>
              <a:rPr lang="en-US" dirty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/>
              <a:t>http://www.dtm.uz – </a:t>
            </a:r>
            <a:r>
              <a:rPr lang="en-US" dirty="0" err="1"/>
              <a:t>Respublika</a:t>
            </a:r>
            <a:r>
              <a:rPr lang="en-US" dirty="0"/>
              <a:t> test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r>
              <a:rPr lang="en-US" dirty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/>
              <a:t>http://centeroko.ru </a:t>
            </a:r>
            <a:r>
              <a:rPr lang="ru-RU" dirty="0"/>
              <a:t>–</a:t>
            </a:r>
            <a:r>
              <a:rPr lang="en-US" dirty="0"/>
              <a:t> </a:t>
            </a:r>
            <a:r>
              <a:rPr lang="ru-RU" dirty="0"/>
              <a:t>Центр оценки качества образования ИСРО РАО</a:t>
            </a:r>
            <a:endParaRPr lang="en-US" dirty="0"/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>
                <a:hlinkClick r:id="rId2"/>
              </a:rPr>
              <a:t>http://timss2015.org</a:t>
            </a:r>
            <a:r>
              <a:rPr lang="en-US" dirty="0"/>
              <a:t> - </a:t>
            </a:r>
            <a:r>
              <a:rPr lang="ru-RU" dirty="0"/>
              <a:t>Международный координационный центр исследования </a:t>
            </a:r>
            <a:r>
              <a:rPr lang="en-US" dirty="0"/>
              <a:t>TIMSS</a:t>
            </a:r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/>
              <a:t>https: //</a:t>
            </a:r>
            <a:r>
              <a:rPr lang="en-US" dirty="0">
                <a:hlinkClick r:id="rId3"/>
              </a:rPr>
              <a:t>www.globalinnovationindex.org</a:t>
            </a:r>
            <a:r>
              <a:rPr lang="en-US" dirty="0"/>
              <a:t> - Global Innovation Index 2018 Report. 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152" y="1484414"/>
            <a:ext cx="8534534" cy="3485703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/>
          <p:nvPr/>
        </p:nvSpPr>
        <p:spPr bwMode="grayWhite">
          <a:xfrm>
            <a:off x="1405787" y="3634051"/>
            <a:ext cx="8698899" cy="1065809"/>
          </a:xfrm>
          <a:prstGeom prst="rect">
            <a:avLst/>
          </a:prstGeom>
          <a:solidFill>
            <a:schemeClr val="bg1">
              <a:alpha val="50000"/>
            </a:scheme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cs typeface="+mj-cs"/>
              </a:defRPr>
            </a:lvl1pPr>
          </a:lstStyle>
          <a:p>
            <a:r>
              <a:rPr lang="en-US" sz="3600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E’TIBORINGIZ  UCHUN  RAHMAT!</a:t>
            </a:r>
          </a:p>
        </p:txBody>
      </p:sp>
      <p:grpSp>
        <p:nvGrpSpPr>
          <p:cNvPr id="14" name="Group 1">
            <a:extLst>
              <a:ext uri="{FF2B5EF4-FFF2-40B4-BE49-F238E27FC236}">
                <a16:creationId xmlns:a16="http://schemas.microsoft.com/office/drawing/2014/main" id="{7911E212-9171-43AE-8B3A-04DECDEFAEC4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19" name="Graphic 2">
              <a:extLst>
                <a:ext uri="{FF2B5EF4-FFF2-40B4-BE49-F238E27FC236}">
                  <a16:creationId xmlns:a16="http://schemas.microsoft.com/office/drawing/2014/main" id="{B5E3634D-52E8-42EA-9E77-87DB61A82E6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20" name="Рисунок 4">
              <a:extLst>
                <a:ext uri="{FF2B5EF4-FFF2-40B4-BE49-F238E27FC236}">
                  <a16:creationId xmlns:a16="http://schemas.microsoft.com/office/drawing/2014/main" id="{D373F174-6DDC-42E0-8442-3ED4BF5019E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21" name="Рисунок 5">
              <a:extLst>
                <a:ext uri="{FF2B5EF4-FFF2-40B4-BE49-F238E27FC236}">
                  <a16:creationId xmlns:a16="http://schemas.microsoft.com/office/drawing/2014/main" id="{F8AEA1F9-5EE2-4323-A69D-3759D686A45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2570</Words>
  <Application>Microsoft Office PowerPoint</Application>
  <PresentationFormat>Широкоэкранный</PresentationFormat>
  <Paragraphs>483</Paragraphs>
  <Slides>52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52</vt:i4>
      </vt:variant>
    </vt:vector>
  </HeadingPairs>
  <TitlesOfParts>
    <vt:vector size="59" baseType="lpstr">
      <vt:lpstr>Arial</vt:lpstr>
      <vt:lpstr>Calibri</vt:lpstr>
      <vt:lpstr>Calibri Light</vt:lpstr>
      <vt:lpstr>Cambria Math</vt:lpstr>
      <vt:lpstr>Euphemia</vt:lpstr>
      <vt:lpstr>Roboto</vt:lpstr>
      <vt:lpstr>Тема Office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</cp:revision>
  <dcterms:created xsi:type="dcterms:W3CDTF">2018-01-10T11:22:00Z</dcterms:created>
  <dcterms:modified xsi:type="dcterms:W3CDTF">2026-05-18T09:50:30Z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  <property fmtid="{D5CDD505-2E9C-101B-9397-08002B2CF9AE}" pid="8" name="ICV">
    <vt:lpwstr>6E43D68D08964722A12075FA7A7EF69C</vt:lpwstr>
  </property>
  <property fmtid="{D5CDD505-2E9C-101B-9397-08002B2CF9AE}" pid="9" name="KSOProductBuildVer">
    <vt:lpwstr>1033-11.2.0.11029</vt:lpwstr>
  </property>
</Properties>
</file>