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72" r:id="rId2"/>
    <p:sldId id="365" r:id="rId3"/>
    <p:sldId id="373" r:id="rId4"/>
    <p:sldId id="353" r:id="rId5"/>
    <p:sldId id="371" r:id="rId6"/>
    <p:sldId id="354" r:id="rId7"/>
    <p:sldId id="355" r:id="rId8"/>
    <p:sldId id="356" r:id="rId9"/>
    <p:sldId id="383" r:id="rId10"/>
    <p:sldId id="387" r:id="rId11"/>
    <p:sldId id="384" r:id="rId12"/>
    <p:sldId id="385" r:id="rId13"/>
    <p:sldId id="378" r:id="rId14"/>
    <p:sldId id="379" r:id="rId15"/>
    <p:sldId id="380" r:id="rId16"/>
    <p:sldId id="377" r:id="rId17"/>
    <p:sldId id="358" r:id="rId18"/>
    <p:sldId id="359" r:id="rId19"/>
    <p:sldId id="360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BAD3"/>
    <a:srgbClr val="F6C6F3"/>
    <a:srgbClr val="FCD4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svg"/><Relationship Id="rId1" Type="http://schemas.openxmlformats.org/officeDocument/2006/relationships/image" Target="../media/image13.png"/><Relationship Id="rId6" Type="http://schemas.openxmlformats.org/officeDocument/2006/relationships/image" Target="../media/image19.svg"/><Relationship Id="rId5" Type="http://schemas.openxmlformats.org/officeDocument/2006/relationships/image" Target="../media/image15.png"/><Relationship Id="rId4" Type="http://schemas.openxmlformats.org/officeDocument/2006/relationships/image" Target="../media/image1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svg"/><Relationship Id="rId1" Type="http://schemas.openxmlformats.org/officeDocument/2006/relationships/image" Target="../media/image13.png"/><Relationship Id="rId6" Type="http://schemas.openxmlformats.org/officeDocument/2006/relationships/image" Target="../media/image19.svg"/><Relationship Id="rId5" Type="http://schemas.openxmlformats.org/officeDocument/2006/relationships/image" Target="../media/image15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3FAEBD-5194-4CDA-9D60-7FCC9A2F212B}" type="doc">
      <dgm:prSet loTypeId="urn:microsoft.com/office/officeart/2008/layout/PictureStrips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DA8E1A7-8D14-4803-84E6-0E8D51390658}">
      <dgm:prSet phldrT="[Текст]" custT="1"/>
      <dgm:spPr/>
      <dgm:t>
        <a:bodyPr/>
        <a:lstStyle/>
        <a:p>
          <a:pPr algn="just"/>
          <a:r>
            <a:rPr lang="uz-Latn-UZ" sz="2000" b="1" dirty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qitish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metodikasining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ahamiyati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qitish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metodikasi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-bu bilimlarni taqdim qilish va o‘rganish jarayonini har tomonlama osonlashtirish uchun foydalaniladigan vositalar va yondoshuvlarning majmuidir. O‘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quchilarni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bilim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olishida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ularning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fikrlash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ko‘nikmalarini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rivojlantirishda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sifatli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berishda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asosiy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rol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oynaydi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2FDB3515-3401-4EC6-AEDB-27015E001CE0}" type="parTrans" cxnId="{881F5D72-0C18-4899-A152-1DA92CE7F350}">
      <dgm:prSet/>
      <dgm:spPr/>
      <dgm:t>
        <a:bodyPr/>
        <a:lstStyle/>
        <a:p>
          <a:endParaRPr lang="en-US" sz="2000"/>
        </a:p>
      </dgm:t>
    </dgm:pt>
    <dgm:pt modelId="{C830EA29-89B1-4932-B4CF-6F745EFC96BF}" type="sibTrans" cxnId="{881F5D72-0C18-4899-A152-1DA92CE7F350}">
      <dgm:prSet/>
      <dgm:spPr/>
      <dgm:t>
        <a:bodyPr/>
        <a:lstStyle/>
        <a:p>
          <a:endParaRPr lang="en-US" sz="2000"/>
        </a:p>
      </dgm:t>
    </dgm:pt>
    <dgm:pt modelId="{89E09ADC-718F-4B8B-A90C-E8055B0F8B8C}">
      <dgm:prSet phldrT="[Текст]" custT="1"/>
      <dgm:spPr/>
      <dgm:t>
        <a:bodyPr/>
        <a:lstStyle/>
        <a:p>
          <a:pPr algn="just"/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uz-Latn-UZ" sz="2000" b="1" dirty="0">
              <a:latin typeface="Arial" panose="020B0604020202020204" pitchFamily="34" charset="0"/>
              <a:cs typeface="Arial" panose="020B0604020202020204" pitchFamily="34" charset="0"/>
            </a:rPr>
            <a:t> haqida umumiy ma’lumot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jaismlar-uch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o‘lchovli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(uzunlik, kenglik, balandlik)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fazodagi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ob’yektlardir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Ular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geometriyaning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muhim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qismi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bo‘lib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kundalik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hayotda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doimiy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uchraydi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Ularni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o‘quvchilarga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ko‘pyoqlar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aylanma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jismla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ga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bo‘lib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o‘qitish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bilan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chuqur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tushunchalar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berish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mumkin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D7B6C42E-B003-4CAE-87C7-88F30BF1C275}" type="parTrans" cxnId="{5951D5BB-BC60-4D8A-BD6D-F195459C6BD6}">
      <dgm:prSet/>
      <dgm:spPr/>
      <dgm:t>
        <a:bodyPr/>
        <a:lstStyle/>
        <a:p>
          <a:endParaRPr lang="en-US" sz="2000"/>
        </a:p>
      </dgm:t>
    </dgm:pt>
    <dgm:pt modelId="{784E9BB2-8DCF-4FAE-8D2A-254AD70C37A3}" type="sibTrans" cxnId="{5951D5BB-BC60-4D8A-BD6D-F195459C6BD6}">
      <dgm:prSet/>
      <dgm:spPr/>
      <dgm:t>
        <a:bodyPr/>
        <a:lstStyle/>
        <a:p>
          <a:endParaRPr lang="en-US" sz="2000"/>
        </a:p>
      </dgm:t>
    </dgm:pt>
    <dgm:pt modelId="{4C21D04F-68D5-4CEF-9D3D-2F4AACF48678}">
      <dgm:prSet phldrT="[Текст]" custT="1"/>
      <dgm:spPr/>
      <dgm:t>
        <a:bodyPr/>
        <a:lstStyle/>
        <a:p>
          <a:pPr algn="just"/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Sirt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yuzi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hajmini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o‘qitishning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maqsadi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uz-Latn-UZ" sz="2000" b="0" dirty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quvchilarda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sirt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yuzi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hajmning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asosiy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tushunchalarini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shakllantirish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ularda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geometri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fikrlash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ko‘nikmalarini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rivojlantirish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muhim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bu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esa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masalalarga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yordam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beradi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,  ularning matematik va visual ko‘nikmalarini rivojlantirib, hayotdagi real masalalarda bu ko‘niklarni qo‘llay oladi.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59BB4C-3D70-48B9-BB39-B14663239898}" type="parTrans" cxnId="{EBA706B3-50D8-4D7F-9327-D9898CD21960}">
      <dgm:prSet/>
      <dgm:spPr/>
      <dgm:t>
        <a:bodyPr/>
        <a:lstStyle/>
        <a:p>
          <a:endParaRPr lang="en-US" sz="2000"/>
        </a:p>
      </dgm:t>
    </dgm:pt>
    <dgm:pt modelId="{6C29FFE0-E66A-4A55-A9A7-AFE08A0C4DAC}" type="sibTrans" cxnId="{EBA706B3-50D8-4D7F-9327-D9898CD21960}">
      <dgm:prSet/>
      <dgm:spPr/>
      <dgm:t>
        <a:bodyPr/>
        <a:lstStyle/>
        <a:p>
          <a:endParaRPr lang="en-US" sz="2000"/>
        </a:p>
      </dgm:t>
    </dgm:pt>
    <dgm:pt modelId="{9C70E3AB-22E9-4F6E-B385-104EB66B1E81}" type="pres">
      <dgm:prSet presAssocID="{863FAEBD-5194-4CDA-9D60-7FCC9A2F212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8FA61F-28FE-4FF5-9FA5-D69B0E4745E6}" type="pres">
      <dgm:prSet presAssocID="{8DA8E1A7-8D14-4803-84E6-0E8D51390658}" presName="composite" presStyleCnt="0"/>
      <dgm:spPr/>
    </dgm:pt>
    <dgm:pt modelId="{78D1ECB1-5954-48CE-BEB7-6073523AAB3C}" type="pres">
      <dgm:prSet presAssocID="{8DA8E1A7-8D14-4803-84E6-0E8D51390658}" presName="rect1" presStyleLbl="trAlignAcc1" presStyleIdx="0" presStyleCnt="3" custScaleX="115003" custScaleY="200741" custLinFactNeighborX="-947" custLinFactNeighborY="80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47DC3B-E4E0-4AD0-99EC-CDDB541C62D3}" type="pres">
      <dgm:prSet presAssocID="{8DA8E1A7-8D14-4803-84E6-0E8D51390658}" presName="rect2" presStyleLbl="fgImgPlace1" presStyleIdx="0" presStyleCnt="3" custScaleX="73147" custScaleY="72898" custLinFactNeighborX="-18964" custLinFactNeighborY="615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Лампочка со сплошной заливкой"/>
        </a:ext>
      </dgm:extLst>
    </dgm:pt>
    <dgm:pt modelId="{C0961547-0A1D-42FB-8606-BDF8514C447F}" type="pres">
      <dgm:prSet presAssocID="{C830EA29-89B1-4932-B4CF-6F745EFC96BF}" presName="sibTrans" presStyleCnt="0"/>
      <dgm:spPr/>
    </dgm:pt>
    <dgm:pt modelId="{E1E02F11-AD11-457C-B5A5-B5566F003315}" type="pres">
      <dgm:prSet presAssocID="{89E09ADC-718F-4B8B-A90C-E8055B0F8B8C}" presName="composite" presStyleCnt="0"/>
      <dgm:spPr/>
    </dgm:pt>
    <dgm:pt modelId="{1669F85D-DC70-4B66-B80A-C43A02ED16EB}" type="pres">
      <dgm:prSet presAssocID="{89E09ADC-718F-4B8B-A90C-E8055B0F8B8C}" presName="rect1" presStyleLbl="trAlignAcc1" presStyleIdx="1" presStyleCnt="3" custScaleX="107489" custScaleY="199911" custLinFactNeighborX="-1555" custLinFactNeighborY="45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1A11BC-CCC8-4376-B250-F0FBDCEC2DB2}" type="pres">
      <dgm:prSet presAssocID="{89E09ADC-718F-4B8B-A90C-E8055B0F8B8C}" presName="rect2" presStyleLbl="fgImgPlace1" presStyleIdx="1" presStyleCnt="3" custScaleX="77453" custScaleY="96461" custLinFactNeighborX="-13480" custLinFactNeighborY="-39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Загородная сцена со сплошной заливкой"/>
        </a:ext>
      </dgm:extLst>
    </dgm:pt>
    <dgm:pt modelId="{FB0D3C8E-8FCA-43E1-B4AA-AAC402B91E6A}" type="pres">
      <dgm:prSet presAssocID="{784E9BB2-8DCF-4FAE-8D2A-254AD70C37A3}" presName="sibTrans" presStyleCnt="0"/>
      <dgm:spPr/>
    </dgm:pt>
    <dgm:pt modelId="{9C5025B1-8E9C-47A4-B25C-150899853360}" type="pres">
      <dgm:prSet presAssocID="{4C21D04F-68D5-4CEF-9D3D-2F4AACF48678}" presName="composite" presStyleCnt="0"/>
      <dgm:spPr/>
    </dgm:pt>
    <dgm:pt modelId="{7C9AF067-2E32-46B1-B2AA-146D38BA5511}" type="pres">
      <dgm:prSet presAssocID="{4C21D04F-68D5-4CEF-9D3D-2F4AACF48678}" presName="rect1" presStyleLbl="trAlignAcc1" presStyleIdx="2" presStyleCnt="3" custScaleX="190093" custLinFactNeighborX="0" custLinFactNeighborY="-99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0E6EF5-720B-44F3-9CA2-D75A96389543}" type="pres">
      <dgm:prSet presAssocID="{4C21D04F-68D5-4CEF-9D3D-2F4AACF48678}" presName="rect2" presStyleLbl="fgImgPlace1" presStyleIdx="2" presStyleCnt="3" custLinFactX="-97936" custLinFactNeighborX="-100000" custLinFactNeighborY="-2060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Диаграмма Венна со сплошной заливкой"/>
        </a:ext>
      </dgm:extLst>
    </dgm:pt>
  </dgm:ptLst>
  <dgm:cxnLst>
    <dgm:cxn modelId="{1986FD81-6F8E-41A9-9ED3-277D7610A786}" type="presOf" srcId="{8DA8E1A7-8D14-4803-84E6-0E8D51390658}" destId="{78D1ECB1-5954-48CE-BEB7-6073523AAB3C}" srcOrd="0" destOrd="0" presId="urn:microsoft.com/office/officeart/2008/layout/PictureStrips"/>
    <dgm:cxn modelId="{B5D99472-4540-4A0D-8B95-1B542D1521E0}" type="presOf" srcId="{863FAEBD-5194-4CDA-9D60-7FCC9A2F212B}" destId="{9C70E3AB-22E9-4F6E-B385-104EB66B1E81}" srcOrd="0" destOrd="0" presId="urn:microsoft.com/office/officeart/2008/layout/PictureStrips"/>
    <dgm:cxn modelId="{5951D5BB-BC60-4D8A-BD6D-F195459C6BD6}" srcId="{863FAEBD-5194-4CDA-9D60-7FCC9A2F212B}" destId="{89E09ADC-718F-4B8B-A90C-E8055B0F8B8C}" srcOrd="1" destOrd="0" parTransId="{D7B6C42E-B003-4CAE-87C7-88F30BF1C275}" sibTransId="{784E9BB2-8DCF-4FAE-8D2A-254AD70C37A3}"/>
    <dgm:cxn modelId="{E0FFD262-5731-466C-BBDE-7D73766077F8}" type="presOf" srcId="{89E09ADC-718F-4B8B-A90C-E8055B0F8B8C}" destId="{1669F85D-DC70-4B66-B80A-C43A02ED16EB}" srcOrd="0" destOrd="0" presId="urn:microsoft.com/office/officeart/2008/layout/PictureStrips"/>
    <dgm:cxn modelId="{70096B9E-F7AC-4AC7-B47F-7E4BACF4A5F5}" type="presOf" srcId="{4C21D04F-68D5-4CEF-9D3D-2F4AACF48678}" destId="{7C9AF067-2E32-46B1-B2AA-146D38BA5511}" srcOrd="0" destOrd="0" presId="urn:microsoft.com/office/officeart/2008/layout/PictureStrips"/>
    <dgm:cxn modelId="{EBA706B3-50D8-4D7F-9327-D9898CD21960}" srcId="{863FAEBD-5194-4CDA-9D60-7FCC9A2F212B}" destId="{4C21D04F-68D5-4CEF-9D3D-2F4AACF48678}" srcOrd="2" destOrd="0" parTransId="{8359BB4C-3D70-48B9-BB39-B14663239898}" sibTransId="{6C29FFE0-E66A-4A55-A9A7-AFE08A0C4DAC}"/>
    <dgm:cxn modelId="{881F5D72-0C18-4899-A152-1DA92CE7F350}" srcId="{863FAEBD-5194-4CDA-9D60-7FCC9A2F212B}" destId="{8DA8E1A7-8D14-4803-84E6-0E8D51390658}" srcOrd="0" destOrd="0" parTransId="{2FDB3515-3401-4EC6-AEDB-27015E001CE0}" sibTransId="{C830EA29-89B1-4932-B4CF-6F745EFC96BF}"/>
    <dgm:cxn modelId="{9EB72C4A-50E9-4A5F-BFAC-2BCDF7EAF4A3}" type="presParOf" srcId="{9C70E3AB-22E9-4F6E-B385-104EB66B1E81}" destId="{C98FA61F-28FE-4FF5-9FA5-D69B0E4745E6}" srcOrd="0" destOrd="0" presId="urn:microsoft.com/office/officeart/2008/layout/PictureStrips"/>
    <dgm:cxn modelId="{EE72549F-C447-4840-8BD3-B83C517A7A3F}" type="presParOf" srcId="{C98FA61F-28FE-4FF5-9FA5-D69B0E4745E6}" destId="{78D1ECB1-5954-48CE-BEB7-6073523AAB3C}" srcOrd="0" destOrd="0" presId="urn:microsoft.com/office/officeart/2008/layout/PictureStrips"/>
    <dgm:cxn modelId="{A34D32C4-FF22-4BF0-9571-C9378CFCC621}" type="presParOf" srcId="{C98FA61F-28FE-4FF5-9FA5-D69B0E4745E6}" destId="{6347DC3B-E4E0-4AD0-99EC-CDDB541C62D3}" srcOrd="1" destOrd="0" presId="urn:microsoft.com/office/officeart/2008/layout/PictureStrips"/>
    <dgm:cxn modelId="{4D5E0536-F9BA-4169-BEF7-F8CD3CD84EB0}" type="presParOf" srcId="{9C70E3AB-22E9-4F6E-B385-104EB66B1E81}" destId="{C0961547-0A1D-42FB-8606-BDF8514C447F}" srcOrd="1" destOrd="0" presId="urn:microsoft.com/office/officeart/2008/layout/PictureStrips"/>
    <dgm:cxn modelId="{27A80959-D581-454C-A647-89293E2F609B}" type="presParOf" srcId="{9C70E3AB-22E9-4F6E-B385-104EB66B1E81}" destId="{E1E02F11-AD11-457C-B5A5-B5566F003315}" srcOrd="2" destOrd="0" presId="urn:microsoft.com/office/officeart/2008/layout/PictureStrips"/>
    <dgm:cxn modelId="{64647C7A-8F6B-46A1-B7AF-34F239C7D080}" type="presParOf" srcId="{E1E02F11-AD11-457C-B5A5-B5566F003315}" destId="{1669F85D-DC70-4B66-B80A-C43A02ED16EB}" srcOrd="0" destOrd="0" presId="urn:microsoft.com/office/officeart/2008/layout/PictureStrips"/>
    <dgm:cxn modelId="{5330CD80-C7EE-4C29-876D-08F3C9A37AD8}" type="presParOf" srcId="{E1E02F11-AD11-457C-B5A5-B5566F003315}" destId="{541A11BC-CCC8-4376-B250-F0FBDCEC2DB2}" srcOrd="1" destOrd="0" presId="urn:microsoft.com/office/officeart/2008/layout/PictureStrips"/>
    <dgm:cxn modelId="{8A35CFAA-CB11-4DCA-8C2B-FC95340A3D71}" type="presParOf" srcId="{9C70E3AB-22E9-4F6E-B385-104EB66B1E81}" destId="{FB0D3C8E-8FCA-43E1-B4AA-AAC402B91E6A}" srcOrd="3" destOrd="0" presId="urn:microsoft.com/office/officeart/2008/layout/PictureStrips"/>
    <dgm:cxn modelId="{EFD5AFCF-A2B3-4291-B508-7F8EBE27E8ED}" type="presParOf" srcId="{9C70E3AB-22E9-4F6E-B385-104EB66B1E81}" destId="{9C5025B1-8E9C-47A4-B25C-150899853360}" srcOrd="4" destOrd="0" presId="urn:microsoft.com/office/officeart/2008/layout/PictureStrips"/>
    <dgm:cxn modelId="{880D6BCC-D2C1-4A59-9485-5D674420ABB8}" type="presParOf" srcId="{9C5025B1-8E9C-47A4-B25C-150899853360}" destId="{7C9AF067-2E32-46B1-B2AA-146D38BA5511}" srcOrd="0" destOrd="0" presId="urn:microsoft.com/office/officeart/2008/layout/PictureStrips"/>
    <dgm:cxn modelId="{9A01F7B3-802B-4FCA-9583-35FB95EFC71F}" type="presParOf" srcId="{9C5025B1-8E9C-47A4-B25C-150899853360}" destId="{B10E6EF5-720B-44F3-9CA2-D75A9638954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437934-5139-496F-BE2B-CD267BCAE4E4}" type="doc">
      <dgm:prSet loTypeId="urn:microsoft.com/office/officeart/2005/8/layout/process1" loCatId="process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4EDEEFD8-D9F8-45CC-812F-3064BDFBC310}">
      <dgm:prSet phldrT="[Текст]" custT="1"/>
      <dgm:spPr/>
      <dgm:t>
        <a:bodyPr/>
        <a:lstStyle/>
        <a:p>
          <a:pPr algn="ctr"/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turlari</a:t>
          </a:r>
          <a:endParaRPr lang="uz-Latn-UZ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Geometriyada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turli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klassifikasiyalarga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ega,ularning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eng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keng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tarqalgani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oddiy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jismlardir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;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o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dd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iy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yoq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lar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aylanma (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silindrsimon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D2983275-BDC5-44BC-8CE4-44117260498E}" type="parTrans" cxnId="{58A80FE5-1793-422A-BA6B-D58485E2319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87AA64-62EA-43E0-B4A2-F04069204010}" type="sibTrans" cxnId="{58A80FE5-1793-422A-BA6B-D58485E2319D}">
      <dgm:prSet custT="1"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330B7B-D6F1-4C61-9E0A-048A7AB82E6D}">
      <dgm:prSet phldrT="[Текст]" custT="1"/>
      <dgm:spPr/>
      <dgm:t>
        <a:bodyPr/>
        <a:lstStyle/>
        <a:p>
          <a:pPr algn="ctr"/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Har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turdagi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jismlarning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xususiyatlari</a:t>
          </a:r>
          <a:endParaRPr lang="uz-Latn-UZ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r>
            <a:rPr lang="uz-Latn-UZ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Har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jism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ni aylanma jismlar va ko‘pyoqlarga bo‘lib o‘rganish mumkin. Ko‘pyoqlar qirraga ega, aylanma jismlar qirraga ega emas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E457168A-4C92-47EE-BF5C-E1D2E53AEF94}" type="parTrans" cxnId="{3AA5ACA3-714B-4830-83D8-1DEE07C441EE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475F63-E14A-4224-B9B1-58F49C73974A}" type="sibTrans" cxnId="{3AA5ACA3-714B-4830-83D8-1DEE07C441EE}">
      <dgm:prSet custT="1"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07A637-7907-493D-8140-3C0B194EEEA4}">
      <dgm:prSet phldrT="[Текст]" custT="1"/>
      <dgm:spPr/>
      <dgm:t>
        <a:bodyPr/>
        <a:lstStyle/>
        <a:p>
          <a:pPr algn="ctr"/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Misollar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r>
            <a:rPr lang="uz-Latn-UZ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Prizma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uz-Latn-UZ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silindr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uz-Latn-UZ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shar</a:t>
          </a:r>
        </a:p>
        <a:p>
          <a:pPr algn="ctr"/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Ushbu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hayotda ko‘p uchraydigan fazoviy jismlarning geometrik ifodasidir. Bu jismlarning har biri o‘quvchilarga uch o‘lchovli fazodagi jismlarni tushunarli misollar orqali aniq tasavvur qilib o‘rganishga yordam beradi.</a:t>
          </a:r>
          <a:endParaRPr lang="en-U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304121-9539-4DCF-9A8A-6CF76719F416}" type="parTrans" cxnId="{269BB424-6529-40E2-90C8-3F08F17E4F0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81C8B6-BBFB-4565-AB0C-9EC9CF2A9933}" type="sibTrans" cxnId="{269BB424-6529-40E2-90C8-3F08F17E4F0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AED043-063A-4C36-8D6C-BB1C30156916}" type="pres">
      <dgm:prSet presAssocID="{A6437934-5139-496F-BE2B-CD267BCAE4E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10753A-DF52-4B31-9017-F1D3385F8A76}" type="pres">
      <dgm:prSet presAssocID="{4EDEEFD8-D9F8-45CC-812F-3064BDFBC310}" presName="node" presStyleLbl="node1" presStyleIdx="0" presStyleCnt="3" custScaleX="140225" custScaleY="90260" custLinFactNeighborX="-1841" custLinFactNeighborY="-90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8E44F9-0D9E-4ACD-AAA7-CC84BCA08BA8}" type="pres">
      <dgm:prSet presAssocID="{D087AA64-62EA-43E0-B4A2-F04069204010}" presName="sibTrans" presStyleLbl="sibTrans2D1" presStyleIdx="0" presStyleCnt="2"/>
      <dgm:spPr/>
      <dgm:t>
        <a:bodyPr/>
        <a:lstStyle/>
        <a:p>
          <a:endParaRPr lang="ru-RU"/>
        </a:p>
      </dgm:t>
    </dgm:pt>
    <dgm:pt modelId="{6D6553E5-5848-4B23-82AF-113BEB1AE6E9}" type="pres">
      <dgm:prSet presAssocID="{D087AA64-62EA-43E0-B4A2-F04069204010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E65A9792-5620-4D4A-932E-94FDE01D7FE2}" type="pres">
      <dgm:prSet presAssocID="{FE330B7B-D6F1-4C61-9E0A-048A7AB82E6D}" presName="node" presStyleLbl="node1" presStyleIdx="1" presStyleCnt="3" custScaleX="168509" custScaleY="73170" custLinFactNeighborX="-3814" custLinFactNeighborY="-230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388717-43CA-4496-9E68-ADAB307FFAF9}" type="pres">
      <dgm:prSet presAssocID="{D2475F63-E14A-4224-B9B1-58F49C73974A}" presName="sibTrans" presStyleLbl="sibTrans2D1" presStyleIdx="1" presStyleCnt="2"/>
      <dgm:spPr/>
      <dgm:t>
        <a:bodyPr/>
        <a:lstStyle/>
        <a:p>
          <a:endParaRPr lang="ru-RU"/>
        </a:p>
      </dgm:t>
    </dgm:pt>
    <dgm:pt modelId="{FE9E5A71-9EC3-426B-B36B-502E300B842B}" type="pres">
      <dgm:prSet presAssocID="{D2475F63-E14A-4224-B9B1-58F49C73974A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ED8E2A26-2711-4BB5-9F59-AA32E7470E28}" type="pres">
      <dgm:prSet presAssocID="{5107A637-7907-493D-8140-3C0B194EEEA4}" presName="node" presStyleLbl="node1" presStyleIdx="2" presStyleCnt="3" custScaleX="154374" custLinFactNeighborX="-21711" custLinFactNeighborY="-26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CB2C43-E910-4DD5-9BC0-EBE2D8EC6D71}" type="presOf" srcId="{4EDEEFD8-D9F8-45CC-812F-3064BDFBC310}" destId="{5C10753A-DF52-4B31-9017-F1D3385F8A76}" srcOrd="0" destOrd="0" presId="urn:microsoft.com/office/officeart/2005/8/layout/process1"/>
    <dgm:cxn modelId="{269BB424-6529-40E2-90C8-3F08F17E4F06}" srcId="{A6437934-5139-496F-BE2B-CD267BCAE4E4}" destId="{5107A637-7907-493D-8140-3C0B194EEEA4}" srcOrd="2" destOrd="0" parTransId="{65304121-9539-4DCF-9A8A-6CF76719F416}" sibTransId="{6B81C8B6-BBFB-4565-AB0C-9EC9CF2A9933}"/>
    <dgm:cxn modelId="{3AA5ACA3-714B-4830-83D8-1DEE07C441EE}" srcId="{A6437934-5139-496F-BE2B-CD267BCAE4E4}" destId="{FE330B7B-D6F1-4C61-9E0A-048A7AB82E6D}" srcOrd="1" destOrd="0" parTransId="{E457168A-4C92-47EE-BF5C-E1D2E53AEF94}" sibTransId="{D2475F63-E14A-4224-B9B1-58F49C73974A}"/>
    <dgm:cxn modelId="{A160C2CA-302B-40C3-99BC-CA278E1B880C}" type="presOf" srcId="{A6437934-5139-496F-BE2B-CD267BCAE4E4}" destId="{BDAED043-063A-4C36-8D6C-BB1C30156916}" srcOrd="0" destOrd="0" presId="urn:microsoft.com/office/officeart/2005/8/layout/process1"/>
    <dgm:cxn modelId="{6C6F37FB-15DB-4843-AFE1-96EBB950290B}" type="presOf" srcId="{FE330B7B-D6F1-4C61-9E0A-048A7AB82E6D}" destId="{E65A9792-5620-4D4A-932E-94FDE01D7FE2}" srcOrd="0" destOrd="0" presId="urn:microsoft.com/office/officeart/2005/8/layout/process1"/>
    <dgm:cxn modelId="{488C3404-AC79-421C-B222-3BE63E051A84}" type="presOf" srcId="{D2475F63-E14A-4224-B9B1-58F49C73974A}" destId="{C3388717-43CA-4496-9E68-ADAB307FFAF9}" srcOrd="0" destOrd="0" presId="urn:microsoft.com/office/officeart/2005/8/layout/process1"/>
    <dgm:cxn modelId="{61313015-EBF7-402D-8D0D-9FF038039D5F}" type="presOf" srcId="{D2475F63-E14A-4224-B9B1-58F49C73974A}" destId="{FE9E5A71-9EC3-426B-B36B-502E300B842B}" srcOrd="1" destOrd="0" presId="urn:microsoft.com/office/officeart/2005/8/layout/process1"/>
    <dgm:cxn modelId="{F690BEDE-0954-4446-AF5E-E68F4D920B7F}" type="presOf" srcId="{D087AA64-62EA-43E0-B4A2-F04069204010}" destId="{2B8E44F9-0D9E-4ACD-AAA7-CC84BCA08BA8}" srcOrd="0" destOrd="0" presId="urn:microsoft.com/office/officeart/2005/8/layout/process1"/>
    <dgm:cxn modelId="{58A80FE5-1793-422A-BA6B-D58485E2319D}" srcId="{A6437934-5139-496F-BE2B-CD267BCAE4E4}" destId="{4EDEEFD8-D9F8-45CC-812F-3064BDFBC310}" srcOrd="0" destOrd="0" parTransId="{D2983275-BDC5-44BC-8CE4-44117260498E}" sibTransId="{D087AA64-62EA-43E0-B4A2-F04069204010}"/>
    <dgm:cxn modelId="{8D75E524-5AF5-47CB-ABF8-83EF93CA2B7B}" type="presOf" srcId="{D087AA64-62EA-43E0-B4A2-F04069204010}" destId="{6D6553E5-5848-4B23-82AF-113BEB1AE6E9}" srcOrd="1" destOrd="0" presId="urn:microsoft.com/office/officeart/2005/8/layout/process1"/>
    <dgm:cxn modelId="{BFFE03E1-5350-4A69-8A03-6DB9582990A2}" type="presOf" srcId="{5107A637-7907-493D-8140-3C0B194EEEA4}" destId="{ED8E2A26-2711-4BB5-9F59-AA32E7470E28}" srcOrd="0" destOrd="0" presId="urn:microsoft.com/office/officeart/2005/8/layout/process1"/>
    <dgm:cxn modelId="{183F40D2-2133-45D8-8F8F-51FD2EE64861}" type="presParOf" srcId="{BDAED043-063A-4C36-8D6C-BB1C30156916}" destId="{5C10753A-DF52-4B31-9017-F1D3385F8A76}" srcOrd="0" destOrd="0" presId="urn:microsoft.com/office/officeart/2005/8/layout/process1"/>
    <dgm:cxn modelId="{148AAD31-D033-4E15-9622-CA76BC26C153}" type="presParOf" srcId="{BDAED043-063A-4C36-8D6C-BB1C30156916}" destId="{2B8E44F9-0D9E-4ACD-AAA7-CC84BCA08BA8}" srcOrd="1" destOrd="0" presId="urn:microsoft.com/office/officeart/2005/8/layout/process1"/>
    <dgm:cxn modelId="{C8181C31-11C5-4AA5-8721-6853C5EF2E62}" type="presParOf" srcId="{2B8E44F9-0D9E-4ACD-AAA7-CC84BCA08BA8}" destId="{6D6553E5-5848-4B23-82AF-113BEB1AE6E9}" srcOrd="0" destOrd="0" presId="urn:microsoft.com/office/officeart/2005/8/layout/process1"/>
    <dgm:cxn modelId="{D3936B74-6EC3-4A3E-B12E-740AE8104D5B}" type="presParOf" srcId="{BDAED043-063A-4C36-8D6C-BB1C30156916}" destId="{E65A9792-5620-4D4A-932E-94FDE01D7FE2}" srcOrd="2" destOrd="0" presId="urn:microsoft.com/office/officeart/2005/8/layout/process1"/>
    <dgm:cxn modelId="{C411D451-F0F8-41F8-AE0B-67AB79C996BC}" type="presParOf" srcId="{BDAED043-063A-4C36-8D6C-BB1C30156916}" destId="{C3388717-43CA-4496-9E68-ADAB307FFAF9}" srcOrd="3" destOrd="0" presId="urn:microsoft.com/office/officeart/2005/8/layout/process1"/>
    <dgm:cxn modelId="{5F96321A-1787-44BB-9532-8676695EB829}" type="presParOf" srcId="{C3388717-43CA-4496-9E68-ADAB307FFAF9}" destId="{FE9E5A71-9EC3-426B-B36B-502E300B842B}" srcOrd="0" destOrd="0" presId="urn:microsoft.com/office/officeart/2005/8/layout/process1"/>
    <dgm:cxn modelId="{F79BA9D7-57B0-4680-8465-0C04F5059E38}" type="presParOf" srcId="{BDAED043-063A-4C36-8D6C-BB1C30156916}" destId="{ED8E2A26-2711-4BB5-9F59-AA32E7470E28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22E275-1DEC-4352-8405-0663D19A50C4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D65F177-6A0A-46F8-8968-71EF02681D2E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Texnologiyalarning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ro‘li</a:t>
          </a:r>
          <a:endParaRPr lang="en-U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E630B7-754A-444C-A423-D21FCCBB58C9}" type="parTrans" cxnId="{41A81789-9E81-45EA-A1FA-6B8110FA959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9B9DDC-6765-4E07-885F-AA89A55E29DE}" type="sibTrans" cxnId="{41A81789-9E81-45EA-A1FA-6B8110FA9592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84FCC8-3821-40FD-AAFD-2816800B524D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Texnologiyalarning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ta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’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lim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jarayonida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qo‘llanilishi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innovatsion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yondashuvni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o‘qitishda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ko‘nikmalar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olish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jarayonini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tezlashtirish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samarali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xulosa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chiqarishni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ta’minlaydi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41F0EC1E-1E4C-4AD8-9AC5-084F3E1AAB22}" type="parTrans" cxnId="{0C1C1182-F081-4930-B3E8-E6E19F926507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751BDF-84A1-4B18-B21F-EB1B7D0F3ECC}" type="sibTrans" cxnId="{0C1C1182-F081-4930-B3E8-E6E19F926507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E0AC36-59A6-4620-BED0-2DD7F1375AF4}">
      <dgm:prSet phldrT="[Текст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Onlayn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resurslar</a:t>
          </a:r>
          <a:endParaRPr lang="en-U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10B7C9-8F69-4854-B225-6956CAC7AAFB}" type="parTrans" cxnId="{BFBFDDED-6292-45A8-829A-5275288944C3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BA7531-DF7C-4ABC-A7C5-2D7A18B5043C}" type="sibTrans" cxnId="{BFBFDDED-6292-45A8-829A-5275288944C3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A9A918-F567-4100-9C2F-52CBD3551C97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Internet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orqali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mavjud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bo‘lgan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onlayn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platformalar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materiallar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o‘quvchilarga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keng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ma’lumotlar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bazasini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taqdim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etadi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ularni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o‘qituvchilar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bilan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bog‘lashda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yordam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beradi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en-US" sz="2000" dirty="0"/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Geogebra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, Demos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kabi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elektron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vositalardan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foydalanib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vizualizatsiya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qilishadi</a:t>
          </a:r>
          <a:r>
            <a:rPr lang="uz-Latn-UZ" sz="20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114300" lvl="1" indent="0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3FF5A0-9530-4551-80C8-98ABD7AD915B}" type="parTrans" cxnId="{97F7C9B7-6DD2-41AD-9C09-4B69EDACDC55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8B1335-F20F-4FED-B457-A3AB6BAE8208}" type="sibTrans" cxnId="{97F7C9B7-6DD2-41AD-9C09-4B69EDACDC55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E64781-E22E-4778-AB62-6604E375A6EC}">
      <dgm:prSet phldrT="[Текст]" custT="1"/>
      <dgm:spPr/>
      <dgm:t>
        <a:bodyPr/>
        <a:lstStyle/>
        <a:p>
          <a:r>
            <a:rPr lang="uz-Latn-UZ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exnologiya</a:t>
          </a:r>
          <a:r>
            <a:rPr lang="uz-Latn-UZ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lardan</a:t>
          </a:r>
          <a:r>
            <a: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foydalanish</a:t>
          </a:r>
          <a:endParaRPr lang="en-U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428028-1C53-4364-AF28-F5B37E75D316}" type="parTrans" cxnId="{2FC1D56F-494E-4E05-9150-8B2109ED8FAB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BE063C-A78A-4A9B-95F2-BEE3F4AD8B9C}" type="sibTrans" cxnId="{2FC1D56F-494E-4E05-9150-8B2109ED8FAB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0050CD-1AFF-4670-BF1F-84752654158C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Texnologiyalar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o‘qitlgan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narsalarni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kengaytirishga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tayyorgarlik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ko‘rish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o‘rganishni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yanada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qiziqarli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vazifalarga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aylantirishga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imkon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beradi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 marL="114300" lvl="1" indent="0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BCF4AD-5DD4-4398-92E3-E0DFF4F17998}" type="parTrans" cxnId="{D04B995E-A53B-4366-9C9E-50F1B5D4F8FE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3A804A-3196-4BAA-99F7-BF8911D1F386}" type="sibTrans" cxnId="{D04B995E-A53B-4366-9C9E-50F1B5D4F8FE}">
      <dgm:prSet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E4338C-40D0-47C6-AF25-D924A451F759}" type="pres">
      <dgm:prSet presAssocID="{0922E275-1DEC-4352-8405-0663D19A50C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D28224-6E30-451E-8D12-C84B3E68330B}" type="pres">
      <dgm:prSet presAssocID="{FD65F177-6A0A-46F8-8968-71EF02681D2E}" presName="composite" presStyleCnt="0"/>
      <dgm:spPr/>
    </dgm:pt>
    <dgm:pt modelId="{26987199-564F-4B71-9160-2D953987EB60}" type="pres">
      <dgm:prSet presAssocID="{FD65F177-6A0A-46F8-8968-71EF02681D2E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8486D3-8413-4063-A643-482C1ACEC069}" type="pres">
      <dgm:prSet presAssocID="{FD65F177-6A0A-46F8-8968-71EF02681D2E}" presName="descendantText" presStyleLbl="alignAcc1" presStyleIdx="0" presStyleCnt="3" custLinFactNeighborX="1555" custLinFactNeighborY="127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A7D9D5-78F7-4519-9AFE-A2D913E29957}" type="pres">
      <dgm:prSet presAssocID="{FB9B9DDC-6765-4E07-885F-AA89A55E29DE}" presName="sp" presStyleCnt="0"/>
      <dgm:spPr/>
    </dgm:pt>
    <dgm:pt modelId="{3708617F-5880-4153-8601-F62497DA702E}" type="pres">
      <dgm:prSet presAssocID="{30E0AC36-59A6-4620-BED0-2DD7F1375AF4}" presName="composite" presStyleCnt="0"/>
      <dgm:spPr/>
    </dgm:pt>
    <dgm:pt modelId="{5F00C744-480B-41A8-979F-B323108296E9}" type="pres">
      <dgm:prSet presAssocID="{30E0AC36-59A6-4620-BED0-2DD7F1375AF4}" presName="parentText" presStyleLbl="alignNode1" presStyleIdx="1" presStyleCnt="3" custLinFactNeighborX="440" custLinFactNeighborY="-85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FC488-FE85-4F71-BB98-4565E542FBD9}" type="pres">
      <dgm:prSet presAssocID="{30E0AC36-59A6-4620-BED0-2DD7F1375AF4}" presName="descendantText" presStyleLbl="alignAcc1" presStyleIdx="1" presStyleCnt="3" custScaleX="95089" custScaleY="120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19AA5F-CF51-4F3A-B6B6-6B7716DD0A5B}" type="pres">
      <dgm:prSet presAssocID="{31BA7531-DF7C-4ABC-A7C5-2D7A18B5043C}" presName="sp" presStyleCnt="0"/>
      <dgm:spPr/>
    </dgm:pt>
    <dgm:pt modelId="{D2513833-BC99-4815-AC75-091160828EE5}" type="pres">
      <dgm:prSet presAssocID="{6EE64781-E22E-4778-AB62-6604E375A6EC}" presName="composite" presStyleCnt="0"/>
      <dgm:spPr/>
    </dgm:pt>
    <dgm:pt modelId="{76D4FBA6-0BDC-4D6D-B846-215B8A51B98B}" type="pres">
      <dgm:prSet presAssocID="{6EE64781-E22E-4778-AB62-6604E375A6EC}" presName="parentText" presStyleLbl="alignNode1" presStyleIdx="2" presStyleCnt="3" custScaleX="124761" custScaleY="105151" custLinFactNeighborX="-846" custLinFactNeighborY="-1184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AF9A6C-3127-4509-9CE8-7A2AEE834241}" type="pres">
      <dgm:prSet presAssocID="{6EE64781-E22E-4778-AB62-6604E375A6EC}" presName="descendantText" presStyleLbl="alignAcc1" presStyleIdx="2" presStyleCnt="3" custScaleX="96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477DFD-9CD3-4E24-87B6-7E1F5112B0AC}" type="presOf" srcId="{E30050CD-1AFF-4670-BF1F-84752654158C}" destId="{60AF9A6C-3127-4509-9CE8-7A2AEE834241}" srcOrd="0" destOrd="0" presId="urn:microsoft.com/office/officeart/2005/8/layout/chevron2"/>
    <dgm:cxn modelId="{D062A269-598B-4863-96D5-B5728B9165F3}" type="presOf" srcId="{9784FCC8-3821-40FD-AAFD-2816800B524D}" destId="{A68486D3-8413-4063-A643-482C1ACEC069}" srcOrd="0" destOrd="0" presId="urn:microsoft.com/office/officeart/2005/8/layout/chevron2"/>
    <dgm:cxn modelId="{1A777003-1504-4AFB-9278-5AD73739C26E}" type="presOf" srcId="{6EE64781-E22E-4778-AB62-6604E375A6EC}" destId="{76D4FBA6-0BDC-4D6D-B846-215B8A51B98B}" srcOrd="0" destOrd="0" presId="urn:microsoft.com/office/officeart/2005/8/layout/chevron2"/>
    <dgm:cxn modelId="{5B5CC600-65D7-4069-9C92-D4E72BFEA42C}" type="presOf" srcId="{0922E275-1DEC-4352-8405-0663D19A50C4}" destId="{12E4338C-40D0-47C6-AF25-D924A451F759}" srcOrd="0" destOrd="0" presId="urn:microsoft.com/office/officeart/2005/8/layout/chevron2"/>
    <dgm:cxn modelId="{0C1C1182-F081-4930-B3E8-E6E19F926507}" srcId="{FD65F177-6A0A-46F8-8968-71EF02681D2E}" destId="{9784FCC8-3821-40FD-AAFD-2816800B524D}" srcOrd="0" destOrd="0" parTransId="{41F0EC1E-1E4C-4AD8-9AC5-084F3E1AAB22}" sibTransId="{99751BDF-84A1-4B18-B21F-EB1B7D0F3ECC}"/>
    <dgm:cxn modelId="{41A81789-9E81-45EA-A1FA-6B8110FA9592}" srcId="{0922E275-1DEC-4352-8405-0663D19A50C4}" destId="{FD65F177-6A0A-46F8-8968-71EF02681D2E}" srcOrd="0" destOrd="0" parTransId="{F7E630B7-754A-444C-A423-D21FCCBB58C9}" sibTransId="{FB9B9DDC-6765-4E07-885F-AA89A55E29DE}"/>
    <dgm:cxn modelId="{2FC1D56F-494E-4E05-9150-8B2109ED8FAB}" srcId="{0922E275-1DEC-4352-8405-0663D19A50C4}" destId="{6EE64781-E22E-4778-AB62-6604E375A6EC}" srcOrd="2" destOrd="0" parTransId="{23428028-1C53-4364-AF28-F5B37E75D316}" sibTransId="{73BE063C-A78A-4A9B-95F2-BEE3F4AD8B9C}"/>
    <dgm:cxn modelId="{D04B995E-A53B-4366-9C9E-50F1B5D4F8FE}" srcId="{6EE64781-E22E-4778-AB62-6604E375A6EC}" destId="{E30050CD-1AFF-4670-BF1F-84752654158C}" srcOrd="0" destOrd="0" parTransId="{29BCF4AD-5DD4-4398-92E3-E0DFF4F17998}" sibTransId="{0C3A804A-3196-4BAA-99F7-BF8911D1F386}"/>
    <dgm:cxn modelId="{BFBFDDED-6292-45A8-829A-5275288944C3}" srcId="{0922E275-1DEC-4352-8405-0663D19A50C4}" destId="{30E0AC36-59A6-4620-BED0-2DD7F1375AF4}" srcOrd="1" destOrd="0" parTransId="{7410B7C9-8F69-4854-B225-6956CAC7AAFB}" sibTransId="{31BA7531-DF7C-4ABC-A7C5-2D7A18B5043C}"/>
    <dgm:cxn modelId="{52E1762C-CA2D-4094-8CBD-25B5087344BD}" type="presOf" srcId="{FD65F177-6A0A-46F8-8968-71EF02681D2E}" destId="{26987199-564F-4B71-9160-2D953987EB60}" srcOrd="0" destOrd="0" presId="urn:microsoft.com/office/officeart/2005/8/layout/chevron2"/>
    <dgm:cxn modelId="{9247C883-95BE-453D-A2B2-2B9B4113F5E2}" type="presOf" srcId="{30E0AC36-59A6-4620-BED0-2DD7F1375AF4}" destId="{5F00C744-480B-41A8-979F-B323108296E9}" srcOrd="0" destOrd="0" presId="urn:microsoft.com/office/officeart/2005/8/layout/chevron2"/>
    <dgm:cxn modelId="{97F7C9B7-6DD2-41AD-9C09-4B69EDACDC55}" srcId="{30E0AC36-59A6-4620-BED0-2DD7F1375AF4}" destId="{14A9A918-F567-4100-9C2F-52CBD3551C97}" srcOrd="0" destOrd="0" parTransId="{103FF5A0-9530-4551-80C8-98ABD7AD915B}" sibTransId="{D28B1335-F20F-4FED-B457-A3AB6BAE8208}"/>
    <dgm:cxn modelId="{479C1979-51C5-44AF-B60B-27C21243A37B}" type="presOf" srcId="{14A9A918-F567-4100-9C2F-52CBD3551C97}" destId="{9D4FC488-FE85-4F71-BB98-4565E542FBD9}" srcOrd="0" destOrd="0" presId="urn:microsoft.com/office/officeart/2005/8/layout/chevron2"/>
    <dgm:cxn modelId="{DFCC3BC3-CB92-40FE-AFD8-3252B67B8B28}" type="presParOf" srcId="{12E4338C-40D0-47C6-AF25-D924A451F759}" destId="{1ED28224-6E30-451E-8D12-C84B3E68330B}" srcOrd="0" destOrd="0" presId="urn:microsoft.com/office/officeart/2005/8/layout/chevron2"/>
    <dgm:cxn modelId="{B4345A69-DCF3-4716-A26B-10139FA7028A}" type="presParOf" srcId="{1ED28224-6E30-451E-8D12-C84B3E68330B}" destId="{26987199-564F-4B71-9160-2D953987EB60}" srcOrd="0" destOrd="0" presId="urn:microsoft.com/office/officeart/2005/8/layout/chevron2"/>
    <dgm:cxn modelId="{7049C0D5-1640-4620-9BF9-093CEBDB34C1}" type="presParOf" srcId="{1ED28224-6E30-451E-8D12-C84B3E68330B}" destId="{A68486D3-8413-4063-A643-482C1ACEC069}" srcOrd="1" destOrd="0" presId="urn:microsoft.com/office/officeart/2005/8/layout/chevron2"/>
    <dgm:cxn modelId="{2FD664F8-5AF1-45D7-82D9-FC895DDD349A}" type="presParOf" srcId="{12E4338C-40D0-47C6-AF25-D924A451F759}" destId="{A5A7D9D5-78F7-4519-9AFE-A2D913E29957}" srcOrd="1" destOrd="0" presId="urn:microsoft.com/office/officeart/2005/8/layout/chevron2"/>
    <dgm:cxn modelId="{2101C44A-C4C8-4B9E-8757-2F251BB573A9}" type="presParOf" srcId="{12E4338C-40D0-47C6-AF25-D924A451F759}" destId="{3708617F-5880-4153-8601-F62497DA702E}" srcOrd="2" destOrd="0" presId="urn:microsoft.com/office/officeart/2005/8/layout/chevron2"/>
    <dgm:cxn modelId="{956A08BE-BB25-48F8-BC59-678580053026}" type="presParOf" srcId="{3708617F-5880-4153-8601-F62497DA702E}" destId="{5F00C744-480B-41A8-979F-B323108296E9}" srcOrd="0" destOrd="0" presId="urn:microsoft.com/office/officeart/2005/8/layout/chevron2"/>
    <dgm:cxn modelId="{49F17822-C74F-47D9-9334-3264624DA3B1}" type="presParOf" srcId="{3708617F-5880-4153-8601-F62497DA702E}" destId="{9D4FC488-FE85-4F71-BB98-4565E542FBD9}" srcOrd="1" destOrd="0" presId="urn:microsoft.com/office/officeart/2005/8/layout/chevron2"/>
    <dgm:cxn modelId="{668DE03E-863B-4553-8168-0C62EAE7B430}" type="presParOf" srcId="{12E4338C-40D0-47C6-AF25-D924A451F759}" destId="{4D19AA5F-CF51-4F3A-B6B6-6B7716DD0A5B}" srcOrd="3" destOrd="0" presId="urn:microsoft.com/office/officeart/2005/8/layout/chevron2"/>
    <dgm:cxn modelId="{EA62C483-DFB7-4669-83D7-4DA5CCD80FF1}" type="presParOf" srcId="{12E4338C-40D0-47C6-AF25-D924A451F759}" destId="{D2513833-BC99-4815-AC75-091160828EE5}" srcOrd="4" destOrd="0" presId="urn:microsoft.com/office/officeart/2005/8/layout/chevron2"/>
    <dgm:cxn modelId="{EC11D3F5-54F3-4086-85FB-9A902827D20A}" type="presParOf" srcId="{D2513833-BC99-4815-AC75-091160828EE5}" destId="{76D4FBA6-0BDC-4D6D-B846-215B8A51B98B}" srcOrd="0" destOrd="0" presId="urn:microsoft.com/office/officeart/2005/8/layout/chevron2"/>
    <dgm:cxn modelId="{0301D70B-1D6F-4C4F-9F04-8358F0403C84}" type="presParOf" srcId="{D2513833-BC99-4815-AC75-091160828EE5}" destId="{60AF9A6C-3127-4509-9CE8-7A2AEE83424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D1ECB1-5954-48CE-BEB7-6073523AAB3C}">
      <dsp:nvSpPr>
        <dsp:cNvPr id="0" name=""/>
        <dsp:cNvSpPr/>
      </dsp:nvSpPr>
      <dsp:spPr>
        <a:xfrm>
          <a:off x="0" y="397830"/>
          <a:ext cx="5478416" cy="298835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32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000" b="1" kern="1200" dirty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qitish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metodikasining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ahamiyati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qitish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metodikasi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-bu bilimlarni taqdim qilish va o‘rganish jarayonini har tomonlama osonlashtirish uchun foydalaniladigan vositalar va yondoshuvlarning majmuidir. O‘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quchilarni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bilim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olishida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ularning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fikrlash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ko‘nikmalarini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rivojlantirishda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sifatli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berishda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asosiy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rol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oynaydi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0" y="397830"/>
        <a:ext cx="5478416" cy="2988353"/>
      </dsp:txXfrm>
    </dsp:sp>
    <dsp:sp modelId="{6347DC3B-E4E0-4AD0-99EC-CDDB541C62D3}">
      <dsp:nvSpPr>
        <dsp:cNvPr id="0" name=""/>
        <dsp:cNvSpPr/>
      </dsp:nvSpPr>
      <dsp:spPr>
        <a:xfrm>
          <a:off x="106625" y="1120905"/>
          <a:ext cx="762237" cy="113946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 l="-25000" r="-25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669F85D-DC70-4B66-B80A-C43A02ED16EB}">
      <dsp:nvSpPr>
        <dsp:cNvPr id="0" name=""/>
        <dsp:cNvSpPr/>
      </dsp:nvSpPr>
      <dsp:spPr>
        <a:xfrm>
          <a:off x="5657458" y="351652"/>
          <a:ext cx="5120470" cy="29759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32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uz-Latn-UZ" sz="2000" b="1" kern="1200" dirty="0">
              <a:latin typeface="Arial" panose="020B0604020202020204" pitchFamily="34" charset="0"/>
              <a:cs typeface="Arial" panose="020B0604020202020204" pitchFamily="34" charset="0"/>
            </a:rPr>
            <a:t> haqida umumiy ma’lumot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jaismlar-uch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o‘lchovli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(uzunlik, kenglik, balandlik)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fazodagi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ob’yektlardir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Ular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geometriyaning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muhim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qismi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bo‘lib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kundalik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hayotda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doimiy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uchraydi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Ularni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o‘quvchilarga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ko‘pyoqlar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aylanma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jismla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ga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bo‘lib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o‘qitish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bilan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chuqur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tushunchalar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berish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mumkin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5657458" y="351652"/>
        <a:ext cx="5120470" cy="2975997"/>
      </dsp:txXfrm>
    </dsp:sp>
    <dsp:sp modelId="{541A11BC-CCC8-4376-B250-F0FBDCEC2DB2}">
      <dsp:nvSpPr>
        <dsp:cNvPr id="0" name=""/>
        <dsp:cNvSpPr/>
      </dsp:nvSpPr>
      <dsp:spPr>
        <a:xfrm>
          <a:off x="5688429" y="834429"/>
          <a:ext cx="807108" cy="150777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 l="-25000" r="-25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C9AF067-2E32-46B1-B2AA-146D38BA5511}">
      <dsp:nvSpPr>
        <dsp:cNvPr id="0" name=""/>
        <dsp:cNvSpPr/>
      </dsp:nvSpPr>
      <dsp:spPr>
        <a:xfrm>
          <a:off x="900990" y="3503295"/>
          <a:ext cx="9055490" cy="148866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32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Sirt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yuzi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hajmini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o‘qitishning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maqsadi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uz-Latn-UZ" sz="2000" b="0" kern="1200" dirty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quvchilarda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sirt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yuzi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hajmning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asosiy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tushunchalarini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shakllantirish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ularda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geometri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fikrlash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ko‘nikmalarini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rivojlantirish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muhim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bu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esa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masalalarga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yordam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beradi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,  ularning matematik va visual ko‘nikmalarini rivojlantirib, hayotdagi real masalalarda bu ko‘niklarni qo‘llay oladi.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0990" y="3503295"/>
        <a:ext cx="9055490" cy="1488661"/>
      </dsp:txXfrm>
    </dsp:sp>
    <dsp:sp modelId="{B10E6EF5-720B-44F3-9CA2-D75A96389543}">
      <dsp:nvSpPr>
        <dsp:cNvPr id="0" name=""/>
        <dsp:cNvSpPr/>
      </dsp:nvSpPr>
      <dsp:spPr>
        <a:xfrm>
          <a:off x="785772" y="3404649"/>
          <a:ext cx="1042062" cy="15630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 l="-25000" r="-25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10753A-DF52-4B31-9017-F1D3385F8A76}">
      <dsp:nvSpPr>
        <dsp:cNvPr id="0" name=""/>
        <dsp:cNvSpPr/>
      </dsp:nvSpPr>
      <dsp:spPr>
        <a:xfrm>
          <a:off x="0" y="620748"/>
          <a:ext cx="2848136" cy="34811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turlari</a:t>
          </a:r>
          <a:endParaRPr lang="uz-Latn-UZ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Geometriyada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turli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klassifikasiyalarga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ega,ularning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eng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keng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tarqalgani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oddiy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jismlardir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;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o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dd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iy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yoq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lar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aylanma (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silindrsimon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83419" y="704167"/>
        <a:ext cx="2681298" cy="3314265"/>
      </dsp:txXfrm>
    </dsp:sp>
    <dsp:sp modelId="{2B8E44F9-0D9E-4ACD-AAA7-CC84BCA08BA8}">
      <dsp:nvSpPr>
        <dsp:cNvPr id="0" name=""/>
        <dsp:cNvSpPr/>
      </dsp:nvSpPr>
      <dsp:spPr>
        <a:xfrm rot="21129064">
          <a:off x="3043199" y="1857174"/>
          <a:ext cx="421672" cy="50371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43792" y="1966555"/>
        <a:ext cx="295170" cy="302231"/>
      </dsp:txXfrm>
    </dsp:sp>
    <dsp:sp modelId="{E65A9792-5620-4D4A-932E-94FDE01D7FE2}">
      <dsp:nvSpPr>
        <dsp:cNvPr id="0" name=""/>
        <dsp:cNvSpPr/>
      </dsp:nvSpPr>
      <dsp:spPr>
        <a:xfrm>
          <a:off x="3636290" y="409437"/>
          <a:ext cx="3422617" cy="28219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Har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turdagi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jismlarning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xususiyatlari</a:t>
          </a:r>
          <a:endParaRPr lang="uz-Latn-UZ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Har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fazoviy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jism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ni aylanma jismlar va ko‘pyoqlarga bo‘lib o‘rganish mumkin. Ko‘pyoqlar qirraga ega, aylanma jismlar qirraga ega emas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3718943" y="492090"/>
        <a:ext cx="3257311" cy="2656678"/>
      </dsp:txXfrm>
    </dsp:sp>
    <dsp:sp modelId="{C3388717-43CA-4496-9E68-ADAB307FFAF9}">
      <dsp:nvSpPr>
        <dsp:cNvPr id="0" name=""/>
        <dsp:cNvSpPr/>
      </dsp:nvSpPr>
      <dsp:spPr>
        <a:xfrm rot="676871">
          <a:off x="7222186" y="1978465"/>
          <a:ext cx="360498" cy="50371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23231" y="2068630"/>
        <a:ext cx="252349" cy="302231"/>
      </dsp:txXfrm>
    </dsp:sp>
    <dsp:sp modelId="{ED8E2A26-2711-4BB5-9F59-AA32E7470E28}">
      <dsp:nvSpPr>
        <dsp:cNvPr id="0" name=""/>
        <dsp:cNvSpPr/>
      </dsp:nvSpPr>
      <dsp:spPr>
        <a:xfrm>
          <a:off x="7725951" y="679216"/>
          <a:ext cx="3135519" cy="385675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Misollar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r>
            <a:rPr lang="uz-Latn-UZ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Prizma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uz-Latn-UZ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silindr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uz-Latn-UZ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shar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Ushbu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jismlar</a:t>
          </a:r>
          <a:r>
            <a:rPr lang="en-US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hayotda ko‘p uchraydigan fazoviy jismlarning geometrik ifodasidir. Bu jismlarning har biri o‘quvchilarga uch o‘lchovli fazodagi jismlarni tushunarli misollar orqali aniq tasavvur qilib o‘rganishga yordam beradi.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817787" y="771052"/>
        <a:ext cx="2951847" cy="36730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987199-564F-4B71-9160-2D953987EB60}">
      <dsp:nvSpPr>
        <dsp:cNvPr id="0" name=""/>
        <dsp:cNvSpPr/>
      </dsp:nvSpPr>
      <dsp:spPr>
        <a:xfrm rot="5400000">
          <a:off x="-263548" y="276213"/>
          <a:ext cx="1814771" cy="127034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Texnologiyalarning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ro‘li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8668" y="639167"/>
        <a:ext cx="1270340" cy="544431"/>
      </dsp:txXfrm>
    </dsp:sp>
    <dsp:sp modelId="{A68486D3-8413-4063-A643-482C1ACEC069}">
      <dsp:nvSpPr>
        <dsp:cNvPr id="0" name=""/>
        <dsp:cNvSpPr/>
      </dsp:nvSpPr>
      <dsp:spPr>
        <a:xfrm rot="5400000">
          <a:off x="5075998" y="-3510185"/>
          <a:ext cx="1179601" cy="85089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Texnologiyalarning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ta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’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lim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jarayonida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qo‘llanilishi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innovatsion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yondashuvni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o‘qitishda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ko‘nikmalar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olish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jarayonini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tezlashtirish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samarali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xulosa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chiqarishni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ta’minlaydi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 rot="-5400000">
        <a:off x="1411322" y="212074"/>
        <a:ext cx="8451372" cy="1064435"/>
      </dsp:txXfrm>
    </dsp:sp>
    <dsp:sp modelId="{5F00C744-480B-41A8-979F-B323108296E9}">
      <dsp:nvSpPr>
        <dsp:cNvPr id="0" name=""/>
        <dsp:cNvSpPr/>
      </dsp:nvSpPr>
      <dsp:spPr>
        <a:xfrm rot="5400000">
          <a:off x="-257958" y="1872949"/>
          <a:ext cx="1814771" cy="1270340"/>
        </a:xfrm>
        <a:prstGeom prst="chevron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Onlayn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resurslar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4258" y="2235903"/>
        <a:ext cx="1270340" cy="544431"/>
      </dsp:txXfrm>
    </dsp:sp>
    <dsp:sp modelId="{9D4FC488-FE85-4F71-BB98-4565E542FBD9}">
      <dsp:nvSpPr>
        <dsp:cNvPr id="0" name=""/>
        <dsp:cNvSpPr/>
      </dsp:nvSpPr>
      <dsp:spPr>
        <a:xfrm rot="5400000">
          <a:off x="5458216" y="-2303746"/>
          <a:ext cx="1420877" cy="929903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Internet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orqali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mavjud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bo‘lgan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onlayn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platformalar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materiallar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o‘quvchilarga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keng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ma’lumotlar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bazasini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taqdim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etadi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ularni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o‘qituvchilar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bilan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bog‘lashda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yordam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beradi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en-US" sz="2000" kern="1200" dirty="0"/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Geogebra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, Demos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kabi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elektron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vositalardan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foydalanib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vizualizatsiya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qilishadi</a:t>
          </a:r>
          <a:r>
            <a:rPr lang="uz-Latn-UZ" sz="20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519138" y="1704693"/>
        <a:ext cx="9229673" cy="1282155"/>
      </dsp:txXfrm>
    </dsp:sp>
    <dsp:sp modelId="{76D4FBA6-0BDC-4D6D-B846-215B8A51B98B}">
      <dsp:nvSpPr>
        <dsp:cNvPr id="0" name=""/>
        <dsp:cNvSpPr/>
      </dsp:nvSpPr>
      <dsp:spPr>
        <a:xfrm rot="5400000">
          <a:off x="-161680" y="3333988"/>
          <a:ext cx="1908250" cy="1584889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exnologiya</a:t>
          </a:r>
          <a:r>
            <a:rPr lang="uz-Latn-UZ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lardan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foydalanish</a:t>
          </a:r>
          <a:endParaRPr lang="en-U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964753"/>
        <a:ext cx="1584889" cy="323361"/>
      </dsp:txXfrm>
    </dsp:sp>
    <dsp:sp modelId="{60AF9A6C-3127-4509-9CE8-7A2AEE834241}">
      <dsp:nvSpPr>
        <dsp:cNvPr id="0" name=""/>
        <dsp:cNvSpPr/>
      </dsp:nvSpPr>
      <dsp:spPr>
        <a:xfrm rot="5400000">
          <a:off x="5736129" y="-691194"/>
          <a:ext cx="1179601" cy="943007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Texnologiyalar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o‘qitlgan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narsalarni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kengaytirishga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tayyorgarlik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ko‘rish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o‘rganishni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yanada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qiziqarli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vazifalarga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aylantirishga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imkon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beradi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610892" y="3491626"/>
        <a:ext cx="9372494" cy="10644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B08B83-4D46-4B38-8CA3-2874EBD5C468}" type="datetimeFigureOut">
              <a:rPr lang="en-US" smtClean="0"/>
              <a:t>1/25/2025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F10AED-3C2B-48FC-A536-70E13CCCF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958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AFCD35-3C5D-4A6C-901B-42D4A497DC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341A034-ABB1-4A8E-9644-B8A35D963B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A55981-C835-44A9-9772-A19D09058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4119479-D280-4694-8C56-0A3984ABC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EF6D424-04A4-47DF-81C9-6231F000D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563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08090-03CD-46A0-9A48-10175A7D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5D2D49-217F-4377-8881-BC5155C28E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EA50DB-7FAE-4E1E-99D7-7A1492DF6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B03B9D-C532-4D8E-BC43-DBB374191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26B83B-A780-4B70-A83C-4E282F1D4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742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9632A3-7940-49B4-84D0-1F6499A62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1DAF386-39EC-4194-A8C5-443901D9E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A22F44-DF8C-4E65-9F38-230BE195E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7619DB-0D45-49B9-97D1-EAFA44A12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031B02-CCB9-4B7C-B655-6B96D1164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064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83925A-7C3A-405E-9EE2-A9AB6041D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EFBC20-04A6-4883-A8A7-A6507FA68A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68ADA9C-5261-4E7E-A66E-9441ACBBB7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3B52A0D-67E6-4164-943C-65E8856CA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7C7271A-371C-4A42-9966-7DD5DEE76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57BB04-1905-4301-8442-63A636B75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57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9E2DC1-842B-480B-93C6-F413823BC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3217BC0-F30A-4568-A73D-A5689FE116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BCC7F55-5D55-4C20-95EC-45FA1745F1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06941C0-EE26-40BD-ADF3-B13EB471AD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2557AA5-E3C3-4230-8744-0EB14F40F0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421E49B-6484-4BD6-88FC-0D7F58111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F92E625-1774-411F-8377-B14795574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A8D732D-A318-4C9F-A924-45420D1C7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419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839DB5-8920-4554-A95C-924FDBD8A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67EBA97-6483-4E4C-A0F3-46F6B7F85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C244CF5-9116-40EE-9FBE-015E6A4B0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AD2438B-F877-4D50-86C6-E07C705ED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839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11ECA1D-220C-4550-BF2A-36DF0182D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13A271-7200-479A-897C-6EA106C8D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A693589-0131-43B3-A8B3-BE77F4B56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532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F872C8-EC6E-4E95-9802-6679ECEA4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3861F8-1DF7-4B3F-BAD9-322B710475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CC5B16A-47FE-4D84-9AB5-2E1F938402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FECA07D-3B10-4D58-8F11-77F284C5D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1C3A07-C5F8-4E8C-B5CE-79F34526B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FC7FDB-3EA1-4669-96B3-479FD0F3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926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40739E-D519-454E-A3F5-57ED4D45B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3BE112B-49E0-4267-8A5E-A8AB85BEE4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D51A297-5C85-47D5-850C-989B8B66B6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159CC32-9A7F-41EC-962F-B46C77BAC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5899783-D61F-46AB-A216-DA1176EC0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0F25F35-D2D2-46A5-A220-332B417AB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862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98CD8C-84E5-4F6A-90C1-6BFFF80CA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385490-E67D-4764-BFFC-CAAF74EED2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3650FE-D4C4-4FB2-9847-E4D3D794E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7E0530-EC56-484B-BB7E-97F718684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745377-67F3-4494-9476-A1147D76A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77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ED31C63-C3A9-4400-8498-7F2B791E4C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A74ADC7-1ACA-4D4F-85B8-49923B8A0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D768B7-AF09-483E-B112-FE5809263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49AB13-DEC5-48C9-B4A9-CF2EB2DF1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3A29FB-6EF0-4445-8069-B263D586F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0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AB0FC6-D08C-4BA2-97AC-2E673E9D5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5F29132-48FF-4749-8873-E90C25A28E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615A78-E220-48F7-83DF-882DEEFC22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46923-322B-42CF-9636-ACDC8AA21C1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05E17F-CA32-467C-A5B8-96CA7737F0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9980AA-1A31-41A4-BAA0-04FECA9B86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AE8DD-6A70-4F87-A551-868074287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323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tmp"/><Relationship Id="rId3" Type="http://schemas.openxmlformats.org/officeDocument/2006/relationships/image" Target="../media/image2.svg"/><Relationship Id="rId7" Type="http://schemas.microsoft.com/office/2007/relationships/hdphoto" Target="../media/hdphoto1.wdp"/><Relationship Id="rId12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8.tmp"/><Relationship Id="rId5" Type="http://schemas.openxmlformats.org/officeDocument/2006/relationships/image" Target="../media/image3.png"/><Relationship Id="rId15" Type="http://schemas.openxmlformats.org/officeDocument/2006/relationships/image" Target="../media/image12.tmp"/><Relationship Id="rId10" Type="http://schemas.openxmlformats.org/officeDocument/2006/relationships/image" Target="../media/image7.tmp"/><Relationship Id="rId4" Type="http://schemas.openxmlformats.org/officeDocument/2006/relationships/image" Target="../media/image2.png"/><Relationship Id="rId9" Type="http://schemas.openxmlformats.org/officeDocument/2006/relationships/image" Target="../media/image6.jpeg"/><Relationship Id="rId14" Type="http://schemas.openxmlformats.org/officeDocument/2006/relationships/image" Target="../media/image11.tm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microsoft.com/office/2007/relationships/hdphoto" Target="../media/hdphoto3.wdp"/><Relationship Id="rId7" Type="http://schemas.openxmlformats.org/officeDocument/2006/relationships/image" Target="../media/image3.png"/><Relationship Id="rId12" Type="http://schemas.microsoft.com/office/2007/relationships/diagramDrawing" Target="../diagrams/drawing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2.sv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1.png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8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12" Type="http://schemas.openxmlformats.org/officeDocument/2006/relationships/image" Target="../media/image29.sv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2.png"/><Relationship Id="rId5" Type="http://schemas.openxmlformats.org/officeDocument/2006/relationships/image" Target="../media/image2.png"/><Relationship Id="rId10" Type="http://schemas.openxmlformats.org/officeDocument/2006/relationships/image" Target="../media/image27.svg"/><Relationship Id="rId4" Type="http://schemas.openxmlformats.org/officeDocument/2006/relationships/image" Target="../media/image2.sv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svg"/><Relationship Id="rId7" Type="http://schemas.openxmlformats.org/officeDocument/2006/relationships/image" Target="../media/image3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11" Type="http://schemas.openxmlformats.org/officeDocument/2006/relationships/image" Target="../media/image36.svg"/><Relationship Id="rId5" Type="http://schemas.openxmlformats.org/officeDocument/2006/relationships/image" Target="../media/image3.png"/><Relationship Id="rId10" Type="http://schemas.openxmlformats.org/officeDocument/2006/relationships/image" Target="../media/image26.png"/><Relationship Id="rId4" Type="http://schemas.openxmlformats.org/officeDocument/2006/relationships/image" Target="../media/image2.png"/><Relationship Id="rId9" Type="http://schemas.openxmlformats.org/officeDocument/2006/relationships/image" Target="../media/image3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7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7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png"/><Relationship Id="rId7" Type="http://schemas.openxmlformats.org/officeDocument/2006/relationships/image" Target="../media/image27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7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7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7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3.xml"/><Relationship Id="rId5" Type="http://schemas.openxmlformats.org/officeDocument/2006/relationships/image" Target="../media/image3.png"/><Relationship Id="rId10" Type="http://schemas.microsoft.com/office/2007/relationships/diagramDrawing" Target="../diagrams/drawing3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894" y="112149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90" y="112149"/>
            <a:ext cx="1499809" cy="586083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F8351367-7F8F-4100-9E4C-F70F0EC2A480}"/>
              </a:ext>
            </a:extLst>
          </p:cNvPr>
          <p:cNvSpPr txBox="1">
            <a:spLocks/>
          </p:cNvSpPr>
          <p:nvPr/>
        </p:nvSpPr>
        <p:spPr>
          <a:xfrm>
            <a:off x="5113019" y="1640341"/>
            <a:ext cx="6583893" cy="23017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Fazoviy</a:t>
            </a:r>
            <a:r>
              <a:rPr lang="en-US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jismlar</a:t>
            </a:r>
            <a:r>
              <a:rPr lang="en-US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sirti</a:t>
            </a:r>
            <a:r>
              <a:rPr lang="en-US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yuzini</a:t>
            </a:r>
            <a:r>
              <a:rPr lang="uz-Latn-UZ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o‘</a:t>
            </a:r>
            <a:r>
              <a:rPr lang="en-US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qitish</a:t>
            </a:r>
            <a:r>
              <a:rPr lang="en-US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metodikasi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C8A1631-A446-4885-B3D9-FBB0582B18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6349" y="1723885"/>
            <a:ext cx="5065585" cy="2435365"/>
          </a:xfrm>
          <a:prstGeom prst="rect">
            <a:avLst/>
          </a:prstGeom>
        </p:spPr>
      </p:pic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6498D81E-4F84-4998-814F-F675E0D3FC1A}"/>
              </a:ext>
            </a:extLst>
          </p:cNvPr>
          <p:cNvGrpSpPr/>
          <p:nvPr/>
        </p:nvGrpSpPr>
        <p:grpSpPr>
          <a:xfrm>
            <a:off x="0" y="4933951"/>
            <a:ext cx="6280150" cy="1924050"/>
            <a:chOff x="41929" y="4028131"/>
            <a:chExt cx="8405875" cy="2776574"/>
          </a:xfrm>
        </p:grpSpPr>
        <p:pic>
          <p:nvPicPr>
            <p:cNvPr id="13" name="Picture 24">
              <a:extLst>
                <a:ext uri="{FF2B5EF4-FFF2-40B4-BE49-F238E27FC236}">
                  <a16:creationId xmlns:a16="http://schemas.microsoft.com/office/drawing/2014/main" id="{09A60A6D-77CE-4D8E-9521-DBAE0521203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537" y="4028131"/>
              <a:ext cx="2051163" cy="2776574"/>
            </a:xfrm>
            <a:prstGeom prst="rect">
              <a:avLst/>
            </a:prstGeom>
          </p:spPr>
        </p:pic>
        <p:grpSp>
          <p:nvGrpSpPr>
            <p:cNvPr id="14" name="Group 29">
              <a:extLst>
                <a:ext uri="{FF2B5EF4-FFF2-40B4-BE49-F238E27FC236}">
                  <a16:creationId xmlns:a16="http://schemas.microsoft.com/office/drawing/2014/main" id="{98BFD4BB-2B03-4071-8B66-294E6850B35A}"/>
                </a:ext>
              </a:extLst>
            </p:cNvPr>
            <p:cNvGrpSpPr/>
            <p:nvPr/>
          </p:nvGrpSpPr>
          <p:grpSpPr>
            <a:xfrm>
              <a:off x="41929" y="4030773"/>
              <a:ext cx="8405875" cy="2773932"/>
              <a:chOff x="3665239" y="3312738"/>
              <a:chExt cx="8405875" cy="2773932"/>
            </a:xfrm>
          </p:grpSpPr>
          <p:pic>
            <p:nvPicPr>
              <p:cNvPr id="15" name="Рисунок 6">
                <a:extLst>
                  <a:ext uri="{FF2B5EF4-FFF2-40B4-BE49-F238E27FC236}">
                    <a16:creationId xmlns:a16="http://schemas.microsoft.com/office/drawing/2014/main" id="{DEDBC6C5-715B-4ADC-8665-EC7DFE523F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65239" y="3312738"/>
                <a:ext cx="2068621" cy="2735366"/>
              </a:xfrm>
              <a:prstGeom prst="rect">
                <a:avLst/>
              </a:prstGeom>
            </p:spPr>
          </p:pic>
          <p:pic>
            <p:nvPicPr>
              <p:cNvPr id="16" name="Picture 18">
                <a:extLst>
                  <a:ext uri="{FF2B5EF4-FFF2-40B4-BE49-F238E27FC236}">
                    <a16:creationId xmlns:a16="http://schemas.microsoft.com/office/drawing/2014/main" id="{F4089835-50D1-4B13-B08B-3E47222EC0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19952" y="3321782"/>
                <a:ext cx="2051162" cy="2764888"/>
              </a:xfrm>
              <a:prstGeom prst="rect">
                <a:avLst/>
              </a:prstGeom>
            </p:spPr>
          </p:pic>
          <p:pic>
            <p:nvPicPr>
              <p:cNvPr id="17" name="Picture 28">
                <a:extLst>
                  <a:ext uri="{FF2B5EF4-FFF2-40B4-BE49-F238E27FC236}">
                    <a16:creationId xmlns:a16="http://schemas.microsoft.com/office/drawing/2014/main" id="{F2334A2B-2145-403F-A707-0D9A4F09C6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60945" y="3321782"/>
                <a:ext cx="2116216" cy="2764888"/>
              </a:xfrm>
              <a:prstGeom prst="rect">
                <a:avLst/>
              </a:prstGeom>
            </p:spPr>
          </p:pic>
        </p:grpSp>
      </p:grpSp>
      <p:grpSp>
        <p:nvGrpSpPr>
          <p:cNvPr id="18" name="Group 5">
            <a:extLst>
              <a:ext uri="{FF2B5EF4-FFF2-40B4-BE49-F238E27FC236}">
                <a16:creationId xmlns:a16="http://schemas.microsoft.com/office/drawing/2014/main" id="{4BB7BDD3-45C0-4A54-B2A0-D542F25E7E71}"/>
              </a:ext>
            </a:extLst>
          </p:cNvPr>
          <p:cNvGrpSpPr/>
          <p:nvPr/>
        </p:nvGrpSpPr>
        <p:grpSpPr>
          <a:xfrm>
            <a:off x="6280150" y="4942049"/>
            <a:ext cx="5911850" cy="1924050"/>
            <a:chOff x="3652529" y="4215245"/>
            <a:chExt cx="8430107" cy="2690669"/>
          </a:xfrm>
        </p:grpSpPr>
        <p:pic>
          <p:nvPicPr>
            <p:cNvPr id="19" name="Рисунок 8">
              <a:extLst>
                <a:ext uri="{FF2B5EF4-FFF2-40B4-BE49-F238E27FC236}">
                  <a16:creationId xmlns:a16="http://schemas.microsoft.com/office/drawing/2014/main" id="{1C4344A3-4CB4-43AB-92BA-3AC67E406C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2529" y="4215719"/>
              <a:ext cx="1994096" cy="2642281"/>
            </a:xfrm>
            <a:prstGeom prst="rect">
              <a:avLst/>
            </a:prstGeom>
          </p:spPr>
        </p:pic>
        <p:pic>
          <p:nvPicPr>
            <p:cNvPr id="20" name="Picture 16">
              <a:extLst>
                <a:ext uri="{FF2B5EF4-FFF2-40B4-BE49-F238E27FC236}">
                  <a16:creationId xmlns:a16="http://schemas.microsoft.com/office/drawing/2014/main" id="{9D3C6036-CC91-4EB2-840C-1D5A9E120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43588" y="4222465"/>
              <a:ext cx="2039048" cy="268344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F68047A-7F7B-49E9-B04E-D983ED5681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0370" y="4215245"/>
              <a:ext cx="2039047" cy="2690669"/>
            </a:xfrm>
            <a:prstGeom prst="rect">
              <a:avLst/>
            </a:prstGeom>
          </p:spPr>
        </p:pic>
        <p:pic>
          <p:nvPicPr>
            <p:cNvPr id="22" name="Picture 26">
              <a:extLst>
                <a:ext uri="{FF2B5EF4-FFF2-40B4-BE49-F238E27FC236}">
                  <a16:creationId xmlns:a16="http://schemas.microsoft.com/office/drawing/2014/main" id="{051346A3-B1AB-48D2-9B8D-3AA511B78D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42314" y="4215245"/>
              <a:ext cx="2039049" cy="26427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007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71916" y="56876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A5081961-8D00-4E7F-B310-7D810BC60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064" y="976115"/>
            <a:ext cx="6534150" cy="453030"/>
          </a:xfrm>
          <a:solidFill>
            <a:srgbClr val="00206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uz-Latn-UZ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qitish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metodikasi</a:t>
            </a:r>
            <a:endParaRPr lang="ru-R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B993B954-87CD-4F6D-BCCC-0EF245702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4498441"/>
              </p:ext>
            </p:extLst>
          </p:nvPr>
        </p:nvGraphicFramePr>
        <p:xfrm>
          <a:off x="667264" y="1301500"/>
          <a:ext cx="1085747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06492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0E55955-52EB-4D9D-8B24-4074176C5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4251" y="2640330"/>
            <a:ext cx="6046359" cy="39776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9" name="Объект 8">
            <a:extLst>
              <a:ext uri="{FF2B5EF4-FFF2-40B4-BE49-F238E27FC236}">
                <a16:creationId xmlns:a16="http://schemas.microsoft.com/office/drawing/2014/main" id="{36A8FDC7-8726-43FC-816C-80D9BD0E18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45643" y="1057071"/>
            <a:ext cx="4893945" cy="4401403"/>
          </a:xfrm>
        </p:spPr>
        <p:txBody>
          <a:bodyPr>
            <a:normAutofit/>
          </a:bodyPr>
          <a:lstStyle/>
          <a:p>
            <a:r>
              <a:rPr lang="ru-RU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Oʻ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ru-RU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itish</a:t>
            </a:r>
            <a:r>
              <a:rPr lang="ru-RU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metodikasini</a:t>
            </a:r>
            <a:r>
              <a:rPr lang="ru-RU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toʻgri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tanlash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oʻ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uvchilarning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muvaffa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iyati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Talim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jarayonida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fazoviy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jismlarni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o‘rgatish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oʻ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uvchilar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geometri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tushunchalar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ularning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amiyatini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o‘rganadilar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bilim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ko‘nikma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olish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ijobiy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taʻsir</a:t>
            </a:r>
            <a:r>
              <a:rPr lang="ru-RU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korsatadi</a:t>
            </a:r>
            <a:r>
              <a:rPr lang="uz-Latn-UZ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Рисунок 12" descr="Книги со сплошной заливкой">
            <a:extLst>
              <a:ext uri="{FF2B5EF4-FFF2-40B4-BE49-F238E27FC236}">
                <a16:creationId xmlns:a16="http://schemas.microsoft.com/office/drawing/2014/main" id="{6EC8B914-8083-4694-8BF5-E1E9DF2D73ED}"/>
              </a:ext>
            </a:extLst>
          </p:cNvPr>
          <p:cNvSpPr/>
          <p:nvPr/>
        </p:nvSpPr>
        <p:spPr>
          <a:xfrm>
            <a:off x="1920012" y="1248140"/>
            <a:ext cx="2714853" cy="1251295"/>
          </a:xfrm>
          <a:custGeom>
            <a:avLst/>
            <a:gdLst>
              <a:gd name="connsiteX0" fmla="*/ 1198697 w 1198697"/>
              <a:gd name="connsiteY0" fmla="*/ 393938 h 1118502"/>
              <a:gd name="connsiteX1" fmla="*/ 1125538 w 1198697"/>
              <a:gd name="connsiteY1" fmla="*/ 367207 h 1118502"/>
              <a:gd name="connsiteX2" fmla="*/ 1125538 w 1198697"/>
              <a:gd name="connsiteY2" fmla="*/ 213852 h 1118502"/>
              <a:gd name="connsiteX3" fmla="*/ 1198697 w 1198697"/>
              <a:gd name="connsiteY3" fmla="*/ 182900 h 1118502"/>
              <a:gd name="connsiteX4" fmla="*/ 703461 w 1198697"/>
              <a:gd name="connsiteY4" fmla="*/ 0 h 1118502"/>
              <a:gd name="connsiteX5" fmla="*/ 101298 w 1198697"/>
              <a:gd name="connsiteY5" fmla="*/ 211038 h 1118502"/>
              <a:gd name="connsiteX6" fmla="*/ 42208 w 1198697"/>
              <a:gd name="connsiteY6" fmla="*/ 379869 h 1118502"/>
              <a:gd name="connsiteX7" fmla="*/ 49242 w 1198697"/>
              <a:gd name="connsiteY7" fmla="*/ 441773 h 1118502"/>
              <a:gd name="connsiteX8" fmla="*/ 0 w 1198697"/>
              <a:gd name="connsiteY8" fmla="*/ 604976 h 1118502"/>
              <a:gd name="connsiteX9" fmla="*/ 42208 w 1198697"/>
              <a:gd name="connsiteY9" fmla="*/ 727379 h 1118502"/>
              <a:gd name="connsiteX10" fmla="*/ 39394 w 1198697"/>
              <a:gd name="connsiteY10" fmla="*/ 816015 h 1118502"/>
              <a:gd name="connsiteX11" fmla="*/ 112554 w 1198697"/>
              <a:gd name="connsiteY11" fmla="*/ 956707 h 1118502"/>
              <a:gd name="connsiteX12" fmla="*/ 503678 w 1198697"/>
              <a:gd name="connsiteY12" fmla="*/ 1118503 h 1118502"/>
              <a:gd name="connsiteX13" fmla="*/ 1195884 w 1198697"/>
              <a:gd name="connsiteY13" fmla="*/ 831491 h 1118502"/>
              <a:gd name="connsiteX14" fmla="*/ 1122724 w 1198697"/>
              <a:gd name="connsiteY14" fmla="*/ 804759 h 1118502"/>
              <a:gd name="connsiteX15" fmla="*/ 1122724 w 1198697"/>
              <a:gd name="connsiteY15" fmla="*/ 649998 h 1118502"/>
              <a:gd name="connsiteX16" fmla="*/ 1195884 w 1198697"/>
              <a:gd name="connsiteY16" fmla="*/ 619046 h 1118502"/>
              <a:gd name="connsiteX17" fmla="*/ 1083330 w 1198697"/>
              <a:gd name="connsiteY17" fmla="*/ 576838 h 1118502"/>
              <a:gd name="connsiteX18" fmla="*/ 1083330 w 1198697"/>
              <a:gd name="connsiteY18" fmla="*/ 441773 h 1118502"/>
              <a:gd name="connsiteX19" fmla="*/ 1198697 w 1198697"/>
              <a:gd name="connsiteY19" fmla="*/ 393938 h 1118502"/>
              <a:gd name="connsiteX20" fmla="*/ 118181 w 1198697"/>
              <a:gd name="connsiteY20" fmla="*/ 309523 h 1118502"/>
              <a:gd name="connsiteX21" fmla="*/ 509306 w 1198697"/>
              <a:gd name="connsiteY21" fmla="*/ 462877 h 1118502"/>
              <a:gd name="connsiteX22" fmla="*/ 1070668 w 1198697"/>
              <a:gd name="connsiteY22" fmla="*/ 236363 h 1118502"/>
              <a:gd name="connsiteX23" fmla="*/ 1070668 w 1198697"/>
              <a:gd name="connsiteY23" fmla="*/ 357358 h 1118502"/>
              <a:gd name="connsiteX24" fmla="*/ 509306 w 1198697"/>
              <a:gd name="connsiteY24" fmla="*/ 590907 h 1118502"/>
              <a:gd name="connsiteX25" fmla="*/ 118181 w 1198697"/>
              <a:gd name="connsiteY25" fmla="*/ 436146 h 1118502"/>
              <a:gd name="connsiteX26" fmla="*/ 118181 w 1198697"/>
              <a:gd name="connsiteY26" fmla="*/ 309523 h 1118502"/>
              <a:gd name="connsiteX27" fmla="*/ 1067854 w 1198697"/>
              <a:gd name="connsiteY27" fmla="*/ 794911 h 1118502"/>
              <a:gd name="connsiteX28" fmla="*/ 506492 w 1198697"/>
              <a:gd name="connsiteY28" fmla="*/ 1027053 h 1118502"/>
              <a:gd name="connsiteX29" fmla="*/ 113961 w 1198697"/>
              <a:gd name="connsiteY29" fmla="*/ 872292 h 1118502"/>
              <a:gd name="connsiteX30" fmla="*/ 113961 w 1198697"/>
              <a:gd name="connsiteY30" fmla="*/ 762552 h 1118502"/>
              <a:gd name="connsiteX31" fmla="*/ 464284 w 1198697"/>
              <a:gd name="connsiteY31" fmla="*/ 906058 h 1118502"/>
              <a:gd name="connsiteX32" fmla="*/ 1069261 w 1198697"/>
              <a:gd name="connsiteY32" fmla="*/ 666881 h 1118502"/>
              <a:gd name="connsiteX33" fmla="*/ 1067854 w 1198697"/>
              <a:gd name="connsiteY33" fmla="*/ 794911 h 1118502"/>
              <a:gd name="connsiteX34" fmla="*/ 1028460 w 1198697"/>
              <a:gd name="connsiteY34" fmla="*/ 583873 h 1118502"/>
              <a:gd name="connsiteX35" fmla="*/ 467098 w 1198697"/>
              <a:gd name="connsiteY35" fmla="*/ 816015 h 1118502"/>
              <a:gd name="connsiteX36" fmla="*/ 75974 w 1198697"/>
              <a:gd name="connsiteY36" fmla="*/ 661253 h 1118502"/>
              <a:gd name="connsiteX37" fmla="*/ 75974 w 1198697"/>
              <a:gd name="connsiteY37" fmla="*/ 534630 h 1118502"/>
              <a:gd name="connsiteX38" fmla="*/ 478353 w 1198697"/>
              <a:gd name="connsiteY38" fmla="*/ 695019 h 1118502"/>
              <a:gd name="connsiteX39" fmla="*/ 1029867 w 1198697"/>
              <a:gd name="connsiteY39" fmla="*/ 464284 h 1118502"/>
              <a:gd name="connsiteX40" fmla="*/ 1029867 w 1198697"/>
              <a:gd name="connsiteY40" fmla="*/ 583873 h 111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198697" h="1118502">
                <a:moveTo>
                  <a:pt x="1198697" y="393938"/>
                </a:moveTo>
                <a:lnTo>
                  <a:pt x="1125538" y="367207"/>
                </a:lnTo>
                <a:lnTo>
                  <a:pt x="1125538" y="213852"/>
                </a:lnTo>
                <a:lnTo>
                  <a:pt x="1198697" y="182900"/>
                </a:lnTo>
                <a:lnTo>
                  <a:pt x="703461" y="0"/>
                </a:lnTo>
                <a:lnTo>
                  <a:pt x="101298" y="211038"/>
                </a:lnTo>
                <a:cubicBezTo>
                  <a:pt x="43615" y="239177"/>
                  <a:pt x="42208" y="316557"/>
                  <a:pt x="42208" y="379869"/>
                </a:cubicBezTo>
                <a:cubicBezTo>
                  <a:pt x="42208" y="400973"/>
                  <a:pt x="45022" y="422077"/>
                  <a:pt x="49242" y="441773"/>
                </a:cubicBezTo>
                <a:cubicBezTo>
                  <a:pt x="1407" y="472726"/>
                  <a:pt x="0" y="544479"/>
                  <a:pt x="0" y="604976"/>
                </a:cubicBezTo>
                <a:cubicBezTo>
                  <a:pt x="0" y="654219"/>
                  <a:pt x="11255" y="699240"/>
                  <a:pt x="42208" y="727379"/>
                </a:cubicBezTo>
                <a:cubicBezTo>
                  <a:pt x="35173" y="751296"/>
                  <a:pt x="39394" y="780842"/>
                  <a:pt x="39394" y="816015"/>
                </a:cubicBezTo>
                <a:cubicBezTo>
                  <a:pt x="39394" y="879326"/>
                  <a:pt x="56277" y="937010"/>
                  <a:pt x="112554" y="956707"/>
                </a:cubicBezTo>
                <a:lnTo>
                  <a:pt x="503678" y="1118503"/>
                </a:lnTo>
                <a:lnTo>
                  <a:pt x="1195884" y="831491"/>
                </a:lnTo>
                <a:lnTo>
                  <a:pt x="1122724" y="804759"/>
                </a:lnTo>
                <a:lnTo>
                  <a:pt x="1122724" y="649998"/>
                </a:lnTo>
                <a:lnTo>
                  <a:pt x="1195884" y="619046"/>
                </a:lnTo>
                <a:lnTo>
                  <a:pt x="1083330" y="576838"/>
                </a:lnTo>
                <a:lnTo>
                  <a:pt x="1083330" y="441773"/>
                </a:lnTo>
                <a:lnTo>
                  <a:pt x="1198697" y="393938"/>
                </a:lnTo>
                <a:close/>
                <a:moveTo>
                  <a:pt x="118181" y="309523"/>
                </a:moveTo>
                <a:lnTo>
                  <a:pt x="509306" y="462877"/>
                </a:lnTo>
                <a:lnTo>
                  <a:pt x="1070668" y="236363"/>
                </a:lnTo>
                <a:lnTo>
                  <a:pt x="1070668" y="357358"/>
                </a:lnTo>
                <a:lnTo>
                  <a:pt x="509306" y="590907"/>
                </a:lnTo>
                <a:lnTo>
                  <a:pt x="118181" y="436146"/>
                </a:lnTo>
                <a:lnTo>
                  <a:pt x="118181" y="309523"/>
                </a:lnTo>
                <a:close/>
                <a:moveTo>
                  <a:pt x="1067854" y="794911"/>
                </a:moveTo>
                <a:lnTo>
                  <a:pt x="506492" y="1027053"/>
                </a:lnTo>
                <a:lnTo>
                  <a:pt x="113961" y="872292"/>
                </a:lnTo>
                <a:lnTo>
                  <a:pt x="113961" y="762552"/>
                </a:lnTo>
                <a:lnTo>
                  <a:pt x="464284" y="906058"/>
                </a:lnTo>
                <a:lnTo>
                  <a:pt x="1069261" y="666881"/>
                </a:lnTo>
                <a:lnTo>
                  <a:pt x="1067854" y="794911"/>
                </a:lnTo>
                <a:close/>
                <a:moveTo>
                  <a:pt x="1028460" y="583873"/>
                </a:moveTo>
                <a:lnTo>
                  <a:pt x="467098" y="816015"/>
                </a:lnTo>
                <a:lnTo>
                  <a:pt x="75974" y="661253"/>
                </a:lnTo>
                <a:lnTo>
                  <a:pt x="75974" y="534630"/>
                </a:lnTo>
                <a:lnTo>
                  <a:pt x="478353" y="695019"/>
                </a:lnTo>
                <a:lnTo>
                  <a:pt x="1029867" y="464284"/>
                </a:lnTo>
                <a:lnTo>
                  <a:pt x="1029867" y="583873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399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64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BCF9445-65BF-403D-9640-739F7CAF2AA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71700" y="4024665"/>
            <a:ext cx="6006465" cy="2833335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156C1-95F7-4B18-82E1-5A1B1C629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950" y="864811"/>
            <a:ext cx="10515600" cy="506789"/>
          </a:xfrm>
          <a:solidFill>
            <a:srgbClr val="002060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Fazoviy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jismlar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xususiyatlari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3C10D68E-04A7-44BD-9037-833BB40A0A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8331050"/>
              </p:ext>
            </p:extLst>
          </p:nvPr>
        </p:nvGraphicFramePr>
        <p:xfrm>
          <a:off x="467995" y="1118205"/>
          <a:ext cx="1104455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52E31F3-AEE7-4631-8B13-2D99BC734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8298" y="723916"/>
            <a:ext cx="5604026" cy="25264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156C1-95F7-4B18-82E1-5A1B1C629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016" y="876201"/>
            <a:ext cx="6193044" cy="670161"/>
          </a:xfrm>
          <a:solidFill>
            <a:srgbClr val="00206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uz-Latn-UZ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Fazoviy jism sirti(yuzi) va hajmi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6953890-6DE5-492F-94BF-FD10C2119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605" y="3896799"/>
            <a:ext cx="5532120" cy="21520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z-Latn-UZ" sz="2200" b="1" dirty="0">
                <a:latin typeface="Arial" panose="020B0604020202020204" pitchFamily="34" charset="0"/>
                <a:cs typeface="Arial" panose="020B0604020202020204" pitchFamily="34" charset="0"/>
              </a:rPr>
              <a:t>Amaliy m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isollar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  <a:t>Real hayotda o‘quvchilar yasagan jismlar yoyilmasi orqali sirtni topish;</a:t>
            </a:r>
          </a:p>
          <a:p>
            <a:pPr algn="just"/>
            <a: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  <a:t>Rael hayotda o‘quvchilar yasagan jismlar hajmini topish.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912C2999-AF86-47A8-9035-FE60EDA62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8645" y="1851809"/>
            <a:ext cx="4777740" cy="1879723"/>
          </a:xfrm>
        </p:spPr>
        <p:txBody>
          <a:bodyPr>
            <a:normAutofit/>
          </a:bodyPr>
          <a:lstStyle/>
          <a:p>
            <a:pPr algn="ctr"/>
            <a:r>
              <a:rPr lang="uz-Latn-UZ" sz="2200" b="1" dirty="0">
                <a:latin typeface="Arial" panose="020B0604020202020204" pitchFamily="34" charset="0"/>
                <a:cs typeface="Arial" panose="020B0604020202020204" pitchFamily="34" charset="0"/>
              </a:rPr>
              <a:t>Sirt yuzi va hajm tushunchasi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  <a:t>Fizik, geometrik va matematik ob’yektlarning tashqi yuzasi;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  <a:t>Fizik, geometrik va matematik ob’yektlarning sig‘imi.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Объект 3">
                <a:extLst>
                  <a:ext uri="{FF2B5EF4-FFF2-40B4-BE49-F238E27FC236}">
                    <a16:creationId xmlns:a16="http://schemas.microsoft.com/office/drawing/2014/main" id="{C4421A64-0E86-4F56-8C51-36D46D141B7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258298" y="3150960"/>
                <a:ext cx="5133602" cy="3295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:r>
                  <a:rPr lang="uz-Latn-UZ" sz="2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Sirt yuzi formulalari</a:t>
                </a:r>
              </a:p>
              <a:p>
                <a:pPr algn="just"/>
                <a:r>
                  <a:rPr lang="uz-Latn-UZ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To‘g‘ri prizma va to‘g‘ri silindr: asos perimetrini balandlikka ko‘paytmasi;</a:t>
                </a:r>
              </a:p>
              <a:p>
                <a:pPr algn="just"/>
                <a:r>
                  <a:rPr lang="uz-Latn-UZ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Piramida(konus): asos perimetri va apofema(yasovchi) ko‘paytmasining yarmi; </a:t>
                </a:r>
              </a:p>
              <a:p>
                <a:pPr algn="just"/>
                <a:r>
                  <a:rPr lang="uz-Latn-UZ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Shar: </a:t>
                </a:r>
                <a14:m>
                  <m:oMath xmlns:m="http://schemas.openxmlformats.org/officeDocument/2006/math">
                    <m:r>
                      <a:rPr lang="uz-Latn-UZ" sz="2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𝜋</m:t>
                    </m:r>
                  </m:oMath>
                </a14:m>
                <a:r>
                  <a:rPr lang="uz-Latn-UZ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 va radius kubini uchdan to‘rtga ko‘paytmasi.(Hajmni mustaqil hal qiling)</a:t>
                </a:r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ctr">
                  <a:buFont typeface="Arial" panose="020B0604020202020204" pitchFamily="34" charset="0"/>
                  <a:buNone/>
                </a:pPr>
                <a:endParaRPr lang="ru-RU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" name="Объект 3">
                <a:extLst>
                  <a:ext uri="{FF2B5EF4-FFF2-40B4-BE49-F238E27FC236}">
                    <a16:creationId xmlns:a16="http://schemas.microsoft.com/office/drawing/2014/main" id="{C4421A64-0E86-4F56-8C51-36D46D141B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8298" y="3150960"/>
                <a:ext cx="5133602" cy="3295560"/>
              </a:xfrm>
              <a:prstGeom prst="rect">
                <a:avLst/>
              </a:prstGeom>
              <a:blipFill>
                <a:blip r:embed="rId7"/>
                <a:stretch>
                  <a:fillRect l="-1425" t="-2218" r="-1544" b="-5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57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D3973A8F-6111-4FC2-8AE7-23CFFB4B8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16" y="842184"/>
            <a:ext cx="2859405" cy="190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83016" y="0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56560" y="919239"/>
            <a:ext cx="9144000" cy="856395"/>
          </a:xfrm>
        </p:spPr>
        <p:txBody>
          <a:bodyPr>
            <a:noAutofit/>
          </a:bodyPr>
          <a:lstStyle/>
          <a:p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qitish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sullari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An’anaviy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interaktiv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metodlar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34191E74-6D0B-47F0-936C-2B08D058DF81}"/>
              </a:ext>
            </a:extLst>
          </p:cNvPr>
          <p:cNvGrpSpPr/>
          <p:nvPr/>
        </p:nvGrpSpPr>
        <p:grpSpPr>
          <a:xfrm>
            <a:off x="565418" y="3529617"/>
            <a:ext cx="7858492" cy="1568947"/>
            <a:chOff x="1685835" y="3513419"/>
            <a:chExt cx="7321287" cy="1568947"/>
          </a:xfrm>
        </p:grpSpPr>
        <p:sp>
          <p:nvSpPr>
            <p:cNvPr id="11" name="Блок-схема: процесс 10">
              <a:extLst>
                <a:ext uri="{FF2B5EF4-FFF2-40B4-BE49-F238E27FC236}">
                  <a16:creationId xmlns:a16="http://schemas.microsoft.com/office/drawing/2014/main" id="{87BCA296-9546-4056-8159-02431BBB49D5}"/>
                </a:ext>
              </a:extLst>
            </p:cNvPr>
            <p:cNvSpPr/>
            <p:nvPr/>
          </p:nvSpPr>
          <p:spPr>
            <a:xfrm>
              <a:off x="2568222" y="3520266"/>
              <a:ext cx="6438900" cy="1562100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Zamonaviy</a:t>
              </a:r>
              <a:r>
                <a:rPr lang="en-US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o‘qitish</a:t>
              </a:r>
              <a:r>
                <a:rPr lang="en-US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usullari</a:t>
              </a:r>
              <a:r>
                <a:rPr lang="en-US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Zamonaviy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metodlar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interaktiv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komponentlarni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o‘z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ichiga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oladi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masalan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guruhli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ishlar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uz-Latn-UZ" sz="2200" dirty="0">
                  <a:latin typeface="Arial" panose="020B0604020202020204" pitchFamily="34" charset="0"/>
                  <a:cs typeface="Arial" panose="020B0604020202020204" pitchFamily="34" charset="0"/>
                </a:rPr>
                <a:t>guruhlarda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o‘qitish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ko‘p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o‘lchovli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baholashlarni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o‘z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ichiga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oladi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</a:p>
          </p:txBody>
        </p:sp>
        <p:pic>
          <p:nvPicPr>
            <p:cNvPr id="8" name="Рисунок 7" descr="Зал заседаний со сплошной заливкой">
              <a:extLst>
                <a:ext uri="{FF2B5EF4-FFF2-40B4-BE49-F238E27FC236}">
                  <a16:creationId xmlns:a16="http://schemas.microsoft.com/office/drawing/2014/main" id="{38EA3113-ECEF-453D-9011-6ADE1CD74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685835" y="3513419"/>
              <a:ext cx="1276776" cy="1276776"/>
            </a:xfrm>
            <a:prstGeom prst="rect">
              <a:avLst/>
            </a:prstGeom>
          </p:spPr>
        </p:pic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5BCEF628-0982-4984-AD72-3E741BFBA152}"/>
              </a:ext>
            </a:extLst>
          </p:cNvPr>
          <p:cNvGrpSpPr/>
          <p:nvPr/>
        </p:nvGrpSpPr>
        <p:grpSpPr>
          <a:xfrm>
            <a:off x="3513978" y="1848023"/>
            <a:ext cx="8119706" cy="1665396"/>
            <a:chOff x="3513978" y="1848023"/>
            <a:chExt cx="8119706" cy="1665396"/>
          </a:xfrm>
        </p:grpSpPr>
        <p:sp>
          <p:nvSpPr>
            <p:cNvPr id="9" name="Блок-схема: процесс 8">
              <a:extLst>
                <a:ext uri="{FF2B5EF4-FFF2-40B4-BE49-F238E27FC236}">
                  <a16:creationId xmlns:a16="http://schemas.microsoft.com/office/drawing/2014/main" id="{E96C4201-04F5-4196-8F86-9127C103DA6F}"/>
                </a:ext>
              </a:extLst>
            </p:cNvPr>
            <p:cNvSpPr/>
            <p:nvPr/>
          </p:nvSpPr>
          <p:spPr>
            <a:xfrm>
              <a:off x="4796584" y="1951319"/>
              <a:ext cx="6837100" cy="1562100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just"/>
              <a:r>
                <a:rPr lang="en-US" sz="2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An’anaviy</a:t>
              </a:r>
              <a:r>
                <a:rPr lang="en-US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o‘qitish</a:t>
              </a:r>
              <a:r>
                <a:rPr lang="en-US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usullari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An’anaviy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usullar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dastlabki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ta’lim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jarayonida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o‘rganilgan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metodlardan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tashkil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topgan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bo‘lib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ko‘plab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maqolalar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kitoblar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o‘qituvchi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200" dirty="0">
                  <a:latin typeface="Arial" panose="020B0604020202020204" pitchFamily="34" charset="0"/>
                  <a:cs typeface="Arial" panose="020B0604020202020204" pitchFamily="34" charset="0"/>
                </a:rPr>
                <a:t>o‘rgatish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ini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o‘z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ichiga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oladi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</a:p>
          </p:txBody>
        </p:sp>
        <p:pic>
          <p:nvPicPr>
            <p:cNvPr id="14" name="Рисунок 13" descr="Школьный класс со сплошной заливкой">
              <a:extLst>
                <a:ext uri="{FF2B5EF4-FFF2-40B4-BE49-F238E27FC236}">
                  <a16:creationId xmlns:a16="http://schemas.microsoft.com/office/drawing/2014/main" id="{7B00CA1B-53C0-40BC-A209-0F55F96C6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3513978" y="1848023"/>
              <a:ext cx="1424168" cy="1424168"/>
            </a:xfrm>
            <a:prstGeom prst="rect">
              <a:avLst/>
            </a:prstGeom>
          </p:spPr>
        </p:pic>
      </p:grp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0A055583-ABF4-4891-BE78-36C9B146AFF6}"/>
              </a:ext>
            </a:extLst>
          </p:cNvPr>
          <p:cNvGrpSpPr/>
          <p:nvPr/>
        </p:nvGrpSpPr>
        <p:grpSpPr>
          <a:xfrm>
            <a:off x="3408816" y="5043504"/>
            <a:ext cx="8318363" cy="1562100"/>
            <a:chOff x="4408942" y="5082366"/>
            <a:chExt cx="7516358" cy="1562100"/>
          </a:xfrm>
        </p:grpSpPr>
        <p:sp>
          <p:nvSpPr>
            <p:cNvPr id="12" name="Блок-схема: процесс 11">
              <a:extLst>
                <a:ext uri="{FF2B5EF4-FFF2-40B4-BE49-F238E27FC236}">
                  <a16:creationId xmlns:a16="http://schemas.microsoft.com/office/drawing/2014/main" id="{8AC27813-D9AF-448E-9CE4-8FEAEC9628CA}"/>
                </a:ext>
              </a:extLst>
            </p:cNvPr>
            <p:cNvSpPr/>
            <p:nvPr/>
          </p:nvSpPr>
          <p:spPr>
            <a:xfrm>
              <a:off x="5486400" y="5082366"/>
              <a:ext cx="6438900" cy="1562100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342900" indent="-342900" algn="just">
                <a:buFont typeface="Arial" panose="020B0604020202020204" pitchFamily="34" charset="0"/>
                <a:buChar char="•"/>
              </a:pPr>
              <a:r>
                <a:rPr lang="en-US" sz="2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Interaktiv</a:t>
              </a:r>
              <a:r>
                <a:rPr lang="en-US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metodlar</a:t>
              </a:r>
              <a:r>
                <a:rPr lang="en-US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r>
                <a:rPr lang="uz-Latn-UZ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Interaktiv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metodlar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o‘quvchilarda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qiziqish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uyg‘otish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ularni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faol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jalb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etish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o‘rganish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jaroyoniga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qiziqishini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oshirish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orqali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o‘qitish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samaradorligini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yanada</a:t>
              </a:r>
              <a:r>
                <a:rPr lang="en-US" sz="2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oshiradi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0" name="Рисунок 19" descr="Человек с идеей со сплошной заливкой">
              <a:extLst>
                <a:ext uri="{FF2B5EF4-FFF2-40B4-BE49-F238E27FC236}">
                  <a16:creationId xmlns:a16="http://schemas.microsoft.com/office/drawing/2014/main" id="{F8AFC087-EE4D-4748-AE1D-7B9C307443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4408942" y="5082366"/>
              <a:ext cx="1455420" cy="1455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23936" y="-10810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936" y="909570"/>
            <a:ext cx="4808109" cy="622617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ateriallar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242560" y="990600"/>
            <a:ext cx="6614160" cy="57912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materiallarning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ahamiyati</a:t>
            </a:r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ma’lumotlarni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tushuntirishni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yodda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saqlashni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yengillashtiradi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jarayonda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ko‘rish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eshitish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ma’lumotlarni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qil</a:t>
            </a:r>
            <a:r>
              <a:rPr lang="uz-Latn-UZ" sz="2600" dirty="0">
                <a:latin typeface="Arial" panose="020B0604020202020204" pitchFamily="34" charset="0"/>
                <a:cs typeface="Arial" panose="020B0604020202020204" pitchFamily="34" charset="0"/>
              </a:rPr>
              <a:t>adi va amalda qo‘llab ko‘radi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uz-Latn-UZ" sz="2600" b="1" dirty="0">
                <a:latin typeface="Arial" panose="020B0604020202020204" pitchFamily="34" charset="0"/>
                <a:cs typeface="Arial" panose="020B0604020202020204" pitchFamily="34" charset="0"/>
              </a:rPr>
              <a:t>Shakllar va jismlar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z-Latn-UZ" sz="2600" dirty="0">
                <a:latin typeface="Arial" panose="020B0604020202020204" pitchFamily="34" charset="0"/>
                <a:cs typeface="Arial" panose="020B0604020202020204" pitchFamily="34" charset="0"/>
              </a:rPr>
              <a:t>Shakllar yordamida fazoviy jismlar qismlarini yasaydi,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o‘zaro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600" dirty="0">
                <a:latin typeface="Arial" panose="020B0604020202020204" pitchFamily="34" charset="0"/>
                <a:cs typeface="Arial" panose="020B0604020202020204" pitchFamily="34" charset="0"/>
              </a:rPr>
              <a:t>bog‘liqligini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2600" dirty="0">
                <a:latin typeface="Arial" panose="020B0604020202020204" pitchFamily="34" charset="0"/>
                <a:cs typeface="Arial" panose="020B0604020202020204" pitchFamily="34" charset="0"/>
              </a:rPr>
              <a:t> ularning xususiyatlarini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kundalik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hayotdagi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600" dirty="0">
                <a:latin typeface="Arial" panose="020B0604020202020204" pitchFamily="34" charset="0"/>
                <a:cs typeface="Arial" panose="020B0604020202020204" pitchFamily="34" charset="0"/>
              </a:rPr>
              <a:t>ahamiyatini aniqlay oladi.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z-Latn-UZ" sz="26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qitishda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diqqatini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o‘qitish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yanada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chuqurroq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kiritish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o‘qitishni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davom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ettirishga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uz-Latn-UZ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F2858AA-823F-4AAE-ADD9-6D44511E32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935" y="1635631"/>
            <a:ext cx="4808110" cy="4762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98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25718" y="-43093"/>
            <a:ext cx="12243435" cy="98869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6031" y="896230"/>
            <a:ext cx="4338002" cy="666362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mashg‘ulotlar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2A02A517-2BCC-4516-B13A-A8841A0BCB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991" y="2674619"/>
            <a:ext cx="3566579" cy="3758837"/>
          </a:xfrm>
        </p:spPr>
        <p:txBody>
          <a:bodyPr>
            <a:no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mashg‘ulotlarning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ro‘li</a:t>
            </a:r>
            <a:endParaRPr lang="uz-Latn-U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uz-Latn-UZ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mashg‘ulotlar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amaliyotga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tatbiq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etishga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natijalarini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ko‘rish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imkoniyatini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yaratadi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O'quvchilarga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hayotiy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vaziyatlarga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asoslangan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masalalar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yechish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,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masalan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,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xona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hajmini</a:t>
            </a:r>
            <a:r>
              <a:rPr lang="en-US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1800" dirty="0" err="1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hisoblash</a:t>
            </a:r>
            <a:r>
              <a:rPr lang="uz-Latn-UZ" sz="1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.</a:t>
            </a:r>
            <a:endParaRPr lang="en-US" sz="1800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115F811E-DC62-47B1-BB84-4D6BA49700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435339" y="2493175"/>
            <a:ext cx="3114675" cy="3616159"/>
          </a:xfrm>
        </p:spPr>
        <p:txBody>
          <a:bodyPr>
            <a:noAutofit/>
          </a:bodyPr>
          <a:lstStyle/>
          <a:p>
            <a:pPr algn="ctr"/>
            <a:r>
              <a:rPr lang="uz-Latn-UZ" sz="18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‘q</a:t>
            </a:r>
            <a:r>
              <a:rPr lang="uz-Latn-UZ" sz="1800" dirty="0">
                <a:latin typeface="Arial" panose="020B0604020202020204" pitchFamily="34" charset="0"/>
                <a:cs typeface="Arial" panose="020B0604020202020204" pitchFamily="34" charset="0"/>
              </a:rPr>
              <a:t>uv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chilarni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uz-Latn-UZ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z-Latn-UZ" sz="1800" b="0" dirty="0"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quvchilarni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vazifalar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dastlabki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nazoratlar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extraktlar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shakllantirilgan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sharoitlar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muhimdir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O'quvchilarga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guruhlarda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masalalar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yechish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o'zaro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fikr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almashish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bir-birlarini</a:t>
            </a:r>
            <a:r>
              <a:rPr lang="en-US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qo'llab-quvvatlash</a:t>
            </a:r>
            <a:r>
              <a:rPr lang="uz-Latn-UZ" sz="1800" b="0" dirty="0"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bilan qiziqishlari ortadi</a:t>
            </a:r>
            <a:endParaRPr lang="en-US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A2986D23-026C-45C2-948B-3827F213B7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237354" y="3411855"/>
            <a:ext cx="3820796" cy="2811780"/>
          </a:xfrm>
        </p:spPr>
        <p:txBody>
          <a:bodyPr>
            <a:no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endParaRPr lang="uz-Latn-U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mashg‘ulotlrining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konkret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misollari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aylantirish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izlanish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mexanizmlarini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topshiriqlar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loyihalar</a:t>
            </a:r>
            <a:r>
              <a:rPr lang="uz-Latn-UZ" sz="1800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 descr="Книги на полке со сплошной заливкой">
            <a:extLst>
              <a:ext uri="{FF2B5EF4-FFF2-40B4-BE49-F238E27FC236}">
                <a16:creationId xmlns:a16="http://schemas.microsoft.com/office/drawing/2014/main" id="{862AB5AC-7C84-48D9-8933-15E8F4450BF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543550" y="2566035"/>
            <a:ext cx="862965" cy="862965"/>
          </a:xfrm>
          <a:prstGeom prst="rect">
            <a:avLst/>
          </a:prstGeom>
        </p:spPr>
      </p:pic>
      <p:pic>
        <p:nvPicPr>
          <p:cNvPr id="15" name="Рисунок 14" descr="Подключения со сплошной заливкой">
            <a:extLst>
              <a:ext uri="{FF2B5EF4-FFF2-40B4-BE49-F238E27FC236}">
                <a16:creationId xmlns:a16="http://schemas.microsoft.com/office/drawing/2014/main" id="{4E360C9A-3E82-4A6D-B83E-AA891C50A6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222105" y="1501616"/>
            <a:ext cx="1139190" cy="1139190"/>
          </a:xfrm>
          <a:prstGeom prst="rect">
            <a:avLst/>
          </a:prstGeom>
        </p:spPr>
      </p:pic>
      <p:pic>
        <p:nvPicPr>
          <p:cNvPr id="18" name="Рисунок 17" descr="Целевая аудитория со сплошной заливкой">
            <a:extLst>
              <a:ext uri="{FF2B5EF4-FFF2-40B4-BE49-F238E27FC236}">
                <a16:creationId xmlns:a16="http://schemas.microsoft.com/office/drawing/2014/main" id="{283748A1-2C8D-4F2C-8756-45236CEB90B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524000" y="196596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46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E92AF7-D013-430C-A33C-075CD4D39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138" y="813999"/>
            <a:ext cx="10515600" cy="858618"/>
          </a:xfrm>
        </p:spPr>
        <p:txBody>
          <a:bodyPr>
            <a:noAutofit/>
          </a:bodyPr>
          <a:lstStyle/>
          <a:p>
            <a:r>
              <a:rPr lang="uz-Latn-UZ" sz="3200" dirty="0">
                <a:latin typeface="Arial" panose="020B0604020202020204" pitchFamily="34" charset="0"/>
                <a:cs typeface="Arial" panose="020B0604020202020204" pitchFamily="34" charset="0"/>
              </a:rPr>
              <a:t>Sirt yuziga oid masalalar </a:t>
            </a:r>
            <a:r>
              <a:rPr lang="uz-Latn-UZ" sz="1400" dirty="0">
                <a:latin typeface="Arial" panose="020B0604020202020204" pitchFamily="34" charset="0"/>
                <a:cs typeface="Arial" panose="020B0604020202020204" pitchFamily="34" charset="0"/>
              </a:rPr>
              <a:t>(“AHA! Matematika” darsligi) 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одзаголовок 2">
                <a:extLst>
                  <a:ext uri="{FF2B5EF4-FFF2-40B4-BE49-F238E27FC236}">
                    <a16:creationId xmlns:a16="http://schemas.microsoft.com/office/drawing/2014/main" id="{4EAE8E7F-59E2-4765-9BD4-53EB46051A5C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370634" y="3214970"/>
                <a:ext cx="8564562" cy="3124200"/>
              </a:xfrm>
            </p:spPr>
            <p:txBody>
              <a:bodyPr numCol="2">
                <a:normAutofit/>
              </a:bodyPr>
              <a:lstStyle/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1-usul.</a:t>
                </a: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A kvadratning yuzi=</a:t>
                </a:r>
                <a14:m>
                  <m:oMath xmlns:m="http://schemas.openxmlformats.org/officeDocument/2006/math">
                    <m:r>
                      <a:rPr lang="uz-Latn-UZ" sz="1800" b="0" i="1" smtClean="0">
                        <a:latin typeface="Cambria Math" panose="02040503050406030204" pitchFamily="18" charset="0"/>
                      </a:rPr>
                      <m:t>6</m:t>
                    </m:r>
                    <m:r>
                      <a:rPr lang="uz-Latn-UZ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×6=36</m:t>
                    </m:r>
                    <m:d>
                      <m:dPr>
                        <m:ctrlP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uz-Latn-U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z-Latn-U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𝑐𝑚</m:t>
                            </m:r>
                          </m:e>
                          <m:sup>
                            <m:r>
                              <a:rPr lang="uz-Latn-U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uz-Latn-UZ" sz="1800" b="0" dirty="0"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RU=10-6=4(cm)</a:t>
                </a: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B uchburchakning yuzi=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z-Latn-UZ" sz="1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z-Latn-UZ" sz="1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z-Latn-UZ" sz="1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uz-Latn-UZ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×4×6=12(</m:t>
                    </m:r>
                    <m:sSup>
                      <m:sSupPr>
                        <m:ctrlPr>
                          <a:rPr lang="uz-Latn-UZ" sz="1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uz-Latn-UZ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uz-Latn-UZ" sz="18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PTRS shaklning yuzi=36+12=48(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algn="l"/>
                <a:endParaRPr lang="uz-Latn-UZ" sz="18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l"/>
                <a:endParaRPr lang="uz-Latn-UZ" sz="18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2-usul.</a:t>
                </a: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PQRS to’g’ri to’rtburchakning yuzi= </a:t>
                </a:r>
                <a14:m>
                  <m:oMath xmlns:m="http://schemas.openxmlformats.org/officeDocument/2006/math">
                    <m:r>
                      <a:rPr lang="uz-Latn-UZ" sz="1800" b="0" i="1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uz-Latn-UZ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×6=60</m:t>
                    </m:r>
                    <m:d>
                      <m:dPr>
                        <m:ctrlP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uz-Latn-U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z-Latn-U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𝑐𝑚</m:t>
                            </m:r>
                          </m:e>
                          <m:sup>
                            <m:r>
                              <a:rPr lang="uz-Latn-U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uz-Latn-UZ" sz="18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TQ=10-6=4(cm)</a:t>
                </a: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TQR uchburchakning yuzi=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z-Latn-UZ" sz="1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z-Latn-UZ" sz="1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z-Latn-UZ" sz="1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uz-Latn-UZ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×4×6=12(</m:t>
                    </m:r>
                    <m:sSup>
                      <m:sSupPr>
                        <m:ctrlPr>
                          <a:rPr lang="uz-Latn-UZ" sz="1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uz-Latn-UZ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uz-Latn-UZ" sz="18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l"/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PTRS shaklning yuzi=60-12=48(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uz-Latn-U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z-Latn-UZ" sz="18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algn="l"/>
                <a:endParaRPr lang="en-US" sz="18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Подзаголовок 2">
                <a:extLst>
                  <a:ext uri="{FF2B5EF4-FFF2-40B4-BE49-F238E27FC236}">
                    <a16:creationId xmlns:a16="http://schemas.microsoft.com/office/drawing/2014/main" id="{4EAE8E7F-59E2-4765-9BD4-53EB46051A5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370634" y="3214970"/>
                <a:ext cx="8564562" cy="3124200"/>
              </a:xfrm>
              <a:blipFill>
                <a:blip r:embed="rId2"/>
                <a:stretch>
                  <a:fillRect l="-6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Текст 15">
            <a:extLst>
              <a:ext uri="{FF2B5EF4-FFF2-40B4-BE49-F238E27FC236}">
                <a16:creationId xmlns:a16="http://schemas.microsoft.com/office/drawing/2014/main" id="{C84A966E-7C16-4ABD-850B-59FF6C21ED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04232" y="1701110"/>
            <a:ext cx="5657850" cy="1270011"/>
          </a:xfrm>
        </p:spPr>
        <p:txBody>
          <a:bodyPr>
            <a:normAutofit/>
          </a:bodyPr>
          <a:lstStyle/>
          <a:p>
            <a:r>
              <a:rPr lang="uz-Latn-UZ" b="0" dirty="0"/>
              <a:t>PQRS to’g’ri to’rtburchak, PTUS esa kvadrat. Bo’yalgan soha yuzini toping.</a:t>
            </a:r>
          </a:p>
          <a:p>
            <a:endParaRPr lang="en-US" b="0" dirty="0"/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98291FF2-C2E6-4F2B-91B3-CCFC817D5E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25718" y="-43093"/>
            <a:ext cx="12243435" cy="98869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4289693-FD0B-4FE3-B397-C70D265A6B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4669051-3D2B-424D-973D-425B5229F9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7B45F3E1-736A-4607-A2BE-B651D27B6724}"/>
              </a:ext>
            </a:extLst>
          </p:cNvPr>
          <p:cNvGrpSpPr/>
          <p:nvPr/>
        </p:nvGrpSpPr>
        <p:grpSpPr>
          <a:xfrm>
            <a:off x="5935766" y="1513243"/>
            <a:ext cx="3319658" cy="2235219"/>
            <a:chOff x="6265966" y="1456093"/>
            <a:chExt cx="3319658" cy="2235219"/>
          </a:xfrm>
        </p:grpSpPr>
        <p:grpSp>
          <p:nvGrpSpPr>
            <p:cNvPr id="28" name="Группа 27">
              <a:extLst>
                <a:ext uri="{FF2B5EF4-FFF2-40B4-BE49-F238E27FC236}">
                  <a16:creationId xmlns:a16="http://schemas.microsoft.com/office/drawing/2014/main" id="{FEF968AF-F480-49A8-9372-0426C6C2180F}"/>
                </a:ext>
              </a:extLst>
            </p:cNvPr>
            <p:cNvGrpSpPr/>
            <p:nvPr/>
          </p:nvGrpSpPr>
          <p:grpSpPr>
            <a:xfrm>
              <a:off x="6265966" y="1456093"/>
              <a:ext cx="3319658" cy="2235219"/>
              <a:chOff x="6269595" y="1456715"/>
              <a:chExt cx="3514277" cy="2407885"/>
            </a:xfrm>
          </p:grpSpPr>
          <p:sp>
            <p:nvSpPr>
              <p:cNvPr id="25" name="Прямоугольник 24">
                <a:extLst>
                  <a:ext uri="{FF2B5EF4-FFF2-40B4-BE49-F238E27FC236}">
                    <a16:creationId xmlns:a16="http://schemas.microsoft.com/office/drawing/2014/main" id="{D1E61B97-C44A-4124-AE7F-853F4B6D5027}"/>
                  </a:ext>
                </a:extLst>
              </p:cNvPr>
              <p:cNvSpPr/>
              <p:nvPr/>
            </p:nvSpPr>
            <p:spPr>
              <a:xfrm>
                <a:off x="9455114" y="3299450"/>
                <a:ext cx="328758" cy="5651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z-Latn-UZ" dirty="0">
                    <a:latin typeface="Arial" panose="020B0604020202020204" pitchFamily="34" charset="0"/>
                    <a:cs typeface="Arial" panose="020B0604020202020204" pitchFamily="34" charset="0"/>
                  </a:rPr>
                  <a:t>R</a:t>
                </a: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776A3CAA-9949-4E6C-AAFE-8FBBAF748403}"/>
                  </a:ext>
                </a:extLst>
              </p:cNvPr>
              <p:cNvSpPr/>
              <p:nvPr/>
            </p:nvSpPr>
            <p:spPr>
              <a:xfrm>
                <a:off x="6269595" y="3254028"/>
                <a:ext cx="328759" cy="5651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z-Latn-UZ" dirty="0">
                    <a:latin typeface="Arial" panose="020B0604020202020204" pitchFamily="34" charset="0"/>
                    <a:cs typeface="Arial" panose="020B0604020202020204" pitchFamily="34" charset="0"/>
                  </a:rPr>
                  <a:t>S</a:t>
                </a: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Прямоугольник 21">
                <a:extLst>
                  <a:ext uri="{FF2B5EF4-FFF2-40B4-BE49-F238E27FC236}">
                    <a16:creationId xmlns:a16="http://schemas.microsoft.com/office/drawing/2014/main" id="{19714501-64C3-4C6A-9A35-902E67F68B9E}"/>
                  </a:ext>
                </a:extLst>
              </p:cNvPr>
              <p:cNvSpPr/>
              <p:nvPr/>
            </p:nvSpPr>
            <p:spPr>
              <a:xfrm>
                <a:off x="6315996" y="1456715"/>
                <a:ext cx="328759" cy="5651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z-Latn-UZ" dirty="0">
                    <a:latin typeface="Arial" panose="020B0604020202020204" pitchFamily="34" charset="0"/>
                    <a:cs typeface="Arial" panose="020B0604020202020204" pitchFamily="34" charset="0"/>
                  </a:rPr>
                  <a:t>P</a:t>
                </a: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Прямоугольник 22">
                <a:extLst>
                  <a:ext uri="{FF2B5EF4-FFF2-40B4-BE49-F238E27FC236}">
                    <a16:creationId xmlns:a16="http://schemas.microsoft.com/office/drawing/2014/main" id="{82FFF499-0EB1-44EA-B8B5-C03AD75D226B}"/>
                  </a:ext>
                </a:extLst>
              </p:cNvPr>
              <p:cNvSpPr/>
              <p:nvPr/>
            </p:nvSpPr>
            <p:spPr>
              <a:xfrm>
                <a:off x="8302122" y="1456715"/>
                <a:ext cx="328759" cy="5651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z-Latn-UZ" dirty="0">
                    <a:latin typeface="Arial" panose="020B0604020202020204" pitchFamily="34" charset="0"/>
                    <a:cs typeface="Arial" panose="020B0604020202020204" pitchFamily="34" charset="0"/>
                  </a:rPr>
                  <a:t>T</a:t>
                </a: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Прямоугольник 26">
                <a:extLst>
                  <a:ext uri="{FF2B5EF4-FFF2-40B4-BE49-F238E27FC236}">
                    <a16:creationId xmlns:a16="http://schemas.microsoft.com/office/drawing/2014/main" id="{FB2F400C-E42E-4CCA-BD65-D6FEF3F56397}"/>
                  </a:ext>
                </a:extLst>
              </p:cNvPr>
              <p:cNvSpPr/>
              <p:nvPr/>
            </p:nvSpPr>
            <p:spPr>
              <a:xfrm>
                <a:off x="8137743" y="3299450"/>
                <a:ext cx="328759" cy="5651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z-Latn-UZ" dirty="0">
                    <a:latin typeface="Arial" panose="020B0604020202020204" pitchFamily="34" charset="0"/>
                    <a:cs typeface="Arial" panose="020B0604020202020204" pitchFamily="34" charset="0"/>
                  </a:rPr>
                  <a:t>U</a:t>
                </a: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8" name="Группа 17">
                <a:extLst>
                  <a:ext uri="{FF2B5EF4-FFF2-40B4-BE49-F238E27FC236}">
                    <a16:creationId xmlns:a16="http://schemas.microsoft.com/office/drawing/2014/main" id="{31F179E3-D995-4813-B9C0-951265587FA4}"/>
                  </a:ext>
                </a:extLst>
              </p:cNvPr>
              <p:cNvGrpSpPr/>
              <p:nvPr/>
            </p:nvGrpSpPr>
            <p:grpSpPr>
              <a:xfrm>
                <a:off x="6589065" y="1788615"/>
                <a:ext cx="2813051" cy="1656699"/>
                <a:chOff x="1860550" y="3429000"/>
                <a:chExt cx="2176037" cy="1257300"/>
              </a:xfrm>
            </p:grpSpPr>
            <p:sp>
              <p:nvSpPr>
                <p:cNvPr id="19" name="Прямоугольник 18">
                  <a:extLst>
                    <a:ext uri="{FF2B5EF4-FFF2-40B4-BE49-F238E27FC236}">
                      <a16:creationId xmlns:a16="http://schemas.microsoft.com/office/drawing/2014/main" id="{C916932F-3AC3-48C4-886B-219520E4E836}"/>
                    </a:ext>
                  </a:extLst>
                </p:cNvPr>
                <p:cNvSpPr/>
                <p:nvPr/>
              </p:nvSpPr>
              <p:spPr>
                <a:xfrm>
                  <a:off x="1860550" y="3429000"/>
                  <a:ext cx="1327150" cy="1257300"/>
                </a:xfrm>
                <a:prstGeom prst="rect">
                  <a:avLst/>
                </a:prstGeom>
                <a:solidFill>
                  <a:srgbClr val="FCD4FB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Прямоугольный треугольник 19">
                  <a:extLst>
                    <a:ext uri="{FF2B5EF4-FFF2-40B4-BE49-F238E27FC236}">
                      <a16:creationId xmlns:a16="http://schemas.microsoft.com/office/drawing/2014/main" id="{C0281854-EF72-4FF6-85F9-1EF2AD563256}"/>
                    </a:ext>
                  </a:extLst>
                </p:cNvPr>
                <p:cNvSpPr/>
                <p:nvPr/>
              </p:nvSpPr>
              <p:spPr>
                <a:xfrm>
                  <a:off x="3185687" y="3429000"/>
                  <a:ext cx="850900" cy="1257300"/>
                </a:xfrm>
                <a:prstGeom prst="rtTriangle">
                  <a:avLst/>
                </a:prstGeom>
                <a:solidFill>
                  <a:srgbClr val="FCD4FB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26" name="Прямоугольник 25">
                <a:extLst>
                  <a:ext uri="{FF2B5EF4-FFF2-40B4-BE49-F238E27FC236}">
                    <a16:creationId xmlns:a16="http://schemas.microsoft.com/office/drawing/2014/main" id="{F42093A4-53FA-4CED-B549-881E071772F6}"/>
                  </a:ext>
                </a:extLst>
              </p:cNvPr>
              <p:cNvSpPr/>
              <p:nvPr/>
            </p:nvSpPr>
            <p:spPr>
              <a:xfrm>
                <a:off x="9402117" y="1492584"/>
                <a:ext cx="328758" cy="5651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z-Latn-UZ" dirty="0">
                    <a:latin typeface="Arial" panose="020B0604020202020204" pitchFamily="34" charset="0"/>
                    <a:cs typeface="Arial" panose="020B0604020202020204" pitchFamily="34" charset="0"/>
                  </a:rPr>
                  <a:t>Q</a:t>
                </a: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30" name="Прямая соединительная линия 29">
              <a:extLst>
                <a:ext uri="{FF2B5EF4-FFF2-40B4-BE49-F238E27FC236}">
                  <a16:creationId xmlns:a16="http://schemas.microsoft.com/office/drawing/2014/main" id="{B44C27EC-53FB-478C-9C95-293B95CB1094}"/>
                </a:ext>
              </a:extLst>
            </p:cNvPr>
            <p:cNvCxnSpPr>
              <a:cxnSpLocks/>
            </p:cNvCxnSpPr>
            <p:nvPr/>
          </p:nvCxnSpPr>
          <p:spPr>
            <a:xfrm>
              <a:off x="8089900" y="1764193"/>
              <a:ext cx="1135110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>
              <a:extLst>
                <a:ext uri="{FF2B5EF4-FFF2-40B4-BE49-F238E27FC236}">
                  <a16:creationId xmlns:a16="http://schemas.microsoft.com/office/drawing/2014/main" id="{AD3FCF15-9FEB-492D-B3C4-6E10974D65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217403" y="1762700"/>
              <a:ext cx="0" cy="1539393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6" name="Рисунок 6">
            <a:extLst>
              <a:ext uri="{FF2B5EF4-FFF2-40B4-BE49-F238E27FC236}">
                <a16:creationId xmlns:a16="http://schemas.microsoft.com/office/drawing/2014/main" id="{F6AFE93B-3E5C-4852-BCCE-1F11E04365E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331" y="3061852"/>
            <a:ext cx="2803607" cy="370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206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E92AF7-D013-430C-A33C-075CD4D39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559" y="961756"/>
            <a:ext cx="7951786" cy="727359"/>
          </a:xfrm>
        </p:spPr>
        <p:txBody>
          <a:bodyPr>
            <a:noAutofit/>
          </a:bodyPr>
          <a:lstStyle/>
          <a:p>
            <a:r>
              <a:rPr lang="uz-Latn-UZ" sz="3200" dirty="0">
                <a:latin typeface="Arial" panose="020B0604020202020204" pitchFamily="34" charset="0"/>
                <a:cs typeface="Arial" panose="020B0604020202020204" pitchFamily="34" charset="0"/>
              </a:rPr>
              <a:t>Sirt yuziga oid masalalar </a:t>
            </a:r>
            <a:r>
              <a:rPr lang="uz-Latn-UZ" sz="1400" dirty="0">
                <a:latin typeface="Arial" panose="020B0604020202020204" pitchFamily="34" charset="0"/>
                <a:cs typeface="Arial" panose="020B0604020202020204" pitchFamily="34" charset="0"/>
              </a:rPr>
              <a:t>(“AHA! Matematika” darsligi) 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EAE8E7F-59E2-4765-9BD4-53EB46051A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032743" y="1952195"/>
            <a:ext cx="2249253" cy="2253143"/>
          </a:xfrm>
        </p:spPr>
        <p:txBody>
          <a:bodyPr numCol="1">
            <a:normAutofit/>
          </a:bodyPr>
          <a:lstStyle/>
          <a:p>
            <a:pPr algn="just"/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Quyidagi rasmda keltirilgan shakl nimalardan tashkil topganini aniqlang va uning yuzini toping.</a:t>
            </a:r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98291FF2-C2E6-4F2B-91B3-CCFC817D5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25718" y="-43093"/>
            <a:ext cx="12243435" cy="98869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4289693-FD0B-4FE3-B397-C70D265A6B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4669051-3D2B-424D-973D-425B5229F9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grpSp>
        <p:nvGrpSpPr>
          <p:cNvPr id="60" name="Группа 59">
            <a:extLst>
              <a:ext uri="{FF2B5EF4-FFF2-40B4-BE49-F238E27FC236}">
                <a16:creationId xmlns:a16="http://schemas.microsoft.com/office/drawing/2014/main" id="{BFD9A8FF-6F0C-4C6B-83FB-3C8B8673BD44}"/>
              </a:ext>
            </a:extLst>
          </p:cNvPr>
          <p:cNvGrpSpPr/>
          <p:nvPr/>
        </p:nvGrpSpPr>
        <p:grpSpPr>
          <a:xfrm>
            <a:off x="7037800" y="2485513"/>
            <a:ext cx="4246150" cy="3667638"/>
            <a:chOff x="1995900" y="3247513"/>
            <a:chExt cx="3522015" cy="2929204"/>
          </a:xfrm>
        </p:grpSpPr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9F0BE3AC-7C2C-4192-9C76-57794E1CD943}"/>
                </a:ext>
              </a:extLst>
            </p:cNvPr>
            <p:cNvGrpSpPr/>
            <p:nvPr/>
          </p:nvGrpSpPr>
          <p:grpSpPr>
            <a:xfrm>
              <a:off x="1995900" y="3313923"/>
              <a:ext cx="2940051" cy="2609357"/>
              <a:chOff x="2884900" y="1491473"/>
              <a:chExt cx="2940051" cy="2609357"/>
            </a:xfrm>
          </p:grpSpPr>
          <p:grpSp>
            <p:nvGrpSpPr>
              <p:cNvPr id="22" name="Группа 21">
                <a:extLst>
                  <a:ext uri="{FF2B5EF4-FFF2-40B4-BE49-F238E27FC236}">
                    <a16:creationId xmlns:a16="http://schemas.microsoft.com/office/drawing/2014/main" id="{1EC64211-AC66-4E07-A23F-624B068E3A0A}"/>
                  </a:ext>
                </a:extLst>
              </p:cNvPr>
              <p:cNvGrpSpPr/>
              <p:nvPr/>
            </p:nvGrpSpPr>
            <p:grpSpPr>
              <a:xfrm>
                <a:off x="2884900" y="1491473"/>
                <a:ext cx="2940051" cy="2520457"/>
                <a:chOff x="2884900" y="1491473"/>
                <a:chExt cx="2940051" cy="2520457"/>
              </a:xfrm>
              <a:solidFill>
                <a:srgbClr val="F6C6F3"/>
              </a:solidFill>
            </p:grpSpPr>
            <p:sp>
              <p:nvSpPr>
                <p:cNvPr id="4" name="Прямоугольник 3">
                  <a:extLst>
                    <a:ext uri="{FF2B5EF4-FFF2-40B4-BE49-F238E27FC236}">
                      <a16:creationId xmlns:a16="http://schemas.microsoft.com/office/drawing/2014/main" id="{90B967D4-04D8-45F1-9B7B-B5EB490D568F}"/>
                    </a:ext>
                  </a:extLst>
                </p:cNvPr>
                <p:cNvSpPr/>
                <p:nvPr/>
              </p:nvSpPr>
              <p:spPr>
                <a:xfrm>
                  <a:off x="2884900" y="2165914"/>
                  <a:ext cx="2940051" cy="1257300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Равнобедренный треугольник 13">
                  <a:extLst>
                    <a:ext uri="{FF2B5EF4-FFF2-40B4-BE49-F238E27FC236}">
                      <a16:creationId xmlns:a16="http://schemas.microsoft.com/office/drawing/2014/main" id="{62E792DC-5133-4DDE-90AC-13C4D9E299A3}"/>
                    </a:ext>
                  </a:extLst>
                </p:cNvPr>
                <p:cNvSpPr/>
                <p:nvPr/>
              </p:nvSpPr>
              <p:spPr>
                <a:xfrm>
                  <a:off x="3774450" y="1491473"/>
                  <a:ext cx="1184402" cy="675569"/>
                </a:xfrm>
                <a:prstGeom prst="triangle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" name="Прямоугольник 14">
                  <a:extLst>
                    <a:ext uri="{FF2B5EF4-FFF2-40B4-BE49-F238E27FC236}">
                      <a16:creationId xmlns:a16="http://schemas.microsoft.com/office/drawing/2014/main" id="{EB362788-7B86-41DE-9F7F-919B945CA01A}"/>
                    </a:ext>
                  </a:extLst>
                </p:cNvPr>
                <p:cNvSpPr/>
                <p:nvPr/>
              </p:nvSpPr>
              <p:spPr>
                <a:xfrm>
                  <a:off x="3824574" y="3422087"/>
                  <a:ext cx="1134776" cy="589843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cxnSp>
            <p:nvCxnSpPr>
              <p:cNvPr id="24" name="Прямая соединительная линия 23">
                <a:extLst>
                  <a:ext uri="{FF2B5EF4-FFF2-40B4-BE49-F238E27FC236}">
                    <a16:creationId xmlns:a16="http://schemas.microsoft.com/office/drawing/2014/main" id="{C8D03ACA-6245-421C-9EF5-2D831A57103E}"/>
                  </a:ext>
                </a:extLst>
              </p:cNvPr>
              <p:cNvCxnSpPr/>
              <p:nvPr/>
            </p:nvCxnSpPr>
            <p:spPr>
              <a:xfrm>
                <a:off x="3314700" y="2082800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>
                <a:extLst>
                  <a:ext uri="{FF2B5EF4-FFF2-40B4-BE49-F238E27FC236}">
                    <a16:creationId xmlns:a16="http://schemas.microsoft.com/office/drawing/2014/main" id="{2267FE28-3DB7-4C18-9EB5-7EB395AF732B}"/>
                  </a:ext>
                </a:extLst>
              </p:cNvPr>
              <p:cNvCxnSpPr/>
              <p:nvPr/>
            </p:nvCxnSpPr>
            <p:spPr>
              <a:xfrm>
                <a:off x="4372912" y="3954780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>
                <a:extLst>
                  <a:ext uri="{FF2B5EF4-FFF2-40B4-BE49-F238E27FC236}">
                    <a16:creationId xmlns:a16="http://schemas.microsoft.com/office/drawing/2014/main" id="{1A94F3D9-BEA8-4B92-BF7A-CE0FD812A396}"/>
                  </a:ext>
                </a:extLst>
              </p:cNvPr>
              <p:cNvCxnSpPr/>
              <p:nvPr/>
            </p:nvCxnSpPr>
            <p:spPr>
              <a:xfrm>
                <a:off x="5397500" y="3349062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Прямая соединительная линия 26">
                <a:extLst>
                  <a:ext uri="{FF2B5EF4-FFF2-40B4-BE49-F238E27FC236}">
                    <a16:creationId xmlns:a16="http://schemas.microsoft.com/office/drawing/2014/main" id="{570C2E34-667A-479D-B8C4-773A5A53AB71}"/>
                  </a:ext>
                </a:extLst>
              </p:cNvPr>
              <p:cNvCxnSpPr/>
              <p:nvPr/>
            </p:nvCxnSpPr>
            <p:spPr>
              <a:xfrm>
                <a:off x="3333750" y="3378200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единительная линия 27">
                <a:extLst>
                  <a:ext uri="{FF2B5EF4-FFF2-40B4-BE49-F238E27FC236}">
                    <a16:creationId xmlns:a16="http://schemas.microsoft.com/office/drawing/2014/main" id="{06BC68C8-C908-4D2C-9414-5673A183C3D4}"/>
                  </a:ext>
                </a:extLst>
              </p:cNvPr>
              <p:cNvCxnSpPr/>
              <p:nvPr/>
            </p:nvCxnSpPr>
            <p:spPr>
              <a:xfrm>
                <a:off x="5334000" y="2082800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Группа 37">
              <a:extLst>
                <a:ext uri="{FF2B5EF4-FFF2-40B4-BE49-F238E27FC236}">
                  <a16:creationId xmlns:a16="http://schemas.microsoft.com/office/drawing/2014/main" id="{6C344BA3-0CCD-4696-85E8-1C5C39749B71}"/>
                </a:ext>
              </a:extLst>
            </p:cNvPr>
            <p:cNvGrpSpPr/>
            <p:nvPr/>
          </p:nvGrpSpPr>
          <p:grpSpPr>
            <a:xfrm>
              <a:off x="1995900" y="5833817"/>
              <a:ext cx="3090450" cy="342900"/>
              <a:chOff x="1995900" y="5903595"/>
              <a:chExt cx="3090450" cy="342900"/>
            </a:xfrm>
          </p:grpSpPr>
          <p:cxnSp>
            <p:nvCxnSpPr>
              <p:cNvPr id="35" name="Прямая соединительная линия 34">
                <a:extLst>
                  <a:ext uri="{FF2B5EF4-FFF2-40B4-BE49-F238E27FC236}">
                    <a16:creationId xmlns:a16="http://schemas.microsoft.com/office/drawing/2014/main" id="{D7748FC6-BE71-4EA9-8F7B-A4E488E91F20}"/>
                  </a:ext>
                </a:extLst>
              </p:cNvPr>
              <p:cNvCxnSpPr/>
              <p:nvPr/>
            </p:nvCxnSpPr>
            <p:spPr>
              <a:xfrm>
                <a:off x="5086350" y="6007100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37" name="Группа 36">
                <a:extLst>
                  <a:ext uri="{FF2B5EF4-FFF2-40B4-BE49-F238E27FC236}">
                    <a16:creationId xmlns:a16="http://schemas.microsoft.com/office/drawing/2014/main" id="{7B202C74-B262-42FC-9FAE-A5833CC82843}"/>
                  </a:ext>
                </a:extLst>
              </p:cNvPr>
              <p:cNvGrpSpPr/>
              <p:nvPr/>
            </p:nvGrpSpPr>
            <p:grpSpPr>
              <a:xfrm>
                <a:off x="1995900" y="5903595"/>
                <a:ext cx="3090450" cy="342900"/>
                <a:chOff x="1995900" y="5903595"/>
                <a:chExt cx="3090450" cy="342900"/>
              </a:xfrm>
            </p:grpSpPr>
            <p:cxnSp>
              <p:nvCxnSpPr>
                <p:cNvPr id="31" name="Прямая со стрелкой 30">
                  <a:extLst>
                    <a:ext uri="{FF2B5EF4-FFF2-40B4-BE49-F238E27FC236}">
                      <a16:creationId xmlns:a16="http://schemas.microsoft.com/office/drawing/2014/main" id="{77359A89-3CD6-49A2-9D66-AE278C6E7DED}"/>
                    </a:ext>
                  </a:extLst>
                </p:cNvPr>
                <p:cNvCxnSpPr/>
                <p:nvPr/>
              </p:nvCxnSpPr>
              <p:spPr>
                <a:xfrm>
                  <a:off x="3740150" y="6096000"/>
                  <a:ext cx="134620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Прямая со стрелкой 32">
                  <a:extLst>
                    <a:ext uri="{FF2B5EF4-FFF2-40B4-BE49-F238E27FC236}">
                      <a16:creationId xmlns:a16="http://schemas.microsoft.com/office/drawing/2014/main" id="{C94A4017-A073-4323-85C4-C5E52713A29A}"/>
                    </a:ext>
                  </a:extLst>
                </p:cNvPr>
                <p:cNvCxnSpPr/>
                <p:nvPr/>
              </p:nvCxnSpPr>
              <p:spPr>
                <a:xfrm flipH="1">
                  <a:off x="1995900" y="6096000"/>
                  <a:ext cx="134420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Прямая соединительная линия 33">
                  <a:extLst>
                    <a:ext uri="{FF2B5EF4-FFF2-40B4-BE49-F238E27FC236}">
                      <a16:creationId xmlns:a16="http://schemas.microsoft.com/office/drawing/2014/main" id="{5F14996C-084D-48B0-9937-EC9B02FFA95F}"/>
                    </a:ext>
                  </a:extLst>
                </p:cNvPr>
                <p:cNvCxnSpPr/>
                <p:nvPr/>
              </p:nvCxnSpPr>
              <p:spPr>
                <a:xfrm>
                  <a:off x="1995900" y="6022975"/>
                  <a:ext cx="0" cy="14605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36" name="Прямоугольник 35">
                  <a:extLst>
                    <a:ext uri="{FF2B5EF4-FFF2-40B4-BE49-F238E27FC236}">
                      <a16:creationId xmlns:a16="http://schemas.microsoft.com/office/drawing/2014/main" id="{1BEC164F-DA62-44F7-9510-FF2806C9EBC0}"/>
                    </a:ext>
                  </a:extLst>
                </p:cNvPr>
                <p:cNvSpPr/>
                <p:nvPr/>
              </p:nvSpPr>
              <p:spPr>
                <a:xfrm>
                  <a:off x="3249613" y="5903595"/>
                  <a:ext cx="673100" cy="342900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uz-Latn-UZ" sz="1400" dirty="0">
                      <a:solidFill>
                        <a:schemeClr val="tx1"/>
                      </a:solidFill>
                    </a:rPr>
                    <a:t>15 cm</a:t>
                  </a:r>
                  <a:endParaRPr lang="en-US" sz="1400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39" name="Группа 38">
              <a:extLst>
                <a:ext uri="{FF2B5EF4-FFF2-40B4-BE49-F238E27FC236}">
                  <a16:creationId xmlns:a16="http://schemas.microsoft.com/office/drawing/2014/main" id="{9936A862-A766-49E1-9129-E4AA0889BECA}"/>
                </a:ext>
              </a:extLst>
            </p:cNvPr>
            <p:cNvGrpSpPr/>
            <p:nvPr/>
          </p:nvGrpSpPr>
          <p:grpSpPr>
            <a:xfrm rot="16200000">
              <a:off x="4579564" y="4301250"/>
              <a:ext cx="1203601" cy="673100"/>
              <a:chOff x="1995900" y="5738495"/>
              <a:chExt cx="3090450" cy="673100"/>
            </a:xfrm>
          </p:grpSpPr>
          <p:cxnSp>
            <p:nvCxnSpPr>
              <p:cNvPr id="40" name="Прямая соединительная линия 39">
                <a:extLst>
                  <a:ext uri="{FF2B5EF4-FFF2-40B4-BE49-F238E27FC236}">
                    <a16:creationId xmlns:a16="http://schemas.microsoft.com/office/drawing/2014/main" id="{1EFB331A-5ACD-4ADF-9224-89958B7E38AC}"/>
                  </a:ext>
                </a:extLst>
              </p:cNvPr>
              <p:cNvCxnSpPr/>
              <p:nvPr/>
            </p:nvCxnSpPr>
            <p:spPr>
              <a:xfrm>
                <a:off x="5086350" y="6007100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41" name="Группа 40">
                <a:extLst>
                  <a:ext uri="{FF2B5EF4-FFF2-40B4-BE49-F238E27FC236}">
                    <a16:creationId xmlns:a16="http://schemas.microsoft.com/office/drawing/2014/main" id="{BCFDC48C-31A7-4C45-8E6F-C9DE98F49913}"/>
                  </a:ext>
                </a:extLst>
              </p:cNvPr>
              <p:cNvGrpSpPr/>
              <p:nvPr/>
            </p:nvGrpSpPr>
            <p:grpSpPr>
              <a:xfrm>
                <a:off x="1995900" y="5738495"/>
                <a:ext cx="3090450" cy="673100"/>
                <a:chOff x="1995900" y="5738495"/>
                <a:chExt cx="3090450" cy="673100"/>
              </a:xfrm>
            </p:grpSpPr>
            <p:cxnSp>
              <p:nvCxnSpPr>
                <p:cNvPr id="42" name="Прямая со стрелкой 41">
                  <a:extLst>
                    <a:ext uri="{FF2B5EF4-FFF2-40B4-BE49-F238E27FC236}">
                      <a16:creationId xmlns:a16="http://schemas.microsoft.com/office/drawing/2014/main" id="{50AA9234-D6C6-4D67-AF2E-9073A50E5D59}"/>
                    </a:ext>
                  </a:extLst>
                </p:cNvPr>
                <p:cNvCxnSpPr/>
                <p:nvPr/>
              </p:nvCxnSpPr>
              <p:spPr>
                <a:xfrm>
                  <a:off x="3740150" y="6096000"/>
                  <a:ext cx="134620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Прямая со стрелкой 42">
                  <a:extLst>
                    <a:ext uri="{FF2B5EF4-FFF2-40B4-BE49-F238E27FC236}">
                      <a16:creationId xmlns:a16="http://schemas.microsoft.com/office/drawing/2014/main" id="{F98D5B29-B7BA-4F3D-8301-0BB8A53F7550}"/>
                    </a:ext>
                  </a:extLst>
                </p:cNvPr>
                <p:cNvCxnSpPr/>
                <p:nvPr/>
              </p:nvCxnSpPr>
              <p:spPr>
                <a:xfrm flipH="1">
                  <a:off x="1995900" y="6096000"/>
                  <a:ext cx="134420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Прямая соединительная линия 43">
                  <a:extLst>
                    <a:ext uri="{FF2B5EF4-FFF2-40B4-BE49-F238E27FC236}">
                      <a16:creationId xmlns:a16="http://schemas.microsoft.com/office/drawing/2014/main" id="{18186FEA-556E-4575-97BB-D0DDC88B8005}"/>
                    </a:ext>
                  </a:extLst>
                </p:cNvPr>
                <p:cNvCxnSpPr/>
                <p:nvPr/>
              </p:nvCxnSpPr>
              <p:spPr>
                <a:xfrm>
                  <a:off x="1995900" y="6022975"/>
                  <a:ext cx="0" cy="14605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45" name="Прямоугольник 44">
                  <a:extLst>
                    <a:ext uri="{FF2B5EF4-FFF2-40B4-BE49-F238E27FC236}">
                      <a16:creationId xmlns:a16="http://schemas.microsoft.com/office/drawing/2014/main" id="{B20D1CEC-423F-4099-9431-8AEEA9772440}"/>
                    </a:ext>
                  </a:extLst>
                </p:cNvPr>
                <p:cNvSpPr/>
                <p:nvPr/>
              </p:nvSpPr>
              <p:spPr>
                <a:xfrm rot="5400000">
                  <a:off x="3249613" y="5903595"/>
                  <a:ext cx="673100" cy="342900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uz-Latn-UZ" sz="1400" dirty="0">
                      <a:solidFill>
                        <a:schemeClr val="tx1"/>
                      </a:solidFill>
                    </a:rPr>
                    <a:t>5 cm</a:t>
                  </a:r>
                  <a:endParaRPr lang="en-US" sz="1400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46" name="Группа 45">
              <a:extLst>
                <a:ext uri="{FF2B5EF4-FFF2-40B4-BE49-F238E27FC236}">
                  <a16:creationId xmlns:a16="http://schemas.microsoft.com/office/drawing/2014/main" id="{87198094-61B0-41F8-8328-CCC6001D7A3E}"/>
                </a:ext>
              </a:extLst>
            </p:cNvPr>
            <p:cNvGrpSpPr/>
            <p:nvPr/>
          </p:nvGrpSpPr>
          <p:grpSpPr>
            <a:xfrm rot="16200000">
              <a:off x="4818592" y="5368348"/>
              <a:ext cx="747342" cy="556281"/>
              <a:chOff x="1995900" y="5738495"/>
              <a:chExt cx="3090450" cy="673100"/>
            </a:xfrm>
          </p:grpSpPr>
          <p:cxnSp>
            <p:nvCxnSpPr>
              <p:cNvPr id="47" name="Прямая соединительная линия 46">
                <a:extLst>
                  <a:ext uri="{FF2B5EF4-FFF2-40B4-BE49-F238E27FC236}">
                    <a16:creationId xmlns:a16="http://schemas.microsoft.com/office/drawing/2014/main" id="{88AC1D68-8AFD-45FE-BE5B-6BF1D382787D}"/>
                  </a:ext>
                </a:extLst>
              </p:cNvPr>
              <p:cNvCxnSpPr/>
              <p:nvPr/>
            </p:nvCxnSpPr>
            <p:spPr>
              <a:xfrm>
                <a:off x="5086350" y="6007100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48" name="Группа 47">
                <a:extLst>
                  <a:ext uri="{FF2B5EF4-FFF2-40B4-BE49-F238E27FC236}">
                    <a16:creationId xmlns:a16="http://schemas.microsoft.com/office/drawing/2014/main" id="{639FD668-AB8C-4F97-9D65-6C2AC7A729FE}"/>
                  </a:ext>
                </a:extLst>
              </p:cNvPr>
              <p:cNvGrpSpPr/>
              <p:nvPr/>
            </p:nvGrpSpPr>
            <p:grpSpPr>
              <a:xfrm>
                <a:off x="1995900" y="5738495"/>
                <a:ext cx="3090450" cy="673100"/>
                <a:chOff x="1995900" y="5738495"/>
                <a:chExt cx="3090450" cy="673100"/>
              </a:xfrm>
            </p:grpSpPr>
            <p:cxnSp>
              <p:nvCxnSpPr>
                <p:cNvPr id="49" name="Прямая со стрелкой 48">
                  <a:extLst>
                    <a:ext uri="{FF2B5EF4-FFF2-40B4-BE49-F238E27FC236}">
                      <a16:creationId xmlns:a16="http://schemas.microsoft.com/office/drawing/2014/main" id="{3B4A286A-ACA6-4910-8843-9DD7A15724F7}"/>
                    </a:ext>
                  </a:extLst>
                </p:cNvPr>
                <p:cNvCxnSpPr/>
                <p:nvPr/>
              </p:nvCxnSpPr>
              <p:spPr>
                <a:xfrm>
                  <a:off x="3740150" y="6096000"/>
                  <a:ext cx="134620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Прямая со стрелкой 49">
                  <a:extLst>
                    <a:ext uri="{FF2B5EF4-FFF2-40B4-BE49-F238E27FC236}">
                      <a16:creationId xmlns:a16="http://schemas.microsoft.com/office/drawing/2014/main" id="{B40D4D71-D0DF-493C-B76D-74A6B172B55B}"/>
                    </a:ext>
                  </a:extLst>
                </p:cNvPr>
                <p:cNvCxnSpPr/>
                <p:nvPr/>
              </p:nvCxnSpPr>
              <p:spPr>
                <a:xfrm flipH="1">
                  <a:off x="1995900" y="6096000"/>
                  <a:ext cx="134420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Прямая соединительная линия 50">
                  <a:extLst>
                    <a:ext uri="{FF2B5EF4-FFF2-40B4-BE49-F238E27FC236}">
                      <a16:creationId xmlns:a16="http://schemas.microsoft.com/office/drawing/2014/main" id="{9A6C3F78-9904-487F-9C80-8CB1ACE3D85B}"/>
                    </a:ext>
                  </a:extLst>
                </p:cNvPr>
                <p:cNvCxnSpPr/>
                <p:nvPr/>
              </p:nvCxnSpPr>
              <p:spPr>
                <a:xfrm>
                  <a:off x="1995900" y="6022975"/>
                  <a:ext cx="0" cy="14605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52" name="Прямоугольник 51">
                  <a:extLst>
                    <a:ext uri="{FF2B5EF4-FFF2-40B4-BE49-F238E27FC236}">
                      <a16:creationId xmlns:a16="http://schemas.microsoft.com/office/drawing/2014/main" id="{1A13C564-7751-40B4-B095-5C5638AD6E2F}"/>
                    </a:ext>
                  </a:extLst>
                </p:cNvPr>
                <p:cNvSpPr/>
                <p:nvPr/>
              </p:nvSpPr>
              <p:spPr>
                <a:xfrm rot="5400000">
                  <a:off x="3249613" y="5903595"/>
                  <a:ext cx="673100" cy="342900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uz-Latn-UZ" sz="1400" dirty="0">
                      <a:solidFill>
                        <a:schemeClr val="tx1"/>
                      </a:solidFill>
                    </a:rPr>
                    <a:t>3 cm</a:t>
                  </a:r>
                  <a:endParaRPr lang="en-US" sz="1400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3" name="Группа 52">
              <a:extLst>
                <a:ext uri="{FF2B5EF4-FFF2-40B4-BE49-F238E27FC236}">
                  <a16:creationId xmlns:a16="http://schemas.microsoft.com/office/drawing/2014/main" id="{291FB1DF-7057-4BC1-A6CB-04F1CBA9647B}"/>
                </a:ext>
              </a:extLst>
            </p:cNvPr>
            <p:cNvGrpSpPr/>
            <p:nvPr/>
          </p:nvGrpSpPr>
          <p:grpSpPr>
            <a:xfrm rot="16200000">
              <a:off x="4801346" y="3343043"/>
              <a:ext cx="747342" cy="556281"/>
              <a:chOff x="1995900" y="5738495"/>
              <a:chExt cx="3090450" cy="673100"/>
            </a:xfrm>
          </p:grpSpPr>
          <p:cxnSp>
            <p:nvCxnSpPr>
              <p:cNvPr id="54" name="Прямая соединительная линия 53">
                <a:extLst>
                  <a:ext uri="{FF2B5EF4-FFF2-40B4-BE49-F238E27FC236}">
                    <a16:creationId xmlns:a16="http://schemas.microsoft.com/office/drawing/2014/main" id="{D014A8EB-02A3-4E35-B194-54F580B05A31}"/>
                  </a:ext>
                </a:extLst>
              </p:cNvPr>
              <p:cNvCxnSpPr/>
              <p:nvPr/>
            </p:nvCxnSpPr>
            <p:spPr>
              <a:xfrm>
                <a:off x="5086350" y="6007100"/>
                <a:ext cx="0" cy="14605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55" name="Группа 54">
                <a:extLst>
                  <a:ext uri="{FF2B5EF4-FFF2-40B4-BE49-F238E27FC236}">
                    <a16:creationId xmlns:a16="http://schemas.microsoft.com/office/drawing/2014/main" id="{439BA70F-B537-467F-9265-AA478689A282}"/>
                  </a:ext>
                </a:extLst>
              </p:cNvPr>
              <p:cNvGrpSpPr/>
              <p:nvPr/>
            </p:nvGrpSpPr>
            <p:grpSpPr>
              <a:xfrm>
                <a:off x="1995900" y="5738495"/>
                <a:ext cx="3090450" cy="673100"/>
                <a:chOff x="1995900" y="5738495"/>
                <a:chExt cx="3090450" cy="673100"/>
              </a:xfrm>
            </p:grpSpPr>
            <p:cxnSp>
              <p:nvCxnSpPr>
                <p:cNvPr id="56" name="Прямая со стрелкой 55">
                  <a:extLst>
                    <a:ext uri="{FF2B5EF4-FFF2-40B4-BE49-F238E27FC236}">
                      <a16:creationId xmlns:a16="http://schemas.microsoft.com/office/drawing/2014/main" id="{639725DB-27BB-4941-86A7-D6316C45C82F}"/>
                    </a:ext>
                  </a:extLst>
                </p:cNvPr>
                <p:cNvCxnSpPr/>
                <p:nvPr/>
              </p:nvCxnSpPr>
              <p:spPr>
                <a:xfrm>
                  <a:off x="3740150" y="6096000"/>
                  <a:ext cx="134620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 стрелкой 56">
                  <a:extLst>
                    <a:ext uri="{FF2B5EF4-FFF2-40B4-BE49-F238E27FC236}">
                      <a16:creationId xmlns:a16="http://schemas.microsoft.com/office/drawing/2014/main" id="{6EFC05C1-76A7-49E9-854C-1CB4BE219EF0}"/>
                    </a:ext>
                  </a:extLst>
                </p:cNvPr>
                <p:cNvCxnSpPr/>
                <p:nvPr/>
              </p:nvCxnSpPr>
              <p:spPr>
                <a:xfrm flipH="1">
                  <a:off x="1995900" y="6096000"/>
                  <a:ext cx="1344200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Прямая соединительная линия 57">
                  <a:extLst>
                    <a:ext uri="{FF2B5EF4-FFF2-40B4-BE49-F238E27FC236}">
                      <a16:creationId xmlns:a16="http://schemas.microsoft.com/office/drawing/2014/main" id="{27D6EEB5-D816-42FE-B2BD-8B8D636BD84B}"/>
                    </a:ext>
                  </a:extLst>
                </p:cNvPr>
                <p:cNvCxnSpPr/>
                <p:nvPr/>
              </p:nvCxnSpPr>
              <p:spPr>
                <a:xfrm>
                  <a:off x="1995900" y="6022975"/>
                  <a:ext cx="0" cy="14605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59" name="Прямоугольник 58">
                  <a:extLst>
                    <a:ext uri="{FF2B5EF4-FFF2-40B4-BE49-F238E27FC236}">
                      <a16:creationId xmlns:a16="http://schemas.microsoft.com/office/drawing/2014/main" id="{0E2A4937-7919-4E93-A0C7-DD4358FEC53F}"/>
                    </a:ext>
                  </a:extLst>
                </p:cNvPr>
                <p:cNvSpPr/>
                <p:nvPr/>
              </p:nvSpPr>
              <p:spPr>
                <a:xfrm rot="5400000">
                  <a:off x="3249613" y="5903595"/>
                  <a:ext cx="673100" cy="342900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uz-Latn-UZ" sz="1400" dirty="0">
                      <a:solidFill>
                        <a:schemeClr val="tx1"/>
                      </a:solidFill>
                    </a:rPr>
                    <a:t>3 cm</a:t>
                  </a:r>
                  <a:endParaRPr lang="en-US" sz="1400" dirty="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63" name="Подзаголовок 2">
            <a:extLst>
              <a:ext uri="{FF2B5EF4-FFF2-40B4-BE49-F238E27FC236}">
                <a16:creationId xmlns:a16="http://schemas.microsoft.com/office/drawing/2014/main" id="{D9725094-7785-4A02-B89D-77885004EE5F}"/>
              </a:ext>
            </a:extLst>
          </p:cNvPr>
          <p:cNvSpPr txBox="1">
            <a:spLocks/>
          </p:cNvSpPr>
          <p:nvPr/>
        </p:nvSpPr>
        <p:spPr>
          <a:xfrm>
            <a:off x="4192724" y="4029385"/>
            <a:ext cx="1622352" cy="589847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z-Latn-UZ" sz="1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hal qilish yo’llarini ayting.</a:t>
            </a:r>
          </a:p>
        </p:txBody>
      </p:sp>
      <p:pic>
        <p:nvPicPr>
          <p:cNvPr id="64" name="Рисунок 6">
            <a:extLst>
              <a:ext uri="{FF2B5EF4-FFF2-40B4-BE49-F238E27FC236}">
                <a16:creationId xmlns:a16="http://schemas.microsoft.com/office/drawing/2014/main" id="{06F6EAF9-134A-4DC5-ADC0-2F52BB21F5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9" y="2262982"/>
            <a:ext cx="3384671" cy="447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496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>
            <a:extLst>
              <a:ext uri="{FF2B5EF4-FFF2-40B4-BE49-F238E27FC236}">
                <a16:creationId xmlns:a16="http://schemas.microsoft.com/office/drawing/2014/main" id="{AF797801-487D-425D-BA1B-61D6AAFE1CF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8046964" y="2116987"/>
            <a:ext cx="3384670" cy="4460265"/>
          </a:xfrm>
          <a:prstGeom prst="rect">
            <a:avLst/>
          </a:prstGeom>
        </p:spPr>
      </p:pic>
      <p:pic>
        <p:nvPicPr>
          <p:cNvPr id="9" name="Graphic 2">
            <a:extLst>
              <a:ext uri="{FF2B5EF4-FFF2-40B4-BE49-F238E27FC236}">
                <a16:creationId xmlns:a16="http://schemas.microsoft.com/office/drawing/2014/main" id="{67AFC4CC-1BC4-4F34-B4F1-84A0586FF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25718" y="-43093"/>
            <a:ext cx="12243435" cy="98869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28602C3-5969-4975-B609-EA374E9156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29DD94-BD97-41FC-9BDA-72AFB99C1F3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F23C4C7B-06F4-447C-907C-955AA41ADA5D}"/>
              </a:ext>
            </a:extLst>
          </p:cNvPr>
          <p:cNvSpPr txBox="1">
            <a:spLocks/>
          </p:cNvSpPr>
          <p:nvPr/>
        </p:nvSpPr>
        <p:spPr>
          <a:xfrm>
            <a:off x="869206" y="1094843"/>
            <a:ext cx="10892264" cy="643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Latn-UZ" dirty="0"/>
              <a:t>Hajmga oid masala </a:t>
            </a:r>
            <a:r>
              <a:rPr lang="uz-Latn-UZ" sz="1900" dirty="0"/>
              <a:t>(“AHA! Matematika” darsligi) </a:t>
            </a:r>
            <a:endParaRPr lang="en-US" sz="1900" dirty="0"/>
          </a:p>
        </p:txBody>
      </p:sp>
      <p:pic>
        <p:nvPicPr>
          <p:cNvPr id="15" name="Рисунок 6">
            <a:extLst>
              <a:ext uri="{FF2B5EF4-FFF2-40B4-BE49-F238E27FC236}">
                <a16:creationId xmlns:a16="http://schemas.microsoft.com/office/drawing/2014/main" id="{230596B5-1122-4015-88AE-C490027BBB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144" y="2382402"/>
            <a:ext cx="3384671" cy="4475598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9A54C7C-56C3-4EBF-85E1-8B0E8134AB86}"/>
              </a:ext>
            </a:extLst>
          </p:cNvPr>
          <p:cNvSpPr txBox="1">
            <a:spLocks/>
          </p:cNvSpPr>
          <p:nvPr/>
        </p:nvSpPr>
        <p:spPr>
          <a:xfrm>
            <a:off x="203850" y="1682691"/>
            <a:ext cx="3804394" cy="4903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Latn-UZ" sz="1900" dirty="0"/>
              <a:t>Quyidagi jismlarning hajmini toping</a:t>
            </a:r>
            <a:endParaRPr lang="en-US" sz="1900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1B2F713-6D31-47D0-B823-FF404F69D2D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8"/>
          <a:stretch>
            <a:fillRect/>
          </a:stretch>
        </p:blipFill>
        <p:spPr>
          <a:xfrm>
            <a:off x="6315338" y="1589238"/>
            <a:ext cx="3579896" cy="4194851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0A1728C4-D383-4A1C-99F9-7FDA2B34C9A0}"/>
              </a:ext>
            </a:extLst>
          </p:cNvPr>
          <p:cNvGrpSpPr/>
          <p:nvPr/>
        </p:nvGrpSpPr>
        <p:grpSpPr>
          <a:xfrm>
            <a:off x="725715" y="2631529"/>
            <a:ext cx="1957510" cy="800359"/>
            <a:chOff x="725715" y="2631529"/>
            <a:chExt cx="1957510" cy="800359"/>
          </a:xfrm>
          <a:solidFill>
            <a:srgbClr val="89BAD3"/>
          </a:solidFill>
        </p:grpSpPr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id="{3F573E19-2602-48F7-AF8A-ADEAB2A7CACC}"/>
                </a:ext>
              </a:extLst>
            </p:cNvPr>
            <p:cNvGrpSpPr/>
            <p:nvPr/>
          </p:nvGrpSpPr>
          <p:grpSpPr>
            <a:xfrm>
              <a:off x="725715" y="2972570"/>
              <a:ext cx="1588761" cy="456414"/>
              <a:chOff x="2582085" y="2981937"/>
              <a:chExt cx="1588761" cy="502600"/>
            </a:xfrm>
            <a:grpFill/>
          </p:grpSpPr>
          <p:sp>
            <p:nvSpPr>
              <p:cNvPr id="21" name="Куб 20">
                <a:extLst>
                  <a:ext uri="{FF2B5EF4-FFF2-40B4-BE49-F238E27FC236}">
                    <a16:creationId xmlns:a16="http://schemas.microsoft.com/office/drawing/2014/main" id="{98F7EF5F-52A4-48F8-BC5D-A6CD2EE9DF65}"/>
                  </a:ext>
                </a:extLst>
              </p:cNvPr>
              <p:cNvSpPr/>
              <p:nvPr/>
            </p:nvSpPr>
            <p:spPr>
              <a:xfrm>
                <a:off x="2582085" y="2981938"/>
                <a:ext cx="489834" cy="501760"/>
              </a:xfrm>
              <a:prstGeom prst="cub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7" name="Группа 16">
                <a:extLst>
                  <a:ext uri="{FF2B5EF4-FFF2-40B4-BE49-F238E27FC236}">
                    <a16:creationId xmlns:a16="http://schemas.microsoft.com/office/drawing/2014/main" id="{FDA16281-C25F-4795-A536-2CE5E09EEFD5}"/>
                  </a:ext>
                </a:extLst>
              </p:cNvPr>
              <p:cNvGrpSpPr/>
              <p:nvPr/>
            </p:nvGrpSpPr>
            <p:grpSpPr>
              <a:xfrm>
                <a:off x="2957909" y="2981937"/>
                <a:ext cx="1212937" cy="502600"/>
                <a:chOff x="2348753" y="3490260"/>
                <a:chExt cx="1132012" cy="473725"/>
              </a:xfrm>
              <a:grpFill/>
            </p:grpSpPr>
            <p:sp>
              <p:nvSpPr>
                <p:cNvPr id="18" name="Куб 17">
                  <a:extLst>
                    <a:ext uri="{FF2B5EF4-FFF2-40B4-BE49-F238E27FC236}">
                      <a16:creationId xmlns:a16="http://schemas.microsoft.com/office/drawing/2014/main" id="{5120D976-81FC-401E-A3F2-8A400ED5815E}"/>
                    </a:ext>
                  </a:extLst>
                </p:cNvPr>
                <p:cNvSpPr/>
                <p:nvPr/>
              </p:nvSpPr>
              <p:spPr>
                <a:xfrm>
                  <a:off x="2348753" y="3490260"/>
                  <a:ext cx="457153" cy="472934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Куб 18">
                  <a:extLst>
                    <a:ext uri="{FF2B5EF4-FFF2-40B4-BE49-F238E27FC236}">
                      <a16:creationId xmlns:a16="http://schemas.microsoft.com/office/drawing/2014/main" id="{8254133B-A29D-41BB-801C-1CBBADBED691}"/>
                    </a:ext>
                  </a:extLst>
                </p:cNvPr>
                <p:cNvSpPr/>
                <p:nvPr/>
              </p:nvSpPr>
              <p:spPr>
                <a:xfrm>
                  <a:off x="2687924" y="3491051"/>
                  <a:ext cx="457153" cy="472934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Куб 19">
                  <a:extLst>
                    <a:ext uri="{FF2B5EF4-FFF2-40B4-BE49-F238E27FC236}">
                      <a16:creationId xmlns:a16="http://schemas.microsoft.com/office/drawing/2014/main" id="{C2D14493-A786-4FE1-8114-345D27233FC2}"/>
                    </a:ext>
                  </a:extLst>
                </p:cNvPr>
                <p:cNvSpPr/>
                <p:nvPr/>
              </p:nvSpPr>
              <p:spPr>
                <a:xfrm>
                  <a:off x="3023612" y="3490260"/>
                  <a:ext cx="457153" cy="472935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24" name="Куб 23">
              <a:extLst>
                <a:ext uri="{FF2B5EF4-FFF2-40B4-BE49-F238E27FC236}">
                  <a16:creationId xmlns:a16="http://schemas.microsoft.com/office/drawing/2014/main" id="{A449C611-A8AE-4B4D-8B7B-3A23FE663444}"/>
                </a:ext>
              </a:extLst>
            </p:cNvPr>
            <p:cNvSpPr/>
            <p:nvPr/>
          </p:nvSpPr>
          <p:spPr>
            <a:xfrm>
              <a:off x="1106903" y="2631529"/>
              <a:ext cx="489834" cy="456420"/>
            </a:xfrm>
            <a:prstGeom prst="cub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Куб 25">
              <a:extLst>
                <a:ext uri="{FF2B5EF4-FFF2-40B4-BE49-F238E27FC236}">
                  <a16:creationId xmlns:a16="http://schemas.microsoft.com/office/drawing/2014/main" id="{A08EEC90-0F26-4DD4-8A76-B106D411396D}"/>
                </a:ext>
              </a:extLst>
            </p:cNvPr>
            <p:cNvSpPr/>
            <p:nvPr/>
          </p:nvSpPr>
          <p:spPr>
            <a:xfrm>
              <a:off x="2187187" y="2975468"/>
              <a:ext cx="489834" cy="456420"/>
            </a:xfrm>
            <a:prstGeom prst="cub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Куб 26">
              <a:extLst>
                <a:ext uri="{FF2B5EF4-FFF2-40B4-BE49-F238E27FC236}">
                  <a16:creationId xmlns:a16="http://schemas.microsoft.com/office/drawing/2014/main" id="{3F100DD4-44F7-4B02-AEE6-30A47DDA73FC}"/>
                </a:ext>
              </a:extLst>
            </p:cNvPr>
            <p:cNvSpPr/>
            <p:nvPr/>
          </p:nvSpPr>
          <p:spPr>
            <a:xfrm>
              <a:off x="2193391" y="2637879"/>
              <a:ext cx="489834" cy="456420"/>
            </a:xfrm>
            <a:prstGeom prst="cub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7708EE99-4927-4218-89BA-9E0D58B9B77F}"/>
              </a:ext>
            </a:extLst>
          </p:cNvPr>
          <p:cNvGrpSpPr/>
          <p:nvPr/>
        </p:nvGrpSpPr>
        <p:grpSpPr>
          <a:xfrm>
            <a:off x="665313" y="3952329"/>
            <a:ext cx="1951306" cy="912834"/>
            <a:chOff x="970632" y="4053929"/>
            <a:chExt cx="1951306" cy="912834"/>
          </a:xfrm>
        </p:grpSpPr>
        <p:grpSp>
          <p:nvGrpSpPr>
            <p:cNvPr id="28" name="Группа 27">
              <a:extLst>
                <a:ext uri="{FF2B5EF4-FFF2-40B4-BE49-F238E27FC236}">
                  <a16:creationId xmlns:a16="http://schemas.microsoft.com/office/drawing/2014/main" id="{6F094F19-830B-4CF9-BC1E-4FF2A1D7B335}"/>
                </a:ext>
              </a:extLst>
            </p:cNvPr>
            <p:cNvGrpSpPr/>
            <p:nvPr/>
          </p:nvGrpSpPr>
          <p:grpSpPr>
            <a:xfrm>
              <a:off x="970632" y="4053929"/>
              <a:ext cx="1951306" cy="800359"/>
              <a:chOff x="725715" y="2631529"/>
              <a:chExt cx="1951306" cy="800359"/>
            </a:xfrm>
            <a:solidFill>
              <a:srgbClr val="89BAD3"/>
            </a:solidFill>
          </p:grpSpPr>
          <p:grpSp>
            <p:nvGrpSpPr>
              <p:cNvPr id="29" name="Группа 28">
                <a:extLst>
                  <a:ext uri="{FF2B5EF4-FFF2-40B4-BE49-F238E27FC236}">
                    <a16:creationId xmlns:a16="http://schemas.microsoft.com/office/drawing/2014/main" id="{062D8F6D-A100-478F-802A-D3DD8FF26A85}"/>
                  </a:ext>
                </a:extLst>
              </p:cNvPr>
              <p:cNvGrpSpPr/>
              <p:nvPr/>
            </p:nvGrpSpPr>
            <p:grpSpPr>
              <a:xfrm>
                <a:off x="725715" y="2972570"/>
                <a:ext cx="1588761" cy="456414"/>
                <a:chOff x="2582085" y="2981937"/>
                <a:chExt cx="1588761" cy="502600"/>
              </a:xfrm>
              <a:grpFill/>
            </p:grpSpPr>
            <p:sp>
              <p:nvSpPr>
                <p:cNvPr id="33" name="Куб 32">
                  <a:extLst>
                    <a:ext uri="{FF2B5EF4-FFF2-40B4-BE49-F238E27FC236}">
                      <a16:creationId xmlns:a16="http://schemas.microsoft.com/office/drawing/2014/main" id="{DB89F60A-576F-4D89-A52A-F7D54E18DCB5}"/>
                    </a:ext>
                  </a:extLst>
                </p:cNvPr>
                <p:cNvSpPr/>
                <p:nvPr/>
              </p:nvSpPr>
              <p:spPr>
                <a:xfrm>
                  <a:off x="2582085" y="2981938"/>
                  <a:ext cx="489834" cy="501760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34" name="Группа 33">
                  <a:extLst>
                    <a:ext uri="{FF2B5EF4-FFF2-40B4-BE49-F238E27FC236}">
                      <a16:creationId xmlns:a16="http://schemas.microsoft.com/office/drawing/2014/main" id="{41663D9B-8311-4724-A732-810BAAFB3B2E}"/>
                    </a:ext>
                  </a:extLst>
                </p:cNvPr>
                <p:cNvGrpSpPr/>
                <p:nvPr/>
              </p:nvGrpSpPr>
              <p:grpSpPr>
                <a:xfrm>
                  <a:off x="2957909" y="2981937"/>
                  <a:ext cx="1212937" cy="502600"/>
                  <a:chOff x="2348753" y="3490260"/>
                  <a:chExt cx="1132012" cy="473725"/>
                </a:xfrm>
                <a:grpFill/>
              </p:grpSpPr>
              <p:sp>
                <p:nvSpPr>
                  <p:cNvPr id="35" name="Куб 34">
                    <a:extLst>
                      <a:ext uri="{FF2B5EF4-FFF2-40B4-BE49-F238E27FC236}">
                        <a16:creationId xmlns:a16="http://schemas.microsoft.com/office/drawing/2014/main" id="{8A51FED6-8024-4D1F-B59E-8C88CA60E230}"/>
                      </a:ext>
                    </a:extLst>
                  </p:cNvPr>
                  <p:cNvSpPr/>
                  <p:nvPr/>
                </p:nvSpPr>
                <p:spPr>
                  <a:xfrm>
                    <a:off x="2348753" y="3490260"/>
                    <a:ext cx="457153" cy="472934"/>
                  </a:xfrm>
                  <a:prstGeom prst="cube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36" name="Куб 35">
                    <a:extLst>
                      <a:ext uri="{FF2B5EF4-FFF2-40B4-BE49-F238E27FC236}">
                        <a16:creationId xmlns:a16="http://schemas.microsoft.com/office/drawing/2014/main" id="{98B0B6CC-705E-4364-B03D-D6C040BF6C40}"/>
                      </a:ext>
                    </a:extLst>
                  </p:cNvPr>
                  <p:cNvSpPr/>
                  <p:nvPr/>
                </p:nvSpPr>
                <p:spPr>
                  <a:xfrm>
                    <a:off x="2687924" y="3491051"/>
                    <a:ext cx="457153" cy="472934"/>
                  </a:xfrm>
                  <a:prstGeom prst="cube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37" name="Куб 36">
                    <a:extLst>
                      <a:ext uri="{FF2B5EF4-FFF2-40B4-BE49-F238E27FC236}">
                        <a16:creationId xmlns:a16="http://schemas.microsoft.com/office/drawing/2014/main" id="{A74CEBE5-AAD7-4639-A63D-E23415B56658}"/>
                      </a:ext>
                    </a:extLst>
                  </p:cNvPr>
                  <p:cNvSpPr/>
                  <p:nvPr/>
                </p:nvSpPr>
                <p:spPr>
                  <a:xfrm>
                    <a:off x="3023612" y="3490260"/>
                    <a:ext cx="457153" cy="472935"/>
                  </a:xfrm>
                  <a:prstGeom prst="cube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</p:grpSp>
          <p:sp>
            <p:nvSpPr>
              <p:cNvPr id="30" name="Куб 29">
                <a:extLst>
                  <a:ext uri="{FF2B5EF4-FFF2-40B4-BE49-F238E27FC236}">
                    <a16:creationId xmlns:a16="http://schemas.microsoft.com/office/drawing/2014/main" id="{218C61B1-D28D-4A52-8BDA-6F662CAF095E}"/>
                  </a:ext>
                </a:extLst>
              </p:cNvPr>
              <p:cNvSpPr/>
              <p:nvPr/>
            </p:nvSpPr>
            <p:spPr>
              <a:xfrm>
                <a:off x="1106903" y="2631529"/>
                <a:ext cx="489834" cy="456420"/>
              </a:xfrm>
              <a:prstGeom prst="cub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Куб 30">
                <a:extLst>
                  <a:ext uri="{FF2B5EF4-FFF2-40B4-BE49-F238E27FC236}">
                    <a16:creationId xmlns:a16="http://schemas.microsoft.com/office/drawing/2014/main" id="{34709991-7453-4FDA-8E99-D7D56BEDD957}"/>
                  </a:ext>
                </a:extLst>
              </p:cNvPr>
              <p:cNvSpPr/>
              <p:nvPr/>
            </p:nvSpPr>
            <p:spPr>
              <a:xfrm>
                <a:off x="2187187" y="2975468"/>
                <a:ext cx="489834" cy="456420"/>
              </a:xfrm>
              <a:prstGeom prst="cub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Куб 31">
                <a:extLst>
                  <a:ext uri="{FF2B5EF4-FFF2-40B4-BE49-F238E27FC236}">
                    <a16:creationId xmlns:a16="http://schemas.microsoft.com/office/drawing/2014/main" id="{58554507-6225-4872-BFE7-098A58F9D7A3}"/>
                  </a:ext>
                </a:extLst>
              </p:cNvPr>
              <p:cNvSpPr/>
              <p:nvPr/>
            </p:nvSpPr>
            <p:spPr>
              <a:xfrm>
                <a:off x="1819278" y="2631529"/>
                <a:ext cx="489834" cy="456420"/>
              </a:xfrm>
              <a:prstGeom prst="cub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4" name="Группа 43">
              <a:extLst>
                <a:ext uri="{FF2B5EF4-FFF2-40B4-BE49-F238E27FC236}">
                  <a16:creationId xmlns:a16="http://schemas.microsoft.com/office/drawing/2014/main" id="{0A82DF2E-2198-4E47-85AA-F5A45AAC09C7}"/>
                </a:ext>
              </a:extLst>
            </p:cNvPr>
            <p:cNvGrpSpPr/>
            <p:nvPr/>
          </p:nvGrpSpPr>
          <p:grpSpPr>
            <a:xfrm>
              <a:off x="1237146" y="4510349"/>
              <a:ext cx="1212937" cy="456414"/>
              <a:chOff x="2348753" y="3490260"/>
              <a:chExt cx="1132012" cy="473725"/>
            </a:xfrm>
            <a:solidFill>
              <a:srgbClr val="89BAD3"/>
            </a:solidFill>
          </p:grpSpPr>
          <p:sp>
            <p:nvSpPr>
              <p:cNvPr id="45" name="Куб 44">
                <a:extLst>
                  <a:ext uri="{FF2B5EF4-FFF2-40B4-BE49-F238E27FC236}">
                    <a16:creationId xmlns:a16="http://schemas.microsoft.com/office/drawing/2014/main" id="{4F28FBCE-D252-4CD0-B1E6-5949FC1A4588}"/>
                  </a:ext>
                </a:extLst>
              </p:cNvPr>
              <p:cNvSpPr/>
              <p:nvPr/>
            </p:nvSpPr>
            <p:spPr>
              <a:xfrm>
                <a:off x="2348753" y="3490260"/>
                <a:ext cx="457153" cy="472934"/>
              </a:xfrm>
              <a:prstGeom prst="cub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6" name="Куб 45">
                <a:extLst>
                  <a:ext uri="{FF2B5EF4-FFF2-40B4-BE49-F238E27FC236}">
                    <a16:creationId xmlns:a16="http://schemas.microsoft.com/office/drawing/2014/main" id="{310A087C-825D-44B0-81ED-A8B7808C8518}"/>
                  </a:ext>
                </a:extLst>
              </p:cNvPr>
              <p:cNvSpPr/>
              <p:nvPr/>
            </p:nvSpPr>
            <p:spPr>
              <a:xfrm>
                <a:off x="2687924" y="3491051"/>
                <a:ext cx="457153" cy="472934"/>
              </a:xfrm>
              <a:prstGeom prst="cub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Куб 46">
                <a:extLst>
                  <a:ext uri="{FF2B5EF4-FFF2-40B4-BE49-F238E27FC236}">
                    <a16:creationId xmlns:a16="http://schemas.microsoft.com/office/drawing/2014/main" id="{C82D3F70-E214-416B-BD5C-84F45BD71B04}"/>
                  </a:ext>
                </a:extLst>
              </p:cNvPr>
              <p:cNvSpPr/>
              <p:nvPr/>
            </p:nvSpPr>
            <p:spPr>
              <a:xfrm>
                <a:off x="3023612" y="3490260"/>
                <a:ext cx="457153" cy="472935"/>
              </a:xfrm>
              <a:prstGeom prst="cub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108ED225-9C07-4DF9-90BE-C2320C4A6BD7}"/>
              </a:ext>
            </a:extLst>
          </p:cNvPr>
          <p:cNvGrpSpPr/>
          <p:nvPr/>
        </p:nvGrpSpPr>
        <p:grpSpPr>
          <a:xfrm>
            <a:off x="1224395" y="5401232"/>
            <a:ext cx="1861571" cy="840818"/>
            <a:chOff x="1295245" y="4976882"/>
            <a:chExt cx="1861571" cy="765713"/>
          </a:xfrm>
        </p:grpSpPr>
        <p:grpSp>
          <p:nvGrpSpPr>
            <p:cNvPr id="48" name="Группа 47">
              <a:extLst>
                <a:ext uri="{FF2B5EF4-FFF2-40B4-BE49-F238E27FC236}">
                  <a16:creationId xmlns:a16="http://schemas.microsoft.com/office/drawing/2014/main" id="{2D69E56E-50BE-4659-8BD8-1B0498B99076}"/>
                </a:ext>
              </a:extLst>
            </p:cNvPr>
            <p:cNvGrpSpPr/>
            <p:nvPr/>
          </p:nvGrpSpPr>
          <p:grpSpPr>
            <a:xfrm>
              <a:off x="1295245" y="4976882"/>
              <a:ext cx="1861571" cy="674699"/>
              <a:chOff x="970632" y="4394969"/>
              <a:chExt cx="1861571" cy="674699"/>
            </a:xfrm>
          </p:grpSpPr>
          <p:grpSp>
            <p:nvGrpSpPr>
              <p:cNvPr id="49" name="Группа 48">
                <a:extLst>
                  <a:ext uri="{FF2B5EF4-FFF2-40B4-BE49-F238E27FC236}">
                    <a16:creationId xmlns:a16="http://schemas.microsoft.com/office/drawing/2014/main" id="{9D217DD0-57B0-48AC-969A-67F2D441C088}"/>
                  </a:ext>
                </a:extLst>
              </p:cNvPr>
              <p:cNvGrpSpPr/>
              <p:nvPr/>
            </p:nvGrpSpPr>
            <p:grpSpPr>
              <a:xfrm>
                <a:off x="970632" y="4394969"/>
                <a:ext cx="1861571" cy="568135"/>
                <a:chOff x="725715" y="2972569"/>
                <a:chExt cx="1861571" cy="568135"/>
              </a:xfrm>
              <a:solidFill>
                <a:srgbClr val="89BAD3"/>
              </a:solidFill>
            </p:grpSpPr>
            <p:grpSp>
              <p:nvGrpSpPr>
                <p:cNvPr id="54" name="Группа 53">
                  <a:extLst>
                    <a:ext uri="{FF2B5EF4-FFF2-40B4-BE49-F238E27FC236}">
                      <a16:creationId xmlns:a16="http://schemas.microsoft.com/office/drawing/2014/main" id="{BADF1DC4-734E-45F4-AAE0-35CBE0171BD0}"/>
                    </a:ext>
                  </a:extLst>
                </p:cNvPr>
                <p:cNvGrpSpPr/>
                <p:nvPr/>
              </p:nvGrpSpPr>
              <p:grpSpPr>
                <a:xfrm>
                  <a:off x="725715" y="2972569"/>
                  <a:ext cx="1506140" cy="559311"/>
                  <a:chOff x="2582085" y="2981938"/>
                  <a:chExt cx="1506140" cy="615910"/>
                </a:xfrm>
                <a:grpFill/>
              </p:grpSpPr>
              <p:sp>
                <p:nvSpPr>
                  <p:cNvPr id="58" name="Куб 57">
                    <a:extLst>
                      <a:ext uri="{FF2B5EF4-FFF2-40B4-BE49-F238E27FC236}">
                        <a16:creationId xmlns:a16="http://schemas.microsoft.com/office/drawing/2014/main" id="{510B23AC-7880-4DA8-87EE-DB507464BA4E}"/>
                      </a:ext>
                    </a:extLst>
                  </p:cNvPr>
                  <p:cNvSpPr/>
                  <p:nvPr/>
                </p:nvSpPr>
                <p:spPr>
                  <a:xfrm>
                    <a:off x="2582085" y="2981938"/>
                    <a:ext cx="489834" cy="501760"/>
                  </a:xfrm>
                  <a:prstGeom prst="cube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grpSp>
                <p:nvGrpSpPr>
                  <p:cNvPr id="59" name="Группа 58">
                    <a:extLst>
                      <a:ext uri="{FF2B5EF4-FFF2-40B4-BE49-F238E27FC236}">
                        <a16:creationId xmlns:a16="http://schemas.microsoft.com/office/drawing/2014/main" id="{3F590E72-04F0-4966-A0C1-3A98BA3318B1}"/>
                      </a:ext>
                    </a:extLst>
                  </p:cNvPr>
                  <p:cNvGrpSpPr/>
                  <p:nvPr/>
                </p:nvGrpSpPr>
                <p:grpSpPr>
                  <a:xfrm>
                    <a:off x="2957911" y="2981938"/>
                    <a:ext cx="1130314" cy="615910"/>
                    <a:chOff x="2348753" y="3490260"/>
                    <a:chExt cx="1054901" cy="580525"/>
                  </a:xfrm>
                  <a:grpFill/>
                </p:grpSpPr>
                <p:sp>
                  <p:nvSpPr>
                    <p:cNvPr id="60" name="Куб 59">
                      <a:extLst>
                        <a:ext uri="{FF2B5EF4-FFF2-40B4-BE49-F238E27FC236}">
                          <a16:creationId xmlns:a16="http://schemas.microsoft.com/office/drawing/2014/main" id="{D30CB96E-0DC3-47EC-BA29-575F340457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348753" y="3490260"/>
                      <a:ext cx="457153" cy="472934"/>
                    </a:xfrm>
                    <a:prstGeom prst="cube">
                      <a:avLst/>
                    </a:prstGeom>
                    <a:grpFill/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  <p:sp>
                  <p:nvSpPr>
                    <p:cNvPr id="61" name="Куб 60">
                      <a:extLst>
                        <a:ext uri="{FF2B5EF4-FFF2-40B4-BE49-F238E27FC236}">
                          <a16:creationId xmlns:a16="http://schemas.microsoft.com/office/drawing/2014/main" id="{E3D1CD82-147B-4662-8E4B-3AC9D6987B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687923" y="3491051"/>
                      <a:ext cx="457153" cy="472934"/>
                    </a:xfrm>
                    <a:prstGeom prst="cube">
                      <a:avLst/>
                    </a:prstGeom>
                    <a:grpFill/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  <p:sp>
                  <p:nvSpPr>
                    <p:cNvPr id="62" name="Куб 61">
                      <a:extLst>
                        <a:ext uri="{FF2B5EF4-FFF2-40B4-BE49-F238E27FC236}">
                          <a16:creationId xmlns:a16="http://schemas.microsoft.com/office/drawing/2014/main" id="{05877BD5-17A4-42E2-8E22-8E85F7FA4D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46501" y="3597850"/>
                      <a:ext cx="457153" cy="472935"/>
                    </a:xfrm>
                    <a:prstGeom prst="cube">
                      <a:avLst/>
                    </a:prstGeom>
                    <a:grpFill/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</p:grpSp>
            </p:grpSp>
            <p:sp>
              <p:nvSpPr>
                <p:cNvPr id="55" name="Куб 54">
                  <a:extLst>
                    <a:ext uri="{FF2B5EF4-FFF2-40B4-BE49-F238E27FC236}">
                      <a16:creationId xmlns:a16="http://schemas.microsoft.com/office/drawing/2014/main" id="{7A38D1D0-1E1A-48E8-BE35-082A1C2BFB04}"/>
                    </a:ext>
                  </a:extLst>
                </p:cNvPr>
                <p:cNvSpPr/>
                <p:nvPr/>
              </p:nvSpPr>
              <p:spPr>
                <a:xfrm>
                  <a:off x="998071" y="3084284"/>
                  <a:ext cx="489834" cy="456420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6" name="Куб 55">
                  <a:extLst>
                    <a:ext uri="{FF2B5EF4-FFF2-40B4-BE49-F238E27FC236}">
                      <a16:creationId xmlns:a16="http://schemas.microsoft.com/office/drawing/2014/main" id="{7A6184BF-B49A-4405-9404-F684E97658B7}"/>
                    </a:ext>
                  </a:extLst>
                </p:cNvPr>
                <p:cNvSpPr/>
                <p:nvPr/>
              </p:nvSpPr>
              <p:spPr>
                <a:xfrm>
                  <a:off x="2097452" y="3084284"/>
                  <a:ext cx="489834" cy="456420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7" name="Куб 56">
                  <a:extLst>
                    <a:ext uri="{FF2B5EF4-FFF2-40B4-BE49-F238E27FC236}">
                      <a16:creationId xmlns:a16="http://schemas.microsoft.com/office/drawing/2014/main" id="{70516C80-9B21-4E65-A110-42BA27998DC0}"/>
                    </a:ext>
                  </a:extLst>
                </p:cNvPr>
                <p:cNvSpPr/>
                <p:nvPr/>
              </p:nvSpPr>
              <p:spPr>
                <a:xfrm>
                  <a:off x="1375110" y="3076229"/>
                  <a:ext cx="489834" cy="456420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0" name="Группа 49">
                <a:extLst>
                  <a:ext uri="{FF2B5EF4-FFF2-40B4-BE49-F238E27FC236}">
                    <a16:creationId xmlns:a16="http://schemas.microsoft.com/office/drawing/2014/main" id="{B6C87C40-FB18-4F99-A6BF-BE361BDAD4B7}"/>
                  </a:ext>
                </a:extLst>
              </p:cNvPr>
              <p:cNvGrpSpPr/>
              <p:nvPr/>
            </p:nvGrpSpPr>
            <p:grpSpPr>
              <a:xfrm>
                <a:off x="1141209" y="4604684"/>
                <a:ext cx="1226250" cy="464984"/>
                <a:chOff x="2259217" y="3588165"/>
                <a:chExt cx="1144437" cy="482619"/>
              </a:xfrm>
              <a:solidFill>
                <a:srgbClr val="89BAD3"/>
              </a:solidFill>
            </p:grpSpPr>
            <p:sp>
              <p:nvSpPr>
                <p:cNvPr id="51" name="Куб 50">
                  <a:extLst>
                    <a:ext uri="{FF2B5EF4-FFF2-40B4-BE49-F238E27FC236}">
                      <a16:creationId xmlns:a16="http://schemas.microsoft.com/office/drawing/2014/main" id="{62CDC098-1FE6-47C0-ABBC-F73A2604DEB0}"/>
                    </a:ext>
                  </a:extLst>
                </p:cNvPr>
                <p:cNvSpPr/>
                <p:nvPr/>
              </p:nvSpPr>
              <p:spPr>
                <a:xfrm>
                  <a:off x="2259217" y="3589231"/>
                  <a:ext cx="457153" cy="472934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2" name="Куб 51">
                  <a:extLst>
                    <a:ext uri="{FF2B5EF4-FFF2-40B4-BE49-F238E27FC236}">
                      <a16:creationId xmlns:a16="http://schemas.microsoft.com/office/drawing/2014/main" id="{CEC6F233-B5EF-4320-9D71-133699FC352D}"/>
                    </a:ext>
                  </a:extLst>
                </p:cNvPr>
                <p:cNvSpPr/>
                <p:nvPr/>
              </p:nvSpPr>
              <p:spPr>
                <a:xfrm>
                  <a:off x="2604072" y="3588165"/>
                  <a:ext cx="457153" cy="472934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3" name="Куб 52">
                  <a:extLst>
                    <a:ext uri="{FF2B5EF4-FFF2-40B4-BE49-F238E27FC236}">
                      <a16:creationId xmlns:a16="http://schemas.microsoft.com/office/drawing/2014/main" id="{89CB3713-5537-434E-A7AC-37265F95BE55}"/>
                    </a:ext>
                  </a:extLst>
                </p:cNvPr>
                <p:cNvSpPr/>
                <p:nvPr/>
              </p:nvSpPr>
              <p:spPr>
                <a:xfrm>
                  <a:off x="2946501" y="3597849"/>
                  <a:ext cx="457153" cy="472935"/>
                </a:xfrm>
                <a:prstGeom prst="cube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63" name="Куб 62">
              <a:extLst>
                <a:ext uri="{FF2B5EF4-FFF2-40B4-BE49-F238E27FC236}">
                  <a16:creationId xmlns:a16="http://schemas.microsoft.com/office/drawing/2014/main" id="{1EF19918-FB08-458F-A96E-4A4DC30F13BB}"/>
                </a:ext>
              </a:extLst>
            </p:cNvPr>
            <p:cNvSpPr/>
            <p:nvPr/>
          </p:nvSpPr>
          <p:spPr>
            <a:xfrm>
              <a:off x="2565608" y="5193974"/>
              <a:ext cx="489834" cy="456420"/>
            </a:xfrm>
            <a:prstGeom prst="cube">
              <a:avLst/>
            </a:prstGeom>
            <a:solidFill>
              <a:srgbClr val="89BAD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Куб 63">
              <a:extLst>
                <a:ext uri="{FF2B5EF4-FFF2-40B4-BE49-F238E27FC236}">
                  <a16:creationId xmlns:a16="http://schemas.microsoft.com/office/drawing/2014/main" id="{F843B93C-3127-4615-920C-FDB48FD85F3E}"/>
                </a:ext>
              </a:extLst>
            </p:cNvPr>
            <p:cNvSpPr/>
            <p:nvPr/>
          </p:nvSpPr>
          <p:spPr>
            <a:xfrm>
              <a:off x="2125171" y="5286175"/>
              <a:ext cx="489834" cy="456420"/>
            </a:xfrm>
            <a:prstGeom prst="cube">
              <a:avLst/>
            </a:prstGeom>
            <a:solidFill>
              <a:srgbClr val="89BAD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Куб 64">
              <a:extLst>
                <a:ext uri="{FF2B5EF4-FFF2-40B4-BE49-F238E27FC236}">
                  <a16:creationId xmlns:a16="http://schemas.microsoft.com/office/drawing/2014/main" id="{E4F1B323-843C-4CA5-B9FD-F48F4F2AE162}"/>
                </a:ext>
              </a:extLst>
            </p:cNvPr>
            <p:cNvSpPr/>
            <p:nvPr/>
          </p:nvSpPr>
          <p:spPr>
            <a:xfrm>
              <a:off x="2483003" y="5286175"/>
              <a:ext cx="489834" cy="456420"/>
            </a:xfrm>
            <a:prstGeom prst="cube">
              <a:avLst/>
            </a:prstGeom>
            <a:solidFill>
              <a:srgbClr val="89BAD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00165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>
            <a:extLst>
              <a:ext uri="{FF2B5EF4-FFF2-40B4-BE49-F238E27FC236}">
                <a16:creationId xmlns:a16="http://schemas.microsoft.com/office/drawing/2014/main" id="{1A7D4B98-E390-45D1-A0C6-A77C33E361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2889" y="1595615"/>
            <a:ext cx="6773675" cy="3054079"/>
          </a:xfrm>
        </p:spPr>
        <p:txBody>
          <a:bodyPr>
            <a:normAutofit lnSpcReduction="10000"/>
          </a:bodyPr>
          <a:lstStyle/>
          <a:p>
            <a:r>
              <a:rPr lang="uz-Latn-UZ" sz="1800" dirty="0"/>
              <a:t>Quyidagi kuboidlarni yasash uchun birlik kublardan foydalaning. Har bir kuboidning hajmini toping.</a:t>
            </a:r>
          </a:p>
          <a:p>
            <a:endParaRPr lang="uz-Latn-UZ" dirty="0"/>
          </a:p>
          <a:p>
            <a:endParaRPr lang="uz-Latn-UZ" dirty="0"/>
          </a:p>
          <a:p>
            <a:endParaRPr lang="uz-Latn-UZ" dirty="0"/>
          </a:p>
          <a:p>
            <a:endParaRPr lang="uz-Latn-UZ" dirty="0"/>
          </a:p>
          <a:p>
            <a:endParaRPr lang="uz-Latn-UZ" dirty="0"/>
          </a:p>
          <a:p>
            <a:endParaRPr lang="uz-Latn-UZ" dirty="0"/>
          </a:p>
          <a:p>
            <a:r>
              <a:rPr lang="uz-Latn-UZ" dirty="0"/>
              <a:t>Kuboidlarning hajmini o’lchashning birlik kublar sonini sanshdan boshqa yana qanday yo’li bor?</a:t>
            </a:r>
          </a:p>
          <a:p>
            <a:endParaRPr lang="uz-Latn-UZ" dirty="0"/>
          </a:p>
          <a:p>
            <a:endParaRPr lang="uz-Latn-UZ" dirty="0"/>
          </a:p>
          <a:p>
            <a:endParaRPr lang="uz-Latn-UZ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A73412A0-7D97-4C03-8F00-2B34AAC42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25718" y="-43093"/>
            <a:ext cx="12243435" cy="98869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A8E4672-FECF-43CC-A956-672590C29D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F9E88D7-BAC5-4E1E-A4F3-FD1458C154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13" name="Рисунок 6">
            <a:extLst>
              <a:ext uri="{FF2B5EF4-FFF2-40B4-BE49-F238E27FC236}">
                <a16:creationId xmlns:a16="http://schemas.microsoft.com/office/drawing/2014/main" id="{122F925C-E7E5-484E-9BFF-270DC01CA8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208" y="1659987"/>
            <a:ext cx="3898789" cy="5155423"/>
          </a:xfrm>
          <a:prstGeom prst="rect">
            <a:avLst/>
          </a:prstGeom>
        </p:spPr>
      </p:pic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32AB1E43-2BFD-45D1-A58B-94E14E7D3A24}"/>
              </a:ext>
            </a:extLst>
          </p:cNvPr>
          <p:cNvSpPr txBox="1">
            <a:spLocks/>
          </p:cNvSpPr>
          <p:nvPr/>
        </p:nvSpPr>
        <p:spPr>
          <a:xfrm>
            <a:off x="1716931" y="976240"/>
            <a:ext cx="8061434" cy="643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Latn-UZ" dirty="0"/>
              <a:t>Hajmga oid masala </a:t>
            </a:r>
            <a:r>
              <a:rPr lang="uz-Latn-UZ" sz="1900" dirty="0"/>
              <a:t>(“AHA! Matematika” darsligi) </a:t>
            </a:r>
            <a:endParaRPr lang="en-US" sz="1900" dirty="0"/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F38E5BD0-7B59-4204-9934-6B888BAD918D}"/>
              </a:ext>
            </a:extLst>
          </p:cNvPr>
          <p:cNvGrpSpPr/>
          <p:nvPr/>
        </p:nvGrpSpPr>
        <p:grpSpPr>
          <a:xfrm>
            <a:off x="1975996" y="2347428"/>
            <a:ext cx="1225316" cy="456420"/>
            <a:chOff x="2348753" y="3490260"/>
            <a:chExt cx="1143565" cy="473725"/>
          </a:xfrm>
        </p:grpSpPr>
        <p:sp>
          <p:nvSpPr>
            <p:cNvPr id="21" name="Куб 20">
              <a:extLst>
                <a:ext uri="{FF2B5EF4-FFF2-40B4-BE49-F238E27FC236}">
                  <a16:creationId xmlns:a16="http://schemas.microsoft.com/office/drawing/2014/main" id="{8FB8086D-17A3-4A30-9A0F-6658A2278A2A}"/>
                </a:ext>
              </a:extLst>
            </p:cNvPr>
            <p:cNvSpPr/>
            <p:nvPr/>
          </p:nvSpPr>
          <p:spPr>
            <a:xfrm>
              <a:off x="2348753" y="3490260"/>
              <a:ext cx="457153" cy="472934"/>
            </a:xfrm>
            <a:prstGeom prst="cub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Куб 21">
              <a:extLst>
                <a:ext uri="{FF2B5EF4-FFF2-40B4-BE49-F238E27FC236}">
                  <a16:creationId xmlns:a16="http://schemas.microsoft.com/office/drawing/2014/main" id="{4839E93B-1248-421E-B6E7-7B04A37F981C}"/>
                </a:ext>
              </a:extLst>
            </p:cNvPr>
            <p:cNvSpPr/>
            <p:nvPr/>
          </p:nvSpPr>
          <p:spPr>
            <a:xfrm>
              <a:off x="2687924" y="3491051"/>
              <a:ext cx="457153" cy="472934"/>
            </a:xfrm>
            <a:prstGeom prst="cub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Куб 22">
              <a:extLst>
                <a:ext uri="{FF2B5EF4-FFF2-40B4-BE49-F238E27FC236}">
                  <a16:creationId xmlns:a16="http://schemas.microsoft.com/office/drawing/2014/main" id="{D8106E8F-B9F0-45BA-8F84-B1AC12BFCD4A}"/>
                </a:ext>
              </a:extLst>
            </p:cNvPr>
            <p:cNvSpPr/>
            <p:nvPr/>
          </p:nvSpPr>
          <p:spPr>
            <a:xfrm>
              <a:off x="3035165" y="3490260"/>
              <a:ext cx="457153" cy="472934"/>
            </a:xfrm>
            <a:prstGeom prst="cub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25D3FCCF-B756-44C2-B0BC-F64B27BABE40}"/>
              </a:ext>
            </a:extLst>
          </p:cNvPr>
          <p:cNvGrpSpPr/>
          <p:nvPr/>
        </p:nvGrpSpPr>
        <p:grpSpPr>
          <a:xfrm>
            <a:off x="4424274" y="2241702"/>
            <a:ext cx="1330965" cy="562909"/>
            <a:chOff x="2957910" y="2865716"/>
            <a:chExt cx="1330965" cy="618830"/>
          </a:xfrm>
        </p:grpSpPr>
        <p:grpSp>
          <p:nvGrpSpPr>
            <p:cNvPr id="25" name="Группа 24">
              <a:extLst>
                <a:ext uri="{FF2B5EF4-FFF2-40B4-BE49-F238E27FC236}">
                  <a16:creationId xmlns:a16="http://schemas.microsoft.com/office/drawing/2014/main" id="{5D5B5D30-E45C-4C2E-A77F-5478298DFE79}"/>
                </a:ext>
              </a:extLst>
            </p:cNvPr>
            <p:cNvGrpSpPr/>
            <p:nvPr/>
          </p:nvGrpSpPr>
          <p:grpSpPr>
            <a:xfrm>
              <a:off x="3063559" y="2865716"/>
              <a:ext cx="1225316" cy="503194"/>
              <a:chOff x="2332022" y="3490260"/>
              <a:chExt cx="1143565" cy="474284"/>
            </a:xfrm>
          </p:grpSpPr>
          <p:sp>
            <p:nvSpPr>
              <p:cNvPr id="26" name="Куб 25">
                <a:extLst>
                  <a:ext uri="{FF2B5EF4-FFF2-40B4-BE49-F238E27FC236}">
                    <a16:creationId xmlns:a16="http://schemas.microsoft.com/office/drawing/2014/main" id="{FAD03DD5-899A-46D6-88C0-A079869203B5}"/>
                  </a:ext>
                </a:extLst>
              </p:cNvPr>
              <p:cNvSpPr/>
              <p:nvPr/>
            </p:nvSpPr>
            <p:spPr>
              <a:xfrm>
                <a:off x="2332022" y="3490260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Куб 26">
                <a:extLst>
                  <a:ext uri="{FF2B5EF4-FFF2-40B4-BE49-F238E27FC236}">
                    <a16:creationId xmlns:a16="http://schemas.microsoft.com/office/drawing/2014/main" id="{4A7708F9-A313-4B49-8182-7D54764507E4}"/>
                  </a:ext>
                </a:extLst>
              </p:cNvPr>
              <p:cNvSpPr/>
              <p:nvPr/>
            </p:nvSpPr>
            <p:spPr>
              <a:xfrm>
                <a:off x="2682347" y="3491610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" name="Куб 27">
                <a:extLst>
                  <a:ext uri="{FF2B5EF4-FFF2-40B4-BE49-F238E27FC236}">
                    <a16:creationId xmlns:a16="http://schemas.microsoft.com/office/drawing/2014/main" id="{FC9EAFAD-F061-4373-8197-4CA09AE78457}"/>
                  </a:ext>
                </a:extLst>
              </p:cNvPr>
              <p:cNvSpPr/>
              <p:nvPr/>
            </p:nvSpPr>
            <p:spPr>
              <a:xfrm>
                <a:off x="3018434" y="3490260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48C00866-3042-40D9-8C46-B6BE010CD5E5}"/>
                </a:ext>
              </a:extLst>
            </p:cNvPr>
            <p:cNvGrpSpPr/>
            <p:nvPr/>
          </p:nvGrpSpPr>
          <p:grpSpPr>
            <a:xfrm>
              <a:off x="2957910" y="2981945"/>
              <a:ext cx="1225316" cy="502601"/>
              <a:chOff x="2348753" y="3490260"/>
              <a:chExt cx="1143565" cy="473725"/>
            </a:xfrm>
          </p:grpSpPr>
          <p:sp>
            <p:nvSpPr>
              <p:cNvPr id="30" name="Куб 29">
                <a:extLst>
                  <a:ext uri="{FF2B5EF4-FFF2-40B4-BE49-F238E27FC236}">
                    <a16:creationId xmlns:a16="http://schemas.microsoft.com/office/drawing/2014/main" id="{655CA65C-2215-4AF9-A4EF-54C43E09CFC8}"/>
                  </a:ext>
                </a:extLst>
              </p:cNvPr>
              <p:cNvSpPr/>
              <p:nvPr/>
            </p:nvSpPr>
            <p:spPr>
              <a:xfrm>
                <a:off x="2348753" y="3490260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1" name="Куб 30">
                <a:extLst>
                  <a:ext uri="{FF2B5EF4-FFF2-40B4-BE49-F238E27FC236}">
                    <a16:creationId xmlns:a16="http://schemas.microsoft.com/office/drawing/2014/main" id="{62CA76E0-7FD2-4D57-A5D0-327A883F4521}"/>
                  </a:ext>
                </a:extLst>
              </p:cNvPr>
              <p:cNvSpPr/>
              <p:nvPr/>
            </p:nvSpPr>
            <p:spPr>
              <a:xfrm>
                <a:off x="2687924" y="3491051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Куб 31">
                <a:extLst>
                  <a:ext uri="{FF2B5EF4-FFF2-40B4-BE49-F238E27FC236}">
                    <a16:creationId xmlns:a16="http://schemas.microsoft.com/office/drawing/2014/main" id="{1275C37E-CCA9-4AC4-A980-5C307E5319E6}"/>
                  </a:ext>
                </a:extLst>
              </p:cNvPr>
              <p:cNvSpPr/>
              <p:nvPr/>
            </p:nvSpPr>
            <p:spPr>
              <a:xfrm>
                <a:off x="3035165" y="3490260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85" name="Группа 84">
            <a:extLst>
              <a:ext uri="{FF2B5EF4-FFF2-40B4-BE49-F238E27FC236}">
                <a16:creationId xmlns:a16="http://schemas.microsoft.com/office/drawing/2014/main" id="{89CB9898-A8EE-4071-9AF5-CD22CE153683}"/>
              </a:ext>
            </a:extLst>
          </p:cNvPr>
          <p:cNvGrpSpPr/>
          <p:nvPr/>
        </p:nvGrpSpPr>
        <p:grpSpPr>
          <a:xfrm>
            <a:off x="1911674" y="3180110"/>
            <a:ext cx="1428256" cy="674769"/>
            <a:chOff x="719364" y="4212131"/>
            <a:chExt cx="1428256" cy="674769"/>
          </a:xfrm>
        </p:grpSpPr>
        <p:grpSp>
          <p:nvGrpSpPr>
            <p:cNvPr id="72" name="Группа 71">
              <a:extLst>
                <a:ext uri="{FF2B5EF4-FFF2-40B4-BE49-F238E27FC236}">
                  <a16:creationId xmlns:a16="http://schemas.microsoft.com/office/drawing/2014/main" id="{C797BF3D-A676-4F7D-9A82-E26F74470635}"/>
                </a:ext>
              </a:extLst>
            </p:cNvPr>
            <p:cNvGrpSpPr/>
            <p:nvPr/>
          </p:nvGrpSpPr>
          <p:grpSpPr>
            <a:xfrm>
              <a:off x="816655" y="4212131"/>
              <a:ext cx="1330965" cy="568119"/>
              <a:chOff x="2957910" y="2865716"/>
              <a:chExt cx="1330965" cy="624558"/>
            </a:xfrm>
          </p:grpSpPr>
          <p:grpSp>
            <p:nvGrpSpPr>
              <p:cNvPr id="73" name="Группа 72">
                <a:extLst>
                  <a:ext uri="{FF2B5EF4-FFF2-40B4-BE49-F238E27FC236}">
                    <a16:creationId xmlns:a16="http://schemas.microsoft.com/office/drawing/2014/main" id="{06BF9FFD-8340-49B9-A9B2-0AB786D556BD}"/>
                  </a:ext>
                </a:extLst>
              </p:cNvPr>
              <p:cNvGrpSpPr/>
              <p:nvPr/>
            </p:nvGrpSpPr>
            <p:grpSpPr>
              <a:xfrm>
                <a:off x="3069533" y="2865716"/>
                <a:ext cx="1219342" cy="503194"/>
                <a:chOff x="2337598" y="3490260"/>
                <a:chExt cx="1137990" cy="474284"/>
              </a:xfrm>
            </p:grpSpPr>
            <p:sp>
              <p:nvSpPr>
                <p:cNvPr id="78" name="Куб 77">
                  <a:extLst>
                    <a:ext uri="{FF2B5EF4-FFF2-40B4-BE49-F238E27FC236}">
                      <a16:creationId xmlns:a16="http://schemas.microsoft.com/office/drawing/2014/main" id="{8658A771-092E-4579-86B2-7EB41350730B}"/>
                    </a:ext>
                  </a:extLst>
                </p:cNvPr>
                <p:cNvSpPr/>
                <p:nvPr/>
              </p:nvSpPr>
              <p:spPr>
                <a:xfrm>
                  <a:off x="2337598" y="3490260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Куб 78">
                  <a:extLst>
                    <a:ext uri="{FF2B5EF4-FFF2-40B4-BE49-F238E27FC236}">
                      <a16:creationId xmlns:a16="http://schemas.microsoft.com/office/drawing/2014/main" id="{0F513028-D153-407A-BF72-ED4A0107A30B}"/>
                    </a:ext>
                  </a:extLst>
                </p:cNvPr>
                <p:cNvSpPr/>
                <p:nvPr/>
              </p:nvSpPr>
              <p:spPr>
                <a:xfrm>
                  <a:off x="2687924" y="3491610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Куб 79">
                  <a:extLst>
                    <a:ext uri="{FF2B5EF4-FFF2-40B4-BE49-F238E27FC236}">
                      <a16:creationId xmlns:a16="http://schemas.microsoft.com/office/drawing/2014/main" id="{FF6EDF57-85E6-41E5-A81C-BFF703EC19ED}"/>
                    </a:ext>
                  </a:extLst>
                </p:cNvPr>
                <p:cNvSpPr/>
                <p:nvPr/>
              </p:nvSpPr>
              <p:spPr>
                <a:xfrm>
                  <a:off x="3018435" y="3490260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Группа 73">
                <a:extLst>
                  <a:ext uri="{FF2B5EF4-FFF2-40B4-BE49-F238E27FC236}">
                    <a16:creationId xmlns:a16="http://schemas.microsoft.com/office/drawing/2014/main" id="{49B9E5A0-6C77-42E8-B065-B773A69C8C57}"/>
                  </a:ext>
                </a:extLst>
              </p:cNvPr>
              <p:cNvGrpSpPr/>
              <p:nvPr/>
            </p:nvGrpSpPr>
            <p:grpSpPr>
              <a:xfrm>
                <a:off x="2957910" y="2981943"/>
                <a:ext cx="1225316" cy="508331"/>
                <a:chOff x="2348753" y="3490260"/>
                <a:chExt cx="1143565" cy="479126"/>
              </a:xfrm>
            </p:grpSpPr>
            <p:sp>
              <p:nvSpPr>
                <p:cNvPr id="75" name="Куб 74">
                  <a:extLst>
                    <a:ext uri="{FF2B5EF4-FFF2-40B4-BE49-F238E27FC236}">
                      <a16:creationId xmlns:a16="http://schemas.microsoft.com/office/drawing/2014/main" id="{2AC5CA96-6C77-43CA-B514-D832FE06395E}"/>
                    </a:ext>
                  </a:extLst>
                </p:cNvPr>
                <p:cNvSpPr/>
                <p:nvPr/>
              </p:nvSpPr>
              <p:spPr>
                <a:xfrm>
                  <a:off x="2348753" y="3496452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6" name="Куб 75">
                  <a:extLst>
                    <a:ext uri="{FF2B5EF4-FFF2-40B4-BE49-F238E27FC236}">
                      <a16:creationId xmlns:a16="http://schemas.microsoft.com/office/drawing/2014/main" id="{651BE520-B276-48F3-80B0-041352FBD0D5}"/>
                    </a:ext>
                  </a:extLst>
                </p:cNvPr>
                <p:cNvSpPr/>
                <p:nvPr/>
              </p:nvSpPr>
              <p:spPr>
                <a:xfrm>
                  <a:off x="2687924" y="3491051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7" name="Куб 76">
                  <a:extLst>
                    <a:ext uri="{FF2B5EF4-FFF2-40B4-BE49-F238E27FC236}">
                      <a16:creationId xmlns:a16="http://schemas.microsoft.com/office/drawing/2014/main" id="{8F773671-580A-4F10-AD05-B22A56F149BB}"/>
                    </a:ext>
                  </a:extLst>
                </p:cNvPr>
                <p:cNvSpPr/>
                <p:nvPr/>
              </p:nvSpPr>
              <p:spPr>
                <a:xfrm>
                  <a:off x="3035165" y="3490260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81" name="Группа 80">
              <a:extLst>
                <a:ext uri="{FF2B5EF4-FFF2-40B4-BE49-F238E27FC236}">
                  <a16:creationId xmlns:a16="http://schemas.microsoft.com/office/drawing/2014/main" id="{4AAA0809-4C92-4C0E-8D04-7A8C71E05DDE}"/>
                </a:ext>
              </a:extLst>
            </p:cNvPr>
            <p:cNvGrpSpPr/>
            <p:nvPr/>
          </p:nvGrpSpPr>
          <p:grpSpPr>
            <a:xfrm>
              <a:off x="719364" y="4430480"/>
              <a:ext cx="1225316" cy="456420"/>
              <a:chOff x="2348753" y="3490260"/>
              <a:chExt cx="1143565" cy="473725"/>
            </a:xfrm>
          </p:grpSpPr>
          <p:sp>
            <p:nvSpPr>
              <p:cNvPr id="82" name="Куб 81">
                <a:extLst>
                  <a:ext uri="{FF2B5EF4-FFF2-40B4-BE49-F238E27FC236}">
                    <a16:creationId xmlns:a16="http://schemas.microsoft.com/office/drawing/2014/main" id="{BCBDF2EF-7317-415A-B479-1AD2A93E3D5A}"/>
                  </a:ext>
                </a:extLst>
              </p:cNvPr>
              <p:cNvSpPr/>
              <p:nvPr/>
            </p:nvSpPr>
            <p:spPr>
              <a:xfrm>
                <a:off x="2348753" y="3490260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Куб 82">
                <a:extLst>
                  <a:ext uri="{FF2B5EF4-FFF2-40B4-BE49-F238E27FC236}">
                    <a16:creationId xmlns:a16="http://schemas.microsoft.com/office/drawing/2014/main" id="{DB5E28AE-D941-4E5F-A546-A63BEA95D0B8}"/>
                  </a:ext>
                </a:extLst>
              </p:cNvPr>
              <p:cNvSpPr/>
              <p:nvPr/>
            </p:nvSpPr>
            <p:spPr>
              <a:xfrm>
                <a:off x="2687924" y="3491051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Куб 83">
                <a:extLst>
                  <a:ext uri="{FF2B5EF4-FFF2-40B4-BE49-F238E27FC236}">
                    <a16:creationId xmlns:a16="http://schemas.microsoft.com/office/drawing/2014/main" id="{CF134269-FFB4-4AE5-A76A-51E9AD050D81}"/>
                  </a:ext>
                </a:extLst>
              </p:cNvPr>
              <p:cNvSpPr/>
              <p:nvPr/>
            </p:nvSpPr>
            <p:spPr>
              <a:xfrm>
                <a:off x="3035165" y="3490260"/>
                <a:ext cx="457153" cy="472934"/>
              </a:xfrm>
              <a:prstGeom prst="cub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4" name="Группа 113">
            <a:extLst>
              <a:ext uri="{FF2B5EF4-FFF2-40B4-BE49-F238E27FC236}">
                <a16:creationId xmlns:a16="http://schemas.microsoft.com/office/drawing/2014/main" id="{6A3FBAE9-EB20-4E31-8D49-026193AE1A04}"/>
              </a:ext>
            </a:extLst>
          </p:cNvPr>
          <p:cNvGrpSpPr/>
          <p:nvPr/>
        </p:nvGrpSpPr>
        <p:grpSpPr>
          <a:xfrm>
            <a:off x="4578004" y="3007705"/>
            <a:ext cx="1311115" cy="911423"/>
            <a:chOff x="2769969" y="3600241"/>
            <a:chExt cx="1429458" cy="1020148"/>
          </a:xfrm>
        </p:grpSpPr>
        <p:grpSp>
          <p:nvGrpSpPr>
            <p:cNvPr id="86" name="Группа 85">
              <a:extLst>
                <a:ext uri="{FF2B5EF4-FFF2-40B4-BE49-F238E27FC236}">
                  <a16:creationId xmlns:a16="http://schemas.microsoft.com/office/drawing/2014/main" id="{7EC0BB3E-C144-464C-AFA1-BEDB52A1F84B}"/>
                </a:ext>
              </a:extLst>
            </p:cNvPr>
            <p:cNvGrpSpPr/>
            <p:nvPr/>
          </p:nvGrpSpPr>
          <p:grpSpPr>
            <a:xfrm>
              <a:off x="2771172" y="3945617"/>
              <a:ext cx="1428255" cy="674772"/>
              <a:chOff x="719364" y="4212131"/>
              <a:chExt cx="1428255" cy="674772"/>
            </a:xfrm>
          </p:grpSpPr>
          <p:grpSp>
            <p:nvGrpSpPr>
              <p:cNvPr id="87" name="Группа 86">
                <a:extLst>
                  <a:ext uri="{FF2B5EF4-FFF2-40B4-BE49-F238E27FC236}">
                    <a16:creationId xmlns:a16="http://schemas.microsoft.com/office/drawing/2014/main" id="{4A05FBBA-EB65-42C0-A579-0CEEF12E256F}"/>
                  </a:ext>
                </a:extLst>
              </p:cNvPr>
              <p:cNvGrpSpPr/>
              <p:nvPr/>
            </p:nvGrpSpPr>
            <p:grpSpPr>
              <a:xfrm>
                <a:off x="816655" y="4212131"/>
                <a:ext cx="1330964" cy="568119"/>
                <a:chOff x="2957910" y="2865716"/>
                <a:chExt cx="1330964" cy="624558"/>
              </a:xfrm>
            </p:grpSpPr>
            <p:grpSp>
              <p:nvGrpSpPr>
                <p:cNvPr id="92" name="Группа 91">
                  <a:extLst>
                    <a:ext uri="{FF2B5EF4-FFF2-40B4-BE49-F238E27FC236}">
                      <a16:creationId xmlns:a16="http://schemas.microsoft.com/office/drawing/2014/main" id="{6788CBFA-25AB-4816-87A5-78149EB86452}"/>
                    </a:ext>
                  </a:extLst>
                </p:cNvPr>
                <p:cNvGrpSpPr/>
                <p:nvPr/>
              </p:nvGrpSpPr>
              <p:grpSpPr>
                <a:xfrm>
                  <a:off x="3069533" y="2865716"/>
                  <a:ext cx="1219341" cy="503194"/>
                  <a:chOff x="2337598" y="3490260"/>
                  <a:chExt cx="1137989" cy="474284"/>
                </a:xfrm>
              </p:grpSpPr>
              <p:sp>
                <p:nvSpPr>
                  <p:cNvPr id="97" name="Куб 96">
                    <a:extLst>
                      <a:ext uri="{FF2B5EF4-FFF2-40B4-BE49-F238E27FC236}">
                        <a16:creationId xmlns:a16="http://schemas.microsoft.com/office/drawing/2014/main" id="{01A9B42A-FB96-4C2C-B71B-9738EAFEDCA6}"/>
                      </a:ext>
                    </a:extLst>
                  </p:cNvPr>
                  <p:cNvSpPr/>
                  <p:nvPr/>
                </p:nvSpPr>
                <p:spPr>
                  <a:xfrm>
                    <a:off x="2337598" y="3490260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98" name="Куб 97">
                    <a:extLst>
                      <a:ext uri="{FF2B5EF4-FFF2-40B4-BE49-F238E27FC236}">
                        <a16:creationId xmlns:a16="http://schemas.microsoft.com/office/drawing/2014/main" id="{4BC1FFAC-6F83-4915-A772-ADC533E5DFA3}"/>
                      </a:ext>
                    </a:extLst>
                  </p:cNvPr>
                  <p:cNvSpPr/>
                  <p:nvPr/>
                </p:nvSpPr>
                <p:spPr>
                  <a:xfrm>
                    <a:off x="2687924" y="3491610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9" name="Куб 98">
                    <a:extLst>
                      <a:ext uri="{FF2B5EF4-FFF2-40B4-BE49-F238E27FC236}">
                        <a16:creationId xmlns:a16="http://schemas.microsoft.com/office/drawing/2014/main" id="{0F9C44D0-0E62-402A-80FA-F25BF2334B68}"/>
                      </a:ext>
                    </a:extLst>
                  </p:cNvPr>
                  <p:cNvSpPr/>
                  <p:nvPr/>
                </p:nvSpPr>
                <p:spPr>
                  <a:xfrm>
                    <a:off x="3018434" y="3490260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93" name="Группа 92">
                  <a:extLst>
                    <a:ext uri="{FF2B5EF4-FFF2-40B4-BE49-F238E27FC236}">
                      <a16:creationId xmlns:a16="http://schemas.microsoft.com/office/drawing/2014/main" id="{27087850-3F20-4F0D-88EE-A79511962D71}"/>
                    </a:ext>
                  </a:extLst>
                </p:cNvPr>
                <p:cNvGrpSpPr/>
                <p:nvPr/>
              </p:nvGrpSpPr>
              <p:grpSpPr>
                <a:xfrm>
                  <a:off x="2957910" y="2981943"/>
                  <a:ext cx="1225316" cy="508331"/>
                  <a:chOff x="2348753" y="3490260"/>
                  <a:chExt cx="1143565" cy="479126"/>
                </a:xfrm>
              </p:grpSpPr>
              <p:sp>
                <p:nvSpPr>
                  <p:cNvPr id="94" name="Куб 93">
                    <a:extLst>
                      <a:ext uri="{FF2B5EF4-FFF2-40B4-BE49-F238E27FC236}">
                        <a16:creationId xmlns:a16="http://schemas.microsoft.com/office/drawing/2014/main" id="{426C2A4F-55B0-43DD-97BD-5EB2C3366122}"/>
                      </a:ext>
                    </a:extLst>
                  </p:cNvPr>
                  <p:cNvSpPr/>
                  <p:nvPr/>
                </p:nvSpPr>
                <p:spPr>
                  <a:xfrm>
                    <a:off x="2348753" y="3496452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95" name="Куб 94">
                    <a:extLst>
                      <a:ext uri="{FF2B5EF4-FFF2-40B4-BE49-F238E27FC236}">
                        <a16:creationId xmlns:a16="http://schemas.microsoft.com/office/drawing/2014/main" id="{A7493A8A-DA18-4208-B463-2E63E7EE3F1A}"/>
                      </a:ext>
                    </a:extLst>
                  </p:cNvPr>
                  <p:cNvSpPr/>
                  <p:nvPr/>
                </p:nvSpPr>
                <p:spPr>
                  <a:xfrm>
                    <a:off x="2687924" y="3491051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6" name="Куб 95">
                    <a:extLst>
                      <a:ext uri="{FF2B5EF4-FFF2-40B4-BE49-F238E27FC236}">
                        <a16:creationId xmlns:a16="http://schemas.microsoft.com/office/drawing/2014/main" id="{19BB785D-7F67-4952-964F-C062C6DE49A2}"/>
                      </a:ext>
                    </a:extLst>
                  </p:cNvPr>
                  <p:cNvSpPr/>
                  <p:nvPr/>
                </p:nvSpPr>
                <p:spPr>
                  <a:xfrm>
                    <a:off x="3035165" y="3490260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</p:grpSp>
          <p:grpSp>
            <p:nvGrpSpPr>
              <p:cNvPr id="88" name="Группа 87">
                <a:extLst>
                  <a:ext uri="{FF2B5EF4-FFF2-40B4-BE49-F238E27FC236}">
                    <a16:creationId xmlns:a16="http://schemas.microsoft.com/office/drawing/2014/main" id="{DE50985B-1BCA-41F3-9289-EFFE2584308A}"/>
                  </a:ext>
                </a:extLst>
              </p:cNvPr>
              <p:cNvGrpSpPr/>
              <p:nvPr/>
            </p:nvGrpSpPr>
            <p:grpSpPr>
              <a:xfrm>
                <a:off x="719364" y="4427017"/>
                <a:ext cx="1220038" cy="459886"/>
                <a:chOff x="2348753" y="3486663"/>
                <a:chExt cx="1138639" cy="477322"/>
              </a:xfrm>
            </p:grpSpPr>
            <p:sp>
              <p:nvSpPr>
                <p:cNvPr id="89" name="Куб 88">
                  <a:extLst>
                    <a:ext uri="{FF2B5EF4-FFF2-40B4-BE49-F238E27FC236}">
                      <a16:creationId xmlns:a16="http://schemas.microsoft.com/office/drawing/2014/main" id="{13A71F61-1CB1-405F-8DB1-E65950F131C0}"/>
                    </a:ext>
                  </a:extLst>
                </p:cNvPr>
                <p:cNvSpPr/>
                <p:nvPr/>
              </p:nvSpPr>
              <p:spPr>
                <a:xfrm>
                  <a:off x="2348753" y="3490260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0" name="Куб 89">
                  <a:extLst>
                    <a:ext uri="{FF2B5EF4-FFF2-40B4-BE49-F238E27FC236}">
                      <a16:creationId xmlns:a16="http://schemas.microsoft.com/office/drawing/2014/main" id="{A8747477-A486-4DFE-B80B-A50760D49855}"/>
                    </a:ext>
                  </a:extLst>
                </p:cNvPr>
                <p:cNvSpPr/>
                <p:nvPr/>
              </p:nvSpPr>
              <p:spPr>
                <a:xfrm>
                  <a:off x="2687924" y="3491051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1" name="Куб 90">
                  <a:extLst>
                    <a:ext uri="{FF2B5EF4-FFF2-40B4-BE49-F238E27FC236}">
                      <a16:creationId xmlns:a16="http://schemas.microsoft.com/office/drawing/2014/main" id="{7F50334E-EEAE-4DE2-A684-FC16D5DDF6CB}"/>
                    </a:ext>
                  </a:extLst>
                </p:cNvPr>
                <p:cNvSpPr/>
                <p:nvPr/>
              </p:nvSpPr>
              <p:spPr>
                <a:xfrm>
                  <a:off x="3030239" y="3486663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100" name="Группа 99">
              <a:extLst>
                <a:ext uri="{FF2B5EF4-FFF2-40B4-BE49-F238E27FC236}">
                  <a16:creationId xmlns:a16="http://schemas.microsoft.com/office/drawing/2014/main" id="{7AF1A0E7-D696-47FB-8B7D-8017367A3EFF}"/>
                </a:ext>
              </a:extLst>
            </p:cNvPr>
            <p:cNvGrpSpPr/>
            <p:nvPr/>
          </p:nvGrpSpPr>
          <p:grpSpPr>
            <a:xfrm>
              <a:off x="2769969" y="3600241"/>
              <a:ext cx="1428255" cy="680154"/>
              <a:chOff x="719364" y="4206746"/>
              <a:chExt cx="1428255" cy="680154"/>
            </a:xfrm>
          </p:grpSpPr>
          <p:grpSp>
            <p:nvGrpSpPr>
              <p:cNvPr id="101" name="Группа 100">
                <a:extLst>
                  <a:ext uri="{FF2B5EF4-FFF2-40B4-BE49-F238E27FC236}">
                    <a16:creationId xmlns:a16="http://schemas.microsoft.com/office/drawing/2014/main" id="{B88E7D8D-D407-4F6B-A8E7-196A63AA8912}"/>
                  </a:ext>
                </a:extLst>
              </p:cNvPr>
              <p:cNvGrpSpPr/>
              <p:nvPr/>
            </p:nvGrpSpPr>
            <p:grpSpPr>
              <a:xfrm>
                <a:off x="816655" y="4206746"/>
                <a:ext cx="1330964" cy="573504"/>
                <a:chOff x="2957910" y="2859796"/>
                <a:chExt cx="1330964" cy="630478"/>
              </a:xfrm>
            </p:grpSpPr>
            <p:grpSp>
              <p:nvGrpSpPr>
                <p:cNvPr id="106" name="Группа 105">
                  <a:extLst>
                    <a:ext uri="{FF2B5EF4-FFF2-40B4-BE49-F238E27FC236}">
                      <a16:creationId xmlns:a16="http://schemas.microsoft.com/office/drawing/2014/main" id="{EC88CBEB-D086-4F0D-AC55-A8D379449946}"/>
                    </a:ext>
                  </a:extLst>
                </p:cNvPr>
                <p:cNvGrpSpPr/>
                <p:nvPr/>
              </p:nvGrpSpPr>
              <p:grpSpPr>
                <a:xfrm>
                  <a:off x="3069533" y="2859796"/>
                  <a:ext cx="1219341" cy="507683"/>
                  <a:chOff x="2337598" y="3484679"/>
                  <a:chExt cx="1137989" cy="478515"/>
                </a:xfrm>
              </p:grpSpPr>
              <p:sp>
                <p:nvSpPr>
                  <p:cNvPr id="111" name="Куб 110">
                    <a:extLst>
                      <a:ext uri="{FF2B5EF4-FFF2-40B4-BE49-F238E27FC236}">
                        <a16:creationId xmlns:a16="http://schemas.microsoft.com/office/drawing/2014/main" id="{7EBA7B50-CB1E-4748-B998-E3AA96C13F27}"/>
                      </a:ext>
                    </a:extLst>
                  </p:cNvPr>
                  <p:cNvSpPr/>
                  <p:nvPr/>
                </p:nvSpPr>
                <p:spPr>
                  <a:xfrm>
                    <a:off x="2337598" y="3490260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12" name="Куб 111">
                    <a:extLst>
                      <a:ext uri="{FF2B5EF4-FFF2-40B4-BE49-F238E27FC236}">
                        <a16:creationId xmlns:a16="http://schemas.microsoft.com/office/drawing/2014/main" id="{B09C21A6-AE2B-46EF-9693-F95EE1E3C41B}"/>
                      </a:ext>
                    </a:extLst>
                  </p:cNvPr>
                  <p:cNvSpPr/>
                  <p:nvPr/>
                </p:nvSpPr>
                <p:spPr>
                  <a:xfrm>
                    <a:off x="2687924" y="3484679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13" name="Куб 112">
                    <a:extLst>
                      <a:ext uri="{FF2B5EF4-FFF2-40B4-BE49-F238E27FC236}">
                        <a16:creationId xmlns:a16="http://schemas.microsoft.com/office/drawing/2014/main" id="{E15E2B81-4A5A-4781-946B-E220563228FE}"/>
                      </a:ext>
                    </a:extLst>
                  </p:cNvPr>
                  <p:cNvSpPr/>
                  <p:nvPr/>
                </p:nvSpPr>
                <p:spPr>
                  <a:xfrm>
                    <a:off x="3018434" y="3490260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07" name="Группа 106">
                  <a:extLst>
                    <a:ext uri="{FF2B5EF4-FFF2-40B4-BE49-F238E27FC236}">
                      <a16:creationId xmlns:a16="http://schemas.microsoft.com/office/drawing/2014/main" id="{9C8590AB-6B78-4B72-A151-2975DE9C2C0E}"/>
                    </a:ext>
                  </a:extLst>
                </p:cNvPr>
                <p:cNvGrpSpPr/>
                <p:nvPr/>
              </p:nvGrpSpPr>
              <p:grpSpPr>
                <a:xfrm>
                  <a:off x="2957910" y="2981943"/>
                  <a:ext cx="1225316" cy="508331"/>
                  <a:chOff x="2348753" y="3490260"/>
                  <a:chExt cx="1143565" cy="479126"/>
                </a:xfrm>
              </p:grpSpPr>
              <p:sp>
                <p:nvSpPr>
                  <p:cNvPr id="108" name="Куб 107">
                    <a:extLst>
                      <a:ext uri="{FF2B5EF4-FFF2-40B4-BE49-F238E27FC236}">
                        <a16:creationId xmlns:a16="http://schemas.microsoft.com/office/drawing/2014/main" id="{C4ED1CA7-7C6C-49FB-BF74-D50158946E6D}"/>
                      </a:ext>
                    </a:extLst>
                  </p:cNvPr>
                  <p:cNvSpPr/>
                  <p:nvPr/>
                </p:nvSpPr>
                <p:spPr>
                  <a:xfrm>
                    <a:off x="2348753" y="3496452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09" name="Куб 108">
                    <a:extLst>
                      <a:ext uri="{FF2B5EF4-FFF2-40B4-BE49-F238E27FC236}">
                        <a16:creationId xmlns:a16="http://schemas.microsoft.com/office/drawing/2014/main" id="{57F5BAB6-C5EE-488F-826E-2C2D9C8EBD66}"/>
                      </a:ext>
                    </a:extLst>
                  </p:cNvPr>
                  <p:cNvSpPr/>
                  <p:nvPr/>
                </p:nvSpPr>
                <p:spPr>
                  <a:xfrm>
                    <a:off x="2687924" y="3491051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10" name="Куб 109">
                    <a:extLst>
                      <a:ext uri="{FF2B5EF4-FFF2-40B4-BE49-F238E27FC236}">
                        <a16:creationId xmlns:a16="http://schemas.microsoft.com/office/drawing/2014/main" id="{2E7745E5-7010-4613-85EC-CDD0B25FA7C4}"/>
                      </a:ext>
                    </a:extLst>
                  </p:cNvPr>
                  <p:cNvSpPr/>
                  <p:nvPr/>
                </p:nvSpPr>
                <p:spPr>
                  <a:xfrm>
                    <a:off x="3035165" y="3490260"/>
                    <a:ext cx="457153" cy="472934"/>
                  </a:xfrm>
                  <a:prstGeom prst="cub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</p:grpSp>
          <p:grpSp>
            <p:nvGrpSpPr>
              <p:cNvPr id="102" name="Группа 101">
                <a:extLst>
                  <a:ext uri="{FF2B5EF4-FFF2-40B4-BE49-F238E27FC236}">
                    <a16:creationId xmlns:a16="http://schemas.microsoft.com/office/drawing/2014/main" id="{A022074C-3F6F-4F9A-A681-8058F8E126F3}"/>
                  </a:ext>
                </a:extLst>
              </p:cNvPr>
              <p:cNvGrpSpPr/>
              <p:nvPr/>
            </p:nvGrpSpPr>
            <p:grpSpPr>
              <a:xfrm>
                <a:off x="719364" y="4430480"/>
                <a:ext cx="1225316" cy="456420"/>
                <a:chOff x="2348753" y="3490260"/>
                <a:chExt cx="1143565" cy="473725"/>
              </a:xfrm>
            </p:grpSpPr>
            <p:sp>
              <p:nvSpPr>
                <p:cNvPr id="103" name="Куб 102">
                  <a:extLst>
                    <a:ext uri="{FF2B5EF4-FFF2-40B4-BE49-F238E27FC236}">
                      <a16:creationId xmlns:a16="http://schemas.microsoft.com/office/drawing/2014/main" id="{8FB33B6B-2610-415D-8192-E0F0B8773AA9}"/>
                    </a:ext>
                  </a:extLst>
                </p:cNvPr>
                <p:cNvSpPr/>
                <p:nvPr/>
              </p:nvSpPr>
              <p:spPr>
                <a:xfrm>
                  <a:off x="2348753" y="3490260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4" name="Куб 103">
                  <a:extLst>
                    <a:ext uri="{FF2B5EF4-FFF2-40B4-BE49-F238E27FC236}">
                      <a16:creationId xmlns:a16="http://schemas.microsoft.com/office/drawing/2014/main" id="{319D3E73-8DD0-497A-B03A-F581EB9D7DB6}"/>
                    </a:ext>
                  </a:extLst>
                </p:cNvPr>
                <p:cNvSpPr/>
                <p:nvPr/>
              </p:nvSpPr>
              <p:spPr>
                <a:xfrm>
                  <a:off x="2687924" y="3491051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5" name="Куб 104">
                  <a:extLst>
                    <a:ext uri="{FF2B5EF4-FFF2-40B4-BE49-F238E27FC236}">
                      <a16:creationId xmlns:a16="http://schemas.microsoft.com/office/drawing/2014/main" id="{8A0F0F2A-4B39-4601-A59D-4CC36FEF1669}"/>
                    </a:ext>
                  </a:extLst>
                </p:cNvPr>
                <p:cNvSpPr/>
                <p:nvPr/>
              </p:nvSpPr>
              <p:spPr>
                <a:xfrm>
                  <a:off x="3035165" y="3490260"/>
                  <a:ext cx="457153" cy="472934"/>
                </a:xfrm>
                <a:prstGeom prst="cube">
                  <a:avLst/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</p:grpSp>
      <p:graphicFrame>
        <p:nvGraphicFramePr>
          <p:cNvPr id="115" name="Таблица 115">
            <a:extLst>
              <a:ext uri="{FF2B5EF4-FFF2-40B4-BE49-F238E27FC236}">
                <a16:creationId xmlns:a16="http://schemas.microsoft.com/office/drawing/2014/main" id="{1C034E33-67BE-419A-9297-4FE4F7BA96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532550"/>
              </p:ext>
            </p:extLst>
          </p:nvPr>
        </p:nvGraphicFramePr>
        <p:xfrm>
          <a:off x="725716" y="4589341"/>
          <a:ext cx="6177107" cy="197056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119640">
                  <a:extLst>
                    <a:ext uri="{9D8B030D-6E8A-4147-A177-3AD203B41FA5}">
                      <a16:colId xmlns:a16="http://schemas.microsoft.com/office/drawing/2014/main" val="3952403854"/>
                    </a:ext>
                  </a:extLst>
                </a:gridCol>
                <a:gridCol w="2119517">
                  <a:extLst>
                    <a:ext uri="{9D8B030D-6E8A-4147-A177-3AD203B41FA5}">
                      <a16:colId xmlns:a16="http://schemas.microsoft.com/office/drawing/2014/main" val="4107725874"/>
                    </a:ext>
                  </a:extLst>
                </a:gridCol>
                <a:gridCol w="965715">
                  <a:extLst>
                    <a:ext uri="{9D8B030D-6E8A-4147-A177-3AD203B41FA5}">
                      <a16:colId xmlns:a16="http://schemas.microsoft.com/office/drawing/2014/main" val="2725384542"/>
                    </a:ext>
                  </a:extLst>
                </a:gridCol>
                <a:gridCol w="992094">
                  <a:extLst>
                    <a:ext uri="{9D8B030D-6E8A-4147-A177-3AD203B41FA5}">
                      <a16:colId xmlns:a16="http://schemas.microsoft.com/office/drawing/2014/main" val="969551723"/>
                    </a:ext>
                  </a:extLst>
                </a:gridCol>
                <a:gridCol w="980141">
                  <a:extLst>
                    <a:ext uri="{9D8B030D-6E8A-4147-A177-3AD203B41FA5}">
                      <a16:colId xmlns:a16="http://schemas.microsoft.com/office/drawing/2014/main" val="685278358"/>
                    </a:ext>
                  </a:extLst>
                </a:gridCol>
              </a:tblGrid>
              <a:tr h="447657"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>
                          <a:solidFill>
                            <a:schemeClr val="tx1"/>
                          </a:solidFill>
                        </a:rPr>
                        <a:t>Kublar 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4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>
                          <a:solidFill>
                            <a:schemeClr val="tx1"/>
                          </a:solidFill>
                        </a:rPr>
                        <a:t>Birlik kubchalarni sansh orqali topilgan hajm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4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>
                          <a:solidFill>
                            <a:schemeClr val="tx1"/>
                          </a:solidFill>
                        </a:rPr>
                        <a:t>Bo’yi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4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>
                          <a:solidFill>
                            <a:schemeClr val="tx1"/>
                          </a:solidFill>
                        </a:rPr>
                        <a:t>Eni 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4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>
                          <a:solidFill>
                            <a:schemeClr val="tx1"/>
                          </a:solidFill>
                        </a:rPr>
                        <a:t>Balandligi 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4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691382"/>
                  </a:ext>
                </a:extLst>
              </a:tr>
              <a:tr h="363100"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/>
                        <a:t>A</a:t>
                      </a:r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6527712"/>
                  </a:ext>
                </a:extLst>
              </a:tr>
              <a:tr h="363100"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/>
                        <a:t>B</a:t>
                      </a:r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8690519"/>
                  </a:ext>
                </a:extLst>
              </a:tr>
              <a:tr h="363100"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/>
                        <a:t>C</a:t>
                      </a:r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660393"/>
                  </a:ext>
                </a:extLst>
              </a:tr>
              <a:tr h="363100">
                <a:tc>
                  <a:txBody>
                    <a:bodyPr/>
                    <a:lstStyle/>
                    <a:p>
                      <a:pPr algn="ctr"/>
                      <a:r>
                        <a:rPr lang="uz-Latn-UZ" sz="1400" dirty="0"/>
                        <a:t>D</a:t>
                      </a:r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2549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9202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33B9D90-AC0A-45BD-BCC6-8E38B73E9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855" y="2211705"/>
            <a:ext cx="6760845" cy="4160520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62F1682-258C-4CE2-8F9B-9822EA00E3EA}"/>
              </a:ext>
            </a:extLst>
          </p:cNvPr>
          <p:cNvSpPr txBox="1">
            <a:spLocks/>
          </p:cNvSpPr>
          <p:nvPr/>
        </p:nvSpPr>
        <p:spPr>
          <a:xfrm>
            <a:off x="869206" y="1094843"/>
            <a:ext cx="10892264" cy="643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Latn-UZ" dirty="0"/>
              <a:t>Hajmga oid masala </a:t>
            </a:r>
            <a:r>
              <a:rPr lang="uz-Latn-UZ" sz="1900" dirty="0"/>
              <a:t>(“AHA! Matematika” mashq daftari) </a:t>
            </a:r>
            <a:endParaRPr lang="en-US" sz="1900" dirty="0"/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id="{754EF3F0-3630-4593-8C90-7E0B86E91D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25718" y="-43093"/>
            <a:ext cx="12243435" cy="98869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B25723B-8194-4E22-9343-88FF958A10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E5A8256-A28E-4AE7-8B6A-1F3AFE519F4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9" name="Рисунок 6">
            <a:extLst>
              <a:ext uri="{FF2B5EF4-FFF2-40B4-BE49-F238E27FC236}">
                <a16:creationId xmlns:a16="http://schemas.microsoft.com/office/drawing/2014/main" id="{AF514A81-D486-4689-81D0-A9C1FCCFBE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20" y="2120265"/>
            <a:ext cx="3562730" cy="471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643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35803B5-D3E8-44CC-9F7E-C975DBDD8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4294" y="2230074"/>
            <a:ext cx="3790951" cy="2736261"/>
          </a:xfrm>
        </p:spPr>
        <p:txBody>
          <a:bodyPr/>
          <a:lstStyle/>
          <a:p>
            <a:r>
              <a:rPr lang="uz-Latn-UZ" dirty="0"/>
              <a:t>Kuboid shaklidagi idishning o’lchamlari 34 cm, 25 cm va 24 cm. Undagi suvning sathi 17 cm balandlikda. </a:t>
            </a:r>
          </a:p>
          <a:p>
            <a:pPr marL="0" indent="0">
              <a:buNone/>
            </a:pPr>
            <a:endParaRPr lang="en-US" sz="1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7FFE8C-CC28-450C-ADC8-AD6A93371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5224" y="3522074"/>
            <a:ext cx="3636048" cy="2672986"/>
          </a:xfrm>
          <a:prstGeom prst="rect">
            <a:avLst/>
          </a:prstGeom>
        </p:spPr>
      </p:pic>
      <p:pic>
        <p:nvPicPr>
          <p:cNvPr id="7" name="Graphic 2">
            <a:extLst>
              <a:ext uri="{FF2B5EF4-FFF2-40B4-BE49-F238E27FC236}">
                <a16:creationId xmlns:a16="http://schemas.microsoft.com/office/drawing/2014/main" id="{7E1095EC-C569-46AA-95C2-B86356D518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25718" y="-43093"/>
            <a:ext cx="12243435" cy="98869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E4418F-C717-4480-BD9A-F3E46190B7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067B4B3-AC20-4CFD-97A4-8DE9ABB983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461BD7E2-0AF1-4EEB-B771-D70A8ACF1EB1}"/>
              </a:ext>
            </a:extLst>
          </p:cNvPr>
          <p:cNvSpPr txBox="1">
            <a:spLocks/>
          </p:cNvSpPr>
          <p:nvPr/>
        </p:nvSpPr>
        <p:spPr>
          <a:xfrm>
            <a:off x="869206" y="1094843"/>
            <a:ext cx="10892264" cy="643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Latn-UZ" dirty="0"/>
              <a:t>Hajmga oid masala </a:t>
            </a:r>
            <a:r>
              <a:rPr lang="uz-Latn-UZ" sz="1900" dirty="0"/>
              <a:t>(“AHA! Matematika” mashq daftari) </a:t>
            </a:r>
            <a:endParaRPr lang="en-US" sz="1900" dirty="0"/>
          </a:p>
        </p:txBody>
      </p:sp>
      <p:pic>
        <p:nvPicPr>
          <p:cNvPr id="12" name="Рисунок 6">
            <a:extLst>
              <a:ext uri="{FF2B5EF4-FFF2-40B4-BE49-F238E27FC236}">
                <a16:creationId xmlns:a16="http://schemas.microsoft.com/office/drawing/2014/main" id="{4AA44145-FC71-423A-A21C-84BCD263E4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7" y="2115306"/>
            <a:ext cx="3562730" cy="471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65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25524" y="877047"/>
            <a:ext cx="9144000" cy="530990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uz-Latn-UZ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exnologiyalardan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854F00A2-FE40-491B-8970-12527BEDB6A8}"/>
              </a:ext>
            </a:extLst>
          </p:cNvPr>
          <p:cNvGraphicFramePr/>
          <p:nvPr/>
        </p:nvGraphicFramePr>
        <p:xfrm>
          <a:off x="683259" y="1440180"/>
          <a:ext cx="11049636" cy="5299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50638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8" name="Text 0">
            <a:extLst>
              <a:ext uri="{FF2B5EF4-FFF2-40B4-BE49-F238E27FC236}">
                <a16:creationId xmlns:a16="http://schemas.microsoft.com/office/drawing/2014/main" id="{15E0F23D-16DF-4D0A-8FDC-CEAFFEFFBB4E}"/>
              </a:ext>
            </a:extLst>
          </p:cNvPr>
          <p:cNvSpPr/>
          <p:nvPr/>
        </p:nvSpPr>
        <p:spPr>
          <a:xfrm>
            <a:off x="258200" y="952054"/>
            <a:ext cx="7388470" cy="834181"/>
          </a:xfrm>
          <a:prstGeom prst="rect">
            <a:avLst/>
          </a:prstGeom>
          <a:solidFill>
            <a:srgbClr val="002060"/>
          </a:solidFill>
          <a:ln/>
        </p:spPr>
        <p:txBody>
          <a:bodyPr wrap="square" lIns="0" tIns="0" rIns="0" bIns="0" rtlCol="0" anchor="t"/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Sirt</a:t>
            </a:r>
            <a:r>
              <a:rPr lang="uz-Latn-UZ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 v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a </a:t>
            </a:r>
            <a:r>
              <a:rPr lang="uz-Latn-UZ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h</a:t>
            </a:r>
            <a:r>
              <a:rPr lang="en-US" sz="2800" dirty="0" err="1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ajmni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 </a:t>
            </a:r>
            <a:r>
              <a:rPr lang="uz-Latn-UZ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o‘</a:t>
            </a:r>
            <a:r>
              <a:rPr lang="en-US" sz="2800" dirty="0" err="1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qitishda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 </a:t>
            </a:r>
            <a:r>
              <a:rPr lang="uz-Latn-UZ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e</a:t>
            </a:r>
            <a:r>
              <a:rPr lang="en-US" sz="2800" dirty="0" err="1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lektron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 </a:t>
            </a:r>
            <a:r>
              <a:rPr lang="uz-Latn-UZ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q</a:t>
            </a:r>
            <a:r>
              <a:rPr lang="en-US" sz="2800" dirty="0" err="1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urilmalardan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 </a:t>
            </a:r>
            <a:r>
              <a:rPr lang="uz-Latn-UZ" sz="2800" dirty="0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f</a:t>
            </a:r>
            <a:r>
              <a:rPr lang="en-US" sz="2800" dirty="0" err="1">
                <a:solidFill>
                  <a:schemeClr val="bg1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oydalanish</a:t>
            </a:r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1">
            <a:extLst>
              <a:ext uri="{FF2B5EF4-FFF2-40B4-BE49-F238E27FC236}">
                <a16:creationId xmlns:a16="http://schemas.microsoft.com/office/drawing/2014/main" id="{8E2CA3FA-4FD7-421E-8DEA-0667EB802481}"/>
              </a:ext>
            </a:extLst>
          </p:cNvPr>
          <p:cNvSpPr/>
          <p:nvPr/>
        </p:nvSpPr>
        <p:spPr>
          <a:xfrm>
            <a:off x="828873" y="2321124"/>
            <a:ext cx="19050" cy="4039096"/>
          </a:xfrm>
          <a:prstGeom prst="roundRect">
            <a:avLst>
              <a:gd name="adj" fmla="val 369727"/>
            </a:avLst>
          </a:prstGeom>
          <a:solidFill>
            <a:srgbClr val="C5D2CF"/>
          </a:solidFill>
          <a:ln/>
        </p:spPr>
      </p:sp>
      <p:sp>
        <p:nvSpPr>
          <p:cNvPr id="10" name="Shape 2">
            <a:extLst>
              <a:ext uri="{FF2B5EF4-FFF2-40B4-BE49-F238E27FC236}">
                <a16:creationId xmlns:a16="http://schemas.microsoft.com/office/drawing/2014/main" id="{BD336B44-BA73-44DE-B881-30DB2EA407D5}"/>
              </a:ext>
            </a:extLst>
          </p:cNvPr>
          <p:cNvSpPr/>
          <p:nvPr/>
        </p:nvSpPr>
        <p:spPr>
          <a:xfrm>
            <a:off x="1007964" y="2688828"/>
            <a:ext cx="586879" cy="19050"/>
          </a:xfrm>
          <a:prstGeom prst="roundRect">
            <a:avLst>
              <a:gd name="adj" fmla="val 369727"/>
            </a:avLst>
          </a:prstGeom>
          <a:solidFill>
            <a:srgbClr val="C5D2CF"/>
          </a:solidFill>
          <a:ln/>
        </p:spPr>
      </p:sp>
      <p:sp>
        <p:nvSpPr>
          <p:cNvPr id="11" name="Shape 3">
            <a:extLst>
              <a:ext uri="{FF2B5EF4-FFF2-40B4-BE49-F238E27FC236}">
                <a16:creationId xmlns:a16="http://schemas.microsoft.com/office/drawing/2014/main" id="{021F9AD7-DA82-41E8-80FB-C926AD8CF9CF}"/>
              </a:ext>
            </a:extLst>
          </p:cNvPr>
          <p:cNvSpPr/>
          <p:nvPr/>
        </p:nvSpPr>
        <p:spPr>
          <a:xfrm>
            <a:off x="649783" y="2509738"/>
            <a:ext cx="377230" cy="377230"/>
          </a:xfrm>
          <a:prstGeom prst="roundRect">
            <a:avLst>
              <a:gd name="adj" fmla="val 1867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5DAEF9A5-51C4-4BFA-ACB4-BB80C79335B6}"/>
              </a:ext>
            </a:extLst>
          </p:cNvPr>
          <p:cNvSpPr/>
          <p:nvPr/>
        </p:nvSpPr>
        <p:spPr>
          <a:xfrm>
            <a:off x="800100" y="2572545"/>
            <a:ext cx="76498" cy="2515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1958" dirty="0">
                <a:solidFill>
                  <a:srgbClr val="2C3249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1</a:t>
            </a:r>
            <a:endParaRPr lang="en-US" sz="195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5">
            <a:extLst>
              <a:ext uri="{FF2B5EF4-FFF2-40B4-BE49-F238E27FC236}">
                <a16:creationId xmlns:a16="http://schemas.microsoft.com/office/drawing/2014/main" id="{1B7D0E0D-7EFB-4A9B-8B55-576E20978D2C}"/>
              </a:ext>
            </a:extLst>
          </p:cNvPr>
          <p:cNvSpPr/>
          <p:nvPr/>
        </p:nvSpPr>
        <p:spPr>
          <a:xfrm>
            <a:off x="1760637" y="2469753"/>
            <a:ext cx="2096194" cy="2620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42"/>
              </a:lnSpc>
            </a:pPr>
            <a:r>
              <a:rPr lang="en-US" sz="2000" b="1" dirty="0">
                <a:solidFill>
                  <a:srgbClr val="2C3249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Interaktiv dasturlar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6">
            <a:extLst>
              <a:ext uri="{FF2B5EF4-FFF2-40B4-BE49-F238E27FC236}">
                <a16:creationId xmlns:a16="http://schemas.microsoft.com/office/drawing/2014/main" id="{B5927615-36CF-4F07-A447-F9DD5FFF99AF}"/>
              </a:ext>
            </a:extLst>
          </p:cNvPr>
          <p:cNvSpPr/>
          <p:nvPr/>
        </p:nvSpPr>
        <p:spPr>
          <a:xfrm>
            <a:off x="1760637" y="2851448"/>
            <a:ext cx="5154513" cy="9025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2C3249"/>
                </a:solidFill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O'quvchilarga fazoviy jismlarni aylantirish, o'lchash, hajmini hisoblash imkonini </a:t>
            </a:r>
            <a:r>
              <a:rPr lang="en-US" dirty="0" err="1">
                <a:solidFill>
                  <a:srgbClr val="2C3249"/>
                </a:solidFill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beradigan</a:t>
            </a:r>
            <a:r>
              <a:rPr lang="en-US" dirty="0">
                <a:solidFill>
                  <a:srgbClr val="2C3249"/>
                </a:solidFill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C3249"/>
                </a:solidFill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dasturlar</a:t>
            </a:r>
            <a:r>
              <a:rPr lang="uz-Latn-UZ" dirty="0">
                <a:solidFill>
                  <a:srgbClr val="2C3249"/>
                </a:solidFill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(GeoGebra)</a:t>
            </a:r>
            <a:r>
              <a:rPr lang="en-US" dirty="0">
                <a:solidFill>
                  <a:srgbClr val="2C3249"/>
                </a:solidFill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7">
            <a:extLst>
              <a:ext uri="{FF2B5EF4-FFF2-40B4-BE49-F238E27FC236}">
                <a16:creationId xmlns:a16="http://schemas.microsoft.com/office/drawing/2014/main" id="{2CDF504F-A1B6-4A5F-B0EC-BC92FCB4D592}"/>
              </a:ext>
            </a:extLst>
          </p:cNvPr>
          <p:cNvSpPr/>
          <p:nvPr/>
        </p:nvSpPr>
        <p:spPr>
          <a:xfrm>
            <a:off x="1007964" y="4091087"/>
            <a:ext cx="586879" cy="19050"/>
          </a:xfrm>
          <a:prstGeom prst="roundRect">
            <a:avLst>
              <a:gd name="adj" fmla="val 369727"/>
            </a:avLst>
          </a:prstGeom>
          <a:solidFill>
            <a:srgbClr val="C5D2CF"/>
          </a:solidFill>
          <a:ln/>
        </p:spPr>
      </p:sp>
      <p:sp>
        <p:nvSpPr>
          <p:cNvPr id="16" name="Shape 8">
            <a:extLst>
              <a:ext uri="{FF2B5EF4-FFF2-40B4-BE49-F238E27FC236}">
                <a16:creationId xmlns:a16="http://schemas.microsoft.com/office/drawing/2014/main" id="{D1312980-1BAC-48D0-8145-D3D38448F462}"/>
              </a:ext>
            </a:extLst>
          </p:cNvPr>
          <p:cNvSpPr/>
          <p:nvPr/>
        </p:nvSpPr>
        <p:spPr>
          <a:xfrm>
            <a:off x="649783" y="3911997"/>
            <a:ext cx="377230" cy="377230"/>
          </a:xfrm>
          <a:prstGeom prst="roundRect">
            <a:avLst>
              <a:gd name="adj" fmla="val 1867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7" name="Text 9">
            <a:extLst>
              <a:ext uri="{FF2B5EF4-FFF2-40B4-BE49-F238E27FC236}">
                <a16:creationId xmlns:a16="http://schemas.microsoft.com/office/drawing/2014/main" id="{81180C13-C050-49AB-8F49-42345FF81F68}"/>
              </a:ext>
            </a:extLst>
          </p:cNvPr>
          <p:cNvSpPr/>
          <p:nvPr/>
        </p:nvSpPr>
        <p:spPr>
          <a:xfrm>
            <a:off x="774700" y="3974803"/>
            <a:ext cx="127298" cy="2515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1958" dirty="0">
                <a:solidFill>
                  <a:srgbClr val="2C3249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2</a:t>
            </a:r>
            <a:endParaRPr lang="en-US" sz="195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0">
            <a:extLst>
              <a:ext uri="{FF2B5EF4-FFF2-40B4-BE49-F238E27FC236}">
                <a16:creationId xmlns:a16="http://schemas.microsoft.com/office/drawing/2014/main" id="{81297500-0F05-4917-A7D7-0174A2BEEE59}"/>
              </a:ext>
            </a:extLst>
          </p:cNvPr>
          <p:cNvSpPr/>
          <p:nvPr/>
        </p:nvSpPr>
        <p:spPr>
          <a:xfrm>
            <a:off x="1760637" y="3891062"/>
            <a:ext cx="2096194" cy="2620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42"/>
              </a:lnSpc>
            </a:pPr>
            <a:r>
              <a:rPr lang="en-US" sz="2000" b="1" dirty="0">
                <a:solidFill>
                  <a:srgbClr val="2C3249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Simulyatsiyalar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1">
            <a:extLst>
              <a:ext uri="{FF2B5EF4-FFF2-40B4-BE49-F238E27FC236}">
                <a16:creationId xmlns:a16="http://schemas.microsoft.com/office/drawing/2014/main" id="{45252587-FB43-4AD3-9509-6A620BF421CA}"/>
              </a:ext>
            </a:extLst>
          </p:cNvPr>
          <p:cNvSpPr/>
          <p:nvPr/>
        </p:nvSpPr>
        <p:spPr>
          <a:xfrm>
            <a:off x="1760637" y="4253707"/>
            <a:ext cx="5097363" cy="9698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2C3249"/>
                </a:solidFill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Fazoviy jismlarni yaratish va o'lchash jarayonini simulyatsiya qilish, bu o'quvchilarga amaliy tajriba beradi.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2">
            <a:extLst>
              <a:ext uri="{FF2B5EF4-FFF2-40B4-BE49-F238E27FC236}">
                <a16:creationId xmlns:a16="http://schemas.microsoft.com/office/drawing/2014/main" id="{A36FB48D-1B5B-488F-8051-D92867DDBBB5}"/>
              </a:ext>
            </a:extLst>
          </p:cNvPr>
          <p:cNvSpPr/>
          <p:nvPr/>
        </p:nvSpPr>
        <p:spPr>
          <a:xfrm>
            <a:off x="1007964" y="5493345"/>
            <a:ext cx="586879" cy="19050"/>
          </a:xfrm>
          <a:prstGeom prst="roundRect">
            <a:avLst>
              <a:gd name="adj" fmla="val 369727"/>
            </a:avLst>
          </a:prstGeom>
          <a:solidFill>
            <a:srgbClr val="C5D2CF"/>
          </a:solidFill>
          <a:ln/>
        </p:spPr>
      </p:sp>
      <p:sp>
        <p:nvSpPr>
          <p:cNvPr id="21" name="Shape 13">
            <a:extLst>
              <a:ext uri="{FF2B5EF4-FFF2-40B4-BE49-F238E27FC236}">
                <a16:creationId xmlns:a16="http://schemas.microsoft.com/office/drawing/2014/main" id="{DAF6FEF5-0B36-4444-A3A1-4E56ADCA69FF}"/>
              </a:ext>
            </a:extLst>
          </p:cNvPr>
          <p:cNvSpPr/>
          <p:nvPr/>
        </p:nvSpPr>
        <p:spPr>
          <a:xfrm>
            <a:off x="649783" y="5314256"/>
            <a:ext cx="377230" cy="377230"/>
          </a:xfrm>
          <a:prstGeom prst="roundRect">
            <a:avLst>
              <a:gd name="adj" fmla="val 1867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22" name="Text 14">
            <a:extLst>
              <a:ext uri="{FF2B5EF4-FFF2-40B4-BE49-F238E27FC236}">
                <a16:creationId xmlns:a16="http://schemas.microsoft.com/office/drawing/2014/main" id="{8E32ADBB-E0ED-4063-AC33-FCC83470CFEE}"/>
              </a:ext>
            </a:extLst>
          </p:cNvPr>
          <p:cNvSpPr/>
          <p:nvPr/>
        </p:nvSpPr>
        <p:spPr>
          <a:xfrm>
            <a:off x="773707" y="5377061"/>
            <a:ext cx="129282" cy="2515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1958" dirty="0">
                <a:solidFill>
                  <a:srgbClr val="2C3249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3</a:t>
            </a:r>
            <a:endParaRPr lang="en-US" sz="195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15">
            <a:extLst>
              <a:ext uri="{FF2B5EF4-FFF2-40B4-BE49-F238E27FC236}">
                <a16:creationId xmlns:a16="http://schemas.microsoft.com/office/drawing/2014/main" id="{CFDEA501-9FF3-4834-B3A5-2DB0145277BF}"/>
              </a:ext>
            </a:extLst>
          </p:cNvPr>
          <p:cNvSpPr/>
          <p:nvPr/>
        </p:nvSpPr>
        <p:spPr>
          <a:xfrm>
            <a:off x="1760637" y="5293320"/>
            <a:ext cx="2096194" cy="2620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42"/>
              </a:lnSpc>
            </a:pPr>
            <a:r>
              <a:rPr lang="en-US" sz="2000" b="1" dirty="0">
                <a:solidFill>
                  <a:srgbClr val="2C3249"/>
                </a:solidFill>
                <a:latin typeface="Arial" panose="020B0604020202020204" pitchFamily="34" charset="0"/>
                <a:ea typeface="Kanit Light" pitchFamily="34" charset="-122"/>
                <a:cs typeface="Arial" panose="020B0604020202020204" pitchFamily="34" charset="0"/>
              </a:rPr>
              <a:t>Video darslar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16">
            <a:extLst>
              <a:ext uri="{FF2B5EF4-FFF2-40B4-BE49-F238E27FC236}">
                <a16:creationId xmlns:a16="http://schemas.microsoft.com/office/drawing/2014/main" id="{12C26213-CDBD-42E6-A7FB-0CFA60D23E26}"/>
              </a:ext>
            </a:extLst>
          </p:cNvPr>
          <p:cNvSpPr/>
          <p:nvPr/>
        </p:nvSpPr>
        <p:spPr>
          <a:xfrm>
            <a:off x="1760637" y="5555357"/>
            <a:ext cx="5272484" cy="9025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2C3249"/>
                </a:solidFill>
                <a:latin typeface="Arial" panose="020B0604020202020204" pitchFamily="34" charset="0"/>
                <a:ea typeface="Martel Sans" pitchFamily="34" charset="-122"/>
                <a:cs typeface="Arial" panose="020B0604020202020204" pitchFamily="34" charset="0"/>
              </a:rPr>
              <a:t>O'quvchilarga fazoviy jismlar haqida tushuntirish, ularning xususiyatlarini ko'rsatish, amaliy misollarni keltirish.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05F94F9D-8752-41F0-A3D4-55F39964FE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2EEF95A7-A3C4-41C7-9CA4-2267D7D113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28" name="Picture 2" descr="Free Vector | Electronic devices collection">
            <a:extLst>
              <a:ext uri="{FF2B5EF4-FFF2-40B4-BE49-F238E27FC236}">
                <a16:creationId xmlns:a16="http://schemas.microsoft.com/office/drawing/2014/main" id="{B0ACBDB1-6D6D-461E-8AF4-162C74DE04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" t="7269" r="9981" b="8475"/>
          <a:stretch/>
        </p:blipFill>
        <p:spPr bwMode="auto">
          <a:xfrm>
            <a:off x="6991350" y="1880573"/>
            <a:ext cx="4998581" cy="481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8280" y="896612"/>
            <a:ext cx="9144000" cy="529272"/>
          </a:xfrm>
          <a:solidFill>
            <a:srgbClr val="002060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uz-Latn-UZ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qitish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etodikalarini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akomillashtirish</a:t>
            </a:r>
            <a:endParaRPr lang="ru-RU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400176" y="1729332"/>
            <a:ext cx="9427844" cy="4671467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z-Latn-UZ" sz="22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qitish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metodikalarini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takomillashtirish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zarurati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jaroyonini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o‘tkazish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muvaffaqiyatini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kuchaytirish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metodikalarni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yangilash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metodlarni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Innavatsion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yondashuvlar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metodlarni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o‘qitishdagi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kuchini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imkoniyatlarini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yaratadi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z-Latn-UZ" sz="22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qituvchilar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quvchilar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metodlarni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uslublarida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munosabatda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bo‘lishda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proaktiv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yondashuv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muhimdir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70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56BFB27-1F25-4F01-AF95-7243CE96E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7935" y="2068830"/>
            <a:ext cx="5636895" cy="464873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3016" y="872889"/>
            <a:ext cx="6583997" cy="647701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Muvaffaqiyatli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qitish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ajribalari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body" idx="1"/>
          </p:nvPr>
        </p:nvSpPr>
        <p:spPr>
          <a:xfrm>
            <a:off x="653304" y="1587911"/>
            <a:ext cx="11155680" cy="760954"/>
          </a:xfrm>
        </p:spPr>
        <p:txBody>
          <a:bodyPr>
            <a:norm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Muvaffaqiyatli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o‘qitish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tajribalari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tajribalar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o‘qituvchilarning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ko‘rsatkichlarini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oshirishga</a:t>
            </a:r>
            <a:r>
              <a:rPr lang="uz-Latn-UZ" sz="2000" b="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shunindek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aqliy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ko‘tarishga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qaratilgan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FDC17217-A56D-4EDF-8586-FE268BE3AC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033" y="2771498"/>
            <a:ext cx="5636894" cy="1517827"/>
          </a:xfrm>
        </p:spPr>
        <p:txBody>
          <a:bodyPr>
            <a:normAutofit/>
          </a:bodyPr>
          <a:lstStyle/>
          <a:p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quvchilar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natijalari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quvchilar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muvaffaqiyatga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erishganidan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song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natijalarini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erishilgan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yutu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auditoriya bilan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adilar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Объект 14">
            <a:extLst>
              <a:ext uri="{FF2B5EF4-FFF2-40B4-BE49-F238E27FC236}">
                <a16:creationId xmlns:a16="http://schemas.microsoft.com/office/drawing/2014/main" id="{86259940-8BEE-497E-B3A4-D135632D10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033" y="4346651"/>
            <a:ext cx="5636894" cy="1710792"/>
          </a:xfrm>
        </p:spPr>
        <p:txBody>
          <a:bodyPr>
            <a:normAutofit/>
          </a:bodyPr>
          <a:lstStyle/>
          <a:p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Tajribalardan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saboqlar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Muvaffaqiyatli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o‘qitish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tajribalaridan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saboqlar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kelgusi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pedagogi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yondashuvlar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yanada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rivojlanishga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52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EAC0832-5766-4F17-A8F9-520AB4121A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27" y="2239627"/>
            <a:ext cx="4818698" cy="4155458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3016" y="864811"/>
            <a:ext cx="4389120" cy="614997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uz-Latn-UZ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Refleksiya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416867" y="1337310"/>
            <a:ext cx="6558915" cy="4937760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fikrlar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o`rin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tutadi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fazoviy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jismlarning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sirtini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yuzi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hajmini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o‘qitish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bilimning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asosini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etadi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200" b="1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qitish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e’tibor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beriladigan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jihatlar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O`qitish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doimo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yondashuvlarga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e</a:t>
            </a:r>
            <a: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tiyojlarini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qondirish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moslashuvchan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uz-Latn-UZ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qituvchi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innovatsion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metodlarni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amaliyotda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usullarini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metodikalar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birlashtirish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tavsiya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5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1195</Words>
  <Application>Microsoft Office PowerPoint</Application>
  <PresentationFormat>Широкоэкранный</PresentationFormat>
  <Paragraphs>131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Kanit Light</vt:lpstr>
      <vt:lpstr>Martel Sans</vt:lpstr>
      <vt:lpstr>Times New Roman</vt:lpstr>
      <vt:lpstr>Тема Office</vt:lpstr>
      <vt:lpstr>Презентация PowerPoint</vt:lpstr>
      <vt:lpstr>O‘qitish metodikasi</vt:lpstr>
      <vt:lpstr>Презентация PowerPoint</vt:lpstr>
      <vt:lpstr>Fazoviy jismlar turlari, xususiyatlari va misollar</vt:lpstr>
      <vt:lpstr>Fazoviy jism sirti(yuzi) va hajmi</vt:lpstr>
      <vt:lpstr>O‘qitish usullari: An’anaviy va zamonaviy o‘qitish usullari, interaktiv metodlar</vt:lpstr>
      <vt:lpstr>Vizual materiallar</vt:lpstr>
      <vt:lpstr>Amaliy mashg‘ulotlar</vt:lpstr>
      <vt:lpstr>Sirt yuziga oid masalalar (“AHA! Matematika” darsligi) </vt:lpstr>
      <vt:lpstr>Sirt yuziga oid masalalar (“AHA! Matematika” darsligi) </vt:lpstr>
      <vt:lpstr>Презентация PowerPoint</vt:lpstr>
      <vt:lpstr>Презентация PowerPoint</vt:lpstr>
      <vt:lpstr>Презентация PowerPoint</vt:lpstr>
      <vt:lpstr>Презентация PowerPoint</vt:lpstr>
      <vt:lpstr>O‘qish jarayonida texnologiyalardan foydalanish</vt:lpstr>
      <vt:lpstr>Презентация PowerPoint</vt:lpstr>
      <vt:lpstr>O‘qitish metodikalarini takomillashtirish</vt:lpstr>
      <vt:lpstr>Muvaffaqiyatli o‘qitish tajribalari</vt:lpstr>
      <vt:lpstr>Refleksiya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Fazoviy jismlar sirti va yuzini o’qitish metodikasi</dc:title>
  <dc:creator>FACECOM</dc:creator>
  <cp:lastModifiedBy>MYCOM</cp:lastModifiedBy>
  <cp:revision>78</cp:revision>
  <dcterms:created xsi:type="dcterms:W3CDTF">2024-12-27T04:18:12Z</dcterms:created>
  <dcterms:modified xsi:type="dcterms:W3CDTF">2025-01-25T08:45:34Z</dcterms:modified>
</cp:coreProperties>
</file>