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</p:sldMasterIdLst>
  <p:notesMasterIdLst>
    <p:notesMasterId r:id="rId14"/>
  </p:notesMasterIdLst>
  <p:sldIdLst>
    <p:sldId id="350" r:id="rId4"/>
    <p:sldId id="352" r:id="rId5"/>
    <p:sldId id="261" r:id="rId6"/>
    <p:sldId id="353" r:id="rId7"/>
    <p:sldId id="355" r:id="rId8"/>
    <p:sldId id="356" r:id="rId9"/>
    <p:sldId id="366" r:id="rId10"/>
    <p:sldId id="365" r:id="rId11"/>
    <p:sldId id="368" r:id="rId12"/>
    <p:sldId id="273" r:id="rId1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27AF"/>
    <a:srgbClr val="002060"/>
    <a:srgbClr val="FF6161"/>
    <a:srgbClr val="1F295C"/>
    <a:srgbClr val="FF8B8B"/>
    <a:srgbClr val="BF29CB"/>
    <a:srgbClr val="E53935"/>
    <a:srgbClr val="80C783"/>
    <a:srgbClr val="E6E6E6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20" autoAdjust="0"/>
    <p:restoredTop sz="94660"/>
  </p:normalViewPr>
  <p:slideViewPr>
    <p:cSldViewPr>
      <p:cViewPr varScale="1">
        <p:scale>
          <a:sx n="38" d="100"/>
          <a:sy n="38" d="100"/>
        </p:scale>
        <p:origin x="84" y="107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21.01.2025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97c0c6006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" name="Google Shape;594;g97c0c60065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8234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1/21/2025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400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21.01.2025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8A961D-ABA6-4982-A269-16652D7788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26950" y="1881781"/>
            <a:ext cx="5334000" cy="408684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910624" y="3925201"/>
            <a:ext cx="11506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latin typeface="Times New Roman" panose="02020603050405020304" pitchFamily="18" charset="0"/>
                <a:ea typeface="Calibri" panose="020F0502020204030204" pitchFamily="34" charset="0"/>
              </a:rPr>
              <a:t>KO‘PBURCHAKLAR VA ULARNING XOSSALARINI  O‘QITISH METODIKASI</a:t>
            </a:r>
            <a:endParaRPr lang="ru-RU" sz="5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A0C0A4-154A-434C-8567-8A6DCDCC39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750" y="7343776"/>
            <a:ext cx="4760196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" name="Google Shape;859;p25">
            <a:extLst>
              <a:ext uri="{FF2B5EF4-FFF2-40B4-BE49-F238E27FC236}">
                <a16:creationId xmlns:a16="http://schemas.microsoft.com/office/drawing/2014/main" id="{74FEBAE6-F8E9-4CD2-A56F-4DE4FA8C5234}"/>
              </a:ext>
            </a:extLst>
          </p:cNvPr>
          <p:cNvGrpSpPr/>
          <p:nvPr/>
        </p:nvGrpSpPr>
        <p:grpSpPr>
          <a:xfrm>
            <a:off x="5021272" y="7229892"/>
            <a:ext cx="11389692" cy="2283050"/>
            <a:chOff x="459575" y="2310200"/>
            <a:chExt cx="5787281" cy="1160053"/>
          </a:xfrm>
        </p:grpSpPr>
        <p:sp>
          <p:nvSpPr>
            <p:cNvPr id="8" name="Google Shape;860;p25">
              <a:extLst>
                <a:ext uri="{FF2B5EF4-FFF2-40B4-BE49-F238E27FC236}">
                  <a16:creationId xmlns:a16="http://schemas.microsoft.com/office/drawing/2014/main" id="{23BFB6D3-5F02-4DF6-B680-68619FF8678B}"/>
                </a:ext>
              </a:extLst>
            </p:cNvPr>
            <p:cNvSpPr/>
            <p:nvPr/>
          </p:nvSpPr>
          <p:spPr>
            <a:xfrm>
              <a:off x="833450" y="2460625"/>
              <a:ext cx="4941003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" name="Google Shape;861;p25">
              <a:extLst>
                <a:ext uri="{FF2B5EF4-FFF2-40B4-BE49-F238E27FC236}">
                  <a16:creationId xmlns:a16="http://schemas.microsoft.com/office/drawing/2014/main" id="{E6BAA80A-DFA7-418F-A2F7-B91854F819EE}"/>
                </a:ext>
              </a:extLst>
            </p:cNvPr>
            <p:cNvSpPr/>
            <p:nvPr/>
          </p:nvSpPr>
          <p:spPr>
            <a:xfrm>
              <a:off x="459575" y="2310200"/>
              <a:ext cx="751200" cy="751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03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10" name="Google Shape;862;p25">
              <a:extLst>
                <a:ext uri="{FF2B5EF4-FFF2-40B4-BE49-F238E27FC236}">
                  <a16:creationId xmlns:a16="http://schemas.microsoft.com/office/drawing/2014/main" id="{D4E62DB0-2DAD-4DCA-A821-E3EC74399CAF}"/>
                </a:ext>
              </a:extLst>
            </p:cNvPr>
            <p:cNvSpPr/>
            <p:nvPr/>
          </p:nvSpPr>
          <p:spPr>
            <a:xfrm rot="10800000">
              <a:off x="459650" y="3061475"/>
              <a:ext cx="373800" cy="373800"/>
            </a:xfrm>
            <a:prstGeom prst="rtTriangle">
              <a:avLst/>
            </a:prstGeom>
            <a:solidFill>
              <a:srgbClr val="112B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" name="Google Shape;864;p25">
              <a:extLst>
                <a:ext uri="{FF2B5EF4-FFF2-40B4-BE49-F238E27FC236}">
                  <a16:creationId xmlns:a16="http://schemas.microsoft.com/office/drawing/2014/main" id="{557534FE-7F56-40AF-9963-539499E4600C}"/>
                </a:ext>
              </a:extLst>
            </p:cNvPr>
            <p:cNvSpPr txBox="1"/>
            <p:nvPr/>
          </p:nvSpPr>
          <p:spPr>
            <a:xfrm>
              <a:off x="1305854" y="2344226"/>
              <a:ext cx="4941002" cy="112602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uz-Latn-UZ" sz="40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Uchburchak va to‘rtburchaklarning perimetri va yuzini topish  mavzularini o‘qitishda samarali metodlar tanlash</a:t>
              </a:r>
              <a:endParaRPr sz="4000" b="1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3" name="Google Shape;871;p25">
            <a:extLst>
              <a:ext uri="{FF2B5EF4-FFF2-40B4-BE49-F238E27FC236}">
                <a16:creationId xmlns:a16="http://schemas.microsoft.com/office/drawing/2014/main" id="{6156A708-6C75-4F78-9A95-A1769A13DCE4}"/>
              </a:ext>
            </a:extLst>
          </p:cNvPr>
          <p:cNvGrpSpPr/>
          <p:nvPr/>
        </p:nvGrpSpPr>
        <p:grpSpPr>
          <a:xfrm>
            <a:off x="546100" y="2426732"/>
            <a:ext cx="10933467" cy="2214309"/>
            <a:chOff x="4898325" y="1014800"/>
            <a:chExt cx="5555467" cy="1125125"/>
          </a:xfrm>
        </p:grpSpPr>
        <p:sp>
          <p:nvSpPr>
            <p:cNvPr id="14" name="Google Shape;872;p25">
              <a:extLst>
                <a:ext uri="{FF2B5EF4-FFF2-40B4-BE49-F238E27FC236}">
                  <a16:creationId xmlns:a16="http://schemas.microsoft.com/office/drawing/2014/main" id="{523C0D06-B67D-4CC7-BFB2-0C5C3EAACAFF}"/>
                </a:ext>
              </a:extLst>
            </p:cNvPr>
            <p:cNvSpPr/>
            <p:nvPr/>
          </p:nvSpPr>
          <p:spPr>
            <a:xfrm>
              <a:off x="5272200" y="1165225"/>
              <a:ext cx="5181592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" name="Google Shape;873;p25">
              <a:extLst>
                <a:ext uri="{FF2B5EF4-FFF2-40B4-BE49-F238E27FC236}">
                  <a16:creationId xmlns:a16="http://schemas.microsoft.com/office/drawing/2014/main" id="{A5781FC6-1E6E-47E4-9DCE-0CB6D6F542F2}"/>
                </a:ext>
              </a:extLst>
            </p:cNvPr>
            <p:cNvSpPr/>
            <p:nvPr/>
          </p:nvSpPr>
          <p:spPr>
            <a:xfrm>
              <a:off x="4898325" y="1014800"/>
              <a:ext cx="751200" cy="751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16" name="Google Shape;874;p25">
              <a:extLst>
                <a:ext uri="{FF2B5EF4-FFF2-40B4-BE49-F238E27FC236}">
                  <a16:creationId xmlns:a16="http://schemas.microsoft.com/office/drawing/2014/main" id="{2E0D2A4D-5ACE-410F-9B9B-6DDCECC85C21}"/>
                </a:ext>
              </a:extLst>
            </p:cNvPr>
            <p:cNvSpPr/>
            <p:nvPr/>
          </p:nvSpPr>
          <p:spPr>
            <a:xfrm rot="10800000">
              <a:off x="4898400" y="1766075"/>
              <a:ext cx="373800" cy="373800"/>
            </a:xfrm>
            <a:prstGeom prst="rtTriangle">
              <a:avLst/>
            </a:prstGeom>
            <a:solidFill>
              <a:srgbClr val="C488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" name="Google Shape;876;p25">
              <a:extLst>
                <a:ext uri="{FF2B5EF4-FFF2-40B4-BE49-F238E27FC236}">
                  <a16:creationId xmlns:a16="http://schemas.microsoft.com/office/drawing/2014/main" id="{5D80BCD5-43D9-4893-9327-E8DF5B7D2A51}"/>
                </a:ext>
              </a:extLst>
            </p:cNvPr>
            <p:cNvSpPr txBox="1"/>
            <p:nvPr/>
          </p:nvSpPr>
          <p:spPr>
            <a:xfrm>
              <a:off x="5800417" y="1165225"/>
              <a:ext cx="4653375" cy="9175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it-IT" sz="40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Uchburchak va to‘rtburchaklarning xossalarini  o‘qitish.</a:t>
              </a:r>
              <a:endParaRPr lang="ru-RU" sz="4000" b="1" dirty="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25" name="Google Shape;865;p25">
            <a:extLst>
              <a:ext uri="{FF2B5EF4-FFF2-40B4-BE49-F238E27FC236}">
                <a16:creationId xmlns:a16="http://schemas.microsoft.com/office/drawing/2014/main" id="{CFD7F029-EF79-4F67-B9A3-8D90A8CC1521}"/>
              </a:ext>
            </a:extLst>
          </p:cNvPr>
          <p:cNvGrpSpPr/>
          <p:nvPr/>
        </p:nvGrpSpPr>
        <p:grpSpPr>
          <a:xfrm>
            <a:off x="2652772" y="4786503"/>
            <a:ext cx="10459977" cy="2214309"/>
            <a:chOff x="459575" y="3605600"/>
            <a:chExt cx="5314879" cy="1125125"/>
          </a:xfrm>
        </p:grpSpPr>
        <p:sp>
          <p:nvSpPr>
            <p:cNvPr id="26" name="Google Shape;866;p25">
              <a:extLst>
                <a:ext uri="{FF2B5EF4-FFF2-40B4-BE49-F238E27FC236}">
                  <a16:creationId xmlns:a16="http://schemas.microsoft.com/office/drawing/2014/main" id="{5A0BD55B-E06D-46F7-988A-D6EDBA8656BC}"/>
                </a:ext>
              </a:extLst>
            </p:cNvPr>
            <p:cNvSpPr/>
            <p:nvPr/>
          </p:nvSpPr>
          <p:spPr>
            <a:xfrm>
              <a:off x="833450" y="3756025"/>
              <a:ext cx="4941004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7" name="Google Shape;867;p25">
              <a:extLst>
                <a:ext uri="{FF2B5EF4-FFF2-40B4-BE49-F238E27FC236}">
                  <a16:creationId xmlns:a16="http://schemas.microsoft.com/office/drawing/2014/main" id="{CA102C7B-99AB-4B7B-A9A1-8AFCDD4A4078}"/>
                </a:ext>
              </a:extLst>
            </p:cNvPr>
            <p:cNvSpPr/>
            <p:nvPr/>
          </p:nvSpPr>
          <p:spPr>
            <a:xfrm>
              <a:off x="459575" y="3605600"/>
              <a:ext cx="751200" cy="7512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28" name="Google Shape;868;p25">
              <a:extLst>
                <a:ext uri="{FF2B5EF4-FFF2-40B4-BE49-F238E27FC236}">
                  <a16:creationId xmlns:a16="http://schemas.microsoft.com/office/drawing/2014/main" id="{5C370DC4-90E6-46A1-8CA3-ABA55AF19B82}"/>
                </a:ext>
              </a:extLst>
            </p:cNvPr>
            <p:cNvSpPr/>
            <p:nvPr/>
          </p:nvSpPr>
          <p:spPr>
            <a:xfrm rot="10800000">
              <a:off x="459650" y="4356875"/>
              <a:ext cx="373800" cy="373800"/>
            </a:xfrm>
            <a:prstGeom prst="rtTriangle">
              <a:avLst/>
            </a:prstGeom>
            <a:solidFill>
              <a:srgbClr val="CAA7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0" name="Google Shape;870;p25">
              <a:extLst>
                <a:ext uri="{FF2B5EF4-FFF2-40B4-BE49-F238E27FC236}">
                  <a16:creationId xmlns:a16="http://schemas.microsoft.com/office/drawing/2014/main" id="{752A428B-4847-4012-B240-0A6E051CCE02}"/>
                </a:ext>
              </a:extLst>
            </p:cNvPr>
            <p:cNvSpPr txBox="1"/>
            <p:nvPr/>
          </p:nvSpPr>
          <p:spPr>
            <a:xfrm>
              <a:off x="1420863" y="3879571"/>
              <a:ext cx="2682600" cy="546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uz-Latn-UZ" sz="4000" b="1" dirty="0">
                  <a:solidFill>
                    <a:schemeClr val="dk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O‘nli sanoq sistemasini o‘rganish rejasi</a:t>
              </a:r>
            </a:p>
          </p:txBody>
        </p:sp>
      </p:grpSp>
      <p:sp>
        <p:nvSpPr>
          <p:cNvPr id="31" name="Google Shape;640;p26">
            <a:extLst>
              <a:ext uri="{FF2B5EF4-FFF2-40B4-BE49-F238E27FC236}">
                <a16:creationId xmlns:a16="http://schemas.microsoft.com/office/drawing/2014/main" id="{1AA28CB7-1FFA-499C-8720-9E12A7C475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81907" y="1424701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raphic 2">
            <a:extLst>
              <a:ext uri="{FF2B5EF4-FFF2-40B4-BE49-F238E27FC236}">
                <a16:creationId xmlns:a16="http://schemas.microsoft.com/office/drawing/2014/main" id="{8BDBD700-48AC-4566-B1ED-BB9FDB2CE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48CEDC5A-6DE3-4711-9D56-65BFEAE046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8FDC065-C6DA-4F56-BA7D-291AB1E423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77B0E5-6583-430C-B582-0CCFB0877E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16950" y="1666875"/>
            <a:ext cx="9098682" cy="876300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70DD4761-AB3B-4446-B367-32FD0C0EC739}"/>
              </a:ext>
            </a:extLst>
          </p:cNvPr>
          <p:cNvSpPr txBox="1"/>
          <p:nvPr/>
        </p:nvSpPr>
        <p:spPr>
          <a:xfrm>
            <a:off x="554952" y="2646253"/>
            <a:ext cx="9098682" cy="6478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Uchburchak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to‘rtburchaklarning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perimetri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yuzini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mavzularini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qo‘llanadigan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vositalarni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afzal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bilasiz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  <a:endParaRPr lang="ru-RU" sz="4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D335B25-EC59-4951-A9C5-AB0EC0A29147}"/>
              </a:ext>
            </a:extLst>
          </p:cNvPr>
          <p:cNvSpPr txBox="1"/>
          <p:nvPr/>
        </p:nvSpPr>
        <p:spPr>
          <a:xfrm>
            <a:off x="996949" y="1971675"/>
            <a:ext cx="16002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uz-Latn-UZ" sz="5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Rasmdagi uchburchaklarning turini aniqlang va jadvalga yozing.</a:t>
            </a:r>
            <a:endParaRPr lang="ru-RU" sz="5400" dirty="0">
              <a:solidFill>
                <a:srgbClr val="00206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C347B4E-511C-4CD8-83CF-A997DCB43A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750" y="4086873"/>
            <a:ext cx="6328993" cy="527620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72EA0E-7DE0-4165-BE4B-24B2108604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9262" y="4437249"/>
            <a:ext cx="9859687" cy="527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83E543-9BF2-4EF1-B6F0-47EEA91DF514}"/>
              </a:ext>
            </a:extLst>
          </p:cNvPr>
          <p:cNvSpPr txBox="1"/>
          <p:nvPr/>
        </p:nvSpPr>
        <p:spPr>
          <a:xfrm>
            <a:off x="1026117" y="1998262"/>
            <a:ext cx="1696978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Latn-UZ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ABCD kvadrat va EFGH to‘g‘ri to‘rtburchakning qolgan tomonlarini chizing va ularni nomlang.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0BF7441-90C3-4F5C-B7F4-D658FD4158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1799" y="4328963"/>
            <a:ext cx="14716718" cy="549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89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71D32E-8325-4840-AE6B-7F0B6A146A78}"/>
              </a:ext>
            </a:extLst>
          </p:cNvPr>
          <p:cNvSpPr txBox="1"/>
          <p:nvPr/>
        </p:nvSpPr>
        <p:spPr>
          <a:xfrm>
            <a:off x="1282700" y="3343275"/>
            <a:ext cx="575945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 </a:t>
            </a:r>
            <a:r>
              <a:rPr lang="uz-Latn-UZ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Noma’lum burchakni toping.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1A346A8-49D9-4030-BE00-9C21EE20B660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7931150" y="2081709"/>
            <a:ext cx="8763000" cy="834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52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AFD222-4B27-493A-B7A4-DF3AFADDCF29}"/>
              </a:ext>
            </a:extLst>
          </p:cNvPr>
          <p:cNvSpPr txBox="1"/>
          <p:nvPr/>
        </p:nvSpPr>
        <p:spPr>
          <a:xfrm>
            <a:off x="5075718" y="2086640"/>
            <a:ext cx="9448800" cy="781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340">
              <a:lnSpc>
                <a:spcPct val="107000"/>
              </a:lnSpc>
              <a:spcAft>
                <a:spcPts val="800"/>
              </a:spcAft>
            </a:pPr>
            <a:r>
              <a:rPr lang="uz-Latn-UZ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Bo‘sh joylarni to‘ldiring.  </a:t>
            </a:r>
            <a:endParaRPr lang="ru-RU" sz="3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1D7611B-30D3-4EF0-9977-5BB9D82DE520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571500" y="3519805"/>
            <a:ext cx="7893050" cy="546227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5AC119B-D79E-468C-BA6C-6D7F652E4EA8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699" y="3514785"/>
            <a:ext cx="8655051" cy="54622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7061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6" name="Google Shape;596;p25"/>
          <p:cNvCxnSpPr>
            <a:cxnSpLocks/>
          </p:cNvCxnSpPr>
          <p:nvPr/>
        </p:nvCxnSpPr>
        <p:spPr>
          <a:xfrm>
            <a:off x="1852488" y="5691012"/>
            <a:ext cx="13393862" cy="0"/>
          </a:xfrm>
          <a:prstGeom prst="straightConnector1">
            <a:avLst/>
          </a:prstGeom>
          <a:noFill/>
          <a:ln w="38100" cap="flat" cmpd="sng">
            <a:solidFill>
              <a:srgbClr val="66666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9" name="Google Shape;599;p25"/>
          <p:cNvSpPr txBox="1"/>
          <p:nvPr/>
        </p:nvSpPr>
        <p:spPr>
          <a:xfrm flipH="1">
            <a:off x="10646977" y="2775699"/>
            <a:ext cx="6390466" cy="140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sv-SE" sz="3936" b="1" kern="0" dirty="0">
                <a:solidFill>
                  <a:srgbClr val="27C2A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Parallelogramm, romb va trapetsiyaning xossalari</a:t>
            </a:r>
            <a:endParaRPr sz="3936" b="1" kern="0" dirty="0">
              <a:solidFill>
                <a:srgbClr val="27C2A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04" name="Google Shape;604;p25"/>
          <p:cNvGrpSpPr/>
          <p:nvPr/>
        </p:nvGrpSpPr>
        <p:grpSpPr>
          <a:xfrm>
            <a:off x="12614438" y="4441809"/>
            <a:ext cx="2033891" cy="2835330"/>
            <a:chOff x="5600308" y="2123013"/>
            <a:chExt cx="1033452" cy="1440676"/>
          </a:xfrm>
        </p:grpSpPr>
        <p:sp>
          <p:nvSpPr>
            <p:cNvPr id="605" name="Google Shape;605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5"/>
            <p:cNvSpPr/>
            <p:nvPr/>
          </p:nvSpPr>
          <p:spPr>
            <a:xfrm>
              <a:off x="562015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5"/>
            <p:cNvSpPr/>
            <p:nvPr/>
          </p:nvSpPr>
          <p:spPr>
            <a:xfrm>
              <a:off x="571580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5"/>
            <p:cNvSpPr/>
            <p:nvPr/>
          </p:nvSpPr>
          <p:spPr>
            <a:xfrm>
              <a:off x="560030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5"/>
            <p:cNvSpPr/>
            <p:nvPr/>
          </p:nvSpPr>
          <p:spPr>
            <a:xfrm>
              <a:off x="571880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5"/>
            <p:cNvSpPr/>
            <p:nvPr/>
          </p:nvSpPr>
          <p:spPr>
            <a:xfrm>
              <a:off x="585295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5"/>
            <p:cNvSpPr/>
            <p:nvPr/>
          </p:nvSpPr>
          <p:spPr>
            <a:xfrm>
              <a:off x="599551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3" name="Google Shape;623;p25"/>
          <p:cNvSpPr txBox="1"/>
          <p:nvPr/>
        </p:nvSpPr>
        <p:spPr>
          <a:xfrm>
            <a:off x="1451462" y="7515100"/>
            <a:ext cx="3925631" cy="1616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936" b="1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Uchburchakning turlari</a:t>
            </a:r>
          </a:p>
        </p:txBody>
      </p:sp>
      <p:grpSp>
        <p:nvGrpSpPr>
          <p:cNvPr id="625" name="Google Shape;625;p25"/>
          <p:cNvGrpSpPr/>
          <p:nvPr/>
        </p:nvGrpSpPr>
        <p:grpSpPr>
          <a:xfrm>
            <a:off x="2317438" y="4459309"/>
            <a:ext cx="2033891" cy="2835330"/>
            <a:chOff x="965233" y="2123013"/>
            <a:chExt cx="1033452" cy="1440676"/>
          </a:xfrm>
        </p:grpSpPr>
        <p:sp>
          <p:nvSpPr>
            <p:cNvPr id="626" name="Google Shape;626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5"/>
            <p:cNvSpPr/>
            <p:nvPr/>
          </p:nvSpPr>
          <p:spPr>
            <a:xfrm>
              <a:off x="98507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5"/>
            <p:cNvSpPr/>
            <p:nvPr/>
          </p:nvSpPr>
          <p:spPr>
            <a:xfrm>
              <a:off x="108072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5"/>
            <p:cNvSpPr/>
            <p:nvPr/>
          </p:nvSpPr>
          <p:spPr>
            <a:xfrm>
              <a:off x="96523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5"/>
            <p:cNvSpPr/>
            <p:nvPr/>
          </p:nvSpPr>
          <p:spPr>
            <a:xfrm>
              <a:off x="108373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5"/>
            <p:cNvSpPr/>
            <p:nvPr/>
          </p:nvSpPr>
          <p:spPr>
            <a:xfrm>
              <a:off x="121787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5"/>
            <p:cNvSpPr/>
            <p:nvPr/>
          </p:nvSpPr>
          <p:spPr>
            <a:xfrm>
              <a:off x="136043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34" name="Google Shape;634;p25"/>
          <p:cNvSpPr txBox="1"/>
          <p:nvPr/>
        </p:nvSpPr>
        <p:spPr>
          <a:xfrm>
            <a:off x="2825750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6" name="Google Shape;636;p25"/>
          <p:cNvSpPr txBox="1"/>
          <p:nvPr/>
        </p:nvSpPr>
        <p:spPr>
          <a:xfrm>
            <a:off x="3808023" y="2200009"/>
            <a:ext cx="6104327" cy="2009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936" b="1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Uchburchakning burchaklari</a:t>
            </a:r>
            <a:endParaRPr sz="3936" b="1" kern="0" dirty="0">
              <a:solidFill>
                <a:srgbClr val="9A031E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38" name="Google Shape;638;p25"/>
          <p:cNvGrpSpPr/>
          <p:nvPr/>
        </p:nvGrpSpPr>
        <p:grpSpPr>
          <a:xfrm>
            <a:off x="5891052" y="4517536"/>
            <a:ext cx="2033891" cy="2835330"/>
            <a:chOff x="2510258" y="2123013"/>
            <a:chExt cx="1033452" cy="1440676"/>
          </a:xfrm>
        </p:grpSpPr>
        <p:sp>
          <p:nvSpPr>
            <p:cNvPr id="639" name="Google Shape;639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25"/>
            <p:cNvSpPr/>
            <p:nvPr/>
          </p:nvSpPr>
          <p:spPr>
            <a:xfrm>
              <a:off x="253010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25"/>
            <p:cNvSpPr/>
            <p:nvPr/>
          </p:nvSpPr>
          <p:spPr>
            <a:xfrm>
              <a:off x="262575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25"/>
            <p:cNvSpPr/>
            <p:nvPr/>
          </p:nvSpPr>
          <p:spPr>
            <a:xfrm>
              <a:off x="251025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5"/>
            <p:cNvSpPr/>
            <p:nvPr/>
          </p:nvSpPr>
          <p:spPr>
            <a:xfrm>
              <a:off x="262875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5"/>
            <p:cNvSpPr/>
            <p:nvPr/>
          </p:nvSpPr>
          <p:spPr>
            <a:xfrm>
              <a:off x="276290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25"/>
            <p:cNvSpPr/>
            <p:nvPr/>
          </p:nvSpPr>
          <p:spPr>
            <a:xfrm>
              <a:off x="290546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47" name="Google Shape;647;p25"/>
          <p:cNvSpPr txBox="1"/>
          <p:nvPr/>
        </p:nvSpPr>
        <p:spPr>
          <a:xfrm>
            <a:off x="6339408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49" name="Google Shape;649;p25"/>
          <p:cNvSpPr txBox="1"/>
          <p:nvPr/>
        </p:nvSpPr>
        <p:spPr>
          <a:xfrm flipH="1">
            <a:off x="7997239" y="7547091"/>
            <a:ext cx="5087660" cy="2102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it-IT" sz="3936" b="1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Geometrik shakllardagi noma’lum burchakni topish</a:t>
            </a:r>
            <a:endParaRPr sz="3936" b="1" kern="0" dirty="0">
              <a:solidFill>
                <a:srgbClr val="E3641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51" name="Google Shape;651;p25"/>
          <p:cNvGrpSpPr/>
          <p:nvPr/>
        </p:nvGrpSpPr>
        <p:grpSpPr>
          <a:xfrm>
            <a:off x="9326259" y="4517536"/>
            <a:ext cx="2033891" cy="2835330"/>
            <a:chOff x="4055283" y="2123013"/>
            <a:chExt cx="1033452" cy="1440676"/>
          </a:xfrm>
        </p:grpSpPr>
        <p:sp>
          <p:nvSpPr>
            <p:cNvPr id="652" name="Google Shape;652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25"/>
            <p:cNvSpPr/>
            <p:nvPr/>
          </p:nvSpPr>
          <p:spPr>
            <a:xfrm>
              <a:off x="407512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25"/>
            <p:cNvSpPr/>
            <p:nvPr/>
          </p:nvSpPr>
          <p:spPr>
            <a:xfrm>
              <a:off x="417077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25"/>
            <p:cNvSpPr/>
            <p:nvPr/>
          </p:nvSpPr>
          <p:spPr>
            <a:xfrm>
              <a:off x="405528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25"/>
            <p:cNvSpPr/>
            <p:nvPr/>
          </p:nvSpPr>
          <p:spPr>
            <a:xfrm>
              <a:off x="417378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25"/>
            <p:cNvSpPr/>
            <p:nvPr/>
          </p:nvSpPr>
          <p:spPr>
            <a:xfrm>
              <a:off x="430792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25"/>
            <p:cNvSpPr/>
            <p:nvPr/>
          </p:nvSpPr>
          <p:spPr>
            <a:xfrm>
              <a:off x="445048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60" name="Google Shape;660;p25"/>
          <p:cNvSpPr txBox="1"/>
          <p:nvPr/>
        </p:nvSpPr>
        <p:spPr>
          <a:xfrm>
            <a:off x="9912350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1" name="Google Shape;661;p25"/>
          <p:cNvSpPr txBox="1"/>
          <p:nvPr/>
        </p:nvSpPr>
        <p:spPr>
          <a:xfrm>
            <a:off x="13194584" y="5450707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pic>
        <p:nvPicPr>
          <p:cNvPr id="69" name="Graphic 2">
            <a:extLst>
              <a:ext uri="{FF2B5EF4-FFF2-40B4-BE49-F238E27FC236}">
                <a16:creationId xmlns:a16="http://schemas.microsoft.com/office/drawing/2014/main" id="{F0FD4622-4D6A-4E15-A5AB-9CAB9D1AA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36D0275A-9407-48DA-9E9F-89E4BAEB58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:a16="http://schemas.microsoft.com/office/drawing/2014/main" id="{F40B5D20-4ACD-46D2-A9D3-C85E6B77ED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2" name="Google Shape;597;p25">
            <a:extLst>
              <a:ext uri="{FF2B5EF4-FFF2-40B4-BE49-F238E27FC236}">
                <a16:creationId xmlns:a16="http://schemas.microsoft.com/office/drawing/2014/main" id="{B015E08A-811D-4CAE-B168-DF6DB2CA8997}"/>
              </a:ext>
            </a:extLst>
          </p:cNvPr>
          <p:cNvSpPr txBox="1">
            <a:spLocks/>
          </p:cNvSpPr>
          <p:nvPr/>
        </p:nvSpPr>
        <p:spPr>
          <a:xfrm>
            <a:off x="45510" y="1470627"/>
            <a:ext cx="16865452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rPr lang="uz-Latn-UZ" sz="4000" b="1" kern="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bir guruhga tanlangan mavzu bo‘yicha dars texnologik xaritasi tuzish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10002877" y="2617610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qanday qiyinchiliklarga duch keldingiz? </a:t>
            </a: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113698" y="4780550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Guruhda ishlashning afzalliklari nimada? </a:t>
            </a: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nimalarni o‘rgandingiz?</a:t>
            </a: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Graphic 2">
            <a:extLst>
              <a:ext uri="{FF2B5EF4-FFF2-40B4-BE49-F238E27FC236}">
                <a16:creationId xmlns:a16="http://schemas.microsoft.com/office/drawing/2014/main" id="{BF74077B-2593-49A5-BE40-0245A0BD3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5633</TotalTime>
  <Words>189</Words>
  <Application>Microsoft Office PowerPoint</Application>
  <PresentationFormat>Произвольный</PresentationFormat>
  <Paragraphs>30</Paragraphs>
  <Slides>10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Calibri</vt:lpstr>
      <vt:lpstr>Calibri Light</vt:lpstr>
      <vt:lpstr>Fira Sans Extra Condensed</vt:lpstr>
      <vt:lpstr>Fira Sans Extra Condensed Medium</vt:lpstr>
      <vt:lpstr>Fira Sans Extra Condensed SemiBold</vt:lpstr>
      <vt:lpstr>Roboto</vt:lpstr>
      <vt:lpstr>Times New Roman</vt:lpstr>
      <vt:lpstr>Тема Office</vt:lpstr>
      <vt:lpstr>Books Infographics by Slidesgo</vt:lpstr>
      <vt:lpstr>1_Тема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admin</cp:lastModifiedBy>
  <cp:revision>502</cp:revision>
  <cp:lastPrinted>2020-12-11T16:07:03Z</cp:lastPrinted>
  <dcterms:created xsi:type="dcterms:W3CDTF">2020-11-12T01:04:50Z</dcterms:created>
  <dcterms:modified xsi:type="dcterms:W3CDTF">2025-01-21T09:44:27Z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