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71" r:id="rId3"/>
    <p:sldId id="274" r:id="rId4"/>
    <p:sldId id="275" r:id="rId5"/>
    <p:sldId id="276" r:id="rId6"/>
    <p:sldId id="272" r:id="rId7"/>
    <p:sldId id="273" r:id="rId8"/>
    <p:sldId id="257" r:id="rId9"/>
    <p:sldId id="258" r:id="rId10"/>
    <p:sldId id="263" r:id="rId11"/>
    <p:sldId id="264" r:id="rId12"/>
    <p:sldId id="259" r:id="rId13"/>
    <p:sldId id="260" r:id="rId14"/>
    <p:sldId id="261" r:id="rId15"/>
    <p:sldId id="262" r:id="rId16"/>
    <p:sldId id="265" r:id="rId17"/>
    <p:sldId id="266" r:id="rId18"/>
    <p:sldId id="267" r:id="rId19"/>
    <p:sldId id="268" r:id="rId20"/>
    <p:sldId id="269" r:id="rId21"/>
    <p:sldId id="270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6" d="100"/>
          <a:sy n="56" d="100"/>
        </p:scale>
        <p:origin x="-155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09.09.2026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09.09.2026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09.09.2026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09.09.2026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09.09.2026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09.09.2026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09.09.2026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09.09.2026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09.09.2026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09.09.2026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09.09.2026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09.09.2026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74638"/>
            <a:ext cx="8219256" cy="178621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AU" sz="28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Maktabgacha</a:t>
            </a:r>
            <a:r>
              <a:rPr lang="en-A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ta’lim</a:t>
            </a:r>
            <a:r>
              <a:rPr lang="en-A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tashkilotida</a:t>
            </a:r>
            <a:r>
              <a:rPr lang="en-A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tarbiyalanuvchilarni</a:t>
            </a:r>
            <a:r>
              <a:rPr lang="en-A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milliy</a:t>
            </a:r>
            <a:r>
              <a:rPr lang="en-A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qadriyatlar</a:t>
            </a:r>
            <a:r>
              <a:rPr lang="en-A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vatanparvarlik</a:t>
            </a:r>
            <a:r>
              <a:rPr lang="en-A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ruhida</a:t>
            </a:r>
            <a:r>
              <a:rPr lang="en-A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tarbiyalashni</a:t>
            </a:r>
            <a:r>
              <a:rPr lang="en-A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amaliy</a:t>
            </a:r>
            <a:r>
              <a:rPr lang="en-A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tashkil</a:t>
            </a:r>
            <a:r>
              <a:rPr lang="en-A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etish</a:t>
            </a:r>
            <a:endParaRPr lang="ru-RU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043608" y="1997838"/>
            <a:ext cx="727280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AU" sz="2400" b="1" dirty="0">
                <a:latin typeface="Times New Roman" pitchFamily="18" charset="0"/>
                <a:cs typeface="Times New Roman" pitchFamily="18" charset="0"/>
              </a:rPr>
              <a:t>R E J A</a:t>
            </a:r>
          </a:p>
          <a:p>
            <a:r>
              <a:rPr lang="en-AU" sz="2400" dirty="0" smtClean="0">
                <a:latin typeface="Times New Roman" pitchFamily="18" charset="0"/>
                <a:cs typeface="Times New Roman" pitchFamily="18" charset="0"/>
              </a:rPr>
              <a:t>1.Milliy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qadriyat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vatanparvarlik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tushunchalarining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AU" sz="2400" dirty="0" err="1" smtClean="0">
                <a:latin typeface="Times New Roman" pitchFamily="18" charset="0"/>
                <a:cs typeface="Times New Roman" pitchFamily="18" charset="0"/>
              </a:rPr>
              <a:t>mazmuni</a:t>
            </a:r>
            <a:endParaRPr lang="en-AU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AU" sz="2400" dirty="0" smtClean="0">
                <a:latin typeface="Times New Roman" pitchFamily="18" charset="0"/>
                <a:cs typeface="Times New Roman" pitchFamily="18" charset="0"/>
              </a:rPr>
              <a:t>2.Maktabgacha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yoshdagi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bolalarda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milliy-vatanparvarlik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tarbiyasining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psixologik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xususiyatlari</a:t>
            </a:r>
            <a:endParaRPr lang="en-AU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AU" sz="2400" dirty="0" smtClean="0">
                <a:latin typeface="Times New Roman" pitchFamily="18" charset="0"/>
                <a:cs typeface="Times New Roman" pitchFamily="18" charset="0"/>
              </a:rPr>
              <a:t>3.Milliy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qadriyatlar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asosida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tarbiyani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amaliy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tashkil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etish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shakl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usullari</a:t>
            </a:r>
            <a:endParaRPr lang="en-AU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AU" sz="2400" dirty="0" smtClean="0">
                <a:latin typeface="Times New Roman" pitchFamily="18" charset="0"/>
                <a:cs typeface="Times New Roman" pitchFamily="18" charset="0"/>
              </a:rPr>
              <a:t>4.Milliy-vatanparvarlik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tarbiyasining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jamiyat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taraqqiyotidagi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ahamiyati</a:t>
            </a:r>
            <a:endParaRPr lang="en-A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7577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87624" y="980728"/>
            <a:ext cx="4824536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z-Cyrl-UZ" sz="32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AU" sz="3200" dirty="0" err="1" smtClean="0">
                <a:latin typeface="Times New Roman" pitchFamily="18" charset="0"/>
                <a:cs typeface="Times New Roman" pitchFamily="18" charset="0"/>
              </a:rPr>
              <a:t>Maktabgacha</a:t>
            </a:r>
            <a:r>
              <a:rPr lang="en-A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3200" dirty="0" err="1">
                <a:latin typeface="Times New Roman" pitchFamily="18" charset="0"/>
                <a:cs typeface="Times New Roman" pitchFamily="18" charset="0"/>
              </a:rPr>
              <a:t>ta’lim</a:t>
            </a:r>
            <a:r>
              <a:rPr lang="en-A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3200" dirty="0" err="1">
                <a:latin typeface="Times New Roman" pitchFamily="18" charset="0"/>
                <a:cs typeface="Times New Roman" pitchFamily="18" charset="0"/>
              </a:rPr>
              <a:t>tashkilotlarida</a:t>
            </a:r>
            <a:r>
              <a:rPr lang="en-A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3200" dirty="0" err="1">
                <a:latin typeface="Times New Roman" pitchFamily="18" charset="0"/>
                <a:cs typeface="Times New Roman" pitchFamily="18" charset="0"/>
              </a:rPr>
              <a:t>bolalarni</a:t>
            </a:r>
            <a:r>
              <a:rPr lang="en-A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3200" dirty="0" err="1">
                <a:latin typeface="Times New Roman" pitchFamily="18" charset="0"/>
                <a:cs typeface="Times New Roman" pitchFamily="18" charset="0"/>
              </a:rPr>
              <a:t>milliy</a:t>
            </a:r>
            <a:r>
              <a:rPr lang="en-A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3200" dirty="0" err="1">
                <a:latin typeface="Times New Roman" pitchFamily="18" charset="0"/>
                <a:cs typeface="Times New Roman" pitchFamily="18" charset="0"/>
              </a:rPr>
              <a:t>qadriyatlar</a:t>
            </a:r>
            <a:r>
              <a:rPr lang="en-A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32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3200" dirty="0" err="1">
                <a:latin typeface="Times New Roman" pitchFamily="18" charset="0"/>
                <a:cs typeface="Times New Roman" pitchFamily="18" charset="0"/>
              </a:rPr>
              <a:t>vatanparvarlik</a:t>
            </a:r>
            <a:r>
              <a:rPr lang="en-A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3200" dirty="0" err="1">
                <a:latin typeface="Times New Roman" pitchFamily="18" charset="0"/>
                <a:cs typeface="Times New Roman" pitchFamily="18" charset="0"/>
              </a:rPr>
              <a:t>ruhida</a:t>
            </a:r>
            <a:r>
              <a:rPr lang="en-A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3200" dirty="0" err="1">
                <a:latin typeface="Times New Roman" pitchFamily="18" charset="0"/>
                <a:cs typeface="Times New Roman" pitchFamily="18" charset="0"/>
              </a:rPr>
              <a:t>tarbiyalash</a:t>
            </a:r>
            <a:r>
              <a:rPr lang="en-A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3200" dirty="0" err="1">
                <a:latin typeface="Times New Roman" pitchFamily="18" charset="0"/>
                <a:cs typeface="Times New Roman" pitchFamily="18" charset="0"/>
              </a:rPr>
              <a:t>ularni</a:t>
            </a:r>
            <a:r>
              <a:rPr lang="en-A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3200" dirty="0" err="1">
                <a:latin typeface="Times New Roman" pitchFamily="18" charset="0"/>
                <a:cs typeface="Times New Roman" pitchFamily="18" charset="0"/>
              </a:rPr>
              <a:t>kichik</a:t>
            </a:r>
            <a:r>
              <a:rPr lang="en-A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3200" dirty="0" err="1">
                <a:latin typeface="Times New Roman" pitchFamily="18" charset="0"/>
                <a:cs typeface="Times New Roman" pitchFamily="18" charset="0"/>
              </a:rPr>
              <a:t>yoshdan</a:t>
            </a:r>
            <a:r>
              <a:rPr lang="en-A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3200" dirty="0" err="1">
                <a:latin typeface="Times New Roman" pitchFamily="18" charset="0"/>
                <a:cs typeface="Times New Roman" pitchFamily="18" charset="0"/>
              </a:rPr>
              <a:t>boshlab</a:t>
            </a:r>
            <a:r>
              <a:rPr lang="en-A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3200" dirty="0" err="1">
                <a:latin typeface="Times New Roman" pitchFamily="18" charset="0"/>
                <a:cs typeface="Times New Roman" pitchFamily="18" charset="0"/>
              </a:rPr>
              <a:t>o‘z</a:t>
            </a:r>
            <a:r>
              <a:rPr lang="en-A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3200" dirty="0" err="1">
                <a:latin typeface="Times New Roman" pitchFamily="18" charset="0"/>
                <a:cs typeface="Times New Roman" pitchFamily="18" charset="0"/>
              </a:rPr>
              <a:t>xalqi</a:t>
            </a:r>
            <a:r>
              <a:rPr lang="en-A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3200" dirty="0" err="1">
                <a:latin typeface="Times New Roman" pitchFamily="18" charset="0"/>
                <a:cs typeface="Times New Roman" pitchFamily="18" charset="0"/>
              </a:rPr>
              <a:t>tarixi</a:t>
            </a:r>
            <a:r>
              <a:rPr lang="en-AU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3200" dirty="0" err="1">
                <a:latin typeface="Times New Roman" pitchFamily="18" charset="0"/>
                <a:cs typeface="Times New Roman" pitchFamily="18" charset="0"/>
              </a:rPr>
              <a:t>madaniyati</a:t>
            </a:r>
            <a:r>
              <a:rPr lang="en-A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32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3200" dirty="0" err="1">
                <a:latin typeface="Times New Roman" pitchFamily="18" charset="0"/>
                <a:cs typeface="Times New Roman" pitchFamily="18" charset="0"/>
              </a:rPr>
              <a:t>an’analariga</a:t>
            </a:r>
            <a:r>
              <a:rPr lang="en-A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3200" dirty="0" err="1">
                <a:latin typeface="Times New Roman" pitchFamily="18" charset="0"/>
                <a:cs typeface="Times New Roman" pitchFamily="18" charset="0"/>
              </a:rPr>
              <a:t>hurmat</a:t>
            </a:r>
            <a:r>
              <a:rPr lang="en-A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3200" dirty="0" err="1">
                <a:latin typeface="Times New Roman" pitchFamily="18" charset="0"/>
                <a:cs typeface="Times New Roman" pitchFamily="18" charset="0"/>
              </a:rPr>
              <a:t>ruhida</a:t>
            </a:r>
            <a:r>
              <a:rPr lang="en-A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3200" dirty="0" err="1">
                <a:latin typeface="Times New Roman" pitchFamily="18" charset="0"/>
                <a:cs typeface="Times New Roman" pitchFamily="18" charset="0"/>
              </a:rPr>
              <a:t>voyaga</a:t>
            </a:r>
            <a:r>
              <a:rPr lang="en-A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3200" dirty="0" err="1">
                <a:latin typeface="Times New Roman" pitchFamily="18" charset="0"/>
                <a:cs typeface="Times New Roman" pitchFamily="18" charset="0"/>
              </a:rPr>
              <a:t>yetkazishda</a:t>
            </a:r>
            <a:r>
              <a:rPr lang="en-A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3200" dirty="0" err="1">
                <a:latin typeface="Times New Roman" pitchFamily="18" charset="0"/>
                <a:cs typeface="Times New Roman" pitchFamily="18" charset="0"/>
              </a:rPr>
              <a:t>amaliy</a:t>
            </a:r>
            <a:r>
              <a:rPr lang="en-A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3200" dirty="0" err="1">
                <a:latin typeface="Times New Roman" pitchFamily="18" charset="0"/>
                <a:cs typeface="Times New Roman" pitchFamily="18" charset="0"/>
              </a:rPr>
              <a:t>ahamiyatga</a:t>
            </a:r>
            <a:r>
              <a:rPr lang="en-A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3200" dirty="0" err="1">
                <a:latin typeface="Times New Roman" pitchFamily="18" charset="0"/>
                <a:cs typeface="Times New Roman" pitchFamily="18" charset="0"/>
              </a:rPr>
              <a:t>ega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143000"/>
            <a:ext cx="2736304" cy="457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7903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1600" y="476672"/>
            <a:ext cx="6984776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AU" sz="2400" b="1" dirty="0" err="1">
                <a:latin typeface="Times New Roman" pitchFamily="18" charset="0"/>
                <a:cs typeface="Times New Roman" pitchFamily="18" charset="0"/>
              </a:rPr>
              <a:t>Eng</a:t>
            </a:r>
            <a:r>
              <a:rPr lang="en-A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b="1" dirty="0" err="1">
                <a:latin typeface="Times New Roman" pitchFamily="18" charset="0"/>
                <a:cs typeface="Times New Roman" pitchFamily="18" charset="0"/>
              </a:rPr>
              <a:t>mashhur</a:t>
            </a:r>
            <a:r>
              <a:rPr lang="en-A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b="1" dirty="0" err="1">
                <a:latin typeface="Times New Roman" pitchFamily="18" charset="0"/>
                <a:cs typeface="Times New Roman" pitchFamily="18" charset="0"/>
              </a:rPr>
              <a:t>Vatan</a:t>
            </a:r>
            <a:r>
              <a:rPr lang="en-A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b="1" dirty="0" err="1">
                <a:latin typeface="Times New Roman" pitchFamily="18" charset="0"/>
                <a:cs typeface="Times New Roman" pitchFamily="18" charset="0"/>
              </a:rPr>
              <a:t>haqidagi</a:t>
            </a:r>
            <a:r>
              <a:rPr lang="en-A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b="1" dirty="0" err="1" smtClean="0">
                <a:latin typeface="Times New Roman" pitchFamily="18" charset="0"/>
                <a:cs typeface="Times New Roman" pitchFamily="18" charset="0"/>
              </a:rPr>
              <a:t>she’rlar</a:t>
            </a:r>
            <a:endParaRPr lang="uz-Cyrl-UZ" sz="2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AU" sz="2400" b="1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en-AU" sz="2400" b="1" dirty="0" err="1" smtClean="0">
                <a:latin typeface="Times New Roman" pitchFamily="18" charset="0"/>
                <a:cs typeface="Times New Roman" pitchFamily="18" charset="0"/>
              </a:rPr>
              <a:t>O‘zbekiston</a:t>
            </a:r>
            <a:r>
              <a:rPr lang="en-AU" sz="2400" b="1" dirty="0">
                <a:latin typeface="Times New Roman" pitchFamily="18" charset="0"/>
                <a:cs typeface="Times New Roman" pitchFamily="18" charset="0"/>
              </a:rPr>
              <a:t>» (</a:t>
            </a:r>
            <a:r>
              <a:rPr lang="en-AU" sz="2400" b="1" dirty="0" err="1">
                <a:latin typeface="Times New Roman" pitchFamily="18" charset="0"/>
                <a:cs typeface="Times New Roman" pitchFamily="18" charset="0"/>
              </a:rPr>
              <a:t>Erkin</a:t>
            </a:r>
            <a:r>
              <a:rPr lang="en-A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b="1" dirty="0" err="1">
                <a:latin typeface="Times New Roman" pitchFamily="18" charset="0"/>
                <a:cs typeface="Times New Roman" pitchFamily="18" charset="0"/>
              </a:rPr>
              <a:t>Vohidov</a:t>
            </a:r>
            <a:r>
              <a:rPr lang="en-AU" sz="2400" b="1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—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Vatanimizning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buyuk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tarixi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go‘zal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tabiati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mard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xalqini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tarannum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etuvchi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eng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mashhur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qasidalardan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biri</a:t>
            </a:r>
            <a:r>
              <a:rPr lang="en-AU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uz-Cyrl-UZ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AU" sz="2400" b="1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en-AU" sz="2400" b="1" dirty="0" err="1">
                <a:latin typeface="Times New Roman" pitchFamily="18" charset="0"/>
                <a:cs typeface="Times New Roman" pitchFamily="18" charset="0"/>
              </a:rPr>
              <a:t>O‘zbekiston</a:t>
            </a:r>
            <a:r>
              <a:rPr lang="en-AU" sz="2400" b="1" dirty="0">
                <a:latin typeface="Times New Roman" pitchFamily="18" charset="0"/>
                <a:cs typeface="Times New Roman" pitchFamily="18" charset="0"/>
              </a:rPr>
              <a:t>» (Abdulla </a:t>
            </a:r>
            <a:r>
              <a:rPr lang="en-AU" sz="2400" b="1" dirty="0" err="1">
                <a:latin typeface="Times New Roman" pitchFamily="18" charset="0"/>
                <a:cs typeface="Times New Roman" pitchFamily="18" charset="0"/>
              </a:rPr>
              <a:t>Oripov</a:t>
            </a:r>
            <a:r>
              <a:rPr lang="en-AU" sz="2400" b="1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— «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Yurtim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, ado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bo‘lmas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armonlaring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bor...»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satrlari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boshlanuvchi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xalqning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o‘tmishi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kelajagini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chuqur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falsafiy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aks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ettirgan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asar</a:t>
            </a:r>
            <a:r>
              <a:rPr lang="en-AU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uz-Cyrl-UZ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AU" sz="2400" b="1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en-AU" sz="2400" b="1" dirty="0" err="1">
                <a:latin typeface="Times New Roman" pitchFamily="18" charset="0"/>
                <a:cs typeface="Times New Roman" pitchFamily="18" charset="0"/>
              </a:rPr>
              <a:t>Vatan</a:t>
            </a:r>
            <a:r>
              <a:rPr lang="en-AU" sz="2400" b="1" dirty="0">
                <a:latin typeface="Times New Roman" pitchFamily="18" charset="0"/>
                <a:cs typeface="Times New Roman" pitchFamily="18" charset="0"/>
              </a:rPr>
              <a:t>» (Muhammad Yusuf) 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—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Soddalik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samimiylik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yo‘g‘rilgan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har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o‘zbekning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yuragiga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yetib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boradigan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she’r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. «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Vatan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bitta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Vatan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yagona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g‘oyasi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ilgari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suriladi</a:t>
            </a:r>
            <a:r>
              <a:rPr lang="en-AU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uz-Cyrl-UZ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AU" sz="2400" b="1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en-AU" sz="2400" b="1" dirty="0" err="1">
                <a:latin typeface="Times New Roman" pitchFamily="18" charset="0"/>
                <a:cs typeface="Times New Roman" pitchFamily="18" charset="0"/>
              </a:rPr>
              <a:t>Ona</a:t>
            </a:r>
            <a:r>
              <a:rPr lang="en-A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b="1" dirty="0" err="1">
                <a:latin typeface="Times New Roman" pitchFamily="18" charset="0"/>
                <a:cs typeface="Times New Roman" pitchFamily="18" charset="0"/>
              </a:rPr>
              <a:t>tilim</a:t>
            </a:r>
            <a:r>
              <a:rPr lang="en-AU" sz="2400" b="1" dirty="0"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en-AU" sz="2400" b="1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400" b="1" dirty="0"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en-AU" sz="2400" b="1" dirty="0" err="1">
                <a:latin typeface="Times New Roman" pitchFamily="18" charset="0"/>
                <a:cs typeface="Times New Roman" pitchFamily="18" charset="0"/>
              </a:rPr>
              <a:t>Vatan</a:t>
            </a:r>
            <a:r>
              <a:rPr lang="en-AU" sz="2400" b="1" dirty="0">
                <a:latin typeface="Times New Roman" pitchFamily="18" charset="0"/>
                <a:cs typeface="Times New Roman" pitchFamily="18" charset="0"/>
              </a:rPr>
              <a:t>» (</a:t>
            </a:r>
            <a:r>
              <a:rPr lang="en-AU" sz="2400" b="1" dirty="0" err="1">
                <a:latin typeface="Times New Roman" pitchFamily="18" charset="0"/>
                <a:cs typeface="Times New Roman" pitchFamily="18" charset="0"/>
              </a:rPr>
              <a:t>Erkin</a:t>
            </a:r>
            <a:r>
              <a:rPr lang="en-A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b="1" dirty="0" err="1">
                <a:latin typeface="Times New Roman" pitchFamily="18" charset="0"/>
                <a:cs typeface="Times New Roman" pitchFamily="18" charset="0"/>
              </a:rPr>
              <a:t>Vohidov</a:t>
            </a:r>
            <a:r>
              <a:rPr lang="en-AU" sz="2400" b="1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—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Yurtga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bo‘lgan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muhabbatni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tili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madaniyatiga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bo‘lgan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hurmat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ko‘rsatib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bergan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she’rlar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3456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99592" y="476672"/>
            <a:ext cx="676875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AU" sz="2400" b="1" dirty="0" err="1">
                <a:latin typeface="Times New Roman" pitchFamily="18" charset="0"/>
                <a:cs typeface="Times New Roman" pitchFamily="18" charset="0"/>
              </a:rPr>
              <a:t>Ko‘plab</a:t>
            </a:r>
            <a:r>
              <a:rPr lang="en-A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b="1" dirty="0" err="1">
                <a:latin typeface="Times New Roman" pitchFamily="18" charset="0"/>
                <a:cs typeface="Times New Roman" pitchFamily="18" charset="0"/>
              </a:rPr>
              <a:t>she’rlar</a:t>
            </a:r>
            <a:r>
              <a:rPr lang="en-A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b="1" dirty="0" err="1">
                <a:latin typeface="Times New Roman" pitchFamily="18" charset="0"/>
                <a:cs typeface="Times New Roman" pitchFamily="18" charset="0"/>
              </a:rPr>
              <a:t>buyuk</a:t>
            </a:r>
            <a:r>
              <a:rPr lang="en-A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b="1" dirty="0" err="1">
                <a:latin typeface="Times New Roman" pitchFamily="18" charset="0"/>
                <a:cs typeface="Times New Roman" pitchFamily="18" charset="0"/>
              </a:rPr>
              <a:t>xonandalar</a:t>
            </a:r>
            <a:r>
              <a:rPr lang="en-A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b="1" dirty="0" err="1">
                <a:latin typeface="Times New Roman" pitchFamily="18" charset="0"/>
                <a:cs typeface="Times New Roman" pitchFamily="18" charset="0"/>
              </a:rPr>
              <a:t>tomonidan</a:t>
            </a:r>
            <a:r>
              <a:rPr lang="en-A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b="1" dirty="0" err="1">
                <a:latin typeface="Times New Roman" pitchFamily="18" charset="0"/>
                <a:cs typeface="Times New Roman" pitchFamily="18" charset="0"/>
              </a:rPr>
              <a:t>qo‘shiq</a:t>
            </a:r>
            <a:r>
              <a:rPr lang="en-A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b="1" dirty="0" err="1">
                <a:latin typeface="Times New Roman" pitchFamily="18" charset="0"/>
                <a:cs typeface="Times New Roman" pitchFamily="18" charset="0"/>
              </a:rPr>
              <a:t>qilinib</a:t>
            </a:r>
            <a:r>
              <a:rPr lang="en-AU" sz="2400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400" b="1" dirty="0" err="1">
                <a:latin typeface="Times New Roman" pitchFamily="18" charset="0"/>
                <a:cs typeface="Times New Roman" pitchFamily="18" charset="0"/>
              </a:rPr>
              <a:t>xalq</a:t>
            </a:r>
            <a:r>
              <a:rPr lang="en-A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b="1" dirty="0" err="1">
                <a:latin typeface="Times New Roman" pitchFamily="18" charset="0"/>
                <a:cs typeface="Times New Roman" pitchFamily="18" charset="0"/>
              </a:rPr>
              <a:t>madhiyasiga</a:t>
            </a:r>
            <a:r>
              <a:rPr lang="en-A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b="1" dirty="0" err="1">
                <a:latin typeface="Times New Roman" pitchFamily="18" charset="0"/>
                <a:cs typeface="Times New Roman" pitchFamily="18" charset="0"/>
              </a:rPr>
              <a:t>aylanib</a:t>
            </a:r>
            <a:r>
              <a:rPr lang="en-A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b="1" dirty="0" err="1">
                <a:latin typeface="Times New Roman" pitchFamily="18" charset="0"/>
                <a:cs typeface="Times New Roman" pitchFamily="18" charset="0"/>
              </a:rPr>
              <a:t>ketgan</a:t>
            </a:r>
            <a:r>
              <a:rPr lang="en-AU" sz="2400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uz-Cyrl-UZ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AU" sz="2400" b="1" i="1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en-AU" sz="2400" b="1" i="1" dirty="0" err="1">
                <a:latin typeface="Times New Roman" pitchFamily="18" charset="0"/>
                <a:cs typeface="Times New Roman" pitchFamily="18" charset="0"/>
              </a:rPr>
              <a:t>O‘zbekiston</a:t>
            </a:r>
            <a:r>
              <a:rPr lang="en-AU" sz="2400" b="1" i="1" dirty="0">
                <a:latin typeface="Times New Roman" pitchFamily="18" charset="0"/>
                <a:cs typeface="Times New Roman" pitchFamily="18" charset="0"/>
              </a:rPr>
              <a:t>» (</a:t>
            </a:r>
            <a:r>
              <a:rPr lang="en-AU" sz="2400" b="1" i="1" dirty="0" err="1">
                <a:latin typeface="Times New Roman" pitchFamily="18" charset="0"/>
                <a:cs typeface="Times New Roman" pitchFamily="18" charset="0"/>
              </a:rPr>
              <a:t>Sherali</a:t>
            </a:r>
            <a:r>
              <a:rPr lang="en-AU" sz="24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b="1" i="1" dirty="0" err="1">
                <a:latin typeface="Times New Roman" pitchFamily="18" charset="0"/>
                <a:cs typeface="Times New Roman" pitchFamily="18" charset="0"/>
              </a:rPr>
              <a:t>Jo‘rayev</a:t>
            </a:r>
            <a:r>
              <a:rPr lang="en-AU" sz="2400" b="1" i="1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—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Erkin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Vohidov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g‘azali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asosida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aytilgan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o‘zbek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san’atining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oltin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fondidan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joy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olgan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qo‘shiq</a:t>
            </a:r>
            <a:r>
              <a:rPr lang="en-AU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uz-Cyrl-UZ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AU" sz="2400" b="1" i="1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en-AU" sz="2400" b="1" i="1" dirty="0" err="1">
                <a:latin typeface="Times New Roman" pitchFamily="18" charset="0"/>
                <a:cs typeface="Times New Roman" pitchFamily="18" charset="0"/>
              </a:rPr>
              <a:t>Sening</a:t>
            </a:r>
            <a:r>
              <a:rPr lang="en-AU" sz="24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b="1" i="1" dirty="0" err="1">
                <a:latin typeface="Times New Roman" pitchFamily="18" charset="0"/>
                <a:cs typeface="Times New Roman" pitchFamily="18" charset="0"/>
              </a:rPr>
              <a:t>baxting</a:t>
            </a:r>
            <a:r>
              <a:rPr lang="en-AU" sz="2400" b="1" i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400" b="1" i="1" dirty="0" err="1">
                <a:latin typeface="Times New Roman" pitchFamily="18" charset="0"/>
                <a:cs typeface="Times New Roman" pitchFamily="18" charset="0"/>
              </a:rPr>
              <a:t>sening</a:t>
            </a:r>
            <a:r>
              <a:rPr lang="en-AU" sz="24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b="1" i="1" dirty="0" err="1">
                <a:latin typeface="Times New Roman" pitchFamily="18" charset="0"/>
                <a:cs typeface="Times New Roman" pitchFamily="18" charset="0"/>
              </a:rPr>
              <a:t>baxting</a:t>
            </a:r>
            <a:r>
              <a:rPr lang="en-AU" sz="2400" b="1" i="1" dirty="0">
                <a:latin typeface="Times New Roman" pitchFamily="18" charset="0"/>
                <a:cs typeface="Times New Roman" pitchFamily="18" charset="0"/>
              </a:rPr>
              <a:t>...» (</a:t>
            </a:r>
            <a:r>
              <a:rPr lang="en-AU" sz="2400" b="1" i="1" dirty="0" err="1">
                <a:latin typeface="Times New Roman" pitchFamily="18" charset="0"/>
                <a:cs typeface="Times New Roman" pitchFamily="18" charset="0"/>
              </a:rPr>
              <a:t>Yulduz</a:t>
            </a:r>
            <a:r>
              <a:rPr lang="en-AU" sz="24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b="1" i="1" dirty="0" err="1">
                <a:latin typeface="Times New Roman" pitchFamily="18" charset="0"/>
                <a:cs typeface="Times New Roman" pitchFamily="18" charset="0"/>
              </a:rPr>
              <a:t>Usmonova</a:t>
            </a:r>
            <a:r>
              <a:rPr lang="en-AU" sz="2400" b="1" i="1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—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Vatanning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har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guli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tuprog‘ini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qadrlashga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chorlovchi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dildosh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qo‘shiq</a:t>
            </a:r>
            <a:r>
              <a:rPr lang="en-AU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uz-Cyrl-UZ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AU" sz="2400" b="1" i="1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en-AU" sz="2400" b="1" i="1" dirty="0" err="1">
                <a:latin typeface="Times New Roman" pitchFamily="18" charset="0"/>
                <a:cs typeface="Times New Roman" pitchFamily="18" charset="0"/>
              </a:rPr>
              <a:t>Vatanim</a:t>
            </a:r>
            <a:r>
              <a:rPr lang="en-AU" sz="2400" b="1" i="1" dirty="0">
                <a:latin typeface="Times New Roman" pitchFamily="18" charset="0"/>
                <a:cs typeface="Times New Roman" pitchFamily="18" charset="0"/>
              </a:rPr>
              <a:t>» (</a:t>
            </a:r>
            <a:r>
              <a:rPr lang="en-AU" sz="2400" b="1" i="1" dirty="0" err="1">
                <a:latin typeface="Times New Roman" pitchFamily="18" charset="0"/>
                <a:cs typeface="Times New Roman" pitchFamily="18" charset="0"/>
              </a:rPr>
              <a:t>Sevara</a:t>
            </a:r>
            <a:r>
              <a:rPr lang="en-AU" sz="24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b="1" i="1" dirty="0" err="1">
                <a:latin typeface="Times New Roman" pitchFamily="18" charset="0"/>
                <a:cs typeface="Times New Roman" pitchFamily="18" charset="0"/>
              </a:rPr>
              <a:t>Nazarxon</a:t>
            </a:r>
            <a:r>
              <a:rPr lang="en-AU" sz="2400" b="1" i="1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— Muhammad Yusuf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she’ri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asosida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yaratilgan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juda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ta’sirli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zamonaviy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ijrodagi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mashhur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qo‘shiq</a:t>
            </a:r>
            <a:r>
              <a:rPr lang="en-AU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uz-Cyrl-UZ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AU" sz="2400" b="1" i="1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en-AU" sz="2400" b="1" i="1" dirty="0" err="1">
                <a:latin typeface="Times New Roman" pitchFamily="18" charset="0"/>
                <a:cs typeface="Times New Roman" pitchFamily="18" charset="0"/>
              </a:rPr>
              <a:t>Hech</a:t>
            </a:r>
            <a:r>
              <a:rPr lang="en-AU" sz="24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b="1" i="1" dirty="0" err="1">
                <a:latin typeface="Times New Roman" pitchFamily="18" charset="0"/>
                <a:cs typeface="Times New Roman" pitchFamily="18" charset="0"/>
              </a:rPr>
              <a:t>kimga</a:t>
            </a:r>
            <a:r>
              <a:rPr lang="en-AU" sz="24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b="1" i="1" dirty="0" err="1">
                <a:latin typeface="Times New Roman" pitchFamily="18" charset="0"/>
                <a:cs typeface="Times New Roman" pitchFamily="18" charset="0"/>
              </a:rPr>
              <a:t>bermaymiz</a:t>
            </a:r>
            <a:r>
              <a:rPr lang="en-AU" sz="24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b="1" i="1" dirty="0" err="1">
                <a:latin typeface="Times New Roman" pitchFamily="18" charset="0"/>
                <a:cs typeface="Times New Roman" pitchFamily="18" charset="0"/>
              </a:rPr>
              <a:t>seni</a:t>
            </a:r>
            <a:r>
              <a:rPr lang="en-AU" sz="2400" b="1" i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400" b="1" i="1" dirty="0" err="1">
                <a:latin typeface="Times New Roman" pitchFamily="18" charset="0"/>
                <a:cs typeface="Times New Roman" pitchFamily="18" charset="0"/>
              </a:rPr>
              <a:t>O‘zbekiston</a:t>
            </a:r>
            <a:r>
              <a:rPr lang="en-AU" sz="2400" b="1" i="1" dirty="0">
                <a:latin typeface="Times New Roman" pitchFamily="18" charset="0"/>
                <a:cs typeface="Times New Roman" pitchFamily="18" charset="0"/>
              </a:rPr>
              <a:t>!» (</a:t>
            </a:r>
            <a:r>
              <a:rPr lang="en-AU" sz="2400" b="1" i="1" dirty="0" err="1">
                <a:latin typeface="Times New Roman" pitchFamily="18" charset="0"/>
                <a:cs typeface="Times New Roman" pitchFamily="18" charset="0"/>
              </a:rPr>
              <a:t>Otabek</a:t>
            </a:r>
            <a:r>
              <a:rPr lang="en-AU" sz="24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b="1" i="1" dirty="0" err="1">
                <a:latin typeface="Times New Roman" pitchFamily="18" charset="0"/>
                <a:cs typeface="Times New Roman" pitchFamily="18" charset="0"/>
              </a:rPr>
              <a:t>Muhammadzohid</a:t>
            </a:r>
            <a:r>
              <a:rPr lang="en-AU" sz="2400" b="1" i="1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—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Vatan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himoyasi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unga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bo‘lgan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sadoqatni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jo‘shqin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ohanglarda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ifodalagan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asar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3666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75656" y="548680"/>
            <a:ext cx="5904656" cy="50119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Men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dunyoni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nima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qildim</a:t>
            </a:r>
            <a:r>
              <a:rPr lang="en-AU" sz="2400" dirty="0" smtClean="0">
                <a:latin typeface="Times New Roman" pitchFamily="18" charset="0"/>
                <a:cs typeface="Times New Roman" pitchFamily="18" charset="0"/>
              </a:rPr>
              <a:t>,</a:t>
            </a:r>
            <a:endParaRPr lang="uz-Cyrl-UZ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en-AU" sz="2400" dirty="0" err="1" smtClean="0">
                <a:latin typeface="Times New Roman" pitchFamily="18" charset="0"/>
                <a:cs typeface="Times New Roman" pitchFamily="18" charset="0"/>
              </a:rPr>
              <a:t>O'zing</a:t>
            </a:r>
            <a:r>
              <a:rPr lang="en-A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mening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baxtimsan</a:t>
            </a:r>
            <a:r>
              <a:rPr lang="en-AU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uz-Cyrl-UZ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en-AU" sz="2400" dirty="0" err="1" smtClean="0">
                <a:latin typeface="Times New Roman" pitchFamily="18" charset="0"/>
                <a:cs typeface="Times New Roman" pitchFamily="18" charset="0"/>
              </a:rPr>
              <a:t>Erkin</a:t>
            </a:r>
            <a:r>
              <a:rPr lang="en-A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qushim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erka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qushim</a:t>
            </a:r>
            <a:r>
              <a:rPr lang="en-AU" sz="2400" dirty="0" smtClean="0">
                <a:latin typeface="Times New Roman" pitchFamily="18" charset="0"/>
                <a:cs typeface="Times New Roman" pitchFamily="18" charset="0"/>
              </a:rPr>
              <a:t>,</a:t>
            </a:r>
            <a:endParaRPr lang="uz-Cyrl-UZ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en-AU" sz="2400" dirty="0" err="1" smtClean="0">
                <a:latin typeface="Times New Roman" pitchFamily="18" charset="0"/>
                <a:cs typeface="Times New Roman" pitchFamily="18" charset="0"/>
              </a:rPr>
              <a:t>Sultonimsan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taxtimsan</a:t>
            </a:r>
            <a:r>
              <a:rPr lang="en-AU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uz-Cyrl-UZ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en-AU" sz="2400" dirty="0" err="1" smtClean="0">
                <a:latin typeface="Times New Roman" pitchFamily="18" charset="0"/>
                <a:cs typeface="Times New Roman" pitchFamily="18" charset="0"/>
              </a:rPr>
              <a:t>O'tsa</a:t>
            </a:r>
            <a:r>
              <a:rPr lang="en-A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ketar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sershovqin</a:t>
            </a:r>
            <a:r>
              <a:rPr lang="en-AU" sz="2400" dirty="0" smtClean="0">
                <a:latin typeface="Times New Roman" pitchFamily="18" charset="0"/>
                <a:cs typeface="Times New Roman" pitchFamily="18" charset="0"/>
              </a:rPr>
              <a:t>,</a:t>
            </a:r>
            <a:endParaRPr lang="uz-Cyrl-UZ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en-AU" sz="2400" dirty="0" err="1" smtClean="0">
                <a:latin typeface="Times New Roman" pitchFamily="18" charset="0"/>
                <a:cs typeface="Times New Roman" pitchFamily="18" charset="0"/>
              </a:rPr>
              <a:t>Shuhratlari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shonlari</a:t>
            </a:r>
            <a:r>
              <a:rPr lang="en-AU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uz-Cyrl-UZ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en-AU" sz="2400" dirty="0" err="1" smtClean="0">
                <a:latin typeface="Times New Roman" pitchFamily="18" charset="0"/>
                <a:cs typeface="Times New Roman" pitchFamily="18" charset="0"/>
              </a:rPr>
              <a:t>Ko'zlarimga</a:t>
            </a:r>
            <a:r>
              <a:rPr lang="en-A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to'tiyo</a:t>
            </a:r>
            <a:r>
              <a:rPr lang="en-AU" sz="2400" dirty="0" smtClean="0">
                <a:latin typeface="Times New Roman" pitchFamily="18" charset="0"/>
                <a:cs typeface="Times New Roman" pitchFamily="18" charset="0"/>
              </a:rPr>
              <a:t>,</a:t>
            </a:r>
            <a:endParaRPr lang="uz-Cyrl-UZ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en-AU" sz="2400" dirty="0" err="1" smtClean="0">
                <a:latin typeface="Times New Roman" pitchFamily="18" charset="0"/>
                <a:cs typeface="Times New Roman" pitchFamily="18" charset="0"/>
              </a:rPr>
              <a:t>Poyingdagi</a:t>
            </a:r>
            <a:r>
              <a:rPr lang="en-A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changlari</a:t>
            </a:r>
            <a:r>
              <a:rPr lang="en-AU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uz-Cyrl-UZ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en-AU" sz="2400" dirty="0" err="1" smtClean="0">
                <a:latin typeface="Times New Roman" pitchFamily="18" charset="0"/>
                <a:cs typeface="Times New Roman" pitchFamily="18" charset="0"/>
              </a:rPr>
              <a:t>Hech</a:t>
            </a:r>
            <a:r>
              <a:rPr lang="en-A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kimga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bermaymiz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seni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O'zbekiston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!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073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188640"/>
            <a:ext cx="7190185" cy="1440160"/>
          </a:xfrm>
        </p:spPr>
        <p:txBody>
          <a:bodyPr>
            <a:normAutofit/>
          </a:bodyPr>
          <a:lstStyle/>
          <a:p>
            <a:pPr algn="ctr"/>
            <a:r>
              <a:rPr lang="es-ES" sz="4000" dirty="0">
                <a:latin typeface="Times New Roman" pitchFamily="18" charset="0"/>
                <a:cs typeface="Times New Roman" pitchFamily="18" charset="0"/>
              </a:rPr>
              <a:t>Asosiy yo‘nalishlar va amaliy choralar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827584" y="1772816"/>
            <a:ext cx="3662119" cy="4608511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AU" sz="2400" b="1" dirty="0" err="1">
                <a:latin typeface="Times New Roman" pitchFamily="18" charset="0"/>
                <a:cs typeface="Times New Roman" pitchFamily="18" charset="0"/>
              </a:rPr>
              <a:t>Milliy</a:t>
            </a:r>
            <a:r>
              <a:rPr lang="en-A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b="1" dirty="0" err="1" smtClean="0">
                <a:latin typeface="Times New Roman" pitchFamily="18" charset="0"/>
                <a:cs typeface="Times New Roman" pitchFamily="18" charset="0"/>
              </a:rPr>
              <a:t>o‘yinlar</a:t>
            </a:r>
            <a:r>
              <a:rPr lang="en-A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b="1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b="1" dirty="0" err="1" smtClean="0">
                <a:latin typeface="Times New Roman" pitchFamily="18" charset="0"/>
                <a:cs typeface="Times New Roman" pitchFamily="18" charset="0"/>
              </a:rPr>
              <a:t>Ertaklar</a:t>
            </a:r>
            <a:endParaRPr lang="uz-Cyrl-UZ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Oq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terakmi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ko‘k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terak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", "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Chitti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gul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"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kabi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milliy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harakatli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o‘yinlarni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kundalik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mashg‘ulotlarga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kiritish</a:t>
            </a:r>
            <a:r>
              <a:rPr lang="en-AU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uz-Cyrl-UZ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AU" sz="2400" dirty="0" err="1" smtClean="0">
                <a:latin typeface="Times New Roman" pitchFamily="18" charset="0"/>
                <a:cs typeface="Times New Roman" pitchFamily="18" charset="0"/>
              </a:rPr>
              <a:t>O‘zbek</a:t>
            </a:r>
            <a:r>
              <a:rPr lang="en-A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xalq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ertaklari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dostonlari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qahramonlari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misolida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yaxshilik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jasorat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halollikni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tushuntirish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quarter" idx="14"/>
          </p:nvPr>
        </p:nvSpPr>
        <p:spPr>
          <a:xfrm>
            <a:off x="4716016" y="1772816"/>
            <a:ext cx="3960440" cy="468052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AU" sz="2400" b="1" dirty="0" err="1">
                <a:latin typeface="Times New Roman" pitchFamily="18" charset="0"/>
                <a:cs typeface="Times New Roman" pitchFamily="18" charset="0"/>
              </a:rPr>
              <a:t>Milliy</a:t>
            </a:r>
            <a:r>
              <a:rPr lang="en-A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b="1" dirty="0" err="1">
                <a:latin typeface="Times New Roman" pitchFamily="18" charset="0"/>
                <a:cs typeface="Times New Roman" pitchFamily="18" charset="0"/>
              </a:rPr>
              <a:t>bayramlar</a:t>
            </a:r>
            <a:r>
              <a:rPr lang="en-A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b="1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b="1" dirty="0" err="1" smtClean="0">
                <a:latin typeface="Times New Roman" pitchFamily="18" charset="0"/>
                <a:cs typeface="Times New Roman" pitchFamily="18" charset="0"/>
              </a:rPr>
              <a:t>an’analar</a:t>
            </a:r>
            <a:endParaRPr lang="uz-Cyrl-UZ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Navro‘z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Mustaqillik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kuni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O‘qituvchilar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kunini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milliy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liboslar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qo‘shiqlar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sahna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ko‘rinishlari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nishonlash</a:t>
            </a:r>
            <a:r>
              <a:rPr lang="en-AU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uz-Cyrl-UZ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AU" sz="2400" dirty="0" err="1" smtClean="0">
                <a:latin typeface="Times New Roman" pitchFamily="18" charset="0"/>
                <a:cs typeface="Times New Roman" pitchFamily="18" charset="0"/>
              </a:rPr>
              <a:t>Bolalarga</a:t>
            </a:r>
            <a:r>
              <a:rPr lang="en-A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milliy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hunarmandchilik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turlari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kulolchilik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do‘zilik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so‘zana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tikish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haqida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oddiy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tilda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ma’lumot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berish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5961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31640" y="3573017"/>
            <a:ext cx="7200800" cy="2361648"/>
          </a:xfrm>
        </p:spPr>
        <p:txBody>
          <a:bodyPr>
            <a:noAutofit/>
          </a:bodyPr>
          <a:lstStyle/>
          <a:p>
            <a:r>
              <a:rPr lang="en-AU" sz="2800" b="1" i="1" dirty="0" err="1">
                <a:latin typeface="Times New Roman" pitchFamily="18" charset="0"/>
                <a:cs typeface="Times New Roman" pitchFamily="18" charset="0"/>
              </a:rPr>
              <a:t>Oilalar</a:t>
            </a:r>
            <a:r>
              <a:rPr lang="en-AU" sz="28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b="1" i="1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AU" sz="28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b="1" i="1" dirty="0" err="1">
                <a:latin typeface="Times New Roman" pitchFamily="18" charset="0"/>
                <a:cs typeface="Times New Roman" pitchFamily="18" charset="0"/>
              </a:rPr>
              <a:t>hamkorlik: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Ota-onalarni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jalb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qilgan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holda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"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Milliy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taomlar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"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"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Oila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tarixi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"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kabi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ko‘rgazmali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tadbirlar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tashkil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etish.Oilaviy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qadriyatlarni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hurmat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kattalarga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yordam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berish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odatlarini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bog‘chada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davom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ettirish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404664"/>
            <a:ext cx="7772400" cy="2975644"/>
          </a:xfrm>
        </p:spPr>
        <p:txBody>
          <a:bodyPr>
            <a:noAutofit/>
          </a:bodyPr>
          <a:lstStyle/>
          <a:p>
            <a:pPr algn="just"/>
            <a:r>
              <a:rPr lang="en-AU" sz="2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Vatanparvarlik</a:t>
            </a:r>
            <a:r>
              <a:rPr lang="en-AU" sz="2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tuyg‘usini</a:t>
            </a:r>
            <a:r>
              <a:rPr lang="en-AU" sz="2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singdirish</a:t>
            </a:r>
            <a:r>
              <a:rPr lang="en-AU" sz="28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uz-Cyrl-UZ" sz="28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z-Cyrl-UZ" sz="28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z-Cyrl-UZ" sz="28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AU" sz="2800" b="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O‘zbekistonning</a:t>
            </a:r>
            <a:r>
              <a:rPr lang="en-AU" sz="28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b="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davlat</a:t>
            </a:r>
            <a:r>
              <a:rPr lang="en-AU" sz="28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b="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ramzlari</a:t>
            </a:r>
            <a:r>
              <a:rPr lang="en-AU" sz="28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AU" sz="2800" b="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Bayrog‘i</a:t>
            </a:r>
            <a:r>
              <a:rPr lang="en-AU" sz="28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800" b="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Madhiyasi</a:t>
            </a:r>
            <a:r>
              <a:rPr lang="en-AU" sz="28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800" b="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Gerbi</a:t>
            </a:r>
            <a:r>
              <a:rPr lang="en-AU" sz="28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AU" sz="2800" b="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AU" sz="28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b="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tanishtirish</a:t>
            </a:r>
            <a:r>
              <a:rPr lang="en-AU" sz="28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b="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8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b="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ularni</a:t>
            </a:r>
            <a:r>
              <a:rPr lang="en-AU" sz="28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b="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hurmat</a:t>
            </a:r>
            <a:r>
              <a:rPr lang="en-AU" sz="28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b="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qilishni</a:t>
            </a:r>
            <a:r>
              <a:rPr lang="en-AU" sz="28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b="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o‘rgatish</a:t>
            </a:r>
            <a:r>
              <a:rPr lang="en-AU" sz="28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uz-Cyrl-UZ" sz="28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b="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Tug‘ilgan</a:t>
            </a:r>
            <a:r>
              <a:rPr lang="en-AU" sz="28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b="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shahar</a:t>
            </a:r>
            <a:r>
              <a:rPr lang="en-AU" sz="28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b="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AU" sz="28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b="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qishloq</a:t>
            </a:r>
            <a:r>
              <a:rPr lang="en-AU" sz="28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800" b="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diqqatga</a:t>
            </a:r>
            <a:r>
              <a:rPr lang="en-AU" sz="28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b="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sazovor</a:t>
            </a:r>
            <a:r>
              <a:rPr lang="en-AU" sz="28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b="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joylar</a:t>
            </a:r>
            <a:r>
              <a:rPr lang="en-AU" sz="28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b="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8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b="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tabiatimiz</a:t>
            </a:r>
            <a:r>
              <a:rPr lang="en-AU" sz="28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b="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haqida</a:t>
            </a:r>
            <a:r>
              <a:rPr lang="en-AU" sz="28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b="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suhbatlar</a:t>
            </a:r>
            <a:r>
              <a:rPr lang="en-AU" sz="28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b="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o‘tkazish</a:t>
            </a:r>
            <a:r>
              <a:rPr lang="en-A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en-A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7786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188640"/>
            <a:ext cx="5184576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AU" sz="2200" b="1" dirty="0" err="1" smtClean="0">
                <a:latin typeface="Times New Roman" pitchFamily="18" charset="0"/>
                <a:cs typeface="Times New Roman" pitchFamily="18" charset="0"/>
              </a:rPr>
              <a:t>Qadriyatlar</a:t>
            </a:r>
            <a:r>
              <a:rPr lang="en-A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har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millatning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ma’naviy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qiyofasini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namoyon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etadi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Xalqimizning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ming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asrlik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o‘tmishi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qadriyatlari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milliy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madaniyatini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aks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ettiruvchi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milliy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liboslarimiz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qadriyatlarimizning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muhim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qismi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bo‘lib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butun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millatning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ma’naviy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qiyofasini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o‘zida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namoyon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etadi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desak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mubolag‘a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bo‘lmaydi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uz-Cyrl-UZ" sz="22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z-Cyrl-UZ" sz="2200" b="1" dirty="0" smtClean="0">
                <a:latin typeface="Times New Roman" pitchFamily="18" charset="0"/>
                <a:cs typeface="Times New Roman" pitchFamily="18" charset="0"/>
              </a:rPr>
              <a:t>	Milliy </a:t>
            </a:r>
            <a:r>
              <a:rPr lang="uz-Cyrl-UZ" sz="2200" b="1" dirty="0">
                <a:latin typeface="Times New Roman" pitchFamily="18" charset="0"/>
                <a:cs typeface="Times New Roman" pitchFamily="18" charset="0"/>
              </a:rPr>
              <a:t>qadriyatlar </a:t>
            </a:r>
            <a:r>
              <a:rPr lang="uz-Cyrl-UZ" sz="2200" dirty="0">
                <a:latin typeface="Times New Roman" pitchFamily="18" charset="0"/>
                <a:cs typeface="Times New Roman" pitchFamily="18" charset="0"/>
              </a:rPr>
              <a:t>— xalqning asrlar davomida shakllangan madaniyati, tili, urf-odatlari va ma’naviy merosi bo‘lib, shaxs o‘zligini anglashini </a:t>
            </a:r>
            <a:r>
              <a:rPr lang="uz-Cyrl-UZ" sz="2200" dirty="0" smtClean="0">
                <a:latin typeface="Times New Roman" pitchFamily="18" charset="0"/>
                <a:cs typeface="Times New Roman" pitchFamily="18" charset="0"/>
              </a:rPr>
              <a:t>ta’minlaydi</a:t>
            </a:r>
          </a:p>
          <a:p>
            <a:pPr algn="just"/>
            <a:r>
              <a:rPr lang="uz-Cyrl-UZ" sz="22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z-Cyrl-UZ" sz="2200" b="1" dirty="0" smtClean="0">
                <a:latin typeface="Times New Roman" pitchFamily="18" charset="0"/>
                <a:cs typeface="Times New Roman" pitchFamily="18" charset="0"/>
              </a:rPr>
              <a:t>Vatanparvarlik</a:t>
            </a:r>
            <a:r>
              <a:rPr lang="uz-Cyrl-UZ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sz="2200" dirty="0">
                <a:latin typeface="Times New Roman" pitchFamily="18" charset="0"/>
                <a:cs typeface="Times New Roman" pitchFamily="18" charset="0"/>
              </a:rPr>
              <a:t>esa ona yurtga muhabbat, uning taraqqiyoti uchun fidoyilik va daxlsizligini himoya qilishga tayyorlik tuyg‘usidir. Ikkalasi birlashib, yuksak ma’naviyatli, milliy g‘ururga ega avlodni tarbiyalaydi. </a:t>
            </a:r>
            <a:endParaRPr lang="ru-RU" sz="2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1072" y="3652866"/>
            <a:ext cx="2736304" cy="22244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1072" y="836712"/>
            <a:ext cx="2736304" cy="22711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95139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260649"/>
            <a:ext cx="5616624" cy="5847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AU" sz="2200" b="1" dirty="0" err="1">
                <a:latin typeface="Times New Roman" pitchFamily="18" charset="0"/>
                <a:cs typeface="Times New Roman" pitchFamily="18" charset="0"/>
              </a:rPr>
              <a:t>Milliy</a:t>
            </a:r>
            <a:r>
              <a:rPr lang="en-AU" sz="2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b="1" dirty="0" err="1">
                <a:latin typeface="Times New Roman" pitchFamily="18" charset="0"/>
                <a:cs typeface="Times New Roman" pitchFamily="18" charset="0"/>
              </a:rPr>
              <a:t>Qadriyatlar</a:t>
            </a:r>
            <a:r>
              <a:rPr lang="en-AU" sz="2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b="1" dirty="0" err="1">
                <a:latin typeface="Times New Roman" pitchFamily="18" charset="0"/>
                <a:cs typeface="Times New Roman" pitchFamily="18" charset="0"/>
              </a:rPr>
              <a:t>Mazmuni</a:t>
            </a:r>
            <a:r>
              <a:rPr lang="en-AU" sz="2200" b="1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/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•	</a:t>
            </a:r>
            <a:r>
              <a:rPr lang="en-AU" sz="2200" b="1" dirty="0" err="1">
                <a:latin typeface="Times New Roman" pitchFamily="18" charset="0"/>
                <a:cs typeface="Times New Roman" pitchFamily="18" charset="0"/>
              </a:rPr>
              <a:t>Tarixiy</a:t>
            </a:r>
            <a:r>
              <a:rPr lang="en-AU" sz="2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b="1" dirty="0" err="1">
                <a:latin typeface="Times New Roman" pitchFamily="18" charset="0"/>
                <a:cs typeface="Times New Roman" pitchFamily="18" charset="0"/>
              </a:rPr>
              <a:t>meros</a:t>
            </a:r>
            <a:r>
              <a:rPr lang="en-AU" sz="2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b="1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b="1" dirty="0" err="1">
                <a:latin typeface="Times New Roman" pitchFamily="18" charset="0"/>
                <a:cs typeface="Times New Roman" pitchFamily="18" charset="0"/>
              </a:rPr>
              <a:t>an’analar</a:t>
            </a:r>
            <a:r>
              <a:rPr lang="en-AU" sz="2200" b="1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Ota-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bobolardan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qolgan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qadriyatlar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, til,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san’at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madaniyatni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asrash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•	</a:t>
            </a:r>
            <a:r>
              <a:rPr lang="en-AU" sz="2200" b="1" dirty="0" err="1">
                <a:latin typeface="Times New Roman" pitchFamily="18" charset="0"/>
                <a:cs typeface="Times New Roman" pitchFamily="18" charset="0"/>
              </a:rPr>
              <a:t>Ma’naviy</a:t>
            </a:r>
            <a:r>
              <a:rPr lang="en-AU" sz="2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b="1" dirty="0" err="1">
                <a:latin typeface="Times New Roman" pitchFamily="18" charset="0"/>
                <a:cs typeface="Times New Roman" pitchFamily="18" charset="0"/>
              </a:rPr>
              <a:t>fazilatlar</a:t>
            </a:r>
            <a:r>
              <a:rPr lang="en-AU" sz="2200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Mehnatsevarlik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bag‘rikenglik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mehr-oqibat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sabr-toqat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kattalarga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hurmat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kabi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tushunchalar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•	</a:t>
            </a:r>
            <a:r>
              <a:rPr lang="en-AU" sz="2200" b="1" dirty="0" err="1">
                <a:latin typeface="Times New Roman" pitchFamily="18" charset="0"/>
                <a:cs typeface="Times New Roman" pitchFamily="18" charset="0"/>
              </a:rPr>
              <a:t>O‘zlikni</a:t>
            </a:r>
            <a:r>
              <a:rPr lang="en-AU" sz="2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b="1" dirty="0" err="1">
                <a:latin typeface="Times New Roman" pitchFamily="18" charset="0"/>
                <a:cs typeface="Times New Roman" pitchFamily="18" charset="0"/>
              </a:rPr>
              <a:t>anglash</a:t>
            </a:r>
            <a:r>
              <a:rPr lang="en-AU" sz="2200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Milliy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g‘urur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or-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nomusni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yuksak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tutish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just"/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Vatanparvarlik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Mazmuni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/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•	</a:t>
            </a:r>
            <a:r>
              <a:rPr lang="en-AU" sz="2200" b="1" dirty="0" err="1">
                <a:latin typeface="Times New Roman" pitchFamily="18" charset="0"/>
                <a:cs typeface="Times New Roman" pitchFamily="18" charset="0"/>
              </a:rPr>
              <a:t>Vatanga</a:t>
            </a:r>
            <a:r>
              <a:rPr lang="en-AU" sz="2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b="1" dirty="0" err="1">
                <a:latin typeface="Times New Roman" pitchFamily="18" charset="0"/>
                <a:cs typeface="Times New Roman" pitchFamily="18" charset="0"/>
              </a:rPr>
              <a:t>muhabbat</a:t>
            </a:r>
            <a:r>
              <a:rPr lang="en-AU" sz="2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b="1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b="1" dirty="0" err="1">
                <a:latin typeface="Times New Roman" pitchFamily="18" charset="0"/>
                <a:cs typeface="Times New Roman" pitchFamily="18" charset="0"/>
              </a:rPr>
              <a:t>sadoqat</a:t>
            </a:r>
            <a:r>
              <a:rPr lang="en-AU" sz="2200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Yurtning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o‘tmishi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hoziri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faxrlanish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•	</a:t>
            </a:r>
            <a:r>
              <a:rPr lang="en-AU" sz="2200" b="1" dirty="0" err="1">
                <a:latin typeface="Times New Roman" pitchFamily="18" charset="0"/>
                <a:cs typeface="Times New Roman" pitchFamily="18" charset="0"/>
              </a:rPr>
              <a:t>Fidoyilik</a:t>
            </a:r>
            <a:r>
              <a:rPr lang="en-AU" sz="2200" b="1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Vatan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ravnaqi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halol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mehnat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manfaatlarini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himoya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•	</a:t>
            </a:r>
            <a:r>
              <a:rPr lang="en-AU" sz="2200" b="1" dirty="0" err="1">
                <a:latin typeface="Times New Roman" pitchFamily="18" charset="0"/>
                <a:cs typeface="Times New Roman" pitchFamily="18" charset="0"/>
              </a:rPr>
              <a:t>Birdamlik</a:t>
            </a:r>
            <a:r>
              <a:rPr lang="en-AU" sz="2200" b="1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Davlat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barqarorligi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xalqning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birligini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mustahkamlash</a:t>
            </a:r>
            <a:endParaRPr lang="en-AU" sz="2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3032" y="980728"/>
            <a:ext cx="2657440" cy="21602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3032" y="3645024"/>
            <a:ext cx="2657440" cy="23042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32121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99592" y="548680"/>
            <a:ext cx="496855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z-Cyrl-UZ" sz="2000" b="1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AU" sz="2000" b="1" dirty="0" err="1" smtClean="0">
                <a:latin typeface="Times New Roman" pitchFamily="18" charset="0"/>
                <a:cs typeface="Times New Roman" pitchFamily="18" charset="0"/>
              </a:rPr>
              <a:t>Milliy</a:t>
            </a:r>
            <a:r>
              <a:rPr lang="en-A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qadriyatlar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asosida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tarbiyani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amaliy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tashkil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etish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—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oila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mahalla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ta'lim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muassasalari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uyg'unligida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milliy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urf-odatlar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, "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ustoz-shogird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"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an'analari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xalq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og'zaki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ijodi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tarixiy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merosni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ta'lim-tarbiya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jarayoniga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singdirishdir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. Bu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jarayon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suhbat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hikoya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interfaol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o'yinlar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tadbirlar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amaliy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mehnat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shakllarida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kattalarga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hurmat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Vatan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sadoqati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hamda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insonparvarlik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kabi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g'oyalarni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yoshlar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ongiga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yetkazishga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qaratilgan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ctr"/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Milliy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qadriyatlar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asosida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tarbiyani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tashkil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etishning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shakllari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/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•	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Oila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mahalla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an'analari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Oilaviy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mehnat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an'analari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mahalladagi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keksa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avlod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vakillari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uchrashuvlar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•	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Ta'lim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muassasalaridagi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tadbirlar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Navro'z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Mustaqillik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kuni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kabi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bayramlar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mavzuli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kechalar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, "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Ustoz-shogird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"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an'anasi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3124" y="692696"/>
            <a:ext cx="2939355" cy="2520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3123" y="3573015"/>
            <a:ext cx="2939355" cy="2607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76364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7584" y="548680"/>
            <a:ext cx="504056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AU" dirty="0"/>
              <a:t>•	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Interfaol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shakllar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Sayohatlar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ko'rgazmalar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musobaqalar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xalq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o'yinlari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just"/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Milliy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qadriyatlar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asosida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tarbiyaning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usullari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/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•	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Suhbat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hikoya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Milliy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qahramonlar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tarixiy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shaxslar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hayoti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haqida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hikoya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•	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Amaliy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mehnat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ibrat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ko'rsatish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Kattalarga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hurmat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kichiklarga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izzat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ko'rsatishni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amalda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ko'rsatish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•	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Savol-javob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bahs-munozara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Qadriyatlar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mohiyatini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tushuntirishda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faol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ishtirok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etish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•	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San'at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adabiyot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vositasida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tarbiya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Milliy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qo'shiqlar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ertaklar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dostonlar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axloqiy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fazilatlarni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shakllantirish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just"/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Ushbu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shakl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usullar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yoshlarda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ma'naviy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barkamollik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ijtimoiy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faollik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milliy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o'zlikni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anglash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tuyg'usini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rivojlantiradi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8850" y="548680"/>
            <a:ext cx="2709614" cy="18722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0426" y="2572747"/>
            <a:ext cx="2709614" cy="1584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1386" y="4404767"/>
            <a:ext cx="2709614" cy="18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334115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1600" y="620689"/>
            <a:ext cx="5040560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z-Cyrl-UZ" sz="2000" b="1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AU" sz="2200" b="1" dirty="0" err="1" smtClean="0">
                <a:latin typeface="Times New Roman" pitchFamily="18" charset="0"/>
                <a:cs typeface="Times New Roman" pitchFamily="18" charset="0"/>
              </a:rPr>
              <a:t>Vatanparvarlik</a:t>
            </a:r>
            <a:r>
              <a:rPr lang="en-A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—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xalqning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o'z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ona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yurtiga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muhabbati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sadoqati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milliy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iftixori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bo'lib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jamiyatning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ma'naviy-siyosiy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hamda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iqtisodiy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taraqqiyoti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harakatlantiruvchi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kuchdir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Milliy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yuksalish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omili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sifatida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u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o'zlikni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anglash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birlik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fidoyilik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yoshlarda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yuksak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vatanparvarlik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tuyg'ularini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shakllantirish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mamlakatning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yangi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bosqichdagi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taraqqiyotini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 smtClean="0">
                <a:latin typeface="Times New Roman" pitchFamily="18" charset="0"/>
                <a:cs typeface="Times New Roman" pitchFamily="18" charset="0"/>
              </a:rPr>
              <a:t>ta'minlaydi</a:t>
            </a:r>
            <a:endParaRPr lang="uz-Cyrl-UZ" sz="22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z-Cyrl-UZ" sz="2200" b="1" dirty="0" smtClean="0">
                <a:latin typeface="Times New Roman" pitchFamily="18" charset="0"/>
                <a:cs typeface="Times New Roman" pitchFamily="18" charset="0"/>
              </a:rPr>
              <a:t>	Vatanparvarlik</a:t>
            </a:r>
            <a:r>
              <a:rPr lang="uz-Cyrl-UZ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sz="2200" dirty="0">
                <a:latin typeface="Times New Roman" pitchFamily="18" charset="0"/>
                <a:cs typeface="Times New Roman" pitchFamily="18" charset="0"/>
              </a:rPr>
              <a:t>— bu shunchaki tuyg'u emas, balki mamlakat taraqqiyoti uchun amalga oshiriladigan faol harakatlar </a:t>
            </a:r>
            <a:r>
              <a:rPr lang="uz-Cyrl-UZ" sz="2200" dirty="0" smtClean="0">
                <a:latin typeface="Times New Roman" pitchFamily="18" charset="0"/>
                <a:cs typeface="Times New Roman" pitchFamily="18" charset="0"/>
              </a:rPr>
              <a:t>majmuidir.Vatan </a:t>
            </a:r>
            <a:r>
              <a:rPr lang="uz-Cyrl-UZ" sz="2200" dirty="0">
                <a:latin typeface="Times New Roman" pitchFamily="18" charset="0"/>
                <a:cs typeface="Times New Roman" pitchFamily="18" charset="0"/>
              </a:rPr>
              <a:t>hissi... U bolada oilaga, eng yaqin kishilari –ota, ona, buva, buvi, aka – uka, opa –singillariga bo’lgan munosabatdan boshlanadi</a:t>
            </a:r>
            <a:r>
              <a:rPr lang="uz-Cyrl-UZ" sz="20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620689"/>
            <a:ext cx="2736304" cy="2143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3212976"/>
            <a:ext cx="2736304" cy="27363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7332114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692696"/>
            <a:ext cx="2736304" cy="2520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611560" y="260648"/>
            <a:ext cx="5256584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z-Cyrl-UZ" sz="2200" b="1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AU" sz="2200" b="1" dirty="0" err="1" smtClean="0">
                <a:latin typeface="Times New Roman" pitchFamily="18" charset="0"/>
                <a:cs typeface="Times New Roman" pitchFamily="18" charset="0"/>
              </a:rPr>
              <a:t>Vatan</a:t>
            </a:r>
            <a:r>
              <a:rPr lang="en-A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arabcha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ona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yurt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degani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Vatan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odam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tug’ilib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o’sgan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tarbiyalangan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mehnat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quvonchini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totgan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shu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odam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mansub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bo’lgan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xalq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tarixi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bog’langan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hamda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turixan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shakllangan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ijtimoiy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iqtisodiy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siyosiy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madaniy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muhitdir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Vatan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ko’p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qirrali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tushunchadir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ma’lum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xalq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yashaydigan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hudud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ijtimoiy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–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iqtisodiy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siyosiy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tuzum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milliy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hayot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madaniyat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, til,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milliy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an’analar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ya’ni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kishi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mansub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bo’lgan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jamiyatning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moddiy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ma’naviy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sharoitlari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yig’indisini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o’z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ichiga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oladi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Vatanparvarlik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–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vatanga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muhabbat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unga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sodiqlik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manfaatlari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yo’lida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xizmat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qilishga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tayyor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turish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demakdir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Vatanparvarlik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ijtimoiy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tarixiy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axloqiy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his-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tuyg’u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sifatida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olamning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ijtimoiy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taraqqiyoti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davomida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paydo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bo’ladi</a:t>
            </a:r>
            <a:r>
              <a:rPr lang="en-AU" dirty="0"/>
              <a:t>.</a:t>
            </a:r>
            <a:endParaRPr lang="ru-RU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3501008"/>
            <a:ext cx="2705100" cy="2448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20879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332656"/>
            <a:ext cx="5472608" cy="62170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AU" sz="2000" dirty="0" err="1" smtClean="0">
                <a:latin typeface="Times New Roman" pitchFamily="18" charset="0"/>
                <a:cs typeface="Times New Roman" pitchFamily="18" charset="0"/>
              </a:rPr>
              <a:t>Vatanni</a:t>
            </a:r>
            <a:r>
              <a:rPr lang="en-A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anglash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maktabgacha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yoshdagi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bolalar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ular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yaqin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qadrli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bo'lgan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narsalar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haqidagi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aniq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g'oyalar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chambarchas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bog'liqdir.Bu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bolaning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oilasiga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eng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yaqin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odamlarga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onaga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otaga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buvisiga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bobosiga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bo'lgan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munosabatlaridan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boshlanadi</a:t>
            </a:r>
            <a:r>
              <a:rPr lang="en-AU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uz-Cyrl-UZ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Biz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Vatan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so’zini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ne-ne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so’zlarga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qo’shib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ne –ye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qadriyatlarga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sifat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berib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ishlatamiz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: “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Vatan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tuprog’i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”, “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Vatan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adabiyoti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”, “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Vatan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tuyg’usi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”, “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Vatan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tarixi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”.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Maqollarimizda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o’zbek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xalqining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ona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vatanga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bo’lgan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cheksiz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muhabbati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hurmati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sadoqati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o’z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ifodasini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topgan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Jumladan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“Bulbul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chamanin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sevar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odam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vatanini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”, 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“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Onaga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bo’lgan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muhabbat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vatanga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bo’lgan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muhabbatning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kurtagi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”,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“Kim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onasin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sevmagan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kim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vatanin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sevmagan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?!”,</a:t>
            </a:r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“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kimning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o’z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elati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o’ziga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shirin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”,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“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qush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o’z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uyasida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erkin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”,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“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qush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o’z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uyasiga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qarab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uchadi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”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476672"/>
            <a:ext cx="2520280" cy="21602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2996952"/>
            <a:ext cx="2520280" cy="26319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96971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99592" y="548680"/>
            <a:ext cx="5472608" cy="5847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AU" sz="2200" b="1" dirty="0" err="1">
                <a:latin typeface="Times New Roman" pitchFamily="18" charset="0"/>
                <a:cs typeface="Times New Roman" pitchFamily="18" charset="0"/>
              </a:rPr>
              <a:t>Amaliy</a:t>
            </a:r>
            <a:r>
              <a:rPr lang="en-AU" sz="2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b="1" dirty="0" err="1">
                <a:latin typeface="Times New Roman" pitchFamily="18" charset="0"/>
                <a:cs typeface="Times New Roman" pitchFamily="18" charset="0"/>
              </a:rPr>
              <a:t>tashkil</a:t>
            </a:r>
            <a:r>
              <a:rPr lang="en-AU" sz="2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b="1" dirty="0" err="1">
                <a:latin typeface="Times New Roman" pitchFamily="18" charset="0"/>
                <a:cs typeface="Times New Roman" pitchFamily="18" charset="0"/>
              </a:rPr>
              <a:t>etish</a:t>
            </a:r>
            <a:r>
              <a:rPr lang="en-AU" sz="2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b="1" dirty="0" err="1">
                <a:latin typeface="Times New Roman" pitchFamily="18" charset="0"/>
                <a:cs typeface="Times New Roman" pitchFamily="18" charset="0"/>
              </a:rPr>
              <a:t>shakllari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en-AU" sz="2200" dirty="0" smtClean="0">
                <a:latin typeface="Times New Roman" pitchFamily="18" charset="0"/>
                <a:cs typeface="Times New Roman" pitchFamily="18" charset="0"/>
              </a:rPr>
              <a:t>•</a:t>
            </a:r>
            <a:r>
              <a:rPr lang="en-AU" sz="2200" b="1" dirty="0" err="1" smtClean="0">
                <a:latin typeface="Times New Roman" pitchFamily="18" charset="0"/>
                <a:cs typeface="Times New Roman" pitchFamily="18" charset="0"/>
              </a:rPr>
              <a:t>Muloqot</a:t>
            </a:r>
            <a:r>
              <a:rPr lang="en-AU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b="1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b="1" dirty="0" err="1">
                <a:latin typeface="Times New Roman" pitchFamily="18" charset="0"/>
                <a:cs typeface="Times New Roman" pitchFamily="18" charset="0"/>
              </a:rPr>
              <a:t>suhbatlar</a:t>
            </a:r>
            <a:r>
              <a:rPr lang="en-AU" sz="2200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"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Ustoz-shogird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"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an’anasi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kattalar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uchrashuvlar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ma’naviy-ma’rifiy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suhbatlar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en-AU" sz="2200" dirty="0" smtClean="0">
                <a:latin typeface="Times New Roman" pitchFamily="18" charset="0"/>
                <a:cs typeface="Times New Roman" pitchFamily="18" charset="0"/>
              </a:rPr>
              <a:t>•</a:t>
            </a:r>
            <a:r>
              <a:rPr lang="en-AU" sz="2200" b="1" dirty="0" err="1" smtClean="0">
                <a:latin typeface="Times New Roman" pitchFamily="18" charset="0"/>
                <a:cs typeface="Times New Roman" pitchFamily="18" charset="0"/>
              </a:rPr>
              <a:t>Tarbiyaviy</a:t>
            </a:r>
            <a:r>
              <a:rPr lang="en-AU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b="1" dirty="0" err="1">
                <a:latin typeface="Times New Roman" pitchFamily="18" charset="0"/>
                <a:cs typeface="Times New Roman" pitchFamily="18" charset="0"/>
              </a:rPr>
              <a:t>tadbirlar</a:t>
            </a:r>
            <a:r>
              <a:rPr lang="en-AU" sz="2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b="1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b="1" dirty="0" err="1">
                <a:latin typeface="Times New Roman" pitchFamily="18" charset="0"/>
                <a:cs typeface="Times New Roman" pitchFamily="18" charset="0"/>
              </a:rPr>
              <a:t>bayramlar</a:t>
            </a:r>
            <a:r>
              <a:rPr lang="en-AU" sz="2200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Navro‘z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Mustaqillik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kuni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kabi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bayramlar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milliy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liboslar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namoyishi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, "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Adabiyot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san’at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kechalari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".</a:t>
            </a:r>
          </a:p>
          <a:p>
            <a:r>
              <a:rPr lang="en-AU" sz="2200" dirty="0" smtClean="0">
                <a:latin typeface="Times New Roman" pitchFamily="18" charset="0"/>
                <a:cs typeface="Times New Roman" pitchFamily="18" charset="0"/>
              </a:rPr>
              <a:t>•</a:t>
            </a:r>
            <a:r>
              <a:rPr lang="en-AU" sz="2200" b="1" dirty="0" err="1" smtClean="0">
                <a:latin typeface="Times New Roman" pitchFamily="18" charset="0"/>
                <a:cs typeface="Times New Roman" pitchFamily="18" charset="0"/>
              </a:rPr>
              <a:t>Milliy</a:t>
            </a:r>
            <a:r>
              <a:rPr lang="en-AU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b="1" dirty="0" err="1">
                <a:latin typeface="Times New Roman" pitchFamily="18" charset="0"/>
                <a:cs typeface="Times New Roman" pitchFamily="18" charset="0"/>
              </a:rPr>
              <a:t>o‘yinlar</a:t>
            </a:r>
            <a:r>
              <a:rPr lang="en-AU" sz="2200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Oshiq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o‘yini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arg‘imchoq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chillak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kabi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harakatli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o‘yinlar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chaqqonlik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do‘stlikni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o‘rgatish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en-AU" sz="2200" dirty="0" smtClean="0">
                <a:latin typeface="Times New Roman" pitchFamily="18" charset="0"/>
                <a:cs typeface="Times New Roman" pitchFamily="18" charset="0"/>
              </a:rPr>
              <a:t>•</a:t>
            </a:r>
            <a:r>
              <a:rPr lang="en-AU" sz="2200" b="1" dirty="0" err="1" smtClean="0">
                <a:latin typeface="Times New Roman" pitchFamily="18" charset="0"/>
                <a:cs typeface="Times New Roman" pitchFamily="18" charset="0"/>
              </a:rPr>
              <a:t>Amaliy</a:t>
            </a:r>
            <a:r>
              <a:rPr lang="en-AU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b="1" dirty="0" err="1">
                <a:latin typeface="Times New Roman" pitchFamily="18" charset="0"/>
                <a:cs typeface="Times New Roman" pitchFamily="18" charset="0"/>
              </a:rPr>
              <a:t>mashg‘ulotlar</a:t>
            </a:r>
            <a:r>
              <a:rPr lang="en-AU" sz="2200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Hunarmandchilik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kulolchilik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kashtachilik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),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tasviriy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san’at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milliy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taomlar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tayyorlash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en-AU" sz="2200" dirty="0" smtClean="0">
                <a:latin typeface="Times New Roman" pitchFamily="18" charset="0"/>
                <a:cs typeface="Times New Roman" pitchFamily="18" charset="0"/>
              </a:rPr>
              <a:t>•</a:t>
            </a:r>
            <a:r>
              <a:rPr lang="en-AU" sz="2200" b="1" dirty="0" err="1" smtClean="0">
                <a:latin typeface="Times New Roman" pitchFamily="18" charset="0"/>
                <a:cs typeface="Times New Roman" pitchFamily="18" charset="0"/>
              </a:rPr>
              <a:t>Ekskursiyalar</a:t>
            </a:r>
            <a:r>
              <a:rPr lang="en-AU" sz="2200" b="1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Muzeylar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tarixiy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obidalar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muqaddas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qadamjolarga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sayohatlar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r>
              <a:rPr lang="en-A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AU" sz="2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764704"/>
            <a:ext cx="2796480" cy="16561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016" y="2636912"/>
            <a:ext cx="2774464" cy="1584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0680" y="4437111"/>
            <a:ext cx="2771800" cy="18002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01998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1600" y="620688"/>
            <a:ext cx="5400600" cy="60637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AU" sz="2200" b="1" dirty="0" err="1">
                <a:latin typeface="Times New Roman" pitchFamily="18" charset="0"/>
                <a:cs typeface="Times New Roman" pitchFamily="18" charset="0"/>
              </a:rPr>
              <a:t>Amaliy</a:t>
            </a:r>
            <a:r>
              <a:rPr lang="en-AU" sz="2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b="1" dirty="0" err="1">
                <a:latin typeface="Times New Roman" pitchFamily="18" charset="0"/>
                <a:cs typeface="Times New Roman" pitchFamily="18" charset="0"/>
              </a:rPr>
              <a:t>tashkil</a:t>
            </a:r>
            <a:r>
              <a:rPr lang="en-AU" sz="2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b="1" dirty="0" err="1">
                <a:latin typeface="Times New Roman" pitchFamily="18" charset="0"/>
                <a:cs typeface="Times New Roman" pitchFamily="18" charset="0"/>
              </a:rPr>
              <a:t>etish</a:t>
            </a:r>
            <a:r>
              <a:rPr lang="en-AU" sz="2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b="1" dirty="0" err="1">
                <a:latin typeface="Times New Roman" pitchFamily="18" charset="0"/>
                <a:cs typeface="Times New Roman" pitchFamily="18" charset="0"/>
              </a:rPr>
              <a:t>usullari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/>
            <a:r>
              <a:rPr lang="en-AU" sz="2200" dirty="0" smtClean="0">
                <a:latin typeface="Times New Roman" pitchFamily="18" charset="0"/>
                <a:cs typeface="Times New Roman" pitchFamily="18" charset="0"/>
              </a:rPr>
              <a:t>•</a:t>
            </a:r>
            <a:r>
              <a:rPr lang="uz-Cyrl-UZ" sz="22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AU" sz="2200" b="1" dirty="0" err="1" smtClean="0">
                <a:latin typeface="Times New Roman" pitchFamily="18" charset="0"/>
                <a:cs typeface="Times New Roman" pitchFamily="18" charset="0"/>
              </a:rPr>
              <a:t>Ko‘rsatmalilik</a:t>
            </a:r>
            <a:r>
              <a:rPr lang="en-AU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b="1" dirty="0" err="1">
                <a:latin typeface="Times New Roman" pitchFamily="18" charset="0"/>
                <a:cs typeface="Times New Roman" pitchFamily="18" charset="0"/>
              </a:rPr>
              <a:t>usuli</a:t>
            </a:r>
            <a:r>
              <a:rPr lang="en-AU" sz="2200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Kattalarning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xulq-atvori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milliy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udumlarni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amalda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ko‘rsatib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berish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namuna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ko‘rsatish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algn="just"/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•	</a:t>
            </a:r>
            <a:r>
              <a:rPr lang="en-AU" sz="2200" b="1" dirty="0" err="1">
                <a:latin typeface="Times New Roman" pitchFamily="18" charset="0"/>
                <a:cs typeface="Times New Roman" pitchFamily="18" charset="0"/>
              </a:rPr>
              <a:t>Hikoya</a:t>
            </a:r>
            <a:r>
              <a:rPr lang="en-AU" sz="2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b="1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b="1" dirty="0" err="1">
                <a:latin typeface="Times New Roman" pitchFamily="18" charset="0"/>
                <a:cs typeface="Times New Roman" pitchFamily="18" charset="0"/>
              </a:rPr>
              <a:t>rivoyatlar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Xalq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ertaklari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dostonlar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mutafakkirlar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merosini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o‘qib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berish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ma’naviy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fazilatlarni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tushuntirish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•	</a:t>
            </a:r>
            <a:r>
              <a:rPr lang="en-AU" sz="2200" b="1" dirty="0" err="1">
                <a:latin typeface="Times New Roman" pitchFamily="18" charset="0"/>
                <a:cs typeface="Times New Roman" pitchFamily="18" charset="0"/>
              </a:rPr>
              <a:t>O‘yin</a:t>
            </a:r>
            <a:r>
              <a:rPr lang="en-AU" sz="2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b="1" dirty="0" err="1">
                <a:latin typeface="Times New Roman" pitchFamily="18" charset="0"/>
                <a:cs typeface="Times New Roman" pitchFamily="18" charset="0"/>
              </a:rPr>
              <a:t>texnologiyalari</a:t>
            </a:r>
            <a:r>
              <a:rPr lang="en-AU" sz="2200" b="1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Milliy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o‘yinlar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bolalarda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xulq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madaniyatini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tarkib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toptirish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•	</a:t>
            </a:r>
            <a:r>
              <a:rPr lang="en-AU" sz="2200" b="1" dirty="0" err="1">
                <a:latin typeface="Times New Roman" pitchFamily="18" charset="0"/>
                <a:cs typeface="Times New Roman" pitchFamily="18" charset="0"/>
              </a:rPr>
              <a:t>Interfaol</a:t>
            </a:r>
            <a:r>
              <a:rPr lang="en-AU" sz="2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b="1" dirty="0" err="1">
                <a:latin typeface="Times New Roman" pitchFamily="18" charset="0"/>
                <a:cs typeface="Times New Roman" pitchFamily="18" charset="0"/>
              </a:rPr>
              <a:t>usullar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Rollarni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ijro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etish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masalan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, "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Kelin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salom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", "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Mehmondorchilik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"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sahnalari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algn="just"/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•	</a:t>
            </a:r>
            <a:r>
              <a:rPr lang="en-AU" sz="2200" b="1" dirty="0" err="1">
                <a:latin typeface="Times New Roman" pitchFamily="18" charset="0"/>
                <a:cs typeface="Times New Roman" pitchFamily="18" charset="0"/>
              </a:rPr>
              <a:t>Rag‘batlantirish</a:t>
            </a:r>
            <a:r>
              <a:rPr lang="en-AU" sz="2200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Milliy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qadriyatlarni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hurmat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qilgan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bolalarni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ma’naviy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rag‘batlantirish</a:t>
            </a:r>
            <a:endParaRPr lang="ru-RU" sz="2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780501"/>
            <a:ext cx="2304256" cy="1640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2728652"/>
            <a:ext cx="2304256" cy="14924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4509120"/>
            <a:ext cx="2304256" cy="15121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4017154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476672"/>
            <a:ext cx="5472608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z-Cyrl-UZ" sz="22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AU" sz="2200" dirty="0" err="1" smtClean="0">
                <a:latin typeface="Times New Roman" pitchFamily="18" charset="0"/>
                <a:cs typeface="Times New Roman" pitchFamily="18" charset="0"/>
              </a:rPr>
              <a:t>Milliy-vatanparvarlik</a:t>
            </a:r>
            <a:r>
              <a:rPr lang="en-A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tarbiyasi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jamiyat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barqarorligi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iqtisodiy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rivojlanish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milliy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birlikning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asosidir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. U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yoshlarda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yurtga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sadoqat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tarixiy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merosga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hurmat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taraqqiyotga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hissa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qo'shish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tuyg'ularini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shakllantiradi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Ushbu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tarbiya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yuksak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ma'naviyatli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milliy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g'ururga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tinchlikni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qadrlaydigan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avlod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voyaga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yetadi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2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Milliy-vatanparvarlik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tarbiyasining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ahamiyatini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ifodalovchi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rasm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g'oyalari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/>
            <a:r>
              <a:rPr lang="en-AU" sz="2200" b="1" dirty="0" err="1">
                <a:latin typeface="Times New Roman" pitchFamily="18" charset="0"/>
                <a:cs typeface="Times New Roman" pitchFamily="18" charset="0"/>
              </a:rPr>
              <a:t>Tarixiy</a:t>
            </a:r>
            <a:r>
              <a:rPr lang="en-AU" sz="2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b="1" dirty="0" err="1">
                <a:latin typeface="Times New Roman" pitchFamily="18" charset="0"/>
                <a:cs typeface="Times New Roman" pitchFamily="18" charset="0"/>
              </a:rPr>
              <a:t>meros</a:t>
            </a:r>
            <a:r>
              <a:rPr lang="en-AU" sz="2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b="1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b="1" dirty="0" err="1">
                <a:latin typeface="Times New Roman" pitchFamily="18" charset="0"/>
                <a:cs typeface="Times New Roman" pitchFamily="18" charset="0"/>
              </a:rPr>
              <a:t>kelajak</a:t>
            </a:r>
            <a:r>
              <a:rPr lang="en-AU" sz="2200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Qadimiy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obidalar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fonida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kitob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o'qiyotgan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yoshlar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o'tmish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kelajak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bog'liqligi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algn="just"/>
            <a:r>
              <a:rPr lang="en-AU" sz="2200" b="1" dirty="0" err="1">
                <a:latin typeface="Times New Roman" pitchFamily="18" charset="0"/>
                <a:cs typeface="Times New Roman" pitchFamily="18" charset="0"/>
              </a:rPr>
              <a:t>Bayroq</a:t>
            </a:r>
            <a:r>
              <a:rPr lang="en-AU" sz="2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b="1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b="1" dirty="0" err="1">
                <a:latin typeface="Times New Roman" pitchFamily="18" charset="0"/>
                <a:cs typeface="Times New Roman" pitchFamily="18" charset="0"/>
              </a:rPr>
              <a:t>g'urur</a:t>
            </a:r>
            <a:r>
              <a:rPr lang="en-AU" sz="2200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O'zbekiston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bayrog'i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ostida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jamlangan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turli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millat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vakillari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yoshlar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birlik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milliy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g'urur</a:t>
            </a:r>
            <a:r>
              <a:rPr lang="en-AU" sz="2200" dirty="0" smtClean="0">
                <a:latin typeface="Times New Roman" pitchFamily="18" charset="0"/>
                <a:cs typeface="Times New Roman" pitchFamily="18" charset="0"/>
              </a:rPr>
              <a:t>).</a:t>
            </a:r>
            <a:endParaRPr lang="en-AU" sz="2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1592" y="620688"/>
            <a:ext cx="2556872" cy="21574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7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1592" y="3231272"/>
            <a:ext cx="2508644" cy="22859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8779123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43608" y="836713"/>
            <a:ext cx="5040560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AU" sz="2200" b="1" dirty="0" err="1">
                <a:latin typeface="Times New Roman" pitchFamily="18" charset="0"/>
                <a:cs typeface="Times New Roman" pitchFamily="18" charset="0"/>
              </a:rPr>
              <a:t>Vatan</a:t>
            </a:r>
            <a:r>
              <a:rPr lang="en-AU" sz="2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b="1" dirty="0" err="1">
                <a:latin typeface="Times New Roman" pitchFamily="18" charset="0"/>
                <a:cs typeface="Times New Roman" pitchFamily="18" charset="0"/>
              </a:rPr>
              <a:t>himoyasi</a:t>
            </a:r>
            <a:r>
              <a:rPr lang="en-AU" sz="2200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Harbiy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qasamyod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qabul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qilayotgan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yoshlar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harbiy-vatanparvarlik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mashg'ulotlari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tinchlik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barqarorlik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algn="just"/>
            <a:r>
              <a:rPr lang="en-AU" sz="2200" b="1" dirty="0" err="1">
                <a:latin typeface="Times New Roman" pitchFamily="18" charset="0"/>
                <a:cs typeface="Times New Roman" pitchFamily="18" charset="0"/>
              </a:rPr>
              <a:t>Mehnat</a:t>
            </a:r>
            <a:r>
              <a:rPr lang="en-AU" sz="2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b="1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b="1" dirty="0" err="1">
                <a:latin typeface="Times New Roman" pitchFamily="18" charset="0"/>
                <a:cs typeface="Times New Roman" pitchFamily="18" charset="0"/>
              </a:rPr>
              <a:t>taraqqiyot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Zamonaviy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texnologiyalardan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foydalanayotgan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qurilish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obodonlashtirish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ishlarida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ishtirok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etayotgan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yoshlar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(yurt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taraqqiyotiga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hissa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algn="just"/>
            <a:r>
              <a:rPr lang="en-AU" sz="2200" b="1" dirty="0" err="1">
                <a:latin typeface="Times New Roman" pitchFamily="18" charset="0"/>
                <a:cs typeface="Times New Roman" pitchFamily="18" charset="0"/>
              </a:rPr>
              <a:t>Qadriyatlar</a:t>
            </a:r>
            <a:r>
              <a:rPr lang="en-AU" sz="2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b="1" dirty="0" err="1">
                <a:latin typeface="Times New Roman" pitchFamily="18" charset="0"/>
                <a:cs typeface="Times New Roman" pitchFamily="18" charset="0"/>
              </a:rPr>
              <a:t>merosi</a:t>
            </a:r>
            <a:r>
              <a:rPr lang="en-AU" sz="2200" b="1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Keksa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avlod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vakillari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yoshlarga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milliy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urf-odatlarni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o'rgatayotgan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sahna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an'analarni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saqlash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). </a:t>
            </a:r>
          </a:p>
          <a:p>
            <a:pPr algn="just"/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Bu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kabi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tasvirlar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yoshlarda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vatanparvarlik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tuyg'usini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shakllantirishda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vizual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samarali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vosita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bo'lib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xizmat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qiladi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3" y="823393"/>
            <a:ext cx="2702049" cy="14534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3111" y="2492896"/>
            <a:ext cx="2702049" cy="1584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3110" y="4332527"/>
            <a:ext cx="2702049" cy="17455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5643254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1600" y="476672"/>
            <a:ext cx="5472608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Milliy-vatanparvarlik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tarbiyasi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jamiyat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barqarorligi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xavfsizligi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jadal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taraqqiyotining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omilidir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. U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yoshlarda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milliy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g'urur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sadoqat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ijtimoiy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mas'uliyatni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shakllantirib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milliy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birlikni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mustahkamlaydi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tarixiy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merosni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saqlaydi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davlat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suverenitetini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himoya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qilishga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tayyor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avlodni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 smtClean="0">
                <a:latin typeface="Times New Roman" pitchFamily="18" charset="0"/>
                <a:cs typeface="Times New Roman" pitchFamily="18" charset="0"/>
              </a:rPr>
              <a:t>tarbiyalaydi</a:t>
            </a:r>
            <a:endParaRPr lang="uz-Cyrl-UZ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Milliy-vatanparvarlik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tarbiyasining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jamiyat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taraqqiyotidagi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ahamiyati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quyidagilarda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namoyon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bo'ladi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Milliy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birlik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barqarorlik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Vatanparvarlik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fuqarolarni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umumiy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maqsadlar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yo'lida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birlashtiradi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jamiyatda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tinchlik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totuvlikni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mustahkamlaydi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Ma'naviy-axloqiy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yuksalish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Milliy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qadriyatlar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an'analarni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hurmat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yoshlarda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yuksak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axloqiy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fazilatlar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shakllanadi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Davlat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xavfsizligi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Vatanparvarlik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hissi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sug'orilgan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yoshlar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davlat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suvereniteti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hududiy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yaxlitligini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himoya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qilishga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tayyor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turadi</a:t>
            </a:r>
            <a:r>
              <a:rPr lang="en-AU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A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5344" y="476673"/>
            <a:ext cx="2375128" cy="18722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2546616"/>
            <a:ext cx="2376264" cy="18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3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5344" y="4537484"/>
            <a:ext cx="2376264" cy="18792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6990008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87624" y="908720"/>
            <a:ext cx="4824536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AU" sz="2200" b="1" dirty="0" err="1">
                <a:latin typeface="Times New Roman" pitchFamily="18" charset="0"/>
                <a:cs typeface="Times New Roman" pitchFamily="18" charset="0"/>
              </a:rPr>
              <a:t>Ijtimoiy</a:t>
            </a:r>
            <a:r>
              <a:rPr lang="en-AU" sz="2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b="1" dirty="0" err="1">
                <a:latin typeface="Times New Roman" pitchFamily="18" charset="0"/>
                <a:cs typeface="Times New Roman" pitchFamily="18" charset="0"/>
              </a:rPr>
              <a:t>mas'uliya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: 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Fuqarolarda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o'z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Vatanining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taqdiriga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daxldorlik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hissi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kuchayadi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jamiyat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taraqqiyoti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faol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hissa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qo'shishga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undaydi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en-AU" sz="2200" b="1" dirty="0" err="1">
                <a:latin typeface="Times New Roman" pitchFamily="18" charset="0"/>
                <a:cs typeface="Times New Roman" pitchFamily="18" charset="0"/>
              </a:rPr>
              <a:t>Madaniy</a:t>
            </a:r>
            <a:r>
              <a:rPr lang="en-AU" sz="2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b="1" dirty="0" err="1">
                <a:latin typeface="Times New Roman" pitchFamily="18" charset="0"/>
                <a:cs typeface="Times New Roman" pitchFamily="18" charset="0"/>
              </a:rPr>
              <a:t>merosni</a:t>
            </a:r>
            <a:r>
              <a:rPr lang="en-AU" sz="2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b="1" dirty="0" err="1">
                <a:latin typeface="Times New Roman" pitchFamily="18" charset="0"/>
                <a:cs typeface="Times New Roman" pitchFamily="18" charset="0"/>
              </a:rPr>
              <a:t>asrash</a:t>
            </a:r>
            <a:r>
              <a:rPr lang="en-AU" sz="22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uz-Cyrl-UZ" sz="22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Milliy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o'zlikni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anglash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tarixiy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xotirani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saqlash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rivojlantirishga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xizmat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qiladi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. </a:t>
            </a:r>
          </a:p>
          <a:p>
            <a:r>
              <a:rPr lang="en-AU" sz="2200" b="1" dirty="0" err="1">
                <a:latin typeface="Times New Roman" pitchFamily="18" charset="0"/>
                <a:cs typeface="Times New Roman" pitchFamily="18" charset="0"/>
              </a:rPr>
              <a:t>Xulosa</a:t>
            </a:r>
            <a:r>
              <a:rPr lang="en-AU" sz="2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b="1" dirty="0" err="1">
                <a:latin typeface="Times New Roman" pitchFamily="18" charset="0"/>
                <a:cs typeface="Times New Roman" pitchFamily="18" charset="0"/>
              </a:rPr>
              <a:t>qilib</a:t>
            </a:r>
            <a:r>
              <a:rPr lang="en-AU" sz="2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b="1" dirty="0" err="1">
                <a:latin typeface="Times New Roman" pitchFamily="18" charset="0"/>
                <a:cs typeface="Times New Roman" pitchFamily="18" charset="0"/>
              </a:rPr>
              <a:t>aytganda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vatanparvarlik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tarbiyasi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yuksak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madaniyatli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mustahkam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irodali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avlodni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shakllantirish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mamlakatning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intellektual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iqtisodiy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salohiyatini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oshiradi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. </a:t>
            </a: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692697"/>
            <a:ext cx="2875855" cy="17281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2636912"/>
            <a:ext cx="2875855" cy="15452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7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4509120"/>
            <a:ext cx="2846090" cy="16561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5926282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112168"/>
            <a:ext cx="7272808" cy="44050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48314173"/>
      </p:ext>
    </p:extLst>
  </p:cSld>
  <p:clrMapOvr>
    <a:masterClrMapping/>
  </p:clrMapOvr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550</TotalTime>
  <Words>650</Words>
  <Application>Microsoft Office PowerPoint</Application>
  <PresentationFormat>Экран (4:3)</PresentationFormat>
  <Paragraphs>95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Воздушный поток</vt:lpstr>
      <vt:lpstr>Maktabgacha ta’lim tashkilotida tarbiyalanuvchilarni milliy qadriyatlar va vatanparvarlik ruhida tarbiyalashni amaliy tashkil etish</vt:lpstr>
      <vt:lpstr>Презентация PowerPoint</vt:lpstr>
      <vt:lpstr>Презентация PowerPoint</vt:lpstr>
      <vt:lpstr>Презентация PowerPoint</vt:lpstr>
      <vt:lpstr>Презентация PowerPoint</vt:lpstr>
      <vt:lpstr>Asosiy yo‘nalishlar va amaliy choralar</vt:lpstr>
      <vt:lpstr>Vatanparvarlik tuyg‘usini singdirish:  O‘zbekistonning davlat ramzlari (Bayrog‘i, Madhiyasi, Gerbi) bilan tanishtirish va ularni hurmat qilishni o‘rgatish. Tug‘ilgan shahar yoki qishloq, diqqatga sazovor joylar va tabiatimiz haqida suhbatlar o‘tkazish.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Maktabgacha ta’lim tashkilotida tarbiyalanuvchilarni milliy qadriyatlar va vatanparvarlik ruhida tarbiyalashni amaliy tashkil etish</dc:title>
  <dc:creator>AKT</dc:creator>
  <cp:lastModifiedBy>AKT</cp:lastModifiedBy>
  <cp:revision>23</cp:revision>
  <dcterms:created xsi:type="dcterms:W3CDTF">2026-02-19T04:36:21Z</dcterms:created>
  <dcterms:modified xsi:type="dcterms:W3CDTF">2026-09-09T07:43:42Z</dcterms:modified>
</cp:coreProperties>
</file>