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1499" r:id="rId2"/>
    <p:sldId id="1479" r:id="rId3"/>
    <p:sldId id="262" r:id="rId4"/>
    <p:sldId id="436" r:id="rId5"/>
    <p:sldId id="1478" r:id="rId6"/>
    <p:sldId id="1481" r:id="rId7"/>
    <p:sldId id="1483" r:id="rId8"/>
    <p:sldId id="1473" r:id="rId9"/>
    <p:sldId id="1409" r:id="rId10"/>
    <p:sldId id="435" r:id="rId11"/>
    <p:sldId id="1474" r:id="rId12"/>
    <p:sldId id="1475" r:id="rId13"/>
    <p:sldId id="1462" r:id="rId14"/>
    <p:sldId id="1467" r:id="rId15"/>
    <p:sldId id="1472" r:id="rId16"/>
    <p:sldId id="1500" r:id="rId17"/>
    <p:sldId id="1469" r:id="rId18"/>
    <p:sldId id="328" r:id="rId19"/>
    <p:sldId id="263" r:id="rId20"/>
    <p:sldId id="1459" r:id="rId21"/>
    <p:sldId id="270" r:id="rId22"/>
    <p:sldId id="1460" r:id="rId23"/>
    <p:sldId id="1461" r:id="rId24"/>
    <p:sldId id="1482" r:id="rId25"/>
    <p:sldId id="1471" r:id="rId26"/>
    <p:sldId id="476" r:id="rId27"/>
    <p:sldId id="477" r:id="rId28"/>
    <p:sldId id="481" r:id="rId29"/>
    <p:sldId id="1489" r:id="rId30"/>
    <p:sldId id="1498" r:id="rId31"/>
    <p:sldId id="1480" r:id="rId32"/>
    <p:sldId id="279" r:id="rId33"/>
    <p:sldId id="1487" r:id="rId34"/>
    <p:sldId id="1490" r:id="rId35"/>
    <p:sldId id="1491" r:id="rId36"/>
    <p:sldId id="1492" r:id="rId37"/>
    <p:sldId id="1493" r:id="rId38"/>
    <p:sldId id="1494" r:id="rId39"/>
    <p:sldId id="1488" r:id="rId40"/>
    <p:sldId id="1378" r:id="rId41"/>
    <p:sldId id="1379" r:id="rId42"/>
    <p:sldId id="322" r:id="rId43"/>
    <p:sldId id="303" r:id="rId4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ользователь" initials="П" lastIdx="1" clrIdx="0">
    <p:extLst>
      <p:ext uri="{19B8F6BF-5375-455C-9EA6-DF929625EA0E}">
        <p15:presenceInfo xmlns:p15="http://schemas.microsoft.com/office/powerpoint/2012/main" userId="Пользователь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07" autoAdjust="0"/>
    <p:restoredTop sz="94660"/>
  </p:normalViewPr>
  <p:slideViewPr>
    <p:cSldViewPr snapToGrid="0">
      <p:cViewPr varScale="1">
        <p:scale>
          <a:sx n="84" d="100"/>
          <a:sy n="84" d="100"/>
        </p:scale>
        <p:origin x="624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9228037671761616E-2"/>
          <c:y val="4.7397053691407828E-2"/>
          <c:w val="0.81822294272039509"/>
          <c:h val="0.7904633001080004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3"/>
                <c:pt idx="0">
                  <c:v>kitob o‘qishni juda yoqtiradigan</c:v>
                </c:pt>
                <c:pt idx="1">
                  <c:v>kitob o‘qib turadigan</c:v>
                </c:pt>
                <c:pt idx="2">
                  <c:v>kitob o‘qishni yoqtirmaydigan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449</c:v>
                </c:pt>
                <c:pt idx="1">
                  <c:v>431</c:v>
                </c:pt>
                <c:pt idx="2">
                  <c:v>401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219-47A7-B6BD-BC913DA5A7C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3"/>
                <c:pt idx="0">
                  <c:v>kitob o‘qishni juda yoqtiradigan</c:v>
                </c:pt>
                <c:pt idx="1">
                  <c:v>kitob o‘qib turadigan</c:v>
                </c:pt>
                <c:pt idx="2">
                  <c:v>kitob o‘qishni yoqtirmaydigan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219-47A7-B6BD-BC913DA5A7CD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3"/>
                <c:pt idx="0">
                  <c:v>kitob o‘qishni juda yoqtiradigan</c:v>
                </c:pt>
                <c:pt idx="1">
                  <c:v>kitob o‘qib turadigan</c:v>
                </c:pt>
                <c:pt idx="2">
                  <c:v>kitob o‘qishni yoqtirmaydigan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A219-47A7-B6BD-BC913DA5A7CD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350943664"/>
        <c:axId val="350936608"/>
      </c:barChart>
      <c:catAx>
        <c:axId val="3509436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cap="all" baseline="0">
                <a:solidFill>
                  <a:srgbClr val="C0000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50936608"/>
        <c:crosses val="autoZero"/>
        <c:auto val="1"/>
        <c:lblAlgn val="ctr"/>
        <c:lblOffset val="100"/>
        <c:noMultiLvlLbl val="0"/>
      </c:catAx>
      <c:valAx>
        <c:axId val="350936608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3509436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2">
        <a:lumMod val="60000"/>
        <a:lumOff val="40000"/>
      </a:schemeClr>
    </a:soli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DA4025-A3CE-470E-9FBF-A07A682DE3C9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A0A5A0-5A53-4E88-8B77-9D62BFAF16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2006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568976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804753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26233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92a1ad2113_0_1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92a1ad2113_0_1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678384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FA20E7E-D583-4EB2-8001-71D0E725EA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DE630AE9-E4F9-4A16-8B87-9F22646477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B2FDF4D1-1793-4288-AAF6-9BA04E8B7C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E84F8-388B-4F91-802C-28286B92EB61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846F97B4-B7D2-4F72-A470-96A0089B0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F1B1B7DF-C75B-45FA-8E33-89610C626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1866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15B6CAF-7720-4642-8B39-86A6A1CD71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B0CA608-2E5F-45B0-9079-80EC7BC520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05B46EA3-CB32-4C87-81F7-9DB4B2FB7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E84F8-388B-4F91-802C-28286B92EB61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D66AB0FE-C04D-4FDB-ABBE-902F744EC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583B40C9-4AB4-48CF-B25B-487B0B003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8293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912EDEC-A724-4364-8545-CB9190FA6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F24B3FCB-876F-4815-AC46-80E7AE4843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697FDA1E-6328-47A0-9B23-D0DE25430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E84F8-388B-4F91-802C-28286B92EB61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978E1588-BD11-4DDF-B4D3-63E30AE2F4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6765254-353C-4EEF-918C-0E3DA1399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4878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4A8AD89-ADDA-454E-994B-F210670E7D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7BD0B923-FF0C-4668-9E22-3CC620DA7F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65A9411F-FF62-4044-9A0E-2F4C75C007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998E31DF-5F23-40C1-A56F-A37BAE8D5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E84F8-388B-4F91-802C-28286B92EB61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ACC69CA8-09AE-449D-8F87-7E51DB63E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000E05DD-EEFB-4D28-81DB-62715F3A1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3504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A7BE67C-96DC-4A37-BFBF-94EB12D9FA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7CE6F8C3-4F3D-4FD7-80CC-75B910FDA2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3EF73394-4D14-4B8E-9368-11A326F08B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939606ED-0179-48D3-A82C-EC395C282B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9A5A50F9-33E9-4B52-A8E7-066E332145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105E4EDA-BCF2-44F3-BD53-B572F6ED5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E84F8-388B-4F91-802C-28286B92EB61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236B6936-B91F-4F07-9A19-9E4EE3AF8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74339BA3-ACDE-4F86-9427-7AC11C8DF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33233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7BE02CB-75A5-4193-979F-7B6E3BCEE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47A3C206-B101-47BF-86BC-8FC3D8DA75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E84F8-388B-4F91-802C-28286B92EB61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52EA4FCC-3F3E-4F82-B464-C9986CA32C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227DE336-97F1-4B2D-96F8-EAAF414AC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0548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B12DAE52-6409-42E1-98CB-1599007048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E84F8-388B-4F91-802C-28286B92EB61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D26C0062-1B60-4313-8546-AD7064F966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863CD70A-07B3-4084-A40A-8FC7FCF34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7924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0C40367-57E5-45BD-B7C6-25E009E7EF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7136DD8E-934A-47FF-B589-A4B474F7AE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001B5984-861F-458E-B665-DB957EC8BA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FBF5E845-BD45-4435-8E09-BA57C838D4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E84F8-388B-4F91-802C-28286B92EB61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1B5AC70A-C3D4-407D-8FAB-A1036C765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4AB7504C-0A38-4B39-BDC1-59E74416D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998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0C374D5-5E9D-4E46-8021-5F37B7DF37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A3D3C66B-0EEB-4DAF-9D60-D4997EA63B4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D4601F34-97F2-493A-ABC2-18CFC07CC0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0109FEC0-2EEB-4A13-B141-874506FF4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E84F8-388B-4F91-802C-28286B92EB61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3DA9079E-2508-4307-A959-F745F1AD8B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A4899429-D1C7-44D0-B9B0-105669B8A7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874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C785714-D1BA-4EE7-9C80-8A1434104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81119A3D-A1B9-4E35-86EB-02C6887359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85151B35-F535-4AFF-BC00-93DD6E0764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E84F8-388B-4F91-802C-28286B92EB61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D152F49A-DE8A-414E-90C7-4AAB55E24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68609813-831A-45B0-8496-0DEA46F37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5024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F3EC909E-F9A0-40CD-924E-21DE7352DD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9DDE1EE0-CA1C-4400-84E9-E3739E2E9E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7A2D0B49-75C4-43FC-850F-8F4A9C6B22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E84F8-388B-4F91-802C-28286B92EB61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3002B5B0-0960-4B48-A302-AC1A63D599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869B167E-F7C4-41A6-B03D-85CBC3505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34984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th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4882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1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8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837860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C6DB5DE-B977-4FD9-8DF8-B271D3926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9E20DA09-8C50-4792-9C8C-A8875BAEA1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B3D5679B-4B04-4FC8-84D1-373122A164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1E84F8-388B-4F91-802C-28286B92EB61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8AB7AC3-4206-4826-8CA1-3061B2B28D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A621E343-8DD6-4F55-BE7A-05453E94DA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6185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lex.uz/docs/4312785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emf"/><Relationship Id="rId3" Type="http://schemas.openxmlformats.org/officeDocument/2006/relationships/hyperlink" Target="file:///C:\Users\PC\Desktop\Stesting-1%20&#1090;&#1072;&#1203;&#1083;&#1080;&#1083;%20&#1085;&#1072;&#1090;&#1080;&#1078;&#1072;&#1083;&#1072;&#1088;&#1080;\Stesting%20mart%20tahlili\&#1058;&#1060;&#1041;&#1057;%20&#1082;&#1086;&#1084;&#1087;&#1077;&#1090;&#1077;&#1085;&#1094;&#1080;&#1103;%203.pptx" TargetMode="External"/><Relationship Id="rId7" Type="http://schemas.openxmlformats.org/officeDocument/2006/relationships/image" Target="../media/image24.emf"/><Relationship Id="rId2" Type="http://schemas.openxmlformats.org/officeDocument/2006/relationships/hyperlink" Target="file:///C:\Users\PC\Desktop\Stesting-1%20&#1090;&#1072;&#1203;&#1083;&#1080;&#1083;%20&#1085;&#1072;&#1090;&#1080;&#1078;&#1072;&#1083;&#1072;&#1088;&#1080;\Stesting%20mart%20tahlili\&#1058;&#1060;&#1041;&#1057;%20&#1082;&#1086;&#1084;&#1087;&#1077;&#1090;&#1077;&#1085;&#1094;&#1080;&#1103;%201.pptx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3.emf"/><Relationship Id="rId5" Type="http://schemas.openxmlformats.org/officeDocument/2006/relationships/image" Target="../media/image22.emf"/><Relationship Id="rId4" Type="http://schemas.openxmlformats.org/officeDocument/2006/relationships/hyperlink" Target="file:///C:\Users\PC\Desktop\Stesting-1%20&#1090;&#1072;&#1203;&#1083;&#1080;&#1083;%20&#1085;&#1072;&#1090;&#1080;&#1078;&#1072;&#1083;&#1072;&#1088;&#1080;\Stesting%20mart%20tahlili\&#1058;&#1060;&#1041;&#1057;%20&#1082;&#1086;&#1084;&#1087;&#1077;&#1090;&#1077;&#1085;&#1094;&#1080;&#1103;%202.pptx" TargetMode="External"/><Relationship Id="rId9" Type="http://schemas.openxmlformats.org/officeDocument/2006/relationships/image" Target="../media/image26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6.png"/><Relationship Id="rId18" Type="http://schemas.openxmlformats.org/officeDocument/2006/relationships/image" Target="../media/image5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12" Type="http://schemas.openxmlformats.org/officeDocument/2006/relationships/image" Target="../media/image45.png"/><Relationship Id="rId17" Type="http://schemas.openxmlformats.org/officeDocument/2006/relationships/image" Target="../media/image50.png"/><Relationship Id="rId2" Type="http://schemas.openxmlformats.org/officeDocument/2006/relationships/image" Target="../media/image35.png"/><Relationship Id="rId16" Type="http://schemas.openxmlformats.org/officeDocument/2006/relationships/image" Target="../media/image49.png"/><Relationship Id="rId20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5" Type="http://schemas.openxmlformats.org/officeDocument/2006/relationships/image" Target="../media/image38.png"/><Relationship Id="rId15" Type="http://schemas.openxmlformats.org/officeDocument/2006/relationships/image" Target="../media/image48.png"/><Relationship Id="rId10" Type="http://schemas.openxmlformats.org/officeDocument/2006/relationships/image" Target="../media/image43.png"/><Relationship Id="rId19" Type="http://schemas.openxmlformats.org/officeDocument/2006/relationships/image" Target="../media/image52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Relationship Id="rId14" Type="http://schemas.openxmlformats.org/officeDocument/2006/relationships/image" Target="../media/image47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hyperlink" Target="https://t.me/avloniyuz/10063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7" Type="http://schemas.openxmlformats.org/officeDocument/2006/relationships/image" Target="../media/image26.emf"/><Relationship Id="rId2" Type="http://schemas.openxmlformats.org/officeDocument/2006/relationships/image" Target="../media/image55.e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5.emf"/><Relationship Id="rId5" Type="http://schemas.openxmlformats.org/officeDocument/2006/relationships/image" Target="../media/image24.emf"/><Relationship Id="rId4" Type="http://schemas.openxmlformats.org/officeDocument/2006/relationships/image" Target="../media/image23.emf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Сформированное изображение: Xalqaro baholash dasturlari-infografikas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Сформированное изображение: Xalqaro baholash dasturlari infografikasi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4664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90B426E3-A355-4C32-8E2C-59D950AFF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74" y="1632462"/>
            <a:ext cx="10364452" cy="4429327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/>
              <a:t>1. 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X</a:t>
            </a:r>
            <a:r>
              <a:rPr lang="uz-Cyrl-UZ" sz="2800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alqaro</a:t>
            </a:r>
            <a:r>
              <a:rPr lang="en-US" sz="2800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baholash</a:t>
            </a:r>
            <a:r>
              <a:rPr lang="en-US" sz="2800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dasturlari</a:t>
            </a:r>
            <a:r>
              <a:rPr lang="en-US" sz="2800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PIRLS VA </a:t>
            </a:r>
            <a:r>
              <a:rPr lang="uz-Cyrl-UZ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PISA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uz-Cyrl-UZ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tadqiqot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i</a:t>
            </a:r>
            <a:r>
              <a:rPr lang="uz-Cyrl-UZ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natijalari</a:t>
            </a:r>
            <a:endParaRPr lang="ru-RU" b="1" dirty="0">
              <a:solidFill>
                <a:srgbClr val="27097D"/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2.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Xalqaro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baholash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dasturlarini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ta’lim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-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tarbiya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jarayoniga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tadbiq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etishning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ahamiyati</a:t>
            </a:r>
            <a:endParaRPr lang="en-US" b="1" dirty="0">
              <a:solidFill>
                <a:srgbClr val="27097D"/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3. </a:t>
            </a:r>
            <a:r>
              <a:rPr lang="uz-Cyrl-UZ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Xalqaro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tadqiqotlar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reytinglarida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yuqori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o‘rinlarni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egallagan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davlatlarning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ilg‘or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tajribalari</a:t>
            </a:r>
            <a:endParaRPr lang="uz-Cyrl-UZ" b="1" dirty="0">
              <a:solidFill>
                <a:srgbClr val="27097D"/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4. PIRLS VA </a:t>
            </a:r>
            <a:r>
              <a:rPr lang="uz-Cyrl-UZ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PISA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uz-Cyrl-UZ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xalqaro tadqiqot natijalari asosida ta’lim sifatini oshirish yo‘lida amalga oshiriladigan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yangi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yondashuv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va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strategiyalar</a:t>
            </a:r>
            <a:endParaRPr lang="uz-Cyrl-UZ" b="1" dirty="0">
              <a:solidFill>
                <a:srgbClr val="27097D"/>
              </a:solidFill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5" name="Параллелограмм 1">
            <a:extLst>
              <a:ext uri="{FF2B5EF4-FFF2-40B4-BE49-F238E27FC236}">
                <a16:creationId xmlns="" xmlns:a16="http://schemas.microsoft.com/office/drawing/2014/main" id="{FC8FF190-CC05-450E-9156-C38EE73287D8}"/>
              </a:ext>
            </a:extLst>
          </p:cNvPr>
          <p:cNvSpPr/>
          <p:nvPr/>
        </p:nvSpPr>
        <p:spPr>
          <a:xfrm>
            <a:off x="19129" y="-10499"/>
            <a:ext cx="12172871" cy="1077297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15945" algn="ctr"/>
            <a:endParaRPr lang="en-US" sz="2400" b="1" dirty="0"/>
          </a:p>
          <a:p>
            <a:pPr marL="715945"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REJA:</a:t>
            </a:r>
            <a:endParaRPr lang="en-US" sz="2800" b="1" dirty="0"/>
          </a:p>
          <a:p>
            <a:pPr marL="715945" algn="ctr"/>
            <a:endParaRPr lang="uz-Cyrl-UZ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 descr="http://avloniy.uz/images/logo_1603161398.png">
            <a:extLst>
              <a:ext uri="{FF2B5EF4-FFF2-40B4-BE49-F238E27FC236}">
                <a16:creationId xmlns="" xmlns:a16="http://schemas.microsoft.com/office/drawing/2014/main" id="{F83D4DA1-3D2C-4B11-CD10-C5B63BA9C2D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" r="85308"/>
          <a:stretch/>
        </p:blipFill>
        <p:spPr bwMode="auto">
          <a:xfrm>
            <a:off x="212887" y="119674"/>
            <a:ext cx="906466" cy="947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AFCEA481-35B1-E0D8-3BA8-155258C2BA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4793" y="55824"/>
            <a:ext cx="1026369" cy="1026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0000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Прямоугольник 43"/>
          <p:cNvSpPr/>
          <p:nvPr/>
        </p:nvSpPr>
        <p:spPr>
          <a:xfrm>
            <a:off x="6658279" y="3377911"/>
            <a:ext cx="5384831" cy="1909855"/>
          </a:xfrm>
          <a:prstGeom prst="rect">
            <a:avLst/>
          </a:prstGeom>
          <a:solidFill>
            <a:schemeClr val="bg1">
              <a:lumMod val="95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184908" y="3180201"/>
            <a:ext cx="5555589" cy="1600707"/>
          </a:xfrm>
          <a:prstGeom prst="rect">
            <a:avLst/>
          </a:prstGeom>
          <a:solidFill>
            <a:schemeClr val="bg1">
              <a:lumMod val="95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6699566" y="1155990"/>
            <a:ext cx="5384831" cy="1467111"/>
          </a:xfrm>
          <a:prstGeom prst="rect">
            <a:avLst/>
          </a:prstGeom>
          <a:solidFill>
            <a:schemeClr val="bg1">
              <a:lumMod val="95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186803" y="1026545"/>
            <a:ext cx="5284635" cy="1766887"/>
          </a:xfrm>
          <a:prstGeom prst="rect">
            <a:avLst/>
          </a:prstGeom>
          <a:solidFill>
            <a:schemeClr val="bg1">
              <a:lumMod val="95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ru-RU"/>
          </a:p>
        </p:txBody>
      </p:sp>
      <p:sp>
        <p:nvSpPr>
          <p:cNvPr id="18" name="Текст 17"/>
          <p:cNvSpPr>
            <a:spLocks noGrp="1"/>
          </p:cNvSpPr>
          <p:nvPr>
            <p:ph type="body" sz="quarter" idx="4294967295"/>
          </p:nvPr>
        </p:nvSpPr>
        <p:spPr>
          <a:xfrm>
            <a:off x="6741687" y="1096187"/>
            <a:ext cx="5105472" cy="4421744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PIRLS, </a:t>
            </a:r>
            <a:r>
              <a:rPr lang="uz-Cyrl-UZ" sz="2400" b="1" dirty="0">
                <a:latin typeface="Arial Narrow" panose="020B0606020202030204" pitchFamily="34" charset="0"/>
                <a:cs typeface="Arial" pitchFamily="34" charset="0"/>
              </a:rPr>
              <a:t>PISA va TIMSS tadqiqot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lar</a:t>
            </a:r>
            <a:r>
              <a:rPr lang="uz-Cyrl-UZ" sz="2400" b="1" dirty="0">
                <a:latin typeface="Arial Narrow" panose="020B0606020202030204" pitchFamily="34" charset="0"/>
                <a:cs typeface="Arial" pitchFamily="34" charset="0"/>
              </a:rPr>
              <a:t>i ta’lim tizimining haqiqiy holatini aniqlab, u haqda ob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’y</a:t>
            </a:r>
            <a:r>
              <a:rPr lang="uz-Cyrl-UZ" sz="2400" b="1" dirty="0">
                <a:latin typeface="Arial Narrow" panose="020B0606020202030204" pitchFamily="34" charset="0"/>
                <a:cs typeface="Arial" pitchFamily="34" charset="0"/>
              </a:rPr>
              <a:t>ektiv xulosa beradi. Ta’limimizning “qaysi nuqtada turganligini” va “qa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y</a:t>
            </a:r>
            <a:r>
              <a:rPr lang="uz-Cyrl-UZ" sz="2400" b="1" dirty="0">
                <a:latin typeface="Arial Narrow" panose="020B0606020202030204" pitchFamily="34" charset="0"/>
                <a:cs typeface="Arial" pitchFamily="34" charset="0"/>
              </a:rPr>
              <a:t>erga qarab yurishi” kerakligini ko‘rsatadi. Bu orqali ta’limni rivojlantirishni strategik rejalashtirish imkoniyati paydo bo‘ladi.</a:t>
            </a:r>
            <a:endParaRPr lang="ru-RU" sz="2400" b="1" dirty="0"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4294967295"/>
          </p:nvPr>
        </p:nvSpPr>
        <p:spPr>
          <a:xfrm>
            <a:off x="187929" y="1214280"/>
            <a:ext cx="5631829" cy="3931842"/>
          </a:xfrm>
        </p:spPr>
        <p:txBody>
          <a:bodyPr>
            <a:noAutofit/>
          </a:bodyPr>
          <a:lstStyle/>
          <a:p>
            <a:pPr marL="0" indent="234945">
              <a:lnSpc>
                <a:spcPct val="150000"/>
              </a:lnSpc>
              <a:buNone/>
            </a:pP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Dunyodagi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rivojlangan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mamlakatlar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ta’lim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tizimida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xalqaro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baholash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jarayonlarida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munosib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qatnashish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masalasiga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alohida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e’tibor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qaratilmoqda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.  </a:t>
            </a:r>
          </a:p>
          <a:p>
            <a:pPr marL="0" indent="234945">
              <a:lnSpc>
                <a:spcPct val="150000"/>
              </a:lnSpc>
              <a:buNone/>
            </a:pP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PIRLS, PISA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va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TIMSS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savodxonlikni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baholashga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qaratilgan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eng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nufuzli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tadqiqotlardan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biri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hisoblanadi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.</a:t>
            </a:r>
            <a:endParaRPr lang="ru-RU" sz="2400" b="1" dirty="0"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>
          <a:xfrm>
            <a:off x="11587164" y="6394451"/>
            <a:ext cx="604837" cy="365125"/>
          </a:xfrm>
        </p:spPr>
        <p:txBody>
          <a:bodyPr/>
          <a:lstStyle/>
          <a:p>
            <a:pPr defTabSz="1088529"/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 defTabSz="1088529"/>
              <a:t>3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cxnSp>
        <p:nvCxnSpPr>
          <p:cNvPr id="32" name="Прямая соединительная линия 31"/>
          <p:cNvCxnSpPr>
            <a:cxnSpLocks/>
            <a:endCxn id="33" idx="0"/>
          </p:cNvCxnSpPr>
          <p:nvPr/>
        </p:nvCxnSpPr>
        <p:spPr>
          <a:xfrm>
            <a:off x="6089623" y="1026544"/>
            <a:ext cx="19127" cy="678027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Овал 32"/>
          <p:cNvSpPr/>
          <p:nvPr/>
        </p:nvSpPr>
        <p:spPr>
          <a:xfrm>
            <a:off x="6000749" y="1704571"/>
            <a:ext cx="216000" cy="216000"/>
          </a:xfrm>
          <a:prstGeom prst="ellipse">
            <a:avLst/>
          </a:prstGeom>
          <a:solidFill>
            <a:srgbClr val="24CDE4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ru-RU"/>
          </a:p>
        </p:txBody>
      </p:sp>
      <p:sp>
        <p:nvSpPr>
          <p:cNvPr id="34" name="Параллелограмм 33"/>
          <p:cNvSpPr/>
          <p:nvPr/>
        </p:nvSpPr>
        <p:spPr>
          <a:xfrm flipH="1">
            <a:off x="5511306" y="1385221"/>
            <a:ext cx="684001" cy="356172"/>
          </a:xfrm>
          <a:prstGeom prst="parallelogram">
            <a:avLst>
              <a:gd name="adj" fmla="val 58708"/>
            </a:avLst>
          </a:prstGeom>
          <a:solidFill>
            <a:srgbClr val="24CDE4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kumimoji="1" lang="uz-Cyrl-UZ" dirty="0"/>
              <a:t>1</a:t>
            </a:r>
            <a:endParaRPr kumimoji="1" lang="ru-RU" dirty="0"/>
          </a:p>
        </p:txBody>
      </p:sp>
      <p:sp>
        <p:nvSpPr>
          <p:cNvPr id="40" name="Овал 39"/>
          <p:cNvSpPr/>
          <p:nvPr/>
        </p:nvSpPr>
        <p:spPr>
          <a:xfrm>
            <a:off x="5988000" y="2585151"/>
            <a:ext cx="216000" cy="216000"/>
          </a:xfrm>
          <a:prstGeom prst="ellipse">
            <a:avLst/>
          </a:prstGeom>
          <a:solidFill>
            <a:srgbClr val="24CDE4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ru-RU"/>
          </a:p>
        </p:txBody>
      </p:sp>
      <p:sp>
        <p:nvSpPr>
          <p:cNvPr id="41" name="Параллелограмм 40"/>
          <p:cNvSpPr/>
          <p:nvPr/>
        </p:nvSpPr>
        <p:spPr>
          <a:xfrm>
            <a:off x="6148518" y="2326795"/>
            <a:ext cx="655423" cy="420392"/>
          </a:xfrm>
          <a:prstGeom prst="parallelogram">
            <a:avLst>
              <a:gd name="adj" fmla="val 58708"/>
            </a:avLst>
          </a:prstGeom>
          <a:solidFill>
            <a:srgbClr val="24CDE4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kumimoji="1" lang="uz-Cyrl-UZ" dirty="0"/>
              <a:t>2</a:t>
            </a:r>
            <a:endParaRPr kumimoji="1" lang="ru-RU" dirty="0"/>
          </a:p>
        </p:txBody>
      </p:sp>
      <p:cxnSp>
        <p:nvCxnSpPr>
          <p:cNvPr id="53" name="Прямая соединительная линия 52"/>
          <p:cNvCxnSpPr>
            <a:cxnSpLocks/>
            <a:stCxn id="33" idx="4"/>
            <a:endCxn id="40" idx="0"/>
          </p:cNvCxnSpPr>
          <p:nvPr/>
        </p:nvCxnSpPr>
        <p:spPr>
          <a:xfrm flipH="1">
            <a:off x="6096000" y="1920571"/>
            <a:ext cx="12749" cy="66458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/>
          <p:cNvCxnSpPr>
            <a:cxnSpLocks/>
          </p:cNvCxnSpPr>
          <p:nvPr/>
        </p:nvCxnSpPr>
        <p:spPr>
          <a:xfrm flipH="1">
            <a:off x="6095783" y="2843507"/>
            <a:ext cx="19487" cy="2444259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>
            <a:cxnSpLocks/>
          </p:cNvCxnSpPr>
          <p:nvPr/>
        </p:nvCxnSpPr>
        <p:spPr>
          <a:xfrm>
            <a:off x="6117671" y="4073361"/>
            <a:ext cx="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Параллелограмм 1">
            <a:extLst>
              <a:ext uri="{FF2B5EF4-FFF2-40B4-BE49-F238E27FC236}">
                <a16:creationId xmlns="" xmlns:a16="http://schemas.microsoft.com/office/drawing/2014/main" id="{B02D6C08-6087-4FC1-964E-37E6820F540E}"/>
              </a:ext>
            </a:extLst>
          </p:cNvPr>
          <p:cNvSpPr/>
          <p:nvPr/>
        </p:nvSpPr>
        <p:spPr>
          <a:xfrm>
            <a:off x="19129" y="-10498"/>
            <a:ext cx="12272691" cy="662108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15945"/>
            <a:endParaRPr lang="en-US" sz="2400" b="1" dirty="0"/>
          </a:p>
          <a:p>
            <a:pPr marL="715945"/>
            <a:r>
              <a:rPr lang="en-US" sz="2400" b="1" dirty="0"/>
              <a:t>XALQARO TADQIQOTLARIDA ISHTIROK ETISH </a:t>
            </a:r>
            <a:r>
              <a:rPr lang="en-US" sz="2400" b="1" dirty="0" err="1"/>
              <a:t>OʻZBEKISTONGA</a:t>
            </a:r>
            <a:r>
              <a:rPr lang="en-US" sz="2400" b="1" dirty="0"/>
              <a:t> NIMA BERADI?</a:t>
            </a:r>
          </a:p>
          <a:p>
            <a:pPr marL="715945" algn="ctr"/>
            <a:endParaRPr lang="uz-Cyrl-UZ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араллелограмм 18">
            <a:extLst>
              <a:ext uri="{FF2B5EF4-FFF2-40B4-BE49-F238E27FC236}">
                <a16:creationId xmlns="" xmlns:a16="http://schemas.microsoft.com/office/drawing/2014/main" id="{CA74786B-45AB-4CA7-A916-341DEF3F113C}"/>
              </a:ext>
            </a:extLst>
          </p:cNvPr>
          <p:cNvSpPr/>
          <p:nvPr/>
        </p:nvSpPr>
        <p:spPr>
          <a:xfrm flipH="1">
            <a:off x="5147017" y="4365812"/>
            <a:ext cx="874729" cy="388929"/>
          </a:xfrm>
          <a:prstGeom prst="parallelogram">
            <a:avLst>
              <a:gd name="adj" fmla="val 58708"/>
            </a:avLst>
          </a:prstGeom>
          <a:solidFill>
            <a:srgbClr val="24CDE4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kumimoji="1" lang="uz-Cyrl-UZ" sz="2400" dirty="0"/>
              <a:t>3</a:t>
            </a:r>
            <a:endParaRPr kumimoji="1" lang="ru-RU" sz="2400" dirty="0"/>
          </a:p>
        </p:txBody>
      </p:sp>
      <p:sp>
        <p:nvSpPr>
          <p:cNvPr id="20" name="Овал 19">
            <a:extLst>
              <a:ext uri="{FF2B5EF4-FFF2-40B4-BE49-F238E27FC236}">
                <a16:creationId xmlns="" xmlns:a16="http://schemas.microsoft.com/office/drawing/2014/main" id="{40B70204-B556-47F3-9AF6-3AF8EA758D80}"/>
              </a:ext>
            </a:extLst>
          </p:cNvPr>
          <p:cNvSpPr/>
          <p:nvPr/>
        </p:nvSpPr>
        <p:spPr>
          <a:xfrm>
            <a:off x="5988000" y="4697816"/>
            <a:ext cx="216000" cy="216000"/>
          </a:xfrm>
          <a:prstGeom prst="ellipse">
            <a:avLst/>
          </a:prstGeom>
          <a:solidFill>
            <a:srgbClr val="24CDE4"/>
          </a:solidFill>
          <a:ln w="762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>
              <a:defRPr/>
            </a:pPr>
            <a:endParaRPr kumimoji="1" lang="ru-RU" sz="2400" kern="0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280707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5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6" grpId="0" animBg="1"/>
      <p:bldP spid="39" grpId="0" animBg="1"/>
      <p:bldP spid="35" grpId="0" animBg="1"/>
      <p:bldP spid="18" grpId="0" build="p"/>
      <p:bldP spid="15" grpId="0" build="p"/>
      <p:bldP spid="33" grpId="0" animBg="1"/>
      <p:bldP spid="34" grpId="0" animBg="1"/>
      <p:bldP spid="40" grpId="0" animBg="1"/>
      <p:bldP spid="41" grpId="0" animBg="1"/>
      <p:bldP spid="1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1" r="13343"/>
          <a:stretch/>
        </p:blipFill>
        <p:spPr>
          <a:xfrm>
            <a:off x="9883689" y="1331462"/>
            <a:ext cx="2017776" cy="159379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3082" y="1321215"/>
            <a:ext cx="9618132" cy="4577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189" indent="-457189">
              <a:spcAft>
                <a:spcPts val="1067"/>
              </a:spcAft>
              <a:buFont typeface="Wingdings" pitchFamily="2" charset="2"/>
              <a:buChar char="ü"/>
            </a:pPr>
            <a:r>
              <a:rPr lang="en-US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Mamlakatimizning</a:t>
            </a:r>
            <a:r>
              <a:rPr lang="en-US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dunyodagi</a:t>
            </a:r>
            <a:r>
              <a:rPr lang="en-US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nufuzini</a:t>
            </a:r>
            <a:r>
              <a:rPr lang="en-US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investitsion</a:t>
            </a:r>
            <a:r>
              <a:rPr lang="en-US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jozibadorligini</a:t>
            </a:r>
            <a:r>
              <a:rPr lang="en-US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oshirishga</a:t>
            </a:r>
            <a:r>
              <a:rPr lang="en-US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</a:t>
            </a:r>
            <a:r>
              <a:rPr lang="en-US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57189" indent="-457189">
              <a:spcAft>
                <a:spcPts val="1067"/>
              </a:spcAft>
              <a:buFont typeface="Wingdings" pitchFamily="2" charset="2"/>
              <a:buChar char="ü"/>
            </a:pP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</a:t>
            </a:r>
            <a:r>
              <a:rPr lang="en-US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otlar</a:t>
            </a:r>
            <a:r>
              <a:rPr lang="en-US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</a:t>
            </a:r>
            <a:r>
              <a:rPr lang="en-US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mamlakatdagi</a:t>
            </a:r>
            <a:r>
              <a:rPr lang="ru-RU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</a:t>
            </a:r>
            <a:r>
              <a:rPr lang="en-US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lim</a:t>
            </a:r>
            <a:r>
              <a:rPr lang="ru-RU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r>
              <a:rPr lang="ru-RU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ru-RU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xal</a:t>
            </a:r>
            <a:r>
              <a:rPr lang="en-US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aro</a:t>
            </a:r>
            <a:r>
              <a:rPr lang="ru-RU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standartlar</a:t>
            </a:r>
            <a:r>
              <a:rPr lang="en-US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mosligi</a:t>
            </a:r>
            <a:r>
              <a:rPr lang="en-US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ru-RU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xulosalar</a:t>
            </a:r>
            <a:r>
              <a:rPr lang="ru-RU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</a:t>
            </a:r>
            <a:r>
              <a:rPr lang="en-US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arish</a:t>
            </a:r>
            <a:r>
              <a:rPr lang="en-US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ru-RU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</a:t>
            </a:r>
            <a:r>
              <a:rPr lang="en-US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bеradi</a:t>
            </a:r>
            <a:r>
              <a:rPr lang="en-US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altLang="ru-RU" sz="2933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189" indent="-457189">
              <a:spcAft>
                <a:spcPts val="1067"/>
              </a:spcAft>
              <a:buFont typeface="Wingdings" pitchFamily="2" charset="2"/>
              <a:buChar char="ü"/>
            </a:pP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ru-RU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</a:t>
            </a:r>
            <a:r>
              <a:rPr lang="en-US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lim</a:t>
            </a:r>
            <a:r>
              <a:rPr lang="ru-RU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tizimini</a:t>
            </a:r>
            <a:r>
              <a:rPr lang="ru-RU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islo</a:t>
            </a:r>
            <a:r>
              <a:rPr lang="en-US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ru-RU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ilish</a:t>
            </a:r>
            <a:r>
              <a:rPr lang="ru-RU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</a:t>
            </a:r>
            <a:r>
              <a:rPr lang="en-US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lim</a:t>
            </a:r>
            <a:r>
              <a:rPr lang="ru-RU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mazmunini</a:t>
            </a:r>
            <a:r>
              <a:rPr lang="ru-RU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pеdagog</a:t>
            </a:r>
            <a:r>
              <a:rPr lang="ru-RU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kadrlar</a:t>
            </a:r>
            <a:r>
              <a:rPr lang="ru-RU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ru-RU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ru-RU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malakasini</a:t>
            </a:r>
            <a:r>
              <a:rPr lang="ru-RU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ru-RU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dasturlarini</a:t>
            </a:r>
            <a:r>
              <a:rPr lang="ru-RU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takomillashtirish</a:t>
            </a:r>
            <a:r>
              <a:rPr lang="en-US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57189" indent="-457189">
              <a:spcAft>
                <a:spcPts val="1067"/>
              </a:spcAft>
              <a:buFont typeface="Wingdings" pitchFamily="2" charset="2"/>
              <a:buChar char="ü"/>
            </a:pPr>
            <a:r>
              <a:rPr lang="en-US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arsliklarning</a:t>
            </a:r>
            <a:r>
              <a:rPr lang="ru-RU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ru-RU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avlodini</a:t>
            </a:r>
            <a:r>
              <a:rPr lang="ru-RU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u-RU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</a:t>
            </a:r>
            <a:r>
              <a:rPr lang="en-US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3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9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2933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18" t="6876" r="6860"/>
          <a:stretch/>
        </p:blipFill>
        <p:spPr>
          <a:xfrm>
            <a:off x="9883688" y="3036915"/>
            <a:ext cx="2017776" cy="207198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3688" y="5220555"/>
            <a:ext cx="2017776" cy="1356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Параллелограмм 1">
            <a:extLst>
              <a:ext uri="{FF2B5EF4-FFF2-40B4-BE49-F238E27FC236}">
                <a16:creationId xmlns="" xmlns:a16="http://schemas.microsoft.com/office/drawing/2014/main" id="{25A16E54-BEA8-4A78-855D-235017A2A5BD}"/>
              </a:ext>
            </a:extLst>
          </p:cNvPr>
          <p:cNvSpPr/>
          <p:nvPr/>
        </p:nvSpPr>
        <p:spPr>
          <a:xfrm>
            <a:off x="37369" y="0"/>
            <a:ext cx="12106911" cy="582659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15945"/>
            <a:endParaRPr lang="en-US" sz="2400" b="1" dirty="0"/>
          </a:p>
          <a:p>
            <a:pPr marL="715945"/>
            <a:r>
              <a:rPr lang="en-US" sz="2400" b="1" dirty="0"/>
              <a:t>XALQARO TADQIQOTLARIDA ISHTIROK ETISH </a:t>
            </a:r>
            <a:r>
              <a:rPr lang="en-US" sz="2400" b="1" dirty="0" err="1"/>
              <a:t>OʻZBEKISTONGA</a:t>
            </a:r>
            <a:r>
              <a:rPr lang="en-US" sz="2400" b="1" dirty="0"/>
              <a:t> NIMA BERADI?</a:t>
            </a:r>
          </a:p>
          <a:p>
            <a:pPr marL="715945" algn="ctr"/>
            <a:endParaRPr lang="uz-Cyrl-UZ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762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Группа 76">
            <a:extLst>
              <a:ext uri="{FF2B5EF4-FFF2-40B4-BE49-F238E27FC236}">
                <a16:creationId xmlns="" xmlns:a16="http://schemas.microsoft.com/office/drawing/2014/main" id="{E4403F5E-C771-4E43-96EE-9A1787623652}"/>
              </a:ext>
            </a:extLst>
          </p:cNvPr>
          <p:cNvGrpSpPr/>
          <p:nvPr/>
        </p:nvGrpSpPr>
        <p:grpSpPr>
          <a:xfrm>
            <a:off x="101124" y="49884"/>
            <a:ext cx="12008341" cy="6345067"/>
            <a:chOff x="2" y="-2040257"/>
            <a:chExt cx="35457438" cy="20595869"/>
          </a:xfrm>
        </p:grpSpPr>
        <p:sp>
          <p:nvSpPr>
            <p:cNvPr id="53" name="Прямоугольник: один верхний угол скругленный, другой — усеченный 52">
              <a:extLst>
                <a:ext uri="{FF2B5EF4-FFF2-40B4-BE49-F238E27FC236}">
                  <a16:creationId xmlns="" xmlns:a16="http://schemas.microsoft.com/office/drawing/2014/main" id="{6832648D-9AFA-43AA-8F91-251CE55654C1}"/>
                </a:ext>
              </a:extLst>
            </p:cNvPr>
            <p:cNvSpPr/>
            <p:nvPr/>
          </p:nvSpPr>
          <p:spPr>
            <a:xfrm>
              <a:off x="817788" y="9596473"/>
              <a:ext cx="10138900" cy="8959139"/>
            </a:xfrm>
            <a:prstGeom prst="snipRoundRect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uz-Cyrl-UZ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O‘zbekiston Respublikasi Prezidentining 2022 yil 28 yanvardagi “2022-2026 yillarda Yangi O‘zbekistonni yanada rivojlantirish bo‘yicha Taraqqiyot strategiyasi to‘g‘risida”gi PF-60-son</a:t>
              </a:r>
              <a:endParaRPr lang="ru-RU" b="1" kern="100" dirty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54" name="Прямоугольник: один верхний угол скругленный, другой — усеченный 53">
              <a:extLst>
                <a:ext uri="{FF2B5EF4-FFF2-40B4-BE49-F238E27FC236}">
                  <a16:creationId xmlns="" xmlns:a16="http://schemas.microsoft.com/office/drawing/2014/main" id="{3EE7CA8E-45EB-4E50-ADB7-5D2A46887516}"/>
                </a:ext>
              </a:extLst>
            </p:cNvPr>
            <p:cNvSpPr/>
            <p:nvPr/>
          </p:nvSpPr>
          <p:spPr>
            <a:xfrm>
              <a:off x="11868047" y="9420525"/>
              <a:ext cx="7684227" cy="8936235"/>
            </a:xfrm>
            <a:prstGeom prst="snipRoundRect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5" name="Прямоугольник: один верхний угол скругленный, другой — усеченный 54">
              <a:extLst>
                <a:ext uri="{FF2B5EF4-FFF2-40B4-BE49-F238E27FC236}">
                  <a16:creationId xmlns="" xmlns:a16="http://schemas.microsoft.com/office/drawing/2014/main" id="{7C9FF41E-744F-4CB2-8370-CB7F97EBE304}"/>
                </a:ext>
              </a:extLst>
            </p:cNvPr>
            <p:cNvSpPr/>
            <p:nvPr/>
          </p:nvSpPr>
          <p:spPr>
            <a:xfrm>
              <a:off x="20150602" y="8921014"/>
              <a:ext cx="7436741" cy="8608156"/>
            </a:xfrm>
            <a:prstGeom prst="snipRoundRect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7" name="Прямоугольник: один верхний угол скругленный, другой — усеченный 56">
              <a:extLst>
                <a:ext uri="{FF2B5EF4-FFF2-40B4-BE49-F238E27FC236}">
                  <a16:creationId xmlns="" xmlns:a16="http://schemas.microsoft.com/office/drawing/2014/main" id="{0F0FECE3-0640-4C02-AE72-3B15B7D3660E}"/>
                </a:ext>
              </a:extLst>
            </p:cNvPr>
            <p:cNvSpPr/>
            <p:nvPr/>
          </p:nvSpPr>
          <p:spPr>
            <a:xfrm>
              <a:off x="3367510" y="-142362"/>
              <a:ext cx="8041331" cy="7811471"/>
            </a:xfrm>
            <a:prstGeom prst="snipRoundRect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ru-RU" sz="2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8" name="Прямоугольник: один верхний угол скругленный, другой — усеченный 57">
              <a:extLst>
                <a:ext uri="{FF2B5EF4-FFF2-40B4-BE49-F238E27FC236}">
                  <a16:creationId xmlns="" xmlns:a16="http://schemas.microsoft.com/office/drawing/2014/main" id="{165DB358-AFAF-497B-B56C-8F574C8294CF}"/>
                </a:ext>
              </a:extLst>
            </p:cNvPr>
            <p:cNvSpPr/>
            <p:nvPr/>
          </p:nvSpPr>
          <p:spPr>
            <a:xfrm>
              <a:off x="11381153" y="-291778"/>
              <a:ext cx="8493622" cy="7916129"/>
            </a:xfrm>
            <a:prstGeom prst="snipRoundRect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r>
                <a:rPr lang="ru-RU" sz="1500" dirty="0">
                  <a:solidFill>
                    <a:schemeClr val="tx1"/>
                  </a:solidFill>
                </a:rPr>
                <a:t>“</a:t>
              </a:r>
            </a:p>
            <a:p>
              <a:pPr algn="ctr"/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Ta’lim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sifatini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nazorat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qilish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tizimini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takomillash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tirish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bo‘yicha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qo‘shimcha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chora-tadbirlar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to‘g‘risida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” 2019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yil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16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yanvardagi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PQ-4119-son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qarori</a:t>
              </a:r>
              <a:endParaRPr lang="ru-RU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just"/>
              <a:endPara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9" name="Прямоугольник: один верхний угол скругленный, другой — усеченный 58">
              <a:extLst>
                <a:ext uri="{FF2B5EF4-FFF2-40B4-BE49-F238E27FC236}">
                  <a16:creationId xmlns="" xmlns:a16="http://schemas.microsoft.com/office/drawing/2014/main" id="{B7C53B53-4C39-4FEE-972E-429B1564C8E0}"/>
                </a:ext>
              </a:extLst>
            </p:cNvPr>
            <p:cNvSpPr/>
            <p:nvPr/>
          </p:nvSpPr>
          <p:spPr>
            <a:xfrm>
              <a:off x="19449331" y="-2040257"/>
              <a:ext cx="7558592" cy="11219185"/>
            </a:xfrm>
            <a:prstGeom prst="snipRoundRect">
              <a:avLst>
                <a:gd name="adj1" fmla="val 16667"/>
                <a:gd name="adj2" fmla="val 16667"/>
              </a:avLst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kern="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/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VMning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“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Xalq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ta’limi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tizimida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ta’lim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sifatini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baholash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sohasidagi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xalqaro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tadqiqotlarni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tashkil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etish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chora-tadbirlari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to‘g‘risida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” 2018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yil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ru-RU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8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dekabrdagi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997-son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qarori</a:t>
              </a:r>
              <a:endParaRPr lang="ru-RU" b="1" kern="100" dirty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endParaRPr>
            </a:p>
            <a:p>
              <a:pPr algn="ctr"/>
              <a:endPara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0" name="Прямоугольник: один верхний угол скругленный, другой — усеченный 59">
              <a:extLst>
                <a:ext uri="{FF2B5EF4-FFF2-40B4-BE49-F238E27FC236}">
                  <a16:creationId xmlns="" xmlns:a16="http://schemas.microsoft.com/office/drawing/2014/main" id="{3A7E9514-2703-4832-AA1F-D58C8D272FE7}"/>
                </a:ext>
              </a:extLst>
            </p:cNvPr>
            <p:cNvSpPr/>
            <p:nvPr/>
          </p:nvSpPr>
          <p:spPr>
            <a:xfrm>
              <a:off x="27412899" y="130587"/>
              <a:ext cx="8044541" cy="17137341"/>
            </a:xfrm>
            <a:prstGeom prst="snipRoundRect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uz-Cyrl-UZ" sz="1867" b="1" kern="1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O‘zR Prezidentining 2020-yil 6-oktabrdagi dasturlarga"Axborot texnologiyalari sohasida ta’lim tizimini yanada takomillashtirish, ilmiy tadqiqotlarni rivojlantirish va ularni IT-industriya bilan integratsiya qilish chora-tadbirlari to‘g‘risida"gi PQ-4851 son Qarori</a:t>
              </a:r>
              <a:endParaRPr lang="ru-RU" sz="1867" b="1" kern="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" name="Полилиния: фигура 3">
              <a:extLst>
                <a:ext uri="{FF2B5EF4-FFF2-40B4-BE49-F238E27FC236}">
                  <a16:creationId xmlns="" xmlns:a16="http://schemas.microsoft.com/office/drawing/2014/main" id="{C846933F-8434-46B3-9526-69E884A5114B}"/>
                </a:ext>
              </a:extLst>
            </p:cNvPr>
            <p:cNvSpPr/>
            <p:nvPr/>
          </p:nvSpPr>
          <p:spPr>
            <a:xfrm>
              <a:off x="2332211" y="7699476"/>
              <a:ext cx="1836000" cy="1800000"/>
            </a:xfrm>
            <a:custGeom>
              <a:avLst/>
              <a:gdLst>
                <a:gd name="connsiteX0" fmla="*/ 700567 w 1836000"/>
                <a:gd name="connsiteY0" fmla="*/ 0 h 1800000"/>
                <a:gd name="connsiteX1" fmla="*/ 1135433 w 1836000"/>
                <a:gd name="connsiteY1" fmla="*/ 0 h 1800000"/>
                <a:gd name="connsiteX2" fmla="*/ 1190985 w 1836000"/>
                <a:gd name="connsiteY2" fmla="*/ 14284 h 1800000"/>
                <a:gd name="connsiteX3" fmla="*/ 1836000 w 1836000"/>
                <a:gd name="connsiteY3" fmla="*/ 891012 h 1800000"/>
                <a:gd name="connsiteX4" fmla="*/ 1103009 w 1836000"/>
                <a:gd name="connsiteY4" fmla="*/ 1790362 h 1800000"/>
                <a:gd name="connsiteX5" fmla="*/ 1039853 w 1836000"/>
                <a:gd name="connsiteY5" fmla="*/ 1800000 h 1800000"/>
                <a:gd name="connsiteX6" fmla="*/ 796146 w 1836000"/>
                <a:gd name="connsiteY6" fmla="*/ 1800000 h 1800000"/>
                <a:gd name="connsiteX7" fmla="*/ 732991 w 1836000"/>
                <a:gd name="connsiteY7" fmla="*/ 1790362 h 1800000"/>
                <a:gd name="connsiteX8" fmla="*/ 0 w 1836000"/>
                <a:gd name="connsiteY8" fmla="*/ 891012 h 1800000"/>
                <a:gd name="connsiteX9" fmla="*/ 645015 w 1836000"/>
                <a:gd name="connsiteY9" fmla="*/ 14284 h 1800000"/>
                <a:gd name="connsiteX10" fmla="*/ 700567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7" y="0"/>
                  </a:moveTo>
                  <a:lnTo>
                    <a:pt x="1135433" y="0"/>
                  </a:lnTo>
                  <a:lnTo>
                    <a:pt x="1190985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9" y="1790362"/>
                  </a:cubicBezTo>
                  <a:lnTo>
                    <a:pt x="1039853" y="1800000"/>
                  </a:lnTo>
                  <a:lnTo>
                    <a:pt x="796146" y="1800000"/>
                  </a:lnTo>
                  <a:lnTo>
                    <a:pt x="732991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5" y="14284"/>
                  </a:cubicBezTo>
                  <a:lnTo>
                    <a:pt x="700567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5" name="Полилиния: фигура 4">
              <a:extLst>
                <a:ext uri="{FF2B5EF4-FFF2-40B4-BE49-F238E27FC236}">
                  <a16:creationId xmlns="" xmlns:a16="http://schemas.microsoft.com/office/drawing/2014/main" id="{666D4601-AA5C-43F1-B45A-039A56BFDA18}"/>
                </a:ext>
              </a:extLst>
            </p:cNvPr>
            <p:cNvSpPr/>
            <p:nvPr/>
          </p:nvSpPr>
          <p:spPr>
            <a:xfrm>
              <a:off x="6556128" y="7699476"/>
              <a:ext cx="1836000" cy="1800000"/>
            </a:xfrm>
            <a:custGeom>
              <a:avLst/>
              <a:gdLst>
                <a:gd name="connsiteX0" fmla="*/ 700567 w 1836000"/>
                <a:gd name="connsiteY0" fmla="*/ 0 h 1800000"/>
                <a:gd name="connsiteX1" fmla="*/ 1135432 w 1836000"/>
                <a:gd name="connsiteY1" fmla="*/ 0 h 1800000"/>
                <a:gd name="connsiteX2" fmla="*/ 1190985 w 1836000"/>
                <a:gd name="connsiteY2" fmla="*/ 14284 h 1800000"/>
                <a:gd name="connsiteX3" fmla="*/ 1836000 w 1836000"/>
                <a:gd name="connsiteY3" fmla="*/ 891012 h 1800000"/>
                <a:gd name="connsiteX4" fmla="*/ 1103009 w 1836000"/>
                <a:gd name="connsiteY4" fmla="*/ 1790362 h 1800000"/>
                <a:gd name="connsiteX5" fmla="*/ 1039853 w 1836000"/>
                <a:gd name="connsiteY5" fmla="*/ 1800000 h 1800000"/>
                <a:gd name="connsiteX6" fmla="*/ 796146 w 1836000"/>
                <a:gd name="connsiteY6" fmla="*/ 1800000 h 1800000"/>
                <a:gd name="connsiteX7" fmla="*/ 732991 w 1836000"/>
                <a:gd name="connsiteY7" fmla="*/ 1790362 h 1800000"/>
                <a:gd name="connsiteX8" fmla="*/ 0 w 1836000"/>
                <a:gd name="connsiteY8" fmla="*/ 891012 h 1800000"/>
                <a:gd name="connsiteX9" fmla="*/ 645015 w 1836000"/>
                <a:gd name="connsiteY9" fmla="*/ 14284 h 1800000"/>
                <a:gd name="connsiteX10" fmla="*/ 700567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7" y="0"/>
                  </a:moveTo>
                  <a:lnTo>
                    <a:pt x="1135432" y="0"/>
                  </a:lnTo>
                  <a:lnTo>
                    <a:pt x="1190985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9" y="1790362"/>
                  </a:cubicBezTo>
                  <a:lnTo>
                    <a:pt x="1039853" y="1800000"/>
                  </a:lnTo>
                  <a:lnTo>
                    <a:pt x="796146" y="1800000"/>
                  </a:lnTo>
                  <a:lnTo>
                    <a:pt x="732991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5" y="14284"/>
                  </a:cubicBezTo>
                  <a:lnTo>
                    <a:pt x="700567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6" name="Полилиния: фигура 5">
              <a:extLst>
                <a:ext uri="{FF2B5EF4-FFF2-40B4-BE49-F238E27FC236}">
                  <a16:creationId xmlns="" xmlns:a16="http://schemas.microsoft.com/office/drawing/2014/main" id="{8356F07E-9C20-428E-AF98-BDADF35411BF}"/>
                </a:ext>
              </a:extLst>
            </p:cNvPr>
            <p:cNvSpPr/>
            <p:nvPr/>
          </p:nvSpPr>
          <p:spPr>
            <a:xfrm>
              <a:off x="10484630" y="7699476"/>
              <a:ext cx="1836000" cy="1800000"/>
            </a:xfrm>
            <a:custGeom>
              <a:avLst/>
              <a:gdLst>
                <a:gd name="connsiteX0" fmla="*/ 700567 w 1836000"/>
                <a:gd name="connsiteY0" fmla="*/ 0 h 1800000"/>
                <a:gd name="connsiteX1" fmla="*/ 1135433 w 1836000"/>
                <a:gd name="connsiteY1" fmla="*/ 0 h 1800000"/>
                <a:gd name="connsiteX2" fmla="*/ 1190985 w 1836000"/>
                <a:gd name="connsiteY2" fmla="*/ 14284 h 1800000"/>
                <a:gd name="connsiteX3" fmla="*/ 1836000 w 1836000"/>
                <a:gd name="connsiteY3" fmla="*/ 891012 h 1800000"/>
                <a:gd name="connsiteX4" fmla="*/ 1103009 w 1836000"/>
                <a:gd name="connsiteY4" fmla="*/ 1790362 h 1800000"/>
                <a:gd name="connsiteX5" fmla="*/ 1039853 w 1836000"/>
                <a:gd name="connsiteY5" fmla="*/ 1800000 h 1800000"/>
                <a:gd name="connsiteX6" fmla="*/ 796147 w 1836000"/>
                <a:gd name="connsiteY6" fmla="*/ 1800000 h 1800000"/>
                <a:gd name="connsiteX7" fmla="*/ 732991 w 1836000"/>
                <a:gd name="connsiteY7" fmla="*/ 1790362 h 1800000"/>
                <a:gd name="connsiteX8" fmla="*/ 0 w 1836000"/>
                <a:gd name="connsiteY8" fmla="*/ 891012 h 1800000"/>
                <a:gd name="connsiteX9" fmla="*/ 645015 w 1836000"/>
                <a:gd name="connsiteY9" fmla="*/ 14284 h 1800000"/>
                <a:gd name="connsiteX10" fmla="*/ 700567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7" y="0"/>
                  </a:moveTo>
                  <a:lnTo>
                    <a:pt x="1135433" y="0"/>
                  </a:lnTo>
                  <a:lnTo>
                    <a:pt x="1190985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9" y="1790362"/>
                  </a:cubicBezTo>
                  <a:lnTo>
                    <a:pt x="1039853" y="1800000"/>
                  </a:lnTo>
                  <a:lnTo>
                    <a:pt x="796147" y="1800000"/>
                  </a:lnTo>
                  <a:lnTo>
                    <a:pt x="732991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5" y="14284"/>
                  </a:cubicBezTo>
                  <a:lnTo>
                    <a:pt x="700567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7" name="Полилиния: фигура 6">
              <a:extLst>
                <a:ext uri="{FF2B5EF4-FFF2-40B4-BE49-F238E27FC236}">
                  <a16:creationId xmlns="" xmlns:a16="http://schemas.microsoft.com/office/drawing/2014/main" id="{6F04299E-2FD7-4898-9E97-BB5091220A02}"/>
                </a:ext>
              </a:extLst>
            </p:cNvPr>
            <p:cNvSpPr/>
            <p:nvPr/>
          </p:nvSpPr>
          <p:spPr>
            <a:xfrm>
              <a:off x="14413132" y="7699476"/>
              <a:ext cx="1836000" cy="1800000"/>
            </a:xfrm>
            <a:custGeom>
              <a:avLst/>
              <a:gdLst>
                <a:gd name="connsiteX0" fmla="*/ 700567 w 1836000"/>
                <a:gd name="connsiteY0" fmla="*/ 0 h 1800000"/>
                <a:gd name="connsiteX1" fmla="*/ 1135433 w 1836000"/>
                <a:gd name="connsiteY1" fmla="*/ 0 h 1800000"/>
                <a:gd name="connsiteX2" fmla="*/ 1190985 w 1836000"/>
                <a:gd name="connsiteY2" fmla="*/ 14284 h 1800000"/>
                <a:gd name="connsiteX3" fmla="*/ 1836000 w 1836000"/>
                <a:gd name="connsiteY3" fmla="*/ 891012 h 1800000"/>
                <a:gd name="connsiteX4" fmla="*/ 1103009 w 1836000"/>
                <a:gd name="connsiteY4" fmla="*/ 1790362 h 1800000"/>
                <a:gd name="connsiteX5" fmla="*/ 1039853 w 1836000"/>
                <a:gd name="connsiteY5" fmla="*/ 1800000 h 1800000"/>
                <a:gd name="connsiteX6" fmla="*/ 796147 w 1836000"/>
                <a:gd name="connsiteY6" fmla="*/ 1800000 h 1800000"/>
                <a:gd name="connsiteX7" fmla="*/ 732991 w 1836000"/>
                <a:gd name="connsiteY7" fmla="*/ 1790362 h 1800000"/>
                <a:gd name="connsiteX8" fmla="*/ 0 w 1836000"/>
                <a:gd name="connsiteY8" fmla="*/ 891012 h 1800000"/>
                <a:gd name="connsiteX9" fmla="*/ 645015 w 1836000"/>
                <a:gd name="connsiteY9" fmla="*/ 14284 h 1800000"/>
                <a:gd name="connsiteX10" fmla="*/ 700567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7" y="0"/>
                  </a:moveTo>
                  <a:lnTo>
                    <a:pt x="1135433" y="0"/>
                  </a:lnTo>
                  <a:lnTo>
                    <a:pt x="1190985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9" y="1790362"/>
                  </a:cubicBezTo>
                  <a:lnTo>
                    <a:pt x="1039853" y="1800000"/>
                  </a:lnTo>
                  <a:lnTo>
                    <a:pt x="796147" y="1800000"/>
                  </a:lnTo>
                  <a:lnTo>
                    <a:pt x="732991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5" y="14284"/>
                  </a:cubicBezTo>
                  <a:lnTo>
                    <a:pt x="700567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8" name="Полилиния: фигура 7">
              <a:extLst>
                <a:ext uri="{FF2B5EF4-FFF2-40B4-BE49-F238E27FC236}">
                  <a16:creationId xmlns="" xmlns:a16="http://schemas.microsoft.com/office/drawing/2014/main" id="{F22CE38E-FEB1-439E-AB7C-D8D1F340E2D8}"/>
                </a:ext>
              </a:extLst>
            </p:cNvPr>
            <p:cNvSpPr/>
            <p:nvPr/>
          </p:nvSpPr>
          <p:spPr>
            <a:xfrm>
              <a:off x="18591194" y="7699476"/>
              <a:ext cx="1836000" cy="1800000"/>
            </a:xfrm>
            <a:custGeom>
              <a:avLst/>
              <a:gdLst>
                <a:gd name="connsiteX0" fmla="*/ 700568 w 1836000"/>
                <a:gd name="connsiteY0" fmla="*/ 0 h 1800000"/>
                <a:gd name="connsiteX1" fmla="*/ 1135432 w 1836000"/>
                <a:gd name="connsiteY1" fmla="*/ 0 h 1800000"/>
                <a:gd name="connsiteX2" fmla="*/ 1190984 w 1836000"/>
                <a:gd name="connsiteY2" fmla="*/ 14284 h 1800000"/>
                <a:gd name="connsiteX3" fmla="*/ 1836000 w 1836000"/>
                <a:gd name="connsiteY3" fmla="*/ 891012 h 1800000"/>
                <a:gd name="connsiteX4" fmla="*/ 1103008 w 1836000"/>
                <a:gd name="connsiteY4" fmla="*/ 1790362 h 1800000"/>
                <a:gd name="connsiteX5" fmla="*/ 1039854 w 1836000"/>
                <a:gd name="connsiteY5" fmla="*/ 1800000 h 1800000"/>
                <a:gd name="connsiteX6" fmla="*/ 796146 w 1836000"/>
                <a:gd name="connsiteY6" fmla="*/ 1800000 h 1800000"/>
                <a:gd name="connsiteX7" fmla="*/ 732992 w 1836000"/>
                <a:gd name="connsiteY7" fmla="*/ 1790362 h 1800000"/>
                <a:gd name="connsiteX8" fmla="*/ 0 w 1836000"/>
                <a:gd name="connsiteY8" fmla="*/ 891012 h 1800000"/>
                <a:gd name="connsiteX9" fmla="*/ 645016 w 1836000"/>
                <a:gd name="connsiteY9" fmla="*/ 14284 h 1800000"/>
                <a:gd name="connsiteX10" fmla="*/ 700568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8" y="0"/>
                  </a:moveTo>
                  <a:lnTo>
                    <a:pt x="1135432" y="0"/>
                  </a:lnTo>
                  <a:lnTo>
                    <a:pt x="1190984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8" y="1790362"/>
                  </a:cubicBezTo>
                  <a:lnTo>
                    <a:pt x="1039854" y="1800000"/>
                  </a:lnTo>
                  <a:lnTo>
                    <a:pt x="796146" y="1800000"/>
                  </a:lnTo>
                  <a:lnTo>
                    <a:pt x="732992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6" y="14284"/>
                  </a:cubicBezTo>
                  <a:lnTo>
                    <a:pt x="700568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9" name="Полилиния: фигура 8">
              <a:extLst>
                <a:ext uri="{FF2B5EF4-FFF2-40B4-BE49-F238E27FC236}">
                  <a16:creationId xmlns="" xmlns:a16="http://schemas.microsoft.com/office/drawing/2014/main" id="{4304FE92-3861-405F-A483-389A27FAD49B}"/>
                </a:ext>
              </a:extLst>
            </p:cNvPr>
            <p:cNvSpPr/>
            <p:nvPr/>
          </p:nvSpPr>
          <p:spPr>
            <a:xfrm>
              <a:off x="22519698" y="7699476"/>
              <a:ext cx="1836000" cy="1800000"/>
            </a:xfrm>
            <a:custGeom>
              <a:avLst/>
              <a:gdLst>
                <a:gd name="connsiteX0" fmla="*/ 700568 w 1836000"/>
                <a:gd name="connsiteY0" fmla="*/ 0 h 1800000"/>
                <a:gd name="connsiteX1" fmla="*/ 1135432 w 1836000"/>
                <a:gd name="connsiteY1" fmla="*/ 0 h 1800000"/>
                <a:gd name="connsiteX2" fmla="*/ 1190984 w 1836000"/>
                <a:gd name="connsiteY2" fmla="*/ 14284 h 1800000"/>
                <a:gd name="connsiteX3" fmla="*/ 1836000 w 1836000"/>
                <a:gd name="connsiteY3" fmla="*/ 891012 h 1800000"/>
                <a:gd name="connsiteX4" fmla="*/ 1103008 w 1836000"/>
                <a:gd name="connsiteY4" fmla="*/ 1790362 h 1800000"/>
                <a:gd name="connsiteX5" fmla="*/ 1039854 w 1836000"/>
                <a:gd name="connsiteY5" fmla="*/ 1800000 h 1800000"/>
                <a:gd name="connsiteX6" fmla="*/ 796146 w 1836000"/>
                <a:gd name="connsiteY6" fmla="*/ 1800000 h 1800000"/>
                <a:gd name="connsiteX7" fmla="*/ 732992 w 1836000"/>
                <a:gd name="connsiteY7" fmla="*/ 1790362 h 1800000"/>
                <a:gd name="connsiteX8" fmla="*/ 0 w 1836000"/>
                <a:gd name="connsiteY8" fmla="*/ 891012 h 1800000"/>
                <a:gd name="connsiteX9" fmla="*/ 645016 w 1836000"/>
                <a:gd name="connsiteY9" fmla="*/ 14284 h 1800000"/>
                <a:gd name="connsiteX10" fmla="*/ 700568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8" y="0"/>
                  </a:moveTo>
                  <a:lnTo>
                    <a:pt x="1135432" y="0"/>
                  </a:lnTo>
                  <a:lnTo>
                    <a:pt x="1190984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8" y="1790362"/>
                  </a:cubicBezTo>
                  <a:lnTo>
                    <a:pt x="1039854" y="1800000"/>
                  </a:lnTo>
                  <a:lnTo>
                    <a:pt x="796146" y="1800000"/>
                  </a:lnTo>
                  <a:lnTo>
                    <a:pt x="732992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6" y="14284"/>
                  </a:cubicBezTo>
                  <a:lnTo>
                    <a:pt x="700568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0" name="Полилиния: фигура 9">
              <a:extLst>
                <a:ext uri="{FF2B5EF4-FFF2-40B4-BE49-F238E27FC236}">
                  <a16:creationId xmlns="" xmlns:a16="http://schemas.microsoft.com/office/drawing/2014/main" id="{B40CCCA7-9C9D-4384-8D3D-6A7E972B1EAE}"/>
                </a:ext>
              </a:extLst>
            </p:cNvPr>
            <p:cNvSpPr/>
            <p:nvPr/>
          </p:nvSpPr>
          <p:spPr>
            <a:xfrm>
              <a:off x="26118101" y="7384802"/>
              <a:ext cx="1836001" cy="1799999"/>
            </a:xfrm>
            <a:custGeom>
              <a:avLst/>
              <a:gdLst>
                <a:gd name="connsiteX0" fmla="*/ 700568 w 1836000"/>
                <a:gd name="connsiteY0" fmla="*/ 0 h 1800000"/>
                <a:gd name="connsiteX1" fmla="*/ 1135432 w 1836000"/>
                <a:gd name="connsiteY1" fmla="*/ 0 h 1800000"/>
                <a:gd name="connsiteX2" fmla="*/ 1190986 w 1836000"/>
                <a:gd name="connsiteY2" fmla="*/ 14284 h 1800000"/>
                <a:gd name="connsiteX3" fmla="*/ 1836000 w 1836000"/>
                <a:gd name="connsiteY3" fmla="*/ 891012 h 1800000"/>
                <a:gd name="connsiteX4" fmla="*/ 1103010 w 1836000"/>
                <a:gd name="connsiteY4" fmla="*/ 1790362 h 1800000"/>
                <a:gd name="connsiteX5" fmla="*/ 1039854 w 1836000"/>
                <a:gd name="connsiteY5" fmla="*/ 1800000 h 1800000"/>
                <a:gd name="connsiteX6" fmla="*/ 796146 w 1836000"/>
                <a:gd name="connsiteY6" fmla="*/ 1800000 h 1800000"/>
                <a:gd name="connsiteX7" fmla="*/ 732990 w 1836000"/>
                <a:gd name="connsiteY7" fmla="*/ 1790362 h 1800000"/>
                <a:gd name="connsiteX8" fmla="*/ 0 w 1836000"/>
                <a:gd name="connsiteY8" fmla="*/ 891012 h 1800000"/>
                <a:gd name="connsiteX9" fmla="*/ 645014 w 1836000"/>
                <a:gd name="connsiteY9" fmla="*/ 14284 h 1800000"/>
                <a:gd name="connsiteX10" fmla="*/ 700568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8" y="0"/>
                  </a:moveTo>
                  <a:lnTo>
                    <a:pt x="1135432" y="0"/>
                  </a:lnTo>
                  <a:lnTo>
                    <a:pt x="1190986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10" y="1790362"/>
                  </a:cubicBezTo>
                  <a:lnTo>
                    <a:pt x="1039854" y="1800000"/>
                  </a:lnTo>
                  <a:lnTo>
                    <a:pt x="796146" y="1800000"/>
                  </a:lnTo>
                  <a:lnTo>
                    <a:pt x="732990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4" y="14284"/>
                  </a:cubicBezTo>
                  <a:lnTo>
                    <a:pt x="700568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2" name="Полилиния: фигура 11">
              <a:extLst>
                <a:ext uri="{FF2B5EF4-FFF2-40B4-BE49-F238E27FC236}">
                  <a16:creationId xmlns="" xmlns:a16="http://schemas.microsoft.com/office/drawing/2014/main" id="{9805BCB2-527D-4426-9341-C881181000BE}"/>
                </a:ext>
              </a:extLst>
            </p:cNvPr>
            <p:cNvSpPr/>
            <p:nvPr/>
          </p:nvSpPr>
          <p:spPr>
            <a:xfrm>
              <a:off x="3032778" y="7672488"/>
              <a:ext cx="434866" cy="26988"/>
            </a:xfrm>
            <a:custGeom>
              <a:avLst/>
              <a:gdLst>
                <a:gd name="connsiteX0" fmla="*/ 217433 w 434866"/>
                <a:gd name="connsiteY0" fmla="*/ 0 h 26988"/>
                <a:gd name="connsiteX1" fmla="*/ 402442 w 434866"/>
                <a:gd name="connsiteY1" fmla="*/ 18652 h 26988"/>
                <a:gd name="connsiteX2" fmla="*/ 434866 w 434866"/>
                <a:gd name="connsiteY2" fmla="*/ 26988 h 26988"/>
                <a:gd name="connsiteX3" fmla="*/ 0 w 434866"/>
                <a:gd name="connsiteY3" fmla="*/ 26988 h 26988"/>
                <a:gd name="connsiteX4" fmla="*/ 32424 w 434866"/>
                <a:gd name="connsiteY4" fmla="*/ 18652 h 26988"/>
                <a:gd name="connsiteX5" fmla="*/ 217433 w 434866"/>
                <a:gd name="connsiteY5" fmla="*/ 0 h 26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4866" h="26988">
                  <a:moveTo>
                    <a:pt x="217433" y="0"/>
                  </a:moveTo>
                  <a:cubicBezTo>
                    <a:pt x="280807" y="0"/>
                    <a:pt x="342682" y="6422"/>
                    <a:pt x="402442" y="18652"/>
                  </a:cubicBezTo>
                  <a:lnTo>
                    <a:pt x="434866" y="26988"/>
                  </a:lnTo>
                  <a:lnTo>
                    <a:pt x="0" y="26988"/>
                  </a:lnTo>
                  <a:lnTo>
                    <a:pt x="32424" y="18652"/>
                  </a:lnTo>
                  <a:cubicBezTo>
                    <a:pt x="92184" y="6422"/>
                    <a:pt x="154058" y="0"/>
                    <a:pt x="217433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3" name="Полилиния: фигура 12">
              <a:extLst>
                <a:ext uri="{FF2B5EF4-FFF2-40B4-BE49-F238E27FC236}">
                  <a16:creationId xmlns="" xmlns:a16="http://schemas.microsoft.com/office/drawing/2014/main" id="{183CF07C-5070-4C5F-B626-2E98B1EC6867}"/>
                </a:ext>
              </a:extLst>
            </p:cNvPr>
            <p:cNvSpPr/>
            <p:nvPr/>
          </p:nvSpPr>
          <p:spPr>
            <a:xfrm>
              <a:off x="7256696" y="7672488"/>
              <a:ext cx="434865" cy="26988"/>
            </a:xfrm>
            <a:custGeom>
              <a:avLst/>
              <a:gdLst>
                <a:gd name="connsiteX0" fmla="*/ 217433 w 434865"/>
                <a:gd name="connsiteY0" fmla="*/ 0 h 26988"/>
                <a:gd name="connsiteX1" fmla="*/ 402442 w 434865"/>
                <a:gd name="connsiteY1" fmla="*/ 18652 h 26988"/>
                <a:gd name="connsiteX2" fmla="*/ 434865 w 434865"/>
                <a:gd name="connsiteY2" fmla="*/ 26988 h 26988"/>
                <a:gd name="connsiteX3" fmla="*/ 0 w 434865"/>
                <a:gd name="connsiteY3" fmla="*/ 26988 h 26988"/>
                <a:gd name="connsiteX4" fmla="*/ 32424 w 434865"/>
                <a:gd name="connsiteY4" fmla="*/ 18652 h 26988"/>
                <a:gd name="connsiteX5" fmla="*/ 217433 w 434865"/>
                <a:gd name="connsiteY5" fmla="*/ 0 h 26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4865" h="26988">
                  <a:moveTo>
                    <a:pt x="217433" y="0"/>
                  </a:moveTo>
                  <a:cubicBezTo>
                    <a:pt x="280807" y="0"/>
                    <a:pt x="342682" y="6422"/>
                    <a:pt x="402442" y="18652"/>
                  </a:cubicBezTo>
                  <a:lnTo>
                    <a:pt x="434865" y="26988"/>
                  </a:lnTo>
                  <a:lnTo>
                    <a:pt x="0" y="26988"/>
                  </a:lnTo>
                  <a:lnTo>
                    <a:pt x="32424" y="18652"/>
                  </a:lnTo>
                  <a:cubicBezTo>
                    <a:pt x="92183" y="6422"/>
                    <a:pt x="154058" y="0"/>
                    <a:pt x="217433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4" name="Полилиния: фигура 13">
              <a:extLst>
                <a:ext uri="{FF2B5EF4-FFF2-40B4-BE49-F238E27FC236}">
                  <a16:creationId xmlns="" xmlns:a16="http://schemas.microsoft.com/office/drawing/2014/main" id="{FC71BFB5-D368-4930-9385-9614F443E0CC}"/>
                </a:ext>
              </a:extLst>
            </p:cNvPr>
            <p:cNvSpPr/>
            <p:nvPr/>
          </p:nvSpPr>
          <p:spPr>
            <a:xfrm>
              <a:off x="11185197" y="7672488"/>
              <a:ext cx="434866" cy="26988"/>
            </a:xfrm>
            <a:custGeom>
              <a:avLst/>
              <a:gdLst>
                <a:gd name="connsiteX0" fmla="*/ 217433 w 434866"/>
                <a:gd name="connsiteY0" fmla="*/ 0 h 26988"/>
                <a:gd name="connsiteX1" fmla="*/ 402442 w 434866"/>
                <a:gd name="connsiteY1" fmla="*/ 18652 h 26988"/>
                <a:gd name="connsiteX2" fmla="*/ 434866 w 434866"/>
                <a:gd name="connsiteY2" fmla="*/ 26988 h 26988"/>
                <a:gd name="connsiteX3" fmla="*/ 0 w 434866"/>
                <a:gd name="connsiteY3" fmla="*/ 26988 h 26988"/>
                <a:gd name="connsiteX4" fmla="*/ 32424 w 434866"/>
                <a:gd name="connsiteY4" fmla="*/ 18652 h 26988"/>
                <a:gd name="connsiteX5" fmla="*/ 217433 w 434866"/>
                <a:gd name="connsiteY5" fmla="*/ 0 h 26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4866" h="26988">
                  <a:moveTo>
                    <a:pt x="217433" y="0"/>
                  </a:moveTo>
                  <a:cubicBezTo>
                    <a:pt x="280808" y="0"/>
                    <a:pt x="342682" y="6422"/>
                    <a:pt x="402442" y="18652"/>
                  </a:cubicBezTo>
                  <a:lnTo>
                    <a:pt x="434866" y="26988"/>
                  </a:lnTo>
                  <a:lnTo>
                    <a:pt x="0" y="26988"/>
                  </a:lnTo>
                  <a:lnTo>
                    <a:pt x="32424" y="18652"/>
                  </a:lnTo>
                  <a:cubicBezTo>
                    <a:pt x="92184" y="6422"/>
                    <a:pt x="154058" y="0"/>
                    <a:pt x="217433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5" name="Полилиния: фигура 14">
              <a:extLst>
                <a:ext uri="{FF2B5EF4-FFF2-40B4-BE49-F238E27FC236}">
                  <a16:creationId xmlns="" xmlns:a16="http://schemas.microsoft.com/office/drawing/2014/main" id="{F52A8E47-2B04-4113-AF33-3FA1540A863B}"/>
                </a:ext>
              </a:extLst>
            </p:cNvPr>
            <p:cNvSpPr/>
            <p:nvPr/>
          </p:nvSpPr>
          <p:spPr>
            <a:xfrm>
              <a:off x="15113699" y="7672488"/>
              <a:ext cx="434866" cy="26988"/>
            </a:xfrm>
            <a:custGeom>
              <a:avLst/>
              <a:gdLst>
                <a:gd name="connsiteX0" fmla="*/ 217433 w 434866"/>
                <a:gd name="connsiteY0" fmla="*/ 0 h 26988"/>
                <a:gd name="connsiteX1" fmla="*/ 402442 w 434866"/>
                <a:gd name="connsiteY1" fmla="*/ 18652 h 26988"/>
                <a:gd name="connsiteX2" fmla="*/ 434866 w 434866"/>
                <a:gd name="connsiteY2" fmla="*/ 26988 h 26988"/>
                <a:gd name="connsiteX3" fmla="*/ 0 w 434866"/>
                <a:gd name="connsiteY3" fmla="*/ 26988 h 26988"/>
                <a:gd name="connsiteX4" fmla="*/ 32424 w 434866"/>
                <a:gd name="connsiteY4" fmla="*/ 18652 h 26988"/>
                <a:gd name="connsiteX5" fmla="*/ 217433 w 434866"/>
                <a:gd name="connsiteY5" fmla="*/ 0 h 26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4866" h="26988">
                  <a:moveTo>
                    <a:pt x="217433" y="0"/>
                  </a:moveTo>
                  <a:cubicBezTo>
                    <a:pt x="280808" y="0"/>
                    <a:pt x="342682" y="6422"/>
                    <a:pt x="402442" y="18652"/>
                  </a:cubicBezTo>
                  <a:lnTo>
                    <a:pt x="434866" y="26988"/>
                  </a:lnTo>
                  <a:lnTo>
                    <a:pt x="0" y="26988"/>
                  </a:lnTo>
                  <a:lnTo>
                    <a:pt x="32424" y="18652"/>
                  </a:lnTo>
                  <a:cubicBezTo>
                    <a:pt x="92184" y="6422"/>
                    <a:pt x="154058" y="0"/>
                    <a:pt x="217433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6" name="Полилиния: фигура 15">
              <a:extLst>
                <a:ext uri="{FF2B5EF4-FFF2-40B4-BE49-F238E27FC236}">
                  <a16:creationId xmlns="" xmlns:a16="http://schemas.microsoft.com/office/drawing/2014/main" id="{ECC7445F-43C3-403B-87F1-F436B0308EBD}"/>
                </a:ext>
              </a:extLst>
            </p:cNvPr>
            <p:cNvSpPr/>
            <p:nvPr/>
          </p:nvSpPr>
          <p:spPr>
            <a:xfrm>
              <a:off x="19291762" y="7672488"/>
              <a:ext cx="434864" cy="26988"/>
            </a:xfrm>
            <a:custGeom>
              <a:avLst/>
              <a:gdLst>
                <a:gd name="connsiteX0" fmla="*/ 217432 w 434864"/>
                <a:gd name="connsiteY0" fmla="*/ 0 h 26988"/>
                <a:gd name="connsiteX1" fmla="*/ 402440 w 434864"/>
                <a:gd name="connsiteY1" fmla="*/ 18652 h 26988"/>
                <a:gd name="connsiteX2" fmla="*/ 434864 w 434864"/>
                <a:gd name="connsiteY2" fmla="*/ 26988 h 26988"/>
                <a:gd name="connsiteX3" fmla="*/ 0 w 434864"/>
                <a:gd name="connsiteY3" fmla="*/ 26988 h 26988"/>
                <a:gd name="connsiteX4" fmla="*/ 32424 w 434864"/>
                <a:gd name="connsiteY4" fmla="*/ 18652 h 26988"/>
                <a:gd name="connsiteX5" fmla="*/ 217432 w 434864"/>
                <a:gd name="connsiteY5" fmla="*/ 0 h 26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4864" h="26988">
                  <a:moveTo>
                    <a:pt x="217432" y="0"/>
                  </a:moveTo>
                  <a:cubicBezTo>
                    <a:pt x="280806" y="0"/>
                    <a:pt x="342682" y="6422"/>
                    <a:pt x="402440" y="18652"/>
                  </a:cubicBezTo>
                  <a:lnTo>
                    <a:pt x="434864" y="26988"/>
                  </a:lnTo>
                  <a:lnTo>
                    <a:pt x="0" y="26988"/>
                  </a:lnTo>
                  <a:lnTo>
                    <a:pt x="32424" y="18652"/>
                  </a:lnTo>
                  <a:cubicBezTo>
                    <a:pt x="92182" y="6422"/>
                    <a:pt x="154058" y="0"/>
                    <a:pt x="217432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7" name="Полилиния: фигура 16">
              <a:extLst>
                <a:ext uri="{FF2B5EF4-FFF2-40B4-BE49-F238E27FC236}">
                  <a16:creationId xmlns="" xmlns:a16="http://schemas.microsoft.com/office/drawing/2014/main" id="{88AAEFCB-A12D-4684-A470-3539D204F771}"/>
                </a:ext>
              </a:extLst>
            </p:cNvPr>
            <p:cNvSpPr/>
            <p:nvPr/>
          </p:nvSpPr>
          <p:spPr>
            <a:xfrm>
              <a:off x="23220266" y="7672488"/>
              <a:ext cx="434864" cy="26988"/>
            </a:xfrm>
            <a:custGeom>
              <a:avLst/>
              <a:gdLst>
                <a:gd name="connsiteX0" fmla="*/ 217432 w 434864"/>
                <a:gd name="connsiteY0" fmla="*/ 0 h 26988"/>
                <a:gd name="connsiteX1" fmla="*/ 402440 w 434864"/>
                <a:gd name="connsiteY1" fmla="*/ 18652 h 26988"/>
                <a:gd name="connsiteX2" fmla="*/ 434864 w 434864"/>
                <a:gd name="connsiteY2" fmla="*/ 26988 h 26988"/>
                <a:gd name="connsiteX3" fmla="*/ 0 w 434864"/>
                <a:gd name="connsiteY3" fmla="*/ 26988 h 26988"/>
                <a:gd name="connsiteX4" fmla="*/ 32424 w 434864"/>
                <a:gd name="connsiteY4" fmla="*/ 18652 h 26988"/>
                <a:gd name="connsiteX5" fmla="*/ 217432 w 434864"/>
                <a:gd name="connsiteY5" fmla="*/ 0 h 26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4864" h="26988">
                  <a:moveTo>
                    <a:pt x="217432" y="0"/>
                  </a:moveTo>
                  <a:cubicBezTo>
                    <a:pt x="280806" y="0"/>
                    <a:pt x="342682" y="6422"/>
                    <a:pt x="402440" y="18652"/>
                  </a:cubicBezTo>
                  <a:lnTo>
                    <a:pt x="434864" y="26988"/>
                  </a:lnTo>
                  <a:lnTo>
                    <a:pt x="0" y="26988"/>
                  </a:lnTo>
                  <a:lnTo>
                    <a:pt x="32424" y="18652"/>
                  </a:lnTo>
                  <a:cubicBezTo>
                    <a:pt x="92182" y="6422"/>
                    <a:pt x="154058" y="0"/>
                    <a:pt x="217432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8" name="Полилиния: фигура 17">
              <a:extLst>
                <a:ext uri="{FF2B5EF4-FFF2-40B4-BE49-F238E27FC236}">
                  <a16:creationId xmlns="" xmlns:a16="http://schemas.microsoft.com/office/drawing/2014/main" id="{CDD6D413-9FD8-4768-8E28-8DFBCD1A4A4C}"/>
                </a:ext>
              </a:extLst>
            </p:cNvPr>
            <p:cNvSpPr/>
            <p:nvPr/>
          </p:nvSpPr>
          <p:spPr>
            <a:xfrm>
              <a:off x="27398328" y="7672488"/>
              <a:ext cx="434864" cy="26988"/>
            </a:xfrm>
            <a:custGeom>
              <a:avLst/>
              <a:gdLst>
                <a:gd name="connsiteX0" fmla="*/ 217432 w 434864"/>
                <a:gd name="connsiteY0" fmla="*/ 0 h 26988"/>
                <a:gd name="connsiteX1" fmla="*/ 402442 w 434864"/>
                <a:gd name="connsiteY1" fmla="*/ 18652 h 26988"/>
                <a:gd name="connsiteX2" fmla="*/ 434864 w 434864"/>
                <a:gd name="connsiteY2" fmla="*/ 26988 h 26988"/>
                <a:gd name="connsiteX3" fmla="*/ 0 w 434864"/>
                <a:gd name="connsiteY3" fmla="*/ 26988 h 26988"/>
                <a:gd name="connsiteX4" fmla="*/ 32422 w 434864"/>
                <a:gd name="connsiteY4" fmla="*/ 18652 h 26988"/>
                <a:gd name="connsiteX5" fmla="*/ 217432 w 434864"/>
                <a:gd name="connsiteY5" fmla="*/ 0 h 26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4864" h="26988">
                  <a:moveTo>
                    <a:pt x="217432" y="0"/>
                  </a:moveTo>
                  <a:cubicBezTo>
                    <a:pt x="280806" y="0"/>
                    <a:pt x="342682" y="6422"/>
                    <a:pt x="402442" y="18652"/>
                  </a:cubicBezTo>
                  <a:lnTo>
                    <a:pt x="434864" y="26988"/>
                  </a:lnTo>
                  <a:lnTo>
                    <a:pt x="0" y="26988"/>
                  </a:lnTo>
                  <a:lnTo>
                    <a:pt x="32422" y="18652"/>
                  </a:lnTo>
                  <a:cubicBezTo>
                    <a:pt x="92182" y="6422"/>
                    <a:pt x="154058" y="0"/>
                    <a:pt x="217432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9" name="Полилиния: фигура 18">
              <a:extLst>
                <a:ext uri="{FF2B5EF4-FFF2-40B4-BE49-F238E27FC236}">
                  <a16:creationId xmlns="" xmlns:a16="http://schemas.microsoft.com/office/drawing/2014/main" id="{3DD3D8A7-7046-453F-83EA-1BCDB69487BA}"/>
                </a:ext>
              </a:extLst>
            </p:cNvPr>
            <p:cNvSpPr/>
            <p:nvPr/>
          </p:nvSpPr>
          <p:spPr>
            <a:xfrm>
              <a:off x="31576390" y="7672488"/>
              <a:ext cx="434864" cy="26988"/>
            </a:xfrm>
            <a:custGeom>
              <a:avLst/>
              <a:gdLst>
                <a:gd name="connsiteX0" fmla="*/ 217432 w 434864"/>
                <a:gd name="connsiteY0" fmla="*/ 0 h 26988"/>
                <a:gd name="connsiteX1" fmla="*/ 402440 w 434864"/>
                <a:gd name="connsiteY1" fmla="*/ 18652 h 26988"/>
                <a:gd name="connsiteX2" fmla="*/ 434864 w 434864"/>
                <a:gd name="connsiteY2" fmla="*/ 26988 h 26988"/>
                <a:gd name="connsiteX3" fmla="*/ 0 w 434864"/>
                <a:gd name="connsiteY3" fmla="*/ 26988 h 26988"/>
                <a:gd name="connsiteX4" fmla="*/ 32424 w 434864"/>
                <a:gd name="connsiteY4" fmla="*/ 18652 h 26988"/>
                <a:gd name="connsiteX5" fmla="*/ 217432 w 434864"/>
                <a:gd name="connsiteY5" fmla="*/ 0 h 26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4864" h="26988">
                  <a:moveTo>
                    <a:pt x="217432" y="0"/>
                  </a:moveTo>
                  <a:cubicBezTo>
                    <a:pt x="280806" y="0"/>
                    <a:pt x="342682" y="6422"/>
                    <a:pt x="402440" y="18652"/>
                  </a:cubicBezTo>
                  <a:lnTo>
                    <a:pt x="434864" y="26988"/>
                  </a:lnTo>
                  <a:lnTo>
                    <a:pt x="0" y="26988"/>
                  </a:lnTo>
                  <a:lnTo>
                    <a:pt x="32424" y="18652"/>
                  </a:lnTo>
                  <a:cubicBezTo>
                    <a:pt x="92182" y="6422"/>
                    <a:pt x="154058" y="0"/>
                    <a:pt x="217432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20" name="Полилиния: фигура 19">
              <a:extLst>
                <a:ext uri="{FF2B5EF4-FFF2-40B4-BE49-F238E27FC236}">
                  <a16:creationId xmlns="" xmlns:a16="http://schemas.microsoft.com/office/drawing/2014/main" id="{D6AB6AFB-B679-457C-A94D-D240FB1D267F}"/>
                </a:ext>
              </a:extLst>
            </p:cNvPr>
            <p:cNvSpPr/>
            <p:nvPr/>
          </p:nvSpPr>
          <p:spPr>
            <a:xfrm>
              <a:off x="2" y="7699476"/>
              <a:ext cx="3128355" cy="1800000"/>
            </a:xfrm>
            <a:custGeom>
              <a:avLst/>
              <a:gdLst>
                <a:gd name="connsiteX0" fmla="*/ 0 w 3128355"/>
                <a:gd name="connsiteY0" fmla="*/ 0 h 1800000"/>
                <a:gd name="connsiteX1" fmla="*/ 3032776 w 3128355"/>
                <a:gd name="connsiteY1" fmla="*/ 0 h 1800000"/>
                <a:gd name="connsiteX2" fmla="*/ 2977224 w 3128355"/>
                <a:gd name="connsiteY2" fmla="*/ 14284 h 1800000"/>
                <a:gd name="connsiteX3" fmla="*/ 2332209 w 3128355"/>
                <a:gd name="connsiteY3" fmla="*/ 891012 h 1800000"/>
                <a:gd name="connsiteX4" fmla="*/ 3065200 w 3128355"/>
                <a:gd name="connsiteY4" fmla="*/ 1790362 h 1800000"/>
                <a:gd name="connsiteX5" fmla="*/ 3128355 w 3128355"/>
                <a:gd name="connsiteY5" fmla="*/ 1800000 h 1800000"/>
                <a:gd name="connsiteX6" fmla="*/ 0 w 3128355"/>
                <a:gd name="connsiteY6" fmla="*/ 1800000 h 1800000"/>
                <a:gd name="connsiteX7" fmla="*/ 0 w 3128355"/>
                <a:gd name="connsiteY7" fmla="*/ 0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128355" h="1800000">
                  <a:moveTo>
                    <a:pt x="0" y="0"/>
                  </a:moveTo>
                  <a:lnTo>
                    <a:pt x="3032776" y="0"/>
                  </a:lnTo>
                  <a:lnTo>
                    <a:pt x="2977224" y="14284"/>
                  </a:lnTo>
                  <a:cubicBezTo>
                    <a:pt x="2603535" y="130514"/>
                    <a:pt x="2332209" y="479078"/>
                    <a:pt x="2332209" y="891012"/>
                  </a:cubicBezTo>
                  <a:cubicBezTo>
                    <a:pt x="2332209" y="1334636"/>
                    <a:pt x="2646883" y="1704762"/>
                    <a:pt x="3065200" y="1790362"/>
                  </a:cubicBezTo>
                  <a:lnTo>
                    <a:pt x="3128355" y="1800000"/>
                  </a:lnTo>
                  <a:lnTo>
                    <a:pt x="0" y="1800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21" name="Полилиния: фигура 20">
              <a:extLst>
                <a:ext uri="{FF2B5EF4-FFF2-40B4-BE49-F238E27FC236}">
                  <a16:creationId xmlns="" xmlns:a16="http://schemas.microsoft.com/office/drawing/2014/main" id="{3C3C13B3-3203-4D62-945E-6CF41A62CCC7}"/>
                </a:ext>
              </a:extLst>
            </p:cNvPr>
            <p:cNvSpPr/>
            <p:nvPr/>
          </p:nvSpPr>
          <p:spPr>
            <a:xfrm>
              <a:off x="3372064" y="7699476"/>
              <a:ext cx="3980210" cy="1800000"/>
            </a:xfrm>
            <a:custGeom>
              <a:avLst/>
              <a:gdLst>
                <a:gd name="connsiteX0" fmla="*/ 95580 w 3980210"/>
                <a:gd name="connsiteY0" fmla="*/ 0 h 1800000"/>
                <a:gd name="connsiteX1" fmla="*/ 3884631 w 3980210"/>
                <a:gd name="connsiteY1" fmla="*/ 0 h 1800000"/>
                <a:gd name="connsiteX2" fmla="*/ 3829079 w 3980210"/>
                <a:gd name="connsiteY2" fmla="*/ 14284 h 1800000"/>
                <a:gd name="connsiteX3" fmla="*/ 3184064 w 3980210"/>
                <a:gd name="connsiteY3" fmla="*/ 891012 h 1800000"/>
                <a:gd name="connsiteX4" fmla="*/ 3917055 w 3980210"/>
                <a:gd name="connsiteY4" fmla="*/ 1790362 h 1800000"/>
                <a:gd name="connsiteX5" fmla="*/ 3980210 w 3980210"/>
                <a:gd name="connsiteY5" fmla="*/ 1800000 h 1800000"/>
                <a:gd name="connsiteX6" fmla="*/ 0 w 3980210"/>
                <a:gd name="connsiteY6" fmla="*/ 1800000 h 1800000"/>
                <a:gd name="connsiteX7" fmla="*/ 63156 w 3980210"/>
                <a:gd name="connsiteY7" fmla="*/ 1790362 h 1800000"/>
                <a:gd name="connsiteX8" fmla="*/ 796147 w 3980210"/>
                <a:gd name="connsiteY8" fmla="*/ 891012 h 1800000"/>
                <a:gd name="connsiteX9" fmla="*/ 151132 w 3980210"/>
                <a:gd name="connsiteY9" fmla="*/ 14284 h 1800000"/>
                <a:gd name="connsiteX10" fmla="*/ 95580 w 3980210"/>
                <a:gd name="connsiteY10" fmla="*/ 0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980210" h="1800000">
                  <a:moveTo>
                    <a:pt x="95580" y="0"/>
                  </a:moveTo>
                  <a:lnTo>
                    <a:pt x="3884631" y="0"/>
                  </a:lnTo>
                  <a:lnTo>
                    <a:pt x="3829079" y="14284"/>
                  </a:lnTo>
                  <a:cubicBezTo>
                    <a:pt x="3455390" y="130514"/>
                    <a:pt x="3184064" y="479078"/>
                    <a:pt x="3184064" y="891012"/>
                  </a:cubicBezTo>
                  <a:cubicBezTo>
                    <a:pt x="3184064" y="1334636"/>
                    <a:pt x="3498738" y="1704762"/>
                    <a:pt x="3917055" y="1790362"/>
                  </a:cubicBezTo>
                  <a:lnTo>
                    <a:pt x="3980210" y="1800000"/>
                  </a:lnTo>
                  <a:lnTo>
                    <a:pt x="0" y="1800000"/>
                  </a:lnTo>
                  <a:lnTo>
                    <a:pt x="63156" y="1790362"/>
                  </a:lnTo>
                  <a:cubicBezTo>
                    <a:pt x="481473" y="1704762"/>
                    <a:pt x="796147" y="1334636"/>
                    <a:pt x="796147" y="891012"/>
                  </a:cubicBezTo>
                  <a:cubicBezTo>
                    <a:pt x="796147" y="479078"/>
                    <a:pt x="524821" y="130514"/>
                    <a:pt x="151132" y="14284"/>
                  </a:cubicBezTo>
                  <a:lnTo>
                    <a:pt x="9558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22" name="Полилиния: фигура 21">
              <a:extLst>
                <a:ext uri="{FF2B5EF4-FFF2-40B4-BE49-F238E27FC236}">
                  <a16:creationId xmlns="" xmlns:a16="http://schemas.microsoft.com/office/drawing/2014/main" id="{A5EA7E9C-ED6D-4AE3-9CA8-88CA99BCF5C3}"/>
                </a:ext>
              </a:extLst>
            </p:cNvPr>
            <p:cNvSpPr/>
            <p:nvPr/>
          </p:nvSpPr>
          <p:spPr>
            <a:xfrm>
              <a:off x="7595981" y="7699476"/>
              <a:ext cx="3684796" cy="1800000"/>
            </a:xfrm>
            <a:custGeom>
              <a:avLst/>
              <a:gdLst>
                <a:gd name="connsiteX0" fmla="*/ 95579 w 3684796"/>
                <a:gd name="connsiteY0" fmla="*/ 0 h 1800000"/>
                <a:gd name="connsiteX1" fmla="*/ 3589216 w 3684796"/>
                <a:gd name="connsiteY1" fmla="*/ 0 h 1800000"/>
                <a:gd name="connsiteX2" fmla="*/ 3533664 w 3684796"/>
                <a:gd name="connsiteY2" fmla="*/ 14284 h 1800000"/>
                <a:gd name="connsiteX3" fmla="*/ 2888649 w 3684796"/>
                <a:gd name="connsiteY3" fmla="*/ 891012 h 1800000"/>
                <a:gd name="connsiteX4" fmla="*/ 3621640 w 3684796"/>
                <a:gd name="connsiteY4" fmla="*/ 1790362 h 1800000"/>
                <a:gd name="connsiteX5" fmla="*/ 3684796 w 3684796"/>
                <a:gd name="connsiteY5" fmla="*/ 1800000 h 1800000"/>
                <a:gd name="connsiteX6" fmla="*/ 0 w 3684796"/>
                <a:gd name="connsiteY6" fmla="*/ 1800000 h 1800000"/>
                <a:gd name="connsiteX7" fmla="*/ 63156 w 3684796"/>
                <a:gd name="connsiteY7" fmla="*/ 1790362 h 1800000"/>
                <a:gd name="connsiteX8" fmla="*/ 796147 w 3684796"/>
                <a:gd name="connsiteY8" fmla="*/ 891012 h 1800000"/>
                <a:gd name="connsiteX9" fmla="*/ 151132 w 3684796"/>
                <a:gd name="connsiteY9" fmla="*/ 14284 h 1800000"/>
                <a:gd name="connsiteX10" fmla="*/ 95579 w 3684796"/>
                <a:gd name="connsiteY10" fmla="*/ 0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684796" h="1800000">
                  <a:moveTo>
                    <a:pt x="95579" y="0"/>
                  </a:moveTo>
                  <a:lnTo>
                    <a:pt x="3589216" y="0"/>
                  </a:lnTo>
                  <a:lnTo>
                    <a:pt x="3533664" y="14284"/>
                  </a:lnTo>
                  <a:cubicBezTo>
                    <a:pt x="3159975" y="130514"/>
                    <a:pt x="2888649" y="479078"/>
                    <a:pt x="2888649" y="891012"/>
                  </a:cubicBezTo>
                  <a:cubicBezTo>
                    <a:pt x="2888649" y="1334636"/>
                    <a:pt x="3203323" y="1704762"/>
                    <a:pt x="3621640" y="1790362"/>
                  </a:cubicBezTo>
                  <a:lnTo>
                    <a:pt x="3684796" y="1800000"/>
                  </a:lnTo>
                  <a:lnTo>
                    <a:pt x="0" y="1800000"/>
                  </a:lnTo>
                  <a:lnTo>
                    <a:pt x="63156" y="1790362"/>
                  </a:lnTo>
                  <a:cubicBezTo>
                    <a:pt x="481473" y="1704762"/>
                    <a:pt x="796147" y="1334636"/>
                    <a:pt x="796147" y="891012"/>
                  </a:cubicBezTo>
                  <a:cubicBezTo>
                    <a:pt x="796147" y="479078"/>
                    <a:pt x="524821" y="130514"/>
                    <a:pt x="151132" y="14284"/>
                  </a:cubicBezTo>
                  <a:lnTo>
                    <a:pt x="95579" y="0"/>
                  </a:lnTo>
                  <a:close/>
                </a:path>
              </a:pathLst>
            </a:cu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23" name="Полилиния: фигура 22">
              <a:extLst>
                <a:ext uri="{FF2B5EF4-FFF2-40B4-BE49-F238E27FC236}">
                  <a16:creationId xmlns="" xmlns:a16="http://schemas.microsoft.com/office/drawing/2014/main" id="{C5A182EB-646A-4A61-8E8F-4D806E99B251}"/>
                </a:ext>
              </a:extLst>
            </p:cNvPr>
            <p:cNvSpPr/>
            <p:nvPr/>
          </p:nvSpPr>
          <p:spPr>
            <a:xfrm>
              <a:off x="11524483" y="7699476"/>
              <a:ext cx="3684796" cy="1800000"/>
            </a:xfrm>
            <a:custGeom>
              <a:avLst/>
              <a:gdLst>
                <a:gd name="connsiteX0" fmla="*/ 95580 w 3684796"/>
                <a:gd name="connsiteY0" fmla="*/ 0 h 1800000"/>
                <a:gd name="connsiteX1" fmla="*/ 3589216 w 3684796"/>
                <a:gd name="connsiteY1" fmla="*/ 0 h 1800000"/>
                <a:gd name="connsiteX2" fmla="*/ 3533664 w 3684796"/>
                <a:gd name="connsiteY2" fmla="*/ 14284 h 1800000"/>
                <a:gd name="connsiteX3" fmla="*/ 2888649 w 3684796"/>
                <a:gd name="connsiteY3" fmla="*/ 891012 h 1800000"/>
                <a:gd name="connsiteX4" fmla="*/ 3621640 w 3684796"/>
                <a:gd name="connsiteY4" fmla="*/ 1790362 h 1800000"/>
                <a:gd name="connsiteX5" fmla="*/ 3684796 w 3684796"/>
                <a:gd name="connsiteY5" fmla="*/ 1800000 h 1800000"/>
                <a:gd name="connsiteX6" fmla="*/ 0 w 3684796"/>
                <a:gd name="connsiteY6" fmla="*/ 1800000 h 1800000"/>
                <a:gd name="connsiteX7" fmla="*/ 63156 w 3684796"/>
                <a:gd name="connsiteY7" fmla="*/ 1790362 h 1800000"/>
                <a:gd name="connsiteX8" fmla="*/ 796147 w 3684796"/>
                <a:gd name="connsiteY8" fmla="*/ 891012 h 1800000"/>
                <a:gd name="connsiteX9" fmla="*/ 151132 w 3684796"/>
                <a:gd name="connsiteY9" fmla="*/ 14284 h 1800000"/>
                <a:gd name="connsiteX10" fmla="*/ 95580 w 3684796"/>
                <a:gd name="connsiteY10" fmla="*/ 0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684796" h="1800000">
                  <a:moveTo>
                    <a:pt x="95580" y="0"/>
                  </a:moveTo>
                  <a:lnTo>
                    <a:pt x="3589216" y="0"/>
                  </a:lnTo>
                  <a:lnTo>
                    <a:pt x="3533664" y="14284"/>
                  </a:lnTo>
                  <a:cubicBezTo>
                    <a:pt x="3159975" y="130514"/>
                    <a:pt x="2888649" y="479078"/>
                    <a:pt x="2888649" y="891012"/>
                  </a:cubicBezTo>
                  <a:cubicBezTo>
                    <a:pt x="2888649" y="1334636"/>
                    <a:pt x="3203323" y="1704762"/>
                    <a:pt x="3621640" y="1790362"/>
                  </a:cubicBezTo>
                  <a:lnTo>
                    <a:pt x="3684796" y="1800000"/>
                  </a:lnTo>
                  <a:lnTo>
                    <a:pt x="0" y="1800000"/>
                  </a:lnTo>
                  <a:lnTo>
                    <a:pt x="63156" y="1790362"/>
                  </a:lnTo>
                  <a:cubicBezTo>
                    <a:pt x="481473" y="1704762"/>
                    <a:pt x="796147" y="1334636"/>
                    <a:pt x="796147" y="891012"/>
                  </a:cubicBezTo>
                  <a:cubicBezTo>
                    <a:pt x="796147" y="479078"/>
                    <a:pt x="524821" y="130514"/>
                    <a:pt x="151132" y="14284"/>
                  </a:cubicBezTo>
                  <a:lnTo>
                    <a:pt x="9558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24" name="Полилиния: фигура 23">
              <a:extLst>
                <a:ext uri="{FF2B5EF4-FFF2-40B4-BE49-F238E27FC236}">
                  <a16:creationId xmlns="" xmlns:a16="http://schemas.microsoft.com/office/drawing/2014/main" id="{C4B52AF8-B4CA-4DDD-ACE2-37CE9DD51C09}"/>
                </a:ext>
              </a:extLst>
            </p:cNvPr>
            <p:cNvSpPr/>
            <p:nvPr/>
          </p:nvSpPr>
          <p:spPr>
            <a:xfrm>
              <a:off x="15452985" y="7699476"/>
              <a:ext cx="3934355" cy="1800000"/>
            </a:xfrm>
            <a:custGeom>
              <a:avLst/>
              <a:gdLst>
                <a:gd name="connsiteX0" fmla="*/ 95580 w 3934355"/>
                <a:gd name="connsiteY0" fmla="*/ 0 h 1800000"/>
                <a:gd name="connsiteX1" fmla="*/ 3838777 w 3934355"/>
                <a:gd name="connsiteY1" fmla="*/ 0 h 1800000"/>
                <a:gd name="connsiteX2" fmla="*/ 3783225 w 3934355"/>
                <a:gd name="connsiteY2" fmla="*/ 14284 h 1800000"/>
                <a:gd name="connsiteX3" fmla="*/ 3138209 w 3934355"/>
                <a:gd name="connsiteY3" fmla="*/ 891012 h 1800000"/>
                <a:gd name="connsiteX4" fmla="*/ 3871201 w 3934355"/>
                <a:gd name="connsiteY4" fmla="*/ 1790362 h 1800000"/>
                <a:gd name="connsiteX5" fmla="*/ 3934355 w 3934355"/>
                <a:gd name="connsiteY5" fmla="*/ 1800000 h 1800000"/>
                <a:gd name="connsiteX6" fmla="*/ 0 w 3934355"/>
                <a:gd name="connsiteY6" fmla="*/ 1800000 h 1800000"/>
                <a:gd name="connsiteX7" fmla="*/ 63156 w 3934355"/>
                <a:gd name="connsiteY7" fmla="*/ 1790362 h 1800000"/>
                <a:gd name="connsiteX8" fmla="*/ 796147 w 3934355"/>
                <a:gd name="connsiteY8" fmla="*/ 891012 h 1800000"/>
                <a:gd name="connsiteX9" fmla="*/ 151132 w 3934355"/>
                <a:gd name="connsiteY9" fmla="*/ 14284 h 1800000"/>
                <a:gd name="connsiteX10" fmla="*/ 95580 w 3934355"/>
                <a:gd name="connsiteY10" fmla="*/ 0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934355" h="1800000">
                  <a:moveTo>
                    <a:pt x="95580" y="0"/>
                  </a:moveTo>
                  <a:lnTo>
                    <a:pt x="3838777" y="0"/>
                  </a:lnTo>
                  <a:lnTo>
                    <a:pt x="3783225" y="14284"/>
                  </a:lnTo>
                  <a:cubicBezTo>
                    <a:pt x="3409535" y="130514"/>
                    <a:pt x="3138209" y="479078"/>
                    <a:pt x="3138209" y="891012"/>
                  </a:cubicBezTo>
                  <a:cubicBezTo>
                    <a:pt x="3138209" y="1334636"/>
                    <a:pt x="3452883" y="1704762"/>
                    <a:pt x="3871201" y="1790362"/>
                  </a:cubicBezTo>
                  <a:lnTo>
                    <a:pt x="3934355" y="1800000"/>
                  </a:lnTo>
                  <a:lnTo>
                    <a:pt x="0" y="1800000"/>
                  </a:lnTo>
                  <a:lnTo>
                    <a:pt x="63156" y="1790362"/>
                  </a:lnTo>
                  <a:cubicBezTo>
                    <a:pt x="481473" y="1704762"/>
                    <a:pt x="796147" y="1334636"/>
                    <a:pt x="796147" y="891012"/>
                  </a:cubicBezTo>
                  <a:cubicBezTo>
                    <a:pt x="796147" y="479078"/>
                    <a:pt x="524821" y="130514"/>
                    <a:pt x="151132" y="14284"/>
                  </a:cubicBezTo>
                  <a:lnTo>
                    <a:pt x="95580" y="0"/>
                  </a:lnTo>
                  <a:close/>
                </a:path>
              </a:pathLst>
            </a:cu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25" name="Полилиния: фигура 24">
              <a:extLst>
                <a:ext uri="{FF2B5EF4-FFF2-40B4-BE49-F238E27FC236}">
                  <a16:creationId xmlns="" xmlns:a16="http://schemas.microsoft.com/office/drawing/2014/main" id="{70E7B153-E4DE-4F65-B4C9-CF3319E4EB56}"/>
                </a:ext>
              </a:extLst>
            </p:cNvPr>
            <p:cNvSpPr/>
            <p:nvPr/>
          </p:nvSpPr>
          <p:spPr>
            <a:xfrm>
              <a:off x="19631048" y="7699476"/>
              <a:ext cx="3684796" cy="1800000"/>
            </a:xfrm>
            <a:custGeom>
              <a:avLst/>
              <a:gdLst>
                <a:gd name="connsiteX0" fmla="*/ 95578 w 3684796"/>
                <a:gd name="connsiteY0" fmla="*/ 0 h 1800000"/>
                <a:gd name="connsiteX1" fmla="*/ 3589218 w 3684796"/>
                <a:gd name="connsiteY1" fmla="*/ 0 h 1800000"/>
                <a:gd name="connsiteX2" fmla="*/ 3533666 w 3684796"/>
                <a:gd name="connsiteY2" fmla="*/ 14284 h 1800000"/>
                <a:gd name="connsiteX3" fmla="*/ 2888650 w 3684796"/>
                <a:gd name="connsiteY3" fmla="*/ 891012 h 1800000"/>
                <a:gd name="connsiteX4" fmla="*/ 3621642 w 3684796"/>
                <a:gd name="connsiteY4" fmla="*/ 1790362 h 1800000"/>
                <a:gd name="connsiteX5" fmla="*/ 3684796 w 3684796"/>
                <a:gd name="connsiteY5" fmla="*/ 1800000 h 1800000"/>
                <a:gd name="connsiteX6" fmla="*/ 0 w 3684796"/>
                <a:gd name="connsiteY6" fmla="*/ 1800000 h 1800000"/>
                <a:gd name="connsiteX7" fmla="*/ 63154 w 3684796"/>
                <a:gd name="connsiteY7" fmla="*/ 1790362 h 1800000"/>
                <a:gd name="connsiteX8" fmla="*/ 796146 w 3684796"/>
                <a:gd name="connsiteY8" fmla="*/ 891012 h 1800000"/>
                <a:gd name="connsiteX9" fmla="*/ 151130 w 3684796"/>
                <a:gd name="connsiteY9" fmla="*/ 14284 h 1800000"/>
                <a:gd name="connsiteX10" fmla="*/ 95578 w 3684796"/>
                <a:gd name="connsiteY10" fmla="*/ 0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684796" h="1800000">
                  <a:moveTo>
                    <a:pt x="95578" y="0"/>
                  </a:moveTo>
                  <a:lnTo>
                    <a:pt x="3589218" y="0"/>
                  </a:lnTo>
                  <a:lnTo>
                    <a:pt x="3533666" y="14284"/>
                  </a:lnTo>
                  <a:cubicBezTo>
                    <a:pt x="3159976" y="130514"/>
                    <a:pt x="2888650" y="479078"/>
                    <a:pt x="2888650" y="891012"/>
                  </a:cubicBezTo>
                  <a:cubicBezTo>
                    <a:pt x="2888650" y="1334636"/>
                    <a:pt x="3203324" y="1704762"/>
                    <a:pt x="3621642" y="1790362"/>
                  </a:cubicBezTo>
                  <a:lnTo>
                    <a:pt x="3684796" y="1800000"/>
                  </a:lnTo>
                  <a:lnTo>
                    <a:pt x="0" y="1800000"/>
                  </a:lnTo>
                  <a:lnTo>
                    <a:pt x="63154" y="1790362"/>
                  </a:lnTo>
                  <a:cubicBezTo>
                    <a:pt x="481472" y="1704762"/>
                    <a:pt x="796146" y="1334636"/>
                    <a:pt x="796146" y="891012"/>
                  </a:cubicBezTo>
                  <a:cubicBezTo>
                    <a:pt x="796146" y="479078"/>
                    <a:pt x="524820" y="130514"/>
                    <a:pt x="151130" y="14284"/>
                  </a:cubicBezTo>
                  <a:lnTo>
                    <a:pt x="9557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26" name="Полилиния: фигура 25">
              <a:extLst>
                <a:ext uri="{FF2B5EF4-FFF2-40B4-BE49-F238E27FC236}">
                  <a16:creationId xmlns="" xmlns:a16="http://schemas.microsoft.com/office/drawing/2014/main" id="{B2C963C2-9CFA-4EE7-8809-7BA9D68D684A}"/>
                </a:ext>
              </a:extLst>
            </p:cNvPr>
            <p:cNvSpPr/>
            <p:nvPr/>
          </p:nvSpPr>
          <p:spPr>
            <a:xfrm>
              <a:off x="23559552" y="7699476"/>
              <a:ext cx="3934354" cy="1800000"/>
            </a:xfrm>
            <a:custGeom>
              <a:avLst/>
              <a:gdLst>
                <a:gd name="connsiteX0" fmla="*/ 95578 w 3934354"/>
                <a:gd name="connsiteY0" fmla="*/ 0 h 1800000"/>
                <a:gd name="connsiteX1" fmla="*/ 3838776 w 3934354"/>
                <a:gd name="connsiteY1" fmla="*/ 0 h 1800000"/>
                <a:gd name="connsiteX2" fmla="*/ 3783222 w 3934354"/>
                <a:gd name="connsiteY2" fmla="*/ 14284 h 1800000"/>
                <a:gd name="connsiteX3" fmla="*/ 3138208 w 3934354"/>
                <a:gd name="connsiteY3" fmla="*/ 891012 h 1800000"/>
                <a:gd name="connsiteX4" fmla="*/ 3871198 w 3934354"/>
                <a:gd name="connsiteY4" fmla="*/ 1790362 h 1800000"/>
                <a:gd name="connsiteX5" fmla="*/ 3934354 w 3934354"/>
                <a:gd name="connsiteY5" fmla="*/ 1800000 h 1800000"/>
                <a:gd name="connsiteX6" fmla="*/ 0 w 3934354"/>
                <a:gd name="connsiteY6" fmla="*/ 1800000 h 1800000"/>
                <a:gd name="connsiteX7" fmla="*/ 63154 w 3934354"/>
                <a:gd name="connsiteY7" fmla="*/ 1790362 h 1800000"/>
                <a:gd name="connsiteX8" fmla="*/ 796146 w 3934354"/>
                <a:gd name="connsiteY8" fmla="*/ 891012 h 1800000"/>
                <a:gd name="connsiteX9" fmla="*/ 151130 w 3934354"/>
                <a:gd name="connsiteY9" fmla="*/ 14284 h 1800000"/>
                <a:gd name="connsiteX10" fmla="*/ 95578 w 3934354"/>
                <a:gd name="connsiteY10" fmla="*/ 0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934354" h="1800000">
                  <a:moveTo>
                    <a:pt x="95578" y="0"/>
                  </a:moveTo>
                  <a:lnTo>
                    <a:pt x="3838776" y="0"/>
                  </a:lnTo>
                  <a:lnTo>
                    <a:pt x="3783222" y="14284"/>
                  </a:lnTo>
                  <a:cubicBezTo>
                    <a:pt x="3409534" y="130514"/>
                    <a:pt x="3138208" y="479078"/>
                    <a:pt x="3138208" y="891012"/>
                  </a:cubicBezTo>
                  <a:cubicBezTo>
                    <a:pt x="3138208" y="1334636"/>
                    <a:pt x="3452882" y="1704762"/>
                    <a:pt x="3871198" y="1790362"/>
                  </a:cubicBezTo>
                  <a:lnTo>
                    <a:pt x="3934354" y="1800000"/>
                  </a:lnTo>
                  <a:lnTo>
                    <a:pt x="0" y="1800000"/>
                  </a:lnTo>
                  <a:lnTo>
                    <a:pt x="63154" y="1790362"/>
                  </a:lnTo>
                  <a:cubicBezTo>
                    <a:pt x="481472" y="1704762"/>
                    <a:pt x="796146" y="1334636"/>
                    <a:pt x="796146" y="891012"/>
                  </a:cubicBezTo>
                  <a:cubicBezTo>
                    <a:pt x="796146" y="479078"/>
                    <a:pt x="524820" y="130514"/>
                    <a:pt x="151130" y="14284"/>
                  </a:cubicBezTo>
                  <a:lnTo>
                    <a:pt x="95578" y="0"/>
                  </a:lnTo>
                  <a:close/>
                </a:path>
              </a:pathLst>
            </a:cu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29" name="Полилиния: фигура 28">
              <a:extLst>
                <a:ext uri="{FF2B5EF4-FFF2-40B4-BE49-F238E27FC236}">
                  <a16:creationId xmlns="" xmlns:a16="http://schemas.microsoft.com/office/drawing/2014/main" id="{CCE9C48F-C09E-4126-8E9B-89CA8B2A1590}"/>
                </a:ext>
              </a:extLst>
            </p:cNvPr>
            <p:cNvSpPr/>
            <p:nvPr/>
          </p:nvSpPr>
          <p:spPr>
            <a:xfrm>
              <a:off x="3128358" y="9499476"/>
              <a:ext cx="243707" cy="9012"/>
            </a:xfrm>
            <a:custGeom>
              <a:avLst/>
              <a:gdLst>
                <a:gd name="connsiteX0" fmla="*/ 0 w 243707"/>
                <a:gd name="connsiteY0" fmla="*/ 0 h 9012"/>
                <a:gd name="connsiteX1" fmla="*/ 243707 w 243707"/>
                <a:gd name="connsiteY1" fmla="*/ 0 h 9012"/>
                <a:gd name="connsiteX2" fmla="*/ 215714 w 243707"/>
                <a:gd name="connsiteY2" fmla="*/ 4272 h 9012"/>
                <a:gd name="connsiteX3" fmla="*/ 121854 w 243707"/>
                <a:gd name="connsiteY3" fmla="*/ 9012 h 9012"/>
                <a:gd name="connsiteX4" fmla="*/ 27994 w 243707"/>
                <a:gd name="connsiteY4" fmla="*/ 4272 h 9012"/>
                <a:gd name="connsiteX5" fmla="*/ 0 w 243707"/>
                <a:gd name="connsiteY5" fmla="*/ 0 h 9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3707" h="9012">
                  <a:moveTo>
                    <a:pt x="0" y="0"/>
                  </a:moveTo>
                  <a:lnTo>
                    <a:pt x="243707" y="0"/>
                  </a:lnTo>
                  <a:lnTo>
                    <a:pt x="215714" y="4272"/>
                  </a:lnTo>
                  <a:cubicBezTo>
                    <a:pt x="184854" y="7406"/>
                    <a:pt x="153541" y="9012"/>
                    <a:pt x="121854" y="9012"/>
                  </a:cubicBezTo>
                  <a:cubicBezTo>
                    <a:pt x="90167" y="9012"/>
                    <a:pt x="58854" y="7406"/>
                    <a:pt x="27994" y="4272"/>
                  </a:cubicBez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30" name="Полилиния: фигура 29">
              <a:extLst>
                <a:ext uri="{FF2B5EF4-FFF2-40B4-BE49-F238E27FC236}">
                  <a16:creationId xmlns="" xmlns:a16="http://schemas.microsoft.com/office/drawing/2014/main" id="{D78AB8DC-365D-40D5-8EA1-200558CCA7FD}"/>
                </a:ext>
              </a:extLst>
            </p:cNvPr>
            <p:cNvSpPr/>
            <p:nvPr/>
          </p:nvSpPr>
          <p:spPr>
            <a:xfrm>
              <a:off x="7352275" y="9499476"/>
              <a:ext cx="243707" cy="9012"/>
            </a:xfrm>
            <a:custGeom>
              <a:avLst/>
              <a:gdLst>
                <a:gd name="connsiteX0" fmla="*/ 0 w 243707"/>
                <a:gd name="connsiteY0" fmla="*/ 0 h 9012"/>
                <a:gd name="connsiteX1" fmla="*/ 243707 w 243707"/>
                <a:gd name="connsiteY1" fmla="*/ 0 h 9012"/>
                <a:gd name="connsiteX2" fmla="*/ 215714 w 243707"/>
                <a:gd name="connsiteY2" fmla="*/ 4272 h 9012"/>
                <a:gd name="connsiteX3" fmla="*/ 121854 w 243707"/>
                <a:gd name="connsiteY3" fmla="*/ 9012 h 9012"/>
                <a:gd name="connsiteX4" fmla="*/ 27994 w 243707"/>
                <a:gd name="connsiteY4" fmla="*/ 4272 h 9012"/>
                <a:gd name="connsiteX5" fmla="*/ 0 w 243707"/>
                <a:gd name="connsiteY5" fmla="*/ 0 h 9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3707" h="9012">
                  <a:moveTo>
                    <a:pt x="0" y="0"/>
                  </a:moveTo>
                  <a:lnTo>
                    <a:pt x="243707" y="0"/>
                  </a:lnTo>
                  <a:lnTo>
                    <a:pt x="215714" y="4272"/>
                  </a:lnTo>
                  <a:cubicBezTo>
                    <a:pt x="184853" y="7406"/>
                    <a:pt x="153541" y="9012"/>
                    <a:pt x="121854" y="9012"/>
                  </a:cubicBezTo>
                  <a:cubicBezTo>
                    <a:pt x="90166" y="9012"/>
                    <a:pt x="58854" y="7406"/>
                    <a:pt x="27994" y="4272"/>
                  </a:cubicBez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31" name="Полилиния: фигура 30">
              <a:extLst>
                <a:ext uri="{FF2B5EF4-FFF2-40B4-BE49-F238E27FC236}">
                  <a16:creationId xmlns="" xmlns:a16="http://schemas.microsoft.com/office/drawing/2014/main" id="{4DE8A834-F8AC-4AEE-9A7D-2F6DD5E39DC1}"/>
                </a:ext>
              </a:extLst>
            </p:cNvPr>
            <p:cNvSpPr/>
            <p:nvPr/>
          </p:nvSpPr>
          <p:spPr>
            <a:xfrm>
              <a:off x="11280777" y="9499476"/>
              <a:ext cx="243706" cy="9012"/>
            </a:xfrm>
            <a:custGeom>
              <a:avLst/>
              <a:gdLst>
                <a:gd name="connsiteX0" fmla="*/ 0 w 243706"/>
                <a:gd name="connsiteY0" fmla="*/ 0 h 9012"/>
                <a:gd name="connsiteX1" fmla="*/ 243706 w 243706"/>
                <a:gd name="connsiteY1" fmla="*/ 0 h 9012"/>
                <a:gd name="connsiteX2" fmla="*/ 215713 w 243706"/>
                <a:gd name="connsiteY2" fmla="*/ 4272 h 9012"/>
                <a:gd name="connsiteX3" fmla="*/ 121853 w 243706"/>
                <a:gd name="connsiteY3" fmla="*/ 9012 h 9012"/>
                <a:gd name="connsiteX4" fmla="*/ 27993 w 243706"/>
                <a:gd name="connsiteY4" fmla="*/ 4272 h 9012"/>
                <a:gd name="connsiteX5" fmla="*/ 0 w 243706"/>
                <a:gd name="connsiteY5" fmla="*/ 0 h 9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3706" h="9012">
                  <a:moveTo>
                    <a:pt x="0" y="0"/>
                  </a:moveTo>
                  <a:lnTo>
                    <a:pt x="243706" y="0"/>
                  </a:lnTo>
                  <a:lnTo>
                    <a:pt x="215713" y="4272"/>
                  </a:lnTo>
                  <a:cubicBezTo>
                    <a:pt x="184853" y="7406"/>
                    <a:pt x="153540" y="9012"/>
                    <a:pt x="121853" y="9012"/>
                  </a:cubicBezTo>
                  <a:cubicBezTo>
                    <a:pt x="90166" y="9012"/>
                    <a:pt x="58853" y="7406"/>
                    <a:pt x="27993" y="4272"/>
                  </a:cubicBez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32" name="Полилиния: фигура 31">
              <a:extLst>
                <a:ext uri="{FF2B5EF4-FFF2-40B4-BE49-F238E27FC236}">
                  <a16:creationId xmlns="" xmlns:a16="http://schemas.microsoft.com/office/drawing/2014/main" id="{A5B04FF5-05DC-499B-83C7-A03C892AABBC}"/>
                </a:ext>
              </a:extLst>
            </p:cNvPr>
            <p:cNvSpPr/>
            <p:nvPr/>
          </p:nvSpPr>
          <p:spPr>
            <a:xfrm>
              <a:off x="15209279" y="9499476"/>
              <a:ext cx="243706" cy="9012"/>
            </a:xfrm>
            <a:custGeom>
              <a:avLst/>
              <a:gdLst>
                <a:gd name="connsiteX0" fmla="*/ 0 w 243706"/>
                <a:gd name="connsiteY0" fmla="*/ 0 h 9012"/>
                <a:gd name="connsiteX1" fmla="*/ 243706 w 243706"/>
                <a:gd name="connsiteY1" fmla="*/ 0 h 9012"/>
                <a:gd name="connsiteX2" fmla="*/ 215713 w 243706"/>
                <a:gd name="connsiteY2" fmla="*/ 4272 h 9012"/>
                <a:gd name="connsiteX3" fmla="*/ 121853 w 243706"/>
                <a:gd name="connsiteY3" fmla="*/ 9012 h 9012"/>
                <a:gd name="connsiteX4" fmla="*/ 27993 w 243706"/>
                <a:gd name="connsiteY4" fmla="*/ 4272 h 9012"/>
                <a:gd name="connsiteX5" fmla="*/ 0 w 243706"/>
                <a:gd name="connsiteY5" fmla="*/ 0 h 9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3706" h="9012">
                  <a:moveTo>
                    <a:pt x="0" y="0"/>
                  </a:moveTo>
                  <a:lnTo>
                    <a:pt x="243706" y="0"/>
                  </a:lnTo>
                  <a:lnTo>
                    <a:pt x="215713" y="4272"/>
                  </a:lnTo>
                  <a:cubicBezTo>
                    <a:pt x="184853" y="7406"/>
                    <a:pt x="153540" y="9012"/>
                    <a:pt x="121853" y="9012"/>
                  </a:cubicBezTo>
                  <a:cubicBezTo>
                    <a:pt x="90166" y="9012"/>
                    <a:pt x="58853" y="7406"/>
                    <a:pt x="27993" y="4272"/>
                  </a:cubicBez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33" name="Полилиния: фигура 32">
              <a:extLst>
                <a:ext uri="{FF2B5EF4-FFF2-40B4-BE49-F238E27FC236}">
                  <a16:creationId xmlns="" xmlns:a16="http://schemas.microsoft.com/office/drawing/2014/main" id="{6D085F0E-6036-4239-AE86-FF354DFD1B21}"/>
                </a:ext>
              </a:extLst>
            </p:cNvPr>
            <p:cNvSpPr/>
            <p:nvPr/>
          </p:nvSpPr>
          <p:spPr>
            <a:xfrm>
              <a:off x="19387340" y="9499476"/>
              <a:ext cx="243708" cy="9012"/>
            </a:xfrm>
            <a:custGeom>
              <a:avLst/>
              <a:gdLst>
                <a:gd name="connsiteX0" fmla="*/ 0 w 243708"/>
                <a:gd name="connsiteY0" fmla="*/ 0 h 9012"/>
                <a:gd name="connsiteX1" fmla="*/ 243708 w 243708"/>
                <a:gd name="connsiteY1" fmla="*/ 0 h 9012"/>
                <a:gd name="connsiteX2" fmla="*/ 215714 w 243708"/>
                <a:gd name="connsiteY2" fmla="*/ 4272 h 9012"/>
                <a:gd name="connsiteX3" fmla="*/ 121854 w 243708"/>
                <a:gd name="connsiteY3" fmla="*/ 9012 h 9012"/>
                <a:gd name="connsiteX4" fmla="*/ 27994 w 243708"/>
                <a:gd name="connsiteY4" fmla="*/ 4272 h 9012"/>
                <a:gd name="connsiteX5" fmla="*/ 0 w 243708"/>
                <a:gd name="connsiteY5" fmla="*/ 0 h 9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3708" h="9012">
                  <a:moveTo>
                    <a:pt x="0" y="0"/>
                  </a:moveTo>
                  <a:lnTo>
                    <a:pt x="243708" y="0"/>
                  </a:lnTo>
                  <a:lnTo>
                    <a:pt x="215714" y="4272"/>
                  </a:lnTo>
                  <a:cubicBezTo>
                    <a:pt x="184854" y="7406"/>
                    <a:pt x="153542" y="9012"/>
                    <a:pt x="121854" y="9012"/>
                  </a:cubicBezTo>
                  <a:cubicBezTo>
                    <a:pt x="90166" y="9012"/>
                    <a:pt x="58854" y="7406"/>
                    <a:pt x="27994" y="4272"/>
                  </a:cubicBez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34" name="Полилиния: фигура 33">
              <a:extLst>
                <a:ext uri="{FF2B5EF4-FFF2-40B4-BE49-F238E27FC236}">
                  <a16:creationId xmlns="" xmlns:a16="http://schemas.microsoft.com/office/drawing/2014/main" id="{E40BF28B-7780-40DD-ACC9-67B085E24429}"/>
                </a:ext>
              </a:extLst>
            </p:cNvPr>
            <p:cNvSpPr/>
            <p:nvPr/>
          </p:nvSpPr>
          <p:spPr>
            <a:xfrm>
              <a:off x="23315844" y="9499476"/>
              <a:ext cx="243708" cy="9012"/>
            </a:xfrm>
            <a:custGeom>
              <a:avLst/>
              <a:gdLst>
                <a:gd name="connsiteX0" fmla="*/ 0 w 243708"/>
                <a:gd name="connsiteY0" fmla="*/ 0 h 9012"/>
                <a:gd name="connsiteX1" fmla="*/ 243708 w 243708"/>
                <a:gd name="connsiteY1" fmla="*/ 0 h 9012"/>
                <a:gd name="connsiteX2" fmla="*/ 215714 w 243708"/>
                <a:gd name="connsiteY2" fmla="*/ 4272 h 9012"/>
                <a:gd name="connsiteX3" fmla="*/ 121854 w 243708"/>
                <a:gd name="connsiteY3" fmla="*/ 9012 h 9012"/>
                <a:gd name="connsiteX4" fmla="*/ 27994 w 243708"/>
                <a:gd name="connsiteY4" fmla="*/ 4272 h 9012"/>
                <a:gd name="connsiteX5" fmla="*/ 0 w 243708"/>
                <a:gd name="connsiteY5" fmla="*/ 0 h 9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3708" h="9012">
                  <a:moveTo>
                    <a:pt x="0" y="0"/>
                  </a:moveTo>
                  <a:lnTo>
                    <a:pt x="243708" y="0"/>
                  </a:lnTo>
                  <a:lnTo>
                    <a:pt x="215714" y="4272"/>
                  </a:lnTo>
                  <a:cubicBezTo>
                    <a:pt x="184854" y="7406"/>
                    <a:pt x="153542" y="9012"/>
                    <a:pt x="121854" y="9012"/>
                  </a:cubicBezTo>
                  <a:cubicBezTo>
                    <a:pt x="90166" y="9012"/>
                    <a:pt x="58854" y="7406"/>
                    <a:pt x="27994" y="4272"/>
                  </a:cubicBez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35" name="Полилиния: фигура 34">
              <a:extLst>
                <a:ext uri="{FF2B5EF4-FFF2-40B4-BE49-F238E27FC236}">
                  <a16:creationId xmlns="" xmlns:a16="http://schemas.microsoft.com/office/drawing/2014/main" id="{33194782-69BA-4BB0-892D-6A44CCF99CE2}"/>
                </a:ext>
              </a:extLst>
            </p:cNvPr>
            <p:cNvSpPr/>
            <p:nvPr/>
          </p:nvSpPr>
          <p:spPr>
            <a:xfrm>
              <a:off x="27493906" y="9499476"/>
              <a:ext cx="243708" cy="9012"/>
            </a:xfrm>
            <a:custGeom>
              <a:avLst/>
              <a:gdLst>
                <a:gd name="connsiteX0" fmla="*/ 0 w 243708"/>
                <a:gd name="connsiteY0" fmla="*/ 0 h 9012"/>
                <a:gd name="connsiteX1" fmla="*/ 243708 w 243708"/>
                <a:gd name="connsiteY1" fmla="*/ 0 h 9012"/>
                <a:gd name="connsiteX2" fmla="*/ 215714 w 243708"/>
                <a:gd name="connsiteY2" fmla="*/ 4272 h 9012"/>
                <a:gd name="connsiteX3" fmla="*/ 121854 w 243708"/>
                <a:gd name="connsiteY3" fmla="*/ 9012 h 9012"/>
                <a:gd name="connsiteX4" fmla="*/ 27994 w 243708"/>
                <a:gd name="connsiteY4" fmla="*/ 4272 h 9012"/>
                <a:gd name="connsiteX5" fmla="*/ 0 w 243708"/>
                <a:gd name="connsiteY5" fmla="*/ 0 h 9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3708" h="9012">
                  <a:moveTo>
                    <a:pt x="0" y="0"/>
                  </a:moveTo>
                  <a:lnTo>
                    <a:pt x="243708" y="0"/>
                  </a:lnTo>
                  <a:lnTo>
                    <a:pt x="215714" y="4272"/>
                  </a:lnTo>
                  <a:cubicBezTo>
                    <a:pt x="184854" y="7406"/>
                    <a:pt x="153542" y="9012"/>
                    <a:pt x="121854" y="9012"/>
                  </a:cubicBezTo>
                  <a:cubicBezTo>
                    <a:pt x="90166" y="9012"/>
                    <a:pt x="58854" y="7406"/>
                    <a:pt x="27994" y="4272"/>
                  </a:cubicBez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36" name="Полилиния: фигура 35">
              <a:extLst>
                <a:ext uri="{FF2B5EF4-FFF2-40B4-BE49-F238E27FC236}">
                  <a16:creationId xmlns="" xmlns:a16="http://schemas.microsoft.com/office/drawing/2014/main" id="{9DD3A2C6-97FA-4864-9639-49D42DF274D8}"/>
                </a:ext>
              </a:extLst>
            </p:cNvPr>
            <p:cNvSpPr/>
            <p:nvPr/>
          </p:nvSpPr>
          <p:spPr>
            <a:xfrm>
              <a:off x="31671968" y="9499476"/>
              <a:ext cx="243708" cy="9012"/>
            </a:xfrm>
            <a:custGeom>
              <a:avLst/>
              <a:gdLst>
                <a:gd name="connsiteX0" fmla="*/ 0 w 243708"/>
                <a:gd name="connsiteY0" fmla="*/ 0 h 9012"/>
                <a:gd name="connsiteX1" fmla="*/ 243708 w 243708"/>
                <a:gd name="connsiteY1" fmla="*/ 0 h 9012"/>
                <a:gd name="connsiteX2" fmla="*/ 215714 w 243708"/>
                <a:gd name="connsiteY2" fmla="*/ 4272 h 9012"/>
                <a:gd name="connsiteX3" fmla="*/ 121854 w 243708"/>
                <a:gd name="connsiteY3" fmla="*/ 9012 h 9012"/>
                <a:gd name="connsiteX4" fmla="*/ 27994 w 243708"/>
                <a:gd name="connsiteY4" fmla="*/ 4272 h 9012"/>
                <a:gd name="connsiteX5" fmla="*/ 0 w 243708"/>
                <a:gd name="connsiteY5" fmla="*/ 0 h 9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3708" h="9012">
                  <a:moveTo>
                    <a:pt x="0" y="0"/>
                  </a:moveTo>
                  <a:lnTo>
                    <a:pt x="243708" y="0"/>
                  </a:lnTo>
                  <a:lnTo>
                    <a:pt x="215714" y="4272"/>
                  </a:lnTo>
                  <a:cubicBezTo>
                    <a:pt x="184854" y="7406"/>
                    <a:pt x="153542" y="9012"/>
                    <a:pt x="121854" y="9012"/>
                  </a:cubicBezTo>
                  <a:cubicBezTo>
                    <a:pt x="90166" y="9012"/>
                    <a:pt x="58854" y="7406"/>
                    <a:pt x="27994" y="4272"/>
                  </a:cubicBez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37" name="Полилиния: фигура 36">
              <a:extLst>
                <a:ext uri="{FF2B5EF4-FFF2-40B4-BE49-F238E27FC236}">
                  <a16:creationId xmlns="" xmlns:a16="http://schemas.microsoft.com/office/drawing/2014/main" id="{5A5F3129-572D-4B6E-9700-83A7DE83DF9B}"/>
                </a:ext>
              </a:extLst>
            </p:cNvPr>
            <p:cNvSpPr/>
            <p:nvPr/>
          </p:nvSpPr>
          <p:spPr>
            <a:xfrm>
              <a:off x="69595" y="237782"/>
              <a:ext cx="1836001" cy="1799999"/>
            </a:xfrm>
            <a:custGeom>
              <a:avLst/>
              <a:gdLst>
                <a:gd name="connsiteX0" fmla="*/ 700567 w 1836000"/>
                <a:gd name="connsiteY0" fmla="*/ 0 h 1800000"/>
                <a:gd name="connsiteX1" fmla="*/ 1135433 w 1836000"/>
                <a:gd name="connsiteY1" fmla="*/ 0 h 1800000"/>
                <a:gd name="connsiteX2" fmla="*/ 1190985 w 1836000"/>
                <a:gd name="connsiteY2" fmla="*/ 14284 h 1800000"/>
                <a:gd name="connsiteX3" fmla="*/ 1836000 w 1836000"/>
                <a:gd name="connsiteY3" fmla="*/ 891012 h 1800000"/>
                <a:gd name="connsiteX4" fmla="*/ 1103009 w 1836000"/>
                <a:gd name="connsiteY4" fmla="*/ 1790362 h 1800000"/>
                <a:gd name="connsiteX5" fmla="*/ 1039853 w 1836000"/>
                <a:gd name="connsiteY5" fmla="*/ 1800000 h 1800000"/>
                <a:gd name="connsiteX6" fmla="*/ 796146 w 1836000"/>
                <a:gd name="connsiteY6" fmla="*/ 1800000 h 1800000"/>
                <a:gd name="connsiteX7" fmla="*/ 732991 w 1836000"/>
                <a:gd name="connsiteY7" fmla="*/ 1790362 h 1800000"/>
                <a:gd name="connsiteX8" fmla="*/ 0 w 1836000"/>
                <a:gd name="connsiteY8" fmla="*/ 891012 h 1800000"/>
                <a:gd name="connsiteX9" fmla="*/ 645015 w 1836000"/>
                <a:gd name="connsiteY9" fmla="*/ 14284 h 1800000"/>
                <a:gd name="connsiteX10" fmla="*/ 700567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7" y="0"/>
                  </a:moveTo>
                  <a:lnTo>
                    <a:pt x="1135433" y="0"/>
                  </a:lnTo>
                  <a:lnTo>
                    <a:pt x="1190985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9" y="1790362"/>
                  </a:cubicBezTo>
                  <a:lnTo>
                    <a:pt x="1039853" y="1800000"/>
                  </a:lnTo>
                  <a:lnTo>
                    <a:pt x="796146" y="1800000"/>
                  </a:lnTo>
                  <a:lnTo>
                    <a:pt x="732991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5" y="14284"/>
                  </a:cubicBezTo>
                  <a:lnTo>
                    <a:pt x="700567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38" name="Полилиния: фигура 37">
              <a:extLst>
                <a:ext uri="{FF2B5EF4-FFF2-40B4-BE49-F238E27FC236}">
                  <a16:creationId xmlns="" xmlns:a16="http://schemas.microsoft.com/office/drawing/2014/main" id="{B90A50E9-BDB0-495D-B1E1-45C43525DF03}"/>
                </a:ext>
              </a:extLst>
            </p:cNvPr>
            <p:cNvSpPr/>
            <p:nvPr/>
          </p:nvSpPr>
          <p:spPr>
            <a:xfrm>
              <a:off x="10345402" y="-60029"/>
              <a:ext cx="1836001" cy="1799999"/>
            </a:xfrm>
            <a:custGeom>
              <a:avLst/>
              <a:gdLst>
                <a:gd name="connsiteX0" fmla="*/ 700567 w 1836000"/>
                <a:gd name="connsiteY0" fmla="*/ 0 h 1800000"/>
                <a:gd name="connsiteX1" fmla="*/ 1135433 w 1836000"/>
                <a:gd name="connsiteY1" fmla="*/ 0 h 1800000"/>
                <a:gd name="connsiteX2" fmla="*/ 1190985 w 1836000"/>
                <a:gd name="connsiteY2" fmla="*/ 14284 h 1800000"/>
                <a:gd name="connsiteX3" fmla="*/ 1836000 w 1836000"/>
                <a:gd name="connsiteY3" fmla="*/ 891012 h 1800000"/>
                <a:gd name="connsiteX4" fmla="*/ 1103009 w 1836000"/>
                <a:gd name="connsiteY4" fmla="*/ 1790362 h 1800000"/>
                <a:gd name="connsiteX5" fmla="*/ 1039853 w 1836000"/>
                <a:gd name="connsiteY5" fmla="*/ 1800000 h 1800000"/>
                <a:gd name="connsiteX6" fmla="*/ 796146 w 1836000"/>
                <a:gd name="connsiteY6" fmla="*/ 1800000 h 1800000"/>
                <a:gd name="connsiteX7" fmla="*/ 732991 w 1836000"/>
                <a:gd name="connsiteY7" fmla="*/ 1790362 h 1800000"/>
                <a:gd name="connsiteX8" fmla="*/ 0 w 1836000"/>
                <a:gd name="connsiteY8" fmla="*/ 891012 h 1800000"/>
                <a:gd name="connsiteX9" fmla="*/ 645015 w 1836000"/>
                <a:gd name="connsiteY9" fmla="*/ 14284 h 1800000"/>
                <a:gd name="connsiteX10" fmla="*/ 700567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7" y="0"/>
                  </a:moveTo>
                  <a:lnTo>
                    <a:pt x="1135433" y="0"/>
                  </a:lnTo>
                  <a:lnTo>
                    <a:pt x="1190985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9" y="1790362"/>
                  </a:cubicBezTo>
                  <a:lnTo>
                    <a:pt x="1039853" y="1800000"/>
                  </a:lnTo>
                  <a:lnTo>
                    <a:pt x="796146" y="1800000"/>
                  </a:lnTo>
                  <a:lnTo>
                    <a:pt x="732991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5" y="14284"/>
                  </a:cubicBezTo>
                  <a:lnTo>
                    <a:pt x="700567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39" name="Полилиния: фигура 38">
              <a:extLst>
                <a:ext uri="{FF2B5EF4-FFF2-40B4-BE49-F238E27FC236}">
                  <a16:creationId xmlns="" xmlns:a16="http://schemas.microsoft.com/office/drawing/2014/main" id="{6B9805EC-33FA-47E7-838E-B0A8457AD407}"/>
                </a:ext>
              </a:extLst>
            </p:cNvPr>
            <p:cNvSpPr/>
            <p:nvPr/>
          </p:nvSpPr>
          <p:spPr>
            <a:xfrm>
              <a:off x="18469323" y="-19106"/>
              <a:ext cx="1836000" cy="1800000"/>
            </a:xfrm>
            <a:custGeom>
              <a:avLst/>
              <a:gdLst>
                <a:gd name="connsiteX0" fmla="*/ 700567 w 1836000"/>
                <a:gd name="connsiteY0" fmla="*/ 0 h 1800000"/>
                <a:gd name="connsiteX1" fmla="*/ 1135433 w 1836000"/>
                <a:gd name="connsiteY1" fmla="*/ 0 h 1800000"/>
                <a:gd name="connsiteX2" fmla="*/ 1190985 w 1836000"/>
                <a:gd name="connsiteY2" fmla="*/ 14284 h 1800000"/>
                <a:gd name="connsiteX3" fmla="*/ 1836000 w 1836000"/>
                <a:gd name="connsiteY3" fmla="*/ 891012 h 1800000"/>
                <a:gd name="connsiteX4" fmla="*/ 1103009 w 1836000"/>
                <a:gd name="connsiteY4" fmla="*/ 1790362 h 1800000"/>
                <a:gd name="connsiteX5" fmla="*/ 1039853 w 1836000"/>
                <a:gd name="connsiteY5" fmla="*/ 1800000 h 1800000"/>
                <a:gd name="connsiteX6" fmla="*/ 796146 w 1836000"/>
                <a:gd name="connsiteY6" fmla="*/ 1800000 h 1800000"/>
                <a:gd name="connsiteX7" fmla="*/ 732991 w 1836000"/>
                <a:gd name="connsiteY7" fmla="*/ 1790362 h 1800000"/>
                <a:gd name="connsiteX8" fmla="*/ 0 w 1836000"/>
                <a:gd name="connsiteY8" fmla="*/ 891012 h 1800000"/>
                <a:gd name="connsiteX9" fmla="*/ 645015 w 1836000"/>
                <a:gd name="connsiteY9" fmla="*/ 14284 h 1800000"/>
                <a:gd name="connsiteX10" fmla="*/ 700567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7" y="0"/>
                  </a:moveTo>
                  <a:lnTo>
                    <a:pt x="1135433" y="0"/>
                  </a:lnTo>
                  <a:lnTo>
                    <a:pt x="1190985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9" y="1790362"/>
                  </a:cubicBezTo>
                  <a:lnTo>
                    <a:pt x="1039853" y="1800000"/>
                  </a:lnTo>
                  <a:lnTo>
                    <a:pt x="796146" y="1800000"/>
                  </a:lnTo>
                  <a:lnTo>
                    <a:pt x="732991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5" y="14284"/>
                  </a:cubicBezTo>
                  <a:lnTo>
                    <a:pt x="700567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40" name="Полилиния: фигура 39">
              <a:extLst>
                <a:ext uri="{FF2B5EF4-FFF2-40B4-BE49-F238E27FC236}">
                  <a16:creationId xmlns="" xmlns:a16="http://schemas.microsoft.com/office/drawing/2014/main" id="{A1E3774F-10DC-47A4-9D68-4A0757F5860E}"/>
                </a:ext>
              </a:extLst>
            </p:cNvPr>
            <p:cNvSpPr/>
            <p:nvPr/>
          </p:nvSpPr>
          <p:spPr>
            <a:xfrm>
              <a:off x="25969605" y="317236"/>
              <a:ext cx="1836001" cy="1799999"/>
            </a:xfrm>
            <a:custGeom>
              <a:avLst/>
              <a:gdLst>
                <a:gd name="connsiteX0" fmla="*/ 700567 w 1836000"/>
                <a:gd name="connsiteY0" fmla="*/ 0 h 1800000"/>
                <a:gd name="connsiteX1" fmla="*/ 1135433 w 1836000"/>
                <a:gd name="connsiteY1" fmla="*/ 0 h 1800000"/>
                <a:gd name="connsiteX2" fmla="*/ 1190985 w 1836000"/>
                <a:gd name="connsiteY2" fmla="*/ 14284 h 1800000"/>
                <a:gd name="connsiteX3" fmla="*/ 1836000 w 1836000"/>
                <a:gd name="connsiteY3" fmla="*/ 891012 h 1800000"/>
                <a:gd name="connsiteX4" fmla="*/ 1103009 w 1836000"/>
                <a:gd name="connsiteY4" fmla="*/ 1790362 h 1800000"/>
                <a:gd name="connsiteX5" fmla="*/ 1039853 w 1836000"/>
                <a:gd name="connsiteY5" fmla="*/ 1800000 h 1800000"/>
                <a:gd name="connsiteX6" fmla="*/ 796146 w 1836000"/>
                <a:gd name="connsiteY6" fmla="*/ 1800000 h 1800000"/>
                <a:gd name="connsiteX7" fmla="*/ 732991 w 1836000"/>
                <a:gd name="connsiteY7" fmla="*/ 1790362 h 1800000"/>
                <a:gd name="connsiteX8" fmla="*/ 0 w 1836000"/>
                <a:gd name="connsiteY8" fmla="*/ 891012 h 1800000"/>
                <a:gd name="connsiteX9" fmla="*/ 645015 w 1836000"/>
                <a:gd name="connsiteY9" fmla="*/ 14284 h 1800000"/>
                <a:gd name="connsiteX10" fmla="*/ 700567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7" y="0"/>
                  </a:moveTo>
                  <a:lnTo>
                    <a:pt x="1135433" y="0"/>
                  </a:lnTo>
                  <a:lnTo>
                    <a:pt x="1190985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9" y="1790362"/>
                  </a:cubicBezTo>
                  <a:lnTo>
                    <a:pt x="1039853" y="1800000"/>
                  </a:lnTo>
                  <a:lnTo>
                    <a:pt x="796146" y="1800000"/>
                  </a:lnTo>
                  <a:lnTo>
                    <a:pt x="732991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5" y="14284"/>
                  </a:cubicBezTo>
                  <a:lnTo>
                    <a:pt x="700567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41" name="Полилиния: фигура 40">
              <a:extLst>
                <a:ext uri="{FF2B5EF4-FFF2-40B4-BE49-F238E27FC236}">
                  <a16:creationId xmlns="" xmlns:a16="http://schemas.microsoft.com/office/drawing/2014/main" id="{727FB703-DCCF-4529-ADAE-D9E9C8F73931}"/>
                </a:ext>
              </a:extLst>
            </p:cNvPr>
            <p:cNvSpPr/>
            <p:nvPr/>
          </p:nvSpPr>
          <p:spPr>
            <a:xfrm>
              <a:off x="10465002" y="16223652"/>
              <a:ext cx="1836001" cy="1800001"/>
            </a:xfrm>
            <a:custGeom>
              <a:avLst/>
              <a:gdLst>
                <a:gd name="connsiteX0" fmla="*/ 700567 w 1836000"/>
                <a:gd name="connsiteY0" fmla="*/ 0 h 1800000"/>
                <a:gd name="connsiteX1" fmla="*/ 1135433 w 1836000"/>
                <a:gd name="connsiteY1" fmla="*/ 0 h 1800000"/>
                <a:gd name="connsiteX2" fmla="*/ 1190985 w 1836000"/>
                <a:gd name="connsiteY2" fmla="*/ 14284 h 1800000"/>
                <a:gd name="connsiteX3" fmla="*/ 1836000 w 1836000"/>
                <a:gd name="connsiteY3" fmla="*/ 891012 h 1800000"/>
                <a:gd name="connsiteX4" fmla="*/ 1103009 w 1836000"/>
                <a:gd name="connsiteY4" fmla="*/ 1790362 h 1800000"/>
                <a:gd name="connsiteX5" fmla="*/ 1039853 w 1836000"/>
                <a:gd name="connsiteY5" fmla="*/ 1800000 h 1800000"/>
                <a:gd name="connsiteX6" fmla="*/ 796146 w 1836000"/>
                <a:gd name="connsiteY6" fmla="*/ 1800000 h 1800000"/>
                <a:gd name="connsiteX7" fmla="*/ 732991 w 1836000"/>
                <a:gd name="connsiteY7" fmla="*/ 1790362 h 1800000"/>
                <a:gd name="connsiteX8" fmla="*/ 0 w 1836000"/>
                <a:gd name="connsiteY8" fmla="*/ 891012 h 1800000"/>
                <a:gd name="connsiteX9" fmla="*/ 645015 w 1836000"/>
                <a:gd name="connsiteY9" fmla="*/ 14284 h 1800000"/>
                <a:gd name="connsiteX10" fmla="*/ 700567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7" y="0"/>
                  </a:moveTo>
                  <a:lnTo>
                    <a:pt x="1135433" y="0"/>
                  </a:lnTo>
                  <a:lnTo>
                    <a:pt x="1190985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9" y="1790362"/>
                  </a:cubicBezTo>
                  <a:lnTo>
                    <a:pt x="1039853" y="1800000"/>
                  </a:lnTo>
                  <a:lnTo>
                    <a:pt x="796146" y="1800000"/>
                  </a:lnTo>
                  <a:lnTo>
                    <a:pt x="732991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5" y="14284"/>
                  </a:cubicBezTo>
                  <a:lnTo>
                    <a:pt x="700567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42" name="Полилиния: фигура 41">
              <a:extLst>
                <a:ext uri="{FF2B5EF4-FFF2-40B4-BE49-F238E27FC236}">
                  <a16:creationId xmlns="" xmlns:a16="http://schemas.microsoft.com/office/drawing/2014/main" id="{454B13DB-5AB9-41F3-9465-D219F149F940}"/>
                </a:ext>
              </a:extLst>
            </p:cNvPr>
            <p:cNvSpPr/>
            <p:nvPr/>
          </p:nvSpPr>
          <p:spPr>
            <a:xfrm>
              <a:off x="18894765" y="16004400"/>
              <a:ext cx="1836001" cy="1800001"/>
            </a:xfrm>
            <a:custGeom>
              <a:avLst/>
              <a:gdLst>
                <a:gd name="connsiteX0" fmla="*/ 700567 w 1836000"/>
                <a:gd name="connsiteY0" fmla="*/ 0 h 1800000"/>
                <a:gd name="connsiteX1" fmla="*/ 1135433 w 1836000"/>
                <a:gd name="connsiteY1" fmla="*/ 0 h 1800000"/>
                <a:gd name="connsiteX2" fmla="*/ 1190985 w 1836000"/>
                <a:gd name="connsiteY2" fmla="*/ 14284 h 1800000"/>
                <a:gd name="connsiteX3" fmla="*/ 1836000 w 1836000"/>
                <a:gd name="connsiteY3" fmla="*/ 891012 h 1800000"/>
                <a:gd name="connsiteX4" fmla="*/ 1103009 w 1836000"/>
                <a:gd name="connsiteY4" fmla="*/ 1790362 h 1800000"/>
                <a:gd name="connsiteX5" fmla="*/ 1039853 w 1836000"/>
                <a:gd name="connsiteY5" fmla="*/ 1800000 h 1800000"/>
                <a:gd name="connsiteX6" fmla="*/ 796146 w 1836000"/>
                <a:gd name="connsiteY6" fmla="*/ 1800000 h 1800000"/>
                <a:gd name="connsiteX7" fmla="*/ 732991 w 1836000"/>
                <a:gd name="connsiteY7" fmla="*/ 1790362 h 1800000"/>
                <a:gd name="connsiteX8" fmla="*/ 0 w 1836000"/>
                <a:gd name="connsiteY8" fmla="*/ 891012 h 1800000"/>
                <a:gd name="connsiteX9" fmla="*/ 645015 w 1836000"/>
                <a:gd name="connsiteY9" fmla="*/ 14284 h 1800000"/>
                <a:gd name="connsiteX10" fmla="*/ 700567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7" y="0"/>
                  </a:moveTo>
                  <a:lnTo>
                    <a:pt x="1135433" y="0"/>
                  </a:lnTo>
                  <a:lnTo>
                    <a:pt x="1190985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9" y="1790362"/>
                  </a:cubicBezTo>
                  <a:lnTo>
                    <a:pt x="1039853" y="1800000"/>
                  </a:lnTo>
                  <a:lnTo>
                    <a:pt x="796146" y="1800000"/>
                  </a:lnTo>
                  <a:lnTo>
                    <a:pt x="732991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5" y="14284"/>
                  </a:cubicBezTo>
                  <a:lnTo>
                    <a:pt x="700567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43" name="Полилиния: фигура 42">
              <a:extLst>
                <a:ext uri="{FF2B5EF4-FFF2-40B4-BE49-F238E27FC236}">
                  <a16:creationId xmlns="" xmlns:a16="http://schemas.microsoft.com/office/drawing/2014/main" id="{1B8BB40F-82F7-403F-9035-D97DF7C91949}"/>
                </a:ext>
              </a:extLst>
            </p:cNvPr>
            <p:cNvSpPr/>
            <p:nvPr/>
          </p:nvSpPr>
          <p:spPr>
            <a:xfrm>
              <a:off x="26578994" y="16238002"/>
              <a:ext cx="1712973" cy="1544586"/>
            </a:xfrm>
            <a:custGeom>
              <a:avLst/>
              <a:gdLst>
                <a:gd name="connsiteX0" fmla="*/ 700567 w 1836000"/>
                <a:gd name="connsiteY0" fmla="*/ 0 h 1800000"/>
                <a:gd name="connsiteX1" fmla="*/ 1135433 w 1836000"/>
                <a:gd name="connsiteY1" fmla="*/ 0 h 1800000"/>
                <a:gd name="connsiteX2" fmla="*/ 1190985 w 1836000"/>
                <a:gd name="connsiteY2" fmla="*/ 14284 h 1800000"/>
                <a:gd name="connsiteX3" fmla="*/ 1836000 w 1836000"/>
                <a:gd name="connsiteY3" fmla="*/ 891012 h 1800000"/>
                <a:gd name="connsiteX4" fmla="*/ 1103009 w 1836000"/>
                <a:gd name="connsiteY4" fmla="*/ 1790362 h 1800000"/>
                <a:gd name="connsiteX5" fmla="*/ 1039853 w 1836000"/>
                <a:gd name="connsiteY5" fmla="*/ 1800000 h 1800000"/>
                <a:gd name="connsiteX6" fmla="*/ 796146 w 1836000"/>
                <a:gd name="connsiteY6" fmla="*/ 1800000 h 1800000"/>
                <a:gd name="connsiteX7" fmla="*/ 732991 w 1836000"/>
                <a:gd name="connsiteY7" fmla="*/ 1790362 h 1800000"/>
                <a:gd name="connsiteX8" fmla="*/ 0 w 1836000"/>
                <a:gd name="connsiteY8" fmla="*/ 891012 h 1800000"/>
                <a:gd name="connsiteX9" fmla="*/ 645015 w 1836000"/>
                <a:gd name="connsiteY9" fmla="*/ 14284 h 1800000"/>
                <a:gd name="connsiteX10" fmla="*/ 700567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7" y="0"/>
                  </a:moveTo>
                  <a:lnTo>
                    <a:pt x="1135433" y="0"/>
                  </a:lnTo>
                  <a:lnTo>
                    <a:pt x="1190985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9" y="1790362"/>
                  </a:cubicBezTo>
                  <a:lnTo>
                    <a:pt x="1039853" y="1800000"/>
                  </a:lnTo>
                  <a:lnTo>
                    <a:pt x="796146" y="1800000"/>
                  </a:lnTo>
                  <a:lnTo>
                    <a:pt x="732991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5" y="14284"/>
                  </a:cubicBezTo>
                  <a:lnTo>
                    <a:pt x="700567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45" name="Прямоугольник 44">
              <a:extLst>
                <a:ext uri="{FF2B5EF4-FFF2-40B4-BE49-F238E27FC236}">
                  <a16:creationId xmlns="" xmlns:a16="http://schemas.microsoft.com/office/drawing/2014/main" id="{88143CC8-E296-4C05-A3CE-4C3896903523}"/>
                </a:ext>
              </a:extLst>
            </p:cNvPr>
            <p:cNvSpPr/>
            <p:nvPr/>
          </p:nvSpPr>
          <p:spPr>
            <a:xfrm>
              <a:off x="632820" y="2134779"/>
              <a:ext cx="354777" cy="5762401"/>
            </a:xfrm>
            <a:prstGeom prst="rect">
              <a:avLst/>
            </a:pr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Candara" panose="020E0502030303020204" pitchFamily="34" charset="0"/>
              </a:endParaRPr>
            </a:p>
          </p:txBody>
        </p:sp>
        <p:sp>
          <p:nvSpPr>
            <p:cNvPr id="46" name="Прямоугольник 45">
              <a:extLst>
                <a:ext uri="{FF2B5EF4-FFF2-40B4-BE49-F238E27FC236}">
                  <a16:creationId xmlns="" xmlns:a16="http://schemas.microsoft.com/office/drawing/2014/main" id="{AED9FA71-6E5F-4121-8FFB-28FF817483DC}"/>
                </a:ext>
              </a:extLst>
            </p:cNvPr>
            <p:cNvSpPr/>
            <p:nvPr/>
          </p:nvSpPr>
          <p:spPr>
            <a:xfrm>
              <a:off x="11263404" y="9795997"/>
              <a:ext cx="235433" cy="6479999"/>
            </a:xfrm>
            <a:prstGeom prst="rect">
              <a:avLst/>
            </a:pr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Candara" panose="020E0502030303020204" pitchFamily="34" charset="0"/>
              </a:endParaRPr>
            </a:p>
          </p:txBody>
        </p:sp>
        <p:sp>
          <p:nvSpPr>
            <p:cNvPr id="47" name="Прямоугольник 46">
              <a:extLst>
                <a:ext uri="{FF2B5EF4-FFF2-40B4-BE49-F238E27FC236}">
                  <a16:creationId xmlns="" xmlns:a16="http://schemas.microsoft.com/office/drawing/2014/main" id="{199526C0-336D-4B14-97F4-D52C761934C0}"/>
                </a:ext>
              </a:extLst>
            </p:cNvPr>
            <p:cNvSpPr/>
            <p:nvPr/>
          </p:nvSpPr>
          <p:spPr>
            <a:xfrm>
              <a:off x="11510238" y="1982930"/>
              <a:ext cx="168202" cy="5716545"/>
            </a:xfrm>
            <a:prstGeom prst="rect">
              <a:avLst/>
            </a:pr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Candara" panose="020E0502030303020204" pitchFamily="34" charset="0"/>
              </a:endParaRPr>
            </a:p>
          </p:txBody>
        </p:sp>
        <p:sp>
          <p:nvSpPr>
            <p:cNvPr id="48" name="Прямоугольник 47">
              <a:extLst>
                <a:ext uri="{FF2B5EF4-FFF2-40B4-BE49-F238E27FC236}">
                  <a16:creationId xmlns="" xmlns:a16="http://schemas.microsoft.com/office/drawing/2014/main" id="{264633E5-63AF-432D-A66F-2563919F779A}"/>
                </a:ext>
              </a:extLst>
            </p:cNvPr>
            <p:cNvSpPr/>
            <p:nvPr/>
          </p:nvSpPr>
          <p:spPr>
            <a:xfrm>
              <a:off x="19931175" y="9799392"/>
              <a:ext cx="134996" cy="6205007"/>
            </a:xfrm>
            <a:prstGeom prst="rect">
              <a:avLst/>
            </a:pr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Candara" panose="020E0502030303020204" pitchFamily="34" charset="0"/>
              </a:endParaRPr>
            </a:p>
          </p:txBody>
        </p:sp>
        <p:sp>
          <p:nvSpPr>
            <p:cNvPr id="49" name="Прямоугольник 48">
              <a:extLst>
                <a:ext uri="{FF2B5EF4-FFF2-40B4-BE49-F238E27FC236}">
                  <a16:creationId xmlns="" xmlns:a16="http://schemas.microsoft.com/office/drawing/2014/main" id="{E4974A20-99A1-4BF6-B583-A43EE27C032F}"/>
                </a:ext>
              </a:extLst>
            </p:cNvPr>
            <p:cNvSpPr/>
            <p:nvPr/>
          </p:nvSpPr>
          <p:spPr>
            <a:xfrm>
              <a:off x="19353851" y="1779438"/>
              <a:ext cx="237364" cy="5920038"/>
            </a:xfrm>
            <a:prstGeom prst="rect">
              <a:avLst/>
            </a:pr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Candara" panose="020E0502030303020204" pitchFamily="34" charset="0"/>
              </a:endParaRPr>
            </a:p>
          </p:txBody>
        </p:sp>
        <p:sp>
          <p:nvSpPr>
            <p:cNvPr id="50" name="Прямоугольник 49">
              <a:extLst>
                <a:ext uri="{FF2B5EF4-FFF2-40B4-BE49-F238E27FC236}">
                  <a16:creationId xmlns="" xmlns:a16="http://schemas.microsoft.com/office/drawing/2014/main" id="{DE5C78C8-3823-490B-9EC7-D53BD691807A}"/>
                </a:ext>
              </a:extLst>
            </p:cNvPr>
            <p:cNvSpPr/>
            <p:nvPr/>
          </p:nvSpPr>
          <p:spPr>
            <a:xfrm flipH="1">
              <a:off x="27184611" y="9499474"/>
              <a:ext cx="134996" cy="6260420"/>
            </a:xfrm>
            <a:prstGeom prst="rect">
              <a:avLst/>
            </a:pr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Candara" panose="020E0502030303020204" pitchFamily="34" charset="0"/>
              </a:endParaRPr>
            </a:p>
          </p:txBody>
        </p:sp>
        <p:sp>
          <p:nvSpPr>
            <p:cNvPr id="51" name="Прямоугольник 50">
              <a:extLst>
                <a:ext uri="{FF2B5EF4-FFF2-40B4-BE49-F238E27FC236}">
                  <a16:creationId xmlns="" xmlns:a16="http://schemas.microsoft.com/office/drawing/2014/main" id="{216AABFF-26FF-4F89-9E71-99189C88A8B7}"/>
                </a:ext>
              </a:extLst>
            </p:cNvPr>
            <p:cNvSpPr/>
            <p:nvPr/>
          </p:nvSpPr>
          <p:spPr>
            <a:xfrm>
              <a:off x="27007925" y="2144222"/>
              <a:ext cx="134996" cy="5480129"/>
            </a:xfrm>
            <a:prstGeom prst="rect">
              <a:avLst/>
            </a:pr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Candara" panose="020E0502030303020204" pitchFamily="34" charset="0"/>
              </a:endParaRPr>
            </a:p>
          </p:txBody>
        </p:sp>
        <p:sp>
          <p:nvSpPr>
            <p:cNvPr id="61" name="TextBox 60">
              <a:extLst>
                <a:ext uri="{FF2B5EF4-FFF2-40B4-BE49-F238E27FC236}">
                  <a16:creationId xmlns="" xmlns:a16="http://schemas.microsoft.com/office/drawing/2014/main" id="{8477F8B4-92D5-4C31-9A01-524D2D4EBD02}"/>
                </a:ext>
              </a:extLst>
            </p:cNvPr>
            <p:cNvSpPr txBox="1"/>
            <p:nvPr/>
          </p:nvSpPr>
          <p:spPr>
            <a:xfrm>
              <a:off x="486131" y="455024"/>
              <a:ext cx="1136927" cy="11988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rgbClr val="C00000"/>
                  </a:solidFill>
                  <a:latin typeface="Candara" panose="020E0502030303020204" pitchFamily="34" charset="0"/>
                  <a:cs typeface="Arial" panose="020B0604020202020204" pitchFamily="34" charset="0"/>
                </a:rPr>
                <a:t>01</a:t>
              </a:r>
              <a:endParaRPr lang="ru-RU" b="1" dirty="0">
                <a:solidFill>
                  <a:srgbClr val="C00000"/>
                </a:solidFill>
                <a:latin typeface="Candara" panose="020E0502030303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="" xmlns:a16="http://schemas.microsoft.com/office/drawing/2014/main" id="{95A816F0-6F20-46B6-B3E2-13F41D3462ED}"/>
                </a:ext>
              </a:extLst>
            </p:cNvPr>
            <p:cNvSpPr txBox="1"/>
            <p:nvPr/>
          </p:nvSpPr>
          <p:spPr>
            <a:xfrm>
              <a:off x="10781518" y="276080"/>
              <a:ext cx="1289054" cy="11988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C00000"/>
                  </a:solidFill>
                  <a:latin typeface="Candara" panose="020E0502030303020204" pitchFamily="34" charset="0"/>
                  <a:cs typeface="Arial" panose="020B0604020202020204" pitchFamily="34" charset="0"/>
                </a:rPr>
                <a:t>02</a:t>
              </a:r>
              <a:endParaRPr lang="ru-RU" b="1" dirty="0">
                <a:solidFill>
                  <a:srgbClr val="C00000"/>
                </a:solidFill>
                <a:latin typeface="Candara" panose="020E0502030303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="" xmlns:a16="http://schemas.microsoft.com/office/drawing/2014/main" id="{8DF020E6-676F-4D85-960E-892ECE0A67AE}"/>
                </a:ext>
              </a:extLst>
            </p:cNvPr>
            <p:cNvSpPr txBox="1"/>
            <p:nvPr/>
          </p:nvSpPr>
          <p:spPr>
            <a:xfrm>
              <a:off x="18817301" y="85951"/>
              <a:ext cx="1231591" cy="11988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rgbClr val="C00000"/>
                  </a:solidFill>
                  <a:latin typeface="Candara" panose="020E0502030303020204" pitchFamily="34" charset="0"/>
                  <a:cs typeface="Arial" panose="020B0604020202020204" pitchFamily="34" charset="0"/>
                </a:rPr>
                <a:t>03</a:t>
              </a:r>
              <a:endParaRPr lang="ru-RU" b="1" dirty="0">
                <a:solidFill>
                  <a:srgbClr val="C00000"/>
                </a:solidFill>
                <a:latin typeface="Candara" panose="020E0502030303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4" name="TextBox 63">
              <a:extLst>
                <a:ext uri="{FF2B5EF4-FFF2-40B4-BE49-F238E27FC236}">
                  <a16:creationId xmlns="" xmlns:a16="http://schemas.microsoft.com/office/drawing/2014/main" id="{407F471A-7B18-4931-9074-1B69F20CF7EE}"/>
                </a:ext>
              </a:extLst>
            </p:cNvPr>
            <p:cNvSpPr txBox="1"/>
            <p:nvPr/>
          </p:nvSpPr>
          <p:spPr>
            <a:xfrm>
              <a:off x="26463424" y="561563"/>
              <a:ext cx="1274187" cy="11988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rgbClr val="C00000"/>
                  </a:solidFill>
                  <a:latin typeface="Candara" panose="020E0502030303020204" pitchFamily="34" charset="0"/>
                  <a:cs typeface="Arial" panose="020B0604020202020204" pitchFamily="34" charset="0"/>
                </a:rPr>
                <a:t>04</a:t>
              </a:r>
              <a:endParaRPr lang="ru-RU" b="1" dirty="0">
                <a:solidFill>
                  <a:srgbClr val="C00000"/>
                </a:solidFill>
                <a:latin typeface="Candara" panose="020E0502030303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TextBox 64">
              <a:extLst>
                <a:ext uri="{FF2B5EF4-FFF2-40B4-BE49-F238E27FC236}">
                  <a16:creationId xmlns="" xmlns:a16="http://schemas.microsoft.com/office/drawing/2014/main" id="{D90E0E2C-F02C-4052-81EC-49AA2196581A}"/>
                </a:ext>
              </a:extLst>
            </p:cNvPr>
            <p:cNvSpPr txBox="1"/>
            <p:nvPr/>
          </p:nvSpPr>
          <p:spPr>
            <a:xfrm>
              <a:off x="10827944" y="16275996"/>
              <a:ext cx="1231591" cy="11988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rgbClr val="00B050"/>
                  </a:solidFill>
                  <a:latin typeface="Candara" panose="020E0502030303020204" pitchFamily="34" charset="0"/>
                  <a:cs typeface="Arial" panose="020B0604020202020204" pitchFamily="34" charset="0"/>
                </a:rPr>
                <a:t>05</a:t>
              </a:r>
              <a:endParaRPr lang="ru-RU" b="1" dirty="0">
                <a:solidFill>
                  <a:srgbClr val="00B050"/>
                </a:solidFill>
                <a:latin typeface="Candara" panose="020E0502030303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6" name="TextBox 65">
              <a:extLst>
                <a:ext uri="{FF2B5EF4-FFF2-40B4-BE49-F238E27FC236}">
                  <a16:creationId xmlns="" xmlns:a16="http://schemas.microsoft.com/office/drawing/2014/main" id="{F55E2D5E-7682-4C79-B50D-FB89B7882E5D}"/>
                </a:ext>
              </a:extLst>
            </p:cNvPr>
            <p:cNvSpPr txBox="1"/>
            <p:nvPr/>
          </p:nvSpPr>
          <p:spPr>
            <a:xfrm>
              <a:off x="19261106" y="16304317"/>
              <a:ext cx="1269457" cy="11988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rgbClr val="00B050"/>
                  </a:solidFill>
                  <a:latin typeface="Candara" panose="020E0502030303020204" pitchFamily="34" charset="0"/>
                  <a:cs typeface="Arial" panose="020B0604020202020204" pitchFamily="34" charset="0"/>
                </a:rPr>
                <a:t>06</a:t>
              </a:r>
              <a:endParaRPr lang="ru-RU" b="1" dirty="0">
                <a:solidFill>
                  <a:srgbClr val="00B050"/>
                </a:solidFill>
                <a:latin typeface="Candara" panose="020E0502030303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7" name="TextBox 66">
              <a:extLst>
                <a:ext uri="{FF2B5EF4-FFF2-40B4-BE49-F238E27FC236}">
                  <a16:creationId xmlns="" xmlns:a16="http://schemas.microsoft.com/office/drawing/2014/main" id="{B06C0B72-A550-4CDF-B915-641FC6E818FF}"/>
                </a:ext>
              </a:extLst>
            </p:cNvPr>
            <p:cNvSpPr txBox="1"/>
            <p:nvPr/>
          </p:nvSpPr>
          <p:spPr>
            <a:xfrm>
              <a:off x="26981130" y="16326779"/>
              <a:ext cx="1395961" cy="11988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00B050"/>
                  </a:solidFill>
                  <a:latin typeface="Candara" panose="020E0502030303020204" pitchFamily="34" charset="0"/>
                  <a:cs typeface="Arial" panose="020B0604020202020204" pitchFamily="34" charset="0"/>
                </a:rPr>
                <a:t>07</a:t>
              </a:r>
              <a:endParaRPr lang="ru-RU" b="1" dirty="0">
                <a:solidFill>
                  <a:srgbClr val="00B050"/>
                </a:solidFill>
                <a:latin typeface="Candara" panose="020E0502030303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9" name="Picture 12" descr="Management Process Icon of Glyph style - Available in SVG, PNG, EPS, AI &amp;  Icon fonts">
              <a:extLst>
                <a:ext uri="{FF2B5EF4-FFF2-40B4-BE49-F238E27FC236}">
                  <a16:creationId xmlns="" xmlns:a16="http://schemas.microsoft.com/office/drawing/2014/main" id="{4CA43FDA-4485-4164-A63D-A908D41F8F5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5127" y="7955254"/>
              <a:ext cx="1228857" cy="1228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0" name="Picture 12" descr="Management Process Icon of Glyph style - Available in SVG, PNG, EPS, AI &amp;  Icon fonts">
              <a:extLst>
                <a:ext uri="{FF2B5EF4-FFF2-40B4-BE49-F238E27FC236}">
                  <a16:creationId xmlns="" xmlns:a16="http://schemas.microsoft.com/office/drawing/2014/main" id="{1994F1E2-264A-4730-A07A-9F60482CEC8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61696" y="7955253"/>
              <a:ext cx="1228857" cy="1228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" name="Picture 12" descr="Management Process Icon of Glyph style - Available in SVG, PNG, EPS, AI &amp;  Icon fonts">
              <a:extLst>
                <a:ext uri="{FF2B5EF4-FFF2-40B4-BE49-F238E27FC236}">
                  <a16:creationId xmlns="" xmlns:a16="http://schemas.microsoft.com/office/drawing/2014/main" id="{6629FD7C-3AB0-4D62-87EF-9F8F3B627C4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27946" y="7945573"/>
              <a:ext cx="1228857" cy="1228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2" name="Picture 12" descr="Management Process Icon of Glyph style - Available in SVG, PNG, EPS, AI &amp;  Icon fonts">
              <a:extLst>
                <a:ext uri="{FF2B5EF4-FFF2-40B4-BE49-F238E27FC236}">
                  <a16:creationId xmlns="" xmlns:a16="http://schemas.microsoft.com/office/drawing/2014/main" id="{34FF7F45-D262-40A7-AAFF-AA50A37477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16703" y="7951168"/>
              <a:ext cx="1228857" cy="1228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3" name="Picture 12" descr="Management Process Icon of Glyph style - Available in SVG, PNG, EPS, AI &amp;  Icon fonts">
              <a:extLst>
                <a:ext uri="{FF2B5EF4-FFF2-40B4-BE49-F238E27FC236}">
                  <a16:creationId xmlns="" xmlns:a16="http://schemas.microsoft.com/office/drawing/2014/main" id="{C44D07D2-C3AC-4EFD-8420-E1B5B1691A5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894765" y="7945572"/>
              <a:ext cx="1228857" cy="1228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4" name="Picture 12" descr="Management Process Icon of Glyph style - Available in SVG, PNG, EPS, AI &amp;  Icon fonts">
              <a:extLst>
                <a:ext uri="{FF2B5EF4-FFF2-40B4-BE49-F238E27FC236}">
                  <a16:creationId xmlns="" xmlns:a16="http://schemas.microsoft.com/office/drawing/2014/main" id="{B059418D-10FB-4EB2-B9B8-0AD37C04237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90182" y="7955252"/>
              <a:ext cx="1228857" cy="1228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5" name="Picture 12" descr="Management Process Icon of Glyph style - Available in SVG, PNG, EPS, AI &amp;  Icon fonts">
              <a:extLst>
                <a:ext uri="{FF2B5EF4-FFF2-40B4-BE49-F238E27FC236}">
                  <a16:creationId xmlns="" xmlns:a16="http://schemas.microsoft.com/office/drawing/2014/main" id="{46ACE254-8F54-4F9A-8032-41DD68492E1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50532" y="7646173"/>
              <a:ext cx="1171146" cy="11711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9" name="Параллелограмм 1">
            <a:extLst>
              <a:ext uri="{FF2B5EF4-FFF2-40B4-BE49-F238E27FC236}">
                <a16:creationId xmlns="" xmlns:a16="http://schemas.microsoft.com/office/drawing/2014/main" id="{19079B99-5124-4686-8E16-214A04B371D6}"/>
              </a:ext>
            </a:extLst>
          </p:cNvPr>
          <p:cNvSpPr/>
          <p:nvPr/>
        </p:nvSpPr>
        <p:spPr>
          <a:xfrm>
            <a:off x="85090" y="-15683"/>
            <a:ext cx="12106911" cy="582659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FFFF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b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HUQUQIY HUJJATLAR</a:t>
            </a:r>
            <a:endParaRPr lang="ru-RU" sz="24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2" name="Прямоугольник: один верхний угол скругленный, другой — усеченный 58">
            <a:extLst>
              <a:ext uri="{FF2B5EF4-FFF2-40B4-BE49-F238E27FC236}">
                <a16:creationId xmlns="" xmlns:a16="http://schemas.microsoft.com/office/drawing/2014/main" id="{B7C53B53-4C39-4FEE-972E-429B1564C8E0}"/>
              </a:ext>
            </a:extLst>
          </p:cNvPr>
          <p:cNvSpPr/>
          <p:nvPr/>
        </p:nvSpPr>
        <p:spPr>
          <a:xfrm>
            <a:off x="486941" y="-15682"/>
            <a:ext cx="3308411" cy="3322532"/>
          </a:xfrm>
          <a:prstGeom prst="snipRoundRect">
            <a:avLst/>
          </a:prstGeom>
          <a:noFill/>
          <a:ln w="19050"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ru-RU" b="1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O‘zbekiston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Respublikasi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Prezidentining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Xalq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ta’limi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tizimini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2030- 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yilgacha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rivojlantirish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konsepsiyasini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tasdiqlash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to‘g‘risida”gi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2019-yil 29- 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apreldagi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PF-5712-sonli 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farmoni</a:t>
            </a:r>
            <a:endParaRPr lang="ru-RU" kern="100" dirty="0">
              <a:solidFill>
                <a:schemeClr val="tx1"/>
              </a:solidFill>
              <a:latin typeface="Arial Narrow" panose="020B0606020202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00DD0A41-8194-0859-3254-30624E3E455D}"/>
              </a:ext>
            </a:extLst>
          </p:cNvPr>
          <p:cNvSpPr txBox="1"/>
          <p:nvPr/>
        </p:nvSpPr>
        <p:spPr>
          <a:xfrm>
            <a:off x="4263215" y="3580662"/>
            <a:ext cx="2344773" cy="25428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US" b="1" kern="1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z-Cyrl-UZ" b="1" kern="100" dirty="0">
                <a:latin typeface="Arial Narrow" panose="020B0606020202030204" pitchFamily="34" charset="0"/>
                <a:cs typeface="Times New Roman" panose="02020603050405020304" pitchFamily="18" charset="0"/>
              </a:rPr>
              <a:t>2022-yilning 11-maydagi “2022-2026-yillarda xalq ta’limini rivojlantirish bo‘yicha milliy dasturni tasdiqlash to‘g‘risidagi PF-134-son farmonlari</a:t>
            </a:r>
            <a:endParaRPr lang="ru-RU" b="1" kern="1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="" xmlns:a16="http://schemas.microsoft.com/office/drawing/2014/main" id="{9EAE9EE6-55C2-D27A-49E4-6FAED9151EA3}"/>
              </a:ext>
            </a:extLst>
          </p:cNvPr>
          <p:cNvSpPr txBox="1"/>
          <p:nvPr/>
        </p:nvSpPr>
        <p:spPr>
          <a:xfrm>
            <a:off x="6994336" y="3514443"/>
            <a:ext cx="225353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b="1" kern="1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b="1" kern="100" dirty="0">
                <a:latin typeface="Arial Narrow" panose="020B0606020202030204" pitchFamily="34" charset="0"/>
                <a:cs typeface="Times New Roman" panose="02020603050405020304" pitchFamily="18" charset="0"/>
              </a:rPr>
              <a:t>MMT </a:t>
            </a:r>
            <a:r>
              <a:rPr lang="en-US" b="1" kern="100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vazirligi</a:t>
            </a:r>
            <a:r>
              <a:rPr lang="en-US" b="1" kern="100" dirty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en-US" b="1" kern="100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hamda</a:t>
            </a:r>
            <a:r>
              <a:rPr lang="en-US" b="1" kern="100" dirty="0">
                <a:latin typeface="Arial Narrow" panose="020B0606020202030204" pitchFamily="34" charset="0"/>
                <a:cs typeface="Times New Roman" panose="02020603050405020304" pitchFamily="18" charset="0"/>
              </a:rPr>
              <a:t>  </a:t>
            </a:r>
            <a:r>
              <a:rPr lang="en-US" b="1" kern="100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uning</a:t>
            </a:r>
            <a:r>
              <a:rPr lang="en-US" b="1" kern="100" dirty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en-US" b="1" kern="100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tizimidagi</a:t>
            </a:r>
            <a:endParaRPr lang="ru-RU" b="1" kern="1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b="1" kern="100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tashkilotlar</a:t>
            </a:r>
            <a:r>
              <a:rPr lang="en-US" b="1" kern="100" dirty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en-US" b="1" kern="100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faoliyatini</a:t>
            </a:r>
            <a:endParaRPr lang="ru-RU" b="1" kern="1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b="1" kern="100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samarali</a:t>
            </a:r>
            <a:r>
              <a:rPr lang="en-US" b="1" kern="100" dirty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en-US" b="1" kern="100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tashkil</a:t>
            </a:r>
            <a:r>
              <a:rPr lang="en-US" b="1" kern="100" dirty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en-US" b="1" kern="100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etish</a:t>
            </a:r>
            <a:r>
              <a:rPr lang="en-US" b="1" kern="100" dirty="0">
                <a:latin typeface="Arial Narrow" panose="020B0606020202030204" pitchFamily="34" charset="0"/>
                <a:cs typeface="Times New Roman" panose="02020603050405020304" pitchFamily="18" charset="0"/>
              </a:rPr>
              <a:t>  </a:t>
            </a:r>
            <a:r>
              <a:rPr lang="en-US" b="1" kern="100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chora-tadbirlari</a:t>
            </a:r>
            <a:endParaRPr lang="ru-RU" b="1" kern="1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b="1" kern="100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to‘g‘risida”gi</a:t>
            </a:r>
            <a:r>
              <a:rPr lang="en-US" b="1" kern="100" dirty="0">
                <a:latin typeface="Arial Narrow" panose="020B0606020202030204" pitchFamily="34" charset="0"/>
                <a:cs typeface="Times New Roman" panose="02020603050405020304" pitchFamily="18" charset="0"/>
              </a:rPr>
              <a:t> (PF–79-son, 26.05.2023y.)</a:t>
            </a:r>
            <a:endParaRPr lang="ru-RU" b="1" kern="1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26957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араллелограмм 1">
            <a:extLst>
              <a:ext uri="{FF2B5EF4-FFF2-40B4-BE49-F238E27FC236}">
                <a16:creationId xmlns="" xmlns:a16="http://schemas.microsoft.com/office/drawing/2014/main" id="{5ECA7600-EC38-4342-90D8-9971546D2F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23219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0000"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FFFF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b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XALQARO BAHOLASH DASTURLARI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24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https://qlapi.stesting.uz/media/research/image_2021-10-18_17-23-56_tQYOjbn.png">
            <a:extLst>
              <a:ext uri="{FF2B5EF4-FFF2-40B4-BE49-F238E27FC236}">
                <a16:creationId xmlns="" xmlns:a16="http://schemas.microsoft.com/office/drawing/2014/main" id="{7D1E76C8-4C7D-4765-BF04-D30B76858D2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97" y="2313309"/>
            <a:ext cx="1837188" cy="1015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s://qlapi.stesting.uz/media/research/PISA.jpeg">
            <a:extLst>
              <a:ext uri="{FF2B5EF4-FFF2-40B4-BE49-F238E27FC236}">
                <a16:creationId xmlns="" xmlns:a16="http://schemas.microsoft.com/office/drawing/2014/main" id="{11C7C733-0683-4EFA-9C2E-10A34000DD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96" b="11271"/>
          <a:stretch/>
        </p:blipFill>
        <p:spPr bwMode="auto">
          <a:xfrm>
            <a:off x="414247" y="906688"/>
            <a:ext cx="1620938" cy="900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s://qlapi.stesting.uz/media/research/%D0%91%D0%B5%D0%B7_%D0%BD%D0%B0%D0%B7%D0%B2%D0%B0%D0%BD%D0%B8%D1%8F_JgepDV6.png">
            <a:extLst>
              <a:ext uri="{FF2B5EF4-FFF2-40B4-BE49-F238E27FC236}">
                <a16:creationId xmlns="" xmlns:a16="http://schemas.microsoft.com/office/drawing/2014/main" id="{02D72FE6-D4D9-4BC0-93E0-D915A8669F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602" y="3580863"/>
            <a:ext cx="1620938" cy="1015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0EE5F966-DAB1-449D-B579-8BE940993E7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406" y="5125210"/>
            <a:ext cx="1209616" cy="58693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D9C40FC0-7114-4376-993B-3022BB8A976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463" y="5644713"/>
            <a:ext cx="1073216" cy="53660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87ED09AC-878D-4802-91D4-0BC432CB34A6}"/>
              </a:ext>
            </a:extLst>
          </p:cNvPr>
          <p:cNvSpPr txBox="1"/>
          <p:nvPr/>
        </p:nvSpPr>
        <p:spPr>
          <a:xfrm>
            <a:off x="2298234" y="4919057"/>
            <a:ext cx="898457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200" b="1" dirty="0">
                <a:solidFill>
                  <a:schemeClr val="accent1"/>
                </a:solidFill>
              </a:rPr>
              <a:t>TALIS</a:t>
            </a:r>
            <a:r>
              <a:rPr lang="en-US" sz="2200" b="1" dirty="0">
                <a:solidFill>
                  <a:schemeClr val="accent1"/>
                </a:solidFill>
              </a:rPr>
              <a:t> -</a:t>
            </a:r>
            <a:r>
              <a:rPr lang="ru-RU" sz="2200" b="1" dirty="0">
                <a:solidFill>
                  <a:schemeClr val="accent1"/>
                </a:solidFill>
              </a:rPr>
              <a:t> </a:t>
            </a:r>
            <a:r>
              <a:rPr lang="ru-RU" sz="2200" b="1" dirty="0" err="1">
                <a:solidFill>
                  <a:schemeClr val="accent1"/>
                </a:solidFill>
              </a:rPr>
              <a:t>The</a:t>
            </a:r>
            <a:r>
              <a:rPr lang="ru-RU" sz="2200" b="1" dirty="0">
                <a:solidFill>
                  <a:schemeClr val="accent1"/>
                </a:solidFill>
              </a:rPr>
              <a:t> </a:t>
            </a:r>
            <a:r>
              <a:rPr lang="ru-RU" sz="2200" b="1" dirty="0" err="1">
                <a:solidFill>
                  <a:schemeClr val="accent1"/>
                </a:solidFill>
              </a:rPr>
              <a:t>Teaching</a:t>
            </a:r>
            <a:r>
              <a:rPr lang="ru-RU" sz="2200" b="1" dirty="0">
                <a:solidFill>
                  <a:schemeClr val="accent1"/>
                </a:solidFill>
              </a:rPr>
              <a:t> </a:t>
            </a:r>
            <a:r>
              <a:rPr lang="ru-RU" sz="2200" b="1" dirty="0" err="1">
                <a:solidFill>
                  <a:schemeClr val="accent1"/>
                </a:solidFill>
              </a:rPr>
              <a:t>and</a:t>
            </a:r>
            <a:r>
              <a:rPr lang="ru-RU" sz="2200" b="1" dirty="0">
                <a:solidFill>
                  <a:schemeClr val="accent1"/>
                </a:solidFill>
              </a:rPr>
              <a:t> </a:t>
            </a:r>
            <a:r>
              <a:rPr lang="ru-RU" sz="2200" b="1" dirty="0" err="1">
                <a:solidFill>
                  <a:schemeClr val="accent1"/>
                </a:solidFill>
              </a:rPr>
              <a:t>Learning</a:t>
            </a:r>
            <a:r>
              <a:rPr lang="ru-RU" sz="2200" b="1" dirty="0">
                <a:solidFill>
                  <a:schemeClr val="accent1"/>
                </a:solidFill>
              </a:rPr>
              <a:t> </a:t>
            </a:r>
            <a:r>
              <a:rPr lang="ru-RU" sz="2200" b="1" dirty="0" err="1">
                <a:solidFill>
                  <a:schemeClr val="accent1"/>
                </a:solidFill>
              </a:rPr>
              <a:t>International</a:t>
            </a:r>
            <a:r>
              <a:rPr lang="ru-RU" sz="2200" b="1" dirty="0">
                <a:solidFill>
                  <a:schemeClr val="accent1"/>
                </a:solidFill>
              </a:rPr>
              <a:t> </a:t>
            </a:r>
            <a:r>
              <a:rPr lang="ru-RU" sz="2200" b="1" dirty="0" err="1">
                <a:solidFill>
                  <a:schemeClr val="accent1"/>
                </a:solidFill>
              </a:rPr>
              <a:t>Survey</a:t>
            </a:r>
            <a:r>
              <a:rPr lang="ru-RU" dirty="0">
                <a:solidFill>
                  <a:prstClr val="black"/>
                </a:solidFill>
              </a:rPr>
              <a:t>—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rahbar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pedagog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kadrlarning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umumiy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o‘rta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ta’lim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muassasalarida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o‘qitish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muhitini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hamda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ish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sharoitlarini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o‘rganish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ru-RU" dirty="0"/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48016F0F-4213-4597-8D75-22527F58AF13}"/>
              </a:ext>
            </a:extLst>
          </p:cNvPr>
          <p:cNvSpPr txBox="1"/>
          <p:nvPr/>
        </p:nvSpPr>
        <p:spPr>
          <a:xfrm>
            <a:off x="2214694" y="2380534"/>
            <a:ext cx="96533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accent1"/>
                </a:solidFill>
              </a:rPr>
              <a:t> PIRLS – Progress in International Reading and Literacy Study - </a:t>
            </a:r>
            <a:r>
              <a:rPr lang="uz-Cyrl-U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boshlang‘ich</a:t>
            </a:r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z-Cyrl-U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4-sinf o‘quvchilarining matnni o‘qish va tushunish darajasini baholash; </a:t>
            </a:r>
            <a:endParaRPr lang="ru-RU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400" dirty="0"/>
              <a:t> </a:t>
            </a:r>
            <a:endParaRPr lang="ru-RU" sz="2400" dirty="0"/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33443A7E-745F-4207-AEC2-8F6EA92F770C}"/>
              </a:ext>
            </a:extLst>
          </p:cNvPr>
          <p:cNvSpPr txBox="1"/>
          <p:nvPr/>
        </p:nvSpPr>
        <p:spPr>
          <a:xfrm>
            <a:off x="2776756" y="243280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FCF785E2-7B6D-41E6-87E8-07F49950B8FD}"/>
              </a:ext>
            </a:extLst>
          </p:cNvPr>
          <p:cNvSpPr txBox="1"/>
          <p:nvPr/>
        </p:nvSpPr>
        <p:spPr>
          <a:xfrm>
            <a:off x="2298234" y="988162"/>
            <a:ext cx="893428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chemeClr val="accent1"/>
                </a:solidFill>
              </a:rPr>
              <a:t>PISA- The </a:t>
            </a:r>
            <a:r>
              <a:rPr lang="en-US" sz="2200" b="1" dirty="0" err="1">
                <a:solidFill>
                  <a:schemeClr val="accent1"/>
                </a:solidFill>
              </a:rPr>
              <a:t>Programme</a:t>
            </a:r>
            <a:r>
              <a:rPr lang="en-US" sz="2200" b="1" dirty="0">
                <a:solidFill>
                  <a:schemeClr val="accent1"/>
                </a:solidFill>
              </a:rPr>
              <a:t> for International Student </a:t>
            </a:r>
            <a:r>
              <a:rPr lang="en-US" sz="2200" b="1" dirty="0" err="1">
                <a:solidFill>
                  <a:schemeClr val="accent1"/>
                </a:solidFill>
              </a:rPr>
              <a:t>Assesment</a:t>
            </a:r>
            <a:r>
              <a:rPr lang="en-US" sz="2200" b="1" dirty="0">
                <a:solidFill>
                  <a:schemeClr val="accent1"/>
                </a:solidFill>
              </a:rPr>
              <a:t> - </a:t>
            </a:r>
            <a:r>
              <a:rPr lang="uz-Cyrl-U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 yoshli </a:t>
            </a:r>
            <a:endParaRPr lang="en-US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z-Cyrl-U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o‘quvchilarning o‘qish, matematika va tabiiy fanlardan savodxonlik </a:t>
            </a:r>
            <a:endParaRPr lang="en-US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z-Cyrl-U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darajasini baholash;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3" name="Рисунок 22">
            <a:extLst>
              <a:ext uri="{FF2B5EF4-FFF2-40B4-BE49-F238E27FC236}">
                <a16:creationId xmlns="" xmlns:a16="http://schemas.microsoft.com/office/drawing/2014/main" id="{F03F6FD1-749E-4317-89AF-5F4C2C9DDFA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5690" y="1661577"/>
            <a:ext cx="1072989" cy="470533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0601A9EC-8B1E-4E6E-AC76-E22FE6B49377}"/>
              </a:ext>
            </a:extLst>
          </p:cNvPr>
          <p:cNvSpPr txBox="1"/>
          <p:nvPr/>
        </p:nvSpPr>
        <p:spPr>
          <a:xfrm>
            <a:off x="2214694" y="3580863"/>
            <a:ext cx="973862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b="1" dirty="0">
                <a:solidFill>
                  <a:schemeClr val="accent1"/>
                </a:solidFill>
              </a:rPr>
              <a:t>TIMSS- Trends in International Mathematics and Science Study - 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4-va 8-sinf </a:t>
            </a:r>
            <a:b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o‘quvchilarining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tabiiy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fanlardan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z-Cyrl-U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savodxonlik darajasini baholash;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559650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845B173-8146-52A0-A54B-821F0FFC5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89038" y="484379"/>
            <a:ext cx="6251510" cy="5720478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faktlar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yodlashga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real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o‘rgatish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.” </a:t>
            </a:r>
          </a:p>
          <a:p>
            <a:pPr marL="0" indent="0" algn="r">
              <a:lnSpc>
                <a:spcPct val="120000"/>
              </a:lnSpc>
              <a:buNone/>
            </a:pPr>
            <a:endParaRPr lang="en-US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lnSpc>
                <a:spcPct val="120000"/>
              </a:lnSpc>
              <a:buNone/>
            </a:pPr>
            <a:r>
              <a:rPr lang="en-US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Andreas </a:t>
            </a:r>
            <a:r>
              <a:rPr lang="en-US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Shlyayxer</a:t>
            </a:r>
            <a:endParaRPr lang="en-US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lnSpc>
                <a:spcPct val="120000"/>
              </a:lnSpc>
              <a:buNone/>
            </a:pPr>
            <a:endParaRPr lang="en-US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PISA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tadqiqoti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asoschisi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Andreas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Shlyayxer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tadqiqotda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qatnashishi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bo‘shliqlarni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to‘ldirish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imkoniyatini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ishonadi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Germaniyada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tug'ilgan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taniqli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mutaxassis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OECD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Iqtisodiy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Hamkorlik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Tashkiloti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ko'nikmalar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bo'yicha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direktori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dunyo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bo'ylab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samaradorligini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o'ynagan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0C77E29E-CD6F-F47F-F1C6-0FDD00A9EC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745" y="1153643"/>
            <a:ext cx="4460810" cy="4550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4614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ZIZBEK\Documents\Новая папка\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472" y="811327"/>
            <a:ext cx="6273847" cy="6046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ZIZBEK\Documents\Новая папка\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6319" y="741322"/>
            <a:ext cx="5616303" cy="6046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араллелограмм 1">
            <a:extLst>
              <a:ext uri="{FF2B5EF4-FFF2-40B4-BE49-F238E27FC236}">
                <a16:creationId xmlns="" xmlns:a16="http://schemas.microsoft.com/office/drawing/2014/main" id="{A9995524-D155-4D63-9CE6-680F57C190C9}"/>
              </a:ext>
            </a:extLst>
          </p:cNvPr>
          <p:cNvSpPr/>
          <p:nvPr/>
        </p:nvSpPr>
        <p:spPr>
          <a:xfrm>
            <a:off x="-12970" y="0"/>
            <a:ext cx="12162425" cy="582659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FFFF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b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PISA 2022 XALQARO BAHOLASH DASTURI NATIJALARI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24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54855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l="20669" t="27194" r="52325" b="21964"/>
          <a:stretch/>
        </p:blipFill>
        <p:spPr>
          <a:xfrm>
            <a:off x="499771" y="1592798"/>
            <a:ext cx="2880320" cy="48005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0008" y="921691"/>
            <a:ext cx="2376264" cy="54386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 defTabSz="914377" latinLnBrk="1"/>
            <a:r>
              <a:rPr lang="en-US" sz="1467" b="1" dirty="0" err="1">
                <a:solidFill>
                  <a:prstClr val="black"/>
                </a:solidFill>
                <a:latin typeface="Arial" pitchFamily="34" charset="0"/>
                <a:ea typeface="Arial Unicode MS"/>
                <a:cs typeface="Arial" pitchFamily="34" charset="0"/>
              </a:rPr>
              <a:t>Xalqaro</a:t>
            </a:r>
            <a:r>
              <a:rPr lang="uz-Cyrl-UZ" sz="1467" b="1" dirty="0">
                <a:solidFill>
                  <a:prstClr val="black"/>
                </a:solidFill>
                <a:latin typeface="Arial" pitchFamily="34" charset="0"/>
                <a:ea typeface="Arial Unicode MS"/>
                <a:cs typeface="Arial" pitchFamily="34" charset="0"/>
              </a:rPr>
              <a:t> </a:t>
            </a:r>
            <a:r>
              <a:rPr lang="en-US" sz="1467" b="1" dirty="0" err="1">
                <a:solidFill>
                  <a:prstClr val="black"/>
                </a:solidFill>
                <a:latin typeface="Arial" pitchFamily="34" charset="0"/>
                <a:ea typeface="Arial Unicode MS"/>
                <a:cs typeface="Arial" pitchFamily="34" charset="0"/>
              </a:rPr>
              <a:t>shkalaning</a:t>
            </a:r>
            <a:r>
              <a:rPr lang="en-US" sz="1467" b="1" dirty="0">
                <a:solidFill>
                  <a:prstClr val="black"/>
                </a:solidFill>
                <a:latin typeface="Arial" pitchFamily="34" charset="0"/>
                <a:ea typeface="Arial Unicode MS"/>
                <a:cs typeface="Arial" pitchFamily="34" charset="0"/>
              </a:rPr>
              <a:t> </a:t>
            </a:r>
            <a:endParaRPr lang="ru-RU" sz="1467" b="1" dirty="0">
              <a:solidFill>
                <a:prstClr val="black"/>
              </a:solidFill>
              <a:latin typeface="Arial" pitchFamily="34" charset="0"/>
              <a:ea typeface="Arial Unicode MS"/>
              <a:cs typeface="Arial" pitchFamily="34" charset="0"/>
            </a:endParaRPr>
          </a:p>
          <a:p>
            <a:pPr algn="ctr" defTabSz="914377" latinLnBrk="1"/>
            <a:r>
              <a:rPr lang="en-US" sz="1467" b="1" dirty="0" err="1">
                <a:solidFill>
                  <a:prstClr val="black"/>
                </a:solidFill>
                <a:latin typeface="Arial" pitchFamily="34" charset="0"/>
                <a:ea typeface="Arial Unicode MS"/>
                <a:cs typeface="Arial" pitchFamily="34" charset="0"/>
              </a:rPr>
              <a:t>o‘rtacha</a:t>
            </a:r>
            <a:r>
              <a:rPr lang="uz-Cyrl-UZ" sz="1467" b="1" dirty="0">
                <a:solidFill>
                  <a:prstClr val="black"/>
                </a:solidFill>
                <a:latin typeface="Arial" pitchFamily="34" charset="0"/>
                <a:ea typeface="Arial Unicode MS"/>
                <a:cs typeface="Arial" pitchFamily="34" charset="0"/>
              </a:rPr>
              <a:t> </a:t>
            </a:r>
            <a:r>
              <a:rPr lang="en-US" sz="1467" b="1" dirty="0" err="1">
                <a:solidFill>
                  <a:prstClr val="black"/>
                </a:solidFill>
                <a:latin typeface="Arial" pitchFamily="34" charset="0"/>
                <a:ea typeface="Arial Unicode MS"/>
                <a:cs typeface="Arial" pitchFamily="34" charset="0"/>
              </a:rPr>
              <a:t>qiymati</a:t>
            </a:r>
            <a:endParaRPr lang="en-US" sz="1467" b="1" dirty="0">
              <a:solidFill>
                <a:prstClr val="black"/>
              </a:solidFill>
              <a:latin typeface="Arial" pitchFamily="34" charset="0"/>
              <a:ea typeface="Arial Unicode MS"/>
              <a:cs typeface="Arial" pitchFamily="34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533973" y="1592798"/>
            <a:ext cx="3374827" cy="1476164"/>
          </a:xfrm>
          <a:prstGeom prst="roundRect">
            <a:avLst/>
          </a:prstGeom>
          <a:solidFill>
            <a:srgbClr val="E1FFFF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377" latinLnBrk="1"/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fikrlovchi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murakkab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vaziyatlarda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faoliyat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Cyrl-UZ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yurita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oladigan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533973" y="3231828"/>
            <a:ext cx="3374827" cy="1440160"/>
          </a:xfrm>
          <a:prstGeom prst="roundRect">
            <a:avLst/>
          </a:prstGeom>
          <a:solidFill>
            <a:srgbClr val="F9D9BF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377" latinLnBrk="1"/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ko‘nikmalarni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Cyrl-UZ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ma’lumot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qabul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Cyrl-UZ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qilishda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qo‘llay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oladigan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444331" y="4834855"/>
            <a:ext cx="3559584" cy="1344149"/>
          </a:xfrm>
          <a:prstGeom prst="roundRect">
            <a:avLst/>
          </a:prstGeom>
          <a:solidFill>
            <a:srgbClr val="FDF1E7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377" latinLnBrk="1"/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Sodda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vaziyatlarda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 defTabSz="914377" latinLnBrk="1"/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ko‘nikmalarni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qo‘llay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endParaRPr lang="ru-RU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7EC84DF-64A5-45FC-9703-94A8FE826363}"/>
              </a:ext>
            </a:extLst>
          </p:cNvPr>
          <p:cNvSpPr txBox="1"/>
          <p:nvPr/>
        </p:nvSpPr>
        <p:spPr>
          <a:xfrm>
            <a:off x="7494158" y="1266710"/>
            <a:ext cx="3709285" cy="50568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133" b="1" dirty="0" err="1">
                <a:solidFill>
                  <a:schemeClr val="accent1"/>
                </a:solidFill>
                <a:latin typeface="Arial Narrow" panose="020B0606020202030204" pitchFamily="34" charset="0"/>
              </a:rPr>
              <a:t>Matematik</a:t>
            </a:r>
            <a:r>
              <a:rPr lang="ru-RU" sz="2133" b="1" dirty="0">
                <a:solidFill>
                  <a:schemeClr val="accent1"/>
                </a:solidFill>
                <a:latin typeface="Arial Narrow" panose="020B0606020202030204" pitchFamily="34" charset="0"/>
              </a:rPr>
              <a:t> </a:t>
            </a:r>
            <a:r>
              <a:rPr lang="ru-RU" sz="2133" b="1" dirty="0" err="1">
                <a:solidFill>
                  <a:schemeClr val="accent1"/>
                </a:solidFill>
                <a:latin typeface="Arial Narrow" panose="020B0606020202030204" pitchFamily="34" charset="0"/>
              </a:rPr>
              <a:t>savodxonlik</a:t>
            </a:r>
            <a:r>
              <a:rPr lang="ru-RU" sz="2133" b="1" dirty="0">
                <a:solidFill>
                  <a:schemeClr val="accent1"/>
                </a:solidFill>
                <a:latin typeface="Arial Narrow" panose="020B0606020202030204" pitchFamily="34" charset="0"/>
              </a:rPr>
              <a:t> </a:t>
            </a:r>
            <a:r>
              <a:rPr lang="ru-RU" sz="2133" dirty="0" err="1">
                <a:solidFill>
                  <a:schemeClr val="accent1"/>
                </a:solidFill>
                <a:latin typeface="Arial Narrow" panose="020B0606020202030204" pitchFamily="34" charset="0"/>
              </a:rPr>
              <a:t>bo‘yicha</a:t>
            </a:r>
            <a:r>
              <a:rPr lang="ru-RU" sz="2133" dirty="0">
                <a:solidFill>
                  <a:schemeClr val="accent1"/>
                </a:solidFill>
                <a:latin typeface="Arial Narrow" panose="020B0606020202030204" pitchFamily="34" charset="0"/>
              </a:rPr>
              <a:t>:</a:t>
            </a:r>
          </a:p>
          <a:p>
            <a:pPr lvl="0"/>
            <a:r>
              <a:rPr lang="ru-RU" sz="2133" dirty="0">
                <a:latin typeface="Arial Narrow" panose="020B0606020202030204" pitchFamily="34" charset="0"/>
              </a:rPr>
              <a:t>14,4 </a:t>
            </a:r>
            <a:r>
              <a:rPr lang="ru-RU" sz="2133" dirty="0" err="1">
                <a:latin typeface="Arial Narrow" panose="020B0606020202030204" pitchFamily="34" charset="0"/>
              </a:rPr>
              <a:t>foiz</a:t>
            </a:r>
            <a:r>
              <a:rPr lang="ru-RU" sz="2133" dirty="0">
                <a:latin typeface="Arial Narrow" panose="020B0606020202030204" pitchFamily="34" charset="0"/>
              </a:rPr>
              <a:t> </a:t>
            </a:r>
            <a:r>
              <a:rPr lang="ru-RU" sz="2133" dirty="0" err="1">
                <a:latin typeface="Arial Narrow" panose="020B0606020202030204" pitchFamily="34" charset="0"/>
              </a:rPr>
              <a:t>o‘quvchi</a:t>
            </a:r>
            <a:r>
              <a:rPr lang="ru-RU" sz="2133" dirty="0">
                <a:latin typeface="Arial Narrow" panose="020B0606020202030204" pitchFamily="34" charset="0"/>
              </a:rPr>
              <a:t> – 2-daraja</a:t>
            </a:r>
          </a:p>
          <a:p>
            <a:pPr lvl="0"/>
            <a:r>
              <a:rPr lang="ru-RU" sz="2133" dirty="0">
                <a:latin typeface="Arial Narrow" panose="020B0606020202030204" pitchFamily="34" charset="0"/>
              </a:rPr>
              <a:t>4,2 </a:t>
            </a:r>
            <a:r>
              <a:rPr lang="ru-RU" sz="2133" dirty="0" err="1">
                <a:latin typeface="Arial Narrow" panose="020B0606020202030204" pitchFamily="34" charset="0"/>
              </a:rPr>
              <a:t>foiz</a:t>
            </a:r>
            <a:r>
              <a:rPr lang="ru-RU" sz="2133" dirty="0">
                <a:latin typeface="Arial Narrow" panose="020B0606020202030204" pitchFamily="34" charset="0"/>
              </a:rPr>
              <a:t> </a:t>
            </a:r>
            <a:r>
              <a:rPr lang="ru-RU" sz="2133" dirty="0" err="1">
                <a:latin typeface="Arial Narrow" panose="020B0606020202030204" pitchFamily="34" charset="0"/>
              </a:rPr>
              <a:t>o‘quvchi</a:t>
            </a:r>
            <a:r>
              <a:rPr lang="ru-RU" sz="2133" dirty="0">
                <a:latin typeface="Arial Narrow" panose="020B0606020202030204" pitchFamily="34" charset="0"/>
              </a:rPr>
              <a:t> – 3-daraja</a:t>
            </a:r>
          </a:p>
          <a:p>
            <a:pPr lvl="0"/>
            <a:r>
              <a:rPr lang="ru-RU" sz="2133" dirty="0">
                <a:latin typeface="Arial Narrow" panose="020B0606020202030204" pitchFamily="34" charset="0"/>
              </a:rPr>
              <a:t>0,7 </a:t>
            </a:r>
            <a:r>
              <a:rPr lang="ru-RU" sz="2133" dirty="0" err="1">
                <a:latin typeface="Arial Narrow" panose="020B0606020202030204" pitchFamily="34" charset="0"/>
              </a:rPr>
              <a:t>foiz</a:t>
            </a:r>
            <a:r>
              <a:rPr lang="ru-RU" sz="2133" dirty="0">
                <a:latin typeface="Arial Narrow" panose="020B0606020202030204" pitchFamily="34" charset="0"/>
              </a:rPr>
              <a:t> </a:t>
            </a:r>
            <a:r>
              <a:rPr lang="ru-RU" sz="2133" dirty="0" err="1">
                <a:latin typeface="Arial Narrow" panose="020B0606020202030204" pitchFamily="34" charset="0"/>
              </a:rPr>
              <a:t>o‘quvchi</a:t>
            </a:r>
            <a:r>
              <a:rPr lang="ru-RU" sz="2133" dirty="0">
                <a:latin typeface="Arial Narrow" panose="020B0606020202030204" pitchFamily="34" charset="0"/>
              </a:rPr>
              <a:t> – 4-daraja</a:t>
            </a:r>
          </a:p>
          <a:p>
            <a:endParaRPr lang="uz-Cyrl-UZ" sz="2133" b="1" dirty="0">
              <a:latin typeface="Arial Narrow" panose="020B0606020202030204" pitchFamily="34" charset="0"/>
            </a:endParaRPr>
          </a:p>
          <a:p>
            <a:r>
              <a:rPr lang="en-US" sz="2133" b="1" dirty="0" err="1">
                <a:solidFill>
                  <a:schemeClr val="accent1"/>
                </a:solidFill>
                <a:latin typeface="Arial Narrow" panose="020B0606020202030204" pitchFamily="34" charset="0"/>
              </a:rPr>
              <a:t>O‘qish</a:t>
            </a:r>
            <a:r>
              <a:rPr lang="en-US" sz="2133" b="1" dirty="0">
                <a:solidFill>
                  <a:schemeClr val="accent1"/>
                </a:solidFill>
                <a:latin typeface="Arial Narrow" panose="020B0606020202030204" pitchFamily="34" charset="0"/>
              </a:rPr>
              <a:t> </a:t>
            </a:r>
            <a:r>
              <a:rPr lang="en-US" sz="2133" b="1" dirty="0" err="1">
                <a:solidFill>
                  <a:schemeClr val="accent1"/>
                </a:solidFill>
                <a:latin typeface="Arial Narrow" panose="020B0606020202030204" pitchFamily="34" charset="0"/>
              </a:rPr>
              <a:t>savodxonligi</a:t>
            </a:r>
            <a:r>
              <a:rPr lang="en-US" sz="2133" dirty="0">
                <a:solidFill>
                  <a:schemeClr val="accent1"/>
                </a:solidFill>
                <a:latin typeface="Arial Narrow" panose="020B0606020202030204" pitchFamily="34" charset="0"/>
              </a:rPr>
              <a:t> </a:t>
            </a:r>
            <a:r>
              <a:rPr lang="en-US" sz="2133" dirty="0" err="1">
                <a:solidFill>
                  <a:schemeClr val="accent1"/>
                </a:solidFill>
                <a:latin typeface="Arial Narrow" panose="020B0606020202030204" pitchFamily="34" charset="0"/>
              </a:rPr>
              <a:t>bo‘yicha</a:t>
            </a:r>
            <a:r>
              <a:rPr lang="en-US" sz="2133" dirty="0">
                <a:solidFill>
                  <a:schemeClr val="accent1"/>
                </a:solidFill>
                <a:latin typeface="Arial Narrow" panose="020B0606020202030204" pitchFamily="34" charset="0"/>
              </a:rPr>
              <a:t>:</a:t>
            </a:r>
            <a:endParaRPr lang="ru-RU" sz="2133" dirty="0">
              <a:solidFill>
                <a:schemeClr val="accent1"/>
              </a:solidFill>
              <a:latin typeface="Arial Narrow" panose="020B0606020202030204" pitchFamily="34" charset="0"/>
            </a:endParaRPr>
          </a:p>
          <a:p>
            <a:pPr lvl="0"/>
            <a:r>
              <a:rPr lang="ru-RU" sz="2133" dirty="0">
                <a:latin typeface="Arial Narrow" panose="020B0606020202030204" pitchFamily="34" charset="0"/>
              </a:rPr>
              <a:t>12,2 </a:t>
            </a:r>
            <a:r>
              <a:rPr lang="ru-RU" sz="2133" dirty="0" err="1">
                <a:latin typeface="Arial Narrow" panose="020B0606020202030204" pitchFamily="34" charset="0"/>
              </a:rPr>
              <a:t>foiz</a:t>
            </a:r>
            <a:r>
              <a:rPr lang="ru-RU" sz="2133" dirty="0">
                <a:latin typeface="Arial Narrow" panose="020B0606020202030204" pitchFamily="34" charset="0"/>
              </a:rPr>
              <a:t> </a:t>
            </a:r>
            <a:r>
              <a:rPr lang="ru-RU" sz="2133" dirty="0" err="1">
                <a:latin typeface="Arial Narrow" panose="020B0606020202030204" pitchFamily="34" charset="0"/>
              </a:rPr>
              <a:t>o‘quvchi</a:t>
            </a:r>
            <a:r>
              <a:rPr lang="ru-RU" sz="2133" dirty="0">
                <a:latin typeface="Arial Narrow" panose="020B0606020202030204" pitchFamily="34" charset="0"/>
              </a:rPr>
              <a:t> – 2-daraja</a:t>
            </a:r>
          </a:p>
          <a:p>
            <a:pPr lvl="0"/>
            <a:r>
              <a:rPr lang="ru-RU" sz="2133" dirty="0">
                <a:latin typeface="Arial Narrow" panose="020B0606020202030204" pitchFamily="34" charset="0"/>
              </a:rPr>
              <a:t>1,8 </a:t>
            </a:r>
            <a:r>
              <a:rPr lang="ru-RU" sz="2133" dirty="0" err="1">
                <a:latin typeface="Arial Narrow" panose="020B0606020202030204" pitchFamily="34" charset="0"/>
              </a:rPr>
              <a:t>foiz</a:t>
            </a:r>
            <a:r>
              <a:rPr lang="ru-RU" sz="2133" dirty="0">
                <a:latin typeface="Arial Narrow" panose="020B0606020202030204" pitchFamily="34" charset="0"/>
              </a:rPr>
              <a:t> </a:t>
            </a:r>
            <a:r>
              <a:rPr lang="ru-RU" sz="2133" dirty="0" err="1">
                <a:latin typeface="Arial Narrow" panose="020B0606020202030204" pitchFamily="34" charset="0"/>
              </a:rPr>
              <a:t>o‘quvchi</a:t>
            </a:r>
            <a:r>
              <a:rPr lang="ru-RU" sz="2133" dirty="0">
                <a:latin typeface="Arial Narrow" panose="020B0606020202030204" pitchFamily="34" charset="0"/>
              </a:rPr>
              <a:t> – 3-daraja</a:t>
            </a:r>
          </a:p>
          <a:p>
            <a:pPr lvl="0"/>
            <a:r>
              <a:rPr lang="ru-RU" sz="2133" dirty="0">
                <a:latin typeface="Arial Narrow" panose="020B0606020202030204" pitchFamily="34" charset="0"/>
              </a:rPr>
              <a:t>0,1 </a:t>
            </a:r>
            <a:r>
              <a:rPr lang="ru-RU" sz="2133" dirty="0" err="1">
                <a:latin typeface="Arial Narrow" panose="020B0606020202030204" pitchFamily="34" charset="0"/>
              </a:rPr>
              <a:t>foiz</a:t>
            </a:r>
            <a:r>
              <a:rPr lang="ru-RU" sz="2133" dirty="0">
                <a:latin typeface="Arial Narrow" panose="020B0606020202030204" pitchFamily="34" charset="0"/>
              </a:rPr>
              <a:t> </a:t>
            </a:r>
            <a:r>
              <a:rPr lang="ru-RU" sz="2133" dirty="0" err="1">
                <a:latin typeface="Arial Narrow" panose="020B0606020202030204" pitchFamily="34" charset="0"/>
              </a:rPr>
              <a:t>o‘quvchi</a:t>
            </a:r>
            <a:r>
              <a:rPr lang="ru-RU" sz="2133" dirty="0">
                <a:latin typeface="Arial Narrow" panose="020B0606020202030204" pitchFamily="34" charset="0"/>
              </a:rPr>
              <a:t> – 4-daraja</a:t>
            </a:r>
          </a:p>
          <a:p>
            <a:endParaRPr lang="uz-Cyrl-UZ" sz="2133" b="1" dirty="0">
              <a:latin typeface="Arial Narrow" panose="020B0606020202030204" pitchFamily="34" charset="0"/>
            </a:endParaRPr>
          </a:p>
          <a:p>
            <a:r>
              <a:rPr lang="en-US" sz="2133" b="1" dirty="0" err="1">
                <a:solidFill>
                  <a:schemeClr val="accent1"/>
                </a:solidFill>
                <a:latin typeface="Arial Narrow" panose="020B0606020202030204" pitchFamily="34" charset="0"/>
              </a:rPr>
              <a:t>Tabiiy-ilmiy</a:t>
            </a:r>
            <a:r>
              <a:rPr lang="en-US" sz="2133" b="1" dirty="0">
                <a:solidFill>
                  <a:schemeClr val="accent1"/>
                </a:solidFill>
                <a:latin typeface="Arial Narrow" panose="020B0606020202030204" pitchFamily="34" charset="0"/>
              </a:rPr>
              <a:t> </a:t>
            </a:r>
            <a:r>
              <a:rPr lang="en-US" sz="2133" b="1" dirty="0" err="1">
                <a:solidFill>
                  <a:schemeClr val="accent1"/>
                </a:solidFill>
                <a:latin typeface="Arial Narrow" panose="020B0606020202030204" pitchFamily="34" charset="0"/>
              </a:rPr>
              <a:t>savodxonlik</a:t>
            </a:r>
            <a:r>
              <a:rPr lang="en-US" sz="2133" dirty="0">
                <a:solidFill>
                  <a:schemeClr val="accent1"/>
                </a:solidFill>
                <a:latin typeface="Arial Narrow" panose="020B0606020202030204" pitchFamily="34" charset="0"/>
              </a:rPr>
              <a:t> </a:t>
            </a:r>
            <a:r>
              <a:rPr lang="en-US" sz="2133" dirty="0" err="1">
                <a:solidFill>
                  <a:schemeClr val="accent1"/>
                </a:solidFill>
                <a:latin typeface="Arial Narrow" panose="020B0606020202030204" pitchFamily="34" charset="0"/>
              </a:rPr>
              <a:t>bo‘yicha</a:t>
            </a:r>
            <a:r>
              <a:rPr lang="en-US" sz="2133" dirty="0">
                <a:solidFill>
                  <a:schemeClr val="accent1"/>
                </a:solidFill>
                <a:latin typeface="Arial Narrow" panose="020B0606020202030204" pitchFamily="34" charset="0"/>
              </a:rPr>
              <a:t>:</a:t>
            </a:r>
            <a:endParaRPr lang="ru-RU" sz="2133" dirty="0">
              <a:solidFill>
                <a:schemeClr val="accent1"/>
              </a:solidFill>
              <a:latin typeface="Arial Narrow" panose="020B0606020202030204" pitchFamily="34" charset="0"/>
            </a:endParaRPr>
          </a:p>
          <a:p>
            <a:pPr lvl="0"/>
            <a:r>
              <a:rPr lang="ru-RU" sz="2133" dirty="0">
                <a:latin typeface="Arial Narrow" panose="020B0606020202030204" pitchFamily="34" charset="0"/>
              </a:rPr>
              <a:t>16,5 </a:t>
            </a:r>
            <a:r>
              <a:rPr lang="ru-RU" sz="2133" dirty="0" err="1">
                <a:latin typeface="Arial Narrow" panose="020B0606020202030204" pitchFamily="34" charset="0"/>
              </a:rPr>
              <a:t>foiz</a:t>
            </a:r>
            <a:r>
              <a:rPr lang="ru-RU" sz="2133" dirty="0">
                <a:latin typeface="Arial Narrow" panose="020B0606020202030204" pitchFamily="34" charset="0"/>
              </a:rPr>
              <a:t> </a:t>
            </a:r>
            <a:r>
              <a:rPr lang="ru-RU" sz="2133" dirty="0" err="1">
                <a:latin typeface="Arial Narrow" panose="020B0606020202030204" pitchFamily="34" charset="0"/>
              </a:rPr>
              <a:t>o‘quvchi</a:t>
            </a:r>
            <a:r>
              <a:rPr lang="ru-RU" sz="2133" dirty="0">
                <a:latin typeface="Arial Narrow" panose="020B0606020202030204" pitchFamily="34" charset="0"/>
              </a:rPr>
              <a:t> – 2-daraja</a:t>
            </a:r>
          </a:p>
          <a:p>
            <a:pPr lvl="0"/>
            <a:r>
              <a:rPr lang="ru-RU" sz="2133" dirty="0">
                <a:latin typeface="Arial Narrow" panose="020B0606020202030204" pitchFamily="34" charset="0"/>
              </a:rPr>
              <a:t>2,2 </a:t>
            </a:r>
            <a:r>
              <a:rPr lang="ru-RU" sz="2133" dirty="0" err="1">
                <a:latin typeface="Arial Narrow" panose="020B0606020202030204" pitchFamily="34" charset="0"/>
              </a:rPr>
              <a:t>foiz</a:t>
            </a:r>
            <a:r>
              <a:rPr lang="ru-RU" sz="2133" dirty="0">
                <a:latin typeface="Arial Narrow" panose="020B0606020202030204" pitchFamily="34" charset="0"/>
              </a:rPr>
              <a:t> </a:t>
            </a:r>
            <a:r>
              <a:rPr lang="ru-RU" sz="2133" dirty="0" err="1">
                <a:latin typeface="Arial Narrow" panose="020B0606020202030204" pitchFamily="34" charset="0"/>
              </a:rPr>
              <a:t>o‘quvchi</a:t>
            </a:r>
            <a:r>
              <a:rPr lang="ru-RU" sz="2133" dirty="0">
                <a:latin typeface="Arial Narrow" panose="020B0606020202030204" pitchFamily="34" charset="0"/>
              </a:rPr>
              <a:t> – 3-daraja</a:t>
            </a:r>
          </a:p>
          <a:p>
            <a:pPr lvl="0"/>
            <a:r>
              <a:rPr lang="ru-RU" sz="2133" dirty="0">
                <a:latin typeface="Arial Narrow" panose="020B0606020202030204" pitchFamily="34" charset="0"/>
              </a:rPr>
              <a:t>0,1 </a:t>
            </a:r>
            <a:r>
              <a:rPr lang="ru-RU" sz="2133" dirty="0" err="1">
                <a:latin typeface="Arial Narrow" panose="020B0606020202030204" pitchFamily="34" charset="0"/>
              </a:rPr>
              <a:t>foiz</a:t>
            </a:r>
            <a:r>
              <a:rPr lang="ru-RU" sz="2133" dirty="0">
                <a:latin typeface="Arial Narrow" panose="020B0606020202030204" pitchFamily="34" charset="0"/>
              </a:rPr>
              <a:t> </a:t>
            </a:r>
            <a:r>
              <a:rPr lang="ru-RU" sz="2133" dirty="0" err="1">
                <a:latin typeface="Arial Narrow" panose="020B0606020202030204" pitchFamily="34" charset="0"/>
              </a:rPr>
              <a:t>o‘quvchi</a:t>
            </a:r>
            <a:r>
              <a:rPr lang="ru-RU" sz="2133" dirty="0">
                <a:latin typeface="Arial Narrow" panose="020B0606020202030204" pitchFamily="34" charset="0"/>
              </a:rPr>
              <a:t> – 4-daraja</a:t>
            </a:r>
          </a:p>
          <a:p>
            <a:endParaRPr lang="ru-RU" sz="2400" dirty="0"/>
          </a:p>
        </p:txBody>
      </p:sp>
      <p:sp>
        <p:nvSpPr>
          <p:cNvPr id="13" name="Параллелограмм 1">
            <a:extLst>
              <a:ext uri="{FF2B5EF4-FFF2-40B4-BE49-F238E27FC236}">
                <a16:creationId xmlns="" xmlns:a16="http://schemas.microsoft.com/office/drawing/2014/main" id="{F1FA8515-C817-4DA7-B7F3-B601D061A8B6}"/>
              </a:ext>
            </a:extLst>
          </p:cNvPr>
          <p:cNvSpPr/>
          <p:nvPr/>
        </p:nvSpPr>
        <p:spPr>
          <a:xfrm>
            <a:off x="1" y="0"/>
            <a:ext cx="12144279" cy="582659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15945"/>
            <a:endParaRPr lang="en-US" sz="2400" b="1" dirty="0"/>
          </a:p>
          <a:p>
            <a:pPr algn="ctr"/>
            <a:r>
              <a:rPr lang="en-US" sz="2400" b="1" dirty="0">
                <a:latin typeface="Arial Narrow" panose="020B0606020202030204" pitchFamily="34" charset="0"/>
              </a:rPr>
              <a:t>PISA XALQARO BAHOLASH DARAJALARI </a:t>
            </a:r>
            <a:endParaRPr lang="ru-RU" sz="2400" b="1" dirty="0">
              <a:latin typeface="Arial Narrow" panose="020B0606020202030204" pitchFamily="34" charset="0"/>
            </a:endParaRPr>
          </a:p>
          <a:p>
            <a:pPr marL="715945" algn="ctr"/>
            <a:endParaRPr lang="uz-Cyrl-UZ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27653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9777" y="1454100"/>
            <a:ext cx="10801595" cy="39497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189" indent="-457189"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kelajak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hayotlarida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duch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kelishi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to‘siqlarni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yengib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o‘tishga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 marL="457189" indent="-457189"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Oʻquvchilar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ziddiyatlar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gʻoyalarini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qodirmi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 marL="457189" indent="-457189"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Oʻquvchilar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oʻzlashtirgan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koʻnikmalarini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real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vaziyatlarga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qobiliyatlariga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9" name="Параллелограмм 1">
            <a:extLst>
              <a:ext uri="{FF2B5EF4-FFF2-40B4-BE49-F238E27FC236}">
                <a16:creationId xmlns="" xmlns:a16="http://schemas.microsoft.com/office/drawing/2014/main" id="{60428F2B-6EAD-4197-939C-357357564B11}"/>
              </a:ext>
            </a:extLst>
          </p:cNvPr>
          <p:cNvSpPr/>
          <p:nvPr/>
        </p:nvSpPr>
        <p:spPr>
          <a:xfrm>
            <a:off x="37369" y="0"/>
            <a:ext cx="12106911" cy="582659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15945"/>
            <a:endParaRPr lang="en-US" sz="2400" b="1" dirty="0"/>
          </a:p>
          <a:p>
            <a:pPr algn="ctr"/>
            <a:r>
              <a:rPr lang="en-US" sz="2400" b="1" dirty="0">
                <a:latin typeface="Arial Narrow" panose="020B0606020202030204" pitchFamily="34" charset="0"/>
              </a:rPr>
              <a:t>PISA DASTURIDA TADQIQ ETILADIGAN MUAMMOLAR:</a:t>
            </a:r>
          </a:p>
          <a:p>
            <a:pPr marL="715945" algn="ctr"/>
            <a:endParaRPr lang="uz-Cyrl-UZ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2151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ZIZBEK\Documents\Новая папка\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44" y="242157"/>
            <a:ext cx="6174625" cy="2796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ZIZBEK\Documents\Новая папка\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061" y="2956599"/>
            <a:ext cx="7831976" cy="3672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7808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ZIZBEK\Documents\Новая папка\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4311" y="2887627"/>
            <a:ext cx="8527503" cy="3873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AZIZBEK\Documents\Новая папка\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54" y="96605"/>
            <a:ext cx="9122833" cy="283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82546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>
            <a:extLst>
              <a:ext uri="{FF2B5EF4-FFF2-40B4-BE49-F238E27FC236}">
                <a16:creationId xmlns="" xmlns:a16="http://schemas.microsoft.com/office/drawing/2014/main" id="{883EC6D5-F7E7-4BC8-974F-3CB202CAE34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33465" y="869003"/>
          <a:ext cx="11491607" cy="5552212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579187">
                  <a:extLst>
                    <a:ext uri="{9D8B030D-6E8A-4147-A177-3AD203B41FA5}">
                      <a16:colId xmlns="" xmlns:a16="http://schemas.microsoft.com/office/drawing/2014/main" val="4279070427"/>
                    </a:ext>
                  </a:extLst>
                </a:gridCol>
                <a:gridCol w="4189255">
                  <a:extLst>
                    <a:ext uri="{9D8B030D-6E8A-4147-A177-3AD203B41FA5}">
                      <a16:colId xmlns="" xmlns:a16="http://schemas.microsoft.com/office/drawing/2014/main" val="3285037605"/>
                    </a:ext>
                  </a:extLst>
                </a:gridCol>
                <a:gridCol w="3188536">
                  <a:extLst>
                    <a:ext uri="{9D8B030D-6E8A-4147-A177-3AD203B41FA5}">
                      <a16:colId xmlns="" xmlns:a16="http://schemas.microsoft.com/office/drawing/2014/main" val="210299361"/>
                    </a:ext>
                  </a:extLst>
                </a:gridCol>
                <a:gridCol w="3534629">
                  <a:extLst>
                    <a:ext uri="{9D8B030D-6E8A-4147-A177-3AD203B41FA5}">
                      <a16:colId xmlns="" xmlns:a16="http://schemas.microsoft.com/office/drawing/2014/main" val="1951021524"/>
                    </a:ext>
                  </a:extLst>
                </a:gridCol>
              </a:tblGrid>
              <a:tr h="114590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900" b="1" dirty="0">
                          <a:effectLst/>
                          <a:latin typeface="Arial Narrow" panose="020B0606020202030204" pitchFamily="34" charset="0"/>
                        </a:rPr>
                        <a:t>№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1200"/>
                        </a:spcAft>
                      </a:pPr>
                      <a:r>
                        <a:rPr lang="ru-RU" sz="2100" b="1" kern="1200" dirty="0" err="1">
                          <a:effectLst/>
                          <a:latin typeface="Arial Narrow" panose="020B0606020202030204" pitchFamily="34" charset="0"/>
                        </a:rPr>
                        <a:t>Matematik</a:t>
                      </a:r>
                      <a:r>
                        <a:rPr lang="ru-RU" sz="2100" b="1" kern="1200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100" b="1" kern="1200" dirty="0" err="1">
                          <a:effectLst/>
                          <a:latin typeface="Arial Narrow" panose="020B0606020202030204" pitchFamily="34" charset="0"/>
                        </a:rPr>
                        <a:t>savodxonlik</a:t>
                      </a:r>
                      <a:endParaRPr lang="ru-RU" sz="2100" b="1" dirty="0"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1200"/>
                        </a:spcAft>
                      </a:pPr>
                      <a:r>
                        <a:rPr lang="ru-RU" sz="2100" b="1" kern="1200" dirty="0" err="1">
                          <a:effectLst/>
                          <a:latin typeface="Arial Narrow" panose="020B0606020202030204" pitchFamily="34" charset="0"/>
                        </a:rPr>
                        <a:t>O‘qish</a:t>
                      </a:r>
                      <a:r>
                        <a:rPr lang="ru-RU" sz="2100" b="1" kern="1200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100" b="1" kern="1200" dirty="0" err="1">
                          <a:effectLst/>
                          <a:latin typeface="Arial Narrow" panose="020B0606020202030204" pitchFamily="34" charset="0"/>
                        </a:rPr>
                        <a:t>savodxonligi</a:t>
                      </a:r>
                      <a:endParaRPr lang="ru-RU" sz="2100" b="1" dirty="0"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1200"/>
                        </a:spcAft>
                      </a:pPr>
                      <a:r>
                        <a:rPr lang="ru-RU" sz="2100" b="1" kern="1200" dirty="0" err="1">
                          <a:effectLst/>
                          <a:latin typeface="Arial Narrow" panose="020B0606020202030204" pitchFamily="34" charset="0"/>
                        </a:rPr>
                        <a:t>Tabiiy-ilmiy</a:t>
                      </a:r>
                      <a:r>
                        <a:rPr lang="ru-RU" sz="2100" b="1" kern="1200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100" b="1" kern="1200" dirty="0" err="1">
                          <a:effectLst/>
                          <a:latin typeface="Arial Narrow" panose="020B0606020202030204" pitchFamily="34" charset="0"/>
                        </a:rPr>
                        <a:t>savodxonlik</a:t>
                      </a:r>
                      <a:endParaRPr lang="ru-RU" sz="2100" b="1" dirty="0"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="" xmlns:a16="http://schemas.microsoft.com/office/drawing/2014/main" val="177774994"/>
                  </a:ext>
                </a:extLst>
              </a:tr>
              <a:tr h="58504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1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Singapur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Singapur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Singapur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="" xmlns:a16="http://schemas.microsoft.com/office/drawing/2014/main" val="1118357254"/>
                  </a:ext>
                </a:extLst>
              </a:tr>
              <a:tr h="42341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2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Macao (Xitoy)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Irlandiya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Yaponiya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="" xmlns:a16="http://schemas.microsoft.com/office/drawing/2014/main" val="892486484"/>
                  </a:ext>
                </a:extLst>
              </a:tr>
              <a:tr h="42341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3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Taybey (Xitoy)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Yaponiya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Macao (Xitoy)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="" xmlns:a16="http://schemas.microsoft.com/office/drawing/2014/main" val="3145137478"/>
                  </a:ext>
                </a:extLst>
              </a:tr>
              <a:tr h="42341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4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Gonkong (Xitoy)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Koreya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Taybey (Xitoy)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="" xmlns:a16="http://schemas.microsoft.com/office/drawing/2014/main" val="1172677164"/>
                  </a:ext>
                </a:extLst>
              </a:tr>
              <a:tr h="42341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5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Yaponiya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Taybey</a:t>
                      </a: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 (</a:t>
                      </a: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Xitoy</a:t>
                      </a: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)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Koreya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="" xmlns:a16="http://schemas.microsoft.com/office/drawing/2014/main" val="309231260"/>
                  </a:ext>
                </a:extLst>
              </a:tr>
              <a:tr h="42341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6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Koreya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Estoniya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Estoniya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="" xmlns:a16="http://schemas.microsoft.com/office/drawing/2014/main" val="2102592989"/>
                  </a:ext>
                </a:extLst>
              </a:tr>
              <a:tr h="42341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7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Estoniya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Macao (</a:t>
                      </a: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Xitoy</a:t>
                      </a: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)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Gonkong</a:t>
                      </a: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 (</a:t>
                      </a: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Xitoy</a:t>
                      </a: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)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="" xmlns:a16="http://schemas.microsoft.com/office/drawing/2014/main" val="2450500174"/>
                  </a:ext>
                </a:extLst>
              </a:tr>
              <a:tr h="42341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8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Shvetsariya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Kanada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Kanada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="" xmlns:a16="http://schemas.microsoft.com/office/drawing/2014/main" val="2198076053"/>
                  </a:ext>
                </a:extLst>
              </a:tr>
              <a:tr h="42341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9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Kanada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AQSh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Finlyandiya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="" xmlns:a16="http://schemas.microsoft.com/office/drawing/2014/main" val="3209638480"/>
                  </a:ext>
                </a:extLst>
              </a:tr>
              <a:tr h="42341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10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Niderlandiya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Yangi Zelandiya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Avstraliya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="" xmlns:a16="http://schemas.microsoft.com/office/drawing/2014/main" val="416285130"/>
                  </a:ext>
                </a:extLst>
              </a:tr>
            </a:tbl>
          </a:graphicData>
        </a:graphic>
      </p:graphicFrame>
      <p:sp>
        <p:nvSpPr>
          <p:cNvPr id="10" name="Параллелограмм 1">
            <a:extLst>
              <a:ext uri="{FF2B5EF4-FFF2-40B4-BE49-F238E27FC236}">
                <a16:creationId xmlns="" xmlns:a16="http://schemas.microsoft.com/office/drawing/2014/main" id="{3DC653FD-3345-464B-9130-061B010481E7}"/>
              </a:ext>
            </a:extLst>
          </p:cNvPr>
          <p:cNvSpPr/>
          <p:nvPr/>
        </p:nvSpPr>
        <p:spPr>
          <a:xfrm>
            <a:off x="-12970" y="0"/>
            <a:ext cx="12162425" cy="582659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FFFF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b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2400" b="1" kern="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altLang="ru-RU" sz="2400" b="1" dirty="0">
                <a:latin typeface="Arial Narrow" panose="020B0606020202030204" pitchFamily="34" charset="0"/>
              </a:rPr>
              <a:t>Eng </a:t>
            </a:r>
            <a:r>
              <a:rPr lang="en-US" altLang="ru-RU" sz="2400" b="1" dirty="0" err="1">
                <a:latin typeface="Arial Narrow" panose="020B0606020202030204" pitchFamily="34" charset="0"/>
              </a:rPr>
              <a:t>yaxshi</a:t>
            </a:r>
            <a:r>
              <a:rPr lang="en-US" altLang="ru-RU" sz="2400" b="1" dirty="0">
                <a:latin typeface="Arial Narrow" panose="020B0606020202030204" pitchFamily="34" charset="0"/>
              </a:rPr>
              <a:t> </a:t>
            </a:r>
            <a:r>
              <a:rPr lang="en-US" altLang="ru-RU" sz="2400" b="1" dirty="0" err="1">
                <a:latin typeface="Arial Narrow" panose="020B0606020202030204" pitchFamily="34" charset="0"/>
              </a:rPr>
              <a:t>natija</a:t>
            </a:r>
            <a:r>
              <a:rPr lang="en-US" altLang="ru-RU" sz="2400" b="1" dirty="0">
                <a:latin typeface="Arial Narrow" panose="020B0606020202030204" pitchFamily="34" charset="0"/>
              </a:rPr>
              <a:t> </a:t>
            </a:r>
            <a:r>
              <a:rPr lang="en-US" altLang="ru-RU" sz="2400" b="1" dirty="0" err="1">
                <a:latin typeface="Arial Narrow" panose="020B0606020202030204" pitchFamily="34" charset="0"/>
              </a:rPr>
              <a:t>qayd</a:t>
            </a:r>
            <a:r>
              <a:rPr lang="en-US" altLang="ru-RU" sz="2400" b="1" dirty="0">
                <a:latin typeface="Arial Narrow" panose="020B0606020202030204" pitchFamily="34" charset="0"/>
              </a:rPr>
              <a:t> </a:t>
            </a:r>
            <a:r>
              <a:rPr lang="en-US" altLang="ru-RU" sz="2400" b="1" dirty="0" err="1">
                <a:latin typeface="Arial Narrow" panose="020B0606020202030204" pitchFamily="34" charset="0"/>
              </a:rPr>
              <a:t>etgan</a:t>
            </a:r>
            <a:r>
              <a:rPr lang="en-US" altLang="ru-RU" sz="2400" b="1" dirty="0">
                <a:latin typeface="Arial Narrow" panose="020B0606020202030204" pitchFamily="34" charset="0"/>
              </a:rPr>
              <a:t> 10 ta </a:t>
            </a:r>
            <a:r>
              <a:rPr lang="en-US" altLang="ru-RU" sz="2400" b="1" dirty="0" err="1">
                <a:latin typeface="Arial Narrow" panose="020B0606020202030204" pitchFamily="34" charset="0"/>
              </a:rPr>
              <a:t>davlat</a:t>
            </a:r>
            <a:r>
              <a:rPr lang="en-US" altLang="ru-RU" sz="2400" b="1" dirty="0">
                <a:latin typeface="Arial Narrow" panose="020B0606020202030204" pitchFamily="34" charset="0"/>
              </a:rPr>
              <a:t>: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US" sz="2400" b="1" kern="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24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27039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="" xmlns:a16="http://schemas.microsoft.com/office/drawing/2014/main" id="{5DCC3C61-5AD8-4CD2-B277-2174CF02FFA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4953360"/>
              </p:ext>
            </p:extLst>
          </p:nvPr>
        </p:nvGraphicFramePr>
        <p:xfrm>
          <a:off x="368263" y="649142"/>
          <a:ext cx="11482871" cy="5952335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693797">
                  <a:extLst>
                    <a:ext uri="{9D8B030D-6E8A-4147-A177-3AD203B41FA5}">
                      <a16:colId xmlns="" xmlns:a16="http://schemas.microsoft.com/office/drawing/2014/main" val="3757939411"/>
                    </a:ext>
                  </a:extLst>
                </a:gridCol>
                <a:gridCol w="3959341">
                  <a:extLst>
                    <a:ext uri="{9D8B030D-6E8A-4147-A177-3AD203B41FA5}">
                      <a16:colId xmlns="" xmlns:a16="http://schemas.microsoft.com/office/drawing/2014/main" val="52234242"/>
                    </a:ext>
                  </a:extLst>
                </a:gridCol>
                <a:gridCol w="3827624">
                  <a:extLst>
                    <a:ext uri="{9D8B030D-6E8A-4147-A177-3AD203B41FA5}">
                      <a16:colId xmlns="" xmlns:a16="http://schemas.microsoft.com/office/drawing/2014/main" val="1604986616"/>
                    </a:ext>
                  </a:extLst>
                </a:gridCol>
                <a:gridCol w="3002109">
                  <a:extLst>
                    <a:ext uri="{9D8B030D-6E8A-4147-A177-3AD203B41FA5}">
                      <a16:colId xmlns="" xmlns:a16="http://schemas.microsoft.com/office/drawing/2014/main" val="3809495961"/>
                    </a:ext>
                  </a:extLst>
                </a:gridCol>
              </a:tblGrid>
              <a:tr h="78916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15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ru-RU" sz="2100" dirty="0" err="1">
                          <a:effectLst/>
                        </a:rPr>
                        <a:t>Matematik</a:t>
                      </a:r>
                      <a:r>
                        <a:rPr lang="ru-RU" sz="2100" dirty="0">
                          <a:effectLst/>
                        </a:rPr>
                        <a:t> </a:t>
                      </a:r>
                      <a:r>
                        <a:rPr lang="ru-RU" sz="2100" dirty="0" err="1">
                          <a:effectLst/>
                        </a:rPr>
                        <a:t>savodxonlik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ru-RU" sz="2100" dirty="0" err="1">
                          <a:effectLst/>
                        </a:rPr>
                        <a:t>O‘qish</a:t>
                      </a:r>
                      <a:r>
                        <a:rPr lang="ru-RU" sz="2100" dirty="0">
                          <a:effectLst/>
                        </a:rPr>
                        <a:t> </a:t>
                      </a:r>
                      <a:r>
                        <a:rPr lang="ru-RU" sz="2100" dirty="0" err="1">
                          <a:effectLst/>
                        </a:rPr>
                        <a:t>savodxonligi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ru-RU" sz="2100" dirty="0" err="1">
                          <a:effectLst/>
                        </a:rPr>
                        <a:t>Tabiiy-ilmiy</a:t>
                      </a:r>
                      <a:r>
                        <a:rPr lang="ru-RU" sz="2100" dirty="0">
                          <a:effectLst/>
                        </a:rPr>
                        <a:t> </a:t>
                      </a:r>
                      <a:r>
                        <a:rPr lang="ru-RU" sz="2100" dirty="0" err="1">
                          <a:effectLst/>
                        </a:rPr>
                        <a:t>savodxonlik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 anchor="ctr"/>
                </a:tc>
                <a:extLst>
                  <a:ext uri="{0D108BD9-81ED-4DB2-BD59-A6C34878D82A}">
                    <a16:rowId xmlns="" xmlns:a16="http://schemas.microsoft.com/office/drawing/2014/main" val="2287848244"/>
                  </a:ext>
                </a:extLst>
              </a:tr>
              <a:tr h="5080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>
                          <a:effectLst/>
                        </a:rPr>
                        <a:t>72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O‘zbekiston</a:t>
                      </a:r>
                      <a:endParaRPr lang="ru-RU" sz="2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Shimoliy</a:t>
                      </a:r>
                      <a:r>
                        <a:rPr lang="ru-RU" sz="2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Makedoniya</a:t>
                      </a:r>
                      <a:endParaRPr lang="ru-RU" sz="2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Salvador</a:t>
                      </a:r>
                      <a:endParaRPr lang="ru-RU" sz="2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88900" marB="88900"/>
                </a:tc>
                <a:extLst>
                  <a:ext uri="{0D108BD9-81ED-4DB2-BD59-A6C34878D82A}">
                    <a16:rowId xmlns="" xmlns:a16="http://schemas.microsoft.com/office/drawing/2014/main" val="2910218974"/>
                  </a:ext>
                </a:extLst>
              </a:tr>
              <a:tr h="5080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>
                          <a:effectLst/>
                        </a:rPr>
                        <a:t>73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Iordaniya</a:t>
                      </a:r>
                      <a:endParaRPr lang="ru-RU" sz="2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Albaniya</a:t>
                      </a:r>
                      <a:endParaRPr lang="ru-RU" sz="2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Gvatemala</a:t>
                      </a:r>
                      <a:endParaRPr lang="ru-RU" sz="2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88900" marB="88900"/>
                </a:tc>
                <a:extLst>
                  <a:ext uri="{0D108BD9-81ED-4DB2-BD59-A6C34878D82A}">
                    <a16:rowId xmlns="" xmlns:a16="http://schemas.microsoft.com/office/drawing/2014/main" val="3586926025"/>
                  </a:ext>
                </a:extLst>
              </a:tr>
              <a:tr h="5080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>
                          <a:effectLst/>
                        </a:rPr>
                        <a:t>74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Panama</a:t>
                      </a:r>
                      <a:endParaRPr lang="ru-RU" sz="2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Dominikan</a:t>
                      </a:r>
                      <a:r>
                        <a:rPr lang="ru-RU" sz="2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respublikasi</a:t>
                      </a:r>
                      <a:endParaRPr lang="ru-RU" sz="2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Falastin</a:t>
                      </a:r>
                      <a:endParaRPr lang="ru-RU" sz="2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88900" marB="88900"/>
                </a:tc>
                <a:extLst>
                  <a:ext uri="{0D108BD9-81ED-4DB2-BD59-A6C34878D82A}">
                    <a16:rowId xmlns="" xmlns:a16="http://schemas.microsoft.com/office/drawing/2014/main" val="1182807850"/>
                  </a:ext>
                </a:extLst>
              </a:tr>
              <a:tr h="5080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>
                          <a:effectLst/>
                        </a:rPr>
                        <a:t>75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Kosovo</a:t>
                      </a:r>
                      <a:endParaRPr lang="ru-RU" sz="2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Falastin</a:t>
                      </a:r>
                      <a:endParaRPr lang="ru-RU" sz="2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Paragvay</a:t>
                      </a:r>
                      <a:endParaRPr lang="ru-RU" sz="2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88900" marB="88900"/>
                </a:tc>
                <a:extLst>
                  <a:ext uri="{0D108BD9-81ED-4DB2-BD59-A6C34878D82A}">
                    <a16:rowId xmlns="" xmlns:a16="http://schemas.microsoft.com/office/drawing/2014/main" val="2711364076"/>
                  </a:ext>
                </a:extLst>
              </a:tr>
              <a:tr h="5080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>
                          <a:effectLst/>
                        </a:rPr>
                        <a:t>76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Filippin</a:t>
                      </a:r>
                      <a:endParaRPr lang="ru-RU" sz="2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Filippin</a:t>
                      </a:r>
                      <a:endParaRPr lang="ru-RU" sz="2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Marokash</a:t>
                      </a:r>
                      <a:endParaRPr lang="ru-RU" sz="2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88900" marB="88900"/>
                </a:tc>
                <a:extLst>
                  <a:ext uri="{0D108BD9-81ED-4DB2-BD59-A6C34878D82A}">
                    <a16:rowId xmlns="" xmlns:a16="http://schemas.microsoft.com/office/drawing/2014/main" val="1774141746"/>
                  </a:ext>
                </a:extLst>
              </a:tr>
              <a:tr h="5080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>
                          <a:effectLst/>
                        </a:rPr>
                        <a:t>77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Gvatemala</a:t>
                      </a:r>
                      <a:endParaRPr lang="ru-RU" sz="2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Kosovo</a:t>
                      </a:r>
                      <a:endParaRPr lang="ru-RU" sz="2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Dominikan</a:t>
                      </a:r>
                      <a:r>
                        <a:rPr lang="ru-RU" sz="2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respublikasi</a:t>
                      </a:r>
                      <a:endParaRPr lang="ru-RU" sz="2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88900" marB="88900"/>
                </a:tc>
                <a:extLst>
                  <a:ext uri="{0D108BD9-81ED-4DB2-BD59-A6C34878D82A}">
                    <a16:rowId xmlns="" xmlns:a16="http://schemas.microsoft.com/office/drawing/2014/main" val="2513493576"/>
                  </a:ext>
                </a:extLst>
              </a:tr>
              <a:tr h="5080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>
                          <a:effectLst/>
                        </a:rPr>
                        <a:t>78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Salvador</a:t>
                      </a:r>
                      <a:endParaRPr lang="ru-RU" sz="2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Iordaniya</a:t>
                      </a:r>
                      <a:endParaRPr lang="ru-RU" sz="2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Kosovo</a:t>
                      </a:r>
                      <a:endParaRPr lang="ru-RU" sz="2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88900" marB="88900"/>
                </a:tc>
                <a:extLst>
                  <a:ext uri="{0D108BD9-81ED-4DB2-BD59-A6C34878D82A}">
                    <a16:rowId xmlns="" xmlns:a16="http://schemas.microsoft.com/office/drawing/2014/main" val="3973430134"/>
                  </a:ext>
                </a:extLst>
              </a:tr>
              <a:tr h="5080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>
                          <a:effectLst/>
                        </a:rPr>
                        <a:t>79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Dominikan</a:t>
                      </a:r>
                      <a:r>
                        <a:rPr lang="ru-RU" sz="2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respublikasi</a:t>
                      </a:r>
                      <a:endParaRPr lang="ru-RU" sz="2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Marokash</a:t>
                      </a:r>
                      <a:endParaRPr lang="ru-RU" sz="2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Filippin</a:t>
                      </a:r>
                      <a:endParaRPr lang="ru-RU" sz="2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88900" marB="88900"/>
                </a:tc>
                <a:extLst>
                  <a:ext uri="{0D108BD9-81ED-4DB2-BD59-A6C34878D82A}">
                    <a16:rowId xmlns="" xmlns:a16="http://schemas.microsoft.com/office/drawing/2014/main" val="929409072"/>
                  </a:ext>
                </a:extLst>
              </a:tr>
              <a:tr h="5080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>
                          <a:effectLst/>
                        </a:rPr>
                        <a:t>80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Paragvay</a:t>
                      </a:r>
                      <a:endParaRPr lang="ru-RU" sz="2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O‘zbekiston</a:t>
                      </a:r>
                      <a:endParaRPr lang="ru-RU" sz="2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O‘zbekiston</a:t>
                      </a:r>
                      <a:endParaRPr lang="ru-RU" sz="2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88900" marB="88900"/>
                </a:tc>
                <a:extLst>
                  <a:ext uri="{0D108BD9-81ED-4DB2-BD59-A6C34878D82A}">
                    <a16:rowId xmlns="" xmlns:a16="http://schemas.microsoft.com/office/drawing/2014/main" val="1785319385"/>
                  </a:ext>
                </a:extLst>
              </a:tr>
              <a:tr h="59040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>
                          <a:effectLst/>
                        </a:rPr>
                        <a:t>81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Kambodja</a:t>
                      </a:r>
                      <a:endParaRPr lang="ru-RU" sz="2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Kambodja</a:t>
                      </a:r>
                      <a:endParaRPr lang="ru-RU" sz="2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Kambodja</a:t>
                      </a:r>
                      <a:endParaRPr lang="ru-RU" sz="2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88900" marB="88900"/>
                </a:tc>
                <a:extLst>
                  <a:ext uri="{0D108BD9-81ED-4DB2-BD59-A6C34878D82A}">
                    <a16:rowId xmlns="" xmlns:a16="http://schemas.microsoft.com/office/drawing/2014/main" val="2828835856"/>
                  </a:ext>
                </a:extLst>
              </a:tr>
            </a:tbl>
          </a:graphicData>
        </a:graphic>
      </p:graphicFrame>
      <p:sp>
        <p:nvSpPr>
          <p:cNvPr id="6" name="Параллелограмм 1">
            <a:extLst>
              <a:ext uri="{FF2B5EF4-FFF2-40B4-BE49-F238E27FC236}">
                <a16:creationId xmlns="" xmlns:a16="http://schemas.microsoft.com/office/drawing/2014/main" id="{563BF81E-BFC9-4A74-9EB6-17E8A86ABC41}"/>
              </a:ext>
            </a:extLst>
          </p:cNvPr>
          <p:cNvSpPr/>
          <p:nvPr/>
        </p:nvSpPr>
        <p:spPr>
          <a:xfrm>
            <a:off x="1" y="0"/>
            <a:ext cx="12144279" cy="582659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/>
          </a:p>
          <a:p>
            <a:pPr algn="ctr"/>
            <a:endParaRPr lang="ru-RU" sz="2400" b="1" dirty="0">
              <a:latin typeface="Arial Narrow" panose="020B0606020202030204" pitchFamily="34" charset="0"/>
            </a:endParaRPr>
          </a:p>
          <a:p>
            <a:pPr algn="ctr"/>
            <a:r>
              <a:rPr lang="en-US" sz="2400" b="1" dirty="0">
                <a:latin typeface="Arial Narrow" panose="020B0606020202030204" pitchFamily="34" charset="0"/>
              </a:rPr>
              <a:t> </a:t>
            </a:r>
            <a:r>
              <a:rPr lang="en-US" altLang="ru-RU" sz="2400" b="1" dirty="0" err="1">
                <a:latin typeface="Arial Narrow" panose="020B0606020202030204" pitchFamily="34" charset="0"/>
              </a:rPr>
              <a:t>Eng</a:t>
            </a:r>
            <a:r>
              <a:rPr lang="en-US" altLang="ru-RU" sz="2400" b="1" dirty="0">
                <a:latin typeface="Arial Narrow" panose="020B0606020202030204" pitchFamily="34" charset="0"/>
              </a:rPr>
              <a:t> </a:t>
            </a:r>
            <a:r>
              <a:rPr lang="en-US" altLang="ru-RU" sz="2400" b="1" dirty="0" err="1">
                <a:latin typeface="Arial Narrow" panose="020B0606020202030204" pitchFamily="34" charset="0"/>
              </a:rPr>
              <a:t>yomon</a:t>
            </a:r>
            <a:r>
              <a:rPr lang="en-US" altLang="ru-RU" sz="2400" b="1" dirty="0">
                <a:latin typeface="Arial Narrow" panose="020B0606020202030204" pitchFamily="34" charset="0"/>
              </a:rPr>
              <a:t> </a:t>
            </a:r>
            <a:r>
              <a:rPr lang="en-US" altLang="ru-RU" sz="2400" b="1" dirty="0" err="1">
                <a:latin typeface="Arial Narrow" panose="020B0606020202030204" pitchFamily="34" charset="0"/>
              </a:rPr>
              <a:t>natija</a:t>
            </a:r>
            <a:r>
              <a:rPr lang="en-US" altLang="ru-RU" sz="2400" b="1" dirty="0">
                <a:latin typeface="Arial Narrow" panose="020B0606020202030204" pitchFamily="34" charset="0"/>
              </a:rPr>
              <a:t> </a:t>
            </a:r>
            <a:r>
              <a:rPr lang="en-US" altLang="ru-RU" sz="2400" b="1" dirty="0" err="1">
                <a:latin typeface="Arial Narrow" panose="020B0606020202030204" pitchFamily="34" charset="0"/>
              </a:rPr>
              <a:t>qayd</a:t>
            </a:r>
            <a:r>
              <a:rPr lang="en-US" altLang="ru-RU" sz="2400" b="1" dirty="0">
                <a:latin typeface="Arial Narrow" panose="020B0606020202030204" pitchFamily="34" charset="0"/>
              </a:rPr>
              <a:t> </a:t>
            </a:r>
            <a:r>
              <a:rPr lang="en-US" altLang="ru-RU" sz="2400" b="1" dirty="0" err="1">
                <a:latin typeface="Arial Narrow" panose="020B0606020202030204" pitchFamily="34" charset="0"/>
              </a:rPr>
              <a:t>etgan</a:t>
            </a:r>
            <a:r>
              <a:rPr lang="en-US" altLang="ru-RU" sz="2400" b="1" dirty="0">
                <a:latin typeface="Arial Narrow" panose="020B0606020202030204" pitchFamily="34" charset="0"/>
              </a:rPr>
              <a:t> 10 ta </a:t>
            </a:r>
            <a:r>
              <a:rPr lang="en-US" altLang="ru-RU" sz="2400" b="1" dirty="0" err="1">
                <a:latin typeface="Arial Narrow" panose="020B0606020202030204" pitchFamily="34" charset="0"/>
              </a:rPr>
              <a:t>davlat</a:t>
            </a:r>
            <a:r>
              <a:rPr lang="en-US" altLang="ru-RU" sz="2400" b="1" dirty="0">
                <a:latin typeface="Arial Narrow" panose="020B0606020202030204" pitchFamily="34" charset="0"/>
              </a:rPr>
              <a:t>:</a:t>
            </a:r>
          </a:p>
          <a:p>
            <a:pPr algn="ctr"/>
            <a:endParaRPr lang="ru-RU" sz="2400" b="1" dirty="0">
              <a:latin typeface="Arial Narrow" panose="020B0606020202030204" pitchFamily="34" charset="0"/>
            </a:endParaRPr>
          </a:p>
          <a:p>
            <a:pPr marL="715945" algn="ctr"/>
            <a:endParaRPr lang="uz-Cyrl-UZ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74687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="" xmlns:a16="http://schemas.microsoft.com/office/drawing/2014/main" id="{4301D066-EF6E-4D38-A532-A9D22DA04DD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76790000"/>
              </p:ext>
            </p:extLst>
          </p:nvPr>
        </p:nvGraphicFramePr>
        <p:xfrm>
          <a:off x="465762" y="855133"/>
          <a:ext cx="11452261" cy="5374894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3852477">
                  <a:extLst>
                    <a:ext uri="{9D8B030D-6E8A-4147-A177-3AD203B41FA5}">
                      <a16:colId xmlns="" xmlns:a16="http://schemas.microsoft.com/office/drawing/2014/main" val="2993783592"/>
                    </a:ext>
                  </a:extLst>
                </a:gridCol>
                <a:gridCol w="3663069">
                  <a:extLst>
                    <a:ext uri="{9D8B030D-6E8A-4147-A177-3AD203B41FA5}">
                      <a16:colId xmlns="" xmlns:a16="http://schemas.microsoft.com/office/drawing/2014/main" val="2585991446"/>
                    </a:ext>
                  </a:extLst>
                </a:gridCol>
                <a:gridCol w="3936715">
                  <a:extLst>
                    <a:ext uri="{9D8B030D-6E8A-4147-A177-3AD203B41FA5}">
                      <a16:colId xmlns="" xmlns:a16="http://schemas.microsoft.com/office/drawing/2014/main" val="1927560594"/>
                    </a:ext>
                  </a:extLst>
                </a:gridCol>
              </a:tblGrid>
              <a:tr h="64627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Matematik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savodxonlik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O‘qish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savodxonligi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Tabiiy-ilmiy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savodxonlik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 anchor="ctr"/>
                </a:tc>
                <a:extLst>
                  <a:ext uri="{0D108BD9-81ED-4DB2-BD59-A6C34878D82A}">
                    <a16:rowId xmlns="" xmlns:a16="http://schemas.microsoft.com/office/drawing/2014/main" val="4079885416"/>
                  </a:ext>
                </a:extLst>
              </a:tr>
              <a:tr h="6462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21.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Latviya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(483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ball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27.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Latviya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(475)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Arial Narrow" panose="020B0606020202030204" pitchFamily="34" charset="0"/>
                        </a:rPr>
                        <a:t>19. Latviya (494)</a:t>
                      </a:r>
                      <a:endParaRPr lang="ru-RU" sz="24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extLst>
                  <a:ext uri="{0D108BD9-81ED-4DB2-BD59-A6C34878D82A}">
                    <a16:rowId xmlns="" xmlns:a16="http://schemas.microsoft.com/office/drawing/2014/main" val="21409971"/>
                  </a:ext>
                </a:extLst>
              </a:tr>
              <a:tr h="6462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Arial Narrow" panose="020B0606020202030204" pitchFamily="34" charset="0"/>
                        </a:rPr>
                        <a:t>24. Litva (475)</a:t>
                      </a:r>
                      <a:endParaRPr lang="ru-RU" sz="24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32.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Litva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(472)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Arial Narrow" panose="020B0606020202030204" pitchFamily="34" charset="0"/>
                        </a:rPr>
                        <a:t>29. Litva (484)</a:t>
                      </a:r>
                      <a:endParaRPr lang="ru-RU" sz="24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extLst>
                  <a:ext uri="{0D108BD9-81ED-4DB2-BD59-A6C34878D82A}">
                    <a16:rowId xmlns="" xmlns:a16="http://schemas.microsoft.com/office/drawing/2014/main" val="1803318033"/>
                  </a:ext>
                </a:extLst>
              </a:tr>
              <a:tr h="6462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Arial Narrow" panose="020B0606020202030204" pitchFamily="34" charset="0"/>
                        </a:rPr>
                        <a:t>41. Ukraina (441)</a:t>
                      </a:r>
                      <a:endParaRPr lang="ru-RU" sz="24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46.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Ukraina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(428)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39.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Ukraina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(450)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extLst>
                  <a:ext uri="{0D108BD9-81ED-4DB2-BD59-A6C34878D82A}">
                    <a16:rowId xmlns="" xmlns:a16="http://schemas.microsoft.com/office/drawing/2014/main" val="2754182359"/>
                  </a:ext>
                </a:extLst>
              </a:tr>
              <a:tr h="6462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46.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Qozog‘iston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(425)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51. Moldova (411)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49.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Qozog‘iston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(423)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extLst>
                  <a:ext uri="{0D108BD9-81ED-4DB2-BD59-A6C34878D82A}">
                    <a16:rowId xmlns="" xmlns:a16="http://schemas.microsoft.com/office/drawing/2014/main" val="38388394"/>
                  </a:ext>
                </a:extLst>
              </a:tr>
              <a:tr h="6462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Arial Narrow" panose="020B0606020202030204" pitchFamily="34" charset="0"/>
                        </a:rPr>
                        <a:t>50. Moldova (414)</a:t>
                      </a:r>
                      <a:endParaRPr lang="ru-RU" sz="24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Arial Narrow" panose="020B0606020202030204" pitchFamily="34" charset="0"/>
                        </a:rPr>
                        <a:t>61. Qozog‘iston (386)</a:t>
                      </a:r>
                      <a:endParaRPr lang="ru-RU" sz="24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51.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Moldova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(417)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extLst>
                  <a:ext uri="{0D108BD9-81ED-4DB2-BD59-A6C34878D82A}">
                    <a16:rowId xmlns="" xmlns:a16="http://schemas.microsoft.com/office/drawing/2014/main" val="2619384176"/>
                  </a:ext>
                </a:extLst>
              </a:tr>
              <a:tr h="6462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56.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Ozarbayjon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Boku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) (397)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67.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Gruziya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(374)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66.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Gruziya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(384)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extLst>
                  <a:ext uri="{0D108BD9-81ED-4DB2-BD59-A6C34878D82A}">
                    <a16:rowId xmlns="" xmlns:a16="http://schemas.microsoft.com/office/drawing/2014/main" val="3255559465"/>
                  </a:ext>
                </a:extLst>
              </a:tr>
              <a:tr h="8509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60.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Gruziya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(390)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Arial Narrow" panose="020B0606020202030204" pitchFamily="34" charset="0"/>
                        </a:rPr>
                        <a:t>69. Ozarbayjon (Boku) (365)</a:t>
                      </a:r>
                      <a:endParaRPr lang="ru-RU" sz="24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68.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Ozarbayjon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Boku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) (380)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extLst>
                  <a:ext uri="{0D108BD9-81ED-4DB2-BD59-A6C34878D82A}">
                    <a16:rowId xmlns="" xmlns:a16="http://schemas.microsoft.com/office/drawing/2014/main" val="30503650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1248037-B731-4CDB-A65A-2BD38BB4BED5}"/>
              </a:ext>
            </a:extLst>
          </p:cNvPr>
          <p:cNvSpPr txBox="1"/>
          <p:nvPr/>
        </p:nvSpPr>
        <p:spPr>
          <a:xfrm>
            <a:off x="880534" y="448734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400" dirty="0"/>
          </a:p>
        </p:txBody>
      </p:sp>
      <p:sp>
        <p:nvSpPr>
          <p:cNvPr id="5" name="Параллелограмм 1">
            <a:extLst>
              <a:ext uri="{FF2B5EF4-FFF2-40B4-BE49-F238E27FC236}">
                <a16:creationId xmlns="" xmlns:a16="http://schemas.microsoft.com/office/drawing/2014/main" id="{4E49B5CA-7ABC-4E56-ADED-FC47D69AE91A}"/>
              </a:ext>
            </a:extLst>
          </p:cNvPr>
          <p:cNvSpPr/>
          <p:nvPr/>
        </p:nvSpPr>
        <p:spPr>
          <a:xfrm>
            <a:off x="1" y="-1"/>
            <a:ext cx="12144279" cy="627977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/>
          </a:p>
          <a:p>
            <a:pPr algn="ctr"/>
            <a:r>
              <a:rPr lang="en-US" sz="2400" b="1" dirty="0">
                <a:latin typeface="Arial Narrow" panose="020B0606020202030204" pitchFamily="34" charset="0"/>
              </a:rPr>
              <a:t>P</a:t>
            </a:r>
            <a:r>
              <a:rPr lang="ru-RU" sz="2400" b="1" dirty="0" err="1">
                <a:latin typeface="Arial Narrow" panose="020B0606020202030204" pitchFamily="34" charset="0"/>
              </a:rPr>
              <a:t>ostsovet</a:t>
            </a:r>
            <a:r>
              <a:rPr lang="ru-RU" sz="2400" b="1" dirty="0">
                <a:latin typeface="Arial Narrow" panose="020B0606020202030204" pitchFamily="34" charset="0"/>
              </a:rPr>
              <a:t> </a:t>
            </a:r>
            <a:r>
              <a:rPr lang="ru-RU" sz="2400" b="1" dirty="0" err="1">
                <a:latin typeface="Arial Narrow" panose="020B0606020202030204" pitchFamily="34" charset="0"/>
              </a:rPr>
              <a:t>mamlakatlari</a:t>
            </a:r>
            <a:r>
              <a:rPr lang="en-US" sz="2400" b="1" dirty="0" err="1">
                <a:latin typeface="Arial Narrow" panose="020B0606020202030204" pitchFamily="34" charset="0"/>
              </a:rPr>
              <a:t>ning</a:t>
            </a:r>
            <a:r>
              <a:rPr lang="ru-RU" sz="2400" b="1" dirty="0">
                <a:latin typeface="Arial Narrow" panose="020B0606020202030204" pitchFamily="34" charset="0"/>
              </a:rPr>
              <a:t> </a:t>
            </a:r>
            <a:r>
              <a:rPr lang="ru-RU" sz="2400" b="1" dirty="0" err="1">
                <a:latin typeface="Arial Narrow" panose="020B0606020202030204" pitchFamily="34" charset="0"/>
              </a:rPr>
              <a:t>natijalari</a:t>
            </a:r>
            <a:r>
              <a:rPr lang="ru-RU" sz="2400" b="1" dirty="0">
                <a:latin typeface="Arial Narrow" panose="020B0606020202030204" pitchFamily="34" charset="0"/>
              </a:rPr>
              <a:t> </a:t>
            </a:r>
          </a:p>
          <a:p>
            <a:pPr marL="715945" algn="ctr"/>
            <a:endParaRPr lang="uz-Cyrl-UZ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30459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1624" y="1368425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357188" algn="just">
              <a:buNone/>
            </a:pPr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PISA xalqaro dasturining 2025-yilgi tadqiqotida Oʻzbekiston oʻquvchilari tabiiy fanlar boʻyicha oʻrtacha 483 ball toʻplab, 91 ta mamlakat va taʼlim tizimi orasida 48-oʻrinni egalladi. Bu – 2022-yilgi natija (355 ball, 80-oʻrin)dan ancha yuqori. “Raqamli dunyoda oʻrganish” yoʻnalishida Oʻzbekiston 402,4 ball bilan 72-oʻrinni qayd etdi.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357188" algn="just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357188" algn="just">
              <a:buNone/>
            </a:pPr>
            <a:r>
              <a:rPr lang="uz-Latn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Oʻzbekistonning </a:t>
            </a:r>
            <a:r>
              <a:rPr lang="uz-Latn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matematika va oʻqish savodxonligi boʻyicha natijalari hozircha nomaʼlum.</a:t>
            </a:r>
          </a:p>
          <a:p>
            <a:pPr marL="0" indent="0">
              <a:buNone/>
            </a:pPr>
            <a:r>
              <a:rPr lang="uz-Latn-UZ" dirty="0"/>
              <a:t/>
            </a:r>
            <a:br>
              <a:rPr lang="uz-Latn-UZ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6320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883B251-37F2-48FC-B40F-E057D7A176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6" y="303444"/>
            <a:ext cx="10364451" cy="725091"/>
          </a:xfrm>
        </p:spPr>
        <p:txBody>
          <a:bodyPr>
            <a:normAutofit/>
          </a:bodyPr>
          <a:lstStyle/>
          <a:p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O‘zbekistonning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992E6B5-94A8-47E8-B8D6-B11F33C439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5901" y="1028535"/>
            <a:ext cx="11000197" cy="5068584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pPr marL="0" indent="480472" algn="just">
              <a:lnSpc>
                <a:spcPct val="150000"/>
              </a:lnSpc>
              <a:buNone/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Tadqiqotda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O‘zbekistondagi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maktabdan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7200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ortiq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ishtirok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etdi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80472" algn="just">
              <a:lnSpc>
                <a:spcPct val="150000"/>
              </a:lnSpc>
              <a:buNone/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Mamlakat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yo‘nalish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oxirgi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o‘ntalikdan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matematik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savodxonlik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364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ball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tadqiqotda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ishtirok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etgan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davlatlar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ko‘rsatgan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o‘rtacha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472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ball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bo‘ldi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o‘qish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savodxonligi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336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ball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(476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ball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tabiiy-ilmiy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savodxonlik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355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ball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(485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ball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80472" algn="just">
              <a:lnSpc>
                <a:spcPct val="150000"/>
              </a:lnSpc>
              <a:buNone/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Xalq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tizimini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2030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yilgacha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konsepsiyasiga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muvofiq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2030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yilgacha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PISA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top-30 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qatoriga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kirishni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rejalashtirmoqda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7C5441A3-59F0-DB11-9BCD-B20CFF40FBC8}"/>
              </a:ext>
            </a:extLst>
          </p:cNvPr>
          <p:cNvSpPr txBox="1"/>
          <p:nvPr/>
        </p:nvSpPr>
        <p:spPr>
          <a:xfrm>
            <a:off x="1127588" y="6271936"/>
            <a:ext cx="980880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https://www.oecd.org/en/about/programmes/pisa.html?utm_source.com</a:t>
            </a:r>
          </a:p>
        </p:txBody>
      </p:sp>
    </p:spTree>
    <p:extLst>
      <p:ext uri="{BB962C8B-B14F-4D97-AF65-F5344CB8AC3E}">
        <p14:creationId xmlns:p14="http://schemas.microsoft.com/office/powerpoint/2010/main" val="32135106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019406" y="629958"/>
            <a:ext cx="10363200" cy="406400"/>
          </a:xfrm>
        </p:spPr>
        <p:txBody>
          <a:bodyPr>
            <a:normAutofit/>
          </a:bodyPr>
          <a:lstStyle/>
          <a:p>
            <a:r>
              <a:rPr lang="en-US" sz="1867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PISA BO‘YICHA </a:t>
            </a:r>
            <a:r>
              <a:rPr lang="uz-Cyrl-UZ" sz="1867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KOMPETENSIYA</a:t>
            </a:r>
            <a:r>
              <a:rPr lang="en-US" sz="1867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LARNI SHAKLLANTIRISHDAGI MUAMMOLAR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7397610" y="1351897"/>
            <a:ext cx="4675415" cy="13853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uz-Cyrl-UZ" sz="1867" b="1" dirty="0">
                <a:solidFill>
                  <a:srgbClr val="0070C0"/>
                </a:solidFill>
              </a:rPr>
              <a:t>Fizik sistemalarga oid (fizika, kimyo, geografiya</a:t>
            </a:r>
            <a:r>
              <a:rPr lang="uz-Cyrl-UZ" sz="1867" dirty="0">
                <a:solidFill>
                  <a:srgbClr val="0070C0"/>
                </a:solidFill>
              </a:rPr>
              <a:t>) </a:t>
            </a:r>
            <a:r>
              <a:rPr lang="uz-Cyrl-UZ" sz="1867" dirty="0"/>
              <a:t>Yoqilg‘i qazilma boyliklar, Katalitik konverter, Jismoniy mashqlar kabi topshiriqlarning ochiq formatdagi savollariga javob topishda qiynalishgan.</a:t>
            </a:r>
            <a:endParaRPr lang="en-US" sz="1867" dirty="0"/>
          </a:p>
        </p:txBody>
      </p:sp>
      <p:sp>
        <p:nvSpPr>
          <p:cNvPr id="30" name="Rectangle 29"/>
          <p:cNvSpPr/>
          <p:nvPr/>
        </p:nvSpPr>
        <p:spPr>
          <a:xfrm>
            <a:off x="1390241" y="1452007"/>
            <a:ext cx="4463267" cy="1126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1867" b="1" u="sng" dirty="0">
                <a:hlinkClick r:id="rId2"/>
              </a:rPr>
              <a:t>H</a:t>
            </a:r>
            <a:r>
              <a:rPr lang="uz-Cyrl-UZ" sz="1867" b="1" u="sng" dirty="0">
                <a:hlinkClick r:id="rId2"/>
              </a:rPr>
              <a:t>odisalarni ilmiy jihatdan</a:t>
            </a:r>
            <a:r>
              <a:rPr lang="ru-RU" sz="1867" b="1" u="sng" dirty="0">
                <a:hlinkClick r:id="rId2"/>
              </a:rPr>
              <a:t> </a:t>
            </a:r>
            <a:r>
              <a:rPr lang="uz-Cyrl-UZ" sz="1867" b="1" u="sng" dirty="0">
                <a:hlinkClick r:id="rId2"/>
              </a:rPr>
              <a:t>tushuntirish</a:t>
            </a:r>
            <a:r>
              <a:rPr lang="uz-Cyrl-UZ" sz="1867" dirty="0"/>
              <a:t> kompetensiyasi qisman shakllangan</a:t>
            </a:r>
            <a:r>
              <a:rPr lang="en-US" sz="1867" dirty="0"/>
              <a:t>, </a:t>
            </a:r>
            <a:r>
              <a:rPr lang="uz-Cyrl-UZ" sz="1867" dirty="0"/>
              <a:t>chunki savollar darsliklarda berilgan ma’lumotlarga mos keladi </a:t>
            </a:r>
            <a:endParaRPr lang="en-US" sz="1867" dirty="0"/>
          </a:p>
        </p:txBody>
      </p:sp>
      <p:sp>
        <p:nvSpPr>
          <p:cNvPr id="31" name="Rectangle 30"/>
          <p:cNvSpPr/>
          <p:nvPr/>
        </p:nvSpPr>
        <p:spPr>
          <a:xfrm>
            <a:off x="7467358" y="2993008"/>
            <a:ext cx="4443669" cy="18162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867" b="1" dirty="0">
                <a:solidFill>
                  <a:srgbClr val="0070C0"/>
                </a:solidFill>
              </a:rPr>
              <a:t>Tirik sistemalarga oid (biologiya, geografiya)</a:t>
            </a:r>
            <a:r>
              <a:rPr lang="uz-Cyrl-UZ" sz="1867" dirty="0">
                <a:solidFill>
                  <a:srgbClr val="0070C0"/>
                </a:solidFill>
              </a:rPr>
              <a:t> </a:t>
            </a:r>
            <a:r>
              <a:rPr lang="uz-Cyrl-UZ" sz="1867" dirty="0"/>
              <a:t>Evolyutsiya, Tikanbaliqning hatti-harakatlari, Asalari oilalarining nobud bo‘lish sindromi kabi topshiriqlarning ochiq formatdagi savollariga javob topishda qiynalishgan.</a:t>
            </a:r>
            <a:endParaRPr lang="ru-RU" sz="1867" dirty="0"/>
          </a:p>
        </p:txBody>
      </p:sp>
      <p:sp>
        <p:nvSpPr>
          <p:cNvPr id="32" name="Rectangle 31"/>
          <p:cNvSpPr/>
          <p:nvPr/>
        </p:nvSpPr>
        <p:spPr>
          <a:xfrm>
            <a:off x="7481022" y="5065069"/>
            <a:ext cx="4298641" cy="8681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en-US" sz="1867" b="1" dirty="0">
                <a:solidFill>
                  <a:srgbClr val="0070C0"/>
                </a:solidFill>
              </a:rPr>
              <a:t>O</a:t>
            </a:r>
            <a:r>
              <a:rPr lang="uz-Cyrl-UZ" sz="1867" b="1" dirty="0">
                <a:solidFill>
                  <a:srgbClr val="0070C0"/>
                </a:solidFill>
              </a:rPr>
              <a:t>‘quvchi</a:t>
            </a:r>
            <a:r>
              <a:rPr lang="en-US" sz="1867" b="1" dirty="0">
                <a:solidFill>
                  <a:srgbClr val="0070C0"/>
                </a:solidFill>
              </a:rPr>
              <a:t>lar</a:t>
            </a:r>
            <a:r>
              <a:rPr lang="uz-Cyrl-UZ" sz="1867" b="1" dirty="0">
                <a:solidFill>
                  <a:srgbClr val="0070C0"/>
                </a:solidFill>
              </a:rPr>
              <a:t>da </a:t>
            </a:r>
            <a:r>
              <a:rPr lang="uz-Cyrl-UZ" sz="1867" dirty="0"/>
              <a:t>o‘z fikrini yozma bayon etish, tahlil qilish, taqqoslash, munosabat bildirish</a:t>
            </a:r>
            <a:r>
              <a:rPr lang="en-US" sz="1867" dirty="0"/>
              <a:t>da </a:t>
            </a:r>
            <a:r>
              <a:rPr lang="en-US" sz="1867" dirty="0" err="1"/>
              <a:t>qiynalishgan</a:t>
            </a:r>
            <a:endParaRPr lang="en-US" sz="1867" dirty="0"/>
          </a:p>
        </p:txBody>
      </p:sp>
      <p:sp>
        <p:nvSpPr>
          <p:cNvPr id="33" name="Rectangle 32"/>
          <p:cNvSpPr/>
          <p:nvPr/>
        </p:nvSpPr>
        <p:spPr>
          <a:xfrm>
            <a:off x="1330979" y="4492640"/>
            <a:ext cx="4574333" cy="16439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uz-Cyrl-UZ" sz="1867" b="1" u="sng" dirty="0">
                <a:hlinkClick r:id="rId3"/>
              </a:rPr>
              <a:t>ma’lumotlar</a:t>
            </a:r>
            <a:r>
              <a:rPr lang="ru-RU" sz="1867" b="1" u="sng" dirty="0">
                <a:hlinkClick r:id="rId3"/>
              </a:rPr>
              <a:t> </a:t>
            </a:r>
            <a:r>
              <a:rPr lang="uz-Cyrl-UZ" sz="1867" b="1" u="sng" dirty="0">
                <a:hlinkClick r:id="rId3"/>
              </a:rPr>
              <a:t>va</a:t>
            </a:r>
            <a:r>
              <a:rPr lang="ru-RU" sz="1867" b="1" u="sng" dirty="0">
                <a:hlinkClick r:id="rId3"/>
              </a:rPr>
              <a:t> </a:t>
            </a:r>
            <a:r>
              <a:rPr lang="uz-Cyrl-UZ" sz="1867" b="1" u="sng" dirty="0">
                <a:hlinkClick r:id="rId3"/>
              </a:rPr>
              <a:t>dalillarni ilmiy talqin</a:t>
            </a:r>
            <a:r>
              <a:rPr lang="ru-RU" sz="1867" b="1" u="sng" dirty="0">
                <a:hlinkClick r:id="rId3"/>
              </a:rPr>
              <a:t> </a:t>
            </a:r>
            <a:r>
              <a:rPr lang="uz-Cyrl-UZ" sz="1867" b="1" u="sng" dirty="0">
                <a:hlinkClick r:id="rId3"/>
              </a:rPr>
              <a:t>qilish</a:t>
            </a:r>
            <a:r>
              <a:rPr lang="uz-Cyrl-UZ" sz="1867" dirty="0"/>
              <a:t> kompetensiyasini baholashga oid topshiriqlarni bajarish darajasi juda past,</a:t>
            </a:r>
            <a:r>
              <a:rPr lang="en-US" sz="1867" dirty="0"/>
              <a:t> </a:t>
            </a:r>
            <a:r>
              <a:rPr lang="uz-Cyrl-UZ" sz="1867" dirty="0"/>
              <a:t>o‘quvchi o‘z fikrini, topshiriqda berilayotgan muammoga yechim topishdi, ma’lumotlar asosida xulosa chiqarish</a:t>
            </a:r>
            <a:r>
              <a:rPr lang="en-US" sz="1867" dirty="0" err="1"/>
              <a:t>i</a:t>
            </a:r>
            <a:r>
              <a:rPr lang="en-US" sz="1867" dirty="0"/>
              <a:t> </a:t>
            </a:r>
            <a:r>
              <a:rPr lang="en-US" sz="1867" dirty="0" err="1"/>
              <a:t>kerak</a:t>
            </a:r>
            <a:endParaRPr lang="en-US" sz="1867" dirty="0"/>
          </a:p>
        </p:txBody>
      </p:sp>
      <p:sp>
        <p:nvSpPr>
          <p:cNvPr id="34" name="Rectangle 33"/>
          <p:cNvSpPr/>
          <p:nvPr/>
        </p:nvSpPr>
        <p:spPr>
          <a:xfrm>
            <a:off x="1330979" y="2942406"/>
            <a:ext cx="4522529" cy="13853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uz-Cyrl-UZ" sz="1867" b="1" u="sng" dirty="0">
                <a:hlinkClick r:id="rId4"/>
              </a:rPr>
              <a:t>ilmiy</a:t>
            </a:r>
            <a:r>
              <a:rPr lang="ru-RU" sz="1867" b="1" u="sng" dirty="0">
                <a:hlinkClick r:id="rId4"/>
              </a:rPr>
              <a:t> </a:t>
            </a:r>
            <a:r>
              <a:rPr lang="uz-Cyrl-UZ" sz="1867" b="1" u="sng" dirty="0">
                <a:hlinkClick r:id="rId4"/>
              </a:rPr>
              <a:t>tadqiqotlarni</a:t>
            </a:r>
            <a:r>
              <a:rPr lang="ru-RU" sz="1867" b="1" u="sng" dirty="0">
                <a:hlinkClick r:id="rId4"/>
              </a:rPr>
              <a:t> </a:t>
            </a:r>
            <a:r>
              <a:rPr lang="uz-Cyrl-UZ" sz="1867" b="1" u="sng" dirty="0">
                <a:hlinkClick r:id="rId4"/>
              </a:rPr>
              <a:t>loyihalash</a:t>
            </a:r>
            <a:r>
              <a:rPr lang="ru-RU" sz="1867" b="1" u="sng" dirty="0">
                <a:hlinkClick r:id="rId4"/>
              </a:rPr>
              <a:t> </a:t>
            </a:r>
            <a:r>
              <a:rPr lang="uz-Cyrl-UZ" sz="1867" b="1" u="sng" dirty="0">
                <a:hlinkClick r:id="rId4"/>
              </a:rPr>
              <a:t>va</a:t>
            </a:r>
            <a:r>
              <a:rPr lang="ru-RU" sz="1867" b="1" u="sng" dirty="0">
                <a:hlinkClick r:id="rId4"/>
              </a:rPr>
              <a:t> </a:t>
            </a:r>
            <a:r>
              <a:rPr lang="uz-Cyrl-UZ" sz="1867" b="1" u="sng" dirty="0">
                <a:hlinkClick r:id="rId4"/>
              </a:rPr>
              <a:t>baholash</a:t>
            </a:r>
            <a:r>
              <a:rPr lang="uz-Cyrl-UZ" sz="1867" dirty="0"/>
              <a:t> kompetensiyasi o‘quvchilarda deyarli</a:t>
            </a:r>
            <a:r>
              <a:rPr lang="en-US" sz="1867" dirty="0"/>
              <a:t> </a:t>
            </a:r>
            <a:r>
              <a:rPr lang="uz-Cyrl-UZ" sz="1867" dirty="0"/>
              <a:t>shakllanmagan</a:t>
            </a:r>
            <a:r>
              <a:rPr lang="en-US" sz="1867" dirty="0"/>
              <a:t>, </a:t>
            </a:r>
            <a:r>
              <a:rPr lang="uz-Cyrl-UZ" sz="1867" dirty="0"/>
              <a:t>chunki, bu topshiriqlarni bajarish uchun bilimlarni amaliyotda qo‘llash ko‘nikmasi talab etiladi</a:t>
            </a:r>
            <a:r>
              <a:rPr lang="en-US" sz="1867" dirty="0"/>
              <a:t>.</a:t>
            </a:r>
          </a:p>
        </p:txBody>
      </p:sp>
      <p:grpSp>
        <p:nvGrpSpPr>
          <p:cNvPr id="38" name="Group 37"/>
          <p:cNvGrpSpPr/>
          <p:nvPr/>
        </p:nvGrpSpPr>
        <p:grpSpPr>
          <a:xfrm>
            <a:off x="6118439" y="1421486"/>
            <a:ext cx="1038541" cy="1157240"/>
            <a:chOff x="6262908" y="1987229"/>
            <a:chExt cx="1016000" cy="1016000"/>
          </a:xfrm>
        </p:grpSpPr>
        <p:sp>
          <p:nvSpPr>
            <p:cNvPr id="39" name="Oval 38"/>
            <p:cNvSpPr/>
            <p:nvPr/>
          </p:nvSpPr>
          <p:spPr>
            <a:xfrm>
              <a:off x="6262908" y="1987229"/>
              <a:ext cx="1016000" cy="1016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452379" y="2184613"/>
              <a:ext cx="637059" cy="621232"/>
            </a:xfrm>
            <a:prstGeom prst="rect">
              <a:avLst/>
            </a:prstGeom>
          </p:spPr>
        </p:pic>
      </p:grpSp>
      <p:grpSp>
        <p:nvGrpSpPr>
          <p:cNvPr id="41" name="Group 40"/>
          <p:cNvGrpSpPr/>
          <p:nvPr/>
        </p:nvGrpSpPr>
        <p:grpSpPr>
          <a:xfrm>
            <a:off x="212784" y="2921000"/>
            <a:ext cx="1016000" cy="1016000"/>
            <a:chOff x="1427243" y="3314803"/>
            <a:chExt cx="1016000" cy="1016000"/>
          </a:xfrm>
        </p:grpSpPr>
        <p:sp>
          <p:nvSpPr>
            <p:cNvPr id="42" name="Oval 41"/>
            <p:cNvSpPr/>
            <p:nvPr/>
          </p:nvSpPr>
          <p:spPr>
            <a:xfrm>
              <a:off x="1427243" y="3314803"/>
              <a:ext cx="1016000" cy="1016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636620" y="3570519"/>
              <a:ext cx="597245" cy="504568"/>
            </a:xfrm>
            <a:prstGeom prst="rect">
              <a:avLst/>
            </a:prstGeom>
          </p:spPr>
        </p:pic>
      </p:grpSp>
      <p:grpSp>
        <p:nvGrpSpPr>
          <p:cNvPr id="44" name="Group 43"/>
          <p:cNvGrpSpPr/>
          <p:nvPr/>
        </p:nvGrpSpPr>
        <p:grpSpPr>
          <a:xfrm>
            <a:off x="212784" y="4483131"/>
            <a:ext cx="1016000" cy="1016000"/>
            <a:chOff x="1427243" y="4599335"/>
            <a:chExt cx="1016000" cy="1016000"/>
          </a:xfrm>
        </p:grpSpPr>
        <p:sp>
          <p:nvSpPr>
            <p:cNvPr id="45" name="Oval 44"/>
            <p:cNvSpPr/>
            <p:nvPr/>
          </p:nvSpPr>
          <p:spPr>
            <a:xfrm>
              <a:off x="1427243" y="4599335"/>
              <a:ext cx="1016000" cy="10160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599715" y="4771807"/>
              <a:ext cx="671056" cy="671056"/>
            </a:xfrm>
            <a:prstGeom prst="rect">
              <a:avLst/>
            </a:prstGeom>
          </p:spPr>
        </p:pic>
      </p:grpSp>
      <p:grpSp>
        <p:nvGrpSpPr>
          <p:cNvPr id="47" name="Group 46"/>
          <p:cNvGrpSpPr/>
          <p:nvPr/>
        </p:nvGrpSpPr>
        <p:grpSpPr>
          <a:xfrm>
            <a:off x="6255531" y="3127064"/>
            <a:ext cx="1016000" cy="1016000"/>
            <a:chOff x="6262908" y="3314803"/>
            <a:chExt cx="1016000" cy="1016000"/>
          </a:xfrm>
        </p:grpSpPr>
        <p:sp>
          <p:nvSpPr>
            <p:cNvPr id="48" name="Oval 47"/>
            <p:cNvSpPr/>
            <p:nvPr/>
          </p:nvSpPr>
          <p:spPr>
            <a:xfrm>
              <a:off x="6262908" y="3314803"/>
              <a:ext cx="1016000" cy="10160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389908" y="3623601"/>
              <a:ext cx="762000" cy="398407"/>
            </a:xfrm>
            <a:prstGeom prst="rect">
              <a:avLst/>
            </a:prstGeom>
          </p:spPr>
        </p:pic>
      </p:grpSp>
      <p:grpSp>
        <p:nvGrpSpPr>
          <p:cNvPr id="50" name="Group 49"/>
          <p:cNvGrpSpPr/>
          <p:nvPr/>
        </p:nvGrpSpPr>
        <p:grpSpPr>
          <a:xfrm>
            <a:off x="6381610" y="4991130"/>
            <a:ext cx="1016000" cy="1016000"/>
            <a:chOff x="6262908" y="4599335"/>
            <a:chExt cx="1016000" cy="1016000"/>
          </a:xfrm>
        </p:grpSpPr>
        <p:sp>
          <p:nvSpPr>
            <p:cNvPr id="51" name="Oval 50"/>
            <p:cNvSpPr/>
            <p:nvPr/>
          </p:nvSpPr>
          <p:spPr>
            <a:xfrm>
              <a:off x="6262908" y="4599335"/>
              <a:ext cx="1016000" cy="1016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534278" y="4823701"/>
              <a:ext cx="473263" cy="567267"/>
            </a:xfrm>
            <a:prstGeom prst="rect">
              <a:avLst/>
            </a:prstGeom>
          </p:spPr>
        </p:pic>
      </p:grpSp>
      <p:grpSp>
        <p:nvGrpSpPr>
          <p:cNvPr id="28" name="Group 12">
            <a:extLst>
              <a:ext uri="{FF2B5EF4-FFF2-40B4-BE49-F238E27FC236}">
                <a16:creationId xmlns="" xmlns:a16="http://schemas.microsoft.com/office/drawing/2014/main" id="{0BB28C67-8293-C5EF-76CA-6701CEF56053}"/>
              </a:ext>
            </a:extLst>
          </p:cNvPr>
          <p:cNvGrpSpPr/>
          <p:nvPr/>
        </p:nvGrpSpPr>
        <p:grpSpPr>
          <a:xfrm>
            <a:off x="277404" y="1501036"/>
            <a:ext cx="1016000" cy="898708"/>
            <a:chOff x="718408" y="2370734"/>
            <a:chExt cx="623050" cy="623050"/>
          </a:xfrm>
        </p:grpSpPr>
        <p:sp>
          <p:nvSpPr>
            <p:cNvPr id="53" name="Oval 22">
              <a:extLst>
                <a:ext uri="{FF2B5EF4-FFF2-40B4-BE49-F238E27FC236}">
                  <a16:creationId xmlns="" xmlns:a16="http://schemas.microsoft.com/office/drawing/2014/main" id="{5179A87E-8F46-CD68-CA6F-B1DB650D2F33}"/>
                </a:ext>
              </a:extLst>
            </p:cNvPr>
            <p:cNvSpPr/>
            <p:nvPr/>
          </p:nvSpPr>
          <p:spPr>
            <a:xfrm>
              <a:off x="718408" y="2370734"/>
              <a:ext cx="623050" cy="62305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pic>
          <p:nvPicPr>
            <p:cNvPr id="54" name="Picture 36">
              <a:extLst>
                <a:ext uri="{FF2B5EF4-FFF2-40B4-BE49-F238E27FC236}">
                  <a16:creationId xmlns="" xmlns:a16="http://schemas.microsoft.com/office/drawing/2014/main" id="{7827F78B-98A1-1C2F-AB76-3E2B28505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24174" y="2476500"/>
              <a:ext cx="411518" cy="4115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71079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1" fill="hold" nodeType="withEffect" p14:presetBounceEnd="66667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0" dur="9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1" dur="9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1" fill="hold" nodeType="withEffect" p14:presetBounceEnd="66667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7" dur="9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8" dur="9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10" presetClass="entr" presetSubtype="0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1" fill="hold" nodeType="withEffect" p14:presetBounceEnd="66667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4" dur="9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5" dur="9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10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1" fill="hold" nodeType="withEffect" p14:presetBounceEnd="66667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1" dur="9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32" dur="9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1" fill="hold" nodeType="withEffect" p14:presetBounceEnd="66667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8" dur="9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39" dur="9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2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30" grpId="0"/>
          <p:bldP spid="31" grpId="0"/>
          <p:bldP spid="32" grpId="0"/>
          <p:bldP spid="33" grpId="0"/>
          <p:bldP spid="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1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9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9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9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9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10" presetClass="entr" presetSubtype="0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9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9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10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9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9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9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9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2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30" grpId="0"/>
          <p:bldP spid="31" grpId="0"/>
          <p:bldP spid="32" grpId="0"/>
          <p:bldP spid="33" grpId="0"/>
          <p:bldP spid="34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8"/>
          <p:cNvSpPr txBox="1">
            <a:spLocks noGrp="1"/>
          </p:cNvSpPr>
          <p:nvPr>
            <p:ph type="title"/>
          </p:nvPr>
        </p:nvSpPr>
        <p:spPr>
          <a:xfrm>
            <a:off x="509537" y="133431"/>
            <a:ext cx="11537320" cy="50767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rmAutofit fontScale="90000"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buSzPct val="129629"/>
            </a:pPr>
            <a:r>
              <a:rPr lang="en-US" sz="3200">
                <a:latin typeface="Cambria"/>
                <a:ea typeface="Cambria"/>
                <a:cs typeface="Cambria"/>
                <a:sym typeface="Cambria"/>
              </a:rPr>
              <a:t>Xalqaro tadqiqotlarda O‘zbekistonning ishtiroki (O‘qish savodxonligi)</a:t>
            </a:r>
            <a:endParaRPr sz="3200"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id="110" name="Google Shape;110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32767" y="1028491"/>
            <a:ext cx="2693957" cy="6869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8"/>
          <p:cNvPicPr preferRelativeResize="0"/>
          <p:nvPr/>
        </p:nvPicPr>
        <p:blipFill rotWithShape="1">
          <a:blip r:embed="rId4">
            <a:alphaModFix/>
          </a:blip>
          <a:srcRect l="15059" t="19421" r="17913" b="17622"/>
          <a:stretch/>
        </p:blipFill>
        <p:spPr>
          <a:xfrm>
            <a:off x="1380395" y="1073865"/>
            <a:ext cx="1347868" cy="596215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8"/>
          <p:cNvSpPr txBox="1"/>
          <p:nvPr/>
        </p:nvSpPr>
        <p:spPr>
          <a:xfrm>
            <a:off x="2487071" y="4104960"/>
            <a:ext cx="2125987" cy="861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4800">
                <a:solidFill>
                  <a:srgbClr val="1C6294"/>
                </a:solidFill>
                <a:latin typeface="Arial"/>
                <a:ea typeface="Arial"/>
                <a:cs typeface="Arial"/>
                <a:sym typeface="Arial"/>
              </a:rPr>
              <a:t>7293</a:t>
            </a:r>
            <a:endParaRPr sz="2400"/>
          </a:p>
        </p:txBody>
      </p:sp>
      <p:sp>
        <p:nvSpPr>
          <p:cNvPr id="113" name="Google Shape;113;p8"/>
          <p:cNvSpPr txBox="1"/>
          <p:nvPr/>
        </p:nvSpPr>
        <p:spPr>
          <a:xfrm>
            <a:off x="1380395" y="1876978"/>
            <a:ext cx="4123592" cy="7386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algn="ctr"/>
            <a:r>
              <a:rPr lang="en-US" sz="20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O‘quvchilarning</a:t>
            </a:r>
            <a:r>
              <a:rPr lang="en-US" sz="2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savodxonligini</a:t>
            </a:r>
            <a:r>
              <a:rPr lang="en-US" sz="2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20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ctr"/>
            <a:r>
              <a:rPr lang="en-US" sz="20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baholash</a:t>
            </a:r>
            <a:r>
              <a:rPr lang="en-US" sz="2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bo‘yicha</a:t>
            </a:r>
            <a:r>
              <a:rPr lang="en-US" sz="2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xalqaro</a:t>
            </a:r>
            <a:r>
              <a:rPr lang="en-US" sz="2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dasturi</a:t>
            </a:r>
            <a:endParaRPr sz="20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8"/>
          <p:cNvSpPr txBox="1"/>
          <p:nvPr/>
        </p:nvSpPr>
        <p:spPr>
          <a:xfrm>
            <a:off x="1811970" y="4844683"/>
            <a:ext cx="3476183" cy="430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nafar 15 yoshli o‘quvchilar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8"/>
          <p:cNvSpPr txBox="1"/>
          <p:nvPr/>
        </p:nvSpPr>
        <p:spPr>
          <a:xfrm>
            <a:off x="2706092" y="5239583"/>
            <a:ext cx="1890737" cy="861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4800">
                <a:solidFill>
                  <a:srgbClr val="1C6294"/>
                </a:solidFill>
                <a:latin typeface="Arial"/>
                <a:ea typeface="Arial"/>
                <a:cs typeface="Arial"/>
                <a:sym typeface="Arial"/>
              </a:rPr>
              <a:t>202</a:t>
            </a:r>
            <a:endParaRPr sz="4800">
              <a:solidFill>
                <a:srgbClr val="1C62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8"/>
          <p:cNvSpPr txBox="1"/>
          <p:nvPr/>
        </p:nvSpPr>
        <p:spPr>
          <a:xfrm>
            <a:off x="2059767" y="5870524"/>
            <a:ext cx="2980591" cy="430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  ta’lim muassassalari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8"/>
          <p:cNvSpPr txBox="1"/>
          <p:nvPr/>
        </p:nvSpPr>
        <p:spPr>
          <a:xfrm>
            <a:off x="2014189" y="2863420"/>
            <a:ext cx="1428148" cy="861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4800">
                <a:solidFill>
                  <a:srgbClr val="1C6294"/>
                </a:solidFill>
                <a:latin typeface="Arial"/>
                <a:ea typeface="Arial"/>
                <a:cs typeface="Arial"/>
                <a:sym typeface="Arial"/>
              </a:rPr>
              <a:t>81 </a:t>
            </a:r>
            <a:endParaRPr sz="4800">
              <a:solidFill>
                <a:srgbClr val="1C62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8"/>
          <p:cNvSpPr txBox="1"/>
          <p:nvPr/>
        </p:nvSpPr>
        <p:spPr>
          <a:xfrm>
            <a:off x="2848416" y="3172348"/>
            <a:ext cx="2647557" cy="430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 </a:t>
            </a:r>
            <a:r>
              <a:rPr lang="en-US" sz="20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ishtirokchilar</a:t>
            </a:r>
            <a:endParaRPr sz="20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8"/>
          <p:cNvSpPr/>
          <p:nvPr/>
        </p:nvSpPr>
        <p:spPr>
          <a:xfrm>
            <a:off x="0" y="3761592"/>
            <a:ext cx="12192000" cy="34336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0" name="Google Shape;120;p8"/>
          <p:cNvSpPr txBox="1"/>
          <p:nvPr/>
        </p:nvSpPr>
        <p:spPr>
          <a:xfrm>
            <a:off x="4596829" y="3658686"/>
            <a:ext cx="3476183" cy="4923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O‘zbekiston</a:t>
            </a:r>
            <a:r>
              <a:rPr lang="en-US" sz="24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bo‘yicha</a:t>
            </a:r>
            <a:endParaRPr sz="240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21" name="Google Shape;121;p8"/>
          <p:cNvGrpSpPr/>
          <p:nvPr/>
        </p:nvGrpSpPr>
        <p:grpSpPr>
          <a:xfrm>
            <a:off x="6837564" y="966104"/>
            <a:ext cx="3986571" cy="896361"/>
            <a:chOff x="7436172" y="980616"/>
            <a:chExt cx="3949968" cy="931530"/>
          </a:xfrm>
        </p:grpSpPr>
        <p:pic>
          <p:nvPicPr>
            <p:cNvPr id="122" name="Google Shape;122;p8" descr="PIRLS 2021 International Report and Results Now Online | IEA.nl"/>
            <p:cNvPicPr preferRelativeResize="0"/>
            <p:nvPr/>
          </p:nvPicPr>
          <p:blipFill rotWithShape="1">
            <a:blip r:embed="rId5">
              <a:alphaModFix/>
            </a:blip>
            <a:srcRect l="71248"/>
            <a:stretch/>
          </p:blipFill>
          <p:spPr>
            <a:xfrm>
              <a:off x="7436172" y="980617"/>
              <a:ext cx="1391305" cy="93152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3" name="Google Shape;123;p8" descr="PIRLS 2021 International Report and Results Now Online | IEA.nl"/>
            <p:cNvPicPr preferRelativeResize="0"/>
            <p:nvPr/>
          </p:nvPicPr>
          <p:blipFill rotWithShape="1">
            <a:blip r:embed="rId5">
              <a:alphaModFix/>
            </a:blip>
            <a:srcRect l="71248"/>
            <a:stretch/>
          </p:blipFill>
          <p:spPr>
            <a:xfrm>
              <a:off x="9994835" y="980616"/>
              <a:ext cx="1391305" cy="93152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4" name="Google Shape;124;p8" descr="PIRLS 2021 International Report and Results Now Online | IEA.nl"/>
            <p:cNvPicPr preferRelativeResize="0"/>
            <p:nvPr/>
          </p:nvPicPr>
          <p:blipFill rotWithShape="1">
            <a:blip r:embed="rId5">
              <a:alphaModFix/>
            </a:blip>
            <a:srcRect l="71248"/>
            <a:stretch/>
          </p:blipFill>
          <p:spPr>
            <a:xfrm>
              <a:off x="8787257" y="980616"/>
              <a:ext cx="1391305" cy="93152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5" name="Google Shape;125;p8" descr="PIRLS 2021 International Report and Results Now Online | IEA.nl"/>
            <p:cNvPicPr preferRelativeResize="0"/>
            <p:nvPr/>
          </p:nvPicPr>
          <p:blipFill rotWithShape="1">
            <a:blip r:embed="rId5">
              <a:alphaModFix/>
            </a:blip>
            <a:srcRect l="34438" t="40073" r="32098" b="38653"/>
            <a:stretch/>
          </p:blipFill>
          <p:spPr>
            <a:xfrm>
              <a:off x="8905692" y="1228690"/>
              <a:ext cx="1223369" cy="42013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6" name="Google Shape;126;p8" descr="PIRLS 2021 International Report and Results Now Online | IEA.nl"/>
            <p:cNvPicPr preferRelativeResize="0"/>
            <p:nvPr/>
          </p:nvPicPr>
          <p:blipFill rotWithShape="1">
            <a:blip r:embed="rId5">
              <a:alphaModFix/>
            </a:blip>
            <a:srcRect l="36612" t="67413" r="36848" b="15742"/>
            <a:stretch/>
          </p:blipFill>
          <p:spPr>
            <a:xfrm>
              <a:off x="10143350" y="1218700"/>
              <a:ext cx="1133656" cy="3886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7" name="Google Shape;127;p8" descr="PIRLS 2021 International Report and Results Now Online | IEA.nl"/>
            <p:cNvPicPr preferRelativeResize="0"/>
            <p:nvPr/>
          </p:nvPicPr>
          <p:blipFill rotWithShape="1">
            <a:blip r:embed="rId5">
              <a:alphaModFix/>
            </a:blip>
            <a:srcRect l="36388" t="13464" r="35519" b="60566"/>
            <a:stretch/>
          </p:blipFill>
          <p:spPr>
            <a:xfrm>
              <a:off x="7529683" y="1085291"/>
              <a:ext cx="1390298" cy="69428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28" name="Google Shape;128;p8"/>
          <p:cNvSpPr txBox="1"/>
          <p:nvPr/>
        </p:nvSpPr>
        <p:spPr>
          <a:xfrm>
            <a:off x="6034279" y="1912984"/>
            <a:ext cx="5825460" cy="9850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algn="ctr"/>
            <a:r>
              <a:rPr lang="en-US" sz="1867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Boshlang‘ich sinf o‘quvchilarining matnni o‘qib tushunish darajasini baholash bo‘yicha xalqaro tadqiqot dasturidir</a:t>
            </a:r>
            <a:endParaRPr sz="2400"/>
          </a:p>
        </p:txBody>
      </p:sp>
      <p:sp>
        <p:nvSpPr>
          <p:cNvPr id="129" name="Google Shape;129;p8"/>
          <p:cNvSpPr txBox="1"/>
          <p:nvPr/>
        </p:nvSpPr>
        <p:spPr>
          <a:xfrm>
            <a:off x="7527440" y="2834172"/>
            <a:ext cx="1534632" cy="861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4800">
                <a:solidFill>
                  <a:srgbClr val="1C6294"/>
                </a:solidFill>
                <a:latin typeface="Arial"/>
                <a:ea typeface="Arial"/>
                <a:cs typeface="Arial"/>
                <a:sym typeface="Arial"/>
              </a:rPr>
              <a:t>57 </a:t>
            </a:r>
            <a:endParaRPr sz="4800">
              <a:solidFill>
                <a:srgbClr val="1C62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8"/>
          <p:cNvSpPr txBox="1"/>
          <p:nvPr/>
        </p:nvSpPr>
        <p:spPr>
          <a:xfrm>
            <a:off x="8379405" y="3126577"/>
            <a:ext cx="1972699" cy="430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 mamlakatlar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p8"/>
          <p:cNvSpPr txBox="1"/>
          <p:nvPr/>
        </p:nvSpPr>
        <p:spPr>
          <a:xfrm>
            <a:off x="7999077" y="4113067"/>
            <a:ext cx="2125987" cy="861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4800">
                <a:solidFill>
                  <a:srgbClr val="1C6294"/>
                </a:solidFill>
                <a:latin typeface="Arial"/>
                <a:ea typeface="Arial"/>
                <a:cs typeface="Arial"/>
                <a:sym typeface="Arial"/>
              </a:rPr>
              <a:t>5948</a:t>
            </a:r>
            <a:endParaRPr sz="4800">
              <a:solidFill>
                <a:srgbClr val="1C62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8"/>
          <p:cNvSpPr txBox="1"/>
          <p:nvPr/>
        </p:nvSpPr>
        <p:spPr>
          <a:xfrm>
            <a:off x="7578946" y="4799407"/>
            <a:ext cx="3476183" cy="430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nafar 4-sinf o‘quvchilar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3" name="Google Shape;133;p8"/>
          <p:cNvSpPr txBox="1"/>
          <p:nvPr/>
        </p:nvSpPr>
        <p:spPr>
          <a:xfrm>
            <a:off x="8212242" y="5270330"/>
            <a:ext cx="2217889" cy="861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4800">
                <a:solidFill>
                  <a:srgbClr val="1C6294"/>
                </a:solidFill>
                <a:latin typeface="Arial"/>
                <a:ea typeface="Arial"/>
                <a:cs typeface="Arial"/>
                <a:sym typeface="Arial"/>
              </a:rPr>
              <a:t>180</a:t>
            </a:r>
            <a:endParaRPr sz="4800">
              <a:solidFill>
                <a:srgbClr val="1C62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4" name="Google Shape;134;p8"/>
          <p:cNvSpPr txBox="1"/>
          <p:nvPr/>
        </p:nvSpPr>
        <p:spPr>
          <a:xfrm>
            <a:off x="7633533" y="5891896"/>
            <a:ext cx="2980591" cy="430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  ta’lim muassassalari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="" xmlns:a16="http://schemas.microsoft.com/office/drawing/2014/main" id="{AE297D4F-E292-01D6-4204-56C869556D6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7161091"/>
              </p:ext>
            </p:extLst>
          </p:nvPr>
        </p:nvGraphicFramePr>
        <p:xfrm>
          <a:off x="368788" y="871680"/>
          <a:ext cx="11252522" cy="5827728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925160">
                  <a:extLst>
                    <a:ext uri="{9D8B030D-6E8A-4147-A177-3AD203B41FA5}">
                      <a16:colId xmlns="" xmlns:a16="http://schemas.microsoft.com/office/drawing/2014/main" val="4175757103"/>
                    </a:ext>
                  </a:extLst>
                </a:gridCol>
                <a:gridCol w="5030765">
                  <a:extLst>
                    <a:ext uri="{9D8B030D-6E8A-4147-A177-3AD203B41FA5}">
                      <a16:colId xmlns="" xmlns:a16="http://schemas.microsoft.com/office/drawing/2014/main" val="1637179987"/>
                    </a:ext>
                  </a:extLst>
                </a:gridCol>
                <a:gridCol w="5296597">
                  <a:extLst>
                    <a:ext uri="{9D8B030D-6E8A-4147-A177-3AD203B41FA5}">
                      <a16:colId xmlns="" xmlns:a16="http://schemas.microsoft.com/office/drawing/2014/main" val="3594229330"/>
                    </a:ext>
                  </a:extLst>
                </a:gridCol>
              </a:tblGrid>
              <a:tr h="544528">
                <a:tc>
                  <a:txBody>
                    <a:bodyPr/>
                    <a:lstStyle/>
                    <a:p>
                      <a:pPr algn="l"/>
                      <a:r>
                        <a:rPr lang="ru-RU" sz="2400" dirty="0">
                          <a:latin typeface="Arial Narrow" panose="020B0606020202030204" pitchFamily="34" charset="0"/>
                        </a:rPr>
                        <a:t>1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>
                          <a:effectLst/>
                          <a:latin typeface="Arial Narrow" panose="020B0606020202030204" pitchFamily="34" charset="0"/>
                        </a:rPr>
                        <a:t>Singapur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effectLst/>
                          <a:latin typeface="Arial Narrow" panose="020B0606020202030204" pitchFamily="34" charset="0"/>
                        </a:rPr>
                        <a:t>587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="" xmlns:a16="http://schemas.microsoft.com/office/drawing/2014/main" val="1827988001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Arial Narrow" panose="020B0606020202030204" pitchFamily="34" charset="0"/>
                        </a:rPr>
                        <a:t>2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 err="1">
                          <a:effectLst/>
                          <a:latin typeface="Arial Narrow" panose="020B0606020202030204" pitchFamily="34" charset="0"/>
                        </a:rPr>
                        <a:t>Irlandiya</a:t>
                      </a:r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577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="" xmlns:a16="http://schemas.microsoft.com/office/drawing/2014/main" val="932495891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Arial Narrow" panose="020B0606020202030204" pitchFamily="34" charset="0"/>
                        </a:rPr>
                        <a:t>3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 err="1">
                          <a:effectLst/>
                          <a:latin typeface="Arial Narrow" panose="020B0606020202030204" pitchFamily="34" charset="0"/>
                        </a:rPr>
                        <a:t>Gonkong</a:t>
                      </a:r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latin typeface="Arial Narrow" panose="020B0606020202030204" pitchFamily="34" charset="0"/>
                        </a:rPr>
                        <a:t>573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="" xmlns:a16="http://schemas.microsoft.com/office/drawing/2014/main" val="2259823122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Arial Narrow" panose="020B0606020202030204" pitchFamily="34" charset="0"/>
                        </a:rPr>
                        <a:t>4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Rossiya 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567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="" xmlns:a16="http://schemas.microsoft.com/office/drawing/2014/main" val="1219278442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Arial Narrow" panose="020B0606020202030204" pitchFamily="34" charset="0"/>
                        </a:rPr>
                        <a:t>5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 err="1">
                          <a:effectLst/>
                          <a:latin typeface="Arial Narrow" panose="020B0606020202030204" pitchFamily="34" charset="0"/>
                        </a:rPr>
                        <a:t>Shimoliy</a:t>
                      </a:r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en-US" sz="2400" kern="1200" dirty="0" err="1">
                          <a:effectLst/>
                          <a:latin typeface="Arial Narrow" panose="020B0606020202030204" pitchFamily="34" charset="0"/>
                        </a:rPr>
                        <a:t>Irlandiya</a:t>
                      </a:r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566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="" xmlns:a16="http://schemas.microsoft.com/office/drawing/2014/main" val="683996679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Arial Narrow" panose="020B0606020202030204" pitchFamily="34" charset="0"/>
                        </a:rPr>
                        <a:t>9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 err="1">
                          <a:effectLst/>
                          <a:latin typeface="Arial Narrow" panose="020B0606020202030204" pitchFamily="34" charset="0"/>
                        </a:rPr>
                        <a:t>Finlyandiya</a:t>
                      </a:r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549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="" xmlns:a16="http://schemas.microsoft.com/office/drawing/2014/main" val="1096415078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Arial Narrow" panose="020B0606020202030204" pitchFamily="34" charset="0"/>
                        </a:rPr>
                        <a:t>38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 err="1">
                          <a:effectLst/>
                          <a:latin typeface="Arial Narrow" panose="020B0606020202030204" pitchFamily="34" charset="0"/>
                        </a:rPr>
                        <a:t>Qozog‘iston</a:t>
                      </a:r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504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="" xmlns:a16="http://schemas.microsoft.com/office/drawing/2014/main" val="2000558719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Arial Narrow" panose="020B0606020202030204" pitchFamily="34" charset="0"/>
                        </a:rPr>
                        <a:t>49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en-US" sz="2400" kern="1200" dirty="0" err="1">
                          <a:effectLst/>
                          <a:latin typeface="Arial Narrow" panose="020B0606020202030204" pitchFamily="34" charset="0"/>
                        </a:rPr>
                        <a:t>O‘zbekiston</a:t>
                      </a:r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437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="" xmlns:a16="http://schemas.microsoft.com/office/drawing/2014/main" val="3251711506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Arial Narrow" panose="020B0606020202030204" pitchFamily="34" charset="0"/>
                        </a:rPr>
                        <a:t>55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 err="1">
                          <a:effectLst/>
                          <a:latin typeface="Arial Narrow" panose="020B0606020202030204" pitchFamily="34" charset="0"/>
                        </a:rPr>
                        <a:t>Misr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378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="" xmlns:a16="http://schemas.microsoft.com/office/drawing/2014/main" val="264099425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Arial Narrow" panose="020B0606020202030204" pitchFamily="34" charset="0"/>
                        </a:rPr>
                        <a:t>56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 err="1">
                          <a:effectLst/>
                          <a:latin typeface="Arial Narrow" panose="020B0606020202030204" pitchFamily="34" charset="0"/>
                        </a:rPr>
                        <a:t>Marokash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372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="" xmlns:a16="http://schemas.microsoft.com/office/drawing/2014/main" val="4186828170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Arial Narrow" panose="020B0606020202030204" pitchFamily="34" charset="0"/>
                        </a:rPr>
                        <a:t>57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 err="1">
                          <a:effectLst/>
                          <a:latin typeface="Arial Narrow" panose="020B0606020202030204" pitchFamily="34" charset="0"/>
                        </a:rPr>
                        <a:t>Janubiy</a:t>
                      </a:r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 Afrika 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288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="" xmlns:a16="http://schemas.microsoft.com/office/drawing/2014/main" val="966140354"/>
                  </a:ext>
                </a:extLst>
              </a:tr>
            </a:tbl>
          </a:graphicData>
        </a:graphic>
      </p:graphicFrame>
      <p:sp>
        <p:nvSpPr>
          <p:cNvPr id="7" name="Параллелограмм 1">
            <a:extLst>
              <a:ext uri="{FF2B5EF4-FFF2-40B4-BE49-F238E27FC236}">
                <a16:creationId xmlns="" xmlns:a16="http://schemas.microsoft.com/office/drawing/2014/main" id="{BBAD97E1-237E-4743-9902-68122AA19522}"/>
              </a:ext>
            </a:extLst>
          </p:cNvPr>
          <p:cNvSpPr/>
          <p:nvPr/>
        </p:nvSpPr>
        <p:spPr>
          <a:xfrm>
            <a:off x="1" y="0"/>
            <a:ext cx="12191999" cy="753533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US" sz="1867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173038" algn="l"/>
              </a:tabLst>
            </a:pP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PIRLS </a:t>
            </a:r>
            <a:r>
              <a:rPr lang="ru-RU" sz="2000" b="1" dirty="0">
                <a:solidFill>
                  <a:schemeClr val="bg1"/>
                </a:solidFill>
                <a:latin typeface="Arial" panose="020B0604020202020204" pitchFamily="34" charset="0"/>
              </a:rPr>
              <a:t>2021 </a:t>
            </a: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TADQIQOTIDA QATNASHGAN AYRIM DAVLATLARNING O‘RINLARI </a:t>
            </a:r>
            <a:b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VA O‘RTACHA BALLARI:</a:t>
            </a:r>
            <a:endParaRPr lang="ru-RU" sz="2000" kern="1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173038" algn="l"/>
              </a:tabLst>
            </a:pPr>
            <a:r>
              <a:rPr lang="ru-RU" sz="2000" b="1" dirty="0">
                <a:solidFill>
                  <a:srgbClr val="FFFF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b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966645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5"/>
          <p:cNvSpPr txBox="1">
            <a:spLocks noGrp="1"/>
          </p:cNvSpPr>
          <p:nvPr>
            <p:ph type="title" idx="4294967295"/>
          </p:nvPr>
        </p:nvSpPr>
        <p:spPr>
          <a:xfrm>
            <a:off x="2185829" y="342909"/>
            <a:ext cx="9607820" cy="5080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2800"/>
            </a:pPr>
            <a:r>
              <a:rPr lang="en-US" sz="2400" dirty="0" err="1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tadqiqotida</a:t>
            </a:r>
            <a:r>
              <a:rPr lang="en-US" sz="2400" dirty="0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o‘qish</a:t>
            </a:r>
            <a:r>
              <a:rPr lang="en-US" sz="2400" dirty="0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savodxonligini</a:t>
            </a:r>
            <a:r>
              <a:rPr lang="en-US" sz="2400" dirty="0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baholovchi</a:t>
            </a:r>
            <a:r>
              <a:rPr lang="en-US" sz="2400" dirty="0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turli</a:t>
            </a:r>
            <a:r>
              <a:rPr lang="en-US" sz="2400" dirty="0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savollarning</a:t>
            </a:r>
            <a:r>
              <a:rPr lang="en-US" sz="2400" dirty="0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tasnifi</a:t>
            </a:r>
            <a:r>
              <a:rPr lang="en-US" sz="2400" dirty="0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 </a:t>
            </a:r>
            <a:endParaRPr sz="2400" dirty="0"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</p:txBody>
      </p:sp>
      <p:grpSp>
        <p:nvGrpSpPr>
          <p:cNvPr id="246" name="Google Shape;246;p15"/>
          <p:cNvGrpSpPr/>
          <p:nvPr/>
        </p:nvGrpSpPr>
        <p:grpSpPr>
          <a:xfrm>
            <a:off x="674919" y="1074058"/>
            <a:ext cx="10720944" cy="5064873"/>
            <a:chOff x="32659" y="0"/>
            <a:chExt cx="8040708" cy="3798655"/>
          </a:xfrm>
        </p:grpSpPr>
        <p:sp>
          <p:nvSpPr>
            <p:cNvPr id="247" name="Google Shape;247;p15"/>
            <p:cNvSpPr/>
            <p:nvPr/>
          </p:nvSpPr>
          <p:spPr>
            <a:xfrm>
              <a:off x="931939" y="1334575"/>
              <a:ext cx="3133881" cy="863265"/>
            </a:xfrm>
            <a:prstGeom prst="rect">
              <a:avLst/>
            </a:prstGeom>
            <a:solidFill>
              <a:srgbClr val="CBD8EA">
                <a:alpha val="89803"/>
              </a:srgbClr>
            </a:solidFill>
            <a:ln w="25400" cap="flat" cmpd="sng">
              <a:solidFill>
                <a:srgbClr val="CBD8EA">
                  <a:alpha val="89803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48" name="Google Shape;248;p15"/>
            <p:cNvSpPr txBox="1"/>
            <p:nvPr/>
          </p:nvSpPr>
          <p:spPr>
            <a:xfrm>
              <a:off x="1433360" y="1334575"/>
              <a:ext cx="2632460" cy="8632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67" rIns="170667" bIns="170667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rgbClr val="000000"/>
                </a:buClr>
                <a:buSzPts val="1800"/>
              </a:pPr>
              <a:r>
                <a:rPr lang="en-US" sz="2400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Badiiy tajriba orttirish</a:t>
              </a:r>
              <a:endParaRPr sz="24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49" name="Google Shape;249;p15"/>
            <p:cNvSpPr/>
            <p:nvPr/>
          </p:nvSpPr>
          <p:spPr>
            <a:xfrm>
              <a:off x="931939" y="2197841"/>
              <a:ext cx="3133881" cy="863265"/>
            </a:xfrm>
            <a:prstGeom prst="rect">
              <a:avLst/>
            </a:prstGeom>
            <a:solidFill>
              <a:srgbClr val="CBEDEF">
                <a:alpha val="89803"/>
              </a:srgbClr>
            </a:solidFill>
            <a:ln w="25400" cap="flat" cmpd="sng">
              <a:solidFill>
                <a:srgbClr val="CBEDEF">
                  <a:alpha val="89803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0" name="Google Shape;250;p15"/>
            <p:cNvSpPr txBox="1"/>
            <p:nvPr/>
          </p:nvSpPr>
          <p:spPr>
            <a:xfrm>
              <a:off x="1433360" y="2197841"/>
              <a:ext cx="2632460" cy="8632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67" rIns="170667" bIns="170667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rgbClr val="000000"/>
                </a:buClr>
                <a:buSzPts val="1800"/>
              </a:pPr>
              <a:r>
                <a:rPr lang="en-US" sz="2400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Axborot olish va undan foydalanish</a:t>
              </a:r>
              <a:endParaRPr sz="24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51" name="Google Shape;251;p15"/>
            <p:cNvSpPr/>
            <p:nvPr/>
          </p:nvSpPr>
          <p:spPr>
            <a:xfrm>
              <a:off x="32659" y="591069"/>
              <a:ext cx="1356151" cy="1356151"/>
            </a:xfrm>
            <a:prstGeom prst="ellipse">
              <a:avLst/>
            </a:prstGeom>
            <a:solidFill>
              <a:srgbClr val="2383C6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2" name="Google Shape;252;p15"/>
            <p:cNvSpPr txBox="1"/>
            <p:nvPr/>
          </p:nvSpPr>
          <p:spPr>
            <a:xfrm>
              <a:off x="231263" y="789673"/>
              <a:ext cx="958943" cy="95894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>
                <a:lnSpc>
                  <a:spcPct val="90000"/>
                </a:lnSpc>
                <a:buClr>
                  <a:srgbClr val="000000"/>
                </a:buClr>
                <a:buSzPts val="1800"/>
              </a:pPr>
              <a:r>
                <a:rPr lang="en-US" sz="2400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Maqsad</a:t>
              </a:r>
              <a:endParaRPr sz="24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53" name="Google Shape;253;p15"/>
            <p:cNvSpPr/>
            <p:nvPr/>
          </p:nvSpPr>
          <p:spPr>
            <a:xfrm>
              <a:off x="5004518" y="345592"/>
              <a:ext cx="3068849" cy="863265"/>
            </a:xfrm>
            <a:prstGeom prst="rect">
              <a:avLst/>
            </a:prstGeom>
            <a:solidFill>
              <a:srgbClr val="CDE5DC">
                <a:alpha val="89803"/>
              </a:srgbClr>
            </a:solidFill>
            <a:ln w="25400" cap="flat" cmpd="sng">
              <a:solidFill>
                <a:srgbClr val="CDE5DC">
                  <a:alpha val="89803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4" name="Google Shape;254;p15"/>
            <p:cNvSpPr txBox="1"/>
            <p:nvPr/>
          </p:nvSpPr>
          <p:spPr>
            <a:xfrm>
              <a:off x="5495534" y="345592"/>
              <a:ext cx="2577833" cy="8632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67" rIns="170667" bIns="170667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rgbClr val="000000"/>
                </a:buClr>
                <a:buSzPts val="1800"/>
              </a:pPr>
              <a:r>
                <a:rPr lang="en-US" sz="2400" dirty="0" err="1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To‘g‘ridan-to‘g‘ri</a:t>
              </a:r>
              <a:r>
                <a:rPr lang="en-US" sz="2400" dirty="0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 </a:t>
              </a:r>
              <a:r>
                <a:rPr lang="en-US" sz="2400" dirty="0" err="1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xulosalar</a:t>
              </a:r>
              <a:r>
                <a:rPr lang="en-US" sz="2400" dirty="0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 </a:t>
              </a:r>
              <a:r>
                <a:rPr lang="en-US" sz="2400" dirty="0" err="1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chiqarish</a:t>
              </a:r>
              <a:endParaRPr sz="2400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55" name="Google Shape;255;p15"/>
            <p:cNvSpPr/>
            <p:nvPr/>
          </p:nvSpPr>
          <p:spPr>
            <a:xfrm>
              <a:off x="5004518" y="1208858"/>
              <a:ext cx="3068849" cy="863265"/>
            </a:xfrm>
            <a:prstGeom prst="rect">
              <a:avLst/>
            </a:prstGeom>
            <a:solidFill>
              <a:srgbClr val="CDD9CF">
                <a:alpha val="89803"/>
              </a:srgbClr>
            </a:solidFill>
            <a:ln w="25400" cap="flat" cmpd="sng">
              <a:solidFill>
                <a:srgbClr val="CDD9CF">
                  <a:alpha val="89803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6" name="Google Shape;256;p15"/>
            <p:cNvSpPr txBox="1"/>
            <p:nvPr/>
          </p:nvSpPr>
          <p:spPr>
            <a:xfrm>
              <a:off x="5495534" y="1208858"/>
              <a:ext cx="2577833" cy="8632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67" rIns="170667" bIns="170667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rgbClr val="000000"/>
                </a:buClr>
                <a:buSzPts val="1800"/>
              </a:pPr>
              <a:r>
                <a:rPr lang="en-US" sz="2400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Diqqatni jamlash va aniq ko‘rsatilgan ma’lumotlarni topish</a:t>
              </a:r>
              <a:endParaRPr sz="24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57" name="Google Shape;257;p15"/>
            <p:cNvSpPr/>
            <p:nvPr/>
          </p:nvSpPr>
          <p:spPr>
            <a:xfrm>
              <a:off x="5004518" y="2072124"/>
              <a:ext cx="3068849" cy="863265"/>
            </a:xfrm>
            <a:prstGeom prst="rect">
              <a:avLst/>
            </a:prstGeom>
            <a:solidFill>
              <a:srgbClr val="D1E0DF">
                <a:alpha val="89803"/>
              </a:srgbClr>
            </a:solidFill>
            <a:ln w="25400" cap="flat" cmpd="sng">
              <a:solidFill>
                <a:srgbClr val="D1E0DF">
                  <a:alpha val="89803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8" name="Google Shape;258;p15"/>
            <p:cNvSpPr txBox="1"/>
            <p:nvPr/>
          </p:nvSpPr>
          <p:spPr>
            <a:xfrm>
              <a:off x="5495534" y="2072124"/>
              <a:ext cx="2577833" cy="8632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67" rIns="170667" bIns="170667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rgbClr val="000000"/>
                </a:buClr>
                <a:buSzPts val="1800"/>
              </a:pPr>
              <a:r>
                <a:rPr lang="en-US" sz="2400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Kontent va matn elementlarini baholash va tanqid qilish</a:t>
              </a:r>
              <a:endParaRPr sz="24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59" name="Google Shape;259;p15"/>
            <p:cNvSpPr/>
            <p:nvPr/>
          </p:nvSpPr>
          <p:spPr>
            <a:xfrm>
              <a:off x="5004518" y="2935390"/>
              <a:ext cx="3068849" cy="863265"/>
            </a:xfrm>
            <a:prstGeom prst="rect">
              <a:avLst/>
            </a:prstGeom>
            <a:solidFill>
              <a:srgbClr val="CBD8EA">
                <a:alpha val="89803"/>
              </a:srgbClr>
            </a:solidFill>
            <a:ln w="25400" cap="flat" cmpd="sng">
              <a:solidFill>
                <a:srgbClr val="CBD8EA">
                  <a:alpha val="89803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60" name="Google Shape;260;p15"/>
            <p:cNvSpPr txBox="1"/>
            <p:nvPr/>
          </p:nvSpPr>
          <p:spPr>
            <a:xfrm>
              <a:off x="5495534" y="2935390"/>
              <a:ext cx="2577833" cy="8632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67" rIns="170667" bIns="170667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rgbClr val="000000"/>
                </a:buClr>
                <a:buSzPts val="1800"/>
              </a:pPr>
              <a:r>
                <a:rPr lang="en-US" sz="2400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G‘oyalar va axborotni talqin qilish hamda uyg‘unlashtirish</a:t>
              </a:r>
              <a:endParaRPr sz="24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61" name="Google Shape;261;p15"/>
            <p:cNvSpPr/>
            <p:nvPr/>
          </p:nvSpPr>
          <p:spPr>
            <a:xfrm>
              <a:off x="4025164" y="0"/>
              <a:ext cx="1356151" cy="1356151"/>
            </a:xfrm>
            <a:prstGeom prst="ellipse">
              <a:avLst/>
            </a:prstGeom>
            <a:solidFill>
              <a:srgbClr val="24CED7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62" name="Google Shape;262;p15"/>
            <p:cNvSpPr txBox="1"/>
            <p:nvPr/>
          </p:nvSpPr>
          <p:spPr>
            <a:xfrm>
              <a:off x="4223768" y="198604"/>
              <a:ext cx="958943" cy="95894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>
                <a:lnSpc>
                  <a:spcPct val="90000"/>
                </a:lnSpc>
                <a:buClr>
                  <a:srgbClr val="000000"/>
                </a:buClr>
                <a:buSzPts val="1600"/>
              </a:pPr>
              <a:r>
                <a:rPr lang="en-US" sz="2133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Tushunish jarayoni</a:t>
              </a:r>
              <a:endParaRPr sz="2133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</p:grpSp>
      <p:pic>
        <p:nvPicPr>
          <p:cNvPr id="263" name="Google Shape;263;p15" descr="PIRLS 2021 International Report and Results Now Online | IEA.nl"/>
          <p:cNvPicPr preferRelativeResize="0"/>
          <p:nvPr/>
        </p:nvPicPr>
        <p:blipFill rotWithShape="1">
          <a:blip r:embed="rId3">
            <a:alphaModFix/>
          </a:blip>
          <a:srcRect l="27696" t="14571" r="27175" b="8660"/>
          <a:stretch/>
        </p:blipFill>
        <p:spPr>
          <a:xfrm>
            <a:off x="919211" y="119760"/>
            <a:ext cx="1366701" cy="11973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="" xmlns:a16="http://schemas.microsoft.com/office/drawing/2014/main" id="{21E9D869-AF21-9CDC-4CA4-395A840EA2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0019269"/>
              </p:ext>
            </p:extLst>
          </p:nvPr>
        </p:nvGraphicFramePr>
        <p:xfrm>
          <a:off x="417390" y="3081850"/>
          <a:ext cx="4579867" cy="2488721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284523">
                  <a:extLst>
                    <a:ext uri="{9D8B030D-6E8A-4147-A177-3AD203B41FA5}">
                      <a16:colId xmlns="" xmlns:a16="http://schemas.microsoft.com/office/drawing/2014/main" val="4201778085"/>
                    </a:ext>
                  </a:extLst>
                </a:gridCol>
                <a:gridCol w="2295344">
                  <a:extLst>
                    <a:ext uri="{9D8B030D-6E8A-4147-A177-3AD203B41FA5}">
                      <a16:colId xmlns="" xmlns:a16="http://schemas.microsoft.com/office/drawing/2014/main" val="3549686114"/>
                    </a:ext>
                  </a:extLst>
                </a:gridCol>
              </a:tblGrid>
              <a:tr h="605396">
                <a:tc>
                  <a:txBody>
                    <a:bodyPr/>
                    <a:lstStyle/>
                    <a:p>
                      <a:pPr algn="l"/>
                      <a:r>
                        <a:rPr lang="en-US" sz="2700" kern="1200" dirty="0">
                          <a:effectLst/>
                          <a:latin typeface="Arial Narrow" panose="020B0606020202030204" pitchFamily="34" charset="0"/>
                        </a:rPr>
                        <a:t>Eng </a:t>
                      </a:r>
                      <a:r>
                        <a:rPr lang="en-US" sz="2700" kern="1200" dirty="0" err="1">
                          <a:effectLst/>
                          <a:latin typeface="Arial Narrow" panose="020B0606020202030204" pitchFamily="34" charset="0"/>
                        </a:rPr>
                        <a:t>yuqori</a:t>
                      </a:r>
                      <a:endParaRPr lang="ru-RU" sz="27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700" dirty="0">
                          <a:latin typeface="Arial Narrow" panose="020B0606020202030204" pitchFamily="34" charset="0"/>
                        </a:rPr>
                        <a:t>551-625</a:t>
                      </a:r>
                      <a:endParaRPr lang="ru-RU" sz="27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="" xmlns:a16="http://schemas.microsoft.com/office/drawing/2014/main" val="3606841733"/>
                  </a:ext>
                </a:extLst>
              </a:tr>
              <a:tr h="627775">
                <a:tc>
                  <a:txBody>
                    <a:bodyPr/>
                    <a:lstStyle/>
                    <a:p>
                      <a:pPr marL="0" algn="l" defTabSz="685800" rtl="0" eaLnBrk="1" latinLnBrk="0" hangingPunct="1"/>
                      <a:r>
                        <a:rPr lang="en-US" sz="2700" kern="1200" dirty="0" err="1">
                          <a:effectLst/>
                          <a:latin typeface="Arial Narrow" panose="020B0606020202030204" pitchFamily="34" charset="0"/>
                        </a:rPr>
                        <a:t>yuqori</a:t>
                      </a:r>
                      <a:endParaRPr lang="ru-RU" sz="2700" b="1" kern="12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700" kern="1200" dirty="0">
                          <a:effectLst/>
                          <a:latin typeface="Arial Narrow" panose="020B0606020202030204" pitchFamily="34" charset="0"/>
                        </a:rPr>
                        <a:t>476-550 ball </a:t>
                      </a:r>
                      <a:endParaRPr lang="ru-RU" sz="27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="" xmlns:a16="http://schemas.microsoft.com/office/drawing/2014/main" val="1191548424"/>
                  </a:ext>
                </a:extLst>
              </a:tr>
              <a:tr h="627775">
                <a:tc>
                  <a:txBody>
                    <a:bodyPr/>
                    <a:lstStyle/>
                    <a:p>
                      <a:pPr algn="l"/>
                      <a:r>
                        <a:rPr lang="en-US" sz="2700" kern="1200" dirty="0" err="1">
                          <a:effectLst/>
                          <a:latin typeface="Arial Narrow" panose="020B0606020202030204" pitchFamily="34" charset="0"/>
                        </a:rPr>
                        <a:t>o‘rtacha</a:t>
                      </a:r>
                      <a:r>
                        <a:rPr lang="en-US" sz="2700" kern="1200" dirty="0"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ru-RU" sz="27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700" kern="1200" dirty="0">
                          <a:effectLst/>
                          <a:latin typeface="Arial Narrow" panose="020B0606020202030204" pitchFamily="34" charset="0"/>
                        </a:rPr>
                        <a:t>401-475 ball</a:t>
                      </a:r>
                      <a:endParaRPr lang="ru-RU" sz="27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="" xmlns:a16="http://schemas.microsoft.com/office/drawing/2014/main" val="3814519660"/>
                  </a:ext>
                </a:extLst>
              </a:tr>
              <a:tr h="627775">
                <a:tc>
                  <a:txBody>
                    <a:bodyPr/>
                    <a:lstStyle/>
                    <a:p>
                      <a:pPr algn="l"/>
                      <a:r>
                        <a:rPr lang="en-US" sz="2700" kern="1200" dirty="0">
                          <a:effectLst/>
                          <a:latin typeface="Arial Narrow" panose="020B0606020202030204" pitchFamily="34" charset="0"/>
                        </a:rPr>
                        <a:t>past </a:t>
                      </a:r>
                      <a:r>
                        <a:rPr lang="en-US" sz="2700" kern="1200" dirty="0" err="1">
                          <a:effectLst/>
                          <a:latin typeface="Arial Narrow" panose="020B0606020202030204" pitchFamily="34" charset="0"/>
                        </a:rPr>
                        <a:t>daraja</a:t>
                      </a:r>
                      <a:r>
                        <a:rPr lang="en-US" sz="2700" kern="1200" dirty="0"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ru-RU" sz="27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700" kern="1200" dirty="0">
                          <a:effectLst/>
                          <a:latin typeface="Arial Narrow" panose="020B0606020202030204" pitchFamily="34" charset="0"/>
                        </a:rPr>
                        <a:t>400 ball</a:t>
                      </a:r>
                      <a:endParaRPr lang="ru-RU" sz="27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="" xmlns:a16="http://schemas.microsoft.com/office/drawing/2014/main" val="3256028648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F8D2E07-11B2-84BB-69CC-5FB5AEAF52F0}"/>
              </a:ext>
            </a:extLst>
          </p:cNvPr>
          <p:cNvSpPr txBox="1"/>
          <p:nvPr/>
        </p:nvSpPr>
        <p:spPr>
          <a:xfrm>
            <a:off x="585627" y="1663010"/>
            <a:ext cx="4243392" cy="91319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 defTabSz="914377" latinLnBrk="1"/>
            <a:r>
              <a:rPr lang="en-US" sz="2667" b="1" dirty="0" err="1">
                <a:solidFill>
                  <a:srgbClr val="0070C0"/>
                </a:solidFill>
                <a:latin typeface="Arial Narrow" panose="020B0606020202030204" pitchFamily="34" charset="0"/>
                <a:ea typeface="Arial Unicode MS"/>
                <a:cs typeface="Arial" pitchFamily="34" charset="0"/>
              </a:rPr>
              <a:t>Xalqaro</a:t>
            </a:r>
            <a:r>
              <a:rPr lang="en-US" sz="2667" b="1" dirty="0">
                <a:solidFill>
                  <a:srgbClr val="0070C0"/>
                </a:solidFill>
                <a:latin typeface="Arial Narrow" panose="020B0606020202030204" pitchFamily="34" charset="0"/>
                <a:ea typeface="Arial Unicode MS"/>
                <a:cs typeface="Arial" pitchFamily="34" charset="0"/>
              </a:rPr>
              <a:t> </a:t>
            </a:r>
            <a:r>
              <a:rPr lang="en-US" sz="2667" b="1" dirty="0" err="1">
                <a:solidFill>
                  <a:srgbClr val="0070C0"/>
                </a:solidFill>
                <a:latin typeface="Arial Narrow" panose="020B0606020202030204" pitchFamily="34" charset="0"/>
                <a:ea typeface="Arial Unicode MS"/>
                <a:cs typeface="Arial" pitchFamily="34" charset="0"/>
              </a:rPr>
              <a:t>shkalaning</a:t>
            </a:r>
            <a:r>
              <a:rPr lang="en-US" sz="2667" b="1" dirty="0">
                <a:solidFill>
                  <a:srgbClr val="0070C0"/>
                </a:solidFill>
                <a:latin typeface="Arial Narrow" panose="020B0606020202030204" pitchFamily="34" charset="0"/>
                <a:ea typeface="Arial Unicode MS"/>
                <a:cs typeface="Arial" pitchFamily="34" charset="0"/>
              </a:rPr>
              <a:t> </a:t>
            </a:r>
            <a:r>
              <a:rPr lang="en-US" sz="2667" b="1" dirty="0" err="1">
                <a:solidFill>
                  <a:srgbClr val="0070C0"/>
                </a:solidFill>
                <a:latin typeface="Arial Narrow" panose="020B0606020202030204" pitchFamily="34" charset="0"/>
                <a:ea typeface="Arial Unicode MS"/>
                <a:cs typeface="Arial" pitchFamily="34" charset="0"/>
              </a:rPr>
              <a:t>o‘rtacha</a:t>
            </a:r>
            <a:r>
              <a:rPr lang="en-US" sz="2667" b="1" dirty="0">
                <a:solidFill>
                  <a:srgbClr val="0070C0"/>
                </a:solidFill>
                <a:latin typeface="Arial Narrow" panose="020B0606020202030204" pitchFamily="34" charset="0"/>
                <a:ea typeface="Arial Unicode MS"/>
                <a:cs typeface="Arial" pitchFamily="34" charset="0"/>
              </a:rPr>
              <a:t> </a:t>
            </a:r>
            <a:endParaRPr lang="uz-Cyrl-UZ" sz="2667" b="1" dirty="0">
              <a:solidFill>
                <a:srgbClr val="0070C0"/>
              </a:solidFill>
              <a:latin typeface="Arial Narrow" panose="020B0606020202030204" pitchFamily="34" charset="0"/>
              <a:ea typeface="Arial Unicode MS"/>
              <a:cs typeface="Arial" pitchFamily="34" charset="0"/>
            </a:endParaRPr>
          </a:p>
          <a:p>
            <a:pPr algn="ctr" defTabSz="914377" latinLnBrk="1"/>
            <a:r>
              <a:rPr lang="en-US" sz="2667" b="1" dirty="0" err="1">
                <a:solidFill>
                  <a:srgbClr val="0070C0"/>
                </a:solidFill>
                <a:latin typeface="Arial Narrow" panose="020B0606020202030204" pitchFamily="34" charset="0"/>
                <a:ea typeface="Arial Unicode MS"/>
                <a:cs typeface="Arial" pitchFamily="34" charset="0"/>
              </a:rPr>
              <a:t>qiymati</a:t>
            </a:r>
            <a:endParaRPr lang="en-US" sz="2667" b="1" dirty="0">
              <a:solidFill>
                <a:srgbClr val="0070C0"/>
              </a:solidFill>
              <a:latin typeface="Arial Narrow" panose="020B0606020202030204" pitchFamily="34" charset="0"/>
              <a:ea typeface="Arial Unicode MS"/>
              <a:cs typeface="Arial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89B83BBB-059F-4301-ACB8-2420B3C56321}"/>
              </a:ext>
            </a:extLst>
          </p:cNvPr>
          <p:cNvSpPr txBox="1"/>
          <p:nvPr/>
        </p:nvSpPr>
        <p:spPr>
          <a:xfrm>
            <a:off x="1058334" y="397934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400" dirty="0"/>
          </a:p>
        </p:txBody>
      </p:sp>
      <p:sp>
        <p:nvSpPr>
          <p:cNvPr id="8" name="Параллелограмм 1">
            <a:extLst>
              <a:ext uri="{FF2B5EF4-FFF2-40B4-BE49-F238E27FC236}">
                <a16:creationId xmlns="" xmlns:a16="http://schemas.microsoft.com/office/drawing/2014/main" id="{6FFECC6F-73CE-410E-9974-8A60990D4BE3}"/>
              </a:ext>
            </a:extLst>
          </p:cNvPr>
          <p:cNvSpPr/>
          <p:nvPr/>
        </p:nvSpPr>
        <p:spPr>
          <a:xfrm>
            <a:off x="0" y="0"/>
            <a:ext cx="12268200" cy="660400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latin typeface="Arial Narrow" panose="020B0606020202030204" pitchFamily="34" charset="0"/>
                <a:cs typeface="Arial" pitchFamily="34" charset="0"/>
                <a:sym typeface="Cambria"/>
              </a:rPr>
              <a:t>TADQIQOTIDA</a:t>
            </a:r>
            <a:r>
              <a:rPr lang="en-US" sz="2400" b="1" dirty="0">
                <a:solidFill>
                  <a:srgbClr val="3F3F3F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DARAJALARI</a:t>
            </a:r>
            <a:r>
              <a:rPr lang="ru-RU" sz="2400" b="1" dirty="0">
                <a:solidFill>
                  <a:srgbClr val="FFFFFF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Cambria"/>
                <a:ea typeface="Cambria"/>
                <a:cs typeface="Cambria"/>
                <a:sym typeface="Cambria"/>
              </a:rPr>
              <a:t>TASNIFI</a:t>
            </a:r>
            <a:r>
              <a:rPr lang="uz-Cyrl-UZ" sz="2400" b="1" kern="100" dirty="0">
                <a:solidFill>
                  <a:schemeClr val="bg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387F3156-2D05-41D0-9973-1596F8096B90}"/>
              </a:ext>
            </a:extLst>
          </p:cNvPr>
          <p:cNvSpPr txBox="1"/>
          <p:nvPr/>
        </p:nvSpPr>
        <p:spPr>
          <a:xfrm>
            <a:off x="7323667" y="1413934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400" dirty="0"/>
          </a:p>
        </p:txBody>
      </p:sp>
      <p:pic>
        <p:nvPicPr>
          <p:cNvPr id="10" name="Google Shape;297;p19" descr="PIRLS 2021 International Report and Results Now Online | IEA.nl">
            <a:extLst>
              <a:ext uri="{FF2B5EF4-FFF2-40B4-BE49-F238E27FC236}">
                <a16:creationId xmlns="" xmlns:a16="http://schemas.microsoft.com/office/drawing/2014/main" id="{ED15B3FC-A926-4D78-9402-04F921F79585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34438" t="40073" r="32098" b="38653"/>
          <a:stretch/>
        </p:blipFill>
        <p:spPr>
          <a:xfrm>
            <a:off x="2125508" y="139700"/>
            <a:ext cx="1163633" cy="381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298;p19">
            <a:extLst>
              <a:ext uri="{FF2B5EF4-FFF2-40B4-BE49-F238E27FC236}">
                <a16:creationId xmlns="" xmlns:a16="http://schemas.microsoft.com/office/drawing/2014/main" id="{E8EAA097-452E-412B-BA6B-9B5EE0506A9C}"/>
              </a:ext>
            </a:extLst>
          </p:cNvPr>
          <p:cNvSpPr txBox="1"/>
          <p:nvPr/>
        </p:nvSpPr>
        <p:spPr>
          <a:xfrm>
            <a:off x="5544236" y="1581020"/>
            <a:ext cx="5983200" cy="10771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 dirty="0" err="1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Ilg‘or</a:t>
            </a:r>
            <a:r>
              <a:rPr lang="en-US" sz="1600" b="1" i="0" u="none" strike="noStrike" cap="none" dirty="0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1" i="0" u="none" strike="noStrike" cap="none" dirty="0" err="1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daraja</a:t>
            </a:r>
            <a:r>
              <a:rPr lang="en-US" sz="1600" b="1" i="0" u="none" strike="noStrike" cap="none" dirty="0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 (Advanced) 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-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o‘quvchilar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matnni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yaxlit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o‘zlashtira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oladi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va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ayni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paytda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uning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alohida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qismlarini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bir-biri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bilan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bog‘liq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holda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tushunadi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.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Muallifning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g‘oyasini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izohlashda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o‘z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fikrini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asoslash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uchun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matnga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tayana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oladi</a:t>
            </a:r>
            <a:endParaRPr sz="1600" b="0" i="0" u="none" strike="noStrike" cap="none" dirty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2" name="Google Shape;299;p19">
            <a:extLst>
              <a:ext uri="{FF2B5EF4-FFF2-40B4-BE49-F238E27FC236}">
                <a16:creationId xmlns="" xmlns:a16="http://schemas.microsoft.com/office/drawing/2014/main" id="{D759A2F3-563B-4452-8A4E-CE2FBB44304E}"/>
              </a:ext>
            </a:extLst>
          </p:cNvPr>
          <p:cNvSpPr txBox="1"/>
          <p:nvPr/>
        </p:nvSpPr>
        <p:spPr>
          <a:xfrm>
            <a:off x="5544236" y="2861128"/>
            <a:ext cx="6056026" cy="11461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 dirty="0" err="1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Yuqori</a:t>
            </a:r>
            <a:r>
              <a:rPr lang="en-US" sz="1600" b="1" i="0" u="none" strike="noStrike" cap="none" dirty="0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1" i="0" u="none" strike="noStrike" cap="none" dirty="0" err="1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daraja</a:t>
            </a:r>
            <a:r>
              <a:rPr lang="en-US" sz="1600" b="1" i="0" u="none" strike="noStrike" cap="none" dirty="0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 (High) 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-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o‘quvchilar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matnning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ahamiyatli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xabarlarini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tushunadi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,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matnga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asoslanib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o‘z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xulosalarini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chiqaradi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,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matn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mazmuniga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ham,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shakliga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ham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baho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bera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oladi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,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uning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ayrim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til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xususiyatlariga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e’tibor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qarata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oladi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;</a:t>
            </a:r>
            <a:endParaRPr sz="1600" b="0" i="0" u="none" strike="noStrike" cap="none" dirty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4" name="Google Shape;300;p19">
            <a:extLst>
              <a:ext uri="{FF2B5EF4-FFF2-40B4-BE49-F238E27FC236}">
                <a16:creationId xmlns="" xmlns:a16="http://schemas.microsoft.com/office/drawing/2014/main" id="{31D26343-F399-4149-BFC3-8F82B00D1AAC}"/>
              </a:ext>
            </a:extLst>
          </p:cNvPr>
          <p:cNvSpPr txBox="1"/>
          <p:nvPr/>
        </p:nvSpPr>
        <p:spPr>
          <a:xfrm>
            <a:off x="5544236" y="4156293"/>
            <a:ext cx="6056025" cy="882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 dirty="0" err="1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O‘rta</a:t>
            </a:r>
            <a:r>
              <a:rPr lang="en-US" sz="1600" b="1" i="0" u="none" strike="noStrike" cap="none" dirty="0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1" i="0" u="none" strike="noStrike" cap="none" dirty="0" err="1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daraja</a:t>
            </a:r>
            <a:r>
              <a:rPr lang="en-US" sz="1600" b="1" i="0" u="none" strike="noStrike" cap="none" dirty="0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 (Intermediate) 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-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o‘quvchilar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matndan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axborot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topa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oladi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,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matn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shakli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va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tilining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ba’zi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xususiyatlaridan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foydalanib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,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matnga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asosan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o‘z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xulosalarini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chiqaradi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;</a:t>
            </a:r>
            <a:endParaRPr sz="1600" b="0" i="0" u="none" strike="noStrike" cap="none" dirty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6" name="Google Shape;301;p19">
            <a:extLst>
              <a:ext uri="{FF2B5EF4-FFF2-40B4-BE49-F238E27FC236}">
                <a16:creationId xmlns="" xmlns:a16="http://schemas.microsoft.com/office/drawing/2014/main" id="{B85C2122-7369-4368-BC25-10927604A650}"/>
              </a:ext>
            </a:extLst>
          </p:cNvPr>
          <p:cNvSpPr txBox="1"/>
          <p:nvPr/>
        </p:nvSpPr>
        <p:spPr>
          <a:xfrm>
            <a:off x="5544236" y="5260955"/>
            <a:ext cx="6056025" cy="6192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 dirty="0" err="1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Quyi</a:t>
            </a:r>
            <a:r>
              <a:rPr lang="en-US" sz="1600" b="1" i="0" u="none" strike="noStrike" cap="none" dirty="0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1" i="0" u="none" strike="noStrike" cap="none" dirty="0" err="1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daraja</a:t>
            </a:r>
            <a:r>
              <a:rPr lang="en-US" sz="1600" b="1" i="0" u="none" strike="noStrike" cap="none" dirty="0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 (Low) 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o‘quvchilar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matnda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aniq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berilgan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ma’lumotni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ajrata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oladi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ishlay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oladi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;</a:t>
            </a:r>
            <a:endParaRPr sz="16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323626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 descr="O‘qish ko‘nikmalari bo‘yicha yuqori darajaga (550 ball) erishgan o‘quvchilar ulushi.">
            <a:extLst>
              <a:ext uri="{FF2B5EF4-FFF2-40B4-BE49-F238E27FC236}">
                <a16:creationId xmlns="" xmlns:a16="http://schemas.microsoft.com/office/drawing/2014/main" id="{EE30E47A-540D-2A62-9A37-F83684CA8E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463" y="1341120"/>
            <a:ext cx="7550520" cy="528007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араллелограмм 1">
            <a:extLst>
              <a:ext uri="{FF2B5EF4-FFF2-40B4-BE49-F238E27FC236}">
                <a16:creationId xmlns="" xmlns:a16="http://schemas.microsoft.com/office/drawing/2014/main" id="{98F07AAA-8C0D-4D42-91F9-8F914EF7300B}"/>
              </a:ext>
            </a:extLst>
          </p:cNvPr>
          <p:cNvSpPr/>
          <p:nvPr/>
        </p:nvSpPr>
        <p:spPr>
          <a:xfrm>
            <a:off x="0" y="0"/>
            <a:ext cx="12268200" cy="660400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Arial" pitchFamily="34" charset="0"/>
                <a:cs typeface="Arial" pitchFamily="34" charset="0"/>
              </a:rPr>
              <a:t>“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Yuqori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”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darajaga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yetgan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o‘quvchilar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ulushi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F201E720-92FC-4AE2-9630-96C65CF8517E}"/>
              </a:ext>
            </a:extLst>
          </p:cNvPr>
          <p:cNvSpPr txBox="1"/>
          <p:nvPr/>
        </p:nvSpPr>
        <p:spPr>
          <a:xfrm>
            <a:off x="8279935" y="1434443"/>
            <a:ext cx="323815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O‘zbekistonlik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70%i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34%i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o‘rtacha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qayd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etishgan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Singapurda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t"/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darajasiga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yetgan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ulushi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71%ni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t"/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Rossiyada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darajaga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yetgan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ulushi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63%ni,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t"/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Litvada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54%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t"/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Latviyada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40%,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t"/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Gruziyada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25%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t"/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Qozog‘istonda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28%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52617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>
            <a:extLst>
              <a:ext uri="{FF2B5EF4-FFF2-40B4-BE49-F238E27FC236}">
                <a16:creationId xmlns="" xmlns:a16="http://schemas.microsoft.com/office/drawing/2014/main" id="{07F3AAC6-F1D8-4604-AF83-60506906186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4734584"/>
              </p:ext>
            </p:extLst>
          </p:nvPr>
        </p:nvGraphicFramePr>
        <p:xfrm>
          <a:off x="794479" y="1064302"/>
          <a:ext cx="10208300" cy="5509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1660">
                  <a:extLst>
                    <a:ext uri="{9D8B030D-6E8A-4147-A177-3AD203B41FA5}">
                      <a16:colId xmlns="" xmlns:a16="http://schemas.microsoft.com/office/drawing/2014/main" val="576376106"/>
                    </a:ext>
                  </a:extLst>
                </a:gridCol>
                <a:gridCol w="2041660">
                  <a:extLst>
                    <a:ext uri="{9D8B030D-6E8A-4147-A177-3AD203B41FA5}">
                      <a16:colId xmlns="" xmlns:a16="http://schemas.microsoft.com/office/drawing/2014/main" val="2847361446"/>
                    </a:ext>
                  </a:extLst>
                </a:gridCol>
                <a:gridCol w="2041660">
                  <a:extLst>
                    <a:ext uri="{9D8B030D-6E8A-4147-A177-3AD203B41FA5}">
                      <a16:colId xmlns="" xmlns:a16="http://schemas.microsoft.com/office/drawing/2014/main" val="1093374570"/>
                    </a:ext>
                  </a:extLst>
                </a:gridCol>
                <a:gridCol w="2041660">
                  <a:extLst>
                    <a:ext uri="{9D8B030D-6E8A-4147-A177-3AD203B41FA5}">
                      <a16:colId xmlns="" xmlns:a16="http://schemas.microsoft.com/office/drawing/2014/main" val="3974509306"/>
                    </a:ext>
                  </a:extLst>
                </a:gridCol>
                <a:gridCol w="2041660">
                  <a:extLst>
                    <a:ext uri="{9D8B030D-6E8A-4147-A177-3AD203B41FA5}">
                      <a16:colId xmlns="" xmlns:a16="http://schemas.microsoft.com/office/drawing/2014/main" val="589684905"/>
                    </a:ext>
                  </a:extLst>
                </a:gridCol>
              </a:tblGrid>
              <a:tr h="74234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1" i="0" u="none" strike="noStrike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Mamlakatlar</a:t>
                      </a:r>
                      <a:endParaRPr sz="2400" b="1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1" i="0" u="none" strike="noStrike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Ilg‘or</a:t>
                      </a:r>
                      <a:r>
                        <a:rPr lang="en-US" sz="2400" b="1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</a:t>
                      </a:r>
                      <a:r>
                        <a:rPr lang="en-US" sz="2400" b="1" i="0" u="none" strike="noStrike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daraja</a:t>
                      </a:r>
                      <a:r>
                        <a:rPr lang="en-US" sz="2400" b="1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(625)</a:t>
                      </a:r>
                      <a:endParaRPr sz="2400" b="1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1" i="0" u="none" strike="noStrike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Yuqori</a:t>
                      </a:r>
                      <a:r>
                        <a:rPr lang="en-US" sz="2400" b="1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</a:t>
                      </a:r>
                      <a:r>
                        <a:rPr lang="en-US" sz="2400" b="1" i="0" u="none" strike="noStrike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daraja</a:t>
                      </a:r>
                      <a:r>
                        <a:rPr lang="en-US" sz="2400" b="1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(550)</a:t>
                      </a:r>
                      <a:endParaRPr sz="2400" b="1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1" i="0" u="none" strike="noStrike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O‘rta</a:t>
                      </a:r>
                      <a:r>
                        <a:rPr lang="en-US" sz="2400" b="1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</a:t>
                      </a:r>
                      <a:r>
                        <a:rPr lang="en-US" sz="2400" b="1" i="0" u="none" strike="noStrike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daraja</a:t>
                      </a:r>
                      <a:endParaRPr sz="2400" b="1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1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(475)</a:t>
                      </a:r>
                      <a:endParaRPr sz="2400" b="1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1" i="0" u="none" strike="noStrike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Quyi</a:t>
                      </a:r>
                      <a:r>
                        <a:rPr lang="en-US" sz="2400" b="1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</a:t>
                      </a:r>
                      <a:r>
                        <a:rPr lang="en-US" sz="2400" b="1" i="0" u="none" strike="noStrike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daraja</a:t>
                      </a:r>
                      <a:endParaRPr sz="2400" b="1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1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(400)</a:t>
                      </a:r>
                      <a:endParaRPr sz="2400" b="1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163200930"/>
                  </a:ext>
                </a:extLst>
              </a:tr>
              <a:tr h="40299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Singapur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35%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71%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90%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97%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extLst>
                  <a:ext uri="{0D108BD9-81ED-4DB2-BD59-A6C34878D82A}">
                    <a16:rowId xmlns="" xmlns:a16="http://schemas.microsoft.com/office/drawing/2014/main" val="1885339944"/>
                  </a:ext>
                </a:extLst>
              </a:tr>
              <a:tr h="40299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Irlandiya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27%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67%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91%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98%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extLst>
                  <a:ext uri="{0D108BD9-81ED-4DB2-BD59-A6C34878D82A}">
                    <a16:rowId xmlns="" xmlns:a16="http://schemas.microsoft.com/office/drawing/2014/main" val="1282205062"/>
                  </a:ext>
                </a:extLst>
              </a:tr>
              <a:tr h="74234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Shimoliy Irlandiya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23%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61%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87%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97%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extLst>
                  <a:ext uri="{0D108BD9-81ED-4DB2-BD59-A6C34878D82A}">
                    <a16:rowId xmlns="" xmlns:a16="http://schemas.microsoft.com/office/drawing/2014/main" val="963430135"/>
                  </a:ext>
                </a:extLst>
              </a:tr>
              <a:tr h="40299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Gongkong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21%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68%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92%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98%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extLst>
                  <a:ext uri="{0D108BD9-81ED-4DB2-BD59-A6C34878D82A}">
                    <a16:rowId xmlns="" xmlns:a16="http://schemas.microsoft.com/office/drawing/2014/main" val="1035110732"/>
                  </a:ext>
                </a:extLst>
              </a:tr>
              <a:tr h="40299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Rossiya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21%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63%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89%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98%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extLst>
                  <a:ext uri="{0D108BD9-81ED-4DB2-BD59-A6C34878D82A}">
                    <a16:rowId xmlns="" xmlns:a16="http://schemas.microsoft.com/office/drawing/2014/main" val="2553790646"/>
                  </a:ext>
                </a:extLst>
              </a:tr>
              <a:tr h="40299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Angliya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18%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57%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86%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97%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extLst>
                  <a:ext uri="{0D108BD9-81ED-4DB2-BD59-A6C34878D82A}">
                    <a16:rowId xmlns="" xmlns:a16="http://schemas.microsoft.com/office/drawing/2014/main" val="404305137"/>
                  </a:ext>
                </a:extLst>
              </a:tr>
              <a:tr h="402995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Turkiya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5%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29%</a:t>
                      </a:r>
                      <a:endParaRPr sz="2400" b="0" i="0" u="none" strike="noStrike" kern="1200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62%</a:t>
                      </a:r>
                      <a:endParaRPr sz="2400" b="0" i="0" u="none" strike="noStrike" kern="1200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86%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extLst>
                  <a:ext uri="{0D108BD9-81ED-4DB2-BD59-A6C34878D82A}">
                    <a16:rowId xmlns="" xmlns:a16="http://schemas.microsoft.com/office/drawing/2014/main" val="3137871708"/>
                  </a:ext>
                </a:extLst>
              </a:tr>
              <a:tr h="402995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Qozog‘iston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4%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28%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67%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91%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extLst>
                  <a:ext uri="{0D108BD9-81ED-4DB2-BD59-A6C34878D82A}">
                    <a16:rowId xmlns="" xmlns:a16="http://schemas.microsoft.com/office/drawing/2014/main" val="3008479437"/>
                  </a:ext>
                </a:extLst>
              </a:tr>
              <a:tr h="402995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O‘zbekiston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0%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7%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34%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70%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9904200"/>
                  </a:ext>
                </a:extLst>
              </a:tr>
              <a:tr h="402995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Marokash</a:t>
                      </a:r>
                      <a:endParaRPr sz="2400" b="0" i="0" u="none" strike="noStrike" kern="1200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1%</a:t>
                      </a:r>
                      <a:endParaRPr sz="2400" b="0" i="0" u="none" strike="noStrike" kern="1200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5%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17%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41%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extLst>
                  <a:ext uri="{0D108BD9-81ED-4DB2-BD59-A6C34878D82A}">
                    <a16:rowId xmlns="" xmlns:a16="http://schemas.microsoft.com/office/drawing/2014/main" val="2123233989"/>
                  </a:ext>
                </a:extLst>
              </a:tr>
            </a:tbl>
          </a:graphicData>
        </a:graphic>
      </p:graphicFrame>
      <p:sp>
        <p:nvSpPr>
          <p:cNvPr id="6" name="Параллелограмм 1">
            <a:extLst>
              <a:ext uri="{FF2B5EF4-FFF2-40B4-BE49-F238E27FC236}">
                <a16:creationId xmlns="" xmlns:a16="http://schemas.microsoft.com/office/drawing/2014/main" id="{41EF3176-1AFA-4599-A868-EEC9EEA4F5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879475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173038" algn="l"/>
              </a:tabLst>
            </a:pPr>
            <a:r>
              <a:rPr lang="en-US" sz="1800" b="1" dirty="0">
                <a:solidFill>
                  <a:schemeClr val="bg1"/>
                </a:solidFill>
                <a:latin typeface="Arial" panose="020B0604020202020204" pitchFamily="34" charset="0"/>
              </a:rPr>
              <a:t>PIRLS </a:t>
            </a:r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US" sz="18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TADQIQOTIDA </a:t>
            </a:r>
            <a:r>
              <a:rPr lang="en-US" sz="1800" b="1" dirty="0">
                <a:solidFill>
                  <a:schemeClr val="bg1"/>
                </a:solidFill>
                <a:latin typeface="Arial" panose="020B0604020202020204" pitchFamily="34" charset="0"/>
                <a:sym typeface="Cambria"/>
              </a:rPr>
              <a:t>O‘QUVCHILARNING DARAJALARI BO‘YICHA MA’LUMOT</a:t>
            </a:r>
            <a:endParaRPr lang="uz-Cyrl-UZ" sz="18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77347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>
            <a:extLst>
              <a:ext uri="{FF2B5EF4-FFF2-40B4-BE49-F238E27FC236}">
                <a16:creationId xmlns="" xmlns:a16="http://schemas.microsoft.com/office/drawing/2014/main" id="{51B17DF7-C2A2-4AA8-8A88-1694D44BFAE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530487" y="1432009"/>
          <a:ext cx="8390827" cy="44694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Параллелограмм 1">
            <a:extLst>
              <a:ext uri="{FF2B5EF4-FFF2-40B4-BE49-F238E27FC236}">
                <a16:creationId xmlns="" xmlns:a16="http://schemas.microsoft.com/office/drawing/2014/main" id="{281F4705-AC8A-4057-B3BC-D01A4FEDE349}"/>
              </a:ext>
            </a:extLst>
          </p:cNvPr>
          <p:cNvSpPr/>
          <p:nvPr/>
        </p:nvSpPr>
        <p:spPr>
          <a:xfrm>
            <a:off x="0" y="0"/>
            <a:ext cx="12268200" cy="660400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latin typeface="Arial" pitchFamily="34" charset="0"/>
                <a:cs typeface="Arial" pitchFamily="34" charset="0"/>
              </a:rPr>
              <a:t>Ota-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onalarning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 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kitob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o‘qishga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bo‘lgan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munosabati</a:t>
            </a:r>
            <a:endParaRPr lang="uz-Cyrl-UZ" sz="2400" b="1" kern="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8703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9056" t="28728" r="27445" b="13642"/>
          <a:stretch/>
        </p:blipFill>
        <p:spPr>
          <a:xfrm>
            <a:off x="0" y="24473"/>
            <a:ext cx="12192000" cy="6833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6502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99309"/>
            <a:ext cx="10515600" cy="4777654"/>
          </a:xfrm>
        </p:spPr>
        <p:txBody>
          <a:bodyPr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TIMSS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o‘zlashtirish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monitoring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tadqiqot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sinfi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tayanch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o‘zlashtirish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dunyoning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mamlakatlarida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qo‘ygan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mamlakatning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yutuqlarini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e’tirof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78443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6636" y="401782"/>
            <a:ext cx="10515600" cy="580505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az-Latn-AZ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Oʻzbekistonning TIMSS 2023 dasturida ishtiroki natijalari e'lon qilindi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az-Latn-A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Mazkur tadqiqot davomida mamlakatimiz bo‘ylab tanlab olingan 166 ta maktabdan, 8800 nafar o‘quvchilar (4450 nafar 4-sinf, 4350 nafar 8-sinf); 1035 nafar matematika va tabiiy fanlar o‘qituvchilari; 166 ta maktab direktorlari so‘rovnoma jarayonlarida qatnashgan.</a:t>
            </a:r>
          </a:p>
          <a:p>
            <a:pPr marL="0" indent="0">
              <a:buNone/>
            </a:pPr>
            <a:r>
              <a:rPr lang="az-Latn-A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✔️8-sinf oʻquvchilari natijalari:</a:t>
            </a:r>
          </a:p>
          <a:p>
            <a:pPr marL="0" indent="0">
              <a:buNone/>
            </a:pPr>
            <a:r>
              <a:rPr lang="az-Latn-A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matematik savodxonlik boʻyicha</a:t>
            </a:r>
          </a:p>
          <a:p>
            <a:pPr marL="0" indent="0">
              <a:buNone/>
            </a:pPr>
            <a:r>
              <a:rPr lang="az-Latn-A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421 ball  to‘plagan boʻlib, qatnashuvchi 44 ta davlatlar orasida 32-oʻrin, tabiiy fanlar (Science) savodxonligi boʻyicha qatnashgan 44 ta davlat orasidan 396 ball bilan 39-oʻrinni egalladi.</a:t>
            </a:r>
          </a:p>
          <a:p>
            <a:pPr marL="0" indent="0">
              <a:buNone/>
            </a:pPr>
            <a:r>
              <a:rPr lang="az-Latn-A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✔️4-sinf oʻquvchilari natijalari:</a:t>
            </a:r>
          </a:p>
          <a:p>
            <a:pPr marL="0" indent="0">
              <a:buNone/>
            </a:pPr>
            <a:r>
              <a:rPr lang="az-Latn-A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tabiiy fanlar (Science) savodxonligi boʻyicha: 412 ball toʻplangan bo‘lib ishtirokchi 58 ta davlatdan 54-oʻrin, matematik savodxonlik boʻyicha: 58 ta davlat ichida 443 ball bilan 50-oʻrinni egalladi. 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📊</a:t>
            </a:r>
            <a:r>
              <a:rPr lang="az-Latn-AZ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Xalqaro tahliliy ma'lumot:</a:t>
            </a:r>
          </a:p>
          <a:p>
            <a:pPr marL="0" indent="0">
              <a:buNone/>
            </a:pPr>
            <a:r>
              <a:rPr lang="az-Latn-A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 4-sinf matematik savodxonligi boʻyicha tadqiqotda ishtirok etgan Saudia Arabistoni (420),  Quvayt (382), Janubiy Afrika (362) dan hamda </a:t>
            </a:r>
          </a:p>
          <a:p>
            <a:pPr marL="0" indent="0">
              <a:buNone/>
            </a:pPr>
            <a:r>
              <a:rPr lang="az-Latn-A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4-sinf tabiiy fanlar (Science) savodxonligi boʻyicha Kosova (403), Marokash (390), Quvayt (373) va Janubiy Afrika (308) davlatlaridan yuqori natijalarni qayd etdi.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158223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7D973B4A-F388-B09A-2C78-6121522AC72E}"/>
              </a:ext>
            </a:extLst>
          </p:cNvPr>
          <p:cNvSpPr txBox="1"/>
          <p:nvPr/>
        </p:nvSpPr>
        <p:spPr>
          <a:xfrm>
            <a:off x="2649894" y="754234"/>
            <a:ext cx="67017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📊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TIMSS-2023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ko‘rsatkichlar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="" xmlns:a16="http://schemas.microsoft.com/office/drawing/2014/main" id="{12A81D56-2173-4999-E50E-691EA34061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7003520"/>
              </p:ext>
            </p:extLst>
          </p:nvPr>
        </p:nvGraphicFramePr>
        <p:xfrm>
          <a:off x="950167" y="1675618"/>
          <a:ext cx="10515600" cy="4058816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2628900">
                  <a:extLst>
                    <a:ext uri="{9D8B030D-6E8A-4147-A177-3AD203B41FA5}">
                      <a16:colId xmlns="" xmlns:a16="http://schemas.microsoft.com/office/drawing/2014/main" val="4039023049"/>
                    </a:ext>
                  </a:extLst>
                </a:gridCol>
                <a:gridCol w="2628900">
                  <a:extLst>
                    <a:ext uri="{9D8B030D-6E8A-4147-A177-3AD203B41FA5}">
                      <a16:colId xmlns="" xmlns:a16="http://schemas.microsoft.com/office/drawing/2014/main" val="480887799"/>
                    </a:ext>
                  </a:extLst>
                </a:gridCol>
                <a:gridCol w="2628900">
                  <a:extLst>
                    <a:ext uri="{9D8B030D-6E8A-4147-A177-3AD203B41FA5}">
                      <a16:colId xmlns="" xmlns:a16="http://schemas.microsoft.com/office/drawing/2014/main" val="149479639"/>
                    </a:ext>
                  </a:extLst>
                </a:gridCol>
                <a:gridCol w="2628900">
                  <a:extLst>
                    <a:ext uri="{9D8B030D-6E8A-4147-A177-3AD203B41FA5}">
                      <a16:colId xmlns="" xmlns:a16="http://schemas.microsoft.com/office/drawing/2014/main" val="1347769688"/>
                    </a:ext>
                  </a:extLst>
                </a:gridCol>
              </a:tblGrid>
              <a:tr h="76511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Sinflar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Fan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O‘zbekiston</a:t>
                      </a: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ballari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Ishtirokchi</a:t>
                      </a: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davlatlar</a:t>
                      </a: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oralig‘ida</a:t>
                      </a: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o‘rni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681802283"/>
                  </a:ext>
                </a:extLst>
              </a:tr>
              <a:tr h="8397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4-sinf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Matematika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443 ball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50-o‘rin / 58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davlat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3305197799"/>
                  </a:ext>
                </a:extLst>
              </a:tr>
              <a:tr h="89573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4-sinf</a:t>
                      </a:r>
                      <a:endParaRPr lang="en-US"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Tabiiy fanlar (Science)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412 ball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54-o‘rin / 58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davlat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514220895"/>
                  </a:ext>
                </a:extLst>
              </a:tr>
              <a:tr h="85841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8-sinf</a:t>
                      </a:r>
                      <a:endParaRPr lang="en-US"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Matematika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421 ball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32-o‘rin / 44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davlat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726976369"/>
                  </a:ext>
                </a:extLst>
              </a:tr>
              <a:tr h="69979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8-sinf</a:t>
                      </a:r>
                      <a:endParaRPr lang="en-US"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Tabiiy fanlar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396 ball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39-o‘rin / 44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davlat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1810578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181049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74" y="0"/>
            <a:ext cx="121380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05894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="" xmlns:a16="http://schemas.microsoft.com/office/drawing/2014/main" id="{9BB5E2E9-0B30-4EC9-8F76-C87BBB4720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35999" y="1183189"/>
            <a:ext cx="9609667" cy="4926981"/>
          </a:xfrm>
          <a:prstGeom prst="rect">
            <a:avLst/>
          </a:prstGeom>
        </p:spPr>
      </p:pic>
      <p:sp>
        <p:nvSpPr>
          <p:cNvPr id="5" name="Параллелограмм 1">
            <a:extLst>
              <a:ext uri="{FF2B5EF4-FFF2-40B4-BE49-F238E27FC236}">
                <a16:creationId xmlns="" xmlns:a16="http://schemas.microsoft.com/office/drawing/2014/main" id="{0A430171-0B02-4317-95BE-608B07FC6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43467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0000"/>
          </a:bodyPr>
          <a:lstStyle/>
          <a:p>
            <a:pPr algn="ctr"/>
            <a:endParaRPr lang="ru-RU" b="1" dirty="0"/>
          </a:p>
          <a:p>
            <a:pPr algn="ctr"/>
            <a:r>
              <a:rPr lang="uz-Cyrl-UZ" sz="2400" b="1" dirty="0"/>
              <a:t>UNICEF </a:t>
            </a:r>
            <a:r>
              <a:rPr lang="sv-SE" sz="2400" b="1" dirty="0"/>
              <a:t>tomonidan chop etilgan TIMSS natijalari</a:t>
            </a:r>
            <a:endParaRPr lang="ru-RU" sz="2400" b="1" dirty="0">
              <a:latin typeface="Arial Narrow" panose="020B0606020202030204" pitchFamily="34" charset="0"/>
            </a:endParaRPr>
          </a:p>
          <a:p>
            <a:pPr marL="715945" algn="ctr"/>
            <a:endParaRPr lang="uz-Cyrl-UZ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7487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object 2"/>
          <p:cNvGrpSpPr/>
          <p:nvPr/>
        </p:nvGrpSpPr>
        <p:grpSpPr>
          <a:xfrm>
            <a:off x="762000" y="1752600"/>
            <a:ext cx="2286000" cy="2209800"/>
            <a:chOff x="1461516" y="1463039"/>
            <a:chExt cx="1617345" cy="1617345"/>
          </a:xfrm>
        </p:grpSpPr>
        <p:sp>
          <p:nvSpPr>
            <p:cNvPr id="12" name="object 3"/>
            <p:cNvSpPr/>
            <p:nvPr/>
          </p:nvSpPr>
          <p:spPr>
            <a:xfrm>
              <a:off x="2266188" y="1463039"/>
              <a:ext cx="812292" cy="157733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4"/>
            <p:cNvSpPr/>
            <p:nvPr/>
          </p:nvSpPr>
          <p:spPr>
            <a:xfrm>
              <a:off x="1461516" y="2017775"/>
              <a:ext cx="1060704" cy="106222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5"/>
            <p:cNvSpPr/>
            <p:nvPr/>
          </p:nvSpPr>
          <p:spPr>
            <a:xfrm>
              <a:off x="1501140" y="1463039"/>
              <a:ext cx="772668" cy="687324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Прямоугольник 17"/>
          <p:cNvSpPr/>
          <p:nvPr/>
        </p:nvSpPr>
        <p:spPr>
          <a:xfrm>
            <a:off x="1143001" y="2057400"/>
            <a:ext cx="6444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spc="-5" dirty="0">
                <a:solidFill>
                  <a:schemeClr val="bg1"/>
                </a:solidFill>
                <a:latin typeface="Arial"/>
                <a:cs typeface="Arial"/>
              </a:rPr>
              <a:t>20</a:t>
            </a:r>
            <a:r>
              <a:rPr lang="en-US" b="1" spc="-5" dirty="0">
                <a:solidFill>
                  <a:schemeClr val="bg1"/>
                </a:solidFill>
                <a:latin typeface="Arial"/>
                <a:cs typeface="Arial"/>
              </a:rPr>
              <a:t>%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9" name="object 6"/>
          <p:cNvSpPr txBox="1"/>
          <p:nvPr/>
        </p:nvSpPr>
        <p:spPr>
          <a:xfrm>
            <a:off x="2514600" y="2743200"/>
            <a:ext cx="53340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solidFill>
                  <a:srgbClr val="FFFFFF"/>
                </a:solidFill>
                <a:latin typeface="Arial"/>
                <a:cs typeface="Arial"/>
              </a:rPr>
              <a:t>45%</a:t>
            </a:r>
            <a:endParaRPr>
              <a:latin typeface="Arial"/>
              <a:cs typeface="Arial"/>
            </a:endParaRPr>
          </a:p>
        </p:txBody>
      </p:sp>
      <p:sp>
        <p:nvSpPr>
          <p:cNvPr id="20" name="object 7"/>
          <p:cNvSpPr txBox="1"/>
          <p:nvPr/>
        </p:nvSpPr>
        <p:spPr>
          <a:xfrm>
            <a:off x="1219200" y="3429000"/>
            <a:ext cx="60960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solidFill>
                  <a:srgbClr val="FFFFFF"/>
                </a:solidFill>
                <a:latin typeface="Arial"/>
                <a:cs typeface="Arial"/>
              </a:rPr>
              <a:t>35%</a:t>
            </a:r>
            <a:endParaRPr>
              <a:latin typeface="Arial"/>
              <a:cs typeface="Arial"/>
            </a:endParaRPr>
          </a:p>
        </p:txBody>
      </p:sp>
      <p:sp>
        <p:nvSpPr>
          <p:cNvPr id="21" name="object 12"/>
          <p:cNvSpPr txBox="1"/>
          <p:nvPr/>
        </p:nvSpPr>
        <p:spPr>
          <a:xfrm>
            <a:off x="740978" y="685800"/>
            <a:ext cx="5126422" cy="1250343"/>
          </a:xfrm>
          <a:prstGeom prst="rect">
            <a:avLst/>
          </a:prstGeom>
        </p:spPr>
        <p:txBody>
          <a:bodyPr vert="horz" wrap="square" lIns="0" tIns="13971" rIns="0" bIns="0" rtlCol="0">
            <a:spAutoFit/>
          </a:bodyPr>
          <a:lstStyle/>
          <a:p>
            <a:pPr marL="15874" algn="ctr">
              <a:spcBef>
                <a:spcPts val="111"/>
              </a:spcBef>
            </a:pPr>
            <a:endParaRPr lang="en-US" sz="2400" b="1" spc="1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  <a:p>
            <a:pPr marL="15874" algn="ctr">
              <a:spcBef>
                <a:spcPts val="111"/>
              </a:spcBef>
            </a:pPr>
            <a:r>
              <a:rPr sz="2400" b="1" spc="1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4-</a:t>
            </a:r>
            <a:r>
              <a:rPr lang="en-US" sz="2400" b="1" spc="1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sinf</a:t>
            </a:r>
            <a:r>
              <a:rPr sz="2400" b="1" spc="1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. </a:t>
            </a:r>
            <a:r>
              <a:rPr sz="2400" b="1" spc="45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K</a:t>
            </a:r>
            <a:r>
              <a:rPr lang="en-US" sz="2400" b="1" spc="45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ontent</a:t>
            </a:r>
            <a:r>
              <a:rPr lang="en-US" sz="2400" b="1" spc="4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en-US" sz="2400" b="1" spc="45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sohasi</a:t>
            </a:r>
            <a:endParaRPr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  <a:p>
            <a:pPr marL="12700">
              <a:spcBef>
                <a:spcPts val="905"/>
              </a:spcBef>
              <a:tabLst>
                <a:tab pos="1532852" algn="l"/>
                <a:tab pos="2182440" algn="l"/>
              </a:tabLst>
            </a:pPr>
            <a:r>
              <a:rPr sz="2400" spc="-5" dirty="0">
                <a:latin typeface="Arial"/>
                <a:cs typeface="Arial"/>
              </a:rPr>
              <a:t>	</a:t>
            </a:r>
            <a:endParaRPr sz="2400" dirty="0">
              <a:latin typeface="Arial"/>
              <a:cs typeface="Arial"/>
            </a:endParaRPr>
          </a:p>
        </p:txBody>
      </p:sp>
      <p:grpSp>
        <p:nvGrpSpPr>
          <p:cNvPr id="27" name="object 13"/>
          <p:cNvGrpSpPr/>
          <p:nvPr/>
        </p:nvGrpSpPr>
        <p:grpSpPr>
          <a:xfrm>
            <a:off x="9448801" y="1676400"/>
            <a:ext cx="2286127" cy="2286000"/>
            <a:chOff x="9339071" y="1786127"/>
            <a:chExt cx="1938655" cy="1938655"/>
          </a:xfrm>
        </p:grpSpPr>
        <p:sp>
          <p:nvSpPr>
            <p:cNvPr id="28" name="object 14"/>
            <p:cNvSpPr/>
            <p:nvPr/>
          </p:nvSpPr>
          <p:spPr>
            <a:xfrm>
              <a:off x="10305287" y="1786127"/>
              <a:ext cx="972311" cy="154076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15"/>
            <p:cNvSpPr/>
            <p:nvPr/>
          </p:nvSpPr>
          <p:spPr>
            <a:xfrm>
              <a:off x="10006583" y="2750819"/>
              <a:ext cx="1086612" cy="973835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16"/>
            <p:cNvSpPr/>
            <p:nvPr/>
          </p:nvSpPr>
          <p:spPr>
            <a:xfrm>
              <a:off x="9339071" y="2453640"/>
              <a:ext cx="973835" cy="1223772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17"/>
            <p:cNvSpPr/>
            <p:nvPr/>
          </p:nvSpPr>
          <p:spPr>
            <a:xfrm>
              <a:off x="9386315" y="1786127"/>
              <a:ext cx="926592" cy="972312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18"/>
          <p:cNvSpPr txBox="1"/>
          <p:nvPr/>
        </p:nvSpPr>
        <p:spPr>
          <a:xfrm>
            <a:off x="10896600" y="2438401"/>
            <a:ext cx="60960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solidFill>
                  <a:srgbClr val="FFFFFF"/>
                </a:solidFill>
                <a:latin typeface="Carlito"/>
                <a:cs typeface="Carlito"/>
              </a:rPr>
              <a:t>35%</a:t>
            </a:r>
            <a:endParaRPr>
              <a:latin typeface="Carlito"/>
              <a:cs typeface="Carlito"/>
            </a:endParaRPr>
          </a:p>
        </p:txBody>
      </p:sp>
      <p:sp>
        <p:nvSpPr>
          <p:cNvPr id="33" name="object 21"/>
          <p:cNvSpPr txBox="1"/>
          <p:nvPr/>
        </p:nvSpPr>
        <p:spPr>
          <a:xfrm>
            <a:off x="9829800" y="2133600"/>
            <a:ext cx="53340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solidFill>
                  <a:srgbClr val="FFFFFF"/>
                </a:solidFill>
                <a:latin typeface="Carlito"/>
                <a:cs typeface="Carlito"/>
              </a:rPr>
              <a:t>20%</a:t>
            </a:r>
            <a:endParaRPr dirty="0">
              <a:latin typeface="Carlito"/>
              <a:cs typeface="Carlito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10439400" y="3429000"/>
            <a:ext cx="5870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FFFFFF"/>
                </a:solidFill>
                <a:latin typeface="Carlito"/>
                <a:cs typeface="Carlito"/>
              </a:rPr>
              <a:t>20</a:t>
            </a:r>
            <a:r>
              <a:rPr lang="en-US" b="1" dirty="0">
                <a:solidFill>
                  <a:srgbClr val="FFFFFF"/>
                </a:solidFill>
                <a:latin typeface="Carlito"/>
                <a:cs typeface="Carlito"/>
              </a:rPr>
              <a:t>%</a:t>
            </a:r>
            <a:endParaRPr lang="ru-RU" dirty="0"/>
          </a:p>
        </p:txBody>
      </p:sp>
      <p:sp>
        <p:nvSpPr>
          <p:cNvPr id="35" name="object 21"/>
          <p:cNvSpPr txBox="1"/>
          <p:nvPr/>
        </p:nvSpPr>
        <p:spPr>
          <a:xfrm>
            <a:off x="9753600" y="2971800"/>
            <a:ext cx="53340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>
                <a:solidFill>
                  <a:srgbClr val="FFFFFF"/>
                </a:solidFill>
                <a:latin typeface="Carlito"/>
                <a:cs typeface="Carlito"/>
              </a:rPr>
              <a:t>2</a:t>
            </a:r>
            <a:r>
              <a:rPr lang="en-US" b="1" dirty="0">
                <a:solidFill>
                  <a:srgbClr val="FFFFFF"/>
                </a:solidFill>
                <a:latin typeface="Carlito"/>
                <a:cs typeface="Carlito"/>
              </a:rPr>
              <a:t>5</a:t>
            </a:r>
            <a:r>
              <a:rPr b="1">
                <a:solidFill>
                  <a:srgbClr val="FFFFFF"/>
                </a:solidFill>
                <a:latin typeface="Carlito"/>
                <a:cs typeface="Carlito"/>
              </a:rPr>
              <a:t>%</a:t>
            </a:r>
            <a:endParaRPr>
              <a:latin typeface="Carlito"/>
              <a:cs typeface="Carlito"/>
            </a:endParaRPr>
          </a:p>
        </p:txBody>
      </p:sp>
      <p:sp>
        <p:nvSpPr>
          <p:cNvPr id="36" name="object 12"/>
          <p:cNvSpPr txBox="1"/>
          <p:nvPr/>
        </p:nvSpPr>
        <p:spPr>
          <a:xfrm>
            <a:off x="6324600" y="685801"/>
            <a:ext cx="5410177" cy="1188788"/>
          </a:xfrm>
          <a:prstGeom prst="rect">
            <a:avLst/>
          </a:prstGeom>
        </p:spPr>
        <p:txBody>
          <a:bodyPr vert="horz" wrap="square" lIns="0" tIns="13971" rIns="0" bIns="0" rtlCol="0">
            <a:spAutoFit/>
          </a:bodyPr>
          <a:lstStyle/>
          <a:p>
            <a:pPr marL="15874" algn="ctr">
              <a:spcBef>
                <a:spcPts val="111"/>
              </a:spcBef>
            </a:pPr>
            <a:endParaRPr lang="en-US" sz="2400" b="1" spc="1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  <a:p>
            <a:pPr marL="15874" algn="ctr">
              <a:spcBef>
                <a:spcPts val="111"/>
              </a:spcBef>
            </a:pPr>
            <a:r>
              <a:rPr lang="en-US" sz="2400" b="1" spc="1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8</a:t>
            </a:r>
            <a:r>
              <a:rPr sz="2400" b="1" spc="1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-</a:t>
            </a:r>
            <a:r>
              <a:rPr lang="en-US" sz="2400" b="1" spc="1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sinf</a:t>
            </a:r>
            <a:r>
              <a:rPr sz="2400" b="1" spc="1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.</a:t>
            </a:r>
            <a:r>
              <a:rPr lang="en-US" sz="2400" b="1" spc="1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en-US" sz="2400" b="1" spc="45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Kontent</a:t>
            </a:r>
            <a:r>
              <a:rPr lang="en-US" sz="2400" b="1" spc="4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en-US" sz="2400" b="1" spc="45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sohasi</a:t>
            </a:r>
            <a:endParaRPr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  <a:p>
            <a:pPr marL="12700">
              <a:spcBef>
                <a:spcPts val="905"/>
              </a:spcBef>
              <a:tabLst>
                <a:tab pos="1532852" algn="l"/>
                <a:tab pos="2182440" algn="l"/>
              </a:tabLst>
            </a:pPr>
            <a:r>
              <a:rPr sz="200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	</a:t>
            </a:r>
            <a:endParaRPr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7391402" y="1752601"/>
            <a:ext cx="1826141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pc="-5" dirty="0" err="1">
                <a:solidFill>
                  <a:prstClr val="black"/>
                </a:solidFill>
                <a:latin typeface="Arial"/>
                <a:cs typeface="Arial"/>
              </a:rPr>
              <a:t>Biologiya</a:t>
            </a:r>
            <a:r>
              <a:rPr lang="en-US" spc="-5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lang="en-US" spc="-5" dirty="0" err="1">
                <a:solidFill>
                  <a:prstClr val="black"/>
                </a:solidFill>
                <a:latin typeface="Arial"/>
                <a:cs typeface="Arial"/>
              </a:rPr>
              <a:t>fani</a:t>
            </a:r>
            <a:endParaRPr lang="en-US" spc="-5" dirty="0">
              <a:solidFill>
                <a:prstClr val="black"/>
              </a:solidFill>
              <a:latin typeface="Arial"/>
              <a:cs typeface="Arial"/>
            </a:endParaRPr>
          </a:p>
          <a:p>
            <a:r>
              <a:rPr lang="en-US" spc="-5" dirty="0" err="1">
                <a:solidFill>
                  <a:prstClr val="black"/>
                </a:solidFill>
                <a:latin typeface="Arial"/>
                <a:cs typeface="Arial"/>
              </a:rPr>
              <a:t>Fizika</a:t>
            </a:r>
            <a:r>
              <a:rPr lang="en-US" spc="-5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lang="en-US" spc="-5" dirty="0" err="1">
                <a:solidFill>
                  <a:prstClr val="black"/>
                </a:solidFill>
                <a:latin typeface="Arial"/>
                <a:cs typeface="Arial"/>
              </a:rPr>
              <a:t>fani</a:t>
            </a:r>
            <a:endParaRPr lang="en-US" spc="-5" dirty="0">
              <a:solidFill>
                <a:prstClr val="black"/>
              </a:solidFill>
              <a:latin typeface="Arial"/>
              <a:cs typeface="Arial"/>
            </a:endParaRPr>
          </a:p>
          <a:p>
            <a:r>
              <a:rPr lang="en-US" spc="-5" dirty="0" err="1">
                <a:solidFill>
                  <a:prstClr val="black"/>
                </a:solidFill>
                <a:latin typeface="Arial"/>
                <a:cs typeface="Arial"/>
              </a:rPr>
              <a:t>Kimyo</a:t>
            </a:r>
            <a:r>
              <a:rPr lang="en-US" spc="-5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lang="en-US" spc="-5" dirty="0" err="1">
                <a:solidFill>
                  <a:prstClr val="black"/>
                </a:solidFill>
                <a:latin typeface="Arial"/>
                <a:cs typeface="Arial"/>
              </a:rPr>
              <a:t>fani</a:t>
            </a:r>
            <a:endParaRPr lang="en-US" spc="-5" dirty="0">
              <a:solidFill>
                <a:prstClr val="black"/>
              </a:solidFill>
              <a:latin typeface="Arial"/>
              <a:cs typeface="Arial"/>
            </a:endParaRPr>
          </a:p>
          <a:p>
            <a:r>
              <a:rPr lang="en-US" spc="-5" dirty="0" err="1">
                <a:latin typeface="Arial"/>
                <a:cs typeface="Arial"/>
              </a:rPr>
              <a:t>Yer</a:t>
            </a:r>
            <a:r>
              <a:rPr lang="en-US" spc="-5" dirty="0">
                <a:latin typeface="Arial"/>
                <a:cs typeface="Arial"/>
              </a:rPr>
              <a:t> </a:t>
            </a:r>
            <a:r>
              <a:rPr lang="en-US" spc="-5" dirty="0" err="1">
                <a:latin typeface="Arial"/>
                <a:cs typeface="Arial"/>
              </a:rPr>
              <a:t>haqidagi</a:t>
            </a:r>
            <a:r>
              <a:rPr lang="en-US" spc="-60" dirty="0">
                <a:latin typeface="Arial"/>
                <a:cs typeface="Arial"/>
              </a:rPr>
              <a:t> </a:t>
            </a:r>
            <a:r>
              <a:rPr lang="en-US" spc="-5" dirty="0">
                <a:latin typeface="Arial"/>
                <a:cs typeface="Arial"/>
              </a:rPr>
              <a:t>fan</a:t>
            </a:r>
            <a:endParaRPr lang="en-US" spc="-5" dirty="0">
              <a:solidFill>
                <a:prstClr val="black"/>
              </a:solidFill>
              <a:latin typeface="Arial"/>
              <a:cs typeface="Arial"/>
            </a:endParaRPr>
          </a:p>
          <a:p>
            <a:endParaRPr lang="ru-RU" dirty="0"/>
          </a:p>
        </p:txBody>
      </p:sp>
      <p:sp>
        <p:nvSpPr>
          <p:cNvPr id="70" name="object 29"/>
          <p:cNvSpPr/>
          <p:nvPr/>
        </p:nvSpPr>
        <p:spPr>
          <a:xfrm>
            <a:off x="3780664" y="3492399"/>
            <a:ext cx="5299075" cy="0"/>
          </a:xfrm>
          <a:custGeom>
            <a:avLst/>
            <a:gdLst/>
            <a:ahLst/>
            <a:cxnLst/>
            <a:rect l="l" t="t" r="r" b="b"/>
            <a:pathLst>
              <a:path w="5299075">
                <a:moveTo>
                  <a:pt x="0" y="0"/>
                </a:moveTo>
                <a:lnTo>
                  <a:pt x="5298947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71" name="object 30"/>
          <p:cNvGrpSpPr/>
          <p:nvPr/>
        </p:nvGrpSpPr>
        <p:grpSpPr>
          <a:xfrm>
            <a:off x="3885819" y="3740811"/>
            <a:ext cx="850900" cy="2357755"/>
            <a:chOff x="3630167" y="3506723"/>
            <a:chExt cx="850900" cy="2357755"/>
          </a:xfrm>
        </p:grpSpPr>
        <p:sp>
          <p:nvSpPr>
            <p:cNvPr id="72" name="object 31"/>
            <p:cNvSpPr/>
            <p:nvPr/>
          </p:nvSpPr>
          <p:spPr>
            <a:xfrm>
              <a:off x="3630167" y="3506723"/>
              <a:ext cx="445008" cy="2357628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" name="object 32"/>
            <p:cNvSpPr/>
            <p:nvPr/>
          </p:nvSpPr>
          <p:spPr>
            <a:xfrm>
              <a:off x="4035551" y="3796283"/>
              <a:ext cx="445008" cy="2068068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" name="object 33"/>
            <p:cNvSpPr/>
            <p:nvPr/>
          </p:nvSpPr>
          <p:spPr>
            <a:xfrm>
              <a:off x="3689603" y="3546347"/>
              <a:ext cx="326136" cy="2308860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" name="object 34"/>
            <p:cNvSpPr/>
            <p:nvPr/>
          </p:nvSpPr>
          <p:spPr>
            <a:xfrm>
              <a:off x="4094987" y="3835907"/>
              <a:ext cx="326136" cy="2019300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76" name="object 35"/>
          <p:cNvGrpSpPr/>
          <p:nvPr/>
        </p:nvGrpSpPr>
        <p:grpSpPr>
          <a:xfrm>
            <a:off x="4945001" y="3740811"/>
            <a:ext cx="852169" cy="2357755"/>
            <a:chOff x="4689347" y="3506723"/>
            <a:chExt cx="852169" cy="2357755"/>
          </a:xfrm>
        </p:grpSpPr>
        <p:sp>
          <p:nvSpPr>
            <p:cNvPr id="77" name="object 36"/>
            <p:cNvSpPr/>
            <p:nvPr/>
          </p:nvSpPr>
          <p:spPr>
            <a:xfrm>
              <a:off x="4689347" y="3506723"/>
              <a:ext cx="446531" cy="2357628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" name="object 37"/>
            <p:cNvSpPr/>
            <p:nvPr/>
          </p:nvSpPr>
          <p:spPr>
            <a:xfrm>
              <a:off x="5094731" y="3796283"/>
              <a:ext cx="446532" cy="2068068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" name="object 38"/>
            <p:cNvSpPr/>
            <p:nvPr/>
          </p:nvSpPr>
          <p:spPr>
            <a:xfrm>
              <a:off x="4748783" y="3546347"/>
              <a:ext cx="327660" cy="2308860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" name="object 39"/>
            <p:cNvSpPr/>
            <p:nvPr/>
          </p:nvSpPr>
          <p:spPr>
            <a:xfrm>
              <a:off x="5154167" y="3835907"/>
              <a:ext cx="327660" cy="2019300"/>
            </a:xfrm>
            <a:prstGeom prst="rect">
              <a:avLst/>
            </a:prstGeom>
            <a:blipFill>
              <a:blip r:embed="rId1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1" name="object 40"/>
          <p:cNvGrpSpPr/>
          <p:nvPr/>
        </p:nvGrpSpPr>
        <p:grpSpPr>
          <a:xfrm>
            <a:off x="6004181" y="4318408"/>
            <a:ext cx="852169" cy="1780539"/>
            <a:chOff x="5748528" y="4084320"/>
            <a:chExt cx="852169" cy="1780539"/>
          </a:xfrm>
        </p:grpSpPr>
        <p:sp>
          <p:nvSpPr>
            <p:cNvPr id="82" name="object 41"/>
            <p:cNvSpPr/>
            <p:nvPr/>
          </p:nvSpPr>
          <p:spPr>
            <a:xfrm>
              <a:off x="5748528" y="4661916"/>
              <a:ext cx="446531" cy="1202436"/>
            </a:xfrm>
            <a:prstGeom prst="rect">
              <a:avLst/>
            </a:prstGeom>
            <a:blipFill>
              <a:blip r:embed="rId1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3" name="object 42"/>
            <p:cNvSpPr/>
            <p:nvPr/>
          </p:nvSpPr>
          <p:spPr>
            <a:xfrm>
              <a:off x="6153912" y="4084320"/>
              <a:ext cx="446532" cy="1780032"/>
            </a:xfrm>
            <a:prstGeom prst="rect">
              <a:avLst/>
            </a:prstGeom>
            <a:blipFill>
              <a:blip r:embed="rId1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4" name="object 43"/>
            <p:cNvSpPr/>
            <p:nvPr/>
          </p:nvSpPr>
          <p:spPr>
            <a:xfrm>
              <a:off x="5807964" y="4701540"/>
              <a:ext cx="327660" cy="1153668"/>
            </a:xfrm>
            <a:prstGeom prst="rect">
              <a:avLst/>
            </a:prstGeom>
            <a:blipFill>
              <a:blip r:embed="rId1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" name="object 44"/>
            <p:cNvSpPr/>
            <p:nvPr/>
          </p:nvSpPr>
          <p:spPr>
            <a:xfrm>
              <a:off x="6213348" y="4123944"/>
              <a:ext cx="327659" cy="1731264"/>
            </a:xfrm>
            <a:prstGeom prst="rect">
              <a:avLst/>
            </a:prstGeom>
            <a:blipFill>
              <a:blip r:embed="rId2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86" name="object 45"/>
          <p:cNvGraphicFramePr>
            <a:graphicFrameLocks noGrp="1"/>
          </p:cNvGraphicFramePr>
          <p:nvPr/>
        </p:nvGraphicFramePr>
        <p:xfrm>
          <a:off x="3774569" y="3775865"/>
          <a:ext cx="5297803" cy="274975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446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6576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6575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2765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36639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366395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325755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6639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66395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228282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</a:tblGrid>
              <a:tr h="31268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9248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24460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600" dirty="0">
                          <a:solidFill>
                            <a:srgbClr val="404040"/>
                          </a:solidFill>
                          <a:latin typeface="Carlito"/>
                          <a:cs typeface="Carlito"/>
                        </a:rPr>
                        <a:t>35</a:t>
                      </a:r>
                      <a:endParaRPr sz="1600">
                        <a:latin typeface="Carlito"/>
                        <a:cs typeface="Carlito"/>
                      </a:endParaRPr>
                    </a:p>
                  </a:txBody>
                  <a:tcPr marL="0" marR="0" marT="39369" marB="0">
                    <a:lnL w="79248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3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 gridSpan="5">
                  <a:txBody>
                    <a:bodyPr/>
                    <a:lstStyle/>
                    <a:p>
                      <a:pPr marL="124460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600" dirty="0">
                          <a:solidFill>
                            <a:srgbClr val="404040"/>
                          </a:solidFill>
                          <a:latin typeface="Carlito"/>
                          <a:cs typeface="Carlito"/>
                        </a:rPr>
                        <a:t>35</a:t>
                      </a:r>
                      <a:endParaRPr sz="1600">
                        <a:latin typeface="Carlito"/>
                        <a:cs typeface="Carlito"/>
                      </a:endParaRPr>
                    </a:p>
                  </a:txBody>
                  <a:tcPr marL="0" marR="0" marT="39369" marB="0">
                    <a:lnL w="77723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110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9248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9248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3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3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 gridSpan="4">
                  <a:txBody>
                    <a:bodyPr/>
                    <a:lstStyle/>
                    <a:p>
                      <a:pPr marL="81788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600" dirty="0">
                          <a:solidFill>
                            <a:srgbClr val="404040"/>
                          </a:solidFill>
                          <a:latin typeface="Carlito"/>
                          <a:cs typeface="Carlito"/>
                        </a:rPr>
                        <a:t>30</a:t>
                      </a:r>
                      <a:endParaRPr sz="1600">
                        <a:latin typeface="Carlito"/>
                        <a:cs typeface="Carlito"/>
                      </a:endParaRPr>
                    </a:p>
                  </a:txBody>
                  <a:tcPr marL="0" marR="0" marT="3810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110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9248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9248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3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3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4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4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6915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9248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9248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3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3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41211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600" dirty="0">
                          <a:solidFill>
                            <a:srgbClr val="404040"/>
                          </a:solidFill>
                          <a:latin typeface="Carlito"/>
                          <a:cs typeface="Carlito"/>
                        </a:rPr>
                        <a:t>20</a:t>
                      </a:r>
                      <a:endParaRPr sz="1600" dirty="0">
                        <a:latin typeface="Carlito"/>
                        <a:cs typeface="Carlito"/>
                      </a:endParaRPr>
                    </a:p>
                  </a:txBody>
                  <a:tcPr marL="0" marR="0" marT="39371" marB="0">
                    <a:lnR w="77724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4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110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9248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9248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3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3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4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4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110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9248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9248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3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3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4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4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1268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9248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9248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3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3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4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4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110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12700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9248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12700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9248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12700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12700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3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12700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3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12700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12700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4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12700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4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12700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12700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7" name="object 46"/>
          <p:cNvSpPr txBox="1"/>
          <p:nvPr/>
        </p:nvSpPr>
        <p:spPr>
          <a:xfrm>
            <a:off x="3886201" y="3518434"/>
            <a:ext cx="312041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600" dirty="0">
                <a:solidFill>
                  <a:srgbClr val="404040"/>
                </a:solidFill>
                <a:latin typeface="Carlito"/>
                <a:cs typeface="Carlito"/>
              </a:rPr>
              <a:t>40</a:t>
            </a:r>
            <a:endParaRPr sz="1600">
              <a:latin typeface="Carlito"/>
              <a:cs typeface="Carlito"/>
            </a:endParaRPr>
          </a:p>
        </p:txBody>
      </p:sp>
      <p:sp>
        <p:nvSpPr>
          <p:cNvPr id="88" name="object 47"/>
          <p:cNvSpPr txBox="1"/>
          <p:nvPr/>
        </p:nvSpPr>
        <p:spPr>
          <a:xfrm>
            <a:off x="5077080" y="3518434"/>
            <a:ext cx="333120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600" dirty="0">
                <a:solidFill>
                  <a:srgbClr val="404040"/>
                </a:solidFill>
                <a:latin typeface="Carlito"/>
                <a:cs typeface="Carlito"/>
              </a:rPr>
              <a:t>40</a:t>
            </a:r>
            <a:endParaRPr sz="1600">
              <a:latin typeface="Carlito"/>
              <a:cs typeface="Carlito"/>
            </a:endParaRPr>
          </a:p>
        </p:txBody>
      </p:sp>
      <p:sp>
        <p:nvSpPr>
          <p:cNvPr id="89" name="object 48"/>
          <p:cNvSpPr txBox="1"/>
          <p:nvPr/>
        </p:nvSpPr>
        <p:spPr>
          <a:xfrm>
            <a:off x="3473579" y="4131591"/>
            <a:ext cx="180975" cy="2027479"/>
          </a:xfrm>
          <a:prstGeom prst="rect">
            <a:avLst/>
          </a:prstGeom>
        </p:spPr>
        <p:txBody>
          <a:bodyPr vert="horz" wrap="square" lIns="0" tIns="118111" rIns="0" bIns="0" rtlCol="0">
            <a:spAutoFit/>
          </a:bodyPr>
          <a:lstStyle/>
          <a:p>
            <a:pPr marR="5080" algn="r">
              <a:spcBef>
                <a:spcPts val="931"/>
              </a:spcBef>
            </a:pPr>
            <a:r>
              <a:rPr sz="1200" dirty="0">
                <a:solidFill>
                  <a:srgbClr val="585858"/>
                </a:solidFill>
                <a:latin typeface="Carlito"/>
                <a:cs typeface="Carlito"/>
              </a:rPr>
              <a:t>30</a:t>
            </a:r>
            <a:endParaRPr sz="1200">
              <a:latin typeface="Carlito"/>
              <a:cs typeface="Carlito"/>
            </a:endParaRPr>
          </a:p>
          <a:p>
            <a:pPr marR="5080" algn="r">
              <a:spcBef>
                <a:spcPts val="835"/>
              </a:spcBef>
            </a:pPr>
            <a:r>
              <a:rPr sz="1200" dirty="0">
                <a:solidFill>
                  <a:srgbClr val="585858"/>
                </a:solidFill>
                <a:latin typeface="Carlito"/>
                <a:cs typeface="Carlito"/>
              </a:rPr>
              <a:t>25</a:t>
            </a:r>
            <a:endParaRPr sz="1200">
              <a:latin typeface="Carlito"/>
              <a:cs typeface="Carlito"/>
            </a:endParaRPr>
          </a:p>
          <a:p>
            <a:pPr marR="5080" algn="r">
              <a:spcBef>
                <a:spcPts val="831"/>
              </a:spcBef>
            </a:pPr>
            <a:r>
              <a:rPr sz="1200" dirty="0">
                <a:solidFill>
                  <a:srgbClr val="585858"/>
                </a:solidFill>
                <a:latin typeface="Carlito"/>
                <a:cs typeface="Carlito"/>
              </a:rPr>
              <a:t>20</a:t>
            </a:r>
            <a:endParaRPr sz="1200">
              <a:latin typeface="Carlito"/>
              <a:cs typeface="Carlito"/>
            </a:endParaRPr>
          </a:p>
          <a:p>
            <a:pPr marR="5080" algn="r">
              <a:spcBef>
                <a:spcPts val="835"/>
              </a:spcBef>
            </a:pPr>
            <a:r>
              <a:rPr sz="1200" dirty="0">
                <a:solidFill>
                  <a:srgbClr val="585858"/>
                </a:solidFill>
                <a:latin typeface="Carlito"/>
                <a:cs typeface="Carlito"/>
              </a:rPr>
              <a:t>15</a:t>
            </a:r>
            <a:endParaRPr sz="1200">
              <a:latin typeface="Carlito"/>
              <a:cs typeface="Carlito"/>
            </a:endParaRPr>
          </a:p>
          <a:p>
            <a:pPr marR="5080" algn="r">
              <a:spcBef>
                <a:spcPts val="835"/>
              </a:spcBef>
            </a:pPr>
            <a:r>
              <a:rPr sz="1200" dirty="0">
                <a:solidFill>
                  <a:srgbClr val="585858"/>
                </a:solidFill>
                <a:latin typeface="Carlito"/>
                <a:cs typeface="Carlito"/>
              </a:rPr>
              <a:t>10</a:t>
            </a:r>
            <a:endParaRPr sz="1200">
              <a:latin typeface="Carlito"/>
              <a:cs typeface="Carlito"/>
            </a:endParaRPr>
          </a:p>
          <a:p>
            <a:pPr marR="5715" algn="r">
              <a:spcBef>
                <a:spcPts val="831"/>
              </a:spcBef>
            </a:pPr>
            <a:r>
              <a:rPr sz="1200" dirty="0">
                <a:solidFill>
                  <a:srgbClr val="585858"/>
                </a:solidFill>
                <a:latin typeface="Carlito"/>
                <a:cs typeface="Carlito"/>
              </a:rPr>
              <a:t>5</a:t>
            </a:r>
            <a:endParaRPr sz="1200">
              <a:latin typeface="Carlito"/>
              <a:cs typeface="Carlito"/>
            </a:endParaRPr>
          </a:p>
          <a:p>
            <a:pPr marR="5715" algn="r">
              <a:spcBef>
                <a:spcPts val="835"/>
              </a:spcBef>
            </a:pPr>
            <a:r>
              <a:rPr sz="1200" dirty="0">
                <a:solidFill>
                  <a:srgbClr val="585858"/>
                </a:solidFill>
                <a:latin typeface="Carlito"/>
                <a:cs typeface="Carlito"/>
              </a:rPr>
              <a:t>0</a:t>
            </a:r>
            <a:endParaRPr sz="1200">
              <a:latin typeface="Carlito"/>
              <a:cs typeface="Carlito"/>
            </a:endParaRPr>
          </a:p>
        </p:txBody>
      </p:sp>
      <p:sp>
        <p:nvSpPr>
          <p:cNvPr id="90" name="object 49"/>
          <p:cNvSpPr txBox="1"/>
          <p:nvPr/>
        </p:nvSpPr>
        <p:spPr>
          <a:xfrm>
            <a:off x="3473579" y="3554373"/>
            <a:ext cx="180975" cy="591188"/>
          </a:xfrm>
          <a:prstGeom prst="rect">
            <a:avLst/>
          </a:prstGeom>
        </p:spPr>
        <p:txBody>
          <a:bodyPr vert="horz" wrap="square" lIns="0" tIns="118111" rIns="0" bIns="0" rtlCol="0">
            <a:spAutoFit/>
          </a:bodyPr>
          <a:lstStyle/>
          <a:p>
            <a:pPr marL="12700">
              <a:spcBef>
                <a:spcPts val="931"/>
              </a:spcBef>
            </a:pPr>
            <a:r>
              <a:rPr sz="1200" dirty="0">
                <a:solidFill>
                  <a:srgbClr val="585858"/>
                </a:solidFill>
                <a:latin typeface="Carlito"/>
                <a:cs typeface="Carlito"/>
              </a:rPr>
              <a:t>40</a:t>
            </a:r>
            <a:endParaRPr sz="1200">
              <a:latin typeface="Carlito"/>
              <a:cs typeface="Carlito"/>
            </a:endParaRPr>
          </a:p>
          <a:p>
            <a:pPr marL="12700">
              <a:spcBef>
                <a:spcPts val="835"/>
              </a:spcBef>
            </a:pPr>
            <a:r>
              <a:rPr sz="1200" dirty="0">
                <a:solidFill>
                  <a:srgbClr val="585858"/>
                </a:solidFill>
                <a:latin typeface="Carlito"/>
                <a:cs typeface="Carlito"/>
              </a:rPr>
              <a:t>35</a:t>
            </a:r>
            <a:endParaRPr sz="1200">
              <a:latin typeface="Carlito"/>
              <a:cs typeface="Carlito"/>
            </a:endParaRPr>
          </a:p>
        </p:txBody>
      </p:sp>
      <p:sp>
        <p:nvSpPr>
          <p:cNvPr id="91" name="object 50"/>
          <p:cNvSpPr txBox="1"/>
          <p:nvPr/>
        </p:nvSpPr>
        <p:spPr>
          <a:xfrm>
            <a:off x="3473579" y="3371496"/>
            <a:ext cx="18097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200" dirty="0">
                <a:solidFill>
                  <a:srgbClr val="585858"/>
                </a:solidFill>
                <a:latin typeface="Carlito"/>
                <a:cs typeface="Carlito"/>
              </a:rPr>
              <a:t>45</a:t>
            </a:r>
            <a:endParaRPr sz="1200">
              <a:latin typeface="Carlito"/>
              <a:cs typeface="Carlito"/>
            </a:endParaRPr>
          </a:p>
        </p:txBody>
      </p:sp>
      <p:sp>
        <p:nvSpPr>
          <p:cNvPr id="92" name="object 51"/>
          <p:cNvSpPr txBox="1"/>
          <p:nvPr/>
        </p:nvSpPr>
        <p:spPr>
          <a:xfrm>
            <a:off x="3810001" y="6167120"/>
            <a:ext cx="683388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latin typeface="Carlito"/>
                <a:cs typeface="Carlito"/>
              </a:rPr>
              <a:t>B</a:t>
            </a:r>
            <a:r>
              <a:rPr b="1" spc="-11" dirty="0">
                <a:latin typeface="Carlito"/>
                <a:cs typeface="Carlito"/>
              </a:rPr>
              <a:t>i</a:t>
            </a:r>
            <a:r>
              <a:rPr b="1" dirty="0">
                <a:latin typeface="Carlito"/>
                <a:cs typeface="Carlito"/>
              </a:rPr>
              <a:t>l</a:t>
            </a:r>
            <a:r>
              <a:rPr b="1" spc="-11" dirty="0">
                <a:latin typeface="Carlito"/>
                <a:cs typeface="Carlito"/>
              </a:rPr>
              <a:t>i</a:t>
            </a:r>
            <a:r>
              <a:rPr b="1" dirty="0">
                <a:latin typeface="Carlito"/>
                <a:cs typeface="Carlito"/>
              </a:rPr>
              <a:t>sh</a:t>
            </a:r>
            <a:endParaRPr dirty="0">
              <a:latin typeface="Carlito"/>
              <a:cs typeface="Carlito"/>
            </a:endParaRPr>
          </a:p>
        </p:txBody>
      </p:sp>
      <p:sp>
        <p:nvSpPr>
          <p:cNvPr id="93" name="object 52"/>
          <p:cNvSpPr txBox="1"/>
          <p:nvPr/>
        </p:nvSpPr>
        <p:spPr>
          <a:xfrm>
            <a:off x="4876800" y="6167120"/>
            <a:ext cx="91440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11" dirty="0" err="1">
                <a:latin typeface="Carlito"/>
                <a:cs typeface="Carlito"/>
              </a:rPr>
              <a:t>Q</a:t>
            </a:r>
            <a:r>
              <a:rPr b="1" dirty="0" err="1">
                <a:latin typeface="Carlito"/>
                <a:cs typeface="Carlito"/>
              </a:rPr>
              <a:t>o</a:t>
            </a:r>
            <a:r>
              <a:rPr lang="en-US" b="1" dirty="0" err="1">
                <a:latin typeface="Carlito"/>
                <a:cs typeface="Carlito"/>
              </a:rPr>
              <a:t>‘</a:t>
            </a:r>
            <a:r>
              <a:rPr b="1" dirty="0" err="1">
                <a:latin typeface="Carlito"/>
                <a:cs typeface="Carlito"/>
              </a:rPr>
              <a:t>l</a:t>
            </a:r>
            <a:r>
              <a:rPr b="1" spc="-11" dirty="0" err="1">
                <a:latin typeface="Carlito"/>
                <a:cs typeface="Carlito"/>
              </a:rPr>
              <a:t>l</a:t>
            </a:r>
            <a:r>
              <a:rPr b="1" spc="5" dirty="0" err="1">
                <a:latin typeface="Carlito"/>
                <a:cs typeface="Carlito"/>
              </a:rPr>
              <a:t>a</a:t>
            </a:r>
            <a:r>
              <a:rPr b="1" spc="-15" dirty="0" err="1">
                <a:latin typeface="Carlito"/>
                <a:cs typeface="Carlito"/>
              </a:rPr>
              <a:t>s</a:t>
            </a:r>
            <a:r>
              <a:rPr b="1" dirty="0" err="1">
                <a:latin typeface="Carlito"/>
                <a:cs typeface="Carlito"/>
              </a:rPr>
              <a:t>h</a:t>
            </a:r>
            <a:endParaRPr dirty="0">
              <a:latin typeface="Carlito"/>
              <a:cs typeface="Carlito"/>
            </a:endParaRPr>
          </a:p>
        </p:txBody>
      </p:sp>
      <p:sp>
        <p:nvSpPr>
          <p:cNvPr id="94" name="object 53"/>
          <p:cNvSpPr txBox="1"/>
          <p:nvPr/>
        </p:nvSpPr>
        <p:spPr>
          <a:xfrm>
            <a:off x="4648202" y="2971802"/>
            <a:ext cx="241109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b="1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Kognitiv</a:t>
            </a:r>
            <a:r>
              <a:rPr sz="2400" b="1" spc="-5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sz="2400" b="1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sohalar</a:t>
            </a:r>
            <a:endParaRPr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97" name="object 56"/>
          <p:cNvSpPr txBox="1"/>
          <p:nvPr/>
        </p:nvSpPr>
        <p:spPr>
          <a:xfrm>
            <a:off x="5848477" y="6167120"/>
            <a:ext cx="2228723" cy="281039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343526" marR="167001" indent="-74293">
              <a:lnSpc>
                <a:spcPct val="101299"/>
              </a:lnSpc>
              <a:spcBef>
                <a:spcPts val="80"/>
              </a:spcBef>
            </a:pPr>
            <a:r>
              <a:rPr b="1" spc="-5" dirty="0" err="1">
                <a:latin typeface="Carlito"/>
                <a:cs typeface="Carlito"/>
              </a:rPr>
              <a:t>M</a:t>
            </a:r>
            <a:r>
              <a:rPr b="1" dirty="0" err="1">
                <a:latin typeface="Carlito"/>
                <a:cs typeface="Carlito"/>
              </a:rPr>
              <a:t>u</a:t>
            </a:r>
            <a:r>
              <a:rPr b="1" spc="-11" dirty="0" err="1">
                <a:latin typeface="Carlito"/>
                <a:cs typeface="Carlito"/>
              </a:rPr>
              <a:t>l</a:t>
            </a:r>
            <a:r>
              <a:rPr b="1" dirty="0" err="1">
                <a:latin typeface="Carlito"/>
                <a:cs typeface="Carlito"/>
              </a:rPr>
              <a:t>o</a:t>
            </a:r>
            <a:r>
              <a:rPr b="1" spc="-11" dirty="0" err="1">
                <a:latin typeface="Carlito"/>
                <a:cs typeface="Carlito"/>
              </a:rPr>
              <a:t>h</a:t>
            </a:r>
            <a:r>
              <a:rPr b="1" spc="5" dirty="0" err="1">
                <a:latin typeface="Carlito"/>
                <a:cs typeface="Carlito"/>
              </a:rPr>
              <a:t>a</a:t>
            </a:r>
            <a:r>
              <a:rPr b="1" spc="-11" dirty="0" err="1">
                <a:latin typeface="Carlito"/>
                <a:cs typeface="Carlito"/>
              </a:rPr>
              <a:t>z</a:t>
            </a:r>
            <a:r>
              <a:rPr b="1" dirty="0" err="1">
                <a:latin typeface="Carlito"/>
                <a:cs typeface="Carlito"/>
              </a:rPr>
              <a:t>a</a:t>
            </a:r>
            <a:r>
              <a:rPr b="1" dirty="0">
                <a:latin typeface="Carlito"/>
                <a:cs typeface="Carlito"/>
              </a:rPr>
              <a:t>  </a:t>
            </a:r>
            <a:r>
              <a:rPr b="1" spc="-5" dirty="0" err="1">
                <a:latin typeface="Carlito"/>
                <a:cs typeface="Carlito"/>
              </a:rPr>
              <a:t>yuritish</a:t>
            </a:r>
            <a:endParaRPr dirty="0">
              <a:latin typeface="Carlito"/>
              <a:cs typeface="Carlito"/>
            </a:endParaRPr>
          </a:p>
        </p:txBody>
      </p:sp>
      <p:sp>
        <p:nvSpPr>
          <p:cNvPr id="98" name="Прямоугольник 97"/>
          <p:cNvSpPr/>
          <p:nvPr/>
        </p:nvSpPr>
        <p:spPr>
          <a:xfrm>
            <a:off x="3276600" y="1676400"/>
            <a:ext cx="274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pc="-5" dirty="0" err="1">
                <a:solidFill>
                  <a:prstClr val="black"/>
                </a:solidFill>
                <a:latin typeface="Arial"/>
                <a:cs typeface="Arial"/>
              </a:rPr>
              <a:t>Hayot</a:t>
            </a:r>
            <a:r>
              <a:rPr lang="en-US" spc="-5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lang="en-US" spc="-5" dirty="0" err="1">
                <a:solidFill>
                  <a:prstClr val="black"/>
                </a:solidFill>
                <a:latin typeface="Arial"/>
                <a:cs typeface="Arial"/>
              </a:rPr>
              <a:t>haqidagi</a:t>
            </a:r>
            <a:r>
              <a:rPr lang="en-US" spc="-5" dirty="0">
                <a:solidFill>
                  <a:prstClr val="black"/>
                </a:solidFill>
                <a:latin typeface="Arial"/>
                <a:cs typeface="Arial"/>
              </a:rPr>
              <a:t> fan</a:t>
            </a:r>
          </a:p>
          <a:p>
            <a:r>
              <a:rPr lang="en-US" spc="-5" dirty="0" err="1">
                <a:solidFill>
                  <a:prstClr val="black"/>
                </a:solidFill>
                <a:latin typeface="Arial"/>
                <a:cs typeface="Arial"/>
              </a:rPr>
              <a:t>Fizika</a:t>
            </a:r>
            <a:r>
              <a:rPr lang="en-US" spc="-5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lang="en-US" spc="-5" dirty="0" err="1">
                <a:solidFill>
                  <a:prstClr val="black"/>
                </a:solidFill>
                <a:latin typeface="Arial"/>
                <a:cs typeface="Arial"/>
              </a:rPr>
              <a:t>fani</a:t>
            </a:r>
            <a:endParaRPr lang="en-US" spc="-5" dirty="0">
              <a:solidFill>
                <a:prstClr val="black"/>
              </a:solidFill>
              <a:latin typeface="Arial"/>
              <a:cs typeface="Arial"/>
            </a:endParaRPr>
          </a:p>
          <a:p>
            <a:r>
              <a:rPr lang="en-US" spc="-5" dirty="0" err="1">
                <a:latin typeface="Arial"/>
                <a:cs typeface="Arial"/>
              </a:rPr>
              <a:t>Yer</a:t>
            </a:r>
            <a:r>
              <a:rPr lang="en-US" spc="-5" dirty="0">
                <a:latin typeface="Arial"/>
                <a:cs typeface="Arial"/>
              </a:rPr>
              <a:t> </a:t>
            </a:r>
            <a:r>
              <a:rPr lang="en-US" spc="-5" dirty="0" err="1">
                <a:latin typeface="Arial"/>
                <a:cs typeface="Arial"/>
              </a:rPr>
              <a:t>haqidagi</a:t>
            </a:r>
            <a:r>
              <a:rPr lang="en-US" spc="-60" dirty="0">
                <a:latin typeface="Arial"/>
                <a:cs typeface="Arial"/>
              </a:rPr>
              <a:t> </a:t>
            </a:r>
            <a:r>
              <a:rPr lang="en-US" spc="-5" dirty="0">
                <a:latin typeface="Arial"/>
                <a:cs typeface="Arial"/>
              </a:rPr>
              <a:t>fan</a:t>
            </a:r>
            <a:endParaRPr lang="en-US" spc="-5" dirty="0">
              <a:solidFill>
                <a:prstClr val="black"/>
              </a:solidFill>
              <a:latin typeface="Arial"/>
              <a:cs typeface="Arial"/>
            </a:endParaRPr>
          </a:p>
          <a:p>
            <a:endParaRPr lang="ru-RU" dirty="0"/>
          </a:p>
        </p:txBody>
      </p:sp>
      <p:sp>
        <p:nvSpPr>
          <p:cNvPr id="106" name="TextBox 105"/>
          <p:cNvSpPr txBox="1"/>
          <p:nvPr/>
        </p:nvSpPr>
        <p:spPr>
          <a:xfrm>
            <a:off x="9753600" y="4800602"/>
            <a:ext cx="1676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4-sinf</a:t>
            </a:r>
          </a:p>
          <a:p>
            <a:r>
              <a:rPr lang="en-US" dirty="0"/>
              <a:t>8-sinf</a:t>
            </a:r>
            <a:endParaRPr lang="ru-RU" dirty="0"/>
          </a:p>
        </p:txBody>
      </p:sp>
      <p:sp>
        <p:nvSpPr>
          <p:cNvPr id="107" name="Прямоугольник 106"/>
          <p:cNvSpPr/>
          <p:nvPr/>
        </p:nvSpPr>
        <p:spPr>
          <a:xfrm>
            <a:off x="9525000" y="4953000"/>
            <a:ext cx="228600" cy="152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8" name="Прямоугольник 107"/>
          <p:cNvSpPr/>
          <p:nvPr/>
        </p:nvSpPr>
        <p:spPr>
          <a:xfrm>
            <a:off x="9525000" y="5181600"/>
            <a:ext cx="228600" cy="152400"/>
          </a:xfrm>
          <a:prstGeom prst="rect">
            <a:avLst/>
          </a:prstGeom>
          <a:solidFill>
            <a:schemeClr val="accent2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3048000" y="1752600"/>
            <a:ext cx="228600" cy="152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0" name="Прямоугольник 109"/>
          <p:cNvSpPr/>
          <p:nvPr/>
        </p:nvSpPr>
        <p:spPr>
          <a:xfrm>
            <a:off x="7086600" y="1828800"/>
            <a:ext cx="228600" cy="152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048000" y="2057400"/>
            <a:ext cx="228600" cy="152400"/>
          </a:xfrm>
          <a:prstGeom prst="rect">
            <a:avLst/>
          </a:prstGeom>
          <a:solidFill>
            <a:schemeClr val="accent4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highlight>
                <a:srgbClr val="FFFF00"/>
              </a:highlight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7086600" y="2133600"/>
            <a:ext cx="228600" cy="152400"/>
          </a:xfrm>
          <a:prstGeom prst="rect">
            <a:avLst/>
          </a:prstGeom>
          <a:solidFill>
            <a:srgbClr val="FFC000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3048000" y="2362200"/>
            <a:ext cx="228600" cy="152400"/>
          </a:xfrm>
          <a:prstGeom prst="rect">
            <a:avLst/>
          </a:prstGeom>
          <a:solidFill>
            <a:schemeClr val="accent2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4" name="Прямоугольник 113"/>
          <p:cNvSpPr/>
          <p:nvPr/>
        </p:nvSpPr>
        <p:spPr>
          <a:xfrm>
            <a:off x="7086600" y="2743200"/>
            <a:ext cx="228600" cy="152400"/>
          </a:xfrm>
          <a:prstGeom prst="rect">
            <a:avLst/>
          </a:prstGeom>
          <a:solidFill>
            <a:srgbClr val="FFFF00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7086600" y="2438400"/>
            <a:ext cx="228600" cy="1524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араллелограмм 1">
            <a:extLst>
              <a:ext uri="{FF2B5EF4-FFF2-40B4-BE49-F238E27FC236}">
                <a16:creationId xmlns="" xmlns:a16="http://schemas.microsoft.com/office/drawing/2014/main" id="{8C438102-C413-564E-7BDC-DB5D6A243126}"/>
              </a:ext>
            </a:extLst>
          </p:cNvPr>
          <p:cNvSpPr/>
          <p:nvPr/>
        </p:nvSpPr>
        <p:spPr>
          <a:xfrm>
            <a:off x="1" y="-1"/>
            <a:ext cx="12144279" cy="627977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/>
          </a:p>
          <a:p>
            <a:pPr algn="ctr"/>
            <a:r>
              <a:rPr lang="sv-SE" sz="2400" b="1" dirty="0"/>
              <a:t>TIMSS </a:t>
            </a:r>
            <a:r>
              <a:rPr lang="sv-SE" sz="2400" b="1" spc="4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xalqaro tadqiqotining </a:t>
            </a:r>
            <a:r>
              <a:rPr lang="en-US" sz="2400" b="1" spc="45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kontent</a:t>
            </a:r>
            <a:r>
              <a:rPr lang="sv-SE" sz="2400" b="1" dirty="0"/>
              <a:t> va </a:t>
            </a:r>
            <a:r>
              <a:rPr lang="en-US" sz="2400" b="1" spc="-5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kognitiv</a:t>
            </a:r>
            <a:r>
              <a:rPr lang="en-US" sz="2400" b="1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en-US" sz="2400" b="1" spc="-5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sohalar</a:t>
            </a:r>
            <a:r>
              <a:rPr lang="ru-RU" sz="2400" b="1" dirty="0">
                <a:latin typeface="Arial Narrow" panose="020B0606020202030204" pitchFamily="34" charset="0"/>
              </a:rPr>
              <a:t>i </a:t>
            </a:r>
          </a:p>
          <a:p>
            <a:pPr marL="715945" algn="ctr"/>
            <a:endParaRPr lang="uz-Cyrl-UZ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0B9E09B0-570B-2B58-485E-5D9657E5DA48}"/>
              </a:ext>
            </a:extLst>
          </p:cNvPr>
          <p:cNvSpPr txBox="1"/>
          <p:nvPr/>
        </p:nvSpPr>
        <p:spPr>
          <a:xfrm>
            <a:off x="2823288" y="174562"/>
            <a:ext cx="609755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TALISning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="" xmlns:a16="http://schemas.microsoft.com/office/drawing/2014/main" id="{9425B7AE-4891-CF47-1E5D-9DB0083137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8721373"/>
              </p:ext>
            </p:extLst>
          </p:nvPr>
        </p:nvGraphicFramePr>
        <p:xfrm>
          <a:off x="774441" y="1026368"/>
          <a:ext cx="10730204" cy="5150598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2621902">
                  <a:extLst>
                    <a:ext uri="{9D8B030D-6E8A-4147-A177-3AD203B41FA5}">
                      <a16:colId xmlns="" xmlns:a16="http://schemas.microsoft.com/office/drawing/2014/main" val="4280797446"/>
                    </a:ext>
                  </a:extLst>
                </a:gridCol>
                <a:gridCol w="8108302">
                  <a:extLst>
                    <a:ext uri="{9D8B030D-6E8A-4147-A177-3AD203B41FA5}">
                      <a16:colId xmlns="" xmlns:a16="http://schemas.microsoft.com/office/drawing/2014/main" val="2689947736"/>
                    </a:ext>
                  </a:extLst>
                </a:gridCol>
              </a:tblGrid>
              <a:tr h="3169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Yo‘nalish</a:t>
                      </a:r>
                      <a:endParaRPr lang="en-US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944" marR="66944" marT="33472" marB="33472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Izoh</a:t>
                      </a:r>
                      <a:endParaRPr lang="en-US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944" marR="66944" marT="33472" marB="33472" anchor="ctr"/>
                </a:tc>
                <a:extLst>
                  <a:ext uri="{0D108BD9-81ED-4DB2-BD59-A6C34878D82A}">
                    <a16:rowId xmlns="" xmlns:a16="http://schemas.microsoft.com/office/drawing/2014/main" val="2557489690"/>
                  </a:ext>
                </a:extLst>
              </a:tr>
              <a:tr h="7924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Asosiy</a:t>
                      </a:r>
                      <a:r>
                        <a:rPr lang="en-US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maqsad</a:t>
                      </a:r>
                      <a:endParaRPr lang="en-US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944" marR="66944" marT="33472" marB="3347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O‘qituvchilar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maktab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rahbarlarining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sharoitlari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dars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metodlari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professional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rivojlanish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ehtiyojlari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haqida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xalqaro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ma’lumot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to‘plash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taqqoslash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66944" marR="66944" marT="33472" marB="33472" anchor="ctr"/>
                </a:tc>
                <a:extLst>
                  <a:ext uri="{0D108BD9-81ED-4DB2-BD59-A6C34878D82A}">
                    <a16:rowId xmlns="" xmlns:a16="http://schemas.microsoft.com/office/drawing/2014/main" val="1119581082"/>
                  </a:ext>
                </a:extLst>
              </a:tr>
              <a:tr h="55468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O‘tkazilish shakli</a:t>
                      </a:r>
                      <a:endParaRPr lang="en-US" sz="16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944" marR="66944" marT="33472" marB="3347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So‘rovnoma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(test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emas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).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O‘qituvchilar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direktorlar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onlayn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yoki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qog‘oz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shaklida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anketani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to‘ldiradi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66944" marR="66944" marT="33472" marB="33472" anchor="ctr"/>
                </a:tc>
                <a:extLst>
                  <a:ext uri="{0D108BD9-81ED-4DB2-BD59-A6C34878D82A}">
                    <a16:rowId xmlns="" xmlns:a16="http://schemas.microsoft.com/office/drawing/2014/main" val="957714863"/>
                  </a:ext>
                </a:extLst>
              </a:tr>
              <a:tr h="55468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Ishtirokchilar</a:t>
                      </a:r>
                      <a:endParaRPr lang="en-US" sz="16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944" marR="66944" marT="33472" marB="3347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O‘qituvchilar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(4-sinf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8-sinf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o‘quvchilariga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dars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beruvchilar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maktab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rahbarlari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66944" marR="66944" marT="33472" marB="33472" anchor="ctr"/>
                </a:tc>
                <a:extLst>
                  <a:ext uri="{0D108BD9-81ED-4DB2-BD59-A6C34878D82A}">
                    <a16:rowId xmlns="" xmlns:a16="http://schemas.microsoft.com/office/drawing/2014/main" val="1792125276"/>
                  </a:ext>
                </a:extLst>
              </a:tr>
              <a:tr h="103011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Qamrab olinadigan mavzular</a:t>
                      </a:r>
                      <a:endParaRPr lang="en-US" sz="16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944" marR="66944" marT="33472" marB="3347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Dars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metodlari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uslublari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O‘quvchilarning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motivatsiyasi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ishtiroki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O‘qituvchining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kasbiy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rivojlanishi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Ish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yuklamasi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vaqt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taqsimoti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Maktabning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resurslari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muhit</a:t>
                      </a:r>
                      <a:endParaRPr lang="en-US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944" marR="66944" marT="33472" marB="33472" anchor="ctr"/>
                </a:tc>
                <a:extLst>
                  <a:ext uri="{0D108BD9-81ED-4DB2-BD59-A6C34878D82A}">
                    <a16:rowId xmlns="" xmlns:a16="http://schemas.microsoft.com/office/drawing/2014/main" val="1723757439"/>
                  </a:ext>
                </a:extLst>
              </a:tr>
              <a:tr h="103011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Natijalarning foydasi</a:t>
                      </a:r>
                      <a:endParaRPr lang="en-US" sz="16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944" marR="66944" marT="33472" marB="3347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Ta’lim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siyosatini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isloh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qilishda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ilmiy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asos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bo‘ladi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O‘qituvchilar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uchun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qo‘shimcha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qo‘llab-quvvatlash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strategiyalarini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ishlab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chiqish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Maktab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rahbariyatining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boshqaruv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sifatini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oshirishga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yordam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beradi</a:t>
                      </a:r>
                      <a:endParaRPr lang="en-US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944" marR="66944" marT="33472" marB="33472" anchor="ctr"/>
                </a:tc>
                <a:extLst>
                  <a:ext uri="{0D108BD9-81ED-4DB2-BD59-A6C34878D82A}">
                    <a16:rowId xmlns="" xmlns:a16="http://schemas.microsoft.com/office/drawing/2014/main" val="2874389166"/>
                  </a:ext>
                </a:extLst>
              </a:tr>
              <a:tr h="31696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Davriyligi</a:t>
                      </a:r>
                      <a:endParaRPr lang="en-US" sz="16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944" marR="66944" marT="33472" marB="3347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sv-SE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Har 5–6 yilda bir marta (2008, 2013, 2018, 2024).</a:t>
                      </a:r>
                    </a:p>
                  </a:txBody>
                  <a:tcPr marL="66944" marR="66944" marT="33472" marB="33472" anchor="ctr"/>
                </a:tc>
                <a:extLst>
                  <a:ext uri="{0D108BD9-81ED-4DB2-BD59-A6C34878D82A}">
                    <a16:rowId xmlns="" xmlns:a16="http://schemas.microsoft.com/office/drawing/2014/main" val="3485054857"/>
                  </a:ext>
                </a:extLst>
              </a:tr>
              <a:tr h="55468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Natija hisobotlari</a:t>
                      </a:r>
                      <a:endParaRPr lang="en-US" sz="16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944" marR="66944" marT="33472" marB="33472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OECD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tomonidan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tahlil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qilinib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barcha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mamlakatlar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uchun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ochiq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hisobotlar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tayyorlanadi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66944" marR="66944" marT="33472" marB="33472" anchor="ctr"/>
                </a:tc>
                <a:extLst>
                  <a:ext uri="{0D108BD9-81ED-4DB2-BD59-A6C34878D82A}">
                    <a16:rowId xmlns="" xmlns:a16="http://schemas.microsoft.com/office/drawing/2014/main" val="22946286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588343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6808EA59-367B-7D7F-ED36-12F596D0EE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175" y="793102"/>
            <a:ext cx="10700657" cy="5570473"/>
          </a:xfrm>
        </p:spPr>
        <p:txBody>
          <a:bodyPr>
            <a:normAutofit fontScale="47500" lnSpcReduction="20000"/>
          </a:bodyPr>
          <a:lstStyle/>
          <a:p>
            <a:pPr algn="ctr">
              <a:lnSpc>
                <a:spcPct val="120000"/>
              </a:lnSpc>
            </a:pP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TALIS 2024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tadqiqoti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e’lon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qilinishi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boshlandi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tadqiqotda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55 ta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ishtirok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etgan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TALIS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o‘qitish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tadqiqot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o‘qituvchilarning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haftalik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yuklamasi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yig‘adi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ko‘rsatkich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yagona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raqam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Shu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birga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vaqtlarini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vazifalarga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o‘tish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rejalashtirish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daftar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ota-onalar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hokazo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sarflashlari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batafsil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taqsimot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to‘planadi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</a:pP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So‘rovnoma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javoblarini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cheklamaydi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ayrim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hollarda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turlariga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sarflangan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vaqtlarning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yig‘indisi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o‘tish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hokazo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o‘qituvchining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bildirgan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vaqtidan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ortiq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</a:pP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Tadqiqotda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5–9-sinflarga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beruvchi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maktab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rahbarlari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ishtirok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belgilangan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</a:pP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ilk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marotaba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nufuzli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tadqiqotda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qatnashib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tanlab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210 ta maktab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direktorlari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5–9-sinflarda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beruvchi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4507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nafar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so‘rovnomalarda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ishtirok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 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etishgan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.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907661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5AE5BE2C-CD95-EA2F-844F-2635EA234A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93984"/>
            <a:ext cx="10515600" cy="5778824"/>
          </a:xfrm>
        </p:spPr>
        <p:txBody>
          <a:bodyPr>
            <a:normAutofit fontScale="77500" lnSpcReduction="20000"/>
          </a:bodyPr>
          <a:lstStyle/>
          <a:p>
            <a:pPr marL="0" lvl="0" indent="0"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b="1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TALIS </a:t>
            </a:r>
            <a:r>
              <a:rPr lang="ru-RU" altLang="ru-RU" b="1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ru-RU" altLang="ru-RU" b="1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tadqiqoti</a:t>
            </a:r>
            <a:r>
              <a:rPr lang="ru-RU" altLang="ru-RU" b="1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natijalari</a:t>
            </a:r>
            <a:r>
              <a:rPr lang="ru-RU" altLang="ru-RU" b="1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e’lon</a:t>
            </a:r>
            <a:r>
              <a:rPr lang="ru-RU" altLang="ru-RU" b="1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qilindi</a:t>
            </a:r>
            <a:r>
              <a:rPr lang="ru-RU" altLang="ru-RU" b="1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altLang="ru-RU" b="1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O’zbekiston</a:t>
            </a:r>
            <a:r>
              <a:rPr lang="ru-RU" altLang="ru-RU" b="1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ru-RU" altLang="ru-RU" b="1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</a:t>
            </a:r>
            <a:r>
              <a:rPr lang="ru-RU" altLang="ru-RU" b="1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qayd</a:t>
            </a:r>
            <a:r>
              <a:rPr lang="ru-RU" altLang="ru-RU" b="1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etdi</a:t>
            </a:r>
            <a:r>
              <a:rPr lang="ru-RU" altLang="ru-RU" b="1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altLang="ru-RU" b="1" dirty="0">
              <a:solidFill>
                <a:srgbClr val="05050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eaLnBrk="0" fontAlgn="ctr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 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Iqtisodiy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hamkorlik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taraqqiyot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tashkiloti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(OECD)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oshirilgan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O‘qitish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o‘rganishni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TALIS 2024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tadqiqotida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Respublikasining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210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maktablari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ishtirok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etgan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edi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ru-RU" dirty="0">
              <a:solidFill>
                <a:srgbClr val="05050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eaLnBrk="0" fontAlgn="ctr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ru-RU" alt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eaLnBrk="0" fontAlgn="ctr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   </a:t>
            </a:r>
            <a:r>
              <a:rPr lang="en-US" altLang="ru-RU" sz="1800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Qayd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joiz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55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qatnashgan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mazkur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tadqiqotda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tarixda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ilk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marotaba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ishtirok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etdi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altLang="ru-RU" dirty="0">
              <a:solidFill>
                <a:srgbClr val="05050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ru-RU" dirty="0">
              <a:solidFill>
                <a:srgbClr val="05050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natijalariga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muvofiq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o‘qituvchilarning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tarkibi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O‘zbekistondagi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pedagoglar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sanaladi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o‘rtacha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yoshi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39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(OECD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davlatlarida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45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yoshni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altLang="ru-RU" dirty="0">
              <a:solidFill>
                <a:srgbClr val="05050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eaLnBrk="0" fontAlgn="ctr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yoshgacha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22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foizni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etib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OECD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o'rtacha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ko‘rsatkichidan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barobar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2" name="Rectangle 17">
            <a:extLst>
              <a:ext uri="{FF2B5EF4-FFF2-40B4-BE49-F238E27FC236}">
                <a16:creationId xmlns="" xmlns:a16="http://schemas.microsoft.com/office/drawing/2014/main" id="{FD7D26C0-86F5-F4AC-99AF-56A299BC50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233" y="981660"/>
            <a:ext cx="184731" cy="36933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3" name="AutoShape 18" descr="✅">
            <a:extLst>
              <a:ext uri="{FF2B5EF4-FFF2-40B4-BE49-F238E27FC236}">
                <a16:creationId xmlns="" xmlns:a16="http://schemas.microsoft.com/office/drawing/2014/main" id="{1C141B56-4B35-5842-ACD2-10DA7EF7C49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08733" y="1082188"/>
            <a:ext cx="152400" cy="152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" name="AutoShape 19" descr="📊">
            <a:extLst>
              <a:ext uri="{FF2B5EF4-FFF2-40B4-BE49-F238E27FC236}">
                <a16:creationId xmlns="" xmlns:a16="http://schemas.microsoft.com/office/drawing/2014/main" id="{99DA2DFF-58A9-7684-D0AD-B5FCAD34A78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08733" y="1250464"/>
            <a:ext cx="15240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" name="Rectangle 20">
            <a:extLst>
              <a:ext uri="{FF2B5EF4-FFF2-40B4-BE49-F238E27FC236}">
                <a16:creationId xmlns="" xmlns:a16="http://schemas.microsoft.com/office/drawing/2014/main" id="{329C20EE-0510-4F29-1215-80787AAD2A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6" name="AutoShape 21" descr="❗️">
            <a:extLst>
              <a:ext uri="{FF2B5EF4-FFF2-40B4-BE49-F238E27FC236}">
                <a16:creationId xmlns="" xmlns:a16="http://schemas.microsoft.com/office/drawing/2014/main" id="{C387E718-01B8-AC30-8979-DC542A9B4F3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3500" y="0"/>
            <a:ext cx="15240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466349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C8432A65-9825-59EE-E384-44658670A4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16498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lvl="0" indent="0" algn="just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O‘qituvchilarning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qariyb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95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foizi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ishidan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mamnun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OECD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o‘rtachasidan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(90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foiz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eaLnBrk="0" fontAlgn="ctr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   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qatorda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90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foizdan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ortiq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pedagoglar</a:t>
            </a:r>
            <a:r>
              <a:rPr lang="en-US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muassasasidagi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muhitini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baholagan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eaLnBrk="0" fontAlgn="ctr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 </a:t>
            </a:r>
            <a:endParaRPr lang="en-US" altLang="ru-RU" sz="1800" dirty="0">
              <a:solidFill>
                <a:srgbClr val="05050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eaLnBrk="0" fontAlgn="ctr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o‘rnida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TALIS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tadqiqoti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o‘qituvchilarning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sharoitlari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muhiti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boshqaruvi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tizimini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yo‘nalishdagi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yirik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nufuzli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tashabbuslardan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biridir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rahbarlariga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kasbiy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masalalarida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fikrlarini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miqyosda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bildirish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ru-RU" altLang="ru-RU" dirty="0">
                <a:solidFill>
                  <a:srgbClr val="050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501929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ED31FE1-52B2-E397-B75F-6E8B9ECD82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73224"/>
            <a:ext cx="10515600" cy="5775747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49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foizi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darsdagi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maqsadlariga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(TALIS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qamrab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tushunarli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fikr-mulohaza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bildirish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mustahkamlashga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ko‘maklashish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individual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ehtiyojlariga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qo‘llab-quvvatlash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sinfni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erishayotganini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bildirgan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ko‘rsatkich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OECD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o‘rtacha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(44%)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Shu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orasida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erishilayotgan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individual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ehtiyojlariga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moslashtirish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bunga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73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foiz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erishayotganini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aytgan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Tajriba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jihatidan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yilgacha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stajiga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48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foizi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maqsadlariga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erishayotganini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bildirgan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ko‘rsatkich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tajribali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orasida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xuddi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48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foizni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kasbiy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farovonligi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atigi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foizi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ortiqcha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stress his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bildirgan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OECD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o‘rtacha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ko‘rsatkichidan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foizdan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past).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Xuddi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8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foiz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salomatligiga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salbiy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ko‘rsatishini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aytgan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(OECD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o‘rtachasi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foiz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7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foiz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sog‘lig‘iga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salbiy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qilayotganini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bildirgan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OECD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o‘rtacha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ko‘rsatkichi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foizga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yaqin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505636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17479C5-845A-EDB0-ABFA-2AE714BF9C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66531"/>
            <a:ext cx="10515600" cy="5710432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30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o‘zlaridan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50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hamkasblari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stressni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kasbidan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mamnunligi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95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foizi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mamnun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ekanini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bildirgan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ko‘rsatkich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OECD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89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foizdan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Qishloq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yuritayotgan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shahar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maktablaridagi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hamkasblari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singari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mamnun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ekanini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bildirgan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30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16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foizi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kasbini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rejalashtirayotganini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ko‘rsatkich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OECD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20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foizdan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past). 	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TALIS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tadqiqoti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kartina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shakllanganligini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ko‘rsatmoqda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kasbidan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qoniqadi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moyil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mamnun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282870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BCA0D00C-B603-2B4C-8E9D-77D802038586}"/>
              </a:ext>
            </a:extLst>
          </p:cNvPr>
          <p:cNvSpPr txBox="1"/>
          <p:nvPr/>
        </p:nvSpPr>
        <p:spPr>
          <a:xfrm>
            <a:off x="3440664" y="295860"/>
            <a:ext cx="60975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📊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TALIS, TIMSS, PIRLS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PISA –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farqlar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jadvali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="" xmlns:a16="http://schemas.microsoft.com/office/drawing/2014/main" id="{C9AABE7C-E839-8F28-EB1B-4106CDB68B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8805365"/>
              </p:ext>
            </p:extLst>
          </p:nvPr>
        </p:nvGraphicFramePr>
        <p:xfrm>
          <a:off x="559836" y="923730"/>
          <a:ext cx="11084765" cy="570507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2216953">
                  <a:extLst>
                    <a:ext uri="{9D8B030D-6E8A-4147-A177-3AD203B41FA5}">
                      <a16:colId xmlns="" xmlns:a16="http://schemas.microsoft.com/office/drawing/2014/main" val="977209623"/>
                    </a:ext>
                  </a:extLst>
                </a:gridCol>
                <a:gridCol w="2216953">
                  <a:extLst>
                    <a:ext uri="{9D8B030D-6E8A-4147-A177-3AD203B41FA5}">
                      <a16:colId xmlns="" xmlns:a16="http://schemas.microsoft.com/office/drawing/2014/main" val="1912479115"/>
                    </a:ext>
                  </a:extLst>
                </a:gridCol>
                <a:gridCol w="2216953">
                  <a:extLst>
                    <a:ext uri="{9D8B030D-6E8A-4147-A177-3AD203B41FA5}">
                      <a16:colId xmlns="" xmlns:a16="http://schemas.microsoft.com/office/drawing/2014/main" val="3147313225"/>
                    </a:ext>
                  </a:extLst>
                </a:gridCol>
                <a:gridCol w="2216953">
                  <a:extLst>
                    <a:ext uri="{9D8B030D-6E8A-4147-A177-3AD203B41FA5}">
                      <a16:colId xmlns="" xmlns:a16="http://schemas.microsoft.com/office/drawing/2014/main" val="2344146744"/>
                    </a:ext>
                  </a:extLst>
                </a:gridCol>
                <a:gridCol w="2216953">
                  <a:extLst>
                    <a:ext uri="{9D8B030D-6E8A-4147-A177-3AD203B41FA5}">
                      <a16:colId xmlns="" xmlns:a16="http://schemas.microsoft.com/office/drawing/2014/main" val="2817030654"/>
                    </a:ext>
                  </a:extLst>
                </a:gridCol>
              </a:tblGrid>
              <a:tr h="23847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Ko‘rsatkich</a:t>
                      </a:r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804" marR="45804" marT="22902" marB="22902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TALIS</a:t>
                      </a:r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804" marR="45804" marT="22902" marB="22902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TIMSS</a:t>
                      </a:r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804" marR="45804" marT="22902" marB="22902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PIRLS</a:t>
                      </a:r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804" marR="45804" marT="22902" marB="22902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PISA</a:t>
                      </a:r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804" marR="45804" marT="22902" marB="22902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852578359"/>
                  </a:ext>
                </a:extLst>
              </a:tr>
              <a:tr h="77503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To‘liq</a:t>
                      </a:r>
                      <a:r>
                        <a:rPr lang="en-US" sz="1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nomi</a:t>
                      </a:r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Teaching and Learning International Survey</a:t>
                      </a: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Trends in International Mathematics and Science Study</a:t>
                      </a: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Progress in International Reading Literacy Study</a:t>
                      </a: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Programme for International Student Assessment</a:t>
                      </a:r>
                    </a:p>
                  </a:txBody>
                  <a:tcPr marL="45804" marR="45804" marT="22902" marB="22902" anchor="ctr"/>
                </a:tc>
                <a:extLst>
                  <a:ext uri="{0D108BD9-81ED-4DB2-BD59-A6C34878D82A}">
                    <a16:rowId xmlns="" xmlns:a16="http://schemas.microsoft.com/office/drawing/2014/main" val="3737979624"/>
                  </a:ext>
                </a:extLst>
              </a:tr>
              <a:tr h="149044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Maqsad</a:t>
                      </a:r>
                      <a:endParaRPr lang="en-US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O‘qituvchi va maktab rahbarlarining ish sharoitlari, dars usullari, kasbiy rivojlanishini tahlil qilish</a:t>
                      </a: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4-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8-sinf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o‘quvchilarining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matematika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tabiiy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fanlar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bo‘yicha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bilim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darajasini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baholash</a:t>
                      </a:r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4-sinf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o‘quvchilarining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o‘qish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savodxonligini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baholash</a:t>
                      </a:r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yoshli o‘quvchilarning hayotiy kompetensiyalarini (o‘qish, matematika, tabiiy fanlar, raqamli savodxonlik) baholash</a:t>
                      </a:r>
                    </a:p>
                  </a:txBody>
                  <a:tcPr marL="45804" marR="45804" marT="22902" marB="22902" anchor="ctr"/>
                </a:tc>
                <a:extLst>
                  <a:ext uri="{0D108BD9-81ED-4DB2-BD59-A6C34878D82A}">
                    <a16:rowId xmlns="" xmlns:a16="http://schemas.microsoft.com/office/drawing/2014/main" val="530549933"/>
                  </a:ext>
                </a:extLst>
              </a:tr>
              <a:tr h="77503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Ishtirokchilar</a:t>
                      </a:r>
                      <a:endParaRPr lang="en-US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O‘qituvchilar va maktab direktor(lar)i</a:t>
                      </a: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O‘quvchilar, ularning o‘qituvchilari va direktor(lar)i</a:t>
                      </a: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O‘quvchilar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ularning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o‘qituvchilari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direktor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(lar)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ota-onalar</a:t>
                      </a:r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yoshli o‘quvchilar (sinfidan qat’i nazar)</a:t>
                      </a:r>
                    </a:p>
                  </a:txBody>
                  <a:tcPr marL="45804" marR="45804" marT="22902" marB="22902" anchor="ctr"/>
                </a:tc>
                <a:extLst>
                  <a:ext uri="{0D108BD9-81ED-4DB2-BD59-A6C34878D82A}">
                    <a16:rowId xmlns="" xmlns:a16="http://schemas.microsoft.com/office/drawing/2014/main" val="204097847"/>
                  </a:ext>
                </a:extLst>
              </a:tr>
              <a:tr h="59617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Asosiy vosita</a:t>
                      </a:r>
                      <a:endParaRPr lang="en-US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So‘rovnoma (anketa)</a:t>
                      </a: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Test + so‘rovnoma</a:t>
                      </a: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Test +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so‘rovnoma</a:t>
                      </a:r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Test (amaliy hayotga yaqin vazifalar) + so‘rovnoma</a:t>
                      </a:r>
                    </a:p>
                  </a:txBody>
                  <a:tcPr marL="45804" marR="45804" marT="22902" marB="22902" anchor="ctr"/>
                </a:tc>
                <a:extLst>
                  <a:ext uri="{0D108BD9-81ED-4DB2-BD59-A6C34878D82A}">
                    <a16:rowId xmlns="" xmlns:a16="http://schemas.microsoft.com/office/drawing/2014/main" val="3627811790"/>
                  </a:ext>
                </a:extLst>
              </a:tr>
              <a:tr h="23847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O‘tkazilish davriyligi</a:t>
                      </a:r>
                      <a:endParaRPr lang="en-US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5–6 yilda bir</a:t>
                      </a: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yilda bir</a:t>
                      </a: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yilda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</a:t>
                      </a:r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yilda bir</a:t>
                      </a:r>
                    </a:p>
                  </a:txBody>
                  <a:tcPr marL="45804" marR="45804" marT="22902" marB="22902" anchor="ctr"/>
                </a:tc>
                <a:extLst>
                  <a:ext uri="{0D108BD9-81ED-4DB2-BD59-A6C34878D82A}">
                    <a16:rowId xmlns="" xmlns:a16="http://schemas.microsoft.com/office/drawing/2014/main" val="1594030554"/>
                  </a:ext>
                </a:extLst>
              </a:tr>
              <a:tr h="95388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Natijasi</a:t>
                      </a:r>
                      <a:endParaRPr lang="en-US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Maktab boshqaruvi va o‘qituvchi malakasini rivojlantirish strategiyasi</a:t>
                      </a: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Fanlar bo‘yicha ta’lim dasturlarini takomillashtirish</a:t>
                      </a: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O‘qish madaniyati va dasturlarni rivojlantirish</a:t>
                      </a: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Ta’lim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tizimining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raqobatbardoshligini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baholash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kompetensiyalarni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rivojlantirish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siyosati</a:t>
                      </a:r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804" marR="45804" marT="22902" marB="22902" anchor="ctr"/>
                </a:tc>
                <a:extLst>
                  <a:ext uri="{0D108BD9-81ED-4DB2-BD59-A6C34878D82A}">
                    <a16:rowId xmlns="" xmlns:a16="http://schemas.microsoft.com/office/drawing/2014/main" val="1001565213"/>
                  </a:ext>
                </a:extLst>
              </a:tr>
              <a:tr h="59617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O‘zbekiston</a:t>
                      </a:r>
                      <a:r>
                        <a:rPr lang="en-US" sz="1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ishtiroki</a:t>
                      </a:r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2024-yilda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birinchi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bor</a:t>
                      </a:r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2023-yilda ilk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bor</a:t>
                      </a:r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2021-yilda ilk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bor</a:t>
                      </a:r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804" marR="45804" marT="22902" marB="22902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2022-yilda ilk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bor</a:t>
                      </a:r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804" marR="45804" marT="22902" marB="22902" anchor="ctr"/>
                </a:tc>
                <a:extLst>
                  <a:ext uri="{0D108BD9-81ED-4DB2-BD59-A6C34878D82A}">
                    <a16:rowId xmlns="" xmlns:a16="http://schemas.microsoft.com/office/drawing/2014/main" val="39132858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495118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C63E5DB-383A-4975-9CF0-8171613A21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546" y="1183640"/>
            <a:ext cx="10876908" cy="4490720"/>
          </a:xfrm>
        </p:spPr>
        <p:txBody>
          <a:bodyPr>
            <a:normAutofit fontScale="925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3733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60- 65 </a:t>
            </a:r>
            <a:r>
              <a:rPr lang="en-US" sz="3733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foiz</a:t>
            </a:r>
            <a:r>
              <a:rPr lang="en-US" sz="3733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3733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sz="3733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733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undan</a:t>
            </a:r>
            <a:r>
              <a:rPr lang="en-US" sz="3733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past </a:t>
            </a:r>
            <a:r>
              <a:rPr lang="en-US" sz="3733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darajalarda</a:t>
            </a:r>
            <a:r>
              <a:rPr lang="en-US" sz="3733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qolmoqda</a:t>
            </a:r>
            <a:r>
              <a:rPr lang="en-US" sz="3733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3733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3733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3733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salbiy</a:t>
            </a:r>
            <a:r>
              <a:rPr lang="en-US" sz="3733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ko‘rsatkichdir</a:t>
            </a:r>
            <a:r>
              <a:rPr lang="en-US" sz="3733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733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Rivojlangan</a:t>
            </a:r>
            <a:r>
              <a:rPr lang="en-US" sz="3733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davlatlar</a:t>
            </a:r>
            <a:r>
              <a:rPr lang="en-US" sz="3733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3733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733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J.Koreya</a:t>
            </a:r>
            <a:r>
              <a:rPr lang="en-US" sz="3733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733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Singapurda</a:t>
            </a:r>
            <a:r>
              <a:rPr lang="en-US" sz="3733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sz="3733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733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undan</a:t>
            </a:r>
            <a:r>
              <a:rPr lang="en-US" sz="3733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past </a:t>
            </a:r>
            <a:r>
              <a:rPr lang="en-US" sz="3733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ko‘rsatkichlar</a:t>
            </a:r>
            <a:r>
              <a:rPr lang="en-US" sz="3733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20-25 </a:t>
            </a:r>
            <a:r>
              <a:rPr lang="en-US" sz="3733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foiz</a:t>
            </a:r>
            <a:r>
              <a:rPr lang="en-US" sz="3733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o‘quvchini</a:t>
            </a:r>
            <a:r>
              <a:rPr lang="en-US" sz="3733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733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etmoqda</a:t>
            </a:r>
            <a:r>
              <a:rPr lang="en-US" sz="3733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733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676888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94EB5DE-2FA7-48B9-8CC8-2F4882782C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6" y="618520"/>
            <a:ext cx="10364451" cy="1055849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7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7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o‘lchangan</a:t>
            </a:r>
            <a:r>
              <a:rPr lang="en-US" sz="27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7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qobiliyatga</a:t>
            </a:r>
            <a:r>
              <a:rPr lang="en-US" sz="27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sz="27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o‘rtacha</a:t>
            </a:r>
            <a:r>
              <a:rPr lang="en-US" sz="27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ballari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>
            <a:extLst>
              <a:ext uri="{FF2B5EF4-FFF2-40B4-BE49-F238E27FC236}">
                <a16:creationId xmlns="" xmlns:a16="http://schemas.microsoft.com/office/drawing/2014/main" id="{3A649112-DFA7-4CCA-B016-AD4AC5EA5F13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30528" y="1674368"/>
            <a:ext cx="9847696" cy="4112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24089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7954" y="365126"/>
            <a:ext cx="10715847" cy="768913"/>
          </a:xfrm>
        </p:spPr>
        <p:txBody>
          <a:bodyPr/>
          <a:lstStyle/>
          <a:p>
            <a:pPr algn="ctr">
              <a:lnSpc>
                <a:spcPct val="107000"/>
              </a:lnSpc>
              <a:spcAft>
                <a:spcPts val="1067"/>
              </a:spcAft>
              <a:tabLst>
                <a:tab pos="2387540" algn="l"/>
              </a:tabLst>
            </a:pPr>
            <a:r>
              <a:rPr lang="ru-RU" sz="2400" b="1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TAVSIYALAR</a:t>
            </a:r>
            <a:r>
              <a:rPr lang="uz-Cyrl-UZ" sz="2400" b="1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400" dirty="0">
              <a:solidFill>
                <a:schemeClr val="accent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4944533" y="2927773"/>
            <a:ext cx="1016000" cy="101600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4944533" y="4255347"/>
            <a:ext cx="1016000" cy="1016000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6129867" y="2263987"/>
            <a:ext cx="1016000" cy="10160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6129867" y="3591560"/>
            <a:ext cx="1016000" cy="101600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6129867" y="4919133"/>
            <a:ext cx="1016000" cy="1016000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7218443" y="2110374"/>
            <a:ext cx="3759200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anlararo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integrasiyasini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tashkillashtirishga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topshiriqlarni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112757" y="1540595"/>
            <a:ext cx="3759200" cy="13111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qituvchilarda tadqiqotchilik ko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nikmasini rivojl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ntirish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90000"/>
              </a:lnSpc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  </a:t>
            </a:r>
          </a:p>
        </p:txBody>
      </p:sp>
      <p:sp>
        <p:nvSpPr>
          <p:cNvPr id="37" name="Rectangle 36"/>
          <p:cNvSpPr/>
          <p:nvPr/>
        </p:nvSpPr>
        <p:spPr>
          <a:xfrm>
            <a:off x="7218443" y="3632936"/>
            <a:ext cx="4495440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mumiy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xulosalar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olishlari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darslarda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berib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borish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7315201" y="4971139"/>
            <a:ext cx="45899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arsdan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sinfdan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ulotlarda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mazmun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sohasidagi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topshiriqlar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112757" y="4326490"/>
            <a:ext cx="3759200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antiqiy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kreativ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tanqidiy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fikrlashga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yo’naltirilgan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topshiriqlar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40" name="Rectangle 39"/>
          <p:cNvSpPr/>
          <p:nvPr/>
        </p:nvSpPr>
        <p:spPr>
          <a:xfrm>
            <a:off x="1112757" y="3248195"/>
            <a:ext cx="3759200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adval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grafikdagi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lumotlarni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izohla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9949" y="1890776"/>
            <a:ext cx="765171" cy="43485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9337" y="2461371"/>
            <a:ext cx="637059" cy="621232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3912" y="3156029"/>
            <a:ext cx="597245" cy="50456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93863" y="4406460"/>
            <a:ext cx="711853" cy="71185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56867" y="3900359"/>
            <a:ext cx="762000" cy="39840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01238" y="5143501"/>
            <a:ext cx="473263" cy="567267"/>
          </a:xfrm>
          <a:prstGeom prst="rect">
            <a:avLst/>
          </a:prstGeom>
        </p:spPr>
      </p:pic>
      <p:cxnSp>
        <p:nvCxnSpPr>
          <p:cNvPr id="47" name="Straight Connector 46"/>
          <p:cNvCxnSpPr/>
          <p:nvPr/>
        </p:nvCxnSpPr>
        <p:spPr>
          <a:xfrm>
            <a:off x="5884314" y="2322281"/>
            <a:ext cx="341375" cy="207257"/>
          </a:xfrm>
          <a:prstGeom prst="line">
            <a:avLst/>
          </a:prstGeom>
          <a:ln w="19050" cmpd="sng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5884314" y="3652758"/>
            <a:ext cx="341375" cy="207257"/>
          </a:xfrm>
          <a:prstGeom prst="line">
            <a:avLst/>
          </a:prstGeom>
          <a:ln w="19050" cmpd="sng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5884314" y="4971140"/>
            <a:ext cx="341375" cy="207257"/>
          </a:xfrm>
          <a:prstGeom prst="line">
            <a:avLst/>
          </a:prstGeom>
          <a:ln w="19050" cmpd="sng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H="1">
            <a:off x="5884314" y="3011710"/>
            <a:ext cx="341375" cy="207257"/>
          </a:xfrm>
          <a:prstGeom prst="line">
            <a:avLst/>
          </a:prstGeom>
          <a:ln w="19050" cmpd="sng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H="1">
            <a:off x="5884314" y="4354282"/>
            <a:ext cx="341375" cy="207257"/>
          </a:xfrm>
          <a:prstGeom prst="line">
            <a:avLst/>
          </a:prstGeom>
          <a:ln w="19050" cmpd="sng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7" name="Picture 43">
            <a:extLst>
              <a:ext uri="{FF2B5EF4-FFF2-40B4-BE49-F238E27FC236}">
                <a16:creationId xmlns="" xmlns:a16="http://schemas.microsoft.com/office/drawing/2014/main" id="{B98B927D-0547-4144-BCAD-03CB134BE8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9950" y="4409783"/>
            <a:ext cx="711853" cy="711853"/>
          </a:xfrm>
          <a:prstGeom prst="rect">
            <a:avLst/>
          </a:prstGeom>
        </p:spPr>
      </p:pic>
      <p:grpSp>
        <p:nvGrpSpPr>
          <p:cNvPr id="28" name="Google Shape;1030;p33">
            <a:extLst>
              <a:ext uri="{FF2B5EF4-FFF2-40B4-BE49-F238E27FC236}">
                <a16:creationId xmlns="" xmlns:a16="http://schemas.microsoft.com/office/drawing/2014/main" id="{D7625CDB-104C-F6C1-0DC6-BBBD2D50EDD2}"/>
              </a:ext>
            </a:extLst>
          </p:cNvPr>
          <p:cNvGrpSpPr/>
          <p:nvPr/>
        </p:nvGrpSpPr>
        <p:grpSpPr>
          <a:xfrm>
            <a:off x="5041292" y="1760496"/>
            <a:ext cx="874377" cy="872285"/>
            <a:chOff x="3409474" y="4071379"/>
            <a:chExt cx="655783" cy="654214"/>
          </a:xfrm>
        </p:grpSpPr>
        <p:sp>
          <p:nvSpPr>
            <p:cNvPr id="52" name="Google Shape;1031;p33">
              <a:extLst>
                <a:ext uri="{FF2B5EF4-FFF2-40B4-BE49-F238E27FC236}">
                  <a16:creationId xmlns="" xmlns:a16="http://schemas.microsoft.com/office/drawing/2014/main" id="{2D8B028A-60CB-567C-E811-99EEBDBA826E}"/>
                </a:ext>
              </a:extLst>
            </p:cNvPr>
            <p:cNvSpPr/>
            <p:nvPr/>
          </p:nvSpPr>
          <p:spPr>
            <a:xfrm>
              <a:off x="3409474" y="4071379"/>
              <a:ext cx="655783" cy="654214"/>
            </a:xfrm>
            <a:custGeom>
              <a:avLst/>
              <a:gdLst/>
              <a:ahLst/>
              <a:cxnLst/>
              <a:rect l="l" t="t" r="r" b="b"/>
              <a:pathLst>
                <a:path w="27998" h="27931" extrusionOk="0">
                  <a:moveTo>
                    <a:pt x="14024" y="1"/>
                  </a:moveTo>
                  <a:cubicBezTo>
                    <a:pt x="6283" y="1"/>
                    <a:pt x="0" y="6217"/>
                    <a:pt x="0" y="13974"/>
                  </a:cubicBezTo>
                  <a:cubicBezTo>
                    <a:pt x="0" y="21648"/>
                    <a:pt x="6283" y="27931"/>
                    <a:pt x="14024" y="27931"/>
                  </a:cubicBezTo>
                  <a:cubicBezTo>
                    <a:pt x="21714" y="27931"/>
                    <a:pt x="27997" y="21648"/>
                    <a:pt x="27997" y="13974"/>
                  </a:cubicBezTo>
                  <a:cubicBezTo>
                    <a:pt x="27997" y="6217"/>
                    <a:pt x="21714" y="1"/>
                    <a:pt x="1402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53" name="Google Shape;1032;p33">
              <a:extLst>
                <a:ext uri="{FF2B5EF4-FFF2-40B4-BE49-F238E27FC236}">
                  <a16:creationId xmlns="" xmlns:a16="http://schemas.microsoft.com/office/drawing/2014/main" id="{6657E01E-A750-349E-4920-C52E0FB607C0}"/>
                </a:ext>
              </a:extLst>
            </p:cNvPr>
            <p:cNvGrpSpPr/>
            <p:nvPr/>
          </p:nvGrpSpPr>
          <p:grpSpPr>
            <a:xfrm>
              <a:off x="3562359" y="4223454"/>
              <a:ext cx="350079" cy="350079"/>
              <a:chOff x="2037825" y="3254050"/>
              <a:chExt cx="296175" cy="296175"/>
            </a:xfrm>
          </p:grpSpPr>
          <p:sp>
            <p:nvSpPr>
              <p:cNvPr id="54" name="Google Shape;1033;p33">
                <a:extLst>
                  <a:ext uri="{FF2B5EF4-FFF2-40B4-BE49-F238E27FC236}">
                    <a16:creationId xmlns="" xmlns:a16="http://schemas.microsoft.com/office/drawing/2014/main" id="{FB14092A-4CB4-D6EB-D79A-2737781175FF}"/>
                  </a:ext>
                </a:extLst>
              </p:cNvPr>
              <p:cNvSpPr/>
              <p:nvPr/>
            </p:nvSpPr>
            <p:spPr>
              <a:xfrm>
                <a:off x="2063825" y="3254050"/>
                <a:ext cx="86675" cy="86675"/>
              </a:xfrm>
              <a:custGeom>
                <a:avLst/>
                <a:gdLst/>
                <a:ahLst/>
                <a:cxnLst/>
                <a:rect l="l" t="t" r="r" b="b"/>
                <a:pathLst>
                  <a:path w="3467" h="3467" extrusionOk="0">
                    <a:moveTo>
                      <a:pt x="1733" y="1"/>
                    </a:moveTo>
                    <a:cubicBezTo>
                      <a:pt x="788" y="1"/>
                      <a:pt x="1" y="788"/>
                      <a:pt x="1" y="1733"/>
                    </a:cubicBezTo>
                    <a:cubicBezTo>
                      <a:pt x="1" y="2679"/>
                      <a:pt x="788" y="3466"/>
                      <a:pt x="1733" y="3466"/>
                    </a:cubicBezTo>
                    <a:cubicBezTo>
                      <a:pt x="2678" y="3466"/>
                      <a:pt x="3466" y="2679"/>
                      <a:pt x="3466" y="1733"/>
                    </a:cubicBezTo>
                    <a:cubicBezTo>
                      <a:pt x="3466" y="788"/>
                      <a:pt x="2678" y="1"/>
                      <a:pt x="173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5" name="Google Shape;1034;p33">
                <a:extLst>
                  <a:ext uri="{FF2B5EF4-FFF2-40B4-BE49-F238E27FC236}">
                    <a16:creationId xmlns="" xmlns:a16="http://schemas.microsoft.com/office/drawing/2014/main" id="{36E30601-CB86-4B1E-4D79-3FCC6EB39388}"/>
                  </a:ext>
                </a:extLst>
              </p:cNvPr>
              <p:cNvSpPr/>
              <p:nvPr/>
            </p:nvSpPr>
            <p:spPr>
              <a:xfrm>
                <a:off x="2178025" y="3289500"/>
                <a:ext cx="104000" cy="67950"/>
              </a:xfrm>
              <a:custGeom>
                <a:avLst/>
                <a:gdLst/>
                <a:ahLst/>
                <a:cxnLst/>
                <a:rect l="l" t="t" r="r" b="b"/>
                <a:pathLst>
                  <a:path w="4160" h="2718" extrusionOk="0">
                    <a:moveTo>
                      <a:pt x="347" y="0"/>
                    </a:moveTo>
                    <a:cubicBezTo>
                      <a:pt x="158" y="0"/>
                      <a:pt x="1" y="158"/>
                      <a:pt x="1" y="347"/>
                    </a:cubicBezTo>
                    <a:cubicBezTo>
                      <a:pt x="1" y="536"/>
                      <a:pt x="95" y="662"/>
                      <a:pt x="316" y="662"/>
                    </a:cubicBezTo>
                    <a:lnTo>
                      <a:pt x="2395" y="662"/>
                    </a:lnTo>
                    <a:cubicBezTo>
                      <a:pt x="2584" y="662"/>
                      <a:pt x="2742" y="820"/>
                      <a:pt x="2742" y="1009"/>
                    </a:cubicBezTo>
                    <a:lnTo>
                      <a:pt x="2742" y="1576"/>
                    </a:lnTo>
                    <a:lnTo>
                      <a:pt x="2616" y="1450"/>
                    </a:lnTo>
                    <a:cubicBezTo>
                      <a:pt x="2568" y="1387"/>
                      <a:pt x="2482" y="1355"/>
                      <a:pt x="2391" y="1355"/>
                    </a:cubicBezTo>
                    <a:cubicBezTo>
                      <a:pt x="2301" y="1355"/>
                      <a:pt x="2206" y="1387"/>
                      <a:pt x="2143" y="1450"/>
                    </a:cubicBezTo>
                    <a:cubicBezTo>
                      <a:pt x="2049" y="1576"/>
                      <a:pt x="2049" y="1796"/>
                      <a:pt x="2143" y="1922"/>
                    </a:cubicBezTo>
                    <a:lnTo>
                      <a:pt x="2868" y="2647"/>
                    </a:lnTo>
                    <a:cubicBezTo>
                      <a:pt x="2931" y="2694"/>
                      <a:pt x="3017" y="2718"/>
                      <a:pt x="3104" y="2718"/>
                    </a:cubicBezTo>
                    <a:cubicBezTo>
                      <a:pt x="3191" y="2718"/>
                      <a:pt x="3277" y="2694"/>
                      <a:pt x="3340" y="2647"/>
                    </a:cubicBezTo>
                    <a:lnTo>
                      <a:pt x="4033" y="1922"/>
                    </a:lnTo>
                    <a:cubicBezTo>
                      <a:pt x="4159" y="1796"/>
                      <a:pt x="4159" y="1576"/>
                      <a:pt x="4033" y="1450"/>
                    </a:cubicBezTo>
                    <a:cubicBezTo>
                      <a:pt x="3986" y="1387"/>
                      <a:pt x="3899" y="1355"/>
                      <a:pt x="3809" y="1355"/>
                    </a:cubicBezTo>
                    <a:cubicBezTo>
                      <a:pt x="3718" y="1355"/>
                      <a:pt x="3624" y="1387"/>
                      <a:pt x="3561" y="1450"/>
                    </a:cubicBezTo>
                    <a:lnTo>
                      <a:pt x="3466" y="1576"/>
                    </a:lnTo>
                    <a:lnTo>
                      <a:pt x="3466" y="1009"/>
                    </a:lnTo>
                    <a:cubicBezTo>
                      <a:pt x="3466" y="441"/>
                      <a:pt x="2994" y="0"/>
                      <a:pt x="242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6" name="Google Shape;1035;p33">
                <a:extLst>
                  <a:ext uri="{FF2B5EF4-FFF2-40B4-BE49-F238E27FC236}">
                    <a16:creationId xmlns="" xmlns:a16="http://schemas.microsoft.com/office/drawing/2014/main" id="{719E23BB-07B3-B93E-2AA5-3C918F446699}"/>
                  </a:ext>
                </a:extLst>
              </p:cNvPr>
              <p:cNvSpPr/>
              <p:nvPr/>
            </p:nvSpPr>
            <p:spPr>
              <a:xfrm>
                <a:off x="2070125" y="3444225"/>
                <a:ext cx="106350" cy="69075"/>
              </a:xfrm>
              <a:custGeom>
                <a:avLst/>
                <a:gdLst/>
                <a:ahLst/>
                <a:cxnLst/>
                <a:rect l="l" t="t" r="r" b="b"/>
                <a:pathLst>
                  <a:path w="4254" h="2763" extrusionOk="0">
                    <a:moveTo>
                      <a:pt x="1095" y="0"/>
                    </a:moveTo>
                    <a:cubicBezTo>
                      <a:pt x="1002" y="0"/>
                      <a:pt x="904" y="28"/>
                      <a:pt x="820" y="112"/>
                    </a:cubicBezTo>
                    <a:lnTo>
                      <a:pt x="127" y="805"/>
                    </a:lnTo>
                    <a:cubicBezTo>
                      <a:pt x="1" y="931"/>
                      <a:pt x="1" y="1184"/>
                      <a:pt x="127" y="1278"/>
                    </a:cubicBezTo>
                    <a:cubicBezTo>
                      <a:pt x="190" y="1341"/>
                      <a:pt x="276" y="1373"/>
                      <a:pt x="363" y="1373"/>
                    </a:cubicBezTo>
                    <a:cubicBezTo>
                      <a:pt x="449" y="1373"/>
                      <a:pt x="536" y="1341"/>
                      <a:pt x="599" y="1278"/>
                    </a:cubicBezTo>
                    <a:lnTo>
                      <a:pt x="725" y="1184"/>
                    </a:lnTo>
                    <a:lnTo>
                      <a:pt x="725" y="1719"/>
                    </a:lnTo>
                    <a:cubicBezTo>
                      <a:pt x="725" y="2318"/>
                      <a:pt x="1198" y="2759"/>
                      <a:pt x="1733" y="2759"/>
                    </a:cubicBezTo>
                    <a:lnTo>
                      <a:pt x="3813" y="2759"/>
                    </a:lnTo>
                    <a:cubicBezTo>
                      <a:pt x="3837" y="2761"/>
                      <a:pt x="3861" y="2763"/>
                      <a:pt x="3883" y="2763"/>
                    </a:cubicBezTo>
                    <a:cubicBezTo>
                      <a:pt x="4122" y="2763"/>
                      <a:pt x="4254" y="2616"/>
                      <a:pt x="4254" y="2444"/>
                    </a:cubicBezTo>
                    <a:cubicBezTo>
                      <a:pt x="4254" y="2223"/>
                      <a:pt x="4096" y="2066"/>
                      <a:pt x="3907" y="2066"/>
                    </a:cubicBezTo>
                    <a:lnTo>
                      <a:pt x="1828" y="2066"/>
                    </a:lnTo>
                    <a:cubicBezTo>
                      <a:pt x="1639" y="2066"/>
                      <a:pt x="1481" y="1908"/>
                      <a:pt x="1481" y="1719"/>
                    </a:cubicBezTo>
                    <a:lnTo>
                      <a:pt x="1481" y="1184"/>
                    </a:lnTo>
                    <a:lnTo>
                      <a:pt x="1576" y="1278"/>
                    </a:lnTo>
                    <a:cubicBezTo>
                      <a:pt x="1639" y="1341"/>
                      <a:pt x="1733" y="1373"/>
                      <a:pt x="1824" y="1373"/>
                    </a:cubicBezTo>
                    <a:cubicBezTo>
                      <a:pt x="1914" y="1373"/>
                      <a:pt x="2001" y="1341"/>
                      <a:pt x="2048" y="1278"/>
                    </a:cubicBezTo>
                    <a:cubicBezTo>
                      <a:pt x="2174" y="1184"/>
                      <a:pt x="2174" y="931"/>
                      <a:pt x="2048" y="805"/>
                    </a:cubicBezTo>
                    <a:lnTo>
                      <a:pt x="1355" y="112"/>
                    </a:lnTo>
                    <a:cubicBezTo>
                      <a:pt x="1292" y="81"/>
                      <a:pt x="1261" y="81"/>
                      <a:pt x="1229" y="18"/>
                    </a:cubicBezTo>
                    <a:cubicBezTo>
                      <a:pt x="1187" y="7"/>
                      <a:pt x="1142" y="0"/>
                      <a:pt x="109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7" name="Google Shape;1036;p33">
                <a:extLst>
                  <a:ext uri="{FF2B5EF4-FFF2-40B4-BE49-F238E27FC236}">
                    <a16:creationId xmlns="" xmlns:a16="http://schemas.microsoft.com/office/drawing/2014/main" id="{03C0BAF1-9BB1-F3F9-786B-06B8E21EB889}"/>
                  </a:ext>
                </a:extLst>
              </p:cNvPr>
              <p:cNvSpPr/>
              <p:nvPr/>
            </p:nvSpPr>
            <p:spPr>
              <a:xfrm>
                <a:off x="2219775" y="3375350"/>
                <a:ext cx="89025" cy="85875"/>
              </a:xfrm>
              <a:custGeom>
                <a:avLst/>
                <a:gdLst/>
                <a:ahLst/>
                <a:cxnLst/>
                <a:rect l="l" t="t" r="r" b="b"/>
                <a:pathLst>
                  <a:path w="3561" h="3435" extrusionOk="0">
                    <a:moveTo>
                      <a:pt x="1796" y="0"/>
                    </a:moveTo>
                    <a:cubicBezTo>
                      <a:pt x="788" y="0"/>
                      <a:pt x="0" y="788"/>
                      <a:pt x="0" y="1733"/>
                    </a:cubicBezTo>
                    <a:cubicBezTo>
                      <a:pt x="0" y="2647"/>
                      <a:pt x="788" y="3434"/>
                      <a:pt x="1796" y="3434"/>
                    </a:cubicBezTo>
                    <a:cubicBezTo>
                      <a:pt x="2741" y="3434"/>
                      <a:pt x="3561" y="2647"/>
                      <a:pt x="3561" y="1733"/>
                    </a:cubicBezTo>
                    <a:cubicBezTo>
                      <a:pt x="3561" y="788"/>
                      <a:pt x="2773" y="0"/>
                      <a:pt x="179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8" name="Google Shape;1037;p33">
                <a:extLst>
                  <a:ext uri="{FF2B5EF4-FFF2-40B4-BE49-F238E27FC236}">
                    <a16:creationId xmlns="" xmlns:a16="http://schemas.microsoft.com/office/drawing/2014/main" id="{71F1899E-265A-EF13-AD5E-6F76717AB344}"/>
                  </a:ext>
                </a:extLst>
              </p:cNvPr>
              <p:cNvSpPr/>
              <p:nvPr/>
            </p:nvSpPr>
            <p:spPr>
              <a:xfrm>
                <a:off x="2037825" y="3339125"/>
                <a:ext cx="138650" cy="88225"/>
              </a:xfrm>
              <a:custGeom>
                <a:avLst/>
                <a:gdLst/>
                <a:ahLst/>
                <a:cxnLst/>
                <a:rect l="l" t="t" r="r" b="b"/>
                <a:pathLst>
                  <a:path w="5546" h="3529" extrusionOk="0">
                    <a:moveTo>
                      <a:pt x="1072" y="0"/>
                    </a:moveTo>
                    <a:cubicBezTo>
                      <a:pt x="442" y="536"/>
                      <a:pt x="32" y="1292"/>
                      <a:pt x="32" y="2143"/>
                    </a:cubicBezTo>
                    <a:lnTo>
                      <a:pt x="32" y="3182"/>
                    </a:lnTo>
                    <a:cubicBezTo>
                      <a:pt x="1" y="3371"/>
                      <a:pt x="158" y="3529"/>
                      <a:pt x="347" y="3529"/>
                    </a:cubicBezTo>
                    <a:lnTo>
                      <a:pt x="5199" y="3529"/>
                    </a:lnTo>
                    <a:cubicBezTo>
                      <a:pt x="5388" y="3529"/>
                      <a:pt x="5546" y="3371"/>
                      <a:pt x="5546" y="3182"/>
                    </a:cubicBezTo>
                    <a:lnTo>
                      <a:pt x="5546" y="2143"/>
                    </a:lnTo>
                    <a:cubicBezTo>
                      <a:pt x="5546" y="1292"/>
                      <a:pt x="5168" y="536"/>
                      <a:pt x="4538" y="0"/>
                    </a:cubicBezTo>
                    <a:cubicBezTo>
                      <a:pt x="4096" y="473"/>
                      <a:pt x="3466" y="756"/>
                      <a:pt x="2805" y="756"/>
                    </a:cubicBezTo>
                    <a:cubicBezTo>
                      <a:pt x="2143" y="756"/>
                      <a:pt x="1513" y="504"/>
                      <a:pt x="107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9" name="Google Shape;1038;p33">
                <a:extLst>
                  <a:ext uri="{FF2B5EF4-FFF2-40B4-BE49-F238E27FC236}">
                    <a16:creationId xmlns="" xmlns:a16="http://schemas.microsoft.com/office/drawing/2014/main" id="{57722EAC-A334-1C3A-A481-A4E8A10ABC77}"/>
                  </a:ext>
                </a:extLst>
              </p:cNvPr>
              <p:cNvSpPr/>
              <p:nvPr/>
            </p:nvSpPr>
            <p:spPr>
              <a:xfrm>
                <a:off x="2193775" y="3460400"/>
                <a:ext cx="140225" cy="89825"/>
              </a:xfrm>
              <a:custGeom>
                <a:avLst/>
                <a:gdLst/>
                <a:ahLst/>
                <a:cxnLst/>
                <a:rect l="l" t="t" r="r" b="b"/>
                <a:pathLst>
                  <a:path w="5609" h="3593" extrusionOk="0">
                    <a:moveTo>
                      <a:pt x="1009" y="1"/>
                    </a:moveTo>
                    <a:cubicBezTo>
                      <a:pt x="379" y="537"/>
                      <a:pt x="1" y="1261"/>
                      <a:pt x="1" y="2143"/>
                    </a:cubicBezTo>
                    <a:lnTo>
                      <a:pt x="1" y="3246"/>
                    </a:lnTo>
                    <a:cubicBezTo>
                      <a:pt x="1" y="3435"/>
                      <a:pt x="158" y="3592"/>
                      <a:pt x="347" y="3592"/>
                    </a:cubicBezTo>
                    <a:lnTo>
                      <a:pt x="5262" y="3592"/>
                    </a:lnTo>
                    <a:cubicBezTo>
                      <a:pt x="5451" y="3592"/>
                      <a:pt x="5609" y="3435"/>
                      <a:pt x="5609" y="3246"/>
                    </a:cubicBezTo>
                    <a:lnTo>
                      <a:pt x="5609" y="2143"/>
                    </a:lnTo>
                    <a:cubicBezTo>
                      <a:pt x="5577" y="1261"/>
                      <a:pt x="5199" y="537"/>
                      <a:pt x="4569" y="1"/>
                    </a:cubicBezTo>
                    <a:cubicBezTo>
                      <a:pt x="4128" y="474"/>
                      <a:pt x="3498" y="757"/>
                      <a:pt x="2773" y="757"/>
                    </a:cubicBezTo>
                    <a:cubicBezTo>
                      <a:pt x="2080" y="757"/>
                      <a:pt x="1450" y="474"/>
                      <a:pt x="100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61866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1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1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1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1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3"/>
          <p:cNvSpPr txBox="1"/>
          <p:nvPr/>
        </p:nvSpPr>
        <p:spPr>
          <a:xfrm>
            <a:off x="1986402" y="2164197"/>
            <a:ext cx="8219196" cy="21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lvl="0" algn="ctr"/>
            <a:r>
              <a:rPr lang="en-US" sz="5867" b="1" dirty="0" err="1">
                <a:solidFill>
                  <a:srgbClr val="002060"/>
                </a:solidFill>
                <a:highlight>
                  <a:srgbClr val="FFFFFF"/>
                </a:highlight>
                <a:latin typeface="Times New Roman" panose="02020603050405020304" pitchFamily="18" charset="0"/>
                <a:ea typeface="Fira Sans SemiBold"/>
                <a:cs typeface="Times New Roman" panose="02020603050405020304" pitchFamily="18" charset="0"/>
                <a:sym typeface="Fira Sans SemiBold"/>
              </a:rPr>
              <a:t>E’tiboringiz</a:t>
            </a:r>
            <a:r>
              <a:rPr lang="en-US" sz="5867" b="1" dirty="0">
                <a:solidFill>
                  <a:srgbClr val="002060"/>
                </a:solidFill>
                <a:highlight>
                  <a:srgbClr val="FFFFFF"/>
                </a:highlight>
                <a:latin typeface="Times New Roman" panose="02020603050405020304" pitchFamily="18" charset="0"/>
                <a:ea typeface="Fira Sans SemiBold"/>
                <a:cs typeface="Times New Roman" panose="02020603050405020304" pitchFamily="18" charset="0"/>
                <a:sym typeface="Fira Sans SemiBold"/>
              </a:rPr>
              <a:t> </a:t>
            </a:r>
            <a:r>
              <a:rPr lang="en-US" sz="5867" b="1" dirty="0" err="1">
                <a:solidFill>
                  <a:srgbClr val="002060"/>
                </a:solidFill>
                <a:highlight>
                  <a:srgbClr val="FFFFFF"/>
                </a:highlight>
                <a:latin typeface="Times New Roman" panose="02020603050405020304" pitchFamily="18" charset="0"/>
                <a:ea typeface="Fira Sans SemiBold"/>
                <a:cs typeface="Times New Roman" panose="02020603050405020304" pitchFamily="18" charset="0"/>
                <a:sym typeface="Fira Sans SemiBold"/>
              </a:rPr>
              <a:t>uchun</a:t>
            </a:r>
            <a:r>
              <a:rPr lang="en-US" sz="5867" b="1" dirty="0">
                <a:solidFill>
                  <a:srgbClr val="002060"/>
                </a:solidFill>
                <a:highlight>
                  <a:srgbClr val="FFFFFF"/>
                </a:highlight>
                <a:latin typeface="Times New Roman" panose="02020603050405020304" pitchFamily="18" charset="0"/>
                <a:ea typeface="Fira Sans SemiBold"/>
                <a:cs typeface="Times New Roman" panose="02020603050405020304" pitchFamily="18" charset="0"/>
                <a:sym typeface="Fira Sans SemiBold"/>
              </a:rPr>
              <a:t> </a:t>
            </a:r>
            <a:r>
              <a:rPr lang="en-US" sz="5867" b="1" dirty="0" err="1">
                <a:solidFill>
                  <a:srgbClr val="002060"/>
                </a:solidFill>
                <a:highlight>
                  <a:srgbClr val="FFFFFF"/>
                </a:highlight>
                <a:latin typeface="Times New Roman" panose="02020603050405020304" pitchFamily="18" charset="0"/>
                <a:ea typeface="Fira Sans SemiBold"/>
                <a:cs typeface="Times New Roman" panose="02020603050405020304" pitchFamily="18" charset="0"/>
                <a:sym typeface="Fira Sans SemiBold"/>
              </a:rPr>
              <a:t>rahmat</a:t>
            </a:r>
            <a:r>
              <a:rPr lang="en-US" sz="5867" b="1" dirty="0">
                <a:solidFill>
                  <a:srgbClr val="002060"/>
                </a:solidFill>
                <a:highlight>
                  <a:srgbClr val="FFFFFF"/>
                </a:highlight>
                <a:latin typeface="Times New Roman" panose="02020603050405020304" pitchFamily="18" charset="0"/>
                <a:ea typeface="Fira Sans SemiBold"/>
                <a:cs typeface="Times New Roman" panose="02020603050405020304" pitchFamily="18" charset="0"/>
                <a:sym typeface="Fira Sans SemiBold"/>
              </a:rPr>
              <a:t>!</a:t>
            </a:r>
            <a:endParaRPr sz="5867" b="1" dirty="0">
              <a:solidFill>
                <a:srgbClr val="002060"/>
              </a:solidFill>
              <a:highlight>
                <a:srgbClr val="FFFFFF"/>
              </a:highlight>
              <a:latin typeface="Times New Roman" panose="02020603050405020304" pitchFamily="18" charset="0"/>
              <a:ea typeface="Fira Sans SemiBold"/>
              <a:cs typeface="Times New Roman" panose="02020603050405020304" pitchFamily="18" charset="0"/>
              <a:sym typeface="Fira Sans SemiBold"/>
            </a:endParaRPr>
          </a:p>
        </p:txBody>
      </p:sp>
    </p:spTree>
    <p:extLst>
      <p:ext uri="{BB962C8B-B14F-4D97-AF65-F5344CB8AC3E}">
        <p14:creationId xmlns:p14="http://schemas.microsoft.com/office/powerpoint/2010/main" val="25357284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921</TotalTime>
  <Words>2351</Words>
  <Application>Microsoft Office PowerPoint</Application>
  <PresentationFormat>Широкоэкранный</PresentationFormat>
  <Paragraphs>540</Paragraphs>
  <Slides>43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55" baseType="lpstr">
      <vt:lpstr>Arial Unicode MS</vt:lpstr>
      <vt:lpstr>Arial</vt:lpstr>
      <vt:lpstr>Arial Narrow</vt:lpstr>
      <vt:lpstr>Calibri</vt:lpstr>
      <vt:lpstr>Calibri Light</vt:lpstr>
      <vt:lpstr>Cambria</vt:lpstr>
      <vt:lpstr>Candara</vt:lpstr>
      <vt:lpstr>Carlito</vt:lpstr>
      <vt:lpstr>Fira Sans SemiBold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XALQARO BAHOLASH DASTURLARI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O‘zbekistonning natijalari</vt:lpstr>
      <vt:lpstr>Презентация PowerPoint</vt:lpstr>
      <vt:lpstr>Xalqaro tadqiqotlarda O‘zbekistonning ishtiroki (O‘qish savodxonligi)</vt:lpstr>
      <vt:lpstr>Презентация PowerPoint</vt:lpstr>
      <vt:lpstr>tadqiqotida o‘qish savodxonligini baholovchi turli savollarning tasnifi </vt:lpstr>
      <vt:lpstr>Презентация PowerPoint</vt:lpstr>
      <vt:lpstr>Презентация PowerPoint</vt:lpstr>
      <vt:lpstr>PIRLS  TADQIQOTIDA O‘QUVCHILARNING DARAJALARI BO‘YICHA MA’LUMOT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UNICEF tomonidan chop etilgan TIMSS natijalari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O‘quvchilarning o‘lchangan umumiy qobiliyatga asoslangan o‘rtacha ballari </vt:lpstr>
      <vt:lpstr>TAVSIYALAR: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PC</dc:creator>
  <cp:lastModifiedBy>adhamovfazliddin362@gmail.com</cp:lastModifiedBy>
  <cp:revision>58</cp:revision>
  <dcterms:created xsi:type="dcterms:W3CDTF">2024-04-23T10:56:07Z</dcterms:created>
  <dcterms:modified xsi:type="dcterms:W3CDTF">2026-09-28T08:42:29Z</dcterms:modified>
</cp:coreProperties>
</file>