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8" r:id="rId1"/>
  </p:sldMasterIdLst>
  <p:notesMasterIdLst>
    <p:notesMasterId r:id="rId21"/>
  </p:notesMasterIdLst>
  <p:sldIdLst>
    <p:sldId id="353" r:id="rId2"/>
    <p:sldId id="354" r:id="rId3"/>
    <p:sldId id="359" r:id="rId4"/>
    <p:sldId id="360" r:id="rId5"/>
    <p:sldId id="361" r:id="rId6"/>
    <p:sldId id="355" r:id="rId7"/>
    <p:sldId id="362" r:id="rId8"/>
    <p:sldId id="363" r:id="rId9"/>
    <p:sldId id="364" r:id="rId10"/>
    <p:sldId id="356" r:id="rId11"/>
    <p:sldId id="366" r:id="rId12"/>
    <p:sldId id="365" r:id="rId13"/>
    <p:sldId id="367" r:id="rId14"/>
    <p:sldId id="357" r:id="rId15"/>
    <p:sldId id="368" r:id="rId16"/>
    <p:sldId id="369" r:id="rId17"/>
    <p:sldId id="370" r:id="rId18"/>
    <p:sldId id="358" r:id="rId19"/>
    <p:sldId id="371" r:id="rId20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66FF99"/>
    <a:srgbClr val="FF5050"/>
    <a:srgbClr val="BF29CB"/>
    <a:srgbClr val="D927AF"/>
    <a:srgbClr val="E76395"/>
    <a:srgbClr val="ED8BB0"/>
    <a:srgbClr val="D65FDF"/>
    <a:srgbClr val="FF7979"/>
    <a:srgbClr val="FF8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87" autoAdjust="0"/>
    <p:restoredTop sz="94660"/>
  </p:normalViewPr>
  <p:slideViewPr>
    <p:cSldViewPr>
      <p:cViewPr varScale="1">
        <p:scale>
          <a:sx n="53" d="100"/>
          <a:sy n="53" d="100"/>
        </p:scale>
        <p:origin x="994" y="5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25.03.2026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76463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3/25/2026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6853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405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sv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sv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sv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.sv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F92FAC-AE02-BE45-6113-1F677364F4B6}"/>
              </a:ext>
            </a:extLst>
          </p:cNvPr>
          <p:cNvSpPr txBox="1"/>
          <p:nvPr/>
        </p:nvSpPr>
        <p:spPr>
          <a:xfrm>
            <a:off x="463549" y="3472346"/>
            <a:ext cx="17068800" cy="604268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40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Darsning</a:t>
            </a:r>
            <a:r>
              <a:rPr lang="ru-RU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reja</a:t>
            </a:r>
            <a:r>
              <a:rPr lang="en-US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ru-RU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i:</a:t>
            </a:r>
            <a:endParaRPr lang="ru-RU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tushunchasi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ularning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samaradorligidagi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anglash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"His-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tuyg‘ularni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modeli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o‘yinlar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keys-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stadi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holatlar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tahlili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intellektni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4.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O‘z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hissiyotlarini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tanib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olish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va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stressli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vaziyatlarda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ularni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boshqarish</a:t>
            </a: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strategiyalari</a:t>
            </a:r>
            <a:endParaRPr lang="ru-RU" sz="4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52F98B-5FEF-C1F4-C3AC-6FBCDEE762FC}"/>
              </a:ext>
            </a:extLst>
          </p:cNvPr>
          <p:cNvSpPr txBox="1"/>
          <p:nvPr/>
        </p:nvSpPr>
        <p:spPr>
          <a:xfrm>
            <a:off x="2940049" y="1614235"/>
            <a:ext cx="12115800" cy="16059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 FANINI O‘QITISHDA AFFEKTIV KO‘NIKMALARNI RIVOJLANTIRISH</a:t>
            </a:r>
            <a:endParaRPr lang="ru-RU" sz="4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3DCF53-5C52-404A-ACD5-75B0D4E20B87}"/>
              </a:ext>
            </a:extLst>
          </p:cNvPr>
          <p:cNvSpPr txBox="1"/>
          <p:nvPr/>
        </p:nvSpPr>
        <p:spPr>
          <a:xfrm>
            <a:off x="1073150" y="2474072"/>
            <a:ext cx="7924799" cy="7121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Agar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insoniyat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faqat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mantiq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intellekt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yashab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hissiyotlardan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butunlay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voz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kechganida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bugungi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tizimi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ko‘rinishda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bo‘lar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edi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jamiyat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ijobiy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bo‘larmidi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yoki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5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salbiy</a:t>
            </a:r>
            <a:r>
              <a:rPr lang="ru-RU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?"</a:t>
            </a:r>
            <a:endParaRPr lang="ru-RU" sz="5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Savol belgisi - chiroyli rasmlar">
            <a:extLst>
              <a:ext uri="{FF2B5EF4-FFF2-40B4-BE49-F238E27FC236}">
                <a16:creationId xmlns:a16="http://schemas.microsoft.com/office/drawing/2014/main" id="{AC0CE592-686B-4EAD-D4C1-C0C1ABD52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150" y="2094227"/>
            <a:ext cx="7010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644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6A0248-84C7-B5FA-2D6A-4A459102FA55}"/>
              </a:ext>
            </a:extLst>
          </p:cNvPr>
          <p:cNvSpPr txBox="1"/>
          <p:nvPr/>
        </p:nvSpPr>
        <p:spPr>
          <a:xfrm>
            <a:off x="190008" y="1562865"/>
            <a:ext cx="17570941" cy="5224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 KO‘NIKMALAR — ZAMONAVIY TA’LIMNING ASOSI</a:t>
            </a:r>
            <a:endParaRPr lang="ru-RU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deganda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his-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tuyg‘ulari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qadriyatlari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munosabatlari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motivatsiyasi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bog‘liq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qobiliyatlari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Lotincha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en-US" sz="2800" b="1" kern="100" dirty="0" err="1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affectus</a:t>
            </a:r>
            <a:r>
              <a:rPr lang="en-US" sz="2800" b="1" kern="1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so‘zidan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olingan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ushbu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tushuncha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ruhiy</a:t>
            </a:r>
            <a:r>
              <a:rPr lang="en-US" sz="2800" b="1" kern="1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holat</a:t>
            </a:r>
            <a:r>
              <a:rPr lang="en-US" sz="2800" b="1" kern="1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ta’sirlanishni</a:t>
            </a:r>
            <a:r>
              <a:rPr lang="en-US" sz="2800" b="1" kern="1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tizimida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faqat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bilim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kognitiv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soha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yetarli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emas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jamiyatda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munosib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shakllanishi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soha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ham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o‘ta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O‘zbekiston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to‘g‘risidagi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Qonuni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Prezident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farmonlarida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belgilanganidek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bugungi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maktab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ta’limining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bosh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maqsadi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komil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tarbiyalashdir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Bu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esa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o‘qituvchisidan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nafaqat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nazariy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bilimlarni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axloqiy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fazilatlarni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shakllantirishni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talab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etadi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Ilmiy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besh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bosqichda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rivojlanadi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diqqat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qabul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munosabat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bildirish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ma’lumotni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qadrlash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tizimlashtirish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shaxsiy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xarakterga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singdirish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2800" b="1" kern="100" dirty="0">
              <a:solidFill>
                <a:srgbClr val="0070C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4.5 Stages of Listening – It's About Them: Public Speaking in the 21st  Century">
            <a:extLst>
              <a:ext uri="{FF2B5EF4-FFF2-40B4-BE49-F238E27FC236}">
                <a16:creationId xmlns:a16="http://schemas.microsoft.com/office/drawing/2014/main" id="{797F04C2-446D-E4CA-9974-BB151C23E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467" y="6792746"/>
            <a:ext cx="13454963" cy="362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382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2CFB54-30D0-7ACE-4EF5-035D833F82E7}"/>
              </a:ext>
            </a:extLst>
          </p:cNvPr>
          <p:cNvSpPr txBox="1"/>
          <p:nvPr/>
        </p:nvSpPr>
        <p:spPr>
          <a:xfrm>
            <a:off x="157352" y="1562865"/>
            <a:ext cx="11659998" cy="9058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masalasi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nafaqat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fan,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milliy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pedagogikamizning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o‘zagidir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Abdulla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Avloniy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hayot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mamat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masalasi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deb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ataganda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aynan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axloqiy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qiyofasini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nazarda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tutgan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Abu Nasr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Farobiy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esa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axloqiy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fazilatlari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ilmidan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ustun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turishi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kerakligini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tarbiyasiz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berilgan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ilm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insoniyat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xavfli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ekanini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ta’kidlagan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Jahon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miqyosida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UNESCO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ilgari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surilgan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4K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modeli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kreativlik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tanqidiy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muloqot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hamkorlik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asosi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Statistika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ma’lumotlariga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hayotda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muvaffaqiyat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qozonishning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80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foizi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intellektiga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(EQ),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ya’ni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o‘zini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odamlar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til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topisha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olishiga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bog‘liqdir</a:t>
            </a: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darslarida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o‘quvchiga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faqat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gapirishni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emas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his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qilishni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o‘rgatishi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lozim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O'zbekiston musulmonlari idorasi Samarqand viloyati vakilligi">
            <a:extLst>
              <a:ext uri="{FF2B5EF4-FFF2-40B4-BE49-F238E27FC236}">
                <a16:creationId xmlns:a16="http://schemas.microsoft.com/office/drawing/2014/main" id="{152384A4-05DE-78D5-BAB3-EF9844EA7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703" y="1743075"/>
            <a:ext cx="5673587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Ta'lim va tarbiyada tanaffus bO'lmaydi">
            <a:extLst>
              <a:ext uri="{FF2B5EF4-FFF2-40B4-BE49-F238E27FC236}">
                <a16:creationId xmlns:a16="http://schemas.microsoft.com/office/drawing/2014/main" id="{D9D99737-ABAE-5CD1-4620-CD7AA0C70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955" y="5781675"/>
            <a:ext cx="6096000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098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12897E-F8CB-36B8-5530-1147592832CD}"/>
              </a:ext>
            </a:extLst>
          </p:cNvPr>
          <p:cNvSpPr txBox="1"/>
          <p:nvPr/>
        </p:nvSpPr>
        <p:spPr>
          <a:xfrm>
            <a:off x="172772" y="1562865"/>
            <a:ext cx="1758817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	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darslarida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necha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barobar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oshiradi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Agar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o‘zini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jihatdan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xavfsiz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tushunilgan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his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qilsa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uning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o‘zlashtirish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ko‘rsatkichi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yuqori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neyropedagogika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muhim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o‘ynaydi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miyasi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qabul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qilingan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ma’lumotni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uzoq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muddatli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xotirada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saqlab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qoladi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	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namunali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xulqi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ovoz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ohangi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hurmati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namoyish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lozim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davomida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qo‘llaniladigan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interfaol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empatiya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dardini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his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mas’uliyatni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uyg‘otadi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Xulosa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aytganda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bilimlar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binosini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mustahkamlab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turuvchi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poydevordir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esa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ushbu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poydevorni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quruvchi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asosiy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vositadir</a:t>
            </a:r>
            <a:r>
              <a:rPr lang="ru-RU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Tarbiya">
            <a:extLst>
              <a:ext uri="{FF2B5EF4-FFF2-40B4-BE49-F238E27FC236}">
                <a16:creationId xmlns:a16="http://schemas.microsoft.com/office/drawing/2014/main" id="{C13F9842-EA0E-4449-D5A1-B131BA58C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113" y="6579623"/>
            <a:ext cx="4530370" cy="403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Oyina">
            <a:extLst>
              <a:ext uri="{FF2B5EF4-FFF2-40B4-BE49-F238E27FC236}">
                <a16:creationId xmlns:a16="http://schemas.microsoft.com/office/drawing/2014/main" id="{69DC81DC-E4BE-81E6-0313-360856E58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0" y="6579623"/>
            <a:ext cx="6020979" cy="4013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254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DCE068-40F0-517A-D171-B5C8F510B69E}"/>
              </a:ext>
            </a:extLst>
          </p:cNvPr>
          <p:cNvSpPr txBox="1"/>
          <p:nvPr/>
        </p:nvSpPr>
        <p:spPr>
          <a:xfrm>
            <a:off x="918710" y="2200275"/>
            <a:ext cx="9222240" cy="71592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1-vaziyat: "</a:t>
            </a:r>
            <a:r>
              <a:rPr lang="en-US" sz="44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Provokatsiya</a:t>
            </a: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O‘smir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yoshidagi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paytida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ataylab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o‘qituvchining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shaxsiy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sifatlari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yoki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kiyinish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uslubi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ustidan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kinoya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qildi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Sinf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bunga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kulgi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javob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berdi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4400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</a:t>
            </a:r>
            <a:r>
              <a:rPr lang="ru-RU" sz="44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g‘azabini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jilovlaydi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sinf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oldida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obro‘sini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saqlab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qolgan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holda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muloqotni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quradi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ru-RU" sz="4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Mentiqi Test-SOCAR TP updated... - Mentiqi Test-SOCAR TP">
            <a:extLst>
              <a:ext uri="{FF2B5EF4-FFF2-40B4-BE49-F238E27FC236}">
                <a16:creationId xmlns:a16="http://schemas.microsoft.com/office/drawing/2014/main" id="{EE6E31FD-4027-D5A4-F90E-B27D7BE2B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389" y="2886075"/>
            <a:ext cx="6714241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3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F5D4C4-2011-183F-FC2F-55244ECE7D41}"/>
              </a:ext>
            </a:extLst>
          </p:cNvPr>
          <p:cNvSpPr txBox="1"/>
          <p:nvPr/>
        </p:nvSpPr>
        <p:spPr>
          <a:xfrm>
            <a:off x="311150" y="1362076"/>
            <a:ext cx="172424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HIS-TUYG‘ULARNI ANGLASH — EMOTSIONAL SAVODXONLIK ASOSI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Hissiyotlarni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anglash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ichki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dunyosida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sodir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bo‘layotgan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ruhiy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jismoniy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o‘zgarishlarni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tushunishi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hamda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ularga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aniq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nom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bera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olishidir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Ilmiy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tilda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savodxonlik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deb </a:t>
            </a:r>
            <a:r>
              <a:rPr lang="en-US" sz="32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ataladi</a:t>
            </a:r>
            <a:r>
              <a:rPr lang="en-US" sz="3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aniq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tanib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shunchalik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ortadi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tizimida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"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ichga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yutish"ni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emas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qilishni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o‘rgatish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muhim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	Zero,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his-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tuyg‘ularini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anglagan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stressga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chidamli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yuqori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natijalarga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erishadi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miqyosida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o‘tkazilgan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tadqiqotlar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shuni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ko‘rsatadiki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so‘zlar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miyadagi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qo‘rquv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g‘azab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markazlarini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tinchlantirishga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yordam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Emotional Literacy Vs Emotional Intelligence - Top 5 Differences">
            <a:extLst>
              <a:ext uri="{FF2B5EF4-FFF2-40B4-BE49-F238E27FC236}">
                <a16:creationId xmlns:a16="http://schemas.microsoft.com/office/drawing/2014/main" id="{D95197DB-DBBB-E4EF-B008-80314C1E3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6009275"/>
            <a:ext cx="9525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egulating emotions in the classroom | School Impact Awards">
            <a:extLst>
              <a:ext uri="{FF2B5EF4-FFF2-40B4-BE49-F238E27FC236}">
                <a16:creationId xmlns:a16="http://schemas.microsoft.com/office/drawing/2014/main" id="{17C0A05E-1A53-BE02-6F62-B91205F9DA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94"/>
          <a:stretch/>
        </p:blipFill>
        <p:spPr bwMode="auto">
          <a:xfrm>
            <a:off x="9974135" y="6140476"/>
            <a:ext cx="7825822" cy="4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387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96916D-AA8D-DEC2-4953-F96E1894A264}"/>
              </a:ext>
            </a:extLst>
          </p:cNvPr>
          <p:cNvSpPr txBox="1"/>
          <p:nvPr/>
        </p:nvSpPr>
        <p:spPr>
          <a:xfrm>
            <a:off x="996950" y="6298084"/>
            <a:ext cx="15697200" cy="2308324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 model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o‘qituvchiga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kayfiyatini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unga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nisbatan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empatiya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yondashish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imkonini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Buyuk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olimimiz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Ibn Sino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asarlarida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ruhiyati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jismoniy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salomatligi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o‘rtasidagi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uzviy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bog‘liqlikni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isbotlagan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xotirjamlikni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dori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deb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: пятиугольник 8">
            <a:extLst>
              <a:ext uri="{FF2B5EF4-FFF2-40B4-BE49-F238E27FC236}">
                <a16:creationId xmlns:a16="http://schemas.microsoft.com/office/drawing/2014/main" id="{DB375918-5F1F-AA73-09F0-14F6454AAAA8}"/>
              </a:ext>
            </a:extLst>
          </p:cNvPr>
          <p:cNvSpPr/>
          <p:nvPr/>
        </p:nvSpPr>
        <p:spPr>
          <a:xfrm>
            <a:off x="7595482" y="1579059"/>
            <a:ext cx="8641469" cy="91440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hissiyotni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payqash</a:t>
            </a:r>
            <a:endParaRPr lang="ru-RU" sz="3600" b="1" dirty="0"/>
          </a:p>
        </p:txBody>
      </p:sp>
      <p:sp>
        <p:nvSpPr>
          <p:cNvPr id="10" name="Стрелка: пятиугольник 9">
            <a:extLst>
              <a:ext uri="{FF2B5EF4-FFF2-40B4-BE49-F238E27FC236}">
                <a16:creationId xmlns:a16="http://schemas.microsoft.com/office/drawing/2014/main" id="{D38AB3EA-0C8F-29C1-BE27-0CAF07B87CED}"/>
              </a:ext>
            </a:extLst>
          </p:cNvPr>
          <p:cNvSpPr/>
          <p:nvPr/>
        </p:nvSpPr>
        <p:spPr>
          <a:xfrm>
            <a:off x="7595481" y="2759377"/>
            <a:ext cx="8641469" cy="91440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jarayoniga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yo‘naltirish</a:t>
            </a:r>
            <a:endParaRPr lang="ru-RU" sz="3600" b="1" dirty="0"/>
          </a:p>
        </p:txBody>
      </p:sp>
      <p:sp>
        <p:nvSpPr>
          <p:cNvPr id="11" name="Стрелка: пятиугольник 10">
            <a:extLst>
              <a:ext uri="{FF2B5EF4-FFF2-40B4-BE49-F238E27FC236}">
                <a16:creationId xmlns:a16="http://schemas.microsoft.com/office/drawing/2014/main" id="{2A0F1FAC-D520-4CB3-66DF-F96D86168FCC}"/>
              </a:ext>
            </a:extLst>
          </p:cNvPr>
          <p:cNvSpPr/>
          <p:nvPr/>
        </p:nvSpPr>
        <p:spPr>
          <a:xfrm>
            <a:off x="7595480" y="3840633"/>
            <a:ext cx="8641469" cy="91440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hissiyotning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kelib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chiqish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sababini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bilish</a:t>
            </a:r>
            <a:endParaRPr lang="ru-RU" sz="3600" b="1" dirty="0"/>
          </a:p>
        </p:txBody>
      </p:sp>
      <p:sp>
        <p:nvSpPr>
          <p:cNvPr id="12" name="Стрелка: пятиугольник 11">
            <a:extLst>
              <a:ext uri="{FF2B5EF4-FFF2-40B4-BE49-F238E27FC236}">
                <a16:creationId xmlns:a16="http://schemas.microsoft.com/office/drawing/2014/main" id="{9FC37C37-C64B-1740-CC66-1B6F2346FC5D}"/>
              </a:ext>
            </a:extLst>
          </p:cNvPr>
          <p:cNvSpPr/>
          <p:nvPr/>
        </p:nvSpPr>
        <p:spPr>
          <a:xfrm>
            <a:off x="7595479" y="4921889"/>
            <a:ext cx="8641469" cy="91440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boshqarishdir</a:t>
            </a:r>
            <a:endParaRPr lang="ru-RU" sz="3600" b="1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211CB43-1050-90C6-8D2D-3274C3F00FE3}"/>
              </a:ext>
            </a:extLst>
          </p:cNvPr>
          <p:cNvSpPr/>
          <p:nvPr/>
        </p:nvSpPr>
        <p:spPr>
          <a:xfrm>
            <a:off x="1134007" y="2534567"/>
            <a:ext cx="5931304" cy="22658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Hissiyotlarni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modeli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to‘rtta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asosiy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qismdan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iborat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bular</a:t>
            </a:r>
            <a:r>
              <a:rPr lang="en-US" sz="36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962455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730AB4-B0E3-38D6-9DEA-450828C508B7}"/>
              </a:ext>
            </a:extLst>
          </p:cNvPr>
          <p:cNvSpPr txBox="1"/>
          <p:nvPr/>
        </p:nvSpPr>
        <p:spPr>
          <a:xfrm>
            <a:off x="311150" y="1593254"/>
            <a:ext cx="8860479" cy="8463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ijtimoiy-emotsional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tizimi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davlatlarida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samarasini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bermoqda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tizim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depressiya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bezovtalik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darajasini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pasaytirib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o‘z-o‘ziga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ishonchni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mustahkamlaydi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turli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quvonch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xafalik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g‘azab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qo‘rquv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tabiiy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ma’lum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bajarishini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tushuntirishi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kerak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Miyadagi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markazi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markazi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o‘zaro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muvozanatda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ishlashi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maxsus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neyromashqlar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"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skaner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kabi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metodlardan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tavsiya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etiladi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yaxshi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namuna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Xulosa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o‘rnida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aytish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mumkinki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anglash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—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shaxsiy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rivojlanishning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kalitidir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Test Psicológico: Descubre las Necesidades de Tu Niño Interior">
            <a:extLst>
              <a:ext uri="{FF2B5EF4-FFF2-40B4-BE49-F238E27FC236}">
                <a16:creationId xmlns:a16="http://schemas.microsoft.com/office/drawing/2014/main" id="{D7F94D37-0DC8-3FF4-F3E5-96EA77FD1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5350" y="1593254"/>
            <a:ext cx="5181600" cy="871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437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7BEDED-FB40-AF5F-4D5A-DD31D70B7B6C}"/>
              </a:ext>
            </a:extLst>
          </p:cNvPr>
          <p:cNvSpPr txBox="1"/>
          <p:nvPr/>
        </p:nvSpPr>
        <p:spPr>
          <a:xfrm>
            <a:off x="619982" y="1819275"/>
            <a:ext cx="8998856" cy="7937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2-vaziyat: "</a:t>
            </a:r>
            <a:r>
              <a:rPr lang="en-US" sz="44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Sukut</a:t>
            </a: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saqlash</a:t>
            </a: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ortidagi</a:t>
            </a: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og‘riq</a:t>
            </a: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darsida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oila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mavzusi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o‘tilayotganda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ota-onasi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yaqinda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ajrashgan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to‘satdan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yig‘lab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yubordi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xonadan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chiqib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ketdi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4400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</a:t>
            </a:r>
            <a:r>
              <a:rPr lang="en-US" sz="44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O‘qituvchining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ushbu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vaziyatdagi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empatiya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yaqinlik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ko‘rsatish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chegarasi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kerak</a:t>
            </a:r>
            <a:r>
              <a:rPr lang="en-US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Darsni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davom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ettirishmi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yoki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ortidan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chiqish</a:t>
            </a:r>
            <a:r>
              <a:rPr lang="ru-RU" sz="4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ru-RU" sz="4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Kids Working Together With Teacher: Over 12,765 Royalty-Free Licensable  Stock Illustrations &amp; Drawings | Shutterstock">
            <a:extLst>
              <a:ext uri="{FF2B5EF4-FFF2-40B4-BE49-F238E27FC236}">
                <a16:creationId xmlns:a16="http://schemas.microsoft.com/office/drawing/2014/main" id="{82265981-F3F5-F4BF-C995-A7FD3B2EED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73"/>
          <a:stretch/>
        </p:blipFill>
        <p:spPr bwMode="auto">
          <a:xfrm>
            <a:off x="10457743" y="2541171"/>
            <a:ext cx="7095887" cy="615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74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8A7405-0CFA-BA01-AC0D-0FEC6E7F3296}"/>
              </a:ext>
            </a:extLst>
          </p:cNvPr>
          <p:cNvSpPr txBox="1"/>
          <p:nvPr/>
        </p:nvSpPr>
        <p:spPr>
          <a:xfrm>
            <a:off x="311150" y="1628176"/>
            <a:ext cx="172424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ROLLI O‘YINLAR VA KEYS-STADI — AMALIY TA’LIM VOSITASI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nazariy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o‘rganishdan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amaliy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malakaga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aylantirishda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o‘yinlar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keys-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metodlari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vosita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o‘yinlar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hayotiy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xavfsiz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muhitda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sinab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imkonini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intellektini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rivojlantirib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muammoni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shaxs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nigohi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ko‘rishga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o‘rgatadi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Keys-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aniq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muammoli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holatni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axloqiy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tanlov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qilishga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chorlaydi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Statistika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ma’lumotlariga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interfaol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o‘tilgan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mavzuni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o‘zlashtirishi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xotirada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saqlab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qolishi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an’anaviy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qaraganda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necha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barobar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yuqori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jamoada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ishlash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bir-birini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ko‘nikmasini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shakllantiradi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Assessing Student Learning Through Dramatisations and Role-Plays: Enhancing  Engagement and Understanding - LearningMole">
            <a:extLst>
              <a:ext uri="{FF2B5EF4-FFF2-40B4-BE49-F238E27FC236}">
                <a16:creationId xmlns:a16="http://schemas.microsoft.com/office/drawing/2014/main" id="{A62A20BF-5CED-AB29-8B3B-956DC4BBE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48" y="6309095"/>
            <a:ext cx="5569204" cy="3810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Strategies for Assessing Student Learning in Social Studies: Effective  Techniques for Teachers - LearningMole">
            <a:extLst>
              <a:ext uri="{FF2B5EF4-FFF2-40B4-BE49-F238E27FC236}">
                <a16:creationId xmlns:a16="http://schemas.microsoft.com/office/drawing/2014/main" id="{DC519788-3C1A-921E-D651-2233CDD2F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912" y="6296660"/>
            <a:ext cx="5569205" cy="3810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Strategies for Assessing Student Learning in Social Studies: Effective  Techniques for Teachers - LearningMole">
            <a:extLst>
              <a:ext uri="{FF2B5EF4-FFF2-40B4-BE49-F238E27FC236}">
                <a16:creationId xmlns:a16="http://schemas.microsoft.com/office/drawing/2014/main" id="{CA392BCC-CC51-30D8-B4BC-ADB4D4EB5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9149" y="6296660"/>
            <a:ext cx="5577202" cy="381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146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9B55ED-8A11-34C7-4B6A-3E0784F82642}"/>
              </a:ext>
            </a:extLst>
          </p:cNvPr>
          <p:cNvSpPr txBox="1"/>
          <p:nvPr/>
        </p:nvSpPr>
        <p:spPr>
          <a:xfrm>
            <a:off x="172772" y="1634072"/>
            <a:ext cx="9968177" cy="747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o‘yinlar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tahlilning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ilmiy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ildizlari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rollarni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o‘zlashtirishi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bog‘liqdir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neyropedagogika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isbotlashicha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birovning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harakatini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kuzatganda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kirishganda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miyasida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o‘sha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boshidan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kechirayotgandek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neyron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impulslari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hosil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nafaqat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qulog‘i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butun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borlig‘i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kirishishini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Alisher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Navoiy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asarlaridagi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hikoyatlar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voqeliklar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o‘sha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davrning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xos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tarbiyaviy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keyslari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xizmat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to‘g‘ridan-to‘g‘ri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ayblamasdan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o‘xshash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xulosa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chiqarishga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majbur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qahramonning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kelajakda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bunday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yo‘l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tutishini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belgilab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Четыре особенности вашего мозга, которые делают вас очень чувствительным  человеком">
            <a:extLst>
              <a:ext uri="{FF2B5EF4-FFF2-40B4-BE49-F238E27FC236}">
                <a16:creationId xmlns:a16="http://schemas.microsoft.com/office/drawing/2014/main" id="{FCB5FD51-7993-8323-EF0F-9DBFD5C4B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5518" y="1500508"/>
            <a:ext cx="5969946" cy="895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824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9" name="Табличка 8">
            <a:extLst>
              <a:ext uri="{FF2B5EF4-FFF2-40B4-BE49-F238E27FC236}">
                <a16:creationId xmlns:a16="http://schemas.microsoft.com/office/drawing/2014/main" id="{02043FBB-99FB-6C7E-1666-40EF0A02AE6A}"/>
              </a:ext>
            </a:extLst>
          </p:cNvPr>
          <p:cNvSpPr/>
          <p:nvPr/>
        </p:nvSpPr>
        <p:spPr>
          <a:xfrm>
            <a:off x="571500" y="1662327"/>
            <a:ext cx="16982130" cy="8843747"/>
          </a:xfrm>
          <a:prstGeom prst="plaque">
            <a:avLst>
              <a:gd name="adj" fmla="val 8379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qo‘llaniladigan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keyslar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o‘quvchining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kundalik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hayotiga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yaqin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mantiqiy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ziddiyatni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ichiga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lozim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Muammoning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faqat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bitta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emas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necha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variantli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yechimi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izlanishga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kreativ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fikrlashga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undaydi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nafaqat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yo‘naltiruvchi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hamkor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sifatida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ishtirok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etishi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fikrini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qadrlashi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lozim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Rolli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o‘yinlar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o‘quvchilarda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bag‘rikenglik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daxldorlik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shakllanadi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fanini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hayotiy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ko‘nikmalarga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asosiy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5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ko‘prikdir</a:t>
            </a:r>
            <a:r>
              <a:rPr lang="en-US" sz="5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ru-RU" sz="5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5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F25398-9BF1-BCEA-779F-000F3699B074}"/>
              </a:ext>
            </a:extLst>
          </p:cNvPr>
          <p:cNvSpPr txBox="1"/>
          <p:nvPr/>
        </p:nvSpPr>
        <p:spPr>
          <a:xfrm>
            <a:off x="446729" y="1585997"/>
            <a:ext cx="10227621" cy="79419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3</a:t>
            </a:r>
            <a:r>
              <a:rPr lang="ru-RU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</a:t>
            </a:r>
            <a:r>
              <a:rPr lang="ru-RU" sz="40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</a:t>
            </a:r>
            <a:r>
              <a:rPr lang="ru-RU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"</a:t>
            </a:r>
            <a:r>
              <a:rPr lang="ru-RU" sz="40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Guruhdan</a:t>
            </a:r>
            <a:r>
              <a:rPr lang="ru-RU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chetlatish</a:t>
            </a:r>
            <a:r>
              <a:rPr lang="ru-RU" sz="4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Guruh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bo‘lib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ishlash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jarayonida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sinfning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"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yetakchi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bitta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sustkash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o‘quvchini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safiga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qo‘shishdan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mutlaqo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tortishdi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keraksiz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his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qilib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darsga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nisbatan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agressiya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ko‘rsata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boshladi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4000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</a:t>
            </a:r>
            <a:r>
              <a:rPr lang="en-US" sz="40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guruhdagi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muhitni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sog‘lomlashtiradi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Siz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yo‘l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tutasiz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qaysi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metodni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qo‘llagan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bo‘lar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edingiz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O‘zgalar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hissiyotini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tushunish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modelini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qo‘llaydi</a:t>
            </a:r>
            <a:r>
              <a:rPr lang="ru-RU" sz="4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ru-RU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6 Behavior Management Strategies for Schools | Video">
            <a:extLst>
              <a:ext uri="{FF2B5EF4-FFF2-40B4-BE49-F238E27FC236}">
                <a16:creationId xmlns:a16="http://schemas.microsoft.com/office/drawing/2014/main" id="{D563FADF-D017-D44B-C021-17069A8E0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9223" y="3190875"/>
            <a:ext cx="6486384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801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E89768-E83C-B243-0B5D-76ED19BE7009}"/>
              </a:ext>
            </a:extLst>
          </p:cNvPr>
          <p:cNvSpPr txBox="1"/>
          <p:nvPr/>
        </p:nvSpPr>
        <p:spPr>
          <a:xfrm>
            <a:off x="186380" y="1664461"/>
            <a:ext cx="1749837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HISSIYOTLARNI TANIB OLISH VA KOPRING STRATEGIYALARI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ko‘nikmalarning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yakuniy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bosqichi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ichki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dunyosini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boshqarishi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stressli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vaziyatlarda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ruhiy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muvozanatni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saqlab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qolishidir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Ilmiy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tilda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kopring</a:t>
            </a:r>
            <a:r>
              <a:rPr lang="en-US" sz="36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strategiyalari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deb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ataladi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ya’ni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murakkab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vaziyatlarni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ongli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ravishda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yengib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o‘tish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usullari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o‘qituvchisi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tanib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nafaqat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oshiradi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kasbiy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charchoqning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oldini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statistikasi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shuni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ko‘rsatadiki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oladigan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pedagoglar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jamoada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muloqotda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barobar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samaraliroq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natija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ko‘rsatadilar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5 Emotional Regulation Skills to Improve Mental HealthPearlman &amp; Associates">
            <a:extLst>
              <a:ext uri="{FF2B5EF4-FFF2-40B4-BE49-F238E27FC236}">
                <a16:creationId xmlns:a16="http://schemas.microsoft.com/office/drawing/2014/main" id="{CCD25721-EBCD-1FC4-0784-D8328929A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0" y="6371207"/>
            <a:ext cx="1143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952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E4E41F-20B6-BCB2-0099-E9949B9BB55A}"/>
              </a:ext>
            </a:extLst>
          </p:cNvPr>
          <p:cNvSpPr txBox="1"/>
          <p:nvPr/>
        </p:nvSpPr>
        <p:spPr>
          <a:xfrm>
            <a:off x="387350" y="1634072"/>
            <a:ext cx="10287000" cy="8463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STRESSNI BOSHQARISH MODELLARI VA MILLIY TARBIYA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Stress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organizmning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tashqi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ta’sirlarga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nisbatan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tabiiy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reaksiyasidir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biroq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ko‘nikmani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talab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pedagogikada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qo‘llaniladigan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to‘xta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nafas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kuzat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davom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et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modeli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stressli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vaziyatlarda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impulsivlikning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oldini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xizmat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Abdulla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Qodiriy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asarlaridagi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qahramonlarning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vazminligi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sabri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bizning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milliy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affektiv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madaniyatimizning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yuksak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namunasidir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vaziyatga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munosabatini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o‘zgartirishi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ya’ni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kognitiv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qayta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usulidan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foydalanishi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lozim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Inson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miyasining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shundayki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fikrlashdan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oldin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harakatga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keladi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Shuning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neyropedagogik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usullardan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ya’ni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miya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tinchlantiruvchi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mashqlardan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ham,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o‘qituvchining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diqqatini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tiklaydi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How can I help you deal with stress? – Acupuncture &amp; Wellness">
            <a:extLst>
              <a:ext uri="{FF2B5EF4-FFF2-40B4-BE49-F238E27FC236}">
                <a16:creationId xmlns:a16="http://schemas.microsoft.com/office/drawing/2014/main" id="{64DC0927-D17A-2AA0-0317-8509514492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3846" r="3125" b="3907"/>
          <a:stretch/>
        </p:blipFill>
        <p:spPr bwMode="auto">
          <a:xfrm>
            <a:off x="10826750" y="2222994"/>
            <a:ext cx="69697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490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7D3A0C-9F7B-7B85-C2A1-E8C9F55BAE39}"/>
              </a:ext>
            </a:extLst>
          </p:cNvPr>
          <p:cNvSpPr txBox="1"/>
          <p:nvPr/>
        </p:nvSpPr>
        <p:spPr>
          <a:xfrm>
            <a:off x="539750" y="1477376"/>
            <a:ext cx="171567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HISSY CHIDAMLILIK VA KASBIY MAHORAT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chidamlilik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qiyinchiliklardan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so‘ng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tezda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tiklash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ijobiy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ruhiyatga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qaytish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qobiliyatidir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Bugungi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tez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o‘zgarayotgan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"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qalqon"ni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shakllantirish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Tarbiya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fanining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asosiy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vazifasidir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hissiyotlarini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tan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xatolarini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to‘g‘rilashi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orqali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eng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hayotiy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namuna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xizmat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qiladi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Jaloliddin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Rumiy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aytganidek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g‘am-gussa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qalbni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tozalash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kelgan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mehmon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kabidir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Biz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o‘qituvchilar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o‘quvchilarga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mana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shu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dunyoqarashni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singdirishimiz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ularda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daxldorlik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mas’uliyat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hissini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uyg‘otishimiz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kerak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ru-RU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Optimal performance category articles">
            <a:extLst>
              <a:ext uri="{FF2B5EF4-FFF2-40B4-BE49-F238E27FC236}">
                <a16:creationId xmlns:a16="http://schemas.microsoft.com/office/drawing/2014/main" id="{E7A34DF7-D80C-9EF8-FC62-5B26EF0FB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16991"/>
            <a:ext cx="8032300" cy="44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From Burnout to Bliss: Navigating Workplace Stress with Grace - Perth  Family Counselling with Claire Marriott">
            <a:extLst>
              <a:ext uri="{FF2B5EF4-FFF2-40B4-BE49-F238E27FC236}">
                <a16:creationId xmlns:a16="http://schemas.microsoft.com/office/drawing/2014/main" id="{A321BA0D-BDBB-5A51-7AC4-F4EDFE7D4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1017" y="6143218"/>
            <a:ext cx="8005526" cy="44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49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1A828C-6476-11AC-B375-280EF90078BE}"/>
              </a:ext>
            </a:extLst>
          </p:cNvPr>
          <p:cNvSpPr txBox="1"/>
          <p:nvPr/>
        </p:nvSpPr>
        <p:spPr>
          <a:xfrm>
            <a:off x="692150" y="2276475"/>
            <a:ext cx="8998856" cy="7317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4500" b="1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4</a:t>
            </a:r>
            <a:r>
              <a:rPr lang="en-US" sz="45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-vaziyat: "</a:t>
            </a:r>
            <a:r>
              <a:rPr lang="en-US" sz="45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Yonish</a:t>
            </a:r>
            <a:r>
              <a:rPr lang="en-US" sz="45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chegarasida</a:t>
            </a:r>
            <a:r>
              <a:rPr lang="en-US" sz="45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"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juda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charchagan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shaxsiy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muammolari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bor.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Darsda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arzimagan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shovqin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o‘quvchiga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baqirib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berdi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keyin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bundan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pushaymon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bo‘ldi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ru-RU" sz="4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4500" i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</a:t>
            </a:r>
            <a:r>
              <a:rPr lang="en-US" sz="45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xatosini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tan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olishi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hissiy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aloqani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qanday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tiklashi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4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kerak</a:t>
            </a:r>
            <a:r>
              <a:rPr lang="en-US" sz="4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ru-RU" sz="4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Teacher Angry GIFs - Find &amp; Share on GIPHY">
            <a:extLst>
              <a:ext uri="{FF2B5EF4-FFF2-40B4-BE49-F238E27FC236}">
                <a16:creationId xmlns:a16="http://schemas.microsoft.com/office/drawing/2014/main" id="{DBCD0C64-B453-D267-2A7A-45F33D367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550" y="2914650"/>
            <a:ext cx="7750546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641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44" y="11506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Google Shape;1592;p33"/>
          <p:cNvGrpSpPr/>
          <p:nvPr/>
        </p:nvGrpSpPr>
        <p:grpSpPr>
          <a:xfrm>
            <a:off x="6407150" y="8276207"/>
            <a:ext cx="1188333" cy="1175131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A2CA4E-C2CA-9555-4FD7-64233943F6A9}"/>
              </a:ext>
            </a:extLst>
          </p:cNvPr>
          <p:cNvSpPr/>
          <p:nvPr/>
        </p:nvSpPr>
        <p:spPr>
          <a:xfrm>
            <a:off x="9171629" y="52707"/>
            <a:ext cx="8382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ANDIJON VILOYAT PEDAGOGIK MAHORAT MARKAZI IJTIMOIY IQTISODIY FANLAR KAFEDRASI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46A7B-D83F-63F1-2196-57D74518A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356" y="29575"/>
            <a:ext cx="1110593" cy="1110593"/>
          </a:xfrm>
          <a:prstGeom prst="rect">
            <a:avLst/>
          </a:prstGeom>
        </p:spPr>
      </p:pic>
      <p:pic>
        <p:nvPicPr>
          <p:cNvPr id="16388" name="Picture 4" descr="Farzandingiz bilan o'ynash mumkun bo'lgan psixologik o'yinlar.  Farzandingizga kuniga qancha vaqt ajratasiz?">
            <a:extLst>
              <a:ext uri="{FF2B5EF4-FFF2-40B4-BE49-F238E27FC236}">
                <a16:creationId xmlns:a16="http://schemas.microsoft.com/office/drawing/2014/main" id="{3643CE06-FE9F-280E-7997-1288AE0DF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892" y="2550079"/>
            <a:ext cx="11623474" cy="653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07579"/>
      </p:ext>
    </p:extLst>
  </p:cSld>
  <p:clrMapOvr>
    <a:masterClrMapping/>
  </p:clrMapOvr>
</p:sld>
</file>

<file path=ppt/theme/theme1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6542</TotalTime>
  <Words>2143</Words>
  <Application>Microsoft Office PowerPoint</Application>
  <PresentationFormat>Произвольный</PresentationFormat>
  <Paragraphs>64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Aptos</vt:lpstr>
      <vt:lpstr>Arial</vt:lpstr>
      <vt:lpstr>Calibri</vt:lpstr>
      <vt:lpstr>Fira Sans Extra Condensed Medium</vt:lpstr>
      <vt:lpstr>Roboto</vt:lpstr>
      <vt:lpstr>Times New Roman</vt:lpstr>
      <vt:lpstr>Books Infographics by Slidesgo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Lenovo</cp:lastModifiedBy>
  <cp:revision>532</cp:revision>
  <cp:lastPrinted>2020-12-11T16:07:03Z</cp:lastPrinted>
  <dcterms:created xsi:type="dcterms:W3CDTF">2020-11-12T01:04:50Z</dcterms:created>
  <dcterms:modified xsi:type="dcterms:W3CDTF">2026-03-25T02:01:46Z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