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60" r:id="rId1"/>
  </p:sldMasterIdLst>
  <p:notesMasterIdLst>
    <p:notesMasterId r:id="rId41"/>
  </p:notesMasterIdLst>
  <p:sldIdLst>
    <p:sldId id="256" r:id="rId2"/>
    <p:sldId id="341" r:id="rId3"/>
    <p:sldId id="321" r:id="rId4"/>
    <p:sldId id="331" r:id="rId5"/>
    <p:sldId id="332" r:id="rId6"/>
    <p:sldId id="330" r:id="rId7"/>
    <p:sldId id="333" r:id="rId8"/>
    <p:sldId id="345" r:id="rId9"/>
    <p:sldId id="344" r:id="rId10"/>
    <p:sldId id="343" r:id="rId11"/>
    <p:sldId id="334" r:id="rId12"/>
    <p:sldId id="335" r:id="rId13"/>
    <p:sldId id="266" r:id="rId14"/>
    <p:sldId id="336" r:id="rId15"/>
    <p:sldId id="327" r:id="rId16"/>
    <p:sldId id="329" r:id="rId17"/>
    <p:sldId id="337" r:id="rId18"/>
    <p:sldId id="308" r:id="rId19"/>
    <p:sldId id="309" r:id="rId20"/>
    <p:sldId id="310" r:id="rId21"/>
    <p:sldId id="338" r:id="rId22"/>
    <p:sldId id="339" r:id="rId23"/>
    <p:sldId id="340" r:id="rId24"/>
    <p:sldId id="311" r:id="rId25"/>
    <p:sldId id="313" r:id="rId26"/>
    <p:sldId id="318" r:id="rId27"/>
    <p:sldId id="314" r:id="rId28"/>
    <p:sldId id="320" r:id="rId29"/>
    <p:sldId id="271" r:id="rId30"/>
    <p:sldId id="315" r:id="rId31"/>
    <p:sldId id="276" r:id="rId32"/>
    <p:sldId id="306" r:id="rId33"/>
    <p:sldId id="316" r:id="rId34"/>
    <p:sldId id="319" r:id="rId35"/>
    <p:sldId id="322" r:id="rId36"/>
    <p:sldId id="323" r:id="rId37"/>
    <p:sldId id="324" r:id="rId38"/>
    <p:sldId id="325" r:id="rId39"/>
    <p:sldId id="326" r:id="rId40"/>
  </p:sldIdLst>
  <p:sldSz cx="14630400" cy="8229600"/>
  <p:notesSz cx="8229600" cy="14630400"/>
  <p:embeddedFontLst>
    <p:embeddedFont>
      <p:font typeface="Calibri Light" panose="020F0302020204030204" pitchFamily="34" charset="0"/>
      <p:regular r:id="rId42"/>
      <p:italic r:id="rId43"/>
    </p:embeddedFont>
    <p:embeddedFont>
      <p:font typeface="Calibri" panose="020F0502020204030204" pitchFamily="34" charset="0"/>
      <p:regular r:id="rId44"/>
      <p:bold r:id="rId45"/>
      <p:italic r:id="rId46"/>
      <p:boldItalic r:id="rId47"/>
    </p:embeddedFont>
  </p:embeddedFont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3C2FFA5D-87B4-456A-9821-1D502468CF0F}" styleName="Стиль из темы 1 - акцент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F5AB1C69-6EDB-4FF4-983F-18BD219EF322}" styleName="Средний стиль 2 —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11"/>
    <p:restoredTop sz="94434" autoAdjust="0"/>
  </p:normalViewPr>
  <p:slideViewPr>
    <p:cSldViewPr snapToGrid="0" snapToObjects="1">
      <p:cViewPr varScale="1">
        <p:scale>
          <a:sx n="59" d="100"/>
          <a:sy n="59" d="100"/>
        </p:scale>
        <p:origin x="624" y="78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font" Target="fonts/font1.fntdata"/><Relationship Id="rId47" Type="http://schemas.openxmlformats.org/officeDocument/2006/relationships/font" Target="fonts/font6.fntdata"/><Relationship Id="rId50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font" Target="fonts/font5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font" Target="fonts/font4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font" Target="fonts/font3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font" Target="fonts/font2.fntdata"/><Relationship Id="rId48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tableStyles" Target="tableStyles.xml"/></Relationships>
</file>

<file path=ppt/diagrams/_rels/data1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png"/></Relationships>
</file>

<file path=ppt/diagrams/_rels/drawing1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0D33D65-EF06-4879-B0E1-EC0F53585816}" type="doc">
      <dgm:prSet loTypeId="urn:microsoft.com/office/officeart/2005/8/layout/vList3" loCatId="list" qsTypeId="urn:microsoft.com/office/officeart/2005/8/quickstyle/3d1" qsCatId="3D" csTypeId="urn:microsoft.com/office/officeart/2005/8/colors/colorful1" csCatId="colorful" phldr="1"/>
      <dgm:spPr/>
    </dgm:pt>
    <dgm:pt modelId="{E9986202-4661-46A8-971C-753415230EC8}">
      <dgm:prSet phldrT="[Текст]"/>
      <dgm:spPr/>
      <dgm:t>
        <a:bodyPr/>
        <a:lstStyle/>
        <a:p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Ijtimoiy-hissiy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intellekt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(EQ)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haqida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tushncha</a:t>
          </a:r>
          <a:r>
            <a:rPr lang="en-US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;</a:t>
          </a:r>
          <a:endParaRPr lang="ru-RU" dirty="0"/>
        </a:p>
      </dgm:t>
    </dgm:pt>
    <dgm:pt modelId="{268C84B5-0404-46BA-917F-BC23640916A4}" type="parTrans" cxnId="{1B30B493-E1AE-478B-BC6B-10AC9B546210}">
      <dgm:prSet/>
      <dgm:spPr/>
      <dgm:t>
        <a:bodyPr/>
        <a:lstStyle/>
        <a:p>
          <a:endParaRPr lang="ru-RU"/>
        </a:p>
      </dgm:t>
    </dgm:pt>
    <dgm:pt modelId="{14E93DE9-7ED5-446D-8AEC-745EA3EBECEC}" type="sibTrans" cxnId="{1B30B493-E1AE-478B-BC6B-10AC9B546210}">
      <dgm:prSet/>
      <dgm:spPr/>
      <dgm:t>
        <a:bodyPr/>
        <a:lstStyle/>
        <a:p>
          <a:endParaRPr lang="ru-RU"/>
        </a:p>
      </dgm:t>
    </dgm:pt>
    <dgm:pt modelId="{FE3136F6-F8D5-4498-AE68-BDD435A19F5B}">
      <dgm:prSet phldrT="[Текст]"/>
      <dgm:spPr/>
      <dgm:t>
        <a:bodyPr/>
        <a:lstStyle/>
        <a:p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Zamonaviy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ta’limda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EQning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roli</a:t>
          </a:r>
          <a:endParaRPr lang="ru-RU" dirty="0"/>
        </a:p>
      </dgm:t>
    </dgm:pt>
    <dgm:pt modelId="{15CE9F98-8C94-4DEF-A8C5-C2A51F89FBF9}" type="parTrans" cxnId="{82DCB990-0ED2-434C-BB90-B91DE6C9EE3A}">
      <dgm:prSet/>
      <dgm:spPr/>
      <dgm:t>
        <a:bodyPr/>
        <a:lstStyle/>
        <a:p>
          <a:endParaRPr lang="ru-RU"/>
        </a:p>
      </dgm:t>
    </dgm:pt>
    <dgm:pt modelId="{D9C54444-EC51-4753-BCCE-3D9DDE21CB37}" type="sibTrans" cxnId="{82DCB990-0ED2-434C-BB90-B91DE6C9EE3A}">
      <dgm:prSet/>
      <dgm:spPr/>
      <dgm:t>
        <a:bodyPr/>
        <a:lstStyle/>
        <a:p>
          <a:endParaRPr lang="ru-RU"/>
        </a:p>
      </dgm:t>
    </dgm:pt>
    <dgm:pt modelId="{014653A0-5689-4F4D-953C-E12F4CB771ED}">
      <dgm:prSet phldrT="[Текст]"/>
      <dgm:spPr/>
      <dgm:t>
        <a:bodyPr/>
        <a:lstStyle/>
        <a:p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EQni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rivojlantirish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usullari</a:t>
          </a:r>
          <a:endParaRPr lang="ru-RU" dirty="0"/>
        </a:p>
      </dgm:t>
    </dgm:pt>
    <dgm:pt modelId="{C16931BD-1E84-4A83-BA9F-6CC668669945}" type="parTrans" cxnId="{AEDB8758-A288-4905-BF38-CDCDFEE26B64}">
      <dgm:prSet/>
      <dgm:spPr/>
      <dgm:t>
        <a:bodyPr/>
        <a:lstStyle/>
        <a:p>
          <a:endParaRPr lang="ru-RU"/>
        </a:p>
      </dgm:t>
    </dgm:pt>
    <dgm:pt modelId="{8F1BED36-A015-4E58-B4C2-6627348B4122}" type="sibTrans" cxnId="{AEDB8758-A288-4905-BF38-CDCDFEE26B64}">
      <dgm:prSet/>
      <dgm:spPr/>
      <dgm:t>
        <a:bodyPr/>
        <a:lstStyle/>
        <a:p>
          <a:endParaRPr lang="ru-RU"/>
        </a:p>
      </dgm:t>
    </dgm:pt>
    <dgm:pt modelId="{A93475A7-53DF-424F-ADF5-33372EDB7E0A}" type="pres">
      <dgm:prSet presAssocID="{80D33D65-EF06-4879-B0E1-EC0F53585816}" presName="linearFlow" presStyleCnt="0">
        <dgm:presLayoutVars>
          <dgm:dir/>
          <dgm:resizeHandles val="exact"/>
        </dgm:presLayoutVars>
      </dgm:prSet>
      <dgm:spPr/>
    </dgm:pt>
    <dgm:pt modelId="{E8176E06-6D5A-4274-B89D-17A59015536C}" type="pres">
      <dgm:prSet presAssocID="{E9986202-4661-46A8-971C-753415230EC8}" presName="composite" presStyleCnt="0"/>
      <dgm:spPr/>
    </dgm:pt>
    <dgm:pt modelId="{9C8457AC-D319-4184-B7BC-B13D6BFF1438}" type="pres">
      <dgm:prSet presAssocID="{E9986202-4661-46A8-971C-753415230EC8}" presName="imgShp" presStyleLbl="fgImgPlace1" presStyleIdx="0" presStyleCnt="3" custLinFactX="-35520" custLinFactNeighborX="-100000" custLinFactNeighborY="-43"/>
      <dgm:spPr>
        <a:blipFill rotWithShape="1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endParaRPr lang="ru-RU"/>
        </a:p>
      </dgm:t>
    </dgm:pt>
    <dgm:pt modelId="{4869D513-8103-454C-87A1-4F503739CE0B}" type="pres">
      <dgm:prSet presAssocID="{E9986202-4661-46A8-971C-753415230EC8}" presName="txShp" presStyleLbl="node1" presStyleIdx="0" presStyleCnt="3" custScaleX="13311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568B18E-8F2E-4EA3-8CFD-AAA0E90ED5B2}" type="pres">
      <dgm:prSet presAssocID="{14E93DE9-7ED5-446D-8AEC-745EA3EBECEC}" presName="spacing" presStyleCnt="0"/>
      <dgm:spPr/>
    </dgm:pt>
    <dgm:pt modelId="{6B7E3A18-4598-4594-B597-0E1D955E4D8E}" type="pres">
      <dgm:prSet presAssocID="{FE3136F6-F8D5-4498-AE68-BDD435A19F5B}" presName="composite" presStyleCnt="0"/>
      <dgm:spPr/>
    </dgm:pt>
    <dgm:pt modelId="{96D2B402-2B62-48C3-B62C-DF3C33FD38E6}" type="pres">
      <dgm:prSet presAssocID="{FE3136F6-F8D5-4498-AE68-BDD435A19F5B}" presName="imgShp" presStyleLbl="fgImgPlace1" presStyleIdx="1" presStyleCnt="3" custLinFactX="-35520" custLinFactNeighborX="-100000" custLinFactNeighborY="-43"/>
      <dgm:spPr>
        <a:blipFill rotWithShape="1">
          <a:blip xmlns:r="http://schemas.openxmlformats.org/officeDocument/2006/relationships" r:embed="rId1"/>
          <a:stretch>
            <a:fillRect/>
          </a:stretch>
        </a:blipFill>
      </dgm:spPr>
    </dgm:pt>
    <dgm:pt modelId="{64FFAA77-3EB9-433E-837A-31FE858A7295}" type="pres">
      <dgm:prSet presAssocID="{FE3136F6-F8D5-4498-AE68-BDD435A19F5B}" presName="txShp" presStyleLbl="node1" presStyleIdx="1" presStyleCnt="3" custScaleX="13311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F431B48-89E7-4EBA-8FF1-25D969022671}" type="pres">
      <dgm:prSet presAssocID="{D9C54444-EC51-4753-BCCE-3D9DDE21CB37}" presName="spacing" presStyleCnt="0"/>
      <dgm:spPr/>
    </dgm:pt>
    <dgm:pt modelId="{3D019201-7C23-4CBB-9848-F06BF4474336}" type="pres">
      <dgm:prSet presAssocID="{014653A0-5689-4F4D-953C-E12F4CB771ED}" presName="composite" presStyleCnt="0"/>
      <dgm:spPr/>
    </dgm:pt>
    <dgm:pt modelId="{274B1AF2-83EA-474A-8EF9-CB27B8BBA5C2}" type="pres">
      <dgm:prSet presAssocID="{014653A0-5689-4F4D-953C-E12F4CB771ED}" presName="imgShp" presStyleLbl="fgImgPlace1" presStyleIdx="2" presStyleCnt="3" custLinFactX="-35415" custLinFactNeighborX="-100000" custLinFactNeighborY="34479"/>
      <dgm:spPr>
        <a:blipFill rotWithShape="1">
          <a:blip xmlns:r="http://schemas.openxmlformats.org/officeDocument/2006/relationships" r:embed="rId1"/>
          <a:stretch>
            <a:fillRect/>
          </a:stretch>
        </a:blipFill>
      </dgm:spPr>
    </dgm:pt>
    <dgm:pt modelId="{723403DC-4A9A-4D48-A378-32268AC7B7F8}" type="pres">
      <dgm:prSet presAssocID="{014653A0-5689-4F4D-953C-E12F4CB771ED}" presName="txShp" presStyleLbl="node1" presStyleIdx="2" presStyleCnt="3" custScaleX="13311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1B30B493-E1AE-478B-BC6B-10AC9B546210}" srcId="{80D33D65-EF06-4879-B0E1-EC0F53585816}" destId="{E9986202-4661-46A8-971C-753415230EC8}" srcOrd="0" destOrd="0" parTransId="{268C84B5-0404-46BA-917F-BC23640916A4}" sibTransId="{14E93DE9-7ED5-446D-8AEC-745EA3EBECEC}"/>
    <dgm:cxn modelId="{86F35C60-272A-41DB-BB04-08FF81E5BA2D}" type="presOf" srcId="{E9986202-4661-46A8-971C-753415230EC8}" destId="{4869D513-8103-454C-87A1-4F503739CE0B}" srcOrd="0" destOrd="0" presId="urn:microsoft.com/office/officeart/2005/8/layout/vList3"/>
    <dgm:cxn modelId="{5682F289-C7BF-4FA9-9860-0A24D8DAE4D0}" type="presOf" srcId="{80D33D65-EF06-4879-B0E1-EC0F53585816}" destId="{A93475A7-53DF-424F-ADF5-33372EDB7E0A}" srcOrd="0" destOrd="0" presId="urn:microsoft.com/office/officeart/2005/8/layout/vList3"/>
    <dgm:cxn modelId="{82DCB990-0ED2-434C-BB90-B91DE6C9EE3A}" srcId="{80D33D65-EF06-4879-B0E1-EC0F53585816}" destId="{FE3136F6-F8D5-4498-AE68-BDD435A19F5B}" srcOrd="1" destOrd="0" parTransId="{15CE9F98-8C94-4DEF-A8C5-C2A51F89FBF9}" sibTransId="{D9C54444-EC51-4753-BCCE-3D9DDE21CB37}"/>
    <dgm:cxn modelId="{AEDB8758-A288-4905-BF38-CDCDFEE26B64}" srcId="{80D33D65-EF06-4879-B0E1-EC0F53585816}" destId="{014653A0-5689-4F4D-953C-E12F4CB771ED}" srcOrd="2" destOrd="0" parTransId="{C16931BD-1E84-4A83-BA9F-6CC668669945}" sibTransId="{8F1BED36-A015-4E58-B4C2-6627348B4122}"/>
    <dgm:cxn modelId="{75F143A9-2E40-47D2-96DC-8A6978A82E9F}" type="presOf" srcId="{014653A0-5689-4F4D-953C-E12F4CB771ED}" destId="{723403DC-4A9A-4D48-A378-32268AC7B7F8}" srcOrd="0" destOrd="0" presId="urn:microsoft.com/office/officeart/2005/8/layout/vList3"/>
    <dgm:cxn modelId="{0CF89650-34AF-4906-85FB-1BBE5AB49945}" type="presOf" srcId="{FE3136F6-F8D5-4498-AE68-BDD435A19F5B}" destId="{64FFAA77-3EB9-433E-837A-31FE858A7295}" srcOrd="0" destOrd="0" presId="urn:microsoft.com/office/officeart/2005/8/layout/vList3"/>
    <dgm:cxn modelId="{C9DDD17E-21F7-4081-8A0B-A9D2DC69FE51}" type="presParOf" srcId="{A93475A7-53DF-424F-ADF5-33372EDB7E0A}" destId="{E8176E06-6D5A-4274-B89D-17A59015536C}" srcOrd="0" destOrd="0" presId="urn:microsoft.com/office/officeart/2005/8/layout/vList3"/>
    <dgm:cxn modelId="{107E0AA9-DEDA-4A38-B525-7C25341FF12B}" type="presParOf" srcId="{E8176E06-6D5A-4274-B89D-17A59015536C}" destId="{9C8457AC-D319-4184-B7BC-B13D6BFF1438}" srcOrd="0" destOrd="0" presId="urn:microsoft.com/office/officeart/2005/8/layout/vList3"/>
    <dgm:cxn modelId="{CC597376-3A98-4F7C-B8DE-99DA96326FA8}" type="presParOf" srcId="{E8176E06-6D5A-4274-B89D-17A59015536C}" destId="{4869D513-8103-454C-87A1-4F503739CE0B}" srcOrd="1" destOrd="0" presId="urn:microsoft.com/office/officeart/2005/8/layout/vList3"/>
    <dgm:cxn modelId="{378FB570-0CB4-4783-AD06-3496A373A22F}" type="presParOf" srcId="{A93475A7-53DF-424F-ADF5-33372EDB7E0A}" destId="{6568B18E-8F2E-4EA3-8CFD-AAA0E90ED5B2}" srcOrd="1" destOrd="0" presId="urn:microsoft.com/office/officeart/2005/8/layout/vList3"/>
    <dgm:cxn modelId="{53EA4934-B990-4485-9431-C0B638B9C1E0}" type="presParOf" srcId="{A93475A7-53DF-424F-ADF5-33372EDB7E0A}" destId="{6B7E3A18-4598-4594-B597-0E1D955E4D8E}" srcOrd="2" destOrd="0" presId="urn:microsoft.com/office/officeart/2005/8/layout/vList3"/>
    <dgm:cxn modelId="{26BF7BA4-B422-4834-8989-129E15FE522A}" type="presParOf" srcId="{6B7E3A18-4598-4594-B597-0E1D955E4D8E}" destId="{96D2B402-2B62-48C3-B62C-DF3C33FD38E6}" srcOrd="0" destOrd="0" presId="urn:microsoft.com/office/officeart/2005/8/layout/vList3"/>
    <dgm:cxn modelId="{C3CFD34E-EE3D-4CA1-83E2-06CA49C0EE8B}" type="presParOf" srcId="{6B7E3A18-4598-4594-B597-0E1D955E4D8E}" destId="{64FFAA77-3EB9-433E-837A-31FE858A7295}" srcOrd="1" destOrd="0" presId="urn:microsoft.com/office/officeart/2005/8/layout/vList3"/>
    <dgm:cxn modelId="{069EB1B5-BAF5-45C1-8436-B7B27DD0F3FC}" type="presParOf" srcId="{A93475A7-53DF-424F-ADF5-33372EDB7E0A}" destId="{4F431B48-89E7-4EBA-8FF1-25D969022671}" srcOrd="3" destOrd="0" presId="urn:microsoft.com/office/officeart/2005/8/layout/vList3"/>
    <dgm:cxn modelId="{7954D3BA-BD39-46AB-9B13-B6B72DBC8DF9}" type="presParOf" srcId="{A93475A7-53DF-424F-ADF5-33372EDB7E0A}" destId="{3D019201-7C23-4CBB-9848-F06BF4474336}" srcOrd="4" destOrd="0" presId="urn:microsoft.com/office/officeart/2005/8/layout/vList3"/>
    <dgm:cxn modelId="{28A796A4-F300-4982-B5C9-1030DF5DD469}" type="presParOf" srcId="{3D019201-7C23-4CBB-9848-F06BF4474336}" destId="{274B1AF2-83EA-474A-8EF9-CB27B8BBA5C2}" srcOrd="0" destOrd="0" presId="urn:microsoft.com/office/officeart/2005/8/layout/vList3"/>
    <dgm:cxn modelId="{6976CE39-01BC-4C77-9057-700F9580FC20}" type="presParOf" srcId="{3D019201-7C23-4CBB-9848-F06BF4474336}" destId="{723403DC-4A9A-4D48-A378-32268AC7B7F8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3A6236E-A25B-4E37-A0E2-A873F75FEFFB}" type="doc">
      <dgm:prSet loTypeId="urn:microsoft.com/office/officeart/2005/8/layout/hierarchy3" loCatId="hierarchy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7CD19257-FEB1-46C4-A555-F13CAF661838}">
      <dgm:prSet phldrT="[Текст]"/>
      <dgm:spPr/>
      <dgm:t>
        <a:bodyPr/>
        <a:lstStyle/>
        <a:p>
          <a:r>
            <a:rPr lang="en-US" b="1" smtClean="0">
              <a:latin typeface="Times New Roman" panose="02020603050405020304" pitchFamily="18" charset="0"/>
              <a:cs typeface="Times New Roman" panose="02020603050405020304" pitchFamily="18" charset="0"/>
            </a:rPr>
            <a:t>Ijtimoiy-hissiy intellektning asosiy tarkibiy qismlari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265F753-1FED-4D17-A900-6B3C229C0CD0}" type="parTrans" cxnId="{40905DA9-35B6-409B-B2D2-4AAD220ACF69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6F0BCEE-00F6-486E-8092-EA7E8C600AA8}" type="sibTrans" cxnId="{40905DA9-35B6-409B-B2D2-4AAD220ACF69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009FA5B-959B-470B-9A00-CA88E606FD06}">
      <dgm:prSet phldrT="[Текст]"/>
      <dgm:spPr/>
      <dgm:t>
        <a:bodyPr/>
        <a:lstStyle/>
        <a:p>
          <a:r>
            <a:rPr lang="en-US" smtClean="0">
              <a:latin typeface="Times New Roman" panose="02020603050405020304" pitchFamily="18" charset="0"/>
              <a:cs typeface="Times New Roman" panose="02020603050405020304" pitchFamily="18" charset="0"/>
            </a:rPr>
            <a:t>Hissiyotlarni anglash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1AE7664-FBC5-4AD3-9AA1-A16195AFADE3}" type="parTrans" cxnId="{379DC5F9-5A8A-4893-BCAF-4B461901500C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54D5263-E4B1-4A01-8F0B-2673AC9C537B}" type="sibTrans" cxnId="{379DC5F9-5A8A-4893-BCAF-4B461901500C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8C26D4C-EB1F-48E6-A011-9C80836699E9}">
      <dgm:prSet phldrT="[Текст]"/>
      <dgm:spPr/>
      <dgm:t>
        <a:bodyPr/>
        <a:lstStyle/>
        <a:p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Hissiyotlarni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boshqarish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4820875-9C3C-4F17-B0D3-FA80389DFE25}" type="parTrans" cxnId="{F03546FF-AA58-4E52-925D-B9FAE410D0D9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E05A544-1F6F-43DA-A9A5-28477E489740}" type="sibTrans" cxnId="{F03546FF-AA58-4E52-925D-B9FAE410D0D9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CAF3451-AD91-412E-8AB2-4A2B752B2645}">
      <dgm:prSet phldrT="[Текст]"/>
      <dgm:spPr/>
      <dgm:t>
        <a:bodyPr/>
        <a:lstStyle/>
        <a:p>
          <a:r>
            <a:rPr lang="en-US" smtClean="0">
              <a:latin typeface="Times New Roman" panose="02020603050405020304" pitchFamily="18" charset="0"/>
              <a:cs typeface="Times New Roman" panose="02020603050405020304" pitchFamily="18" charset="0"/>
            </a:rPr>
            <a:t>Motivatsiya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FE1A4A0-1C34-4673-BC09-291E7D4DD305}" type="parTrans" cxnId="{6F669F52-FE47-4185-9D0E-6051C72C267B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569389F-3963-402C-B912-C22FD0DBB456}" type="sibTrans" cxnId="{6F669F52-FE47-4185-9D0E-6051C72C267B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E0D6796-F082-45BF-88B9-9CFBA20586D2}">
      <dgm:prSet phldrT="[Текст]"/>
      <dgm:spPr/>
      <dgm:t>
        <a:bodyPr/>
        <a:lstStyle/>
        <a:p>
          <a:r>
            <a:rPr lang="en-US" smtClean="0">
              <a:latin typeface="Times New Roman" panose="02020603050405020304" pitchFamily="18" charset="0"/>
              <a:cs typeface="Times New Roman" panose="02020603050405020304" pitchFamily="18" charset="0"/>
            </a:rPr>
            <a:t>Empatiya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D2C4238-1EA0-47A8-B9FA-0C8B37E84DA4}" type="parTrans" cxnId="{1FC748AE-5F52-4E60-AA61-82750014013B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3316181-DC0E-441A-8F7E-4375F65A64FD}" type="sibTrans" cxnId="{1FC748AE-5F52-4E60-AA61-82750014013B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0A540D3-736E-43EE-B0CF-D99D305C2A1E}">
      <dgm:prSet phldrT="[Текст]"/>
      <dgm:spPr/>
      <dgm:t>
        <a:bodyPr/>
        <a:lstStyle/>
        <a:p>
          <a:r>
            <a:rPr lang="en-US" smtClean="0">
              <a:latin typeface="Times New Roman" panose="02020603050405020304" pitchFamily="18" charset="0"/>
              <a:cs typeface="Times New Roman" panose="02020603050405020304" pitchFamily="18" charset="0"/>
            </a:rPr>
            <a:t>Ijtimoiy ko‘nikmalar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DD4F754-FC51-4212-8483-6F3A3DA4171E}" type="parTrans" cxnId="{50D1963B-E99D-4067-8553-B07DC01CEA54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D1576AA-8DA3-4454-AD90-198031DFD5CF}" type="sibTrans" cxnId="{50D1963B-E99D-4067-8553-B07DC01CEA54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FA7EAA9-C571-4013-AFD7-EA95DDCF632C}" type="pres">
      <dgm:prSet presAssocID="{E3A6236E-A25B-4E37-A0E2-A873F75FEFFB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C01AA9B8-7C01-4B3D-BC57-73FE9244FD63}" type="pres">
      <dgm:prSet presAssocID="{7CD19257-FEB1-46C4-A555-F13CAF661838}" presName="root" presStyleCnt="0"/>
      <dgm:spPr/>
    </dgm:pt>
    <dgm:pt modelId="{3521D270-1B1D-4825-A07C-8A98ABFF7CEE}" type="pres">
      <dgm:prSet presAssocID="{7CD19257-FEB1-46C4-A555-F13CAF661838}" presName="rootComposite" presStyleCnt="0"/>
      <dgm:spPr/>
    </dgm:pt>
    <dgm:pt modelId="{1D283F32-6D83-4084-B967-133C5F1B4D34}" type="pres">
      <dgm:prSet presAssocID="{7CD19257-FEB1-46C4-A555-F13CAF661838}" presName="rootText" presStyleLbl="node1" presStyleIdx="0" presStyleCnt="1" custScaleX="356026" custScaleY="178108"/>
      <dgm:spPr/>
      <dgm:t>
        <a:bodyPr/>
        <a:lstStyle/>
        <a:p>
          <a:endParaRPr lang="ru-RU"/>
        </a:p>
      </dgm:t>
    </dgm:pt>
    <dgm:pt modelId="{0456CA73-3B1F-43AB-BBEF-CE8CF410751B}" type="pres">
      <dgm:prSet presAssocID="{7CD19257-FEB1-46C4-A555-F13CAF661838}" presName="rootConnector" presStyleLbl="node1" presStyleIdx="0" presStyleCnt="1"/>
      <dgm:spPr/>
      <dgm:t>
        <a:bodyPr/>
        <a:lstStyle/>
        <a:p>
          <a:endParaRPr lang="ru-RU"/>
        </a:p>
      </dgm:t>
    </dgm:pt>
    <dgm:pt modelId="{BF6ADB33-C797-44CA-AC89-6E2D24013739}" type="pres">
      <dgm:prSet presAssocID="{7CD19257-FEB1-46C4-A555-F13CAF661838}" presName="childShape" presStyleCnt="0"/>
      <dgm:spPr/>
    </dgm:pt>
    <dgm:pt modelId="{F38987ED-1195-4792-B3C8-B70D7AEB84CF}" type="pres">
      <dgm:prSet presAssocID="{E1AE7664-FBC5-4AD3-9AA1-A16195AFADE3}" presName="Name13" presStyleLbl="parChTrans1D2" presStyleIdx="0" presStyleCnt="5"/>
      <dgm:spPr/>
      <dgm:t>
        <a:bodyPr/>
        <a:lstStyle/>
        <a:p>
          <a:endParaRPr lang="ru-RU"/>
        </a:p>
      </dgm:t>
    </dgm:pt>
    <dgm:pt modelId="{CF6BB638-6BCC-43E7-A5A6-2CC66CBD3290}" type="pres">
      <dgm:prSet presAssocID="{C009FA5B-959B-470B-9A00-CA88E606FD06}" presName="childText" presStyleLbl="bgAcc1" presStyleIdx="0" presStyleCnt="5" custScaleX="40374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F7D4D20-BF14-4A0C-B20C-CBD54C39961C}" type="pres">
      <dgm:prSet presAssocID="{84820875-9C3C-4F17-B0D3-FA80389DFE25}" presName="Name13" presStyleLbl="parChTrans1D2" presStyleIdx="1" presStyleCnt="5"/>
      <dgm:spPr/>
      <dgm:t>
        <a:bodyPr/>
        <a:lstStyle/>
        <a:p>
          <a:endParaRPr lang="ru-RU"/>
        </a:p>
      </dgm:t>
    </dgm:pt>
    <dgm:pt modelId="{86BA718E-B4E1-420D-99D2-6A44DBE65EF1}" type="pres">
      <dgm:prSet presAssocID="{28C26D4C-EB1F-48E6-A011-9C80836699E9}" presName="childText" presStyleLbl="bgAcc1" presStyleIdx="1" presStyleCnt="5" custScaleX="40374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0F87947-B9C9-498A-B53D-D6C13F3A7701}" type="pres">
      <dgm:prSet presAssocID="{9FE1A4A0-1C34-4673-BC09-291E7D4DD305}" presName="Name13" presStyleLbl="parChTrans1D2" presStyleIdx="2" presStyleCnt="5"/>
      <dgm:spPr/>
      <dgm:t>
        <a:bodyPr/>
        <a:lstStyle/>
        <a:p>
          <a:endParaRPr lang="ru-RU"/>
        </a:p>
      </dgm:t>
    </dgm:pt>
    <dgm:pt modelId="{C7011ED3-F0BE-46D9-91B5-C46833704BB7}" type="pres">
      <dgm:prSet presAssocID="{FCAF3451-AD91-412E-8AB2-4A2B752B2645}" presName="childText" presStyleLbl="bgAcc1" presStyleIdx="2" presStyleCnt="5" custScaleX="40374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A5D18BE-B35F-47BC-AA1C-064C65CC9190}" type="pres">
      <dgm:prSet presAssocID="{2D2C4238-1EA0-47A8-B9FA-0C8B37E84DA4}" presName="Name13" presStyleLbl="parChTrans1D2" presStyleIdx="3" presStyleCnt="5"/>
      <dgm:spPr/>
      <dgm:t>
        <a:bodyPr/>
        <a:lstStyle/>
        <a:p>
          <a:endParaRPr lang="ru-RU"/>
        </a:p>
      </dgm:t>
    </dgm:pt>
    <dgm:pt modelId="{E1FB21B7-2DB9-40F4-B7C1-8E4F9BEEEB0C}" type="pres">
      <dgm:prSet presAssocID="{AE0D6796-F082-45BF-88B9-9CFBA20586D2}" presName="childText" presStyleLbl="bgAcc1" presStyleIdx="3" presStyleCnt="5" custScaleX="40374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88E7B31-79F7-4A45-9258-5A99CD413D3E}" type="pres">
      <dgm:prSet presAssocID="{2DD4F754-FC51-4212-8483-6F3A3DA4171E}" presName="Name13" presStyleLbl="parChTrans1D2" presStyleIdx="4" presStyleCnt="5"/>
      <dgm:spPr/>
      <dgm:t>
        <a:bodyPr/>
        <a:lstStyle/>
        <a:p>
          <a:endParaRPr lang="ru-RU"/>
        </a:p>
      </dgm:t>
    </dgm:pt>
    <dgm:pt modelId="{BDFE61D8-6122-4482-A0AC-29991D85DAD7}" type="pres">
      <dgm:prSet presAssocID="{A0A540D3-736E-43EE-B0CF-D99D305C2A1E}" presName="childText" presStyleLbl="bgAcc1" presStyleIdx="4" presStyleCnt="5" custScaleX="40374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79DC5F9-5A8A-4893-BCAF-4B461901500C}" srcId="{7CD19257-FEB1-46C4-A555-F13CAF661838}" destId="{C009FA5B-959B-470B-9A00-CA88E606FD06}" srcOrd="0" destOrd="0" parTransId="{E1AE7664-FBC5-4AD3-9AA1-A16195AFADE3}" sibTransId="{854D5263-E4B1-4A01-8F0B-2673AC9C537B}"/>
    <dgm:cxn modelId="{BC2486D4-AEF2-4B74-A8D2-0AE5DE8C8AE5}" type="presOf" srcId="{7CD19257-FEB1-46C4-A555-F13CAF661838}" destId="{1D283F32-6D83-4084-B967-133C5F1B4D34}" srcOrd="0" destOrd="0" presId="urn:microsoft.com/office/officeart/2005/8/layout/hierarchy3"/>
    <dgm:cxn modelId="{40905DA9-35B6-409B-B2D2-4AAD220ACF69}" srcId="{E3A6236E-A25B-4E37-A0E2-A873F75FEFFB}" destId="{7CD19257-FEB1-46C4-A555-F13CAF661838}" srcOrd="0" destOrd="0" parTransId="{E265F753-1FED-4D17-A900-6B3C229C0CD0}" sibTransId="{56F0BCEE-00F6-486E-8092-EA7E8C600AA8}"/>
    <dgm:cxn modelId="{FAD2A148-1108-4B37-AF1C-63F59E9AA91D}" type="presOf" srcId="{AE0D6796-F082-45BF-88B9-9CFBA20586D2}" destId="{E1FB21B7-2DB9-40F4-B7C1-8E4F9BEEEB0C}" srcOrd="0" destOrd="0" presId="urn:microsoft.com/office/officeart/2005/8/layout/hierarchy3"/>
    <dgm:cxn modelId="{EE800070-B3F2-48CB-803D-ED692C842AC9}" type="presOf" srcId="{FCAF3451-AD91-412E-8AB2-4A2B752B2645}" destId="{C7011ED3-F0BE-46D9-91B5-C46833704BB7}" srcOrd="0" destOrd="0" presId="urn:microsoft.com/office/officeart/2005/8/layout/hierarchy3"/>
    <dgm:cxn modelId="{B3BF6442-4475-4018-8E4D-2F0CB76A9539}" type="presOf" srcId="{E1AE7664-FBC5-4AD3-9AA1-A16195AFADE3}" destId="{F38987ED-1195-4792-B3C8-B70D7AEB84CF}" srcOrd="0" destOrd="0" presId="urn:microsoft.com/office/officeart/2005/8/layout/hierarchy3"/>
    <dgm:cxn modelId="{6F669F52-FE47-4185-9D0E-6051C72C267B}" srcId="{7CD19257-FEB1-46C4-A555-F13CAF661838}" destId="{FCAF3451-AD91-412E-8AB2-4A2B752B2645}" srcOrd="2" destOrd="0" parTransId="{9FE1A4A0-1C34-4673-BC09-291E7D4DD305}" sibTransId="{7569389F-3963-402C-B912-C22FD0DBB456}"/>
    <dgm:cxn modelId="{BA17A8F3-1078-4260-B239-E59FE5B4A389}" type="presOf" srcId="{C009FA5B-959B-470B-9A00-CA88E606FD06}" destId="{CF6BB638-6BCC-43E7-A5A6-2CC66CBD3290}" srcOrd="0" destOrd="0" presId="urn:microsoft.com/office/officeart/2005/8/layout/hierarchy3"/>
    <dgm:cxn modelId="{911A51CC-460D-4192-A9CE-56E4D705C4BE}" type="presOf" srcId="{2D2C4238-1EA0-47A8-B9FA-0C8B37E84DA4}" destId="{8A5D18BE-B35F-47BC-AA1C-064C65CC9190}" srcOrd="0" destOrd="0" presId="urn:microsoft.com/office/officeart/2005/8/layout/hierarchy3"/>
    <dgm:cxn modelId="{1FC748AE-5F52-4E60-AA61-82750014013B}" srcId="{7CD19257-FEB1-46C4-A555-F13CAF661838}" destId="{AE0D6796-F082-45BF-88B9-9CFBA20586D2}" srcOrd="3" destOrd="0" parTransId="{2D2C4238-1EA0-47A8-B9FA-0C8B37E84DA4}" sibTransId="{C3316181-DC0E-441A-8F7E-4375F65A64FD}"/>
    <dgm:cxn modelId="{B1DF9F57-2E0D-410F-A5FA-C8FBA3C91D54}" type="presOf" srcId="{9FE1A4A0-1C34-4673-BC09-291E7D4DD305}" destId="{30F87947-B9C9-498A-B53D-D6C13F3A7701}" srcOrd="0" destOrd="0" presId="urn:microsoft.com/office/officeart/2005/8/layout/hierarchy3"/>
    <dgm:cxn modelId="{1EF741B4-F2CE-43CF-8B62-01AB912D4B38}" type="presOf" srcId="{28C26D4C-EB1F-48E6-A011-9C80836699E9}" destId="{86BA718E-B4E1-420D-99D2-6A44DBE65EF1}" srcOrd="0" destOrd="0" presId="urn:microsoft.com/office/officeart/2005/8/layout/hierarchy3"/>
    <dgm:cxn modelId="{8D016338-368A-4AAC-8FE3-A46FB59C8FA5}" type="presOf" srcId="{E3A6236E-A25B-4E37-A0E2-A873F75FEFFB}" destId="{0FA7EAA9-C571-4013-AFD7-EA95DDCF632C}" srcOrd="0" destOrd="0" presId="urn:microsoft.com/office/officeart/2005/8/layout/hierarchy3"/>
    <dgm:cxn modelId="{F47C61AB-48FD-4EE0-B229-662223926A6D}" type="presOf" srcId="{2DD4F754-FC51-4212-8483-6F3A3DA4171E}" destId="{088E7B31-79F7-4A45-9258-5A99CD413D3E}" srcOrd="0" destOrd="0" presId="urn:microsoft.com/office/officeart/2005/8/layout/hierarchy3"/>
    <dgm:cxn modelId="{51944D9A-00BE-4084-9401-0AD8DF21CAC8}" type="presOf" srcId="{7CD19257-FEB1-46C4-A555-F13CAF661838}" destId="{0456CA73-3B1F-43AB-BBEF-CE8CF410751B}" srcOrd="1" destOrd="0" presId="urn:microsoft.com/office/officeart/2005/8/layout/hierarchy3"/>
    <dgm:cxn modelId="{B0B3C454-6E8D-441C-AD72-EEBAEEFAB171}" type="presOf" srcId="{84820875-9C3C-4F17-B0D3-FA80389DFE25}" destId="{BF7D4D20-BF14-4A0C-B20C-CBD54C39961C}" srcOrd="0" destOrd="0" presId="urn:microsoft.com/office/officeart/2005/8/layout/hierarchy3"/>
    <dgm:cxn modelId="{7F836481-1AEF-4996-93A6-5CFA09EEFE22}" type="presOf" srcId="{A0A540D3-736E-43EE-B0CF-D99D305C2A1E}" destId="{BDFE61D8-6122-4482-A0AC-29991D85DAD7}" srcOrd="0" destOrd="0" presId="urn:microsoft.com/office/officeart/2005/8/layout/hierarchy3"/>
    <dgm:cxn modelId="{50D1963B-E99D-4067-8553-B07DC01CEA54}" srcId="{7CD19257-FEB1-46C4-A555-F13CAF661838}" destId="{A0A540D3-736E-43EE-B0CF-D99D305C2A1E}" srcOrd="4" destOrd="0" parTransId="{2DD4F754-FC51-4212-8483-6F3A3DA4171E}" sibTransId="{0D1576AA-8DA3-4454-AD90-198031DFD5CF}"/>
    <dgm:cxn modelId="{F03546FF-AA58-4E52-925D-B9FAE410D0D9}" srcId="{7CD19257-FEB1-46C4-A555-F13CAF661838}" destId="{28C26D4C-EB1F-48E6-A011-9C80836699E9}" srcOrd="1" destOrd="0" parTransId="{84820875-9C3C-4F17-B0D3-FA80389DFE25}" sibTransId="{4E05A544-1F6F-43DA-A9A5-28477E489740}"/>
    <dgm:cxn modelId="{25448D1F-8F60-4544-8D0F-B4400931267C}" type="presParOf" srcId="{0FA7EAA9-C571-4013-AFD7-EA95DDCF632C}" destId="{C01AA9B8-7C01-4B3D-BC57-73FE9244FD63}" srcOrd="0" destOrd="0" presId="urn:microsoft.com/office/officeart/2005/8/layout/hierarchy3"/>
    <dgm:cxn modelId="{07B94163-1854-4CEB-868B-FF5DC757E9FC}" type="presParOf" srcId="{C01AA9B8-7C01-4B3D-BC57-73FE9244FD63}" destId="{3521D270-1B1D-4825-A07C-8A98ABFF7CEE}" srcOrd="0" destOrd="0" presId="urn:microsoft.com/office/officeart/2005/8/layout/hierarchy3"/>
    <dgm:cxn modelId="{FDD54005-E7AA-4F3A-AF0D-561831EECFB9}" type="presParOf" srcId="{3521D270-1B1D-4825-A07C-8A98ABFF7CEE}" destId="{1D283F32-6D83-4084-B967-133C5F1B4D34}" srcOrd="0" destOrd="0" presId="urn:microsoft.com/office/officeart/2005/8/layout/hierarchy3"/>
    <dgm:cxn modelId="{05A53913-F036-49AE-9D0D-076E03DAB42B}" type="presParOf" srcId="{3521D270-1B1D-4825-A07C-8A98ABFF7CEE}" destId="{0456CA73-3B1F-43AB-BBEF-CE8CF410751B}" srcOrd="1" destOrd="0" presId="urn:microsoft.com/office/officeart/2005/8/layout/hierarchy3"/>
    <dgm:cxn modelId="{C25E7D9A-CE12-4D15-8CBF-917F9F275A75}" type="presParOf" srcId="{C01AA9B8-7C01-4B3D-BC57-73FE9244FD63}" destId="{BF6ADB33-C797-44CA-AC89-6E2D24013739}" srcOrd="1" destOrd="0" presId="urn:microsoft.com/office/officeart/2005/8/layout/hierarchy3"/>
    <dgm:cxn modelId="{18E897F0-FF6F-4B71-9BD7-A881FE2A2DF9}" type="presParOf" srcId="{BF6ADB33-C797-44CA-AC89-6E2D24013739}" destId="{F38987ED-1195-4792-B3C8-B70D7AEB84CF}" srcOrd="0" destOrd="0" presId="urn:microsoft.com/office/officeart/2005/8/layout/hierarchy3"/>
    <dgm:cxn modelId="{B0E90227-107B-40E8-A623-3904EF03D78F}" type="presParOf" srcId="{BF6ADB33-C797-44CA-AC89-6E2D24013739}" destId="{CF6BB638-6BCC-43E7-A5A6-2CC66CBD3290}" srcOrd="1" destOrd="0" presId="urn:microsoft.com/office/officeart/2005/8/layout/hierarchy3"/>
    <dgm:cxn modelId="{2D022FD3-2A62-4679-B6D3-69D3235BC403}" type="presParOf" srcId="{BF6ADB33-C797-44CA-AC89-6E2D24013739}" destId="{BF7D4D20-BF14-4A0C-B20C-CBD54C39961C}" srcOrd="2" destOrd="0" presId="urn:microsoft.com/office/officeart/2005/8/layout/hierarchy3"/>
    <dgm:cxn modelId="{51AE4DB3-DBEC-4BC9-96EC-585E99D36B66}" type="presParOf" srcId="{BF6ADB33-C797-44CA-AC89-6E2D24013739}" destId="{86BA718E-B4E1-420D-99D2-6A44DBE65EF1}" srcOrd="3" destOrd="0" presId="urn:microsoft.com/office/officeart/2005/8/layout/hierarchy3"/>
    <dgm:cxn modelId="{C146E610-845C-4591-A832-74E0CC52F635}" type="presParOf" srcId="{BF6ADB33-C797-44CA-AC89-6E2D24013739}" destId="{30F87947-B9C9-498A-B53D-D6C13F3A7701}" srcOrd="4" destOrd="0" presId="urn:microsoft.com/office/officeart/2005/8/layout/hierarchy3"/>
    <dgm:cxn modelId="{A84A21BE-39EE-4D0D-BB5E-F85AFCEFC1C9}" type="presParOf" srcId="{BF6ADB33-C797-44CA-AC89-6E2D24013739}" destId="{C7011ED3-F0BE-46D9-91B5-C46833704BB7}" srcOrd="5" destOrd="0" presId="urn:microsoft.com/office/officeart/2005/8/layout/hierarchy3"/>
    <dgm:cxn modelId="{023E5AF6-A02D-4830-BB59-9245E8C5C3BF}" type="presParOf" srcId="{BF6ADB33-C797-44CA-AC89-6E2D24013739}" destId="{8A5D18BE-B35F-47BC-AA1C-064C65CC9190}" srcOrd="6" destOrd="0" presId="urn:microsoft.com/office/officeart/2005/8/layout/hierarchy3"/>
    <dgm:cxn modelId="{278F6776-45A8-461E-B9EC-2359F057F1BB}" type="presParOf" srcId="{BF6ADB33-C797-44CA-AC89-6E2D24013739}" destId="{E1FB21B7-2DB9-40F4-B7C1-8E4F9BEEEB0C}" srcOrd="7" destOrd="0" presId="urn:microsoft.com/office/officeart/2005/8/layout/hierarchy3"/>
    <dgm:cxn modelId="{9B5403F8-6961-484B-8188-276EDA4B60B3}" type="presParOf" srcId="{BF6ADB33-C797-44CA-AC89-6E2D24013739}" destId="{088E7B31-79F7-4A45-9258-5A99CD413D3E}" srcOrd="8" destOrd="0" presId="urn:microsoft.com/office/officeart/2005/8/layout/hierarchy3"/>
    <dgm:cxn modelId="{692AC4EB-6247-4355-928D-F3073D490213}" type="presParOf" srcId="{BF6ADB33-C797-44CA-AC89-6E2D24013739}" destId="{BDFE61D8-6122-4482-A0AC-29991D85DAD7}" srcOrd="9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869D513-8103-454C-87A1-4F503739CE0B}">
      <dsp:nvSpPr>
        <dsp:cNvPr id="0" name=""/>
        <dsp:cNvSpPr/>
      </dsp:nvSpPr>
      <dsp:spPr>
        <a:xfrm rot="10800000">
          <a:off x="823761" y="515"/>
          <a:ext cx="12703906" cy="1205375"/>
        </a:xfrm>
        <a:prstGeom prst="homePlat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1537" tIns="182880" rIns="341376" bIns="182880" numCol="1" spcCol="1270" anchor="ctr" anchorCtr="0">
          <a:noAutofit/>
        </a:bodyPr>
        <a:lstStyle/>
        <a:p>
          <a:pPr lvl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Ijtimoiy-hissiy</a:t>
          </a:r>
          <a:r>
            <a:rPr lang="en-US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intellekt</a:t>
          </a:r>
          <a:r>
            <a:rPr lang="en-US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(EQ) </a:t>
          </a:r>
          <a:r>
            <a:rPr lang="en-US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haqida</a:t>
          </a:r>
          <a:r>
            <a:rPr lang="en-US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tushncha</a:t>
          </a:r>
          <a:r>
            <a:rPr lang="en-US" sz="48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;</a:t>
          </a:r>
          <a:endParaRPr lang="ru-RU" sz="4800" kern="1200" dirty="0"/>
        </a:p>
      </dsp:txBody>
      <dsp:txXfrm rot="10800000">
        <a:off x="1125105" y="515"/>
        <a:ext cx="12402562" cy="1205375"/>
      </dsp:txXfrm>
    </dsp:sp>
    <dsp:sp modelId="{9C8457AC-D319-4184-B7BC-B13D6BFF1438}">
      <dsp:nvSpPr>
        <dsp:cNvPr id="0" name=""/>
        <dsp:cNvSpPr/>
      </dsp:nvSpPr>
      <dsp:spPr>
        <a:xfrm>
          <a:off x="167652" y="0"/>
          <a:ext cx="1205375" cy="1205375"/>
        </a:xfrm>
        <a:prstGeom prst="ellipse">
          <a:avLst/>
        </a:prstGeom>
        <a:blipFill rotWithShape="1">
          <a:blip xmlns:r="http://schemas.openxmlformats.org/officeDocument/2006/relationships" r:embed="rId1"/>
          <a:stretch>
            <a:fillRect/>
          </a:stretch>
        </a:blipFill>
        <a:ln>
          <a:noFill/>
        </a:ln>
        <a:effectLst/>
        <a:scene3d>
          <a:camera prst="orthographicFront"/>
          <a:lightRig rig="flat" dir="t"/>
        </a:scene3d>
        <a:sp3d z="127000" prstMaterial="plastic">
          <a:bevelT w="88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/>
      </dsp:style>
    </dsp:sp>
    <dsp:sp modelId="{64FFAA77-3EB9-433E-837A-31FE858A7295}">
      <dsp:nvSpPr>
        <dsp:cNvPr id="0" name=""/>
        <dsp:cNvSpPr/>
      </dsp:nvSpPr>
      <dsp:spPr>
        <a:xfrm rot="10800000">
          <a:off x="823761" y="1507234"/>
          <a:ext cx="12703906" cy="1205375"/>
        </a:xfrm>
        <a:prstGeom prst="homePlate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1537" tIns="182880" rIns="341376" bIns="182880" numCol="1" spcCol="1270" anchor="ctr" anchorCtr="0">
          <a:noAutofit/>
        </a:bodyPr>
        <a:lstStyle/>
        <a:p>
          <a:pPr lvl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Zamonaviy</a:t>
          </a:r>
          <a:r>
            <a:rPr lang="en-US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ta’limda</a:t>
          </a:r>
          <a:r>
            <a:rPr lang="en-US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EQning</a:t>
          </a:r>
          <a:r>
            <a:rPr lang="en-US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roli</a:t>
          </a:r>
          <a:endParaRPr lang="ru-RU" sz="4800" kern="1200" dirty="0"/>
        </a:p>
      </dsp:txBody>
      <dsp:txXfrm rot="10800000">
        <a:off x="1125105" y="1507234"/>
        <a:ext cx="12402562" cy="1205375"/>
      </dsp:txXfrm>
    </dsp:sp>
    <dsp:sp modelId="{96D2B402-2B62-48C3-B62C-DF3C33FD38E6}">
      <dsp:nvSpPr>
        <dsp:cNvPr id="0" name=""/>
        <dsp:cNvSpPr/>
      </dsp:nvSpPr>
      <dsp:spPr>
        <a:xfrm>
          <a:off x="167652" y="1506716"/>
          <a:ext cx="1205375" cy="1205375"/>
        </a:xfrm>
        <a:prstGeom prst="ellipse">
          <a:avLst/>
        </a:prstGeom>
        <a:blipFill rotWithShape="1">
          <a:blip xmlns:r="http://schemas.openxmlformats.org/officeDocument/2006/relationships" r:embed="rId1"/>
          <a:stretch>
            <a:fillRect/>
          </a:stretch>
        </a:blipFill>
        <a:ln>
          <a:noFill/>
        </a:ln>
        <a:effectLst/>
        <a:scene3d>
          <a:camera prst="orthographicFront"/>
          <a:lightRig rig="flat" dir="t"/>
        </a:scene3d>
        <a:sp3d z="127000" prstMaterial="plastic">
          <a:bevelT w="88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/>
      </dsp:style>
    </dsp:sp>
    <dsp:sp modelId="{723403DC-4A9A-4D48-A378-32268AC7B7F8}">
      <dsp:nvSpPr>
        <dsp:cNvPr id="0" name=""/>
        <dsp:cNvSpPr/>
      </dsp:nvSpPr>
      <dsp:spPr>
        <a:xfrm rot="10800000">
          <a:off x="823761" y="3013953"/>
          <a:ext cx="12703906" cy="1205375"/>
        </a:xfrm>
        <a:prstGeom prst="homePlate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1537" tIns="182880" rIns="341376" bIns="182880" numCol="1" spcCol="1270" anchor="ctr" anchorCtr="0">
          <a:noAutofit/>
        </a:bodyPr>
        <a:lstStyle/>
        <a:p>
          <a:pPr lvl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EQni</a:t>
          </a:r>
          <a:r>
            <a:rPr lang="en-US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rivojlantirish</a:t>
          </a:r>
          <a:r>
            <a:rPr lang="en-US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usullari</a:t>
          </a:r>
          <a:endParaRPr lang="ru-RU" sz="4800" kern="1200" dirty="0"/>
        </a:p>
      </dsp:txBody>
      <dsp:txXfrm rot="10800000">
        <a:off x="1125105" y="3013953"/>
        <a:ext cx="12402562" cy="1205375"/>
      </dsp:txXfrm>
    </dsp:sp>
    <dsp:sp modelId="{274B1AF2-83EA-474A-8EF9-CB27B8BBA5C2}">
      <dsp:nvSpPr>
        <dsp:cNvPr id="0" name=""/>
        <dsp:cNvSpPr/>
      </dsp:nvSpPr>
      <dsp:spPr>
        <a:xfrm>
          <a:off x="168917" y="3014468"/>
          <a:ext cx="1205375" cy="1205375"/>
        </a:xfrm>
        <a:prstGeom prst="ellipse">
          <a:avLst/>
        </a:prstGeom>
        <a:blipFill rotWithShape="1">
          <a:blip xmlns:r="http://schemas.openxmlformats.org/officeDocument/2006/relationships" r:embed="rId1"/>
          <a:stretch>
            <a:fillRect/>
          </a:stretch>
        </a:blipFill>
        <a:ln>
          <a:noFill/>
        </a:ln>
        <a:effectLst/>
        <a:scene3d>
          <a:camera prst="orthographicFront"/>
          <a:lightRig rig="flat" dir="t"/>
        </a:scene3d>
        <a:sp3d z="127000" prstMaterial="plastic">
          <a:bevelT w="88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2569356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-273050" y="1828800"/>
            <a:ext cx="8775700" cy="49371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>
          <a:xfrm>
            <a:off x="822325" y="7040563"/>
            <a:ext cx="6584950" cy="5761037"/>
          </a:xfrm>
          <a:prstGeom prst="rect">
            <a:avLst/>
          </a:prstGeom>
        </p:spPr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86791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-273050" y="1828800"/>
            <a:ext cx="8775700" cy="49371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>
          <a:xfrm>
            <a:off x="822325" y="7040563"/>
            <a:ext cx="6584950" cy="5761037"/>
          </a:xfrm>
          <a:prstGeom prst="rect">
            <a:avLst/>
          </a:prstGeom>
        </p:spPr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6586843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-273050" y="1828800"/>
            <a:ext cx="8775700" cy="49371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>
          <a:xfrm>
            <a:off x="822325" y="7040563"/>
            <a:ext cx="6584950" cy="5761037"/>
          </a:xfrm>
          <a:prstGeom prst="rect">
            <a:avLst/>
          </a:prstGeom>
        </p:spPr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3506443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-273050" y="1828800"/>
            <a:ext cx="8775700" cy="49371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>
          <a:xfrm>
            <a:off x="822325" y="7040563"/>
            <a:ext cx="6584950" cy="5761037"/>
          </a:xfrm>
          <a:prstGeom prst="rect">
            <a:avLst/>
          </a:prstGeom>
        </p:spPr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9485902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-273050" y="1828800"/>
            <a:ext cx="8775700" cy="49371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>
          <a:xfrm>
            <a:off x="822325" y="7040563"/>
            <a:ext cx="6584950" cy="5761037"/>
          </a:xfrm>
          <a:prstGeom prst="rect">
            <a:avLst/>
          </a:prstGeom>
        </p:spPr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2180534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-273050" y="1828800"/>
            <a:ext cx="8775700" cy="49371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>
          <a:xfrm>
            <a:off x="822325" y="7040563"/>
            <a:ext cx="6584950" cy="5761037"/>
          </a:xfrm>
          <a:prstGeom prst="rect">
            <a:avLst/>
          </a:prstGeom>
        </p:spPr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1381347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-273050" y="1828800"/>
            <a:ext cx="8775700" cy="49371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>
          <a:xfrm>
            <a:off x="822325" y="7040563"/>
            <a:ext cx="6584950" cy="5761037"/>
          </a:xfrm>
          <a:prstGeom prst="rect">
            <a:avLst/>
          </a:prstGeom>
        </p:spPr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0602921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-273050" y="1828800"/>
            <a:ext cx="8775700" cy="49371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>
          <a:xfrm>
            <a:off x="822325" y="7040563"/>
            <a:ext cx="6584950" cy="5761037"/>
          </a:xfrm>
          <a:prstGeom prst="rect">
            <a:avLst/>
          </a:prstGeom>
        </p:spPr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6533771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-273050" y="1828800"/>
            <a:ext cx="8775700" cy="49371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>
          <a:xfrm>
            <a:off x="822325" y="7040563"/>
            <a:ext cx="6584950" cy="5761037"/>
          </a:xfrm>
          <a:prstGeom prst="rect">
            <a:avLst/>
          </a:prstGeom>
        </p:spPr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45972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28800" y="1346836"/>
            <a:ext cx="10972800" cy="2865120"/>
          </a:xfrm>
        </p:spPr>
        <p:txBody>
          <a:bodyPr anchor="b"/>
          <a:lstStyle>
            <a:lvl1pPr algn="ctr">
              <a:defRPr sz="7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4322446"/>
            <a:ext cx="10972800" cy="1986914"/>
          </a:xfrm>
        </p:spPr>
        <p:txBody>
          <a:bodyPr/>
          <a:lstStyle>
            <a:lvl1pPr marL="0" indent="0" algn="ctr">
              <a:buNone/>
              <a:defRPr sz="2880"/>
            </a:lvl1pPr>
            <a:lvl2pPr marL="548640" indent="0" algn="ctr">
              <a:buNone/>
              <a:defRPr sz="2400"/>
            </a:lvl2pPr>
            <a:lvl3pPr marL="1097280" indent="0" algn="ctr">
              <a:buNone/>
              <a:defRPr sz="2160"/>
            </a:lvl3pPr>
            <a:lvl4pPr marL="1645920" indent="0" algn="ctr">
              <a:buNone/>
              <a:defRPr sz="1920"/>
            </a:lvl4pPr>
            <a:lvl5pPr marL="2194560" indent="0" algn="ctr">
              <a:buNone/>
              <a:defRPr sz="1920"/>
            </a:lvl5pPr>
            <a:lvl6pPr marL="2743200" indent="0" algn="ctr">
              <a:buNone/>
              <a:defRPr sz="1920"/>
            </a:lvl6pPr>
            <a:lvl7pPr marL="3291840" indent="0" algn="ctr">
              <a:buNone/>
              <a:defRPr sz="1920"/>
            </a:lvl7pPr>
            <a:lvl8pPr marL="3840480" indent="0" algn="ctr">
              <a:buNone/>
              <a:defRPr sz="1920"/>
            </a:lvl8pPr>
            <a:lvl9pPr marL="4389120" indent="0" algn="ctr">
              <a:buNone/>
              <a:defRPr sz="192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9/28/2026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38692772"/>
      </p:ext>
    </p:extLst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9/28/2026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67834040"/>
      </p:ext>
    </p:extLst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8220" y="2051686"/>
            <a:ext cx="12618720" cy="3423284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98220" y="5507356"/>
            <a:ext cx="12618720" cy="1800224"/>
          </a:xfrm>
        </p:spPr>
        <p:txBody>
          <a:bodyPr/>
          <a:lstStyle>
            <a:lvl1pPr marL="0" indent="0">
              <a:buNone/>
              <a:defRPr sz="2880">
                <a:solidFill>
                  <a:schemeClr val="tx1">
                    <a:tint val="75000"/>
                  </a:schemeClr>
                </a:solidFill>
              </a:defRPr>
            </a:lvl1pPr>
            <a:lvl2pPr marL="54864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097280" indent="0">
              <a:buNone/>
              <a:defRPr sz="2160">
                <a:solidFill>
                  <a:schemeClr val="tx1">
                    <a:tint val="75000"/>
                  </a:schemeClr>
                </a:solidFill>
              </a:defRPr>
            </a:lvl3pPr>
            <a:lvl4pPr marL="1645920" indent="0">
              <a:buNone/>
              <a:defRPr sz="1920">
                <a:solidFill>
                  <a:schemeClr val="tx1">
                    <a:tint val="75000"/>
                  </a:schemeClr>
                </a:solidFill>
              </a:defRPr>
            </a:lvl4pPr>
            <a:lvl5pPr marL="2194560" indent="0">
              <a:buNone/>
              <a:defRPr sz="1920">
                <a:solidFill>
                  <a:schemeClr val="tx1">
                    <a:tint val="75000"/>
                  </a:schemeClr>
                </a:solidFill>
              </a:defRPr>
            </a:lvl5pPr>
            <a:lvl6pPr marL="2743200" indent="0">
              <a:buNone/>
              <a:defRPr sz="1920">
                <a:solidFill>
                  <a:schemeClr val="tx1">
                    <a:tint val="75000"/>
                  </a:schemeClr>
                </a:solidFill>
              </a:defRPr>
            </a:lvl6pPr>
            <a:lvl7pPr marL="3291840" indent="0">
              <a:buNone/>
              <a:defRPr sz="1920">
                <a:solidFill>
                  <a:schemeClr val="tx1">
                    <a:tint val="75000"/>
                  </a:schemeClr>
                </a:solidFill>
              </a:defRPr>
            </a:lvl7pPr>
            <a:lvl8pPr marL="3840480" indent="0">
              <a:buNone/>
              <a:defRPr sz="1920">
                <a:solidFill>
                  <a:schemeClr val="tx1">
                    <a:tint val="75000"/>
                  </a:schemeClr>
                </a:solidFill>
              </a:defRPr>
            </a:lvl8pPr>
            <a:lvl9pPr marL="4389120" indent="0">
              <a:buNone/>
              <a:defRPr sz="192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9/28/2026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47870276"/>
      </p:ext>
    </p:extLst>
  </p:cSld>
  <p:clrMapOvr>
    <a:masterClrMapping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5840" y="2190750"/>
            <a:ext cx="6217920" cy="522160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406640" y="2190750"/>
            <a:ext cx="6217920" cy="522160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9/28/2026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58171950"/>
      </p:ext>
    </p:extLst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7746" y="438150"/>
            <a:ext cx="12618720" cy="1590676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7746" y="2017396"/>
            <a:ext cx="6189344" cy="988694"/>
          </a:xfrm>
        </p:spPr>
        <p:txBody>
          <a:bodyPr anchor="b"/>
          <a:lstStyle>
            <a:lvl1pPr marL="0" indent="0">
              <a:buNone/>
              <a:defRPr sz="2880" b="1"/>
            </a:lvl1pPr>
            <a:lvl2pPr marL="548640" indent="0">
              <a:buNone/>
              <a:defRPr sz="2400" b="1"/>
            </a:lvl2pPr>
            <a:lvl3pPr marL="1097280" indent="0">
              <a:buNone/>
              <a:defRPr sz="2160" b="1"/>
            </a:lvl3pPr>
            <a:lvl4pPr marL="1645920" indent="0">
              <a:buNone/>
              <a:defRPr sz="1920" b="1"/>
            </a:lvl4pPr>
            <a:lvl5pPr marL="2194560" indent="0">
              <a:buNone/>
              <a:defRPr sz="1920" b="1"/>
            </a:lvl5pPr>
            <a:lvl6pPr marL="2743200" indent="0">
              <a:buNone/>
              <a:defRPr sz="1920" b="1"/>
            </a:lvl6pPr>
            <a:lvl7pPr marL="3291840" indent="0">
              <a:buNone/>
              <a:defRPr sz="1920" b="1"/>
            </a:lvl7pPr>
            <a:lvl8pPr marL="3840480" indent="0">
              <a:buNone/>
              <a:defRPr sz="1920" b="1"/>
            </a:lvl8pPr>
            <a:lvl9pPr marL="4389120" indent="0">
              <a:buNone/>
              <a:defRPr sz="192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7746" y="3006090"/>
            <a:ext cx="6189344" cy="442150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406640" y="2017396"/>
            <a:ext cx="6219826" cy="988694"/>
          </a:xfrm>
        </p:spPr>
        <p:txBody>
          <a:bodyPr anchor="b"/>
          <a:lstStyle>
            <a:lvl1pPr marL="0" indent="0">
              <a:buNone/>
              <a:defRPr sz="2880" b="1"/>
            </a:lvl1pPr>
            <a:lvl2pPr marL="548640" indent="0">
              <a:buNone/>
              <a:defRPr sz="2400" b="1"/>
            </a:lvl2pPr>
            <a:lvl3pPr marL="1097280" indent="0">
              <a:buNone/>
              <a:defRPr sz="2160" b="1"/>
            </a:lvl3pPr>
            <a:lvl4pPr marL="1645920" indent="0">
              <a:buNone/>
              <a:defRPr sz="1920" b="1"/>
            </a:lvl4pPr>
            <a:lvl5pPr marL="2194560" indent="0">
              <a:buNone/>
              <a:defRPr sz="1920" b="1"/>
            </a:lvl5pPr>
            <a:lvl6pPr marL="2743200" indent="0">
              <a:buNone/>
              <a:defRPr sz="1920" b="1"/>
            </a:lvl6pPr>
            <a:lvl7pPr marL="3291840" indent="0">
              <a:buNone/>
              <a:defRPr sz="1920" b="1"/>
            </a:lvl7pPr>
            <a:lvl8pPr marL="3840480" indent="0">
              <a:buNone/>
              <a:defRPr sz="1920" b="1"/>
            </a:lvl8pPr>
            <a:lvl9pPr marL="4389120" indent="0">
              <a:buNone/>
              <a:defRPr sz="192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406640" y="3006090"/>
            <a:ext cx="6219826" cy="442150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9/28/2026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57718390"/>
      </p:ext>
    </p:extLst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9/28/2026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2504178"/>
      </p:ext>
    </p:extLst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9/28/2026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83420762"/>
      </p:ext>
    </p:extLst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7746" y="548640"/>
            <a:ext cx="4718684" cy="1920240"/>
          </a:xfrm>
        </p:spPr>
        <p:txBody>
          <a:bodyPr anchor="b"/>
          <a:lstStyle>
            <a:lvl1pPr>
              <a:defRPr sz="384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19826" y="1184911"/>
            <a:ext cx="7406640" cy="5848350"/>
          </a:xfrm>
        </p:spPr>
        <p:txBody>
          <a:bodyPr/>
          <a:lstStyle>
            <a:lvl1pPr>
              <a:defRPr sz="3840"/>
            </a:lvl1pPr>
            <a:lvl2pPr>
              <a:defRPr sz="3360"/>
            </a:lvl2pPr>
            <a:lvl3pPr>
              <a:defRPr sz="288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7746" y="2468880"/>
            <a:ext cx="4718684" cy="4573906"/>
          </a:xfrm>
        </p:spPr>
        <p:txBody>
          <a:bodyPr/>
          <a:lstStyle>
            <a:lvl1pPr marL="0" indent="0">
              <a:buNone/>
              <a:defRPr sz="1920"/>
            </a:lvl1pPr>
            <a:lvl2pPr marL="548640" indent="0">
              <a:buNone/>
              <a:defRPr sz="1680"/>
            </a:lvl2pPr>
            <a:lvl3pPr marL="1097280" indent="0">
              <a:buNone/>
              <a:defRPr sz="1440"/>
            </a:lvl3pPr>
            <a:lvl4pPr marL="1645920" indent="0">
              <a:buNone/>
              <a:defRPr sz="1200"/>
            </a:lvl4pPr>
            <a:lvl5pPr marL="2194560" indent="0">
              <a:buNone/>
              <a:defRPr sz="1200"/>
            </a:lvl5pPr>
            <a:lvl6pPr marL="2743200" indent="0">
              <a:buNone/>
              <a:defRPr sz="1200"/>
            </a:lvl6pPr>
            <a:lvl7pPr marL="3291840" indent="0">
              <a:buNone/>
              <a:defRPr sz="1200"/>
            </a:lvl7pPr>
            <a:lvl8pPr marL="3840480" indent="0">
              <a:buNone/>
              <a:defRPr sz="1200"/>
            </a:lvl8pPr>
            <a:lvl9pPr marL="4389120" indent="0">
              <a:buNone/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9/28/2026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69682728"/>
      </p:ext>
    </p:extLst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7746" y="548640"/>
            <a:ext cx="4718684" cy="1920240"/>
          </a:xfrm>
        </p:spPr>
        <p:txBody>
          <a:bodyPr anchor="b"/>
          <a:lstStyle>
            <a:lvl1pPr>
              <a:defRPr sz="384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219826" y="1184911"/>
            <a:ext cx="7406640" cy="5848350"/>
          </a:xfrm>
        </p:spPr>
        <p:txBody>
          <a:bodyPr anchor="t"/>
          <a:lstStyle>
            <a:lvl1pPr marL="0" indent="0">
              <a:buNone/>
              <a:defRPr sz="3840"/>
            </a:lvl1pPr>
            <a:lvl2pPr marL="548640" indent="0">
              <a:buNone/>
              <a:defRPr sz="3360"/>
            </a:lvl2pPr>
            <a:lvl3pPr marL="1097280" indent="0">
              <a:buNone/>
              <a:defRPr sz="2880"/>
            </a:lvl3pPr>
            <a:lvl4pPr marL="1645920" indent="0">
              <a:buNone/>
              <a:defRPr sz="2400"/>
            </a:lvl4pPr>
            <a:lvl5pPr marL="2194560" indent="0">
              <a:buNone/>
              <a:defRPr sz="2400"/>
            </a:lvl5pPr>
            <a:lvl6pPr marL="2743200" indent="0">
              <a:buNone/>
              <a:defRPr sz="2400"/>
            </a:lvl6pPr>
            <a:lvl7pPr marL="3291840" indent="0">
              <a:buNone/>
              <a:defRPr sz="2400"/>
            </a:lvl7pPr>
            <a:lvl8pPr marL="3840480" indent="0">
              <a:buNone/>
              <a:defRPr sz="2400"/>
            </a:lvl8pPr>
            <a:lvl9pPr marL="4389120" indent="0">
              <a:buNone/>
              <a:defRPr sz="24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7746" y="2468880"/>
            <a:ext cx="4718684" cy="4573906"/>
          </a:xfrm>
        </p:spPr>
        <p:txBody>
          <a:bodyPr/>
          <a:lstStyle>
            <a:lvl1pPr marL="0" indent="0">
              <a:buNone/>
              <a:defRPr sz="1920"/>
            </a:lvl1pPr>
            <a:lvl2pPr marL="548640" indent="0">
              <a:buNone/>
              <a:defRPr sz="1680"/>
            </a:lvl2pPr>
            <a:lvl3pPr marL="1097280" indent="0">
              <a:buNone/>
              <a:defRPr sz="1440"/>
            </a:lvl3pPr>
            <a:lvl4pPr marL="1645920" indent="0">
              <a:buNone/>
              <a:defRPr sz="1200"/>
            </a:lvl4pPr>
            <a:lvl5pPr marL="2194560" indent="0">
              <a:buNone/>
              <a:defRPr sz="1200"/>
            </a:lvl5pPr>
            <a:lvl6pPr marL="2743200" indent="0">
              <a:buNone/>
              <a:defRPr sz="1200"/>
            </a:lvl6pPr>
            <a:lvl7pPr marL="3291840" indent="0">
              <a:buNone/>
              <a:defRPr sz="1200"/>
            </a:lvl7pPr>
            <a:lvl8pPr marL="3840480" indent="0">
              <a:buNone/>
              <a:defRPr sz="1200"/>
            </a:lvl8pPr>
            <a:lvl9pPr marL="4389120" indent="0">
              <a:buNone/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9/28/2026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55964750"/>
      </p:ext>
    </p:extLst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9/28/2026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69297712"/>
      </p:ext>
    </p:extLst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469880" y="438150"/>
            <a:ext cx="3154680" cy="6974206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5840" y="438150"/>
            <a:ext cx="9281160" cy="6974206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9/28/2026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25505290"/>
      </p:ext>
    </p:extLst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1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356207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2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364340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5000"/>
                <a:lumOff val="95000"/>
              </a:schemeClr>
            </a:gs>
            <a:gs pos="74000">
              <a:schemeClr val="accent2">
                <a:lumMod val="45000"/>
                <a:lumOff val="55000"/>
              </a:schemeClr>
            </a:gs>
            <a:gs pos="83000">
              <a:schemeClr val="accent2">
                <a:lumMod val="45000"/>
                <a:lumOff val="55000"/>
              </a:schemeClr>
            </a:gs>
            <a:gs pos="100000">
              <a:schemeClr val="accent2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5840" y="438150"/>
            <a:ext cx="12618720" cy="159067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5840" y="2190750"/>
            <a:ext cx="12618720" cy="522160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05840" y="7627621"/>
            <a:ext cx="3291840" cy="4381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4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64DE79-268F-4C1A-8933-263129D2AF90}" type="datetimeFigureOut">
              <a:rPr lang="en-US" dirty="0"/>
              <a:t>9/28/2026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846320" y="7627621"/>
            <a:ext cx="4937760" cy="4381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4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32720" y="7627621"/>
            <a:ext cx="3291840" cy="4381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4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300540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</p:sldLayoutIdLst>
  <p:hf sldNum="0" hdr="0" ftr="0" dt="0"/>
  <p:txStyles>
    <p:titleStyle>
      <a:lvl1pPr algn="l" defTabSz="1097280" rtl="0" eaLnBrk="1" latinLnBrk="0" hangingPunct="1">
        <a:lnSpc>
          <a:spcPct val="90000"/>
        </a:lnSpc>
        <a:spcBef>
          <a:spcPct val="0"/>
        </a:spcBef>
        <a:buNone/>
        <a:defRPr sz="528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74320" indent="-274320" algn="l" defTabSz="1097280" rtl="0" eaLnBrk="1" latinLnBrk="0" hangingPunct="1">
        <a:lnSpc>
          <a:spcPct val="90000"/>
        </a:lnSpc>
        <a:spcBef>
          <a:spcPts val="1200"/>
        </a:spcBef>
        <a:buFont typeface="Arial" panose="020B0604020202020204" pitchFamily="34" charset="0"/>
        <a:buChar char="•"/>
        <a:defRPr sz="336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74320" algn="l" defTabSz="109728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2880" kern="1200">
          <a:solidFill>
            <a:schemeClr val="tx1"/>
          </a:solidFill>
          <a:latin typeface="+mn-lt"/>
          <a:ea typeface="+mn-ea"/>
          <a:cs typeface="+mn-cs"/>
        </a:defRPr>
      </a:lvl2pPr>
      <a:lvl3pPr marL="1371600" indent="-274320" algn="l" defTabSz="109728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920240" indent="-274320" algn="l" defTabSz="109728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2160" kern="1200">
          <a:solidFill>
            <a:schemeClr val="tx1"/>
          </a:solidFill>
          <a:latin typeface="+mn-lt"/>
          <a:ea typeface="+mn-ea"/>
          <a:cs typeface="+mn-cs"/>
        </a:defRPr>
      </a:lvl4pPr>
      <a:lvl5pPr marL="2468880" indent="-274320" algn="l" defTabSz="109728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2160" kern="1200">
          <a:solidFill>
            <a:schemeClr val="tx1"/>
          </a:solidFill>
          <a:latin typeface="+mn-lt"/>
          <a:ea typeface="+mn-ea"/>
          <a:cs typeface="+mn-cs"/>
        </a:defRPr>
      </a:lvl5pPr>
      <a:lvl6pPr marL="3017520" indent="-274320" algn="l" defTabSz="109728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2160" kern="1200">
          <a:solidFill>
            <a:schemeClr val="tx1"/>
          </a:solidFill>
          <a:latin typeface="+mn-lt"/>
          <a:ea typeface="+mn-ea"/>
          <a:cs typeface="+mn-cs"/>
        </a:defRPr>
      </a:lvl6pPr>
      <a:lvl7pPr marL="3566160" indent="-274320" algn="l" defTabSz="109728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2160" kern="1200">
          <a:solidFill>
            <a:schemeClr val="tx1"/>
          </a:solidFill>
          <a:latin typeface="+mn-lt"/>
          <a:ea typeface="+mn-ea"/>
          <a:cs typeface="+mn-cs"/>
        </a:defRPr>
      </a:lvl7pPr>
      <a:lvl8pPr marL="4114800" indent="-274320" algn="l" defTabSz="109728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2160" kern="1200">
          <a:solidFill>
            <a:schemeClr val="tx1"/>
          </a:solidFill>
          <a:latin typeface="+mn-lt"/>
          <a:ea typeface="+mn-ea"/>
          <a:cs typeface="+mn-cs"/>
        </a:defRPr>
      </a:lvl8pPr>
      <a:lvl9pPr marL="4663440" indent="-274320" algn="l" defTabSz="109728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216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2pPr>
      <a:lvl3pPr marL="109728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3pPr>
      <a:lvl4pPr marL="164592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4pPr>
      <a:lvl5pPr marL="219456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5pPr>
      <a:lvl6pPr marL="274320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6pPr>
      <a:lvl7pPr marL="329184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7pPr>
      <a:lvl8pPr marL="384048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8pPr>
      <a:lvl9pPr marL="438912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6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9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38.png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3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3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0"/>
          <p:cNvSpPr/>
          <p:nvPr/>
        </p:nvSpPr>
        <p:spPr>
          <a:xfrm>
            <a:off x="654667" y="443631"/>
            <a:ext cx="13409676" cy="220657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/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Modul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3.3</a:t>
            </a:r>
            <a:r>
              <a:rPr lang="uz-Cyrl-UZ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“Ta'lim oluvchilarning xulq-atvorlari va rivojlanishini ijtimoiy-ruhiy qoʻllab-quvvatlash” </a:t>
            </a:r>
            <a:endParaRPr lang="en-US" sz="3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Mavzu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uz-Cyrl-UZ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Ijtimoiy-ruhiy va rivojlantiruvchi ishlarning zamonaviy </a:t>
            </a:r>
            <a:br>
              <a:rPr lang="uz-Cyrl-UZ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z-Cyrl-UZ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yondashuvlari va amaliyoti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nazariy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3200" b="1" dirty="0">
              <a:solidFill>
                <a:srgbClr val="1B1B27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098" name="Picture 2" descr="What is EQ? How does it differ from IQ?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1627"/>
          <a:stretch/>
        </p:blipFill>
        <p:spPr bwMode="auto">
          <a:xfrm>
            <a:off x="1644505" y="2854860"/>
            <a:ext cx="11430000" cy="372508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Скругленный прямоугольник 3"/>
          <p:cNvSpPr/>
          <p:nvPr/>
        </p:nvSpPr>
        <p:spPr>
          <a:xfrm>
            <a:off x="1320654" y="6784592"/>
            <a:ext cx="12077701" cy="1214846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Ma’ruzachi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Pedagogika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psixologiya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ta’lim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texnologiyalari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kafedrasi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katta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o’qituvchisi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u="sng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Soliyev</a:t>
            </a:r>
            <a:r>
              <a:rPr lang="en-US" sz="2800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u="sng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Mirzoxid</a:t>
            </a:r>
            <a:r>
              <a:rPr lang="en-US" sz="2800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u="sng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Tursunxo‘jayevich</a:t>
            </a:r>
            <a:endParaRPr lang="ru-RU" sz="2800" b="1" u="sn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3892136877"/>
              </p:ext>
            </p:extLst>
          </p:nvPr>
        </p:nvGraphicFramePr>
        <p:xfrm>
          <a:off x="278970" y="2855303"/>
          <a:ext cx="14351430" cy="42198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785124" y="2914908"/>
            <a:ext cx="530915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US" sz="5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ru-RU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785124" y="5957364"/>
            <a:ext cx="530915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US" sz="5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ru-RU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785124" y="4515219"/>
            <a:ext cx="530915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US" sz="5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ru-RU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Стрелка вниз 5"/>
          <p:cNvSpPr/>
          <p:nvPr/>
        </p:nvSpPr>
        <p:spPr>
          <a:xfrm>
            <a:off x="4591050" y="605804"/>
            <a:ext cx="5353050" cy="1739940"/>
          </a:xfrm>
          <a:prstGeom prst="downArrow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REJA</a:t>
            </a:r>
            <a:r>
              <a:rPr lang="en-US" dirty="0" smtClean="0"/>
              <a:t>: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35642957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3"/>
          <a:srcRect l="9004" t="19791" r="6662" b="18230"/>
          <a:stretch/>
        </p:blipFill>
        <p:spPr>
          <a:xfrm>
            <a:off x="190499" y="1503336"/>
            <a:ext cx="14292303" cy="54689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028490316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Iq test and brain stock illustration. Illustration of sign - 7901035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443" r="19056"/>
          <a:stretch/>
        </p:blipFill>
        <p:spPr bwMode="auto">
          <a:xfrm>
            <a:off x="9201149" y="620097"/>
            <a:ext cx="4991101" cy="682942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952500" y="951637"/>
            <a:ext cx="7315200" cy="4955203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/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IQ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(Intelligence Quotient) —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insonning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aqliy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rivojlanish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darajasini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baholovchi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ko‘rsatkich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bo‘lib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mantiqiy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fikrlash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muammo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yechish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xotira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tushunish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qobiliyatlarini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o‘lchashga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xizmat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qiladi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IQ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tushunchasi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ilk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bor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nemis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psixologi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William Stern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tomonidan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kiritilgan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Keyinchalik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u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fransuz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olimlari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— Alfred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Binet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Théodore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Simon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chiqqan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intellekt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testlari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asosida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rivojlantirilgan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676400" y="5361622"/>
            <a:ext cx="7315200" cy="255454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IQ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darajalari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umumiy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tasnif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90–110 —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o‘rtacha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daraja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110–130 —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yuqori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daraja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130+ —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juda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yuqori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iste’dod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darajasi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70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past — past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daraja</a:t>
            </a: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60305659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47700" y="721489"/>
            <a:ext cx="7315200" cy="6555641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/>
            <a:r>
              <a:rPr lang="en-US" sz="2800" dirty="0" smtClean="0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800" dirty="0" err="1" smtClean="0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Dunyoda</a:t>
            </a:r>
            <a:r>
              <a:rPr lang="en-US" sz="2800" dirty="0" smtClean="0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eng</a:t>
            </a:r>
            <a:r>
              <a:rPr lang="en-US" sz="2800" dirty="0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yuqori</a:t>
            </a:r>
            <a:r>
              <a:rPr lang="en-US" sz="2800" dirty="0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IQ </a:t>
            </a:r>
            <a:r>
              <a:rPr lang="en-US" sz="2800" dirty="0" err="1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sohiblaridan</a:t>
            </a:r>
            <a:r>
              <a:rPr lang="en-US" sz="2800" dirty="0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biri</a:t>
            </a:r>
            <a:r>
              <a:rPr lang="en-US" sz="2800" dirty="0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sifatida</a:t>
            </a:r>
            <a:r>
              <a:rPr lang="en-US" sz="2800" dirty="0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tilga</a:t>
            </a:r>
            <a:r>
              <a:rPr lang="en-US" sz="2800" dirty="0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olinadigan</a:t>
            </a:r>
            <a:r>
              <a:rPr lang="en-US" sz="2800" dirty="0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Los-</a:t>
            </a:r>
            <a:r>
              <a:rPr lang="en-US" sz="2800" dirty="0" err="1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Anjeles</a:t>
            </a:r>
            <a:r>
              <a:rPr lang="en-US" sz="2800" dirty="0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Kaliforniya</a:t>
            </a:r>
            <a:r>
              <a:rPr lang="en-US" sz="2800" dirty="0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universiteti</a:t>
            </a:r>
            <a:r>
              <a:rPr lang="en-US" sz="2800" dirty="0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professori</a:t>
            </a:r>
            <a:r>
              <a:rPr lang="en-US" sz="2800" dirty="0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50 </a:t>
            </a:r>
            <a:r>
              <a:rPr lang="en-US" sz="2800" dirty="0" err="1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yoshli</a:t>
            </a:r>
            <a:r>
              <a:rPr lang="en-US" sz="2800" dirty="0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Terens</a:t>
            </a:r>
            <a:r>
              <a:rPr lang="en-US" sz="2800" b="1" dirty="0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Tao </a:t>
            </a:r>
            <a:r>
              <a:rPr lang="en-US" sz="2800" dirty="0" err="1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haqida</a:t>
            </a:r>
            <a:r>
              <a:rPr lang="en-US" sz="2800" dirty="0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yangi</a:t>
            </a:r>
            <a:r>
              <a:rPr lang="en-US" sz="2800" dirty="0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ma’lumotlar</a:t>
            </a:r>
            <a:r>
              <a:rPr lang="en-US" sz="2800" dirty="0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jamoatchilik</a:t>
            </a:r>
            <a:r>
              <a:rPr lang="en-US" sz="2800" dirty="0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e’tiborida</a:t>
            </a:r>
            <a:r>
              <a:rPr lang="en-US" sz="2800" dirty="0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Sciencefocus</a:t>
            </a:r>
            <a:r>
              <a:rPr lang="en-US" sz="2800" dirty="0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yozishicha</a:t>
            </a:r>
            <a:r>
              <a:rPr lang="en-US" sz="2800" dirty="0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en-US" sz="2800" dirty="0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intellekt</a:t>
            </a:r>
            <a:r>
              <a:rPr lang="en-US" sz="2800" dirty="0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koeffitsiyenti</a:t>
            </a:r>
            <a:r>
              <a:rPr lang="en-US" sz="2800" dirty="0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230 </a:t>
            </a:r>
            <a:r>
              <a:rPr lang="en-US" sz="2800" dirty="0" err="1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ballga</a:t>
            </a:r>
            <a:r>
              <a:rPr lang="en-US" sz="2800" dirty="0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teng</a:t>
            </a:r>
            <a:r>
              <a:rPr lang="en-US" sz="2800" dirty="0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— </a:t>
            </a:r>
            <a:r>
              <a:rPr lang="en-US" sz="2800" dirty="0" err="1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sz="2800" dirty="0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ko‘rsatkich</a:t>
            </a:r>
            <a:r>
              <a:rPr lang="en-US" sz="2800" dirty="0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insoniy</a:t>
            </a:r>
            <a:r>
              <a:rPr lang="en-US" sz="2800" dirty="0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aql</a:t>
            </a:r>
            <a:r>
              <a:rPr lang="en-US" sz="2800" dirty="0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salohiyati</a:t>
            </a:r>
            <a:r>
              <a:rPr lang="en-US" sz="2800" dirty="0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bo‘yicha</a:t>
            </a:r>
            <a:r>
              <a:rPr lang="en-US" sz="2800" dirty="0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eng</a:t>
            </a:r>
            <a:r>
              <a:rPr lang="en-US" sz="2800" dirty="0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yuqori</a:t>
            </a:r>
            <a:r>
              <a:rPr lang="en-US" sz="2800" dirty="0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diapazonga</a:t>
            </a:r>
            <a:r>
              <a:rPr lang="en-US" sz="2800" dirty="0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kiradi</a:t>
            </a:r>
            <a:r>
              <a:rPr lang="en-US" sz="2800" dirty="0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en-US" sz="2800" dirty="0" smtClean="0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800" dirty="0" err="1" smtClean="0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Terens</a:t>
            </a:r>
            <a:r>
              <a:rPr lang="en-US" sz="2800" dirty="0" smtClean="0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Tao </a:t>
            </a:r>
            <a:r>
              <a:rPr lang="en-US" sz="2800" dirty="0" err="1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nega</a:t>
            </a:r>
            <a:r>
              <a:rPr lang="en-US" sz="2800" dirty="0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«</a:t>
            </a:r>
            <a:r>
              <a:rPr lang="en-US" sz="2800" dirty="0" err="1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Matematika</a:t>
            </a:r>
            <a:r>
              <a:rPr lang="en-US" sz="2800" dirty="0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Motsarti</a:t>
            </a:r>
            <a:r>
              <a:rPr lang="en-US" sz="2800" dirty="0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»? </a:t>
            </a:r>
            <a:r>
              <a:rPr lang="en-US" sz="2800" dirty="0" err="1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Chunki</a:t>
            </a:r>
            <a:r>
              <a:rPr lang="en-US" sz="2800" dirty="0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u 9 </a:t>
            </a:r>
            <a:r>
              <a:rPr lang="en-US" sz="2800" dirty="0" err="1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yoshidayoq</a:t>
            </a:r>
            <a:r>
              <a:rPr lang="en-US" sz="2800" dirty="0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universitet</a:t>
            </a:r>
            <a:r>
              <a:rPr lang="en-US" sz="2800" dirty="0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darajasida</a:t>
            </a:r>
            <a:r>
              <a:rPr lang="en-US" sz="2800" dirty="0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matematik</a:t>
            </a:r>
            <a:r>
              <a:rPr lang="en-US" sz="2800" dirty="0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analizdan</a:t>
            </a:r>
            <a:r>
              <a:rPr lang="en-US" sz="2800" dirty="0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dars</a:t>
            </a:r>
            <a:r>
              <a:rPr lang="en-US" sz="2800" dirty="0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olgan</a:t>
            </a:r>
            <a:r>
              <a:rPr lang="en-US" sz="2800" dirty="0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16 </a:t>
            </a:r>
            <a:r>
              <a:rPr lang="en-US" sz="2800" dirty="0" err="1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yoshida</a:t>
            </a:r>
            <a:r>
              <a:rPr lang="en-US" sz="2800" dirty="0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Prinston</a:t>
            </a:r>
            <a:r>
              <a:rPr lang="en-US" sz="2800" dirty="0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aspiranturasiga</a:t>
            </a:r>
            <a:r>
              <a:rPr lang="en-US" sz="2800" dirty="0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qabul</a:t>
            </a:r>
            <a:r>
              <a:rPr lang="en-US" sz="2800" dirty="0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qilingan</a:t>
            </a:r>
            <a:r>
              <a:rPr lang="en-US" sz="2800" dirty="0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20 </a:t>
            </a:r>
            <a:r>
              <a:rPr lang="en-US" sz="2800" dirty="0" err="1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yoshida</a:t>
            </a:r>
            <a:r>
              <a:rPr lang="en-US" sz="2800" dirty="0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esa</a:t>
            </a:r>
            <a:r>
              <a:rPr lang="en-US" sz="2800" dirty="0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shu</a:t>
            </a:r>
            <a:r>
              <a:rPr lang="en-US" sz="2800" dirty="0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universitetda</a:t>
            </a:r>
            <a:r>
              <a:rPr lang="en-US" sz="2800" dirty="0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doktorlikni</a:t>
            </a:r>
            <a:r>
              <a:rPr lang="en-US" sz="2800" dirty="0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himoya</a:t>
            </a:r>
            <a:r>
              <a:rPr lang="en-US" sz="2800" dirty="0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qilgan</a:t>
            </a:r>
            <a:r>
              <a:rPr lang="en-US" sz="2800" dirty="0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Oradan</a:t>
            </a:r>
            <a:r>
              <a:rPr lang="en-US" sz="2800" dirty="0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ko‘p</a:t>
            </a:r>
            <a:r>
              <a:rPr lang="en-US" sz="2800" dirty="0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o‘tmay</a:t>
            </a:r>
            <a:r>
              <a:rPr lang="en-US" sz="2800" dirty="0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professorlikkacha</a:t>
            </a:r>
            <a:r>
              <a:rPr lang="en-US" sz="2800" dirty="0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yetib</a:t>
            </a:r>
            <a:r>
              <a:rPr lang="en-US" sz="2800" dirty="0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bordi</a:t>
            </a:r>
            <a:r>
              <a:rPr lang="en-US" sz="2800" dirty="0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800" b="0" i="0" dirty="0">
              <a:solidFill>
                <a:srgbClr val="01010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082" name="Picture 10" descr="Aussie genius Terence Tao: Adelaide man went from Sesame Street to Mozart  of maths | The Advertis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20036" y="166025"/>
            <a:ext cx="6074390" cy="766656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81949382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upload.wikimedia.org/wikipedia/commons/thumb/b/b1/John_C._Raven.jpg/250px-John_C._Rave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11541" y="575225"/>
            <a:ext cx="4614758" cy="651604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0209532" y="7091265"/>
            <a:ext cx="301877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600" b="1" i="1" u="sng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John C. Raven</a:t>
            </a:r>
            <a:endParaRPr lang="ru-RU" sz="3600" b="1" i="1" u="sn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179544" y="1078645"/>
            <a:ext cx="7315200" cy="550920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US" sz="3200" i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Raven </a:t>
            </a:r>
            <a:r>
              <a:rPr lang="en-US" sz="3200" i="1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testi</a:t>
            </a:r>
            <a:r>
              <a:rPr lang="en-US" sz="3200" i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— </a:t>
            </a:r>
            <a:r>
              <a:rPr lang="en-US" sz="3200" i="1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intellekt</a:t>
            </a:r>
            <a:r>
              <a:rPr lang="en-US" sz="3200" i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i="1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darajasini</a:t>
            </a:r>
            <a:r>
              <a:rPr lang="en-US" sz="3200" i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i="1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ayniqsa</a:t>
            </a:r>
            <a:r>
              <a:rPr lang="en-US" sz="3200" i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i="1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mantiqiy</a:t>
            </a:r>
            <a:r>
              <a:rPr lang="en-US" sz="3200" i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i="1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fikrlash</a:t>
            </a:r>
            <a:r>
              <a:rPr lang="en-US" sz="3200" i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i="1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i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i="1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analitik</a:t>
            </a:r>
            <a:r>
              <a:rPr lang="en-US" sz="3200" i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i="1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qobiliyatlarni</a:t>
            </a:r>
            <a:r>
              <a:rPr lang="en-US" sz="3200" i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i="1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baholashga</a:t>
            </a:r>
            <a:r>
              <a:rPr lang="en-US" sz="3200" i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i="1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qaratilgan</a:t>
            </a:r>
            <a:r>
              <a:rPr lang="en-US" sz="3200" i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i="1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noverbal</a:t>
            </a:r>
            <a:r>
              <a:rPr lang="en-US" sz="3200" i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i="1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psixologik</a:t>
            </a:r>
            <a:r>
              <a:rPr lang="en-US" sz="3200" i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i="1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metodikadir</a:t>
            </a:r>
            <a:r>
              <a:rPr lang="en-US" sz="3200" i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U 1936-yilda </a:t>
            </a:r>
            <a:r>
              <a:rPr lang="en-US" sz="3200" i="1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ingliz</a:t>
            </a:r>
            <a:r>
              <a:rPr lang="en-US" sz="3200" i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i="1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psixologi</a:t>
            </a:r>
            <a:r>
              <a:rPr lang="en-US" sz="3200" i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John C. Raven </a:t>
            </a:r>
            <a:r>
              <a:rPr lang="en-US" sz="3200" i="1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tomonidan</a:t>
            </a:r>
            <a:r>
              <a:rPr lang="en-US" sz="3200" i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i="1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3200" i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i="1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chiqilgan</a:t>
            </a:r>
            <a:r>
              <a:rPr lang="en-US" sz="3200" i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i="1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bo‘lib</a:t>
            </a:r>
            <a:r>
              <a:rPr lang="en-US" sz="3200" i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i="1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madaniy</a:t>
            </a:r>
            <a:r>
              <a:rPr lang="en-US" sz="3200" i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i="1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i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i="1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</a:t>
            </a:r>
            <a:r>
              <a:rPr lang="en-US" sz="3200" i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i="1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omillaridan</a:t>
            </a:r>
            <a:r>
              <a:rPr lang="en-US" sz="3200" i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i="1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deyarli</a:t>
            </a:r>
            <a:r>
              <a:rPr lang="en-US" sz="3200" i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i="1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mustaqil</a:t>
            </a:r>
            <a:r>
              <a:rPr lang="en-US" sz="3200" i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i="1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bo‘lgani</a:t>
            </a:r>
            <a:r>
              <a:rPr lang="en-US" sz="3200" i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i="1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sababli</a:t>
            </a:r>
            <a:r>
              <a:rPr lang="en-US" sz="3200" i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i="1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keng</a:t>
            </a:r>
            <a:r>
              <a:rPr lang="en-US" sz="3200" i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i="1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qo‘llanadi</a:t>
            </a:r>
            <a:r>
              <a:rPr lang="en-US" sz="3200" i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ctr"/>
            <a:r>
              <a:rPr lang="en-US" sz="3200" i="1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Mazkur</a:t>
            </a:r>
            <a:r>
              <a:rPr lang="en-US" sz="3200" i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test </a:t>
            </a:r>
            <a:r>
              <a:rPr lang="en-US" sz="3200" i="1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Ravenning</a:t>
            </a:r>
            <a:r>
              <a:rPr lang="en-US" sz="3200" i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i="1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progressiv</a:t>
            </a:r>
            <a:r>
              <a:rPr lang="en-US" sz="3200" i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i="1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matritsalari</a:t>
            </a:r>
            <a:r>
              <a:rPr lang="en-US" sz="3200" i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i="1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nomi</a:t>
            </a:r>
            <a:r>
              <a:rPr lang="en-US" sz="3200" i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i="1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3200" i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i="1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mashhur</a:t>
            </a:r>
            <a:r>
              <a:rPr lang="en-US" sz="3200" i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i="1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bo‘lib</a:t>
            </a:r>
            <a:r>
              <a:rPr lang="en-US" sz="3200" i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i="1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unda</a:t>
            </a:r>
            <a:r>
              <a:rPr lang="en-US" sz="3200" i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i="1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ishtirokchiga</a:t>
            </a:r>
            <a:r>
              <a:rPr lang="en-US" sz="3200" i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i="1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geometrik</a:t>
            </a:r>
            <a:r>
              <a:rPr lang="en-US" sz="3200" i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i="1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shakllardan</a:t>
            </a:r>
            <a:r>
              <a:rPr lang="en-US" sz="3200" i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i="1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iborat</a:t>
            </a:r>
            <a:r>
              <a:rPr lang="en-US" sz="3200" i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i="1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matritsalar</a:t>
            </a:r>
            <a:r>
              <a:rPr lang="en-US" sz="3200" i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i="1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beriladi</a:t>
            </a:r>
            <a:r>
              <a:rPr lang="en-US" sz="3200" i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412466627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/>
          <a:srcRect l="18316" t="21716" r="22246" b="14089"/>
          <a:stretch/>
        </p:blipFill>
        <p:spPr>
          <a:xfrm>
            <a:off x="1131375" y="247972"/>
            <a:ext cx="12801601" cy="77733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8011728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/>
          <a:srcRect l="17958" t="22034" r="20817" b="13983"/>
          <a:stretch/>
        </p:blipFill>
        <p:spPr>
          <a:xfrm>
            <a:off x="728421" y="254992"/>
            <a:ext cx="13406034" cy="76362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94750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/>
          <a:srcRect l="17958" t="21293" r="23437" b="14512"/>
          <a:stretch/>
        </p:blipFill>
        <p:spPr>
          <a:xfrm>
            <a:off x="759416" y="80893"/>
            <a:ext cx="13375038" cy="79698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74417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/>
          <a:srcRect l="17839" t="21716" r="20578" b="14725"/>
          <a:stretch/>
        </p:blipFill>
        <p:spPr>
          <a:xfrm>
            <a:off x="452364" y="411365"/>
            <a:ext cx="13759581" cy="75154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1573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/>
          <a:srcRect l="9500" t="26589" r="14980" b="6250"/>
          <a:stretch/>
        </p:blipFill>
        <p:spPr>
          <a:xfrm>
            <a:off x="-1" y="-1"/>
            <a:ext cx="14630401" cy="82296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385233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/>
          <a:srcRect l="7000" t="27225" r="23132" b="9004"/>
          <a:stretch/>
        </p:blipFill>
        <p:spPr>
          <a:xfrm>
            <a:off x="-1" y="-1"/>
            <a:ext cx="14617447" cy="82296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8560231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293499" y="546854"/>
            <a:ext cx="10423046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4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en-US" sz="40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Ijtimoiy-hissiy</a:t>
            </a:r>
            <a:r>
              <a:rPr lang="en-US" sz="4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intellekt</a:t>
            </a:r>
            <a:r>
              <a:rPr lang="en-US" sz="4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(EQ) </a:t>
            </a:r>
            <a:r>
              <a:rPr lang="en-US" sz="40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haqida</a:t>
            </a:r>
            <a:r>
              <a:rPr lang="en-US" sz="4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tushncha</a:t>
            </a:r>
            <a:endParaRPr lang="ru-RU" sz="4000" b="1" i="1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420926" y="1824510"/>
            <a:ext cx="9015682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Ijtimoiy-hissiy</a:t>
            </a:r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intellekt</a:t>
            </a:r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nima</a:t>
            </a:r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  <a:p>
            <a:pPr algn="just"/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4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Ijtimoiy-hissiy</a:t>
            </a:r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intellekt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shaxsning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o'z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his-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tuyg'ularini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anglash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boshqarish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boshqalarning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his-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tuyg'ularini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tushunish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ular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samarali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muloqot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qobiliyatidir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Ushbu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tushuncha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shaxslararo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munosabatlar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ichki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hissiy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barqarorlikni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qo'llab-quvvatlovchi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muhim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psixologik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omil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hisoblanadi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2050" name="Picture 2" descr="Picture background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66" r="50761" b="1"/>
          <a:stretch/>
        </p:blipFill>
        <p:spPr bwMode="auto">
          <a:xfrm>
            <a:off x="9683623" y="1824510"/>
            <a:ext cx="4809348" cy="576501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Скругленный прямоугольник 4"/>
          <p:cNvSpPr/>
          <p:nvPr/>
        </p:nvSpPr>
        <p:spPr>
          <a:xfrm>
            <a:off x="12858750" y="7810500"/>
            <a:ext cx="1619250" cy="285750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09518835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69381" y="610879"/>
            <a:ext cx="1281710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Emotsional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intellekt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” termini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ilmiy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muomalaga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ilk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bor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1990-yilda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amerikalik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psixologlar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— Peter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Salovey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John D. Mayer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tomonidan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kiritilgan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Ular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EQni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insonning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emotsional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ma’lumotni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qabul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qayta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ishlash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undan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fikrlash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hamda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xulq-atvorda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foydalanish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qobiliyati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sifatida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ta’riflashgan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ctr"/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Keyinchalik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tushuncha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ommaga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Daniel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Goleman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tomonidan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1995-yilda chop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etilgan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“Emotional Intelligence”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kitobi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ommalashdi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5122" name="Picture 2" descr="Peter Salovey, PhD | Yale School of Public Health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57839" y="3797085"/>
            <a:ext cx="3983064" cy="398306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John D. Mayer | College of Liberal Arts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822" b="12466"/>
          <a:stretch/>
        </p:blipFill>
        <p:spPr bwMode="auto">
          <a:xfrm>
            <a:off x="907079" y="3797085"/>
            <a:ext cx="3795583" cy="410705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8" name="Picture 8" descr="Daniel Goleman explains why great mental focus serves as a vital mainstream  driver of personal growth, success, virtue, happiness, and fulfillment in  life, business, innovation, and entrepreneurship. - Blog - AYA fintech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877" r="6302"/>
          <a:stretch/>
        </p:blipFill>
        <p:spPr bwMode="auto">
          <a:xfrm>
            <a:off x="9396081" y="3797085"/>
            <a:ext cx="4490400" cy="41155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06491545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99099" y="461695"/>
            <a:ext cx="6837128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Emotsional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intellekt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(EQ)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haqida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5 ta </a:t>
            </a:r>
            <a:endParaRPr lang="en-US" sz="3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muhim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fakt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Rectangle 1"/>
          <p:cNvSpPr>
            <a:spLocks noChangeArrowheads="1"/>
          </p:cNvSpPr>
          <p:nvPr/>
        </p:nvSpPr>
        <p:spPr bwMode="auto">
          <a:xfrm rot="10800000" flipV="1">
            <a:off x="181773" y="1538913"/>
            <a:ext cx="8671780" cy="64940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285750" marR="0" lvl="0" indent="-2857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ü"/>
              <a:tabLst/>
            </a:pPr>
            <a:r>
              <a:rPr kumimoji="0" lang="ru-RU" altLang="ru-RU" sz="2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EQ – </a:t>
            </a:r>
            <a:r>
              <a:rPr kumimoji="0" lang="ru-RU" altLang="ru-RU" sz="26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muvaffaqiyat</a:t>
            </a:r>
            <a:r>
              <a:rPr kumimoji="0" lang="ru-RU" altLang="ru-RU" sz="2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6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kaliti</a:t>
            </a:r>
            <a:r>
              <a:rPr kumimoji="0" lang="ru-RU" altLang="ru-RU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kumimoji="0" lang="ru-RU" altLang="ru-RU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Tadqiqotlar</a:t>
            </a:r>
            <a:r>
              <a:rPr kumimoji="0" lang="ru-RU" altLang="ru-RU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shuni</a:t>
            </a:r>
            <a:r>
              <a:rPr kumimoji="0" lang="ru-RU" altLang="ru-RU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ko‘rsatadiki</a:t>
            </a:r>
            <a:r>
              <a:rPr kumimoji="0" lang="ru-RU" altLang="ru-RU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kumimoji="0" lang="ru-RU" altLang="ru-RU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insonning</a:t>
            </a:r>
            <a:r>
              <a:rPr kumimoji="0" lang="ru-RU" altLang="ru-RU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hayotiy</a:t>
            </a:r>
            <a:r>
              <a:rPr kumimoji="0" lang="ru-RU" altLang="ru-RU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kumimoji="0" lang="ru-RU" altLang="ru-RU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kasbiy</a:t>
            </a:r>
            <a:r>
              <a:rPr kumimoji="0" lang="ru-RU" altLang="ru-RU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muvaffaqiyatida</a:t>
            </a:r>
            <a:r>
              <a:rPr kumimoji="0" lang="ru-RU" altLang="ru-RU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IQ (</a:t>
            </a:r>
            <a:r>
              <a:rPr kumimoji="0" lang="ru-RU" altLang="ru-RU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aqliy</a:t>
            </a:r>
            <a:r>
              <a:rPr kumimoji="0" lang="ru-RU" altLang="ru-RU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intellekt</a:t>
            </a:r>
            <a:r>
              <a:rPr kumimoji="0" lang="ru-RU" altLang="ru-RU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) 20–25% </a:t>
            </a:r>
            <a:r>
              <a:rPr kumimoji="0" lang="ru-RU" altLang="ru-RU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rol</a:t>
            </a:r>
            <a:r>
              <a:rPr kumimoji="0" lang="ru-RU" altLang="ru-RU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o‘ynasa</a:t>
            </a:r>
            <a:r>
              <a:rPr kumimoji="0" lang="ru-RU" altLang="ru-RU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EQ 70–80% </a:t>
            </a:r>
            <a:r>
              <a:rPr kumimoji="0" lang="ru-RU" altLang="ru-RU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gacha</a:t>
            </a:r>
            <a:r>
              <a:rPr kumimoji="0" lang="ru-RU" altLang="ru-RU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ta’sir</a:t>
            </a:r>
            <a:r>
              <a:rPr kumimoji="0" lang="ru-RU" altLang="ru-RU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ko‘rsatadi</a:t>
            </a:r>
            <a:r>
              <a:rPr kumimoji="0" lang="ru-RU" altLang="ru-RU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285750" marR="0" lvl="0" indent="-2857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ü"/>
              <a:tabLst/>
            </a:pPr>
            <a:r>
              <a:rPr kumimoji="0" lang="ru-RU" altLang="ru-RU" sz="26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O‘z</a:t>
            </a:r>
            <a:r>
              <a:rPr kumimoji="0" lang="ru-RU" altLang="ru-RU" sz="2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6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his-tuyg‘ularini</a:t>
            </a:r>
            <a:r>
              <a:rPr kumimoji="0" lang="ru-RU" altLang="ru-RU" sz="2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6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boshqarish</a:t>
            </a:r>
            <a:r>
              <a:rPr kumimoji="0" lang="ru-RU" altLang="ru-RU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 EQ </a:t>
            </a:r>
            <a:r>
              <a:rPr kumimoji="0" lang="ru-RU" altLang="ru-RU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darajasi</a:t>
            </a:r>
            <a:r>
              <a:rPr kumimoji="0" lang="ru-RU" altLang="ru-RU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yuqori</a:t>
            </a:r>
            <a:r>
              <a:rPr kumimoji="0" lang="ru-RU" altLang="ru-RU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bo‘lgan</a:t>
            </a:r>
            <a:r>
              <a:rPr kumimoji="0" lang="ru-RU" altLang="ru-RU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odamlar</a:t>
            </a:r>
            <a:r>
              <a:rPr kumimoji="0" lang="ru-RU" altLang="ru-RU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stress</a:t>
            </a:r>
            <a:r>
              <a:rPr kumimoji="0" lang="ru-RU" altLang="ru-RU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kumimoji="0" lang="ru-RU" altLang="ru-RU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g‘azab</a:t>
            </a:r>
            <a:r>
              <a:rPr kumimoji="0" lang="ru-RU" altLang="ru-RU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kumimoji="0" lang="ru-RU" altLang="ru-RU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xavotirni</a:t>
            </a:r>
            <a:r>
              <a:rPr kumimoji="0" lang="ru-RU" altLang="ru-RU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tezroq</a:t>
            </a:r>
            <a:r>
              <a:rPr kumimoji="0" lang="ru-RU" altLang="ru-RU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nazorat</a:t>
            </a:r>
            <a:r>
              <a:rPr kumimoji="0" lang="ru-RU" altLang="ru-RU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qila</a:t>
            </a:r>
            <a:r>
              <a:rPr kumimoji="0" lang="ru-RU" altLang="ru-RU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oladilar</a:t>
            </a:r>
            <a:r>
              <a:rPr kumimoji="0" lang="ru-RU" altLang="ru-RU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kumimoji="0" lang="ru-RU" altLang="ru-RU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kumimoji="0" lang="ru-RU" altLang="ru-RU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ruhiy</a:t>
            </a:r>
            <a:r>
              <a:rPr kumimoji="0" lang="ru-RU" altLang="ru-RU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salomatlikni</a:t>
            </a:r>
            <a:r>
              <a:rPr kumimoji="0" lang="ru-RU" altLang="ru-RU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saqlashda</a:t>
            </a:r>
            <a:r>
              <a:rPr kumimoji="0" lang="ru-RU" altLang="ru-RU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juda</a:t>
            </a:r>
            <a:r>
              <a:rPr kumimoji="0" lang="ru-RU" altLang="ru-RU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muhim</a:t>
            </a:r>
            <a:r>
              <a:rPr kumimoji="0" lang="ru-RU" altLang="ru-RU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285750" marR="0" lvl="0" indent="-2857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ü"/>
              <a:tabLst/>
            </a:pPr>
            <a:r>
              <a:rPr kumimoji="0" lang="ru-RU" altLang="ru-RU" sz="26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Empatiya</a:t>
            </a:r>
            <a:r>
              <a:rPr kumimoji="0" lang="ru-RU" altLang="ru-RU" sz="2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6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rivojlantiradi</a:t>
            </a:r>
            <a:r>
              <a:rPr kumimoji="0" lang="ru-RU" altLang="ru-RU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kumimoji="0" lang="ru-RU" altLang="ru-RU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Emotsional</a:t>
            </a:r>
            <a:r>
              <a:rPr kumimoji="0" lang="ru-RU" altLang="ru-RU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intellekt</a:t>
            </a:r>
            <a:r>
              <a:rPr kumimoji="0" lang="ru-RU" altLang="ru-RU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boshqa</a:t>
            </a:r>
            <a:r>
              <a:rPr kumimoji="0" lang="ru-RU" altLang="ru-RU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odamlarning</a:t>
            </a:r>
            <a:r>
              <a:rPr kumimoji="0" lang="ru-RU" altLang="ru-RU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his-tuyg‘ularini</a:t>
            </a:r>
            <a:r>
              <a:rPr kumimoji="0" lang="ru-RU" altLang="ru-RU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tushunish</a:t>
            </a:r>
            <a:r>
              <a:rPr kumimoji="0" lang="ru-RU" altLang="ru-RU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kumimoji="0" lang="ru-RU" altLang="ru-RU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ularga</a:t>
            </a:r>
            <a:r>
              <a:rPr kumimoji="0" lang="ru-RU" altLang="ru-RU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to‘g‘ri</a:t>
            </a:r>
            <a:r>
              <a:rPr kumimoji="0" lang="ru-RU" altLang="ru-RU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munosabat</a:t>
            </a:r>
            <a:r>
              <a:rPr kumimoji="0" lang="ru-RU" altLang="ru-RU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bildirish</a:t>
            </a:r>
            <a:r>
              <a:rPr kumimoji="0" lang="ru-RU" altLang="ru-RU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qobiliyatini</a:t>
            </a:r>
            <a:r>
              <a:rPr kumimoji="0" lang="ru-RU" altLang="ru-RU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oshiradi</a:t>
            </a:r>
            <a:r>
              <a:rPr kumimoji="0" lang="ru-RU" altLang="ru-RU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285750" marR="0" lvl="0" indent="-2857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ü"/>
              <a:tabLst/>
            </a:pPr>
            <a:r>
              <a:rPr kumimoji="0" lang="ru-RU" altLang="ru-RU" sz="26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Jamoada</a:t>
            </a:r>
            <a:r>
              <a:rPr kumimoji="0" lang="ru-RU" altLang="ru-RU" sz="2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6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ishlashni</a:t>
            </a:r>
            <a:r>
              <a:rPr kumimoji="0" lang="ru-RU" altLang="ru-RU" sz="2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6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yaxshilaydi</a:t>
            </a:r>
            <a:r>
              <a:rPr kumimoji="0" lang="ru-RU" altLang="ru-RU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 EQ </a:t>
            </a:r>
            <a:r>
              <a:rPr kumimoji="0" lang="ru-RU" altLang="ru-RU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baland</a:t>
            </a:r>
            <a:r>
              <a:rPr kumimoji="0" lang="ru-RU" altLang="ru-RU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odamlar</a:t>
            </a:r>
            <a:r>
              <a:rPr kumimoji="0" lang="ru-RU" altLang="ru-RU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muloqotda</a:t>
            </a:r>
            <a:r>
              <a:rPr kumimoji="0" lang="ru-RU" altLang="ru-RU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samimiy</a:t>
            </a:r>
            <a:r>
              <a:rPr kumimoji="0" lang="ru-RU" altLang="ru-RU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kumimoji="0" lang="ru-RU" altLang="ru-RU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konfliktlarda</a:t>
            </a:r>
            <a:r>
              <a:rPr kumimoji="0" lang="ru-RU" altLang="ru-RU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konstruktiv</a:t>
            </a:r>
            <a:r>
              <a:rPr kumimoji="0" lang="ru-RU" altLang="ru-RU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kumimoji="0" lang="ru-RU" altLang="ru-RU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yetakchilikda</a:t>
            </a:r>
            <a:r>
              <a:rPr kumimoji="0" lang="ru-RU" altLang="ru-RU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esa</a:t>
            </a:r>
            <a:r>
              <a:rPr kumimoji="0" lang="ru-RU" altLang="ru-RU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samarali</a:t>
            </a:r>
            <a:r>
              <a:rPr kumimoji="0" lang="ru-RU" altLang="ru-RU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bo‘ladilar</a:t>
            </a:r>
            <a:r>
              <a:rPr kumimoji="0" lang="ru-RU" altLang="ru-RU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285750" marR="0" lvl="0" indent="-2857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ü"/>
              <a:tabLst/>
            </a:pPr>
            <a:r>
              <a:rPr kumimoji="0" lang="ru-RU" altLang="ru-RU" sz="26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Mashq</a:t>
            </a:r>
            <a:r>
              <a:rPr kumimoji="0" lang="ru-RU" altLang="ru-RU" sz="2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6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kumimoji="0" lang="ru-RU" altLang="ru-RU" sz="2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6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kumimoji="0" lang="ru-RU" altLang="ru-RU" sz="2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6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rivojlanadi</a:t>
            </a:r>
            <a:r>
              <a:rPr kumimoji="0" lang="ru-RU" altLang="ru-RU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kumimoji="0" lang="ru-RU" altLang="ru-RU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IQdan</a:t>
            </a:r>
            <a:r>
              <a:rPr kumimoji="0" lang="ru-RU" altLang="ru-RU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farqli</a:t>
            </a:r>
            <a:r>
              <a:rPr kumimoji="0" lang="ru-RU" altLang="ru-RU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o‘laroq</a:t>
            </a:r>
            <a:r>
              <a:rPr kumimoji="0" lang="ru-RU" altLang="ru-RU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EQ </a:t>
            </a:r>
            <a:r>
              <a:rPr kumimoji="0" lang="ru-RU" altLang="ru-RU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hayot</a:t>
            </a:r>
            <a:r>
              <a:rPr kumimoji="0" lang="ru-RU" altLang="ru-RU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davomida</a:t>
            </a:r>
            <a:r>
              <a:rPr kumimoji="0" lang="ru-RU" altLang="ru-RU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turli</a:t>
            </a:r>
            <a:r>
              <a:rPr kumimoji="0" lang="ru-RU" altLang="ru-RU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mashqlar</a:t>
            </a:r>
            <a:r>
              <a:rPr kumimoji="0" lang="ru-RU" altLang="ru-RU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kumimoji="0" lang="ru-RU" altLang="ru-RU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treninglar</a:t>
            </a:r>
            <a:r>
              <a:rPr kumimoji="0" lang="ru-RU" altLang="ru-RU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kumimoji="0" lang="ru-RU" altLang="ru-RU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tajriba</a:t>
            </a:r>
            <a:r>
              <a:rPr kumimoji="0" lang="ru-RU" altLang="ru-RU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kumimoji="0" lang="ru-RU" altLang="ru-RU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rivojlantirilishi</a:t>
            </a:r>
            <a:r>
              <a:rPr kumimoji="0" lang="ru-RU" altLang="ru-RU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kumimoji="0" lang="ru-RU" altLang="ru-RU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4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44000" y="0"/>
            <a:ext cx="5486400" cy="822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0571957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187227" y="372874"/>
            <a:ext cx="631448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it-IT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O‘qituvchi misolida IQ va EQning farqi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61522609"/>
              </p:ext>
            </p:extLst>
          </p:nvPr>
        </p:nvGraphicFramePr>
        <p:xfrm>
          <a:off x="807144" y="1079768"/>
          <a:ext cx="13308906" cy="5577840"/>
        </p:xfrm>
        <a:graphic>
          <a:graphicData uri="http://schemas.openxmlformats.org/drawingml/2006/table">
            <a:tbl>
              <a:tblPr/>
              <a:tblGrid>
                <a:gridCol w="3365687"/>
                <a:gridCol w="4074770"/>
                <a:gridCol w="5868449"/>
              </a:tblGrid>
              <a:tr h="365760">
                <a:tc>
                  <a:txBody>
                    <a:bodyPr/>
                    <a:lstStyle/>
                    <a:p>
                      <a:pPr algn="ctr"/>
                      <a:r>
                        <a:rPr lang="en-US" sz="2300" b="1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Vaziyat</a:t>
                      </a:r>
                      <a:endParaRPr lang="en-US" sz="23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3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IQ </a:t>
                      </a:r>
                      <a:r>
                        <a:rPr lang="en-US" sz="2300" b="1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ko‘rinishi</a:t>
                      </a:r>
                      <a:r>
                        <a:rPr lang="en-US" sz="23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(</a:t>
                      </a:r>
                      <a:r>
                        <a:rPr lang="en-US" sz="2300" b="1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O‘qituvchi</a:t>
                      </a:r>
                      <a:r>
                        <a:rPr lang="en-US" sz="23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</a:t>
                      </a:r>
                      <a:endParaRPr lang="en-US" sz="23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3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EQ </a:t>
                      </a:r>
                      <a:r>
                        <a:rPr lang="en-US" sz="2300" b="1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ko‘rinishi</a:t>
                      </a:r>
                      <a:r>
                        <a:rPr lang="en-US" sz="23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(</a:t>
                      </a:r>
                      <a:r>
                        <a:rPr lang="en-US" sz="2300" b="1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O‘qituvchi</a:t>
                      </a:r>
                      <a:r>
                        <a:rPr lang="en-US" sz="23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</a:t>
                      </a:r>
                      <a:endParaRPr lang="en-US" sz="23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14400">
                <a:tc>
                  <a:txBody>
                    <a:bodyPr/>
                    <a:lstStyle/>
                    <a:p>
                      <a:pPr algn="ctr"/>
                      <a:r>
                        <a:rPr lang="en-US" sz="2300" b="1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Dars</a:t>
                      </a:r>
                      <a:r>
                        <a:rPr lang="en-US" sz="23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300" b="1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o‘tishda</a:t>
                      </a:r>
                      <a:endParaRPr lang="en-US" sz="23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3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O‘qituvchi</a:t>
                      </a:r>
                      <a:r>
                        <a:rPr lang="en-US" sz="23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3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mavzuni</a:t>
                      </a:r>
                      <a:r>
                        <a:rPr lang="en-US" sz="23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3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mukammal</a:t>
                      </a:r>
                      <a:r>
                        <a:rPr lang="en-US" sz="23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3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tushuntiradi</a:t>
                      </a:r>
                      <a:r>
                        <a:rPr lang="en-US" sz="23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23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murakkab</a:t>
                      </a:r>
                      <a:r>
                        <a:rPr lang="en-US" sz="23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3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formulalarni</a:t>
                      </a:r>
                      <a:r>
                        <a:rPr lang="en-US" sz="23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3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yechib</a:t>
                      </a:r>
                      <a:r>
                        <a:rPr lang="en-US" sz="23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3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beradi</a:t>
                      </a:r>
                      <a:r>
                        <a:rPr lang="en-US" sz="23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30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O‘qituvchi o‘quvchilarning qiziqishi pasayganini sezib, darsni qiziqarli usul bilan davom ettiradi.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14400">
                <a:tc>
                  <a:txBody>
                    <a:bodyPr/>
                    <a:lstStyle/>
                    <a:p>
                      <a:pPr algn="ctr"/>
                      <a:r>
                        <a:rPr lang="en-US" sz="2300" b="1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O‘quvchi</a:t>
                      </a:r>
                      <a:r>
                        <a:rPr lang="en-US" sz="23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300" b="1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xato</a:t>
                      </a:r>
                      <a:r>
                        <a:rPr lang="en-US" sz="23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300" b="1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qilganda</a:t>
                      </a:r>
                      <a:endParaRPr lang="en-US" sz="23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3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O‘qituvchi</a:t>
                      </a:r>
                      <a:r>
                        <a:rPr lang="en-US" sz="23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3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xatoni</a:t>
                      </a:r>
                      <a:r>
                        <a:rPr lang="en-US" sz="23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3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tahlil</a:t>
                      </a:r>
                      <a:r>
                        <a:rPr lang="en-US" sz="23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3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qilib</a:t>
                      </a:r>
                      <a:r>
                        <a:rPr lang="en-US" sz="23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23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to‘g‘ri</a:t>
                      </a:r>
                      <a:r>
                        <a:rPr lang="en-US" sz="23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3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javobni</a:t>
                      </a:r>
                      <a:r>
                        <a:rPr lang="en-US" sz="23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3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ko‘rsatadi</a:t>
                      </a:r>
                      <a:r>
                        <a:rPr lang="en-US" sz="23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3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O‘qituvchi</a:t>
                      </a:r>
                      <a:r>
                        <a:rPr lang="en-US" sz="23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3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bolaning</a:t>
                      </a:r>
                      <a:r>
                        <a:rPr lang="en-US" sz="23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3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hafsalasi</a:t>
                      </a:r>
                      <a:r>
                        <a:rPr lang="en-US" sz="23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3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pir</a:t>
                      </a:r>
                      <a:r>
                        <a:rPr lang="en-US" sz="23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3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bo‘lib</a:t>
                      </a:r>
                      <a:r>
                        <a:rPr lang="en-US" sz="23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3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qolmasligi</a:t>
                      </a:r>
                      <a:r>
                        <a:rPr lang="en-US" sz="23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3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uchun</a:t>
                      </a:r>
                      <a:r>
                        <a:rPr lang="en-US" sz="23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3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uni</a:t>
                      </a:r>
                      <a:r>
                        <a:rPr lang="en-US" sz="23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3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qo‘llab-quvvatlaydi</a:t>
                      </a:r>
                      <a:r>
                        <a:rPr lang="en-US" sz="23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3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va</a:t>
                      </a:r>
                      <a:r>
                        <a:rPr lang="en-US" sz="23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3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ruhlantiradi</a:t>
                      </a:r>
                      <a:r>
                        <a:rPr lang="en-US" sz="23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40080">
                <a:tc>
                  <a:txBody>
                    <a:bodyPr/>
                    <a:lstStyle/>
                    <a:p>
                      <a:pPr algn="ctr"/>
                      <a:r>
                        <a:rPr lang="en-US" sz="2300" b="1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Baholashda</a:t>
                      </a:r>
                      <a:endParaRPr lang="en-US" sz="23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3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O‘qituvchi</a:t>
                      </a:r>
                      <a:r>
                        <a:rPr lang="en-US" sz="23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3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faqat</a:t>
                      </a:r>
                      <a:r>
                        <a:rPr lang="en-US" sz="23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test </a:t>
                      </a:r>
                      <a:r>
                        <a:rPr lang="en-US" sz="23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natijalariga</a:t>
                      </a:r>
                      <a:r>
                        <a:rPr lang="en-US" sz="23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3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qarab</a:t>
                      </a:r>
                      <a:r>
                        <a:rPr lang="en-US" sz="23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3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baho</a:t>
                      </a:r>
                      <a:r>
                        <a:rPr lang="en-US" sz="23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3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qo‘yadi</a:t>
                      </a:r>
                      <a:r>
                        <a:rPr lang="en-US" sz="23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3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O‘qituvchi</a:t>
                      </a:r>
                      <a:r>
                        <a:rPr lang="en-US" sz="23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3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bolaning</a:t>
                      </a:r>
                      <a:r>
                        <a:rPr lang="en-US" sz="23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3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harakatini</a:t>
                      </a:r>
                      <a:r>
                        <a:rPr lang="en-US" sz="23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23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qiziqishini</a:t>
                      </a:r>
                      <a:r>
                        <a:rPr lang="en-US" sz="23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3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va</a:t>
                      </a:r>
                      <a:r>
                        <a:rPr lang="en-US" sz="23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3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o‘sishini</a:t>
                      </a:r>
                      <a:r>
                        <a:rPr lang="en-US" sz="23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ham </a:t>
                      </a:r>
                      <a:r>
                        <a:rPr lang="en-US" sz="23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inobatga</a:t>
                      </a:r>
                      <a:r>
                        <a:rPr lang="en-US" sz="23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3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oladi</a:t>
                      </a:r>
                      <a:r>
                        <a:rPr lang="en-US" sz="23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14400">
                <a:tc>
                  <a:txBody>
                    <a:bodyPr/>
                    <a:lstStyle/>
                    <a:p>
                      <a:pPr algn="ctr"/>
                      <a:r>
                        <a:rPr lang="en-US" sz="2300" b="1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Konflikt</a:t>
                      </a:r>
                      <a:r>
                        <a:rPr lang="en-US" sz="23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300" b="1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vaziyatida</a:t>
                      </a:r>
                      <a:endParaRPr lang="en-US" sz="23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3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O‘qituvchi</a:t>
                      </a:r>
                      <a:r>
                        <a:rPr lang="en-US" sz="23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3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nizoni</a:t>
                      </a:r>
                      <a:r>
                        <a:rPr lang="en-US" sz="23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3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qoidalar</a:t>
                      </a:r>
                      <a:r>
                        <a:rPr lang="en-US" sz="23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3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asosida</a:t>
                      </a:r>
                      <a:r>
                        <a:rPr lang="en-US" sz="23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3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hal</a:t>
                      </a:r>
                      <a:r>
                        <a:rPr lang="en-US" sz="23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3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qiladi</a:t>
                      </a:r>
                      <a:r>
                        <a:rPr lang="en-US" sz="23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3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O‘qituvchi</a:t>
                      </a:r>
                      <a:r>
                        <a:rPr lang="en-US" sz="23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3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nizoda</a:t>
                      </a:r>
                      <a:r>
                        <a:rPr lang="en-US" sz="23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3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tomonlarni</a:t>
                      </a:r>
                      <a:r>
                        <a:rPr lang="en-US" sz="23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3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tinglab</a:t>
                      </a:r>
                      <a:r>
                        <a:rPr lang="en-US" sz="23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23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ularning</a:t>
                      </a:r>
                      <a:r>
                        <a:rPr lang="en-US" sz="23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his-</a:t>
                      </a:r>
                      <a:r>
                        <a:rPr lang="en-US" sz="23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tuyg‘ularini</a:t>
                      </a:r>
                      <a:r>
                        <a:rPr lang="en-US" sz="23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3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tushunib</a:t>
                      </a:r>
                      <a:r>
                        <a:rPr lang="en-US" sz="23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23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tinch</a:t>
                      </a:r>
                      <a:r>
                        <a:rPr lang="en-US" sz="23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3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yo‘l</a:t>
                      </a:r>
                      <a:r>
                        <a:rPr lang="en-US" sz="23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3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bilan</a:t>
                      </a:r>
                      <a:r>
                        <a:rPr lang="en-US" sz="23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3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yechadi</a:t>
                      </a:r>
                      <a:r>
                        <a:rPr lang="en-US" sz="23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14400">
                <a:tc>
                  <a:txBody>
                    <a:bodyPr/>
                    <a:lstStyle/>
                    <a:p>
                      <a:pPr algn="ctr"/>
                      <a:r>
                        <a:rPr lang="en-US" sz="2300" b="1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O‘quvchilarga</a:t>
                      </a:r>
                      <a:r>
                        <a:rPr lang="en-US" sz="23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300" b="1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ta’siri</a:t>
                      </a:r>
                      <a:endParaRPr lang="en-US" sz="23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30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O‘quvchilar undan ko‘proq bilim oladi.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3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O‘quvchilar</a:t>
                      </a:r>
                      <a:r>
                        <a:rPr lang="en-US" sz="23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3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o‘zlarini</a:t>
                      </a:r>
                      <a:r>
                        <a:rPr lang="en-US" sz="23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3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qadrlangan</a:t>
                      </a:r>
                      <a:r>
                        <a:rPr lang="en-US" sz="23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23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tushunilgan</a:t>
                      </a:r>
                      <a:r>
                        <a:rPr lang="en-US" sz="23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his </a:t>
                      </a:r>
                      <a:r>
                        <a:rPr lang="en-US" sz="23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qilib</a:t>
                      </a:r>
                      <a:r>
                        <a:rPr lang="en-US" sz="23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23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darsni</a:t>
                      </a:r>
                      <a:r>
                        <a:rPr lang="en-US" sz="23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3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zavq</a:t>
                      </a:r>
                      <a:r>
                        <a:rPr lang="en-US" sz="23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3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bilan</a:t>
                      </a:r>
                      <a:r>
                        <a:rPr lang="en-US" sz="23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3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o‘qiydilar</a:t>
                      </a:r>
                      <a:r>
                        <a:rPr lang="en-US" sz="23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1035744" y="6810970"/>
            <a:ext cx="1275645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Ko‘rinib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turibdiki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IQ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o‘qituvchining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bilimdonligini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EQ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esa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pedagogik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mahoratini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belgilaydi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Har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ikkalasi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uyg‘un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bo‘lsa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o‘qituvchi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haqiqiy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“ideal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ustoz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”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bo‘ladi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2858750" y="7791450"/>
            <a:ext cx="1619250" cy="285750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03930551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60068" y="1064113"/>
            <a:ext cx="11112284" cy="6247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50000"/>
              </a:lnSpc>
              <a:buFont typeface="+mj-lt"/>
              <a:buAutoNum type="arabicPeriod"/>
            </a:pP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Finlandiya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>
              <a:lnSpc>
                <a:spcPct val="250000"/>
              </a:lnSpc>
              <a:buFont typeface="+mj-lt"/>
              <a:buAutoNum type="arabicPeriod"/>
            </a:pP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Daniya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>
              <a:lnSpc>
                <a:spcPct val="250000"/>
              </a:lnSpc>
              <a:buFont typeface="+mj-lt"/>
              <a:buAutoNum type="arabicPeriod"/>
            </a:pP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Islandiya</a:t>
            </a:r>
            <a:endParaRPr lang="en-US" sz="3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250000"/>
              </a:lnSpc>
              <a:buFont typeface="+mj-lt"/>
              <a:buAutoNum type="arabicPeriod"/>
            </a:pP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Norvegiya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>
              <a:lnSpc>
                <a:spcPct val="250000"/>
              </a:lnSpc>
              <a:buFont typeface="+mj-lt"/>
              <a:buAutoNum type="arabicPeriod"/>
            </a:pP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Shvetsiya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148" name="Picture 4" descr="Флаг Финляндии — Википедия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1725" y="1269872"/>
            <a:ext cx="1842630" cy="11276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File:Flag of Denmark.svg - Wikimedia Common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1725" y="2513785"/>
            <a:ext cx="1842630" cy="11325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8" name="Picture 14" descr="File:Flag of Iceland.png - Wikimedia Commons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1726" y="3749370"/>
            <a:ext cx="1842630" cy="10913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60" name="Picture 16" descr="Файл:Flag of Norway.svg — Викиверситет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1725" y="4943754"/>
            <a:ext cx="1796755" cy="13068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62" name="Picture 18" descr="Файл:Flag of Sweden.svg — Википедия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1726" y="6331299"/>
            <a:ext cx="1796754" cy="11229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5567017" y="1725719"/>
            <a:ext cx="4296229" cy="2791187"/>
          </a:xfrm>
          <a:prstGeom prst="rect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en-US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Kuchli</a:t>
            </a:r>
            <a:r>
              <a:rPr lang="en-US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ijtimoiy</a:t>
            </a:r>
            <a:r>
              <a:rPr lang="en-US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qo‘llab-quvvatlash</a:t>
            </a:r>
            <a:r>
              <a:rPr lang="en-US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tizimi</a:t>
            </a:r>
            <a:endParaRPr lang="en-US" sz="2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Finlandiya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Daniya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kabi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davlatlarda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algn="ctr"/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bepul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arzon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ta’lim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/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sifatli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tibbiyot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/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ijtimoiy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himoya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kuchli</a:t>
            </a:r>
            <a:endParaRPr lang="en-US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5567017" y="4791176"/>
            <a:ext cx="4296229" cy="2918872"/>
          </a:xfrm>
          <a:prstGeom prst="rect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en-US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Jamiyatda</a:t>
            </a:r>
            <a:r>
              <a:rPr lang="en-US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ishonch</a:t>
            </a:r>
            <a:r>
              <a:rPr lang="en-US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darajasi</a:t>
            </a:r>
            <a:r>
              <a:rPr lang="en-US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juda</a:t>
            </a:r>
            <a:r>
              <a:rPr lang="en-US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yuqori</a:t>
            </a:r>
            <a:endParaRPr lang="en-US" sz="2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Norvegiya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Islandiyada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algn="ctr"/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odamlar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bir-biriga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ishonadi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/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korrupsiya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past </a:t>
            </a:r>
          </a:p>
          <a:p>
            <a:pPr algn="ctr"/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ochiq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muloqot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mavjud</a:t>
            </a:r>
            <a:endParaRPr lang="en-US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10107745" y="4820536"/>
            <a:ext cx="4296229" cy="2889512"/>
          </a:xfrm>
          <a:prstGeom prst="rect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 </a:t>
            </a:r>
            <a:r>
              <a:rPr lang="en-US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</a:t>
            </a:r>
            <a:r>
              <a:rPr lang="en-US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hayot</a:t>
            </a:r>
            <a:r>
              <a:rPr lang="en-US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balansi</a:t>
            </a:r>
            <a:r>
              <a:rPr lang="en-US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(work-life balance)</a:t>
            </a:r>
          </a:p>
          <a:p>
            <a:pPr algn="ctr"/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Bu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davlatlarda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algn="ctr"/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soatlari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me’yoriy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/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dam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olishga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katta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e’tibor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beriladi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/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oilaviy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vaqt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qadrlanadi</a:t>
            </a:r>
            <a:endParaRPr lang="en-US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10089815" y="1725718"/>
            <a:ext cx="4296229" cy="2791188"/>
          </a:xfrm>
          <a:prstGeom prst="rect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en-US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Bolalikdan</a:t>
            </a:r>
            <a:r>
              <a:rPr lang="en-US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emotsional</a:t>
            </a:r>
            <a:r>
              <a:rPr lang="en-US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tarbiya</a:t>
            </a:r>
            <a:r>
              <a:rPr lang="en-US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beriladi</a:t>
            </a:r>
            <a:endParaRPr lang="en-US" sz="2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Masalan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Shvetsiya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ta’lim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tizimida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algn="ctr"/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bolaga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fikr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bildirish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erkinligi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beriladi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/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hissiyotlarni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ifodalash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o‘rgatiladi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/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jazolashdan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ko‘ra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tushuntirish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usuli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qo‘llanadi</a:t>
            </a:r>
            <a:endParaRPr lang="en-US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6116210" y="1094795"/>
            <a:ext cx="806182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Nima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davlatlarda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EQ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kuchli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deb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baholanadi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221725" y="403662"/>
            <a:ext cx="840858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Tahminiy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“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yuqori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EQ”ga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ega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davlatlar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Top-5)</a:t>
            </a:r>
            <a:endParaRPr 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102027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0900" y="476141"/>
            <a:ext cx="7082028" cy="724139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2598767299"/>
              </p:ext>
            </p:extLst>
          </p:nvPr>
        </p:nvGraphicFramePr>
        <p:xfrm>
          <a:off x="285750" y="476141"/>
          <a:ext cx="6681978" cy="722114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" name="Скругленный прямоугольник 3"/>
          <p:cNvSpPr/>
          <p:nvPr/>
        </p:nvSpPr>
        <p:spPr>
          <a:xfrm>
            <a:off x="12858750" y="7791450"/>
            <a:ext cx="1619250" cy="285750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74253268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53143" y="423472"/>
            <a:ext cx="7978793" cy="72481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31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Hissiyotlarni</a:t>
            </a:r>
            <a:r>
              <a:rPr lang="en-US" sz="3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anglash</a:t>
            </a:r>
            <a:endParaRPr lang="en-US" sz="31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3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31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O‘z</a:t>
            </a:r>
            <a:r>
              <a:rPr lang="en-US" sz="3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hissiyotlarini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anglash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insonning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o‘zida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paydo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bo‘ladigan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his-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tuyg‘ularni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to‘g‘ri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aniqlash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tushunish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ularning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sabablarini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anglash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qobiliyatidir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Bu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qobiliyat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ijtimoiy-hissiy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intellektning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birinchi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tarkibiy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qismidir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chunki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his-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tuyg‘ularni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anglash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inson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o‘z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xatti-harakatlarini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boshqarishi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atrof-muhit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samarali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muloqot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qilishi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3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endParaRPr lang="en-US" sz="3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31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O‘z</a:t>
            </a:r>
            <a:r>
              <a:rPr lang="en-US" sz="3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hissiyotlarini</a:t>
            </a:r>
            <a:r>
              <a:rPr lang="en-US" sz="3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anglashning</a:t>
            </a:r>
            <a:r>
              <a:rPr lang="en-US" sz="3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tarkibiy</a:t>
            </a:r>
            <a:r>
              <a:rPr lang="en-US" sz="3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qismlari</a:t>
            </a:r>
            <a:endParaRPr lang="en-US" sz="31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Font typeface="+mj-lt"/>
              <a:buAutoNum type="arabicPeriod"/>
            </a:pP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Hissiy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xabardorlik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algn="just">
              <a:buFont typeface="+mj-lt"/>
              <a:buAutoNum type="arabicPeriod"/>
            </a:pPr>
            <a:r>
              <a:rPr lang="en-US" sz="31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Hissiyotlarning</a:t>
            </a:r>
            <a:r>
              <a:rPr lang="en-US" sz="3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sabablari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ta'sirini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tushunish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algn="just">
              <a:buFont typeface="+mj-lt"/>
              <a:buAutoNum type="arabicPeriod"/>
            </a:pPr>
            <a:r>
              <a:rPr lang="en-US" sz="31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Hissiyotlarni</a:t>
            </a:r>
            <a:r>
              <a:rPr lang="en-US" sz="3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aniqlik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ajratish</a:t>
            </a:r>
            <a:endParaRPr lang="en-US" sz="3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Picture background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924" r="9627" b="2681"/>
          <a:stretch/>
        </p:blipFill>
        <p:spPr bwMode="auto">
          <a:xfrm>
            <a:off x="8796528" y="606352"/>
            <a:ext cx="5468112" cy="700145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Скругленный прямоугольник 3"/>
          <p:cNvSpPr/>
          <p:nvPr/>
        </p:nvSpPr>
        <p:spPr>
          <a:xfrm>
            <a:off x="12858750" y="7791450"/>
            <a:ext cx="1619250" cy="285750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3903006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534655" y="275907"/>
            <a:ext cx="6616773" cy="77251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1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Hissiyotlarni</a:t>
            </a:r>
            <a:r>
              <a:rPr lang="en-US" sz="3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boshqarish</a:t>
            </a:r>
            <a:r>
              <a:rPr lang="en-US" sz="3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endParaRPr lang="ru-RU" sz="31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31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O‘z</a:t>
            </a:r>
            <a:r>
              <a:rPr lang="en-US" sz="3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his-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tuyg‘ularini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boshqarish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insonning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o‘zida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paydo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bo‘ladigan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hissiy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reaksiyalarni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nazorat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ularga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mos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javob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berish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salbiy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hissiyotlarni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samarali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boshqarish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qobiliyatidir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Bu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qobiliyat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ijtimoiy-hissiy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intellektning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muhim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tarkibiy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qismlaridan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biri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bo‘lib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hissiy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barqarorlik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hayotda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muvaffaqiyatli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qarorlar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qabul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qilishni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ta'minlaydi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ctr"/>
            <a:r>
              <a:rPr lang="en-US" sz="31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O‘z</a:t>
            </a:r>
            <a:r>
              <a:rPr lang="en-US" sz="3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his-</a:t>
            </a:r>
            <a:r>
              <a:rPr lang="en-US" sz="31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tuyg‘ularini</a:t>
            </a:r>
            <a:r>
              <a:rPr lang="en-US" sz="3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boshqarishning</a:t>
            </a:r>
            <a:r>
              <a:rPr lang="en-US" sz="3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tarkibiy</a:t>
            </a:r>
            <a:r>
              <a:rPr lang="en-US" sz="3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qismlari</a:t>
            </a:r>
            <a:endParaRPr lang="en-US" sz="31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Font typeface="+mj-lt"/>
              <a:buAutoNum type="arabicPeriod"/>
            </a:pP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Hissiyotlarni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nazorat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endParaRPr lang="en-US" sz="3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Font typeface="+mj-lt"/>
              <a:buAutoNum type="arabicPeriod"/>
            </a:pPr>
            <a:r>
              <a:rPr lang="en-US" sz="31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Stressni</a:t>
            </a:r>
            <a:r>
              <a:rPr lang="en-US" sz="3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boshqarish</a:t>
            </a:r>
            <a:endParaRPr lang="en-US" sz="3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Font typeface="+mj-lt"/>
              <a:buAutoNum type="arabicPeriod"/>
            </a:pPr>
            <a:r>
              <a:rPr lang="en-US" sz="31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Ijobiy</a:t>
            </a:r>
            <a:r>
              <a:rPr lang="en-US" sz="3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hissiyotlarni</a:t>
            </a:r>
            <a:r>
              <a:rPr lang="en-US" sz="3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rag‘batlantirish</a:t>
            </a:r>
            <a:endParaRPr lang="en-US" sz="31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0" name="Picture 2" descr="Picture background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107" r="12665"/>
          <a:stretch/>
        </p:blipFill>
        <p:spPr bwMode="auto">
          <a:xfrm>
            <a:off x="361950" y="584538"/>
            <a:ext cx="6901114" cy="711166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33923735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684006" y="316728"/>
            <a:ext cx="469038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3600" b="1" i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Stress </a:t>
            </a:r>
            <a:r>
              <a:rPr lang="en-US" sz="3600" b="1" i="1" u="sng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haqida</a:t>
            </a:r>
            <a:r>
              <a:rPr lang="en-US" sz="3600" b="1" i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i="1" u="sng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qisqacha</a:t>
            </a:r>
            <a:endParaRPr lang="ru-RU" sz="3600" b="1" i="1" u="sng" dirty="0"/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1115878" y="1238877"/>
            <a:ext cx="7826644" cy="6611014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Stress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—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organizmning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ichki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tashqi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bosim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talab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muammo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xavf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javoban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beradigan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psixologik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fiziologik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reaksiyasi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Bu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tushunchani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ilmiy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jihatdan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Hans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Selye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asoslab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bergan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ctr"/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Stress =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talab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&gt;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imkoniyat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hissi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Ya’ni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odam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vaziyatni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o‘z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kuchidan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ortiq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deb his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qilganda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stress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yuzaga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keladi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ctr"/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belgilar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asabiylik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xavotir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charchoq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uyqusizlik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yurak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tez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urishi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diqqatning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pasayishi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Turlari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Eustress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foydali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—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motivatsiya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beradi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Distress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zararli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—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charchatadi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bosim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qiladi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Ганс Селье: история ученого, который всю жизнь был в стрессе – Science  Portal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4406"/>
          <a:stretch/>
        </p:blipFill>
        <p:spPr bwMode="auto">
          <a:xfrm>
            <a:off x="9694456" y="316728"/>
            <a:ext cx="4641476" cy="543314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Скругленный прямоугольник 4"/>
          <p:cNvSpPr/>
          <p:nvPr/>
        </p:nvSpPr>
        <p:spPr>
          <a:xfrm>
            <a:off x="9732935" y="5835111"/>
            <a:ext cx="4602997" cy="2014780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800" b="1" i="1" u="sng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Hayot</a:t>
            </a:r>
            <a:r>
              <a:rPr lang="en-US" sz="2800" b="1" i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u="sng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borki</a:t>
            </a:r>
            <a:r>
              <a:rPr lang="en-US" sz="2800" b="1" i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stress </a:t>
            </a:r>
            <a:r>
              <a:rPr lang="en-US" sz="2800" b="1" i="1" u="sng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bor</a:t>
            </a:r>
            <a:r>
              <a:rPr lang="en-US" sz="2800" b="1" i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stressing </a:t>
            </a:r>
            <a:r>
              <a:rPr lang="en-US" sz="2800" b="1" i="1" u="sng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yo’qligi</a:t>
            </a:r>
            <a:r>
              <a:rPr lang="en-US" sz="2800" b="1" i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u="sng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o’lim</a:t>
            </a:r>
            <a:r>
              <a:rPr lang="en-US" sz="2800" b="1" i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u="sng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demakdir</a:t>
            </a:r>
            <a:r>
              <a:rPr lang="en-US" sz="2800" b="1" i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r"/>
            <a:r>
              <a:rPr lang="en-US" sz="2800" b="1" i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Hans </a:t>
            </a:r>
            <a:r>
              <a:rPr lang="en-US" sz="2800" b="1" i="1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Selye</a:t>
            </a:r>
            <a:endParaRPr lang="ru-RU" sz="2800" b="1" i="1" u="sng" dirty="0"/>
          </a:p>
        </p:txBody>
      </p:sp>
    </p:spTree>
    <p:extLst>
      <p:ext uri="{BB962C8B-B14F-4D97-AF65-F5344CB8AC3E}">
        <p14:creationId xmlns:p14="http://schemas.microsoft.com/office/powerpoint/2010/main" val="20803916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83761" y="520508"/>
            <a:ext cx="13428996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Doimiy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stress </a:t>
            </a:r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holati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insonlar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ruhiyatiga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jismoniy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salomatligiga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salbiy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/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ta’sir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ko’rsatadi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ya’ni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doimiy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ravishda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organizmdan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kortizol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adrenalin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/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gormonlari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chiqarilishi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natijasida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32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931213" y="2282147"/>
            <a:ext cx="7212231" cy="501675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>
              <a:buAutoNum type="arabicPeriod"/>
            </a:pP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Uyqu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buzilishi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L="342900" indent="-342900">
              <a:buAutoNum type="arabicPeriod"/>
            </a:pP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AQB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puls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oshishi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L="342900" indent="-342900">
              <a:buAutoNum type="arabicPeriod"/>
            </a:pP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Yalliglanishga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moyillikni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oshishi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L="342900" indent="-342900">
              <a:buAutoNum type="arabicPeriod"/>
            </a:pP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Immunitet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pasayishi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L="342900" indent="-342900">
              <a:buAutoNum type="arabicPeriod"/>
            </a:pP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Xotira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pasayishi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L="342900" indent="-342900">
              <a:buAutoNum type="arabicPeriod"/>
            </a:pP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Vitamin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minerallarni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yo’qotilishi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L="342900" indent="-342900">
              <a:buAutoNum type="arabicPeriod"/>
            </a:pP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Katoballik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ta’siri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AutoNum type="arabicPeriod"/>
            </a:pP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Oshqozan-ichak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kasalliklari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rivojlanishi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L="342900" indent="-342900">
              <a:buAutoNum type="arabicPeriod"/>
            </a:pP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Vitamin D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yetishmovchiligi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L="342900" indent="-342900">
              <a:buAutoNum type="arabicPeriod"/>
            </a:pP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Semizlik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ozg’inlik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holati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3200" dirty="0" smtClean="0"/>
          </a:p>
        </p:txBody>
      </p:sp>
      <p:pic>
        <p:nvPicPr>
          <p:cNvPr id="2050" name="Picture 2" descr="Uyqu buzilishi saratonga sabab bo'lishi mumkin — tadqiqot | UzReport.new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7381" y="2282147"/>
            <a:ext cx="3024809" cy="201508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Immunitet nima sababdan pasayadi va uni qanday qilib ko'tarish mumkin?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49090" y="3948115"/>
            <a:ext cx="3663667" cy="206059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Semizlik - sabablari, tasnifi, klinikasi, xavf omillari, tashxislash,  davolash, asoratlari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444" y="6155183"/>
            <a:ext cx="2803367" cy="186891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80093007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907864" y="520508"/>
            <a:ext cx="1118081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Stressni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kamaytirish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stressga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bardoshlilikni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oshirish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32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626412" y="1528168"/>
            <a:ext cx="8678009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AutoNum type="arabicPeriod"/>
            </a:pP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Psixologik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stressni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fiziologik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stressga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almashtirish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ya’ni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- sport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shug’ullanish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turli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xil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jismoniy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faollik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L="342900" indent="-342900" algn="just">
              <a:buAutoNum type="arabicPeriod"/>
            </a:pP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Sevimli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mashg’ulot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shug’illanish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L="342900" indent="-342900" algn="just">
              <a:buAutoNum type="arabicPeriod"/>
            </a:pP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Toza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havoda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sayr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L="342900" indent="-342900" algn="just">
              <a:buAutoNum type="arabicPeriod"/>
            </a:pP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Yaqin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insonlar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dildan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suhbat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qurish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L="342900" indent="-342900" algn="just">
              <a:buAutoNum type="arabicPeriod"/>
            </a:pP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Me’yoridagi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uyqu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kuniga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7-8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soat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);</a:t>
            </a:r>
          </a:p>
          <a:p>
            <a:pPr marL="342900" indent="-342900" algn="just">
              <a:buAutoNum type="arabicPeriod"/>
            </a:pP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Nafas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mashqlari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(4-4-6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mashqi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);</a:t>
            </a:r>
          </a:p>
          <a:p>
            <a:pPr marL="342900" indent="-342900" algn="just">
              <a:buAutoNum type="arabicPeriod"/>
            </a:pP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Oqsilga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shuningdek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vitamin B1, K, Mg, D3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minerallarniga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boy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bo’lgan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mahsulotlar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gosht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tuxum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sut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mahsulotlari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loviya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no‘xat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grechka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Bodom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yong‘oq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ko’katlar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jigar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b);</a:t>
            </a:r>
          </a:p>
        </p:txBody>
      </p:sp>
      <p:pic>
        <p:nvPicPr>
          <p:cNvPr id="3074" name="Picture 2" descr="Жисмоний фаолликнинг аҳамияти » &quot;Оқдарё овози&quot; газетас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54193" y="1528168"/>
            <a:ext cx="4359113" cy="290815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Musiqaning inson ruhiyati va salomatligiga ta'siri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54192" y="4528988"/>
            <a:ext cx="4359113" cy="291085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63934061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09600" y="729258"/>
            <a:ext cx="7562850" cy="67710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1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Motivatsiya</a:t>
            </a:r>
            <a:endParaRPr lang="en-US" sz="31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31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Motivatsiya</a:t>
            </a:r>
            <a:r>
              <a:rPr lang="en-US" sz="3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insonning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maqsadga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erishish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yo‘lidagi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ichki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turtkisi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intilish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harakatini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davom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ettirishga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undovchi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omildir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Bu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insonning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ichki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energiyasi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bo‘lib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u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o‘z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faoliyatini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boshlash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davom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ettirish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maqsadga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yetish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kuch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hisoblanadi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Motivatsiya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ijtimoiy-hissiy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intellektning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muhim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qismidir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chunki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u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hissiyot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xatti-harakatlarni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boshqarish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muvaffaqiyatga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erishishga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xizmat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qiladi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ctr"/>
            <a:r>
              <a:rPr lang="en-US" sz="31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Motivatsiyaning</a:t>
            </a:r>
            <a:r>
              <a:rPr lang="en-US" sz="3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en-US" sz="3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turlari</a:t>
            </a:r>
            <a:endParaRPr lang="en-US" sz="31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Font typeface="+mj-lt"/>
              <a:buAutoNum type="arabicPeriod"/>
            </a:pPr>
            <a:r>
              <a:rPr lang="en-US" sz="31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Ichki</a:t>
            </a:r>
            <a:r>
              <a:rPr lang="en-US" sz="3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motivatsiya</a:t>
            </a:r>
            <a:endParaRPr lang="en-US" sz="3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Font typeface="+mj-lt"/>
              <a:buAutoNum type="arabicPeriod"/>
            </a:pPr>
            <a:r>
              <a:rPr lang="en-US" sz="31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Tashqi</a:t>
            </a:r>
            <a:r>
              <a:rPr lang="en-US" sz="3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motivatsiya</a:t>
            </a:r>
            <a:endParaRPr lang="en-US" sz="3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074" name="Picture 2" descr="Picture background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143" r="17267"/>
          <a:stretch/>
        </p:blipFill>
        <p:spPr bwMode="auto">
          <a:xfrm>
            <a:off x="8604248" y="0"/>
            <a:ext cx="6026152" cy="82296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55741440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7229929" y="375315"/>
            <a:ext cx="6752771" cy="74789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Empatiya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</a:p>
          <a:p>
            <a:pPr algn="just"/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Empatiya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—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boshqalar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tuyg'ularini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tushunish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ularga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hamdardlik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ko'rsatish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ularning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his-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tuyg'ulariga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nisbatan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xushmuomalalik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munosabatda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bo'lish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qobiliyatidir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Empatiya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odatda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ikkita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jihatga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bo'linadi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algn="just">
              <a:buFont typeface="+mj-lt"/>
              <a:buAutoNum type="arabicPeriod"/>
            </a:pP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Kognitiv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empatiya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—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odamning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fikrlarini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nuqtai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nazarini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tushunish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ularning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ichki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holatini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aniqlashga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yordam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beradi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>
              <a:buFont typeface="+mj-lt"/>
              <a:buAutoNum type="arabicPeriod"/>
            </a:pP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Emotsional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empatiya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—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boshqalar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tuyg'ularini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his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ularga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qarshi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xatti-harakatlar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ko'rsatish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098" name="Picture 2" descr="Picture background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00" r="8542" b="6666"/>
          <a:stretch/>
        </p:blipFill>
        <p:spPr bwMode="auto">
          <a:xfrm>
            <a:off x="746125" y="469880"/>
            <a:ext cx="6054725" cy="364492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Picture backgroun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125" y="4114800"/>
            <a:ext cx="6054725" cy="386751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Скругленный прямоугольник 4"/>
          <p:cNvSpPr/>
          <p:nvPr/>
        </p:nvSpPr>
        <p:spPr>
          <a:xfrm>
            <a:off x="12858750" y="7791450"/>
            <a:ext cx="1619250" cy="285750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76200107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3"/>
          <a:srcRect l="16828" t="25000" r="16407" b="9500"/>
          <a:stretch/>
        </p:blipFill>
        <p:spPr>
          <a:xfrm>
            <a:off x="603504" y="521208"/>
            <a:ext cx="6729984" cy="356616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4"/>
          <a:srcRect l="15704" t="32831" r="18797" b="10000"/>
          <a:stretch/>
        </p:blipFill>
        <p:spPr>
          <a:xfrm>
            <a:off x="603504" y="4467387"/>
            <a:ext cx="6729984" cy="3235271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5"/>
          <a:srcRect l="18375" t="19250" r="18797" b="23377"/>
          <a:stretch/>
        </p:blipFill>
        <p:spPr>
          <a:xfrm>
            <a:off x="7613232" y="869998"/>
            <a:ext cx="6645983" cy="3217369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6"/>
          <a:srcRect l="18797" t="20000" r="18797" b="24551"/>
          <a:stretch/>
        </p:blipFill>
        <p:spPr>
          <a:xfrm>
            <a:off x="7613232" y="4467387"/>
            <a:ext cx="6645983" cy="32352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6180231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96207" y="279806"/>
            <a:ext cx="6323694" cy="72943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</a:t>
            </a:r>
            <a:r>
              <a:rPr lang="en-US" sz="3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Ijtimoiy</a:t>
            </a:r>
            <a:r>
              <a:rPr lang="en-US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ko'nikmalar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</a:p>
          <a:p>
            <a:pPr algn="just"/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Ijtimoiy</a:t>
            </a: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ko'nikmalar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—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odamlarning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boshqalar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samarali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ijobiy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munosabatlar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o'rnatishi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turli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ijtimoiy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vaziyatlarda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muvaffaqiyatli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faoliyat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yuritishi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zarur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bo'lgan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qobiliyatlar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malakalardir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Ushbu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ko'nikmalar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shuningdek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odamning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jamiyatdagi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o'rnini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muloqot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jamoada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ishlash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qobiliyatini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belgilaydi</a:t>
            </a: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122" name="Picture 2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75524" y="833804"/>
            <a:ext cx="7007225" cy="674030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Скругленный прямоугольник 3"/>
          <p:cNvSpPr/>
          <p:nvPr/>
        </p:nvSpPr>
        <p:spPr>
          <a:xfrm>
            <a:off x="12858750" y="7791450"/>
            <a:ext cx="1619250" cy="285750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00574397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62000" y="336888"/>
            <a:ext cx="12934950" cy="74789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Ijtimoiy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ko'nikmalar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quyidagi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sohalarni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o'z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ichiga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oladi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algn="just">
              <a:buFont typeface="+mj-lt"/>
              <a:buAutoNum type="arabicPeriod"/>
            </a:pP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Muloqot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—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boshqalar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samarali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to'g'ri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muloqot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o'rnatish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o'z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fikrlarini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aniq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tushunarli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ifoda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etish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>
              <a:buFont typeface="+mj-lt"/>
              <a:buAutoNum type="arabicPeriod"/>
            </a:pP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Aktiv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tinglash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—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boshqalar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gapirayotganida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ularni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to'liq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tinglash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tushunishga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harakat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>
              <a:buFont typeface="+mj-lt"/>
              <a:buAutoNum type="arabicPeriod"/>
            </a:pPr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Jamoada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ishlash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—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guruhda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birgalikda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samarali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ishlash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umumiy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maqsadga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erishish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boshqa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odamlar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hamkorlik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>
              <a:buFont typeface="+mj-lt"/>
              <a:buAutoNum type="arabicPeriod"/>
            </a:pP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Konfliktni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boshqarish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—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turli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fikrlar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qarama-qarshiliklarga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nisbatan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to'g'ri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javob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berish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mojarolarni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hal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etish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usullarini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bilish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>
              <a:buFont typeface="+mj-lt"/>
              <a:buAutoNum type="arabicPeriod"/>
            </a:pP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Empatiya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—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boshqalarning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his-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tuyg'ularini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tushunish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ularga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nisbatan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mos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reaktsiyalarni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ko'rsatish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>
              <a:buFont typeface="+mj-lt"/>
              <a:buAutoNum type="arabicPeriod"/>
            </a:pP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Qarorlar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qabul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—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ijtimoiy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vaziyatlarda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to'g'ri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adolatli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qarorlar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qabul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jamiyat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qoidalarini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hurmat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>
              <a:buFont typeface="+mj-lt"/>
              <a:buAutoNum type="arabicPeriod"/>
            </a:pPr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O'zini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boshqarish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—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o'z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hissiyotlarini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reaktsiyalarini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nazorat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ijtimoiy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muhitda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moslashuvchanlik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12858750" y="7791450"/>
            <a:ext cx="1619250" cy="285750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01720043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672447" y="390332"/>
            <a:ext cx="7896714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en-US" sz="40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Zamonaviy</a:t>
            </a:r>
            <a:r>
              <a:rPr lang="en-US" sz="4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ta’limda</a:t>
            </a:r>
            <a:r>
              <a:rPr lang="en-US" sz="4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IHQning</a:t>
            </a:r>
            <a:r>
              <a:rPr lang="en-US" sz="4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roli</a:t>
            </a:r>
            <a:endParaRPr lang="ru-RU" sz="4000" b="1" i="1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558242" y="1229312"/>
            <a:ext cx="13352584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3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Zamonaviy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ta'limda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IHQ (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Intellektual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Hissiy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Ijtimoiy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Ko'nikmalar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ning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roli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juda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muhim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Ushbu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ko'nikmalar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o'quvchilarning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nafaqat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bilim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olish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balki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inson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sifatida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rivojlanishi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zarur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bo'lgan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jihatlarni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tashkil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etadi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Zamonaviy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ta'limda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o'qitish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o'rgatish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jarayonida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IHQning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integratsiyasi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nechta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jihatlarni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o'z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ichiga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oladi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algn="ctr"/>
            <a:r>
              <a:rPr lang="en-US" sz="3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en-US" sz="3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Intellektual</a:t>
            </a:r>
            <a:r>
              <a:rPr lang="en-US" sz="3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ko'nikmalar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lvl="1" algn="just"/>
            <a:r>
              <a:rPr 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Kognitiv</a:t>
            </a:r>
            <a:r>
              <a:rPr 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qobiliyatlar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—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talabalarning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muammolarni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hal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analitik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fikrlash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ijodiy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yondoshuvlar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chiqish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qobiliyatlarini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rivojlantiradi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O'quvchilar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o'z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fikrlarini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tushunarli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tarzda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ifodalash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murakkab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mavzularni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qayta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ishlashni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o'rganadilar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lvl="1" algn="just"/>
            <a:r>
              <a:rPr 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O'rganish</a:t>
            </a:r>
            <a:r>
              <a:rPr 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usullari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—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talabalar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o'z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o'qish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usullarini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mustahkamlash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o'rganish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jarayonida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yanada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samarali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strategiyalarni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qo'llashni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o'rganadilar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Zamonaviy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ta'limda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texnologiyalardan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foydalanish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ham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kognitiv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rivojlanishni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qo'llab-quvvatlaydi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2858750" y="7791450"/>
            <a:ext cx="1619250" cy="285750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21700749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11199" y="430242"/>
            <a:ext cx="13483771" cy="74789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en-US" sz="3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Hissiy</a:t>
            </a:r>
            <a:r>
              <a:rPr lang="en-US" sz="3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ko'nikmalar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742950" lvl="1" indent="-285750" algn="just">
              <a:buFont typeface="+mj-lt"/>
              <a:buAutoNum type="arabicPeriod"/>
            </a:pPr>
            <a:r>
              <a:rPr 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Emotsional</a:t>
            </a:r>
            <a:r>
              <a:rPr 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intellekt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—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talabalarning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o'z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hissiyotlarini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boshqalarning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his-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tuyg'ularini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tushunish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boshqarish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qobiliyatini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rivojlantiradi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Bu,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o'z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navbatida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ular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orasidagi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o'zaro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munosabatlar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jamoaviy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ishlashda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samarali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natijalarga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olib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keladi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742950" lvl="1" indent="-285750" algn="just">
              <a:buFont typeface="+mj-lt"/>
              <a:buAutoNum type="arabicPeriod"/>
            </a:pPr>
            <a:r>
              <a:rPr 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Empatiya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—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zamonaviy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ta'limda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talabalarga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boshqalarning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his-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tuyg'ularini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anglash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ularga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yordam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berishga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qaratilgan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muhit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yaratish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jamoada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bir-birini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qo'llab-quvvatlashni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o'rgatadi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ctr"/>
            <a:r>
              <a:rPr lang="en-US" sz="3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en-US" sz="3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Ijtimoiy</a:t>
            </a:r>
            <a:r>
              <a:rPr lang="en-US" sz="3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ko'nikmalar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742950" lvl="1" indent="-285750" algn="just">
              <a:buFont typeface="+mj-lt"/>
              <a:buAutoNum type="arabicPeriod"/>
            </a:pPr>
            <a:r>
              <a:rPr 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Muloqot</a:t>
            </a:r>
            <a:r>
              <a:rPr 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hamkorlik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—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talabalar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o'rtasida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samarali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muloqot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jamoada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ishlash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ko'nikmalarini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rivojlantirish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o'z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fikrlarini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boshqalar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baham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ko'rish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g'oyalarni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birlashtirishni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o'rganish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742950" lvl="1" indent="-285750" algn="just">
              <a:buFont typeface="+mj-lt"/>
              <a:buAutoNum type="arabicPeriod"/>
            </a:pPr>
            <a:r>
              <a:rPr 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Qarorlar</a:t>
            </a:r>
            <a:r>
              <a:rPr 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qabul</a:t>
            </a:r>
            <a:r>
              <a:rPr 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—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jamiyatda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ijtimoiy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mas'uliyatni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his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guruhlarda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qarorlar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qabul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qobiliyatini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rivojlantirish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742950" lvl="1" indent="-285750" algn="just">
              <a:buFont typeface="+mj-lt"/>
              <a:buAutoNum type="arabicPeriod"/>
            </a:pPr>
            <a:r>
              <a:rPr 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Konfliktni</a:t>
            </a:r>
            <a:r>
              <a:rPr 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hal</a:t>
            </a:r>
            <a:r>
              <a:rPr 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—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talabalarga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turli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qarama-qarshiliklarni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qanday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hal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qilishni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boshqalarning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fikrlarini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hurmat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qilishni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o'rgatish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12858750" y="7791450"/>
            <a:ext cx="1619250" cy="285750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08025639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893506" y="429359"/>
            <a:ext cx="6904454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US" sz="4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en-US" sz="40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IHQni</a:t>
            </a:r>
            <a:r>
              <a:rPr lang="en-US" sz="4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rivojlantirish</a:t>
            </a:r>
            <a:r>
              <a:rPr lang="en-US" sz="4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usullari</a:t>
            </a:r>
            <a:r>
              <a:rPr lang="en-US" sz="4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40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32121" y="1241324"/>
            <a:ext cx="13627224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3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IHQ (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Intellektual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Hissiy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Ijtimoiy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Ko'nikmalar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rivojlantirish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turli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usullar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strategiyalar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mavjud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Har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sohada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o'ziga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xos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metodlar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ko'nikmalarni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yaxshilash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Quyidagi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usullarni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ko'rib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chiqish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algn="ctr"/>
            <a:r>
              <a:rPr 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Intellektual</a:t>
            </a:r>
            <a:r>
              <a:rPr 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ko'nikmalarni</a:t>
            </a:r>
            <a:r>
              <a:rPr 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rivojlantirish</a:t>
            </a:r>
            <a:r>
              <a:rPr 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usullari</a:t>
            </a:r>
            <a:r>
              <a:rPr 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Tanqidiy</a:t>
            </a:r>
            <a:r>
              <a:rPr 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fikrlashni</a:t>
            </a:r>
            <a:r>
              <a:rPr 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rivojlantirish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O'quvchilarga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har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masala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g'oyani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chuqur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tahlil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qilishni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turli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nuqtai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nazarlardan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baholashni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fikrlarni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asoslashni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o'rgatish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Bu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munozaralar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analitik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vazifalar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o'qish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materiallari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ishlash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juda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foydali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Ijodiy</a:t>
            </a:r>
            <a:r>
              <a:rPr 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fikrlashni</a:t>
            </a:r>
            <a:r>
              <a:rPr 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qo'llab-quvvatlash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O'quvchilarga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yangi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g'oyalarni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chiqish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yangi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echimlar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izlash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muammolarga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ijodiy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yondashishni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o'rgatish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Bu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kreativ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masalalar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guruh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ishlari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amalga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oshirilishi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O'qish</a:t>
            </a:r>
            <a:r>
              <a:rPr 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o'rganish</a:t>
            </a:r>
            <a:r>
              <a:rPr 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strategiyalarini</a:t>
            </a:r>
            <a:r>
              <a:rPr 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o'rgatish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Samarali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o'qish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usullari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vaqtni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boshqarish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ma'lumotni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qayta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ishlash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bo'yicha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strategiyalarni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o'rgatish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talabalarga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o'z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bilimlarini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mustahkamlashga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yordam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beradi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12858750" y="7791450"/>
            <a:ext cx="1619250" cy="285750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91025916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76300" y="485686"/>
            <a:ext cx="12858750" cy="74789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Hissiy</a:t>
            </a:r>
            <a:r>
              <a:rPr 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ko'nikmalarni</a:t>
            </a:r>
            <a:r>
              <a:rPr 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rivojlantirish</a:t>
            </a:r>
            <a:r>
              <a:rPr 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usullari</a:t>
            </a:r>
            <a:r>
              <a:rPr 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Emotsional</a:t>
            </a:r>
            <a:r>
              <a:rPr 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intellektni</a:t>
            </a:r>
            <a:r>
              <a:rPr 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o'rgatish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O'quvchilarga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o'z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hissiyotlarini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tanib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olish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ularni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boshqarish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boshqalarning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his-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tuyg'ularini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tushunish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ko'nikmalarini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o'rgatish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Bu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ko'pincha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o'zini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tahlil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hissiy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holatlarni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muhokama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ro'yxatga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olish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(journaling)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usullari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yordam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beradi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Empatiya</a:t>
            </a:r>
            <a:r>
              <a:rPr 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hamdardlikni</a:t>
            </a:r>
            <a:r>
              <a:rPr 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rivojlantirish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Talabalarni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odamlarning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his-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tuyg'ulariga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e'tibor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berishga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undash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ularni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boshqalar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o'zaro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muloqotda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ularga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yordam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berishga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o'rgatish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Rolli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o'yinlar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muammolarni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hal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jamoaviy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faoliyatlar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empatiya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hamdardlikni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rivojlantiradi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Stressni</a:t>
            </a:r>
            <a:r>
              <a:rPr 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boshqarish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O'quvchilarga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stressni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aniqlash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sabablari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ishlash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tinchlantiruvchi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metodlarni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o'rganish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Meditatsiya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nafas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olish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texnikalari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o'zini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boshqarish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usullari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jarayonni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qo'llab-quvvatlaydi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Pozitiv</a:t>
            </a:r>
            <a:r>
              <a:rPr 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fikrlashni</a:t>
            </a:r>
            <a:r>
              <a:rPr 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rivojlantirish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Ijobiy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o'ylash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muammolarga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ijobiy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yondashish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hissiy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barqarorlikni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oshiradi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Motivatsiya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o'ziga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bo'lgan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ishonchni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mustahkamlash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maqsadlarni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belgilash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o'quvchilar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o'z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hissiy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holatini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boshqarish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ko'nikmalarini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rivojlantiradilar</a:t>
            </a:r>
            <a:r>
              <a:rPr lang="en-US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3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12858750" y="7791450"/>
            <a:ext cx="1619250" cy="285750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74179621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95085" y="501587"/>
            <a:ext cx="13585372" cy="69865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Ijtimoiy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ko'nikmalarni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rivojlantirish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usullari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Muloqot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ko'nikmalarini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o'rgatish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Talabalarga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samarali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muloqot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qilishni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fikrlarini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aniq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izchil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ifodalashni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o'rgatish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Gruppaviy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muhokamalar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taqdimotlar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rolli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o'yinlar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o'z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fikrlarini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boshqalarga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tushunarli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tarzda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yetkazish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qobiliyati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rivojlanadi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Aktiv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tinglashni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rivojlantirish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Boshqalar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gapirayotganda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ular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diqqat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tinglash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savollar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berish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o'z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fikrlarini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qayta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ishlash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Bu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muloqotni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chuqurlashtiradi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muammolarni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hal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qilishda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samarali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yordam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beradi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Jamoada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ishlashni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o'rgatish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Guruh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ishlarini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tashkil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etish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samarali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ishlashni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rivojlantirish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Jamoaviy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vazifalar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muammolarni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birgalikda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hal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mas'uliyatni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taqsimlash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talabalar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ijtimoiy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ko'nikmalarni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rivojlantiradilar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Konfliktni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hal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Talabalarga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nizolarni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hal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qarama-qarshiliklarni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boshqarish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har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tomonning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nuqtai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nazarini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hurmat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qilishni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o'rgatish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Bu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muammolarni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tinch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yo'l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hal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qilishni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o'rganishga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yordam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beradi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Etakchilik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mas'uliyatni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o'rgatish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Jamoada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boshqalarni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ilhomlantirish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boshqarish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ko'nikmalarini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rivojlantirish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shuningdek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o'z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vazifalarini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o'z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vaqtida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samarali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bajara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olishni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o'rgatish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12858750" y="7791450"/>
            <a:ext cx="1619250" cy="285750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00458129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341222"/>
            <a:ext cx="1490472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0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Vikum</a:t>
            </a:r>
            <a:r>
              <a:rPr lang="en-US" sz="4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testi</a:t>
            </a:r>
            <a:r>
              <a:rPr lang="en-US" sz="4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40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85216" y="1003822"/>
            <a:ext cx="13697712" cy="68634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Vikum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testi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insonning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atrofdagilarning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hissiy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holatini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tushunish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yuz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ifodalari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tana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tilini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“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o‘qish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”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qobiliyatini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aniqlashga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mo‘ljallangan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psixologik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testlardan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biridir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Bu test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odatda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turli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emotsional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ifodalar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aks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etgan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yuz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tasvirlarini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taqdim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etadi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ishtirokchi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ularni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to‘g‘ri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aniqlashi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kerak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bo‘ladi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algn="ctr"/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Vikum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testining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maqsadi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Emotsional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intellekt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darajasini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baholash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Font typeface="Arial" panose="020B0604020202020204" pitchFamily="34" charset="0"/>
              <a:buChar char="•"/>
            </a:pP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Odamlarning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his-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tuyg‘ularini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tushunish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qobiliyatini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aniqlash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Font typeface="Arial" panose="020B0604020202020204" pitchFamily="34" charset="0"/>
              <a:buChar char="•"/>
            </a:pP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Yuz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ifodalarini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to‘g‘ri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talqin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ko‘nikmalarini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rivojlantirish</a:t>
            </a:r>
            <a:endParaRPr 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Jarayon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Siz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turli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hissiyotlar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quvonch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qayg‘u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mensimaslik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jirkanish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g‘azab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qo‘rquv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hayrat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aks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etgan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tasvirni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ko‘rasiz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Suratdagi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yuz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ifodasiga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qarab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mos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keladigan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tugmani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bosib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hissiyot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turini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aniqlashingiz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kerak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Natija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Bu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sizning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hissiy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holatlarni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qanchalik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yaxshi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tushunishingizni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atrofdagilarning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his-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tuyg‘ularini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“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o‘qish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”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qobiliyatingizni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ko‘rsatadi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Natijalar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foiz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ko‘rinishida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taqdim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etiladi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siz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xatoga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yo‘l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qo‘ygan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hissiyotlar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ham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qayd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etiladi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Test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havolasi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https</a:t>
            </a:r>
            <a:r>
              <a:rPr lang="en-US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://</a:t>
            </a:r>
            <a:r>
              <a:rPr lang="en-US" sz="2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wikium.ru/emotional-intellect-test?utm_source=wkpartner&amp;utm_medium=cpa&amp;utm_campaign=5214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12858750" y="7791450"/>
            <a:ext cx="1619250" cy="285750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99684840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3"/>
          <a:srcRect l="7686" t="11979" r="6809" b="8854"/>
          <a:stretch/>
        </p:blipFill>
        <p:spPr>
          <a:xfrm>
            <a:off x="361950" y="250259"/>
            <a:ext cx="13620750" cy="7503091"/>
          </a:xfrm>
          <a:prstGeom prst="rect">
            <a:avLst/>
          </a:prstGeom>
        </p:spPr>
      </p:pic>
      <p:sp>
        <p:nvSpPr>
          <p:cNvPr id="3" name="Скругленный прямоугольник 2"/>
          <p:cNvSpPr/>
          <p:nvPr/>
        </p:nvSpPr>
        <p:spPr>
          <a:xfrm>
            <a:off x="12858750" y="7791450"/>
            <a:ext cx="1619250" cy="285750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48712247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3"/>
          <a:srcRect l="10030" t="11198" r="6955" b="8854"/>
          <a:stretch/>
        </p:blipFill>
        <p:spPr>
          <a:xfrm>
            <a:off x="742949" y="400049"/>
            <a:ext cx="13487401" cy="730270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616268006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3"/>
          <a:srcRect l="13251" t="11718" r="10322" b="7031"/>
          <a:stretch/>
        </p:blipFill>
        <p:spPr>
          <a:xfrm>
            <a:off x="666750" y="323850"/>
            <a:ext cx="13373100" cy="73914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430555441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3"/>
          <a:srcRect l="11201" t="13021" r="5783" b="8073"/>
          <a:stretch/>
        </p:blipFill>
        <p:spPr>
          <a:xfrm>
            <a:off x="666749" y="495299"/>
            <a:ext cx="13373101" cy="714647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008364226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3"/>
          <a:srcRect l="12811" t="11718" r="11200" b="7291"/>
          <a:stretch/>
        </p:blipFill>
        <p:spPr>
          <a:xfrm>
            <a:off x="457201" y="495300"/>
            <a:ext cx="13487400" cy="70204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627128903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901</TotalTime>
  <Words>1450</Words>
  <Application>Microsoft Office PowerPoint</Application>
  <PresentationFormat>Произвольный</PresentationFormat>
  <Paragraphs>196</Paragraphs>
  <Slides>39</Slides>
  <Notes>10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39</vt:i4>
      </vt:variant>
    </vt:vector>
  </HeadingPairs>
  <TitlesOfParts>
    <vt:vector size="45" baseType="lpstr">
      <vt:lpstr>Times New Roman</vt:lpstr>
      <vt:lpstr>Calibri Light</vt:lpstr>
      <vt:lpstr>Calibri</vt:lpstr>
      <vt:lpstr>Wingdings</vt:lpstr>
      <vt:lpstr>Arial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PptxGenJS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Пользователь</cp:lastModifiedBy>
  <cp:revision>185</cp:revision>
  <dcterms:created xsi:type="dcterms:W3CDTF">2024-11-12T07:03:37Z</dcterms:created>
  <dcterms:modified xsi:type="dcterms:W3CDTF">2026-09-28T08:41:46Z</dcterms:modified>
</cp:coreProperties>
</file>