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16" r:id="rId2"/>
    <p:sldId id="1479" r:id="rId3"/>
    <p:sldId id="262" r:id="rId4"/>
    <p:sldId id="436" r:id="rId5"/>
    <p:sldId id="1478" r:id="rId6"/>
    <p:sldId id="1481" r:id="rId7"/>
    <p:sldId id="263" r:id="rId8"/>
    <p:sldId id="1459" r:id="rId9"/>
    <p:sldId id="270" r:id="rId10"/>
    <p:sldId id="1460" r:id="rId11"/>
    <p:sldId id="1461" r:id="rId12"/>
    <p:sldId id="1482" r:id="rId13"/>
    <p:sldId id="1471" r:id="rId14"/>
    <p:sldId id="1473" r:id="rId15"/>
    <p:sldId id="1409" r:id="rId16"/>
    <p:sldId id="435" r:id="rId17"/>
    <p:sldId id="1474" r:id="rId18"/>
    <p:sldId id="1475" r:id="rId19"/>
    <p:sldId id="1465" r:id="rId20"/>
    <p:sldId id="1462" r:id="rId21"/>
    <p:sldId id="1467" r:id="rId22"/>
    <p:sldId id="1472" r:id="rId23"/>
    <p:sldId id="1469" r:id="rId24"/>
    <p:sldId id="328" r:id="rId25"/>
    <p:sldId id="279" r:id="rId26"/>
    <p:sldId id="1480" r:id="rId27"/>
    <p:sldId id="1378" r:id="rId28"/>
    <p:sldId id="1379" r:id="rId29"/>
    <p:sldId id="322" r:id="rId30"/>
    <p:sldId id="294" r:id="rId31"/>
    <p:sldId id="293" r:id="rId32"/>
    <p:sldId id="278" r:id="rId33"/>
    <p:sldId id="277" r:id="rId34"/>
    <p:sldId id="303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7" d="100"/>
          <a:sy n="47" d="100"/>
        </p:scale>
        <p:origin x="48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9228037671761616E-2"/>
          <c:y val="4.7397053691407828E-2"/>
          <c:w val="0.81822294272039509"/>
          <c:h val="0.790463300108000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449</c:v>
                </c:pt>
                <c:pt idx="1">
                  <c:v>431</c:v>
                </c:pt>
                <c:pt idx="2">
                  <c:v>401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19-47A7-B6BD-BC913DA5A7C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1-A219-47A7-B6BD-BC913DA5A7C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kitob o‘qishni juda yoqtiradigan</c:v>
                </c:pt>
                <c:pt idx="1">
                  <c:v>kitob o‘qib turadigan</c:v>
                </c:pt>
                <c:pt idx="2">
                  <c:v>kitob o‘qishni yoqtirmaydigan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A219-47A7-B6BD-BC913DA5A7C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259934848"/>
        <c:axId val="259948928"/>
      </c:barChart>
      <c:catAx>
        <c:axId val="259934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59948928"/>
        <c:crosses val="autoZero"/>
        <c:auto val="1"/>
        <c:lblAlgn val="ctr"/>
        <c:lblOffset val="100"/>
        <c:noMultiLvlLbl val="0"/>
      </c:catAx>
      <c:valAx>
        <c:axId val="25994892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9934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2">
        <a:lumMod val="60000"/>
        <a:lumOff val="40000"/>
      </a:schemeClr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A4025-A3CE-470E-9FBF-A07A682DE3C9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0A5A0-5A53-4E88-8B77-9D62BFAF16E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006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2623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g9c73459845_0_20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4" name="Google Shape;934;g9c73459845_0_20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8963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g9c73459845_0_20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4" name="Google Shape;934;g9c73459845_0_20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6706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92a1ad2113_0_1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92a1ad2113_0_1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7838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20E7E-D583-4EB2-8001-71D0E725EA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E630AE9-E4F9-4A16-8B87-9F22646477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FDF4D1-1793-4288-AAF6-9BA04E8B7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46F97B4-B7D2-4F72-A470-96A0089B0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1B1B7DF-C75B-45FA-8E33-89610C62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866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5B6CAF-7720-4642-8B39-86A6A1CD7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B0CA608-2E5F-45B0-9079-80EC7BC520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5B46EA3-CB32-4C87-81F7-9DB4B2FB7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6AB0FE-C04D-4FDB-ABBE-902F744E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3B40C9-4AB4-48CF-B25B-487B0B003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293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12EDEC-A724-4364-8545-CB9190FA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24B3FCB-876F-4815-AC46-80E7AE484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7FDA1E-6328-47A0-9B23-D0DE25430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8E1588-BD11-4DDF-B4D3-63E30AE2F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765254-353C-4EEF-918C-0E3DA1399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878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A8AD89-ADDA-454E-994B-F210670E7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BD0B923-FF0C-4668-9E22-3CC620DA7F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5A9411F-FF62-4044-9A0E-2F4C75C00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8E31DF-5F23-40C1-A56F-A37BAE8D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CC69CA8-09AE-449D-8F87-7E51DB63E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0E05DD-EEFB-4D28-81DB-62715F3A1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504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7BE67C-96DC-4A37-BFBF-94EB12D9F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E6F8C3-4F3D-4FD7-80CC-75B910FDA2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EF73394-4D14-4B8E-9368-11A326F08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39606ED-0179-48D3-A82C-EC395C282B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A5A50F9-33E9-4B52-A8E7-066E332145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05E4EDA-BCF2-44F3-BD53-B572F6ED5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36B6936-B91F-4F07-9A19-9E4EE3AF8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4339BA3-ACDE-4F86-9427-7AC11C8DF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323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BE02CB-75A5-4193-979F-7B6E3BCEE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7A3C206-B101-47BF-86BC-8FC3D8DA7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2EA4FCC-3F3E-4F82-B464-C9986CA32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27DE336-97F1-4B2D-96F8-EAAF414AC8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548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12DAE52-6409-42E1-98CB-159900704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26C0062-1B60-4313-8546-AD7064F96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63CD70A-07B3-4084-A40A-8FC7FCF34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92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C40367-57E5-45BD-B7C6-25E009E7E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36DD8E-934A-47FF-B589-A4B474F7A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01B5984-861F-458E-B665-DB957EC8BA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F5E845-BD45-4435-8E09-BA57C838D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B5AC70A-C3D4-407D-8FAB-A1036C765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AB7504C-0A38-4B39-BDC1-59E74416D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98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C374D5-5E9D-4E46-8021-5F37B7DF3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3D3C66B-0EEB-4DAF-9D60-D4997EA63B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601F34-97F2-493A-ABC2-18CFC07CC0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09FEC0-2EEB-4A13-B141-874506FF4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DA9079E-2508-4307-A959-F745F1AD8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899429-D1C7-44D0-B9B0-105669B8A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874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785714-D1BA-4EE7-9C80-8A1434104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1119A3D-A1B9-4E35-86EB-02C6887359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151B35-F535-4AFF-BC00-93DD6E076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152F49A-DE8A-414E-90C7-4AAB55E24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8609813-831A-45B0-8496-0DEA46F3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024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3EC909E-F9A0-40CD-924E-21DE7352D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DDE1EE0-CA1C-4400-84E9-E3739E2E9E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2D0B49-75C4-43FC-850F-8F4A9C6B2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02B5B0-0960-4B48-A302-AC1A63D59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69B167E-F7C4-41A6-B03D-85CBC350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498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488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933451"/>
            <a:ext cx="10363200" cy="406400"/>
          </a:xfrm>
        </p:spPr>
        <p:txBody>
          <a:bodyPr>
            <a:normAutofit/>
          </a:bodyPr>
          <a:lstStyle>
            <a:lvl1pPr marL="0" indent="0" algn="ctr">
              <a:lnSpc>
                <a:spcPct val="86000"/>
              </a:lnSpc>
              <a:spcBef>
                <a:spcPts val="0"/>
              </a:spcBef>
              <a:buNone/>
              <a:defRPr sz="1800" baseline="0"/>
            </a:lvl1pPr>
          </a:lstStyle>
          <a:p>
            <a:pPr lvl="0"/>
            <a:r>
              <a:rPr lang="en-US" dirty="0"/>
              <a:t>Click here to edit subtitle</a:t>
            </a:r>
          </a:p>
        </p:txBody>
      </p:sp>
    </p:spTree>
    <p:extLst>
      <p:ext uri="{BB962C8B-B14F-4D97-AF65-F5344CB8AC3E}">
        <p14:creationId xmlns:p14="http://schemas.microsoft.com/office/powerpoint/2010/main" val="837860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6DB5DE-B977-4FD9-8DF8-B271D3926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E20DA09-8C50-4792-9C8C-A8875BAEA1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D5679B-4B04-4FC8-84D1-373122A164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E84F8-388B-4F91-802C-28286B92EB61}" type="datetimeFigureOut">
              <a:rPr lang="ru-RU" smtClean="0"/>
              <a:t>22.01.2025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8AB7AC3-4206-4826-8CA1-3061B2B28D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621E343-8DD6-4F55-BE7A-05453E94DA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A25A5-4DC8-47BE-B120-7A83C7266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185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lex.uz/docs/4312785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3.pptx" TargetMode="External"/><Relationship Id="rId7" Type="http://schemas.openxmlformats.org/officeDocument/2006/relationships/image" Target="../media/image28.emf"/><Relationship Id="rId2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1.pptx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hyperlink" Target="file:///C:\Users\PC\Desktop\Stesting-1%20&#1090;&#1072;&#1203;&#1083;&#1080;&#1083;%20&#1085;&#1072;&#1090;&#1080;&#1078;&#1072;&#1083;&#1072;&#1088;&#1080;\Stesting%20mart%20tahlili\&#1058;&#1060;&#1041;&#1057;%20&#1082;&#1086;&#1084;&#1087;&#1077;&#1090;&#1077;&#1085;&#1094;&#1080;&#1103;%202.pptx" TargetMode="External"/><Relationship Id="rId9" Type="http://schemas.openxmlformats.org/officeDocument/2006/relationships/image" Target="../media/image30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4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46.png"/><Relationship Id="rId2" Type="http://schemas.openxmlformats.org/officeDocument/2006/relationships/image" Target="../media/image31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19" Type="http://schemas.openxmlformats.org/officeDocument/2006/relationships/image" Target="../media/image48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7" Type="http://schemas.openxmlformats.org/officeDocument/2006/relationships/image" Target="../media/image30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9.emf"/><Relationship Id="rId5" Type="http://schemas.openxmlformats.org/officeDocument/2006/relationships/image" Target="../media/image28.emf"/><Relationship Id="rId4" Type="http://schemas.openxmlformats.org/officeDocument/2006/relationships/image" Target="../media/image27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10" Type="http://schemas.openxmlformats.org/officeDocument/2006/relationships/image" Target="../media/image60.png"/><Relationship Id="rId4" Type="http://schemas.openxmlformats.org/officeDocument/2006/relationships/image" Target="../media/image54.png"/><Relationship Id="rId9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61.jpg"/><Relationship Id="rId7" Type="http://schemas.openxmlformats.org/officeDocument/2006/relationships/image" Target="../media/image6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g"/><Relationship Id="rId5" Type="http://schemas.openxmlformats.org/officeDocument/2006/relationships/image" Target="../media/image63.jpg"/><Relationship Id="rId10" Type="http://schemas.openxmlformats.org/officeDocument/2006/relationships/image" Target="../media/image68.png"/><Relationship Id="rId4" Type="http://schemas.openxmlformats.org/officeDocument/2006/relationships/image" Target="../media/image62.jpg"/><Relationship Id="rId9" Type="http://schemas.openxmlformats.org/officeDocument/2006/relationships/image" Target="../media/image6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Прямая соединительная линия 14"/>
          <p:cNvCxnSpPr/>
          <p:nvPr/>
        </p:nvCxnSpPr>
        <p:spPr>
          <a:xfrm flipV="1">
            <a:off x="212888" y="1150837"/>
            <a:ext cx="11819595" cy="3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185320" y="251394"/>
            <a:ext cx="49106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.</a:t>
            </a:r>
            <a:r>
              <a:rPr lang="ru-RU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 err="1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PEDAGOGik</a:t>
            </a:r>
            <a:r>
              <a:rPr lang="en-US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MAHORAT MILLIY </a:t>
            </a:r>
            <a:br>
              <a:rPr lang="en-US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INSTITUTI</a:t>
            </a:r>
          </a:p>
        </p:txBody>
      </p:sp>
      <p:sp>
        <p:nvSpPr>
          <p:cNvPr id="4" name="Title 1"/>
          <p:cNvSpPr txBox="1"/>
          <p:nvPr/>
        </p:nvSpPr>
        <p:spPr bwMode="grayWhite">
          <a:xfrm>
            <a:off x="1048387" y="1414123"/>
            <a:ext cx="10779547" cy="2253816"/>
          </a:xfrm>
          <a:prstGeom prst="rect">
            <a:avLst/>
          </a:prstGeom>
          <a:noFill/>
          <a:effectLst/>
        </p:spPr>
        <p:txBody>
          <a:bodyPr vert="horz" lIns="91440" tIns="45720" rIns="91440" bIns="45720" rtlCol="0" anchor="ctr">
            <a:noAutofit/>
          </a:bodyPr>
          <a:lstStyle>
            <a:defPPr rtl="0"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000" b="1" spc="5">
                <a:solidFill>
                  <a:srgbClr val="002060"/>
                </a:solidFill>
                <a:latin typeface="Times New Roman" panose="02020603050405020304"/>
                <a:ea typeface="Calibri" panose="020F0502020204030204"/>
                <a:cs typeface="+mj-cs"/>
              </a:defRPr>
            </a:lvl1pPr>
          </a:lstStyle>
          <a:p>
            <a:r>
              <a:rPr lang="uz-Cyrl-UZ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BAHOLASH DASTURLARI</a:t>
            </a:r>
            <a:r>
              <a:rPr lang="ru-RU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(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PIRLS, PISA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TIMSS</a:t>
            </a:r>
            <a:r>
              <a:rPr lang="ru-RU" sz="3200" dirty="0">
                <a:latin typeface="Arial Narrow" panose="020B0606020202030204" pitchFamily="34" charset="0"/>
                <a:cs typeface="Arial" pitchFamily="34" charset="0"/>
              </a:rPr>
              <a:t>)</a:t>
            </a:r>
            <a:endParaRPr lang="uz-Cyrl-UZ" sz="3200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r>
              <a:rPr lang="uz-Latn-UZ" sz="3200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NATIJALARI ASOSIDA TAʼLIM SIFATINI OSHIRISH </a:t>
            </a:r>
            <a:endParaRPr lang="en-US" sz="4800" dirty="0">
              <a:solidFill>
                <a:srgbClr val="09038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2" descr="http://avloniy.uz/images/logo_1603161398.png">
            <a:extLst>
              <a:ext uri="{FF2B5EF4-FFF2-40B4-BE49-F238E27FC236}">
                <a16:creationId xmlns:a16="http://schemas.microsoft.com/office/drawing/2014/main" id="{BD44600D-D898-4BDD-BA74-FB6FD8F13C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85308"/>
          <a:stretch/>
        </p:blipFill>
        <p:spPr bwMode="auto">
          <a:xfrm>
            <a:off x="212887" y="119674"/>
            <a:ext cx="835500" cy="95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7376399" y="241230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22" name="Google Shape;65;p18">
            <a:extLst>
              <a:ext uri="{FF2B5EF4-FFF2-40B4-BE49-F238E27FC236}">
                <a16:creationId xmlns:a16="http://schemas.microsoft.com/office/drawing/2014/main" id="{47909B7F-1971-4ADA-9FF5-CD4A607FB122}"/>
              </a:ext>
            </a:extLst>
          </p:cNvPr>
          <p:cNvSpPr txBox="1">
            <a:spLocks/>
          </p:cNvSpPr>
          <p:nvPr/>
        </p:nvSpPr>
        <p:spPr>
          <a:xfrm>
            <a:off x="6742633" y="5915921"/>
            <a:ext cx="5223836" cy="6948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defTabSz="878717">
              <a:buNone/>
            </a:pP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Скругленный прямоугольник 7">
            <a:extLst>
              <a:ext uri="{FF2B5EF4-FFF2-40B4-BE49-F238E27FC236}">
                <a16:creationId xmlns:a16="http://schemas.microsoft.com/office/drawing/2014/main" id="{6AA61302-C59B-4CC3-BC8D-2C601EA36C7C}"/>
              </a:ext>
            </a:extLst>
          </p:cNvPr>
          <p:cNvSpPr/>
          <p:nvPr/>
        </p:nvSpPr>
        <p:spPr>
          <a:xfrm>
            <a:off x="1549425" y="4183705"/>
            <a:ext cx="2448272" cy="1911327"/>
          </a:xfrm>
          <a:prstGeom prst="roundRect">
            <a:avLst>
              <a:gd name="adj" fmla="val 10000"/>
            </a:avLst>
          </a:prstGeom>
          <a:blipFill rotWithShape="1">
            <a:blip r:embed="rId3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tint val="50000"/>
              <a:hueOff val="1313457"/>
              <a:satOff val="1552"/>
              <a:lumOff val="-18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ru-RU" sz="2400" dirty="0"/>
          </a:p>
        </p:txBody>
      </p:sp>
      <p:sp>
        <p:nvSpPr>
          <p:cNvPr id="11" name="Google Shape;164;p13">
            <a:extLst>
              <a:ext uri="{FF2B5EF4-FFF2-40B4-BE49-F238E27FC236}">
                <a16:creationId xmlns:a16="http://schemas.microsoft.com/office/drawing/2014/main" id="{2D50C4B5-595C-48DF-A09E-D10FEE55377B}"/>
              </a:ext>
            </a:extLst>
          </p:cNvPr>
          <p:cNvSpPr txBox="1"/>
          <p:nvPr/>
        </p:nvSpPr>
        <p:spPr>
          <a:xfrm>
            <a:off x="5534651" y="3900463"/>
            <a:ext cx="5956239" cy="1875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en-US" altLang="ru-RU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Ma’ruzachi</a:t>
            </a:r>
            <a:r>
              <a:rPr lang="en-US" altLang="ru-RU" sz="2667" i="1" dirty="0">
                <a:solidFill>
                  <a:srgbClr val="0070C0"/>
                </a:solidFill>
                <a:latin typeface="Arial Narrow" panose="020B0606020202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:</a:t>
            </a:r>
            <a:r>
              <a:rPr lang="ru-RU" altLang="ru-RU" sz="2667" i="1" dirty="0">
                <a:solidFill>
                  <a:srgbClr val="0070C0"/>
                </a:solidFill>
                <a:latin typeface="Arial Narrow" panose="020B0606020202030204" pitchFamily="34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A.Avloniy nomidagi milliy-tadqiqot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institut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i, “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Pedagogika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psixologiya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kafedrasi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mudiri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uz-Cyrl-UZ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p.f.d.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(DSc),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prof.v.b</a:t>
            </a:r>
            <a:r>
              <a:rPr lang="en-US" sz="2667" b="1" i="1" dirty="0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667" b="1" i="1" dirty="0" err="1">
                <a:solidFill>
                  <a:srgbClr val="0070C0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M.Ergasheva</a:t>
            </a:r>
            <a:endParaRPr sz="4000" b="1" i="1" dirty="0">
              <a:solidFill>
                <a:srgbClr val="002060"/>
              </a:solidFill>
              <a:highlight>
                <a:srgbClr val="FFFFFF"/>
              </a:highlight>
              <a:latin typeface="Arial Narrow" panose="020B0606020202030204" pitchFamily="34" charset="0"/>
              <a:ea typeface="Fira Sans SemiBold"/>
              <a:cs typeface="Times New Roman" panose="02020603050405020304" pitchFamily="18" charset="0"/>
              <a:sym typeface="Fira Sans Semi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90B426E3-A355-4C32-8E2C-59D950AFF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1361874"/>
            <a:ext cx="10364452" cy="442932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/>
              <a:t>1. 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</a:t>
            </a:r>
            <a:r>
              <a:rPr lang="uz-Cyrl-UZ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alqaro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dasturlari</a:t>
            </a:r>
            <a:r>
              <a:rPr lang="en-US" sz="2800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PIRLS VA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PISA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tadqiqot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natijalari</a:t>
            </a:r>
            <a:endParaRPr lang="ru-RU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2.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dasturlarini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-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tarbiya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jarayoniga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tadbiq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etishning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ahamiyati</a:t>
            </a:r>
            <a:endParaRPr lang="en-US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3.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tadqiqotlar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reytinglarida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yuqori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o‘rinlarni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egallagan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davlatlarning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ilg‘or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tajribalari</a:t>
            </a:r>
            <a:endParaRPr lang="uz-Cyrl-UZ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4. PIRLS VA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PISA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uz-Cyrl-UZ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xalqaro tadqiqot natijalari asosida ta’lim sifatini oshirish yo‘lida amalga oshiriladigan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yangi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yondashuv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b="1" dirty="0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7097D"/>
                </a:solidFill>
                <a:latin typeface="Arial Narrow" panose="020B0606020202030204" pitchFamily="34" charset="0"/>
                <a:cs typeface="Arial" pitchFamily="34" charset="0"/>
              </a:rPr>
              <a:t>strategiyalar</a:t>
            </a:r>
            <a:endParaRPr lang="uz-Cyrl-UZ" b="1" dirty="0">
              <a:solidFill>
                <a:srgbClr val="27097D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id="{FC8FF190-CC05-450E-9156-C38EE73287D8}"/>
              </a:ext>
            </a:extLst>
          </p:cNvPr>
          <p:cNvSpPr/>
          <p:nvPr/>
        </p:nvSpPr>
        <p:spPr>
          <a:xfrm>
            <a:off x="19129" y="-10499"/>
            <a:ext cx="12172871" cy="107729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 algn="ctr"/>
            <a:endParaRPr lang="en-US" sz="2400" b="1" dirty="0"/>
          </a:p>
          <a:p>
            <a:pPr marL="715945"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en-US" sz="2800" b="1" dirty="0"/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http://avloniy.uz/images/logo_1603161398.png">
            <a:extLst>
              <a:ext uri="{FF2B5EF4-FFF2-40B4-BE49-F238E27FC236}">
                <a16:creationId xmlns:a16="http://schemas.microsoft.com/office/drawing/2014/main" id="{F83D4DA1-3D2C-4B11-CD10-C5B63BA9C2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85308"/>
          <a:stretch/>
        </p:blipFill>
        <p:spPr bwMode="auto">
          <a:xfrm>
            <a:off x="212887" y="119674"/>
            <a:ext cx="906466" cy="947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6000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рямоугольник 43"/>
          <p:cNvSpPr/>
          <p:nvPr/>
        </p:nvSpPr>
        <p:spPr>
          <a:xfrm>
            <a:off x="6658279" y="3377911"/>
            <a:ext cx="5384831" cy="1909855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184908" y="3180201"/>
            <a:ext cx="5555589" cy="1600707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699566" y="1155990"/>
            <a:ext cx="5384831" cy="1467111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86803" y="1026545"/>
            <a:ext cx="5284635" cy="1766887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4294967295"/>
          </p:nvPr>
        </p:nvSpPr>
        <p:spPr>
          <a:xfrm>
            <a:off x="6741687" y="1096187"/>
            <a:ext cx="5105472" cy="442174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PIRLS, 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PISA va TIMSS tadqiqot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lar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i ta’lim tizimining haqiqiy holatini aniqlab, u haqda ob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’y</a:t>
            </a:r>
            <a:r>
              <a:rPr lang="uz-Cyrl-UZ" sz="2400" b="1" dirty="0">
                <a:latin typeface="Arial Narrow" panose="020B0606020202030204" pitchFamily="34" charset="0"/>
                <a:cs typeface="Arial" pitchFamily="34" charset="0"/>
              </a:rPr>
              <a:t>ektiv xulosa beradi. Ta’limimizning “qaysi nuqtada turganligini” va “qaerga qarab yurishi” kerakligini ko‘rsatadi. Bu orqali ta’limni rivojlantirishni strategik rejalashtirish imkoniyati paydo bo‘ladi.</a:t>
            </a:r>
            <a:endParaRPr lang="ru-RU" sz="2400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4294967295"/>
          </p:nvPr>
        </p:nvSpPr>
        <p:spPr>
          <a:xfrm>
            <a:off x="356171" y="981974"/>
            <a:ext cx="5631829" cy="3931842"/>
          </a:xfrm>
        </p:spPr>
        <p:txBody>
          <a:bodyPr>
            <a:noAutofit/>
          </a:bodyPr>
          <a:lstStyle/>
          <a:p>
            <a:pPr marL="0" indent="234945">
              <a:lnSpc>
                <a:spcPct val="150000"/>
              </a:lnSpc>
              <a:buNone/>
            </a:pP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Dunyodagi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rivojlangan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mamlakatlar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ta’lim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tizimida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xalqaro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baholash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jarayonlarida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munosib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qatnashish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masalasiga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alohida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e’tibor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qaratilmoqda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.  </a:t>
            </a:r>
          </a:p>
          <a:p>
            <a:pPr marL="0" indent="234945">
              <a:lnSpc>
                <a:spcPct val="150000"/>
              </a:lnSpc>
              <a:buNone/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PIRLS, PISA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TIMSS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savodxonlikni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baholashga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qaratilgan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eng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nufuzli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tadqiqotlardan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biri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Narrow" panose="020B0606020202030204" pitchFamily="34" charset="0"/>
                <a:cs typeface="Arial" pitchFamily="34" charset="0"/>
              </a:rPr>
              <a:t>hisoblanadi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2400" b="1" dirty="0">
              <a:latin typeface="Arial Narrow" panose="020B0606020202030204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11587164" y="6394451"/>
            <a:ext cx="604837" cy="365125"/>
          </a:xfrm>
        </p:spPr>
        <p:txBody>
          <a:bodyPr/>
          <a:lstStyle/>
          <a:p>
            <a:pPr defTabSz="1088529"/>
            <a:fld id="{387164BF-D67A-46C0-81D2-5BAF67C00C80}" type="slidenum">
              <a:rPr lang="en-US" smtClean="0">
                <a:solidFill>
                  <a:srgbClr val="D8D8D8">
                    <a:lumMod val="75000"/>
                  </a:srgbClr>
                </a:solidFill>
              </a:rPr>
              <a:pPr defTabSz="1088529"/>
              <a:t>3</a:t>
            </a:fld>
            <a:endParaRPr lang="en-US" dirty="0">
              <a:solidFill>
                <a:srgbClr val="D8D8D8">
                  <a:lumMod val="75000"/>
                </a:srgbClr>
              </a:solidFill>
            </a:endParaRPr>
          </a:p>
        </p:txBody>
      </p:sp>
      <p:cxnSp>
        <p:nvCxnSpPr>
          <p:cNvPr id="32" name="Прямая соединительная линия 31"/>
          <p:cNvCxnSpPr>
            <a:cxnSpLocks/>
            <a:endCxn id="33" idx="0"/>
          </p:cNvCxnSpPr>
          <p:nvPr/>
        </p:nvCxnSpPr>
        <p:spPr>
          <a:xfrm>
            <a:off x="6089623" y="1026544"/>
            <a:ext cx="19127" cy="67802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Овал 32"/>
          <p:cNvSpPr/>
          <p:nvPr/>
        </p:nvSpPr>
        <p:spPr>
          <a:xfrm>
            <a:off x="6000749" y="1704571"/>
            <a:ext cx="216000" cy="216000"/>
          </a:xfrm>
          <a:prstGeom prst="ellipse">
            <a:avLst/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34" name="Параллелограмм 33"/>
          <p:cNvSpPr/>
          <p:nvPr/>
        </p:nvSpPr>
        <p:spPr>
          <a:xfrm flipH="1">
            <a:off x="5398498" y="1479110"/>
            <a:ext cx="684001" cy="356172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dirty="0"/>
              <a:t>1</a:t>
            </a:r>
            <a:endParaRPr kumimoji="1" lang="ru-RU" dirty="0"/>
          </a:p>
        </p:txBody>
      </p:sp>
      <p:sp>
        <p:nvSpPr>
          <p:cNvPr id="40" name="Овал 39"/>
          <p:cNvSpPr/>
          <p:nvPr/>
        </p:nvSpPr>
        <p:spPr>
          <a:xfrm>
            <a:off x="5988000" y="2585151"/>
            <a:ext cx="216000" cy="216000"/>
          </a:xfrm>
          <a:prstGeom prst="ellipse">
            <a:avLst/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ru-RU"/>
          </a:p>
        </p:txBody>
      </p:sp>
      <p:sp>
        <p:nvSpPr>
          <p:cNvPr id="41" name="Параллелограмм 40"/>
          <p:cNvSpPr/>
          <p:nvPr/>
        </p:nvSpPr>
        <p:spPr>
          <a:xfrm>
            <a:off x="6148518" y="2326795"/>
            <a:ext cx="655423" cy="420392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dirty="0"/>
              <a:t>2</a:t>
            </a:r>
            <a:endParaRPr kumimoji="1" lang="ru-RU" dirty="0"/>
          </a:p>
        </p:txBody>
      </p:sp>
      <p:cxnSp>
        <p:nvCxnSpPr>
          <p:cNvPr id="53" name="Прямая соединительная линия 52"/>
          <p:cNvCxnSpPr>
            <a:cxnSpLocks/>
            <a:stCxn id="33" idx="4"/>
            <a:endCxn id="40" idx="0"/>
          </p:cNvCxnSpPr>
          <p:nvPr/>
        </p:nvCxnSpPr>
        <p:spPr>
          <a:xfrm flipH="1">
            <a:off x="6096000" y="1920571"/>
            <a:ext cx="12749" cy="66458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cxnSpLocks/>
          </p:cNvCxnSpPr>
          <p:nvPr/>
        </p:nvCxnSpPr>
        <p:spPr>
          <a:xfrm flipH="1">
            <a:off x="6095783" y="2843507"/>
            <a:ext cx="19487" cy="2444259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cxnSpLocks/>
          </p:cNvCxnSpPr>
          <p:nvPr/>
        </p:nvCxnSpPr>
        <p:spPr>
          <a:xfrm>
            <a:off x="6117671" y="4073361"/>
            <a:ext cx="0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араллелограмм 1">
            <a:extLst>
              <a:ext uri="{FF2B5EF4-FFF2-40B4-BE49-F238E27FC236}">
                <a16:creationId xmlns:a16="http://schemas.microsoft.com/office/drawing/2014/main" id="{B02D6C08-6087-4FC1-964E-37E6820F540E}"/>
              </a:ext>
            </a:extLst>
          </p:cNvPr>
          <p:cNvSpPr/>
          <p:nvPr/>
        </p:nvSpPr>
        <p:spPr>
          <a:xfrm>
            <a:off x="19129" y="-10498"/>
            <a:ext cx="12272691" cy="662108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marL="715945"/>
            <a:r>
              <a:rPr lang="en-US" sz="2400" b="1" dirty="0"/>
              <a:t>XALQARO TADQIQOTLARIDA ISHTIROK ETISH </a:t>
            </a:r>
            <a:r>
              <a:rPr lang="en-US" sz="2400" b="1" dirty="0" err="1"/>
              <a:t>OʻZBEKISTONGA</a:t>
            </a:r>
            <a:r>
              <a:rPr lang="en-US" sz="2400" b="1" dirty="0"/>
              <a:t> NIMA BERADI?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араллелограмм 18">
            <a:extLst>
              <a:ext uri="{FF2B5EF4-FFF2-40B4-BE49-F238E27FC236}">
                <a16:creationId xmlns:a16="http://schemas.microsoft.com/office/drawing/2014/main" id="{CA74786B-45AB-4CA7-A916-341DEF3F113C}"/>
              </a:ext>
            </a:extLst>
          </p:cNvPr>
          <p:cNvSpPr/>
          <p:nvPr/>
        </p:nvSpPr>
        <p:spPr>
          <a:xfrm flipH="1">
            <a:off x="5147017" y="4365812"/>
            <a:ext cx="874729" cy="388929"/>
          </a:xfrm>
          <a:prstGeom prst="parallelogram">
            <a:avLst>
              <a:gd name="adj" fmla="val 58708"/>
            </a:avLst>
          </a:prstGeom>
          <a:solidFill>
            <a:srgbClr val="24CDE4"/>
          </a:soli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kumimoji="1" lang="uz-Cyrl-UZ" sz="2400" dirty="0"/>
              <a:t>3</a:t>
            </a:r>
            <a:endParaRPr kumimoji="1" lang="ru-RU" sz="2400" dirty="0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id="{40B70204-B556-47F3-9AF6-3AF8EA758D80}"/>
              </a:ext>
            </a:extLst>
          </p:cNvPr>
          <p:cNvSpPr/>
          <p:nvPr/>
        </p:nvSpPr>
        <p:spPr>
          <a:xfrm>
            <a:off x="5988000" y="4697816"/>
            <a:ext cx="216000" cy="216000"/>
          </a:xfrm>
          <a:prstGeom prst="ellipse">
            <a:avLst/>
          </a:prstGeom>
          <a:solidFill>
            <a:srgbClr val="24CDE4"/>
          </a:solidFill>
          <a:ln w="76200" cap="flat" cmpd="sng" algn="ctr">
            <a:noFill/>
            <a:prstDash val="solid"/>
            <a:miter lim="800000"/>
          </a:ln>
          <a:effectLst/>
        </p:spPr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1219170">
              <a:defRPr/>
            </a:pPr>
            <a:endParaRPr kumimoji="1" lang="ru-RU" sz="2400" kern="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80707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39" grpId="0" animBg="1"/>
      <p:bldP spid="35" grpId="0" animBg="1"/>
      <p:bldP spid="18" grpId="0" build="p"/>
      <p:bldP spid="15" grpId="0" build="p"/>
      <p:bldP spid="33" grpId="0" animBg="1"/>
      <p:bldP spid="34" grpId="0" animBg="1"/>
      <p:bldP spid="40" grpId="0" animBg="1"/>
      <p:bldP spid="41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31" r="13343"/>
          <a:stretch/>
        </p:blipFill>
        <p:spPr>
          <a:xfrm>
            <a:off x="9883689" y="1331462"/>
            <a:ext cx="2017776" cy="1593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2413" y="1168605"/>
            <a:ext cx="9618132" cy="4126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Mamalakatimizning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dunyodagi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nufuzini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investitsion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jozibadorligini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oshirishga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imkon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beradi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;</a:t>
            </a: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Tad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otlar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natijalar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mamlakatdagi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’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lim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sifati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uning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xal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aro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standartlar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ga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mosligi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haqida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xulosalar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chi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arish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ga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imkon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bеradi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;</a:t>
            </a:r>
            <a:endParaRPr lang="en-US" altLang="ru-RU" sz="2933" dirty="0">
              <a:latin typeface="Arial Narrow" panose="020B0606020202030204" pitchFamily="34" charset="0"/>
              <a:cs typeface="Arial" pitchFamily="34" charset="0"/>
            </a:endParaRP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Milliy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’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lim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tizimini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islo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q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ilish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’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lim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mazmunini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pеdagog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kadrlar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tayyorlash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ularning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malakasini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oshirish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dasturlarini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takomillashtirish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ga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yordam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beradi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;</a:t>
            </a:r>
          </a:p>
          <a:p>
            <a:pPr marL="457189" indent="-457189">
              <a:spcAft>
                <a:spcPts val="1067"/>
              </a:spcAft>
              <a:buFont typeface="Wingdings" pitchFamily="2" charset="2"/>
              <a:buChar char="ü"/>
            </a:pP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D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arsliklarning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yangi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avlodini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 Narrow" panose="020B0606020202030204" pitchFamily="34" charset="0"/>
                <a:cs typeface="Arial" pitchFamily="34" charset="0"/>
              </a:rPr>
              <a:t>yaratish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g</a:t>
            </a:r>
            <a:r>
              <a:rPr lang="ru-RU" sz="2933" dirty="0">
                <a:latin typeface="Arial Narrow" panose="020B0606020202030204" pitchFamily="34" charset="0"/>
                <a:cs typeface="Arial" pitchFamily="34" charset="0"/>
              </a:rPr>
              <a:t>a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asos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933" dirty="0" err="1">
                <a:latin typeface="Arial Narrow" panose="020B0606020202030204" pitchFamily="34" charset="0"/>
                <a:cs typeface="Arial" pitchFamily="34" charset="0"/>
              </a:rPr>
              <a:t>bo‘ladi</a:t>
            </a:r>
            <a:r>
              <a:rPr lang="en-US" sz="2933" dirty="0"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altLang="ru-RU" sz="2933" dirty="0">
              <a:latin typeface="Arial Narrow" panose="020B0606020202030204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8" t="6876" r="6860"/>
          <a:stretch/>
        </p:blipFill>
        <p:spPr>
          <a:xfrm>
            <a:off x="9883688" y="3036915"/>
            <a:ext cx="2017776" cy="20719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3688" y="5220555"/>
            <a:ext cx="2017776" cy="135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араллелограмм 1">
            <a:extLst>
              <a:ext uri="{FF2B5EF4-FFF2-40B4-BE49-F238E27FC236}">
                <a16:creationId xmlns:a16="http://schemas.microsoft.com/office/drawing/2014/main" id="{25A16E54-BEA8-4A78-855D-235017A2A5BD}"/>
              </a:ext>
            </a:extLst>
          </p:cNvPr>
          <p:cNvSpPr/>
          <p:nvPr/>
        </p:nvSpPr>
        <p:spPr>
          <a:xfrm>
            <a:off x="37369" y="0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marL="715945"/>
            <a:r>
              <a:rPr lang="en-US" sz="2400" b="1" dirty="0"/>
              <a:t>XALQARO TADQIQOTLARIDA ISHTIROK ETISH </a:t>
            </a:r>
            <a:r>
              <a:rPr lang="en-US" sz="2400" b="1" dirty="0" err="1"/>
              <a:t>OʻZBEKISTONGA</a:t>
            </a:r>
            <a:r>
              <a:rPr lang="en-US" sz="2400" b="1" dirty="0"/>
              <a:t> NIMA BERADI?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6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E4403F5E-C771-4E43-96EE-9A1787623652}"/>
              </a:ext>
            </a:extLst>
          </p:cNvPr>
          <p:cNvGrpSpPr/>
          <p:nvPr/>
        </p:nvGrpSpPr>
        <p:grpSpPr>
          <a:xfrm>
            <a:off x="101124" y="49884"/>
            <a:ext cx="12008341" cy="6345067"/>
            <a:chOff x="2" y="-2040257"/>
            <a:chExt cx="35457438" cy="20595869"/>
          </a:xfrm>
        </p:grpSpPr>
        <p:sp>
          <p:nvSpPr>
            <p:cNvPr id="53" name="Прямоугольник: один верхний угол скругленный, другой — усеченный 52">
              <a:extLst>
                <a:ext uri="{FF2B5EF4-FFF2-40B4-BE49-F238E27FC236}">
                  <a16:creationId xmlns:a16="http://schemas.microsoft.com/office/drawing/2014/main" id="{6832648D-9AFA-43AA-8F91-251CE55654C1}"/>
                </a:ext>
              </a:extLst>
            </p:cNvPr>
            <p:cNvSpPr/>
            <p:nvPr/>
          </p:nvSpPr>
          <p:spPr>
            <a:xfrm>
              <a:off x="817788" y="9596473"/>
              <a:ext cx="10138900" cy="8959139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uz-Cyrl-UZ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O‘zbekiston Respublikasi Prezidentining 2022 yil 28 yanvardagi “2022-2026 yillarda Yangi O‘zbekistonni yanada rivojlantirish bo‘yicha Taraqqiyot strategiyasi to‘g‘risida”gi PF-60-son</a:t>
              </a:r>
              <a:endParaRPr lang="ru-RU" b="1" kern="1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54" name="Прямоугольник: один верхний угол скругленный, другой — усеченный 53">
              <a:extLst>
                <a:ext uri="{FF2B5EF4-FFF2-40B4-BE49-F238E27FC236}">
                  <a16:creationId xmlns:a16="http://schemas.microsoft.com/office/drawing/2014/main" id="{3EE7CA8E-45EB-4E50-ADB7-5D2A46887516}"/>
                </a:ext>
              </a:extLst>
            </p:cNvPr>
            <p:cNvSpPr/>
            <p:nvPr/>
          </p:nvSpPr>
          <p:spPr>
            <a:xfrm>
              <a:off x="11868047" y="9420525"/>
              <a:ext cx="7684227" cy="8936235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Прямоугольник: один верхний угол скругленный, другой — усеченный 54">
              <a:extLst>
                <a:ext uri="{FF2B5EF4-FFF2-40B4-BE49-F238E27FC236}">
                  <a16:creationId xmlns:a16="http://schemas.microsoft.com/office/drawing/2014/main" id="{7C9FF41E-744F-4CB2-8370-CB7F97EBE304}"/>
                </a:ext>
              </a:extLst>
            </p:cNvPr>
            <p:cNvSpPr/>
            <p:nvPr/>
          </p:nvSpPr>
          <p:spPr>
            <a:xfrm>
              <a:off x="20150602" y="8921014"/>
              <a:ext cx="7436741" cy="8608156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7" name="Прямоугольник: один верхний угол скругленный, другой — усеченный 56">
              <a:extLst>
                <a:ext uri="{FF2B5EF4-FFF2-40B4-BE49-F238E27FC236}">
                  <a16:creationId xmlns:a16="http://schemas.microsoft.com/office/drawing/2014/main" id="{0F0FECE3-0640-4C02-AE72-3B15B7D3660E}"/>
                </a:ext>
              </a:extLst>
            </p:cNvPr>
            <p:cNvSpPr/>
            <p:nvPr/>
          </p:nvSpPr>
          <p:spPr>
            <a:xfrm>
              <a:off x="3367510" y="-142362"/>
              <a:ext cx="8041331" cy="7811471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8" name="Прямоугольник: один верхний угол скругленный, другой — усеченный 57">
              <a:extLst>
                <a:ext uri="{FF2B5EF4-FFF2-40B4-BE49-F238E27FC236}">
                  <a16:creationId xmlns:a16="http://schemas.microsoft.com/office/drawing/2014/main" id="{165DB358-AFAF-497B-B56C-8F574C8294CF}"/>
                </a:ext>
              </a:extLst>
            </p:cNvPr>
            <p:cNvSpPr/>
            <p:nvPr/>
          </p:nvSpPr>
          <p:spPr>
            <a:xfrm>
              <a:off x="11381153" y="-291778"/>
              <a:ext cx="8493622" cy="7916129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r>
                <a:rPr lang="ru-RU" sz="1500" dirty="0">
                  <a:solidFill>
                    <a:schemeClr val="tx1"/>
                  </a:solidFill>
                </a:rPr>
                <a:t>“</a:t>
              </a:r>
            </a:p>
            <a:p>
              <a:pPr algn="ctr"/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sifatini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nazorat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qilish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tizimini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takomillash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tirish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bo‘yicha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qo‘shimcha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chora-tadbirlar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to‘g‘risida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” 2019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16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yanvardagi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 PQ-4119-son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qarori</a:t>
              </a:r>
              <a:endParaRPr lang="ru-RU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just"/>
              <a:endPara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9" name="Прямоугольник: один верхний угол скругленный, другой — усеченный 58">
              <a:extLst>
                <a:ext uri="{FF2B5EF4-FFF2-40B4-BE49-F238E27FC236}">
                  <a16:creationId xmlns:a16="http://schemas.microsoft.com/office/drawing/2014/main" id="{B7C53B53-4C39-4FEE-972E-429B1564C8E0}"/>
                </a:ext>
              </a:extLst>
            </p:cNvPr>
            <p:cNvSpPr/>
            <p:nvPr/>
          </p:nvSpPr>
          <p:spPr>
            <a:xfrm>
              <a:off x="19449331" y="-2040257"/>
              <a:ext cx="7558592" cy="11219185"/>
            </a:xfrm>
            <a:prstGeom prst="snipRoundRect">
              <a:avLst>
                <a:gd name="adj1" fmla="val 16667"/>
                <a:gd name="adj2" fmla="val 16667"/>
              </a:avLst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VMning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“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Xalq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ta’limi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tizimida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ta’lim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sifatini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baholash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sohasidagi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xalqaro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tadqiqotlarni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tashkil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etish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chora-tadbirlari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to‘g‘risida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” 2018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yil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8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dekabrdagi</a:t>
              </a:r>
              <a:r>
                <a:rPr lang="en-US" b="1" kern="100" dirty="0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 997-son </a:t>
              </a:r>
              <a:r>
                <a:rPr lang="en-US" b="1" kern="100" dirty="0" err="1">
                  <a:solidFill>
                    <a:schemeClr val="tx1"/>
                  </a:solidFill>
                  <a:latin typeface="Arial Narrow" panose="020B0606020202030204" pitchFamily="34" charset="0"/>
                  <a:cs typeface="Times New Roman" panose="02020603050405020304" pitchFamily="18" charset="0"/>
                </a:rPr>
                <a:t>qarori</a:t>
              </a:r>
              <a:endParaRPr lang="ru-RU" b="1" kern="100" dirty="0">
                <a:solidFill>
                  <a:schemeClr val="tx1"/>
                </a:solidFill>
                <a:latin typeface="Arial Narrow" panose="020B0606020202030204" pitchFamily="34" charset="0"/>
                <a:cs typeface="Times New Roman" panose="02020603050405020304" pitchFamily="18" charset="0"/>
              </a:endParaRPr>
            </a:p>
            <a:p>
              <a:pPr algn="ctr"/>
              <a:endPara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0" name="Прямоугольник: один верхний угол скругленный, другой — усеченный 59">
              <a:extLst>
                <a:ext uri="{FF2B5EF4-FFF2-40B4-BE49-F238E27FC236}">
                  <a16:creationId xmlns:a16="http://schemas.microsoft.com/office/drawing/2014/main" id="{3A7E9514-2703-4832-AA1F-D58C8D272FE7}"/>
                </a:ext>
              </a:extLst>
            </p:cNvPr>
            <p:cNvSpPr/>
            <p:nvPr/>
          </p:nvSpPr>
          <p:spPr>
            <a:xfrm>
              <a:off x="27412899" y="130587"/>
              <a:ext cx="8044541" cy="17137341"/>
            </a:xfrm>
            <a:prstGeom prst="snipRoundRect">
              <a:avLst/>
            </a:prstGeom>
            <a:noFill/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uz-Cyrl-UZ" sz="1867" b="1" kern="100" dirty="0">
                  <a:solidFill>
                    <a:schemeClr val="tx1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O‘zR Prezidentining 2020-yil 6-oktabrdagi dasturlarga"Axborot texnologiyalari sohasida ta’lim tizimini yanada takomillashtirish, ilmiy tadqiqotlarni rivojlantirish va ularni IT-industriya bilan integratsiya qilish chora-tadbirlari to‘g‘risida"gi PQ-4851 son Qarori</a:t>
              </a:r>
              <a:endParaRPr lang="ru-RU" sz="1867" b="1" kern="100" dirty="0">
                <a:solidFill>
                  <a:schemeClr val="tx1"/>
                </a:solidFill>
                <a:latin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Полилиния: фигура 3">
              <a:extLst>
                <a:ext uri="{FF2B5EF4-FFF2-40B4-BE49-F238E27FC236}">
                  <a16:creationId xmlns:a16="http://schemas.microsoft.com/office/drawing/2014/main" id="{C846933F-8434-46B3-9526-69E884A5114B}"/>
                </a:ext>
              </a:extLst>
            </p:cNvPr>
            <p:cNvSpPr/>
            <p:nvPr/>
          </p:nvSpPr>
          <p:spPr>
            <a:xfrm>
              <a:off x="2332211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5" name="Полилиния: фигура 4">
              <a:extLst>
                <a:ext uri="{FF2B5EF4-FFF2-40B4-BE49-F238E27FC236}">
                  <a16:creationId xmlns:a16="http://schemas.microsoft.com/office/drawing/2014/main" id="{666D4601-AA5C-43F1-B45A-039A56BFDA18}"/>
                </a:ext>
              </a:extLst>
            </p:cNvPr>
            <p:cNvSpPr/>
            <p:nvPr/>
          </p:nvSpPr>
          <p:spPr>
            <a:xfrm>
              <a:off x="6556128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2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2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8356F07E-9C20-428E-AF98-BDADF35411BF}"/>
                </a:ext>
              </a:extLst>
            </p:cNvPr>
            <p:cNvSpPr/>
            <p:nvPr/>
          </p:nvSpPr>
          <p:spPr>
            <a:xfrm>
              <a:off x="10484630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7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7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6F04299E-2FD7-4898-9E97-BB5091220A02}"/>
                </a:ext>
              </a:extLst>
            </p:cNvPr>
            <p:cNvSpPr/>
            <p:nvPr/>
          </p:nvSpPr>
          <p:spPr>
            <a:xfrm>
              <a:off x="14413132" y="769947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7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7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F22CE38E-FEB1-439E-AB7C-D8D1F340E2D8}"/>
                </a:ext>
              </a:extLst>
            </p:cNvPr>
            <p:cNvSpPr/>
            <p:nvPr/>
          </p:nvSpPr>
          <p:spPr>
            <a:xfrm>
              <a:off x="18591194" y="7699476"/>
              <a:ext cx="1836000" cy="1800000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4 w 1836000"/>
                <a:gd name="connsiteY2" fmla="*/ 14284 h 1800000"/>
                <a:gd name="connsiteX3" fmla="*/ 1836000 w 1836000"/>
                <a:gd name="connsiteY3" fmla="*/ 891012 h 1800000"/>
                <a:gd name="connsiteX4" fmla="*/ 1103008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2 w 1836000"/>
                <a:gd name="connsiteY7" fmla="*/ 1790362 h 1800000"/>
                <a:gd name="connsiteX8" fmla="*/ 0 w 1836000"/>
                <a:gd name="connsiteY8" fmla="*/ 891012 h 1800000"/>
                <a:gd name="connsiteX9" fmla="*/ 645016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4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8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2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6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4304FE92-3861-405F-A483-389A27FAD49B}"/>
                </a:ext>
              </a:extLst>
            </p:cNvPr>
            <p:cNvSpPr/>
            <p:nvPr/>
          </p:nvSpPr>
          <p:spPr>
            <a:xfrm>
              <a:off x="22519698" y="7699476"/>
              <a:ext cx="1836000" cy="1800000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4 w 1836000"/>
                <a:gd name="connsiteY2" fmla="*/ 14284 h 1800000"/>
                <a:gd name="connsiteX3" fmla="*/ 1836000 w 1836000"/>
                <a:gd name="connsiteY3" fmla="*/ 891012 h 1800000"/>
                <a:gd name="connsiteX4" fmla="*/ 1103008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2 w 1836000"/>
                <a:gd name="connsiteY7" fmla="*/ 1790362 h 1800000"/>
                <a:gd name="connsiteX8" fmla="*/ 0 w 1836000"/>
                <a:gd name="connsiteY8" fmla="*/ 891012 h 1800000"/>
                <a:gd name="connsiteX9" fmla="*/ 645016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4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8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2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6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B40CCCA7-9C9D-4384-8D3D-6A7E972B1EAE}"/>
                </a:ext>
              </a:extLst>
            </p:cNvPr>
            <p:cNvSpPr/>
            <p:nvPr/>
          </p:nvSpPr>
          <p:spPr>
            <a:xfrm>
              <a:off x="26118101" y="7384802"/>
              <a:ext cx="1836001" cy="1799999"/>
            </a:xfrm>
            <a:custGeom>
              <a:avLst/>
              <a:gdLst>
                <a:gd name="connsiteX0" fmla="*/ 700568 w 1836000"/>
                <a:gd name="connsiteY0" fmla="*/ 0 h 1800000"/>
                <a:gd name="connsiteX1" fmla="*/ 1135432 w 1836000"/>
                <a:gd name="connsiteY1" fmla="*/ 0 h 1800000"/>
                <a:gd name="connsiteX2" fmla="*/ 1190986 w 1836000"/>
                <a:gd name="connsiteY2" fmla="*/ 14284 h 1800000"/>
                <a:gd name="connsiteX3" fmla="*/ 1836000 w 1836000"/>
                <a:gd name="connsiteY3" fmla="*/ 891012 h 1800000"/>
                <a:gd name="connsiteX4" fmla="*/ 1103010 w 1836000"/>
                <a:gd name="connsiteY4" fmla="*/ 1790362 h 1800000"/>
                <a:gd name="connsiteX5" fmla="*/ 1039854 w 1836000"/>
                <a:gd name="connsiteY5" fmla="*/ 1800000 h 1800000"/>
                <a:gd name="connsiteX6" fmla="*/ 796146 w 1836000"/>
                <a:gd name="connsiteY6" fmla="*/ 1800000 h 1800000"/>
                <a:gd name="connsiteX7" fmla="*/ 732990 w 1836000"/>
                <a:gd name="connsiteY7" fmla="*/ 1790362 h 1800000"/>
                <a:gd name="connsiteX8" fmla="*/ 0 w 1836000"/>
                <a:gd name="connsiteY8" fmla="*/ 891012 h 1800000"/>
                <a:gd name="connsiteX9" fmla="*/ 645014 w 1836000"/>
                <a:gd name="connsiteY9" fmla="*/ 14284 h 1800000"/>
                <a:gd name="connsiteX10" fmla="*/ 700568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8" y="0"/>
                  </a:moveTo>
                  <a:lnTo>
                    <a:pt x="1135432" y="0"/>
                  </a:lnTo>
                  <a:lnTo>
                    <a:pt x="1190986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10" y="1790362"/>
                  </a:cubicBezTo>
                  <a:lnTo>
                    <a:pt x="1039854" y="1800000"/>
                  </a:lnTo>
                  <a:lnTo>
                    <a:pt x="796146" y="1800000"/>
                  </a:lnTo>
                  <a:lnTo>
                    <a:pt x="732990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4" y="14284"/>
                  </a:cubicBezTo>
                  <a:lnTo>
                    <a:pt x="700568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9805BCB2-527D-4426-9341-C881181000BE}"/>
                </a:ext>
              </a:extLst>
            </p:cNvPr>
            <p:cNvSpPr/>
            <p:nvPr/>
          </p:nvSpPr>
          <p:spPr>
            <a:xfrm>
              <a:off x="3032778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7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183CF07C-5070-4C5F-B626-2E98B1EC6867}"/>
                </a:ext>
              </a:extLst>
            </p:cNvPr>
            <p:cNvSpPr/>
            <p:nvPr/>
          </p:nvSpPr>
          <p:spPr>
            <a:xfrm>
              <a:off x="7256696" y="7672488"/>
              <a:ext cx="434865" cy="26988"/>
            </a:xfrm>
            <a:custGeom>
              <a:avLst/>
              <a:gdLst>
                <a:gd name="connsiteX0" fmla="*/ 217433 w 434865"/>
                <a:gd name="connsiteY0" fmla="*/ 0 h 26988"/>
                <a:gd name="connsiteX1" fmla="*/ 402442 w 434865"/>
                <a:gd name="connsiteY1" fmla="*/ 18652 h 26988"/>
                <a:gd name="connsiteX2" fmla="*/ 434865 w 434865"/>
                <a:gd name="connsiteY2" fmla="*/ 26988 h 26988"/>
                <a:gd name="connsiteX3" fmla="*/ 0 w 434865"/>
                <a:gd name="connsiteY3" fmla="*/ 26988 h 26988"/>
                <a:gd name="connsiteX4" fmla="*/ 32424 w 434865"/>
                <a:gd name="connsiteY4" fmla="*/ 18652 h 26988"/>
                <a:gd name="connsiteX5" fmla="*/ 217433 w 434865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5" h="26988">
                  <a:moveTo>
                    <a:pt x="217433" y="0"/>
                  </a:moveTo>
                  <a:cubicBezTo>
                    <a:pt x="280807" y="0"/>
                    <a:pt x="342682" y="6422"/>
                    <a:pt x="402442" y="18652"/>
                  </a:cubicBezTo>
                  <a:lnTo>
                    <a:pt x="434865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3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FC71BFB5-D368-4930-9385-9614F443E0CC}"/>
                </a:ext>
              </a:extLst>
            </p:cNvPr>
            <p:cNvSpPr/>
            <p:nvPr/>
          </p:nvSpPr>
          <p:spPr>
            <a:xfrm>
              <a:off x="11185197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8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F52A8E47-2B04-4113-AF33-3FA1540A863B}"/>
                </a:ext>
              </a:extLst>
            </p:cNvPr>
            <p:cNvSpPr/>
            <p:nvPr/>
          </p:nvSpPr>
          <p:spPr>
            <a:xfrm>
              <a:off x="15113699" y="7672488"/>
              <a:ext cx="434866" cy="26988"/>
            </a:xfrm>
            <a:custGeom>
              <a:avLst/>
              <a:gdLst>
                <a:gd name="connsiteX0" fmla="*/ 217433 w 434866"/>
                <a:gd name="connsiteY0" fmla="*/ 0 h 26988"/>
                <a:gd name="connsiteX1" fmla="*/ 402442 w 434866"/>
                <a:gd name="connsiteY1" fmla="*/ 18652 h 26988"/>
                <a:gd name="connsiteX2" fmla="*/ 434866 w 434866"/>
                <a:gd name="connsiteY2" fmla="*/ 26988 h 26988"/>
                <a:gd name="connsiteX3" fmla="*/ 0 w 434866"/>
                <a:gd name="connsiteY3" fmla="*/ 26988 h 26988"/>
                <a:gd name="connsiteX4" fmla="*/ 32424 w 434866"/>
                <a:gd name="connsiteY4" fmla="*/ 18652 h 26988"/>
                <a:gd name="connsiteX5" fmla="*/ 217433 w 434866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6" h="26988">
                  <a:moveTo>
                    <a:pt x="217433" y="0"/>
                  </a:moveTo>
                  <a:cubicBezTo>
                    <a:pt x="280808" y="0"/>
                    <a:pt x="342682" y="6422"/>
                    <a:pt x="402442" y="18652"/>
                  </a:cubicBezTo>
                  <a:lnTo>
                    <a:pt x="434866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4" y="6422"/>
                    <a:pt x="154058" y="0"/>
                    <a:pt x="217433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ECC7445F-43C3-403B-87F1-F436B0308EBD}"/>
                </a:ext>
              </a:extLst>
            </p:cNvPr>
            <p:cNvSpPr/>
            <p:nvPr/>
          </p:nvSpPr>
          <p:spPr>
            <a:xfrm>
              <a:off x="19291762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88AAEFCB-A12D-4684-A470-3539D204F771}"/>
                </a:ext>
              </a:extLst>
            </p:cNvPr>
            <p:cNvSpPr/>
            <p:nvPr/>
          </p:nvSpPr>
          <p:spPr>
            <a:xfrm>
              <a:off x="23220266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CDD6D413-9FD8-4768-8E28-8DFBCD1A4A4C}"/>
                </a:ext>
              </a:extLst>
            </p:cNvPr>
            <p:cNvSpPr/>
            <p:nvPr/>
          </p:nvSpPr>
          <p:spPr>
            <a:xfrm>
              <a:off x="27398328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2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2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2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2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3DD3D8A7-7046-453F-83EA-1BCDB69487BA}"/>
                </a:ext>
              </a:extLst>
            </p:cNvPr>
            <p:cNvSpPr/>
            <p:nvPr/>
          </p:nvSpPr>
          <p:spPr>
            <a:xfrm>
              <a:off x="31576390" y="7672488"/>
              <a:ext cx="434864" cy="26988"/>
            </a:xfrm>
            <a:custGeom>
              <a:avLst/>
              <a:gdLst>
                <a:gd name="connsiteX0" fmla="*/ 217432 w 434864"/>
                <a:gd name="connsiteY0" fmla="*/ 0 h 26988"/>
                <a:gd name="connsiteX1" fmla="*/ 402440 w 434864"/>
                <a:gd name="connsiteY1" fmla="*/ 18652 h 26988"/>
                <a:gd name="connsiteX2" fmla="*/ 434864 w 434864"/>
                <a:gd name="connsiteY2" fmla="*/ 26988 h 26988"/>
                <a:gd name="connsiteX3" fmla="*/ 0 w 434864"/>
                <a:gd name="connsiteY3" fmla="*/ 26988 h 26988"/>
                <a:gd name="connsiteX4" fmla="*/ 32424 w 434864"/>
                <a:gd name="connsiteY4" fmla="*/ 18652 h 26988"/>
                <a:gd name="connsiteX5" fmla="*/ 217432 w 434864"/>
                <a:gd name="connsiteY5" fmla="*/ 0 h 2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34864" h="26988">
                  <a:moveTo>
                    <a:pt x="217432" y="0"/>
                  </a:moveTo>
                  <a:cubicBezTo>
                    <a:pt x="280806" y="0"/>
                    <a:pt x="342682" y="6422"/>
                    <a:pt x="402440" y="18652"/>
                  </a:cubicBezTo>
                  <a:lnTo>
                    <a:pt x="434864" y="26988"/>
                  </a:lnTo>
                  <a:lnTo>
                    <a:pt x="0" y="26988"/>
                  </a:lnTo>
                  <a:lnTo>
                    <a:pt x="32424" y="18652"/>
                  </a:lnTo>
                  <a:cubicBezTo>
                    <a:pt x="92182" y="6422"/>
                    <a:pt x="154058" y="0"/>
                    <a:pt x="217432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D6AB6AFB-B679-457C-A94D-D240FB1D267F}"/>
                </a:ext>
              </a:extLst>
            </p:cNvPr>
            <p:cNvSpPr/>
            <p:nvPr/>
          </p:nvSpPr>
          <p:spPr>
            <a:xfrm>
              <a:off x="2" y="7699476"/>
              <a:ext cx="3128355" cy="1800000"/>
            </a:xfrm>
            <a:custGeom>
              <a:avLst/>
              <a:gdLst>
                <a:gd name="connsiteX0" fmla="*/ 0 w 3128355"/>
                <a:gd name="connsiteY0" fmla="*/ 0 h 1800000"/>
                <a:gd name="connsiteX1" fmla="*/ 3032776 w 3128355"/>
                <a:gd name="connsiteY1" fmla="*/ 0 h 1800000"/>
                <a:gd name="connsiteX2" fmla="*/ 2977224 w 3128355"/>
                <a:gd name="connsiteY2" fmla="*/ 14284 h 1800000"/>
                <a:gd name="connsiteX3" fmla="*/ 2332209 w 3128355"/>
                <a:gd name="connsiteY3" fmla="*/ 891012 h 1800000"/>
                <a:gd name="connsiteX4" fmla="*/ 3065200 w 3128355"/>
                <a:gd name="connsiteY4" fmla="*/ 1790362 h 1800000"/>
                <a:gd name="connsiteX5" fmla="*/ 3128355 w 3128355"/>
                <a:gd name="connsiteY5" fmla="*/ 1800000 h 1800000"/>
                <a:gd name="connsiteX6" fmla="*/ 0 w 3128355"/>
                <a:gd name="connsiteY6" fmla="*/ 1800000 h 1800000"/>
                <a:gd name="connsiteX7" fmla="*/ 0 w 3128355"/>
                <a:gd name="connsiteY7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28355" h="1800000">
                  <a:moveTo>
                    <a:pt x="0" y="0"/>
                  </a:moveTo>
                  <a:lnTo>
                    <a:pt x="3032776" y="0"/>
                  </a:lnTo>
                  <a:lnTo>
                    <a:pt x="2977224" y="14284"/>
                  </a:lnTo>
                  <a:cubicBezTo>
                    <a:pt x="2603535" y="130514"/>
                    <a:pt x="2332209" y="479078"/>
                    <a:pt x="2332209" y="891012"/>
                  </a:cubicBezTo>
                  <a:cubicBezTo>
                    <a:pt x="2332209" y="1334636"/>
                    <a:pt x="2646883" y="1704762"/>
                    <a:pt x="3065200" y="1790362"/>
                  </a:cubicBezTo>
                  <a:lnTo>
                    <a:pt x="3128355" y="1800000"/>
                  </a:lnTo>
                  <a:lnTo>
                    <a:pt x="0" y="1800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3C3C13B3-3203-4D62-945E-6CF41A62CCC7}"/>
                </a:ext>
              </a:extLst>
            </p:cNvPr>
            <p:cNvSpPr/>
            <p:nvPr/>
          </p:nvSpPr>
          <p:spPr>
            <a:xfrm>
              <a:off x="3372064" y="7699476"/>
              <a:ext cx="3980210" cy="1800000"/>
            </a:xfrm>
            <a:custGeom>
              <a:avLst/>
              <a:gdLst>
                <a:gd name="connsiteX0" fmla="*/ 95580 w 3980210"/>
                <a:gd name="connsiteY0" fmla="*/ 0 h 1800000"/>
                <a:gd name="connsiteX1" fmla="*/ 3884631 w 3980210"/>
                <a:gd name="connsiteY1" fmla="*/ 0 h 1800000"/>
                <a:gd name="connsiteX2" fmla="*/ 3829079 w 3980210"/>
                <a:gd name="connsiteY2" fmla="*/ 14284 h 1800000"/>
                <a:gd name="connsiteX3" fmla="*/ 3184064 w 3980210"/>
                <a:gd name="connsiteY3" fmla="*/ 891012 h 1800000"/>
                <a:gd name="connsiteX4" fmla="*/ 3917055 w 3980210"/>
                <a:gd name="connsiteY4" fmla="*/ 1790362 h 1800000"/>
                <a:gd name="connsiteX5" fmla="*/ 3980210 w 3980210"/>
                <a:gd name="connsiteY5" fmla="*/ 1800000 h 1800000"/>
                <a:gd name="connsiteX6" fmla="*/ 0 w 3980210"/>
                <a:gd name="connsiteY6" fmla="*/ 1800000 h 1800000"/>
                <a:gd name="connsiteX7" fmla="*/ 63156 w 3980210"/>
                <a:gd name="connsiteY7" fmla="*/ 1790362 h 1800000"/>
                <a:gd name="connsiteX8" fmla="*/ 796147 w 3980210"/>
                <a:gd name="connsiteY8" fmla="*/ 891012 h 1800000"/>
                <a:gd name="connsiteX9" fmla="*/ 151132 w 3980210"/>
                <a:gd name="connsiteY9" fmla="*/ 14284 h 1800000"/>
                <a:gd name="connsiteX10" fmla="*/ 95580 w 3980210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80210" h="1800000">
                  <a:moveTo>
                    <a:pt x="95580" y="0"/>
                  </a:moveTo>
                  <a:lnTo>
                    <a:pt x="3884631" y="0"/>
                  </a:lnTo>
                  <a:lnTo>
                    <a:pt x="3829079" y="14284"/>
                  </a:lnTo>
                  <a:cubicBezTo>
                    <a:pt x="3455390" y="130514"/>
                    <a:pt x="3184064" y="479078"/>
                    <a:pt x="3184064" y="891012"/>
                  </a:cubicBezTo>
                  <a:cubicBezTo>
                    <a:pt x="3184064" y="1334636"/>
                    <a:pt x="3498738" y="1704762"/>
                    <a:pt x="3917055" y="1790362"/>
                  </a:cubicBezTo>
                  <a:lnTo>
                    <a:pt x="3980210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A5EA7E9C-ED6D-4AE3-9CA8-88CA99BCF5C3}"/>
                </a:ext>
              </a:extLst>
            </p:cNvPr>
            <p:cNvSpPr/>
            <p:nvPr/>
          </p:nvSpPr>
          <p:spPr>
            <a:xfrm>
              <a:off x="7595981" y="7699476"/>
              <a:ext cx="3684796" cy="1800000"/>
            </a:xfrm>
            <a:custGeom>
              <a:avLst/>
              <a:gdLst>
                <a:gd name="connsiteX0" fmla="*/ 95579 w 3684796"/>
                <a:gd name="connsiteY0" fmla="*/ 0 h 1800000"/>
                <a:gd name="connsiteX1" fmla="*/ 3589216 w 3684796"/>
                <a:gd name="connsiteY1" fmla="*/ 0 h 1800000"/>
                <a:gd name="connsiteX2" fmla="*/ 3533664 w 3684796"/>
                <a:gd name="connsiteY2" fmla="*/ 14284 h 1800000"/>
                <a:gd name="connsiteX3" fmla="*/ 2888649 w 3684796"/>
                <a:gd name="connsiteY3" fmla="*/ 891012 h 1800000"/>
                <a:gd name="connsiteX4" fmla="*/ 3621640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6 w 3684796"/>
                <a:gd name="connsiteY7" fmla="*/ 1790362 h 1800000"/>
                <a:gd name="connsiteX8" fmla="*/ 796147 w 3684796"/>
                <a:gd name="connsiteY8" fmla="*/ 891012 h 1800000"/>
                <a:gd name="connsiteX9" fmla="*/ 151132 w 3684796"/>
                <a:gd name="connsiteY9" fmla="*/ 14284 h 1800000"/>
                <a:gd name="connsiteX10" fmla="*/ 95579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79" y="0"/>
                  </a:moveTo>
                  <a:lnTo>
                    <a:pt x="3589216" y="0"/>
                  </a:lnTo>
                  <a:lnTo>
                    <a:pt x="3533664" y="14284"/>
                  </a:lnTo>
                  <a:cubicBezTo>
                    <a:pt x="3159975" y="130514"/>
                    <a:pt x="2888649" y="479078"/>
                    <a:pt x="2888649" y="891012"/>
                  </a:cubicBezTo>
                  <a:cubicBezTo>
                    <a:pt x="2888649" y="1334636"/>
                    <a:pt x="3203323" y="1704762"/>
                    <a:pt x="3621640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79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3" name="Полилиния: фигура 22">
              <a:extLst>
                <a:ext uri="{FF2B5EF4-FFF2-40B4-BE49-F238E27FC236}">
                  <a16:creationId xmlns:a16="http://schemas.microsoft.com/office/drawing/2014/main" id="{C5A182EB-646A-4A61-8E8F-4D806E99B251}"/>
                </a:ext>
              </a:extLst>
            </p:cNvPr>
            <p:cNvSpPr/>
            <p:nvPr/>
          </p:nvSpPr>
          <p:spPr>
            <a:xfrm>
              <a:off x="11524483" y="7699476"/>
              <a:ext cx="3684796" cy="1800000"/>
            </a:xfrm>
            <a:custGeom>
              <a:avLst/>
              <a:gdLst>
                <a:gd name="connsiteX0" fmla="*/ 95580 w 3684796"/>
                <a:gd name="connsiteY0" fmla="*/ 0 h 1800000"/>
                <a:gd name="connsiteX1" fmla="*/ 3589216 w 3684796"/>
                <a:gd name="connsiteY1" fmla="*/ 0 h 1800000"/>
                <a:gd name="connsiteX2" fmla="*/ 3533664 w 3684796"/>
                <a:gd name="connsiteY2" fmla="*/ 14284 h 1800000"/>
                <a:gd name="connsiteX3" fmla="*/ 2888649 w 3684796"/>
                <a:gd name="connsiteY3" fmla="*/ 891012 h 1800000"/>
                <a:gd name="connsiteX4" fmla="*/ 3621640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6 w 3684796"/>
                <a:gd name="connsiteY7" fmla="*/ 1790362 h 1800000"/>
                <a:gd name="connsiteX8" fmla="*/ 796147 w 3684796"/>
                <a:gd name="connsiteY8" fmla="*/ 891012 h 1800000"/>
                <a:gd name="connsiteX9" fmla="*/ 151132 w 3684796"/>
                <a:gd name="connsiteY9" fmla="*/ 14284 h 1800000"/>
                <a:gd name="connsiteX10" fmla="*/ 95580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80" y="0"/>
                  </a:moveTo>
                  <a:lnTo>
                    <a:pt x="3589216" y="0"/>
                  </a:lnTo>
                  <a:lnTo>
                    <a:pt x="3533664" y="14284"/>
                  </a:lnTo>
                  <a:cubicBezTo>
                    <a:pt x="3159975" y="130514"/>
                    <a:pt x="2888649" y="479078"/>
                    <a:pt x="2888649" y="891012"/>
                  </a:cubicBezTo>
                  <a:cubicBezTo>
                    <a:pt x="2888649" y="1334636"/>
                    <a:pt x="3203323" y="1704762"/>
                    <a:pt x="3621640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4" name="Полилиния: фигура 23">
              <a:extLst>
                <a:ext uri="{FF2B5EF4-FFF2-40B4-BE49-F238E27FC236}">
                  <a16:creationId xmlns:a16="http://schemas.microsoft.com/office/drawing/2014/main" id="{C4B52AF8-B4CA-4DDD-ACE2-37CE9DD51C09}"/>
                </a:ext>
              </a:extLst>
            </p:cNvPr>
            <p:cNvSpPr/>
            <p:nvPr/>
          </p:nvSpPr>
          <p:spPr>
            <a:xfrm>
              <a:off x="15452985" y="7699476"/>
              <a:ext cx="3934355" cy="1800000"/>
            </a:xfrm>
            <a:custGeom>
              <a:avLst/>
              <a:gdLst>
                <a:gd name="connsiteX0" fmla="*/ 95580 w 3934355"/>
                <a:gd name="connsiteY0" fmla="*/ 0 h 1800000"/>
                <a:gd name="connsiteX1" fmla="*/ 3838777 w 3934355"/>
                <a:gd name="connsiteY1" fmla="*/ 0 h 1800000"/>
                <a:gd name="connsiteX2" fmla="*/ 3783225 w 3934355"/>
                <a:gd name="connsiteY2" fmla="*/ 14284 h 1800000"/>
                <a:gd name="connsiteX3" fmla="*/ 3138209 w 3934355"/>
                <a:gd name="connsiteY3" fmla="*/ 891012 h 1800000"/>
                <a:gd name="connsiteX4" fmla="*/ 3871201 w 3934355"/>
                <a:gd name="connsiteY4" fmla="*/ 1790362 h 1800000"/>
                <a:gd name="connsiteX5" fmla="*/ 3934355 w 3934355"/>
                <a:gd name="connsiteY5" fmla="*/ 1800000 h 1800000"/>
                <a:gd name="connsiteX6" fmla="*/ 0 w 3934355"/>
                <a:gd name="connsiteY6" fmla="*/ 1800000 h 1800000"/>
                <a:gd name="connsiteX7" fmla="*/ 63156 w 3934355"/>
                <a:gd name="connsiteY7" fmla="*/ 1790362 h 1800000"/>
                <a:gd name="connsiteX8" fmla="*/ 796147 w 3934355"/>
                <a:gd name="connsiteY8" fmla="*/ 891012 h 1800000"/>
                <a:gd name="connsiteX9" fmla="*/ 151132 w 3934355"/>
                <a:gd name="connsiteY9" fmla="*/ 14284 h 1800000"/>
                <a:gd name="connsiteX10" fmla="*/ 95580 w 3934355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4355" h="1800000">
                  <a:moveTo>
                    <a:pt x="95580" y="0"/>
                  </a:moveTo>
                  <a:lnTo>
                    <a:pt x="3838777" y="0"/>
                  </a:lnTo>
                  <a:lnTo>
                    <a:pt x="3783225" y="14284"/>
                  </a:lnTo>
                  <a:cubicBezTo>
                    <a:pt x="3409535" y="130514"/>
                    <a:pt x="3138209" y="479078"/>
                    <a:pt x="3138209" y="891012"/>
                  </a:cubicBezTo>
                  <a:cubicBezTo>
                    <a:pt x="3138209" y="1334636"/>
                    <a:pt x="3452883" y="1704762"/>
                    <a:pt x="3871201" y="1790362"/>
                  </a:cubicBezTo>
                  <a:lnTo>
                    <a:pt x="3934355" y="1800000"/>
                  </a:lnTo>
                  <a:lnTo>
                    <a:pt x="0" y="1800000"/>
                  </a:lnTo>
                  <a:lnTo>
                    <a:pt x="63156" y="1790362"/>
                  </a:lnTo>
                  <a:cubicBezTo>
                    <a:pt x="481473" y="1704762"/>
                    <a:pt x="796147" y="1334636"/>
                    <a:pt x="796147" y="891012"/>
                  </a:cubicBezTo>
                  <a:cubicBezTo>
                    <a:pt x="796147" y="479078"/>
                    <a:pt x="524821" y="130514"/>
                    <a:pt x="151132" y="14284"/>
                  </a:cubicBezTo>
                  <a:lnTo>
                    <a:pt x="95580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5" name="Полилиния: фигура 24">
              <a:extLst>
                <a:ext uri="{FF2B5EF4-FFF2-40B4-BE49-F238E27FC236}">
                  <a16:creationId xmlns:a16="http://schemas.microsoft.com/office/drawing/2014/main" id="{70E7B153-E4DE-4F65-B4C9-CF3319E4EB56}"/>
                </a:ext>
              </a:extLst>
            </p:cNvPr>
            <p:cNvSpPr/>
            <p:nvPr/>
          </p:nvSpPr>
          <p:spPr>
            <a:xfrm>
              <a:off x="19631048" y="7699476"/>
              <a:ext cx="3684796" cy="1800000"/>
            </a:xfrm>
            <a:custGeom>
              <a:avLst/>
              <a:gdLst>
                <a:gd name="connsiteX0" fmla="*/ 95578 w 3684796"/>
                <a:gd name="connsiteY0" fmla="*/ 0 h 1800000"/>
                <a:gd name="connsiteX1" fmla="*/ 3589218 w 3684796"/>
                <a:gd name="connsiteY1" fmla="*/ 0 h 1800000"/>
                <a:gd name="connsiteX2" fmla="*/ 3533666 w 3684796"/>
                <a:gd name="connsiteY2" fmla="*/ 14284 h 1800000"/>
                <a:gd name="connsiteX3" fmla="*/ 2888650 w 3684796"/>
                <a:gd name="connsiteY3" fmla="*/ 891012 h 1800000"/>
                <a:gd name="connsiteX4" fmla="*/ 3621642 w 3684796"/>
                <a:gd name="connsiteY4" fmla="*/ 1790362 h 1800000"/>
                <a:gd name="connsiteX5" fmla="*/ 3684796 w 3684796"/>
                <a:gd name="connsiteY5" fmla="*/ 1800000 h 1800000"/>
                <a:gd name="connsiteX6" fmla="*/ 0 w 3684796"/>
                <a:gd name="connsiteY6" fmla="*/ 1800000 h 1800000"/>
                <a:gd name="connsiteX7" fmla="*/ 63154 w 3684796"/>
                <a:gd name="connsiteY7" fmla="*/ 1790362 h 1800000"/>
                <a:gd name="connsiteX8" fmla="*/ 796146 w 3684796"/>
                <a:gd name="connsiteY8" fmla="*/ 891012 h 1800000"/>
                <a:gd name="connsiteX9" fmla="*/ 151130 w 3684796"/>
                <a:gd name="connsiteY9" fmla="*/ 14284 h 1800000"/>
                <a:gd name="connsiteX10" fmla="*/ 95578 w 3684796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84796" h="1800000">
                  <a:moveTo>
                    <a:pt x="95578" y="0"/>
                  </a:moveTo>
                  <a:lnTo>
                    <a:pt x="3589218" y="0"/>
                  </a:lnTo>
                  <a:lnTo>
                    <a:pt x="3533666" y="14284"/>
                  </a:lnTo>
                  <a:cubicBezTo>
                    <a:pt x="3159976" y="130514"/>
                    <a:pt x="2888650" y="479078"/>
                    <a:pt x="2888650" y="891012"/>
                  </a:cubicBezTo>
                  <a:cubicBezTo>
                    <a:pt x="2888650" y="1334636"/>
                    <a:pt x="3203324" y="1704762"/>
                    <a:pt x="3621642" y="1790362"/>
                  </a:cubicBezTo>
                  <a:lnTo>
                    <a:pt x="3684796" y="1800000"/>
                  </a:lnTo>
                  <a:lnTo>
                    <a:pt x="0" y="1800000"/>
                  </a:lnTo>
                  <a:lnTo>
                    <a:pt x="63154" y="1790362"/>
                  </a:lnTo>
                  <a:cubicBezTo>
                    <a:pt x="481472" y="1704762"/>
                    <a:pt x="796146" y="1334636"/>
                    <a:pt x="796146" y="891012"/>
                  </a:cubicBezTo>
                  <a:cubicBezTo>
                    <a:pt x="796146" y="479078"/>
                    <a:pt x="524820" y="130514"/>
                    <a:pt x="151130" y="14284"/>
                  </a:cubicBezTo>
                  <a:lnTo>
                    <a:pt x="95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6" name="Полилиния: фигура 25">
              <a:extLst>
                <a:ext uri="{FF2B5EF4-FFF2-40B4-BE49-F238E27FC236}">
                  <a16:creationId xmlns:a16="http://schemas.microsoft.com/office/drawing/2014/main" id="{B2C963C2-9CFA-4EE7-8809-7BA9D68D684A}"/>
                </a:ext>
              </a:extLst>
            </p:cNvPr>
            <p:cNvSpPr/>
            <p:nvPr/>
          </p:nvSpPr>
          <p:spPr>
            <a:xfrm>
              <a:off x="23559552" y="7699476"/>
              <a:ext cx="3934354" cy="1800000"/>
            </a:xfrm>
            <a:custGeom>
              <a:avLst/>
              <a:gdLst>
                <a:gd name="connsiteX0" fmla="*/ 95578 w 3934354"/>
                <a:gd name="connsiteY0" fmla="*/ 0 h 1800000"/>
                <a:gd name="connsiteX1" fmla="*/ 3838776 w 3934354"/>
                <a:gd name="connsiteY1" fmla="*/ 0 h 1800000"/>
                <a:gd name="connsiteX2" fmla="*/ 3783222 w 3934354"/>
                <a:gd name="connsiteY2" fmla="*/ 14284 h 1800000"/>
                <a:gd name="connsiteX3" fmla="*/ 3138208 w 3934354"/>
                <a:gd name="connsiteY3" fmla="*/ 891012 h 1800000"/>
                <a:gd name="connsiteX4" fmla="*/ 3871198 w 3934354"/>
                <a:gd name="connsiteY4" fmla="*/ 1790362 h 1800000"/>
                <a:gd name="connsiteX5" fmla="*/ 3934354 w 3934354"/>
                <a:gd name="connsiteY5" fmla="*/ 1800000 h 1800000"/>
                <a:gd name="connsiteX6" fmla="*/ 0 w 3934354"/>
                <a:gd name="connsiteY6" fmla="*/ 1800000 h 1800000"/>
                <a:gd name="connsiteX7" fmla="*/ 63154 w 3934354"/>
                <a:gd name="connsiteY7" fmla="*/ 1790362 h 1800000"/>
                <a:gd name="connsiteX8" fmla="*/ 796146 w 3934354"/>
                <a:gd name="connsiteY8" fmla="*/ 891012 h 1800000"/>
                <a:gd name="connsiteX9" fmla="*/ 151130 w 3934354"/>
                <a:gd name="connsiteY9" fmla="*/ 14284 h 1800000"/>
                <a:gd name="connsiteX10" fmla="*/ 95578 w 3934354"/>
                <a:gd name="connsiteY10" fmla="*/ 0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934354" h="1800000">
                  <a:moveTo>
                    <a:pt x="95578" y="0"/>
                  </a:moveTo>
                  <a:lnTo>
                    <a:pt x="3838776" y="0"/>
                  </a:lnTo>
                  <a:lnTo>
                    <a:pt x="3783222" y="14284"/>
                  </a:lnTo>
                  <a:cubicBezTo>
                    <a:pt x="3409534" y="130514"/>
                    <a:pt x="3138208" y="479078"/>
                    <a:pt x="3138208" y="891012"/>
                  </a:cubicBezTo>
                  <a:cubicBezTo>
                    <a:pt x="3138208" y="1334636"/>
                    <a:pt x="3452882" y="1704762"/>
                    <a:pt x="3871198" y="1790362"/>
                  </a:cubicBezTo>
                  <a:lnTo>
                    <a:pt x="3934354" y="1800000"/>
                  </a:lnTo>
                  <a:lnTo>
                    <a:pt x="0" y="1800000"/>
                  </a:lnTo>
                  <a:lnTo>
                    <a:pt x="63154" y="1790362"/>
                  </a:lnTo>
                  <a:cubicBezTo>
                    <a:pt x="481472" y="1704762"/>
                    <a:pt x="796146" y="1334636"/>
                    <a:pt x="796146" y="891012"/>
                  </a:cubicBezTo>
                  <a:cubicBezTo>
                    <a:pt x="796146" y="479078"/>
                    <a:pt x="524820" y="130514"/>
                    <a:pt x="151130" y="14284"/>
                  </a:cubicBezTo>
                  <a:lnTo>
                    <a:pt x="95578" y="0"/>
                  </a:ln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29" name="Полилиния: фигура 28">
              <a:extLst>
                <a:ext uri="{FF2B5EF4-FFF2-40B4-BE49-F238E27FC236}">
                  <a16:creationId xmlns:a16="http://schemas.microsoft.com/office/drawing/2014/main" id="{CCE9C48F-C09E-4126-8E9B-89CA8B2A1590}"/>
                </a:ext>
              </a:extLst>
            </p:cNvPr>
            <p:cNvSpPr/>
            <p:nvPr/>
          </p:nvSpPr>
          <p:spPr>
            <a:xfrm>
              <a:off x="3128358" y="9499476"/>
              <a:ext cx="243707" cy="9012"/>
            </a:xfrm>
            <a:custGeom>
              <a:avLst/>
              <a:gdLst>
                <a:gd name="connsiteX0" fmla="*/ 0 w 243707"/>
                <a:gd name="connsiteY0" fmla="*/ 0 h 9012"/>
                <a:gd name="connsiteX1" fmla="*/ 243707 w 243707"/>
                <a:gd name="connsiteY1" fmla="*/ 0 h 9012"/>
                <a:gd name="connsiteX2" fmla="*/ 215714 w 243707"/>
                <a:gd name="connsiteY2" fmla="*/ 4272 h 9012"/>
                <a:gd name="connsiteX3" fmla="*/ 121854 w 243707"/>
                <a:gd name="connsiteY3" fmla="*/ 9012 h 9012"/>
                <a:gd name="connsiteX4" fmla="*/ 27994 w 243707"/>
                <a:gd name="connsiteY4" fmla="*/ 4272 h 9012"/>
                <a:gd name="connsiteX5" fmla="*/ 0 w 243707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7" h="9012">
                  <a:moveTo>
                    <a:pt x="0" y="0"/>
                  </a:moveTo>
                  <a:lnTo>
                    <a:pt x="243707" y="0"/>
                  </a:lnTo>
                  <a:lnTo>
                    <a:pt x="215714" y="4272"/>
                  </a:lnTo>
                  <a:cubicBezTo>
                    <a:pt x="184854" y="7406"/>
                    <a:pt x="153541" y="9012"/>
                    <a:pt x="121854" y="9012"/>
                  </a:cubicBezTo>
                  <a:cubicBezTo>
                    <a:pt x="90167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0" name="Полилиния: фигура 29">
              <a:extLst>
                <a:ext uri="{FF2B5EF4-FFF2-40B4-BE49-F238E27FC236}">
                  <a16:creationId xmlns:a16="http://schemas.microsoft.com/office/drawing/2014/main" id="{D78AB8DC-365D-40D5-8EA1-200558CCA7FD}"/>
                </a:ext>
              </a:extLst>
            </p:cNvPr>
            <p:cNvSpPr/>
            <p:nvPr/>
          </p:nvSpPr>
          <p:spPr>
            <a:xfrm>
              <a:off x="7352275" y="9499476"/>
              <a:ext cx="243707" cy="9012"/>
            </a:xfrm>
            <a:custGeom>
              <a:avLst/>
              <a:gdLst>
                <a:gd name="connsiteX0" fmla="*/ 0 w 243707"/>
                <a:gd name="connsiteY0" fmla="*/ 0 h 9012"/>
                <a:gd name="connsiteX1" fmla="*/ 243707 w 243707"/>
                <a:gd name="connsiteY1" fmla="*/ 0 h 9012"/>
                <a:gd name="connsiteX2" fmla="*/ 215714 w 243707"/>
                <a:gd name="connsiteY2" fmla="*/ 4272 h 9012"/>
                <a:gd name="connsiteX3" fmla="*/ 121854 w 243707"/>
                <a:gd name="connsiteY3" fmla="*/ 9012 h 9012"/>
                <a:gd name="connsiteX4" fmla="*/ 27994 w 243707"/>
                <a:gd name="connsiteY4" fmla="*/ 4272 h 9012"/>
                <a:gd name="connsiteX5" fmla="*/ 0 w 243707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7" h="9012">
                  <a:moveTo>
                    <a:pt x="0" y="0"/>
                  </a:moveTo>
                  <a:lnTo>
                    <a:pt x="243707" y="0"/>
                  </a:lnTo>
                  <a:lnTo>
                    <a:pt x="215714" y="4272"/>
                  </a:lnTo>
                  <a:cubicBezTo>
                    <a:pt x="184853" y="7406"/>
                    <a:pt x="153541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1" name="Полилиния: фигура 30">
              <a:extLst>
                <a:ext uri="{FF2B5EF4-FFF2-40B4-BE49-F238E27FC236}">
                  <a16:creationId xmlns:a16="http://schemas.microsoft.com/office/drawing/2014/main" id="{4DE8A834-F8AC-4AEE-9A7D-2F6DD5E39DC1}"/>
                </a:ext>
              </a:extLst>
            </p:cNvPr>
            <p:cNvSpPr/>
            <p:nvPr/>
          </p:nvSpPr>
          <p:spPr>
            <a:xfrm>
              <a:off x="11280777" y="9499476"/>
              <a:ext cx="243706" cy="9012"/>
            </a:xfrm>
            <a:custGeom>
              <a:avLst/>
              <a:gdLst>
                <a:gd name="connsiteX0" fmla="*/ 0 w 243706"/>
                <a:gd name="connsiteY0" fmla="*/ 0 h 9012"/>
                <a:gd name="connsiteX1" fmla="*/ 243706 w 243706"/>
                <a:gd name="connsiteY1" fmla="*/ 0 h 9012"/>
                <a:gd name="connsiteX2" fmla="*/ 215713 w 243706"/>
                <a:gd name="connsiteY2" fmla="*/ 4272 h 9012"/>
                <a:gd name="connsiteX3" fmla="*/ 121853 w 243706"/>
                <a:gd name="connsiteY3" fmla="*/ 9012 h 9012"/>
                <a:gd name="connsiteX4" fmla="*/ 27993 w 243706"/>
                <a:gd name="connsiteY4" fmla="*/ 4272 h 9012"/>
                <a:gd name="connsiteX5" fmla="*/ 0 w 243706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6" h="9012">
                  <a:moveTo>
                    <a:pt x="0" y="0"/>
                  </a:moveTo>
                  <a:lnTo>
                    <a:pt x="243706" y="0"/>
                  </a:lnTo>
                  <a:lnTo>
                    <a:pt x="215713" y="4272"/>
                  </a:lnTo>
                  <a:cubicBezTo>
                    <a:pt x="184853" y="7406"/>
                    <a:pt x="153540" y="9012"/>
                    <a:pt x="121853" y="9012"/>
                  </a:cubicBezTo>
                  <a:cubicBezTo>
                    <a:pt x="90166" y="9012"/>
                    <a:pt x="58853" y="7406"/>
                    <a:pt x="27993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2" name="Полилиния: фигура 31">
              <a:extLst>
                <a:ext uri="{FF2B5EF4-FFF2-40B4-BE49-F238E27FC236}">
                  <a16:creationId xmlns:a16="http://schemas.microsoft.com/office/drawing/2014/main" id="{A5B04FF5-05DC-499B-83C7-A03C892AABBC}"/>
                </a:ext>
              </a:extLst>
            </p:cNvPr>
            <p:cNvSpPr/>
            <p:nvPr/>
          </p:nvSpPr>
          <p:spPr>
            <a:xfrm>
              <a:off x="15209279" y="9499476"/>
              <a:ext cx="243706" cy="9012"/>
            </a:xfrm>
            <a:custGeom>
              <a:avLst/>
              <a:gdLst>
                <a:gd name="connsiteX0" fmla="*/ 0 w 243706"/>
                <a:gd name="connsiteY0" fmla="*/ 0 h 9012"/>
                <a:gd name="connsiteX1" fmla="*/ 243706 w 243706"/>
                <a:gd name="connsiteY1" fmla="*/ 0 h 9012"/>
                <a:gd name="connsiteX2" fmla="*/ 215713 w 243706"/>
                <a:gd name="connsiteY2" fmla="*/ 4272 h 9012"/>
                <a:gd name="connsiteX3" fmla="*/ 121853 w 243706"/>
                <a:gd name="connsiteY3" fmla="*/ 9012 h 9012"/>
                <a:gd name="connsiteX4" fmla="*/ 27993 w 243706"/>
                <a:gd name="connsiteY4" fmla="*/ 4272 h 9012"/>
                <a:gd name="connsiteX5" fmla="*/ 0 w 243706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6" h="9012">
                  <a:moveTo>
                    <a:pt x="0" y="0"/>
                  </a:moveTo>
                  <a:lnTo>
                    <a:pt x="243706" y="0"/>
                  </a:lnTo>
                  <a:lnTo>
                    <a:pt x="215713" y="4272"/>
                  </a:lnTo>
                  <a:cubicBezTo>
                    <a:pt x="184853" y="7406"/>
                    <a:pt x="153540" y="9012"/>
                    <a:pt x="121853" y="9012"/>
                  </a:cubicBezTo>
                  <a:cubicBezTo>
                    <a:pt x="90166" y="9012"/>
                    <a:pt x="58853" y="7406"/>
                    <a:pt x="27993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3" name="Полилиния: фигура 32">
              <a:extLst>
                <a:ext uri="{FF2B5EF4-FFF2-40B4-BE49-F238E27FC236}">
                  <a16:creationId xmlns:a16="http://schemas.microsoft.com/office/drawing/2014/main" id="{6D085F0E-6036-4239-AE86-FF354DFD1B21}"/>
                </a:ext>
              </a:extLst>
            </p:cNvPr>
            <p:cNvSpPr/>
            <p:nvPr/>
          </p:nvSpPr>
          <p:spPr>
            <a:xfrm>
              <a:off x="19387340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4" name="Полилиния: фигура 33">
              <a:extLst>
                <a:ext uri="{FF2B5EF4-FFF2-40B4-BE49-F238E27FC236}">
                  <a16:creationId xmlns:a16="http://schemas.microsoft.com/office/drawing/2014/main" id="{E40BF28B-7780-40DD-ACC9-67B085E24429}"/>
                </a:ext>
              </a:extLst>
            </p:cNvPr>
            <p:cNvSpPr/>
            <p:nvPr/>
          </p:nvSpPr>
          <p:spPr>
            <a:xfrm>
              <a:off x="23315844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5" name="Полилиния: фигура 34">
              <a:extLst>
                <a:ext uri="{FF2B5EF4-FFF2-40B4-BE49-F238E27FC236}">
                  <a16:creationId xmlns:a16="http://schemas.microsoft.com/office/drawing/2014/main" id="{33194782-69BA-4BB0-892D-6A44CCF99CE2}"/>
                </a:ext>
              </a:extLst>
            </p:cNvPr>
            <p:cNvSpPr/>
            <p:nvPr/>
          </p:nvSpPr>
          <p:spPr>
            <a:xfrm>
              <a:off x="27493906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6" name="Полилиния: фигура 35">
              <a:extLst>
                <a:ext uri="{FF2B5EF4-FFF2-40B4-BE49-F238E27FC236}">
                  <a16:creationId xmlns:a16="http://schemas.microsoft.com/office/drawing/2014/main" id="{9DD3A2C6-97FA-4864-9639-49D42DF274D8}"/>
                </a:ext>
              </a:extLst>
            </p:cNvPr>
            <p:cNvSpPr/>
            <p:nvPr/>
          </p:nvSpPr>
          <p:spPr>
            <a:xfrm>
              <a:off x="31671968" y="9499476"/>
              <a:ext cx="243708" cy="9012"/>
            </a:xfrm>
            <a:custGeom>
              <a:avLst/>
              <a:gdLst>
                <a:gd name="connsiteX0" fmla="*/ 0 w 243708"/>
                <a:gd name="connsiteY0" fmla="*/ 0 h 9012"/>
                <a:gd name="connsiteX1" fmla="*/ 243708 w 243708"/>
                <a:gd name="connsiteY1" fmla="*/ 0 h 9012"/>
                <a:gd name="connsiteX2" fmla="*/ 215714 w 243708"/>
                <a:gd name="connsiteY2" fmla="*/ 4272 h 9012"/>
                <a:gd name="connsiteX3" fmla="*/ 121854 w 243708"/>
                <a:gd name="connsiteY3" fmla="*/ 9012 h 9012"/>
                <a:gd name="connsiteX4" fmla="*/ 27994 w 243708"/>
                <a:gd name="connsiteY4" fmla="*/ 4272 h 9012"/>
                <a:gd name="connsiteX5" fmla="*/ 0 w 243708"/>
                <a:gd name="connsiteY5" fmla="*/ 0 h 9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3708" h="9012">
                  <a:moveTo>
                    <a:pt x="0" y="0"/>
                  </a:moveTo>
                  <a:lnTo>
                    <a:pt x="243708" y="0"/>
                  </a:lnTo>
                  <a:lnTo>
                    <a:pt x="215714" y="4272"/>
                  </a:lnTo>
                  <a:cubicBezTo>
                    <a:pt x="184854" y="7406"/>
                    <a:pt x="153542" y="9012"/>
                    <a:pt x="121854" y="9012"/>
                  </a:cubicBezTo>
                  <a:cubicBezTo>
                    <a:pt x="90166" y="9012"/>
                    <a:pt x="58854" y="7406"/>
                    <a:pt x="27994" y="4272"/>
                  </a:cubicBez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7" name="Полилиния: фигура 36">
              <a:extLst>
                <a:ext uri="{FF2B5EF4-FFF2-40B4-BE49-F238E27FC236}">
                  <a16:creationId xmlns:a16="http://schemas.microsoft.com/office/drawing/2014/main" id="{5A5F3129-572D-4B6E-9700-83A7DE83DF9B}"/>
                </a:ext>
              </a:extLst>
            </p:cNvPr>
            <p:cNvSpPr/>
            <p:nvPr/>
          </p:nvSpPr>
          <p:spPr>
            <a:xfrm>
              <a:off x="69595" y="237782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8" name="Полилиния: фигура 37">
              <a:extLst>
                <a:ext uri="{FF2B5EF4-FFF2-40B4-BE49-F238E27FC236}">
                  <a16:creationId xmlns:a16="http://schemas.microsoft.com/office/drawing/2014/main" id="{B90A50E9-BDB0-495D-B1E1-45C43525DF03}"/>
                </a:ext>
              </a:extLst>
            </p:cNvPr>
            <p:cNvSpPr/>
            <p:nvPr/>
          </p:nvSpPr>
          <p:spPr>
            <a:xfrm>
              <a:off x="10345402" y="-60029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39" name="Полилиния: фигура 38">
              <a:extLst>
                <a:ext uri="{FF2B5EF4-FFF2-40B4-BE49-F238E27FC236}">
                  <a16:creationId xmlns:a16="http://schemas.microsoft.com/office/drawing/2014/main" id="{6B9805EC-33FA-47E7-838E-B0A8457AD407}"/>
                </a:ext>
              </a:extLst>
            </p:cNvPr>
            <p:cNvSpPr/>
            <p:nvPr/>
          </p:nvSpPr>
          <p:spPr>
            <a:xfrm>
              <a:off x="18469323" y="-19106"/>
              <a:ext cx="1836000" cy="1800000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0" name="Полилиния: фигура 39">
              <a:extLst>
                <a:ext uri="{FF2B5EF4-FFF2-40B4-BE49-F238E27FC236}">
                  <a16:creationId xmlns:a16="http://schemas.microsoft.com/office/drawing/2014/main" id="{A1E3774F-10DC-47A4-9D68-4A0757F5860E}"/>
                </a:ext>
              </a:extLst>
            </p:cNvPr>
            <p:cNvSpPr/>
            <p:nvPr/>
          </p:nvSpPr>
          <p:spPr>
            <a:xfrm>
              <a:off x="25969605" y="317236"/>
              <a:ext cx="1836001" cy="1799999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1" name="Полилиния: фигура 40">
              <a:extLst>
                <a:ext uri="{FF2B5EF4-FFF2-40B4-BE49-F238E27FC236}">
                  <a16:creationId xmlns:a16="http://schemas.microsoft.com/office/drawing/2014/main" id="{727FB703-DCCF-4529-ADAE-D9E9C8F73931}"/>
                </a:ext>
              </a:extLst>
            </p:cNvPr>
            <p:cNvSpPr/>
            <p:nvPr/>
          </p:nvSpPr>
          <p:spPr>
            <a:xfrm>
              <a:off x="10465002" y="16223652"/>
              <a:ext cx="1836001" cy="1800001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2" name="Полилиния: фигура 41">
              <a:extLst>
                <a:ext uri="{FF2B5EF4-FFF2-40B4-BE49-F238E27FC236}">
                  <a16:creationId xmlns:a16="http://schemas.microsoft.com/office/drawing/2014/main" id="{454B13DB-5AB9-41F3-9465-D219F149F940}"/>
                </a:ext>
              </a:extLst>
            </p:cNvPr>
            <p:cNvSpPr/>
            <p:nvPr/>
          </p:nvSpPr>
          <p:spPr>
            <a:xfrm>
              <a:off x="18894765" y="16004400"/>
              <a:ext cx="1836001" cy="1800001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3" name="Полилиния: фигура 42">
              <a:extLst>
                <a:ext uri="{FF2B5EF4-FFF2-40B4-BE49-F238E27FC236}">
                  <a16:creationId xmlns:a16="http://schemas.microsoft.com/office/drawing/2014/main" id="{1B8BB40F-82F7-403F-9035-D97DF7C91949}"/>
                </a:ext>
              </a:extLst>
            </p:cNvPr>
            <p:cNvSpPr/>
            <p:nvPr/>
          </p:nvSpPr>
          <p:spPr>
            <a:xfrm>
              <a:off x="26578994" y="16238002"/>
              <a:ext cx="1712973" cy="1544586"/>
            </a:xfrm>
            <a:custGeom>
              <a:avLst/>
              <a:gdLst>
                <a:gd name="connsiteX0" fmla="*/ 700567 w 1836000"/>
                <a:gd name="connsiteY0" fmla="*/ 0 h 1800000"/>
                <a:gd name="connsiteX1" fmla="*/ 1135433 w 1836000"/>
                <a:gd name="connsiteY1" fmla="*/ 0 h 1800000"/>
                <a:gd name="connsiteX2" fmla="*/ 1190985 w 1836000"/>
                <a:gd name="connsiteY2" fmla="*/ 14284 h 1800000"/>
                <a:gd name="connsiteX3" fmla="*/ 1836000 w 1836000"/>
                <a:gd name="connsiteY3" fmla="*/ 891012 h 1800000"/>
                <a:gd name="connsiteX4" fmla="*/ 1103009 w 1836000"/>
                <a:gd name="connsiteY4" fmla="*/ 1790362 h 1800000"/>
                <a:gd name="connsiteX5" fmla="*/ 1039853 w 1836000"/>
                <a:gd name="connsiteY5" fmla="*/ 1800000 h 1800000"/>
                <a:gd name="connsiteX6" fmla="*/ 796146 w 1836000"/>
                <a:gd name="connsiteY6" fmla="*/ 1800000 h 1800000"/>
                <a:gd name="connsiteX7" fmla="*/ 732991 w 1836000"/>
                <a:gd name="connsiteY7" fmla="*/ 1790362 h 1800000"/>
                <a:gd name="connsiteX8" fmla="*/ 0 w 1836000"/>
                <a:gd name="connsiteY8" fmla="*/ 891012 h 1800000"/>
                <a:gd name="connsiteX9" fmla="*/ 645015 w 1836000"/>
                <a:gd name="connsiteY9" fmla="*/ 14284 h 1800000"/>
                <a:gd name="connsiteX10" fmla="*/ 700567 w 1836000"/>
                <a:gd name="connsiteY10" fmla="*/ 0 h 1800000"/>
                <a:gd name="connsiteX11" fmla="*/ 918000 w 1836000"/>
                <a:gd name="connsiteY11" fmla="*/ 223828 h 1800000"/>
                <a:gd name="connsiteX12" fmla="*/ 250816 w 1836000"/>
                <a:gd name="connsiteY12" fmla="*/ 891012 h 1800000"/>
                <a:gd name="connsiteX13" fmla="*/ 918000 w 1836000"/>
                <a:gd name="connsiteY13" fmla="*/ 1558196 h 1800000"/>
                <a:gd name="connsiteX14" fmla="*/ 1585184 w 1836000"/>
                <a:gd name="connsiteY14" fmla="*/ 891012 h 1800000"/>
                <a:gd name="connsiteX15" fmla="*/ 918000 w 1836000"/>
                <a:gd name="connsiteY15" fmla="*/ 223828 h 18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36000" h="1800000">
                  <a:moveTo>
                    <a:pt x="700567" y="0"/>
                  </a:moveTo>
                  <a:lnTo>
                    <a:pt x="1135433" y="0"/>
                  </a:lnTo>
                  <a:lnTo>
                    <a:pt x="1190985" y="14284"/>
                  </a:lnTo>
                  <a:cubicBezTo>
                    <a:pt x="1564674" y="130514"/>
                    <a:pt x="1836000" y="479078"/>
                    <a:pt x="1836000" y="891012"/>
                  </a:cubicBezTo>
                  <a:cubicBezTo>
                    <a:pt x="1836000" y="1334636"/>
                    <a:pt x="1521326" y="1704762"/>
                    <a:pt x="1103009" y="1790362"/>
                  </a:cubicBezTo>
                  <a:lnTo>
                    <a:pt x="1039853" y="1800000"/>
                  </a:lnTo>
                  <a:lnTo>
                    <a:pt x="796146" y="1800000"/>
                  </a:lnTo>
                  <a:lnTo>
                    <a:pt x="732991" y="1790362"/>
                  </a:lnTo>
                  <a:cubicBezTo>
                    <a:pt x="314674" y="1704762"/>
                    <a:pt x="0" y="1334636"/>
                    <a:pt x="0" y="891012"/>
                  </a:cubicBezTo>
                  <a:cubicBezTo>
                    <a:pt x="0" y="479078"/>
                    <a:pt x="271326" y="130514"/>
                    <a:pt x="645015" y="14284"/>
                  </a:cubicBezTo>
                  <a:lnTo>
                    <a:pt x="700567" y="0"/>
                  </a:lnTo>
                  <a:close/>
                  <a:moveTo>
                    <a:pt x="918000" y="223828"/>
                  </a:moveTo>
                  <a:cubicBezTo>
                    <a:pt x="549524" y="223828"/>
                    <a:pt x="250816" y="522536"/>
                    <a:pt x="250816" y="891012"/>
                  </a:cubicBezTo>
                  <a:cubicBezTo>
                    <a:pt x="250816" y="1259488"/>
                    <a:pt x="549524" y="1558196"/>
                    <a:pt x="918000" y="1558196"/>
                  </a:cubicBezTo>
                  <a:cubicBezTo>
                    <a:pt x="1286476" y="1558196"/>
                    <a:pt x="1585184" y="1259488"/>
                    <a:pt x="1585184" y="891012"/>
                  </a:cubicBezTo>
                  <a:cubicBezTo>
                    <a:pt x="1585184" y="522536"/>
                    <a:pt x="1286476" y="223828"/>
                    <a:pt x="918000" y="223828"/>
                  </a:cubicBezTo>
                  <a:close/>
                </a:path>
              </a:pathLst>
            </a:cu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ru-RU">
                <a:solidFill>
                  <a:schemeClr val="tx1"/>
                </a:solidFill>
                <a:latin typeface="Candara" panose="020E0502030303020204" pitchFamily="34" charset="0"/>
              </a:endParaRPr>
            </a:p>
          </p:txBody>
        </p:sp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88143CC8-E296-4C05-A3CE-4C3896903523}"/>
                </a:ext>
              </a:extLst>
            </p:cNvPr>
            <p:cNvSpPr/>
            <p:nvPr/>
          </p:nvSpPr>
          <p:spPr>
            <a:xfrm>
              <a:off x="632820" y="2134779"/>
              <a:ext cx="354777" cy="5762401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AED9FA71-6E5F-4121-8FFB-28FF817483DC}"/>
                </a:ext>
              </a:extLst>
            </p:cNvPr>
            <p:cNvSpPr/>
            <p:nvPr/>
          </p:nvSpPr>
          <p:spPr>
            <a:xfrm>
              <a:off x="11263404" y="9795997"/>
              <a:ext cx="235433" cy="6479999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199526C0-336D-4B14-97F4-D52C761934C0}"/>
                </a:ext>
              </a:extLst>
            </p:cNvPr>
            <p:cNvSpPr/>
            <p:nvPr/>
          </p:nvSpPr>
          <p:spPr>
            <a:xfrm>
              <a:off x="11510238" y="1982930"/>
              <a:ext cx="168202" cy="5716545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id="{264633E5-63AF-432D-A66F-2563919F779A}"/>
                </a:ext>
              </a:extLst>
            </p:cNvPr>
            <p:cNvSpPr/>
            <p:nvPr/>
          </p:nvSpPr>
          <p:spPr>
            <a:xfrm>
              <a:off x="19931175" y="9799392"/>
              <a:ext cx="134996" cy="6205007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E4974A20-99A1-4BF6-B583-A43EE27C032F}"/>
                </a:ext>
              </a:extLst>
            </p:cNvPr>
            <p:cNvSpPr/>
            <p:nvPr/>
          </p:nvSpPr>
          <p:spPr>
            <a:xfrm>
              <a:off x="19353851" y="1779438"/>
              <a:ext cx="237364" cy="5920038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DE5C78C8-3823-490B-9EC7-D53BD691807A}"/>
                </a:ext>
              </a:extLst>
            </p:cNvPr>
            <p:cNvSpPr/>
            <p:nvPr/>
          </p:nvSpPr>
          <p:spPr>
            <a:xfrm flipH="1">
              <a:off x="27184611" y="9499474"/>
              <a:ext cx="134996" cy="6260420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Candara" panose="020E0502030303020204" pitchFamily="34" charset="0"/>
              </a:endParaRPr>
            </a:p>
          </p:txBody>
        </p: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id="{216AABFF-26FF-4F89-9E71-99189C88A8B7}"/>
                </a:ext>
              </a:extLst>
            </p:cNvPr>
            <p:cNvSpPr/>
            <p:nvPr/>
          </p:nvSpPr>
          <p:spPr>
            <a:xfrm>
              <a:off x="27007925" y="2144222"/>
              <a:ext cx="134996" cy="5480129"/>
            </a:xfrm>
            <a:prstGeom prst="rect">
              <a:avLst/>
            </a:prstGeom>
            <a:solidFill>
              <a:srgbClr val="00AC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latin typeface="Candara" panose="020E0502030303020204" pitchFamily="34" charset="0"/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477F8B4-92D5-4C31-9A01-524D2D4EBD02}"/>
                </a:ext>
              </a:extLst>
            </p:cNvPr>
            <p:cNvSpPr txBox="1"/>
            <p:nvPr/>
          </p:nvSpPr>
          <p:spPr>
            <a:xfrm>
              <a:off x="486131" y="455024"/>
              <a:ext cx="113692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01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5A816F0-6F20-46B6-B3E2-13F41D3462ED}"/>
                </a:ext>
              </a:extLst>
            </p:cNvPr>
            <p:cNvSpPr txBox="1"/>
            <p:nvPr/>
          </p:nvSpPr>
          <p:spPr>
            <a:xfrm>
              <a:off x="10781518" y="276080"/>
              <a:ext cx="1289054" cy="119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02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8DF020E6-676F-4D85-960E-892ECE0A67AE}"/>
                </a:ext>
              </a:extLst>
            </p:cNvPr>
            <p:cNvSpPr txBox="1"/>
            <p:nvPr/>
          </p:nvSpPr>
          <p:spPr>
            <a:xfrm>
              <a:off x="18817301" y="85951"/>
              <a:ext cx="1231591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03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407F471A-7B18-4931-9074-1B69F20CF7EE}"/>
                </a:ext>
              </a:extLst>
            </p:cNvPr>
            <p:cNvSpPr txBox="1"/>
            <p:nvPr/>
          </p:nvSpPr>
          <p:spPr>
            <a:xfrm>
              <a:off x="26463424" y="561563"/>
              <a:ext cx="127418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04</a:t>
              </a:r>
              <a:endParaRPr lang="ru-RU" b="1" dirty="0">
                <a:solidFill>
                  <a:srgbClr val="C0000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D90E0E2C-F02C-4052-81EC-49AA2196581A}"/>
                </a:ext>
              </a:extLst>
            </p:cNvPr>
            <p:cNvSpPr txBox="1"/>
            <p:nvPr/>
          </p:nvSpPr>
          <p:spPr>
            <a:xfrm>
              <a:off x="10827944" y="16275996"/>
              <a:ext cx="1231591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05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F55E2D5E-7682-4C79-B50D-FB89B7882E5D}"/>
                </a:ext>
              </a:extLst>
            </p:cNvPr>
            <p:cNvSpPr txBox="1"/>
            <p:nvPr/>
          </p:nvSpPr>
          <p:spPr>
            <a:xfrm>
              <a:off x="19261106" y="16304317"/>
              <a:ext cx="1269457" cy="11988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06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B06C0B72-A550-4CDF-B915-641FC6E818FF}"/>
                </a:ext>
              </a:extLst>
            </p:cNvPr>
            <p:cNvSpPr txBox="1"/>
            <p:nvPr/>
          </p:nvSpPr>
          <p:spPr>
            <a:xfrm>
              <a:off x="26981130" y="16326779"/>
              <a:ext cx="1395961" cy="11988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>
                  <a:solidFill>
                    <a:srgbClr val="00B050"/>
                  </a:solidFill>
                  <a:latin typeface="Candara" panose="020E0502030303020204" pitchFamily="34" charset="0"/>
                  <a:cs typeface="Arial" panose="020B0604020202020204" pitchFamily="34" charset="0"/>
                </a:rPr>
                <a:t>07</a:t>
              </a:r>
              <a:endParaRPr lang="ru-RU" b="1" dirty="0">
                <a:solidFill>
                  <a:srgbClr val="00B050"/>
                </a:solidFill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9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4CA43FDA-4485-4164-A63D-A908D41F8F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5127" y="7955254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1994F1E2-264A-4730-A07A-9F60482CEC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61696" y="7955253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6629FD7C-3AB0-4D62-87EF-9F8F3B627C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27946" y="7945573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34FF7F45-D262-40A7-AAFF-AA50A37477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16703" y="7951168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3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C44D07D2-C3AC-4EFD-8420-E1B5B1691A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94765" y="7945572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B059418D-10FB-4EB2-B9B8-0AD37C0423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90182" y="7955252"/>
              <a:ext cx="1228857" cy="12288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12" descr="Management Process Icon of Glyph style - Available in SVG, PNG, EPS, AI &amp;  Icon fonts">
              <a:extLst>
                <a:ext uri="{FF2B5EF4-FFF2-40B4-BE49-F238E27FC236}">
                  <a16:creationId xmlns:a16="http://schemas.microsoft.com/office/drawing/2014/main" id="{46ACE254-8F54-4F9A-8032-41DD68492E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50532" y="7646173"/>
              <a:ext cx="1171146" cy="11711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9" name="Параллелограмм 1">
            <a:extLst>
              <a:ext uri="{FF2B5EF4-FFF2-40B4-BE49-F238E27FC236}">
                <a16:creationId xmlns:a16="http://schemas.microsoft.com/office/drawing/2014/main" id="{19079B99-5124-4686-8E16-214A04B371D6}"/>
              </a:ext>
            </a:extLst>
          </p:cNvPr>
          <p:cNvSpPr/>
          <p:nvPr/>
        </p:nvSpPr>
        <p:spPr>
          <a:xfrm>
            <a:off x="85090" y="-15683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HUQUQIY HUJJATLAR</a:t>
            </a: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" name="Прямоугольник: один верхний угол скругленный, другой — усеченный 58">
            <a:extLst>
              <a:ext uri="{FF2B5EF4-FFF2-40B4-BE49-F238E27FC236}">
                <a16:creationId xmlns:a16="http://schemas.microsoft.com/office/drawing/2014/main" id="{B7C53B53-4C39-4FEE-972E-429B1564C8E0}"/>
              </a:ext>
            </a:extLst>
          </p:cNvPr>
          <p:cNvSpPr/>
          <p:nvPr/>
        </p:nvSpPr>
        <p:spPr>
          <a:xfrm>
            <a:off x="486941" y="-15682"/>
            <a:ext cx="3308411" cy="3322532"/>
          </a:xfrm>
          <a:prstGeom prst="snipRoundRect">
            <a:avLst/>
          </a:prstGeom>
          <a:noFill/>
          <a:ln w="190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b="1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O‘zbekiston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Prezidentining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2030-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yilgacha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konsepsiyasini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to‘g‘risida”gi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2019-yil 29-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apreldagi</a:t>
            </a:r>
            <a:r>
              <a:rPr lang="ru-RU" b="1" kern="100" dirty="0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PF-5712-sonli </a:t>
            </a:r>
            <a:r>
              <a:rPr lang="ru-RU" b="1" kern="100" dirty="0" err="1">
                <a:solidFill>
                  <a:schemeClr val="tx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farmoni</a:t>
            </a:r>
            <a:endParaRPr lang="ru-RU" kern="100" dirty="0">
              <a:solidFill>
                <a:schemeClr val="tx1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DD0A41-8194-0859-3254-30624E3E455D}"/>
              </a:ext>
            </a:extLst>
          </p:cNvPr>
          <p:cNvSpPr txBox="1"/>
          <p:nvPr/>
        </p:nvSpPr>
        <p:spPr>
          <a:xfrm>
            <a:off x="4263215" y="3580662"/>
            <a:ext cx="2344773" cy="2542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z-Cyrl-UZ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2022-yilning 11-maydagi “2022-2026-yillarda xalq ta’limini rivojlantirish bo‘yicha milliy dasturni tasdiqlash to‘g‘risidagi PF-134-son farmonlari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EAE9EE6-55C2-D27A-49E4-6FAED9151EA3}"/>
              </a:ext>
            </a:extLst>
          </p:cNvPr>
          <p:cNvSpPr txBox="1"/>
          <p:nvPr/>
        </p:nvSpPr>
        <p:spPr>
          <a:xfrm>
            <a:off x="6994336" y="3514443"/>
            <a:ext cx="22535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MMT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vazirligi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hamda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uning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tizimidagi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faoliyatini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samarali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tashkil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etish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 </a:t>
            </a:r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chora-tadbirlari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b="1" kern="100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to‘g‘risida”gi</a:t>
            </a:r>
            <a:r>
              <a:rPr lang="en-US" b="1" kern="100" dirty="0">
                <a:latin typeface="Arial Narrow" panose="020B0606020202030204" pitchFamily="34" charset="0"/>
                <a:cs typeface="Times New Roman" panose="02020603050405020304" pitchFamily="18" charset="0"/>
              </a:rPr>
              <a:t> (PF–79-son, 26.05.2023y.)</a:t>
            </a:r>
            <a:endParaRPr lang="ru-RU" b="1" kern="1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695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араллелограмм 1">
            <a:extLst>
              <a:ext uri="{FF2B5EF4-FFF2-40B4-BE49-F238E27FC236}">
                <a16:creationId xmlns:a16="http://schemas.microsoft.com/office/drawing/2014/main" id="{5ECA7600-EC38-4342-90D8-9971546D2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2321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XALQARO BAHOLASH DASTURLARI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qlapi.stesting.uz/media/research/image_2021-10-18_17-23-56_tQYOjbn.png">
            <a:extLst>
              <a:ext uri="{FF2B5EF4-FFF2-40B4-BE49-F238E27FC236}">
                <a16:creationId xmlns:a16="http://schemas.microsoft.com/office/drawing/2014/main" id="{7D1E76C8-4C7D-4765-BF04-D30B76858D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0" y="784605"/>
            <a:ext cx="1837188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s://qlapi.stesting.uz/media/research/PISA.jpeg">
            <a:extLst>
              <a:ext uri="{FF2B5EF4-FFF2-40B4-BE49-F238E27FC236}">
                <a16:creationId xmlns:a16="http://schemas.microsoft.com/office/drawing/2014/main" id="{11C7C733-0683-4EFA-9C2E-10A34000DD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96" b="11271"/>
          <a:stretch/>
        </p:blipFill>
        <p:spPr bwMode="auto">
          <a:xfrm>
            <a:off x="92281" y="1932200"/>
            <a:ext cx="1620938" cy="90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qlapi.stesting.uz/media/research/%D0%91%D0%B5%D0%B7_%D0%BD%D0%B0%D0%B7%D0%B2%D0%B0%D0%BD%D0%B8%D1%8F_JgepDV6.png">
            <a:extLst>
              <a:ext uri="{FF2B5EF4-FFF2-40B4-BE49-F238E27FC236}">
                <a16:creationId xmlns:a16="http://schemas.microsoft.com/office/drawing/2014/main" id="{02D72FE6-D4D9-4BC0-93E0-D915A8669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0" y="3541119"/>
            <a:ext cx="1620938" cy="101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EE5F966-DAB1-449D-B579-8BE940993E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06" y="5125210"/>
            <a:ext cx="1209616" cy="58693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9C40FC0-7114-4376-993B-3022BB8A976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63" y="5644713"/>
            <a:ext cx="1073216" cy="53660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ED09AC-878D-4802-91D4-0BC432CB34A6}"/>
              </a:ext>
            </a:extLst>
          </p:cNvPr>
          <p:cNvSpPr txBox="1"/>
          <p:nvPr/>
        </p:nvSpPr>
        <p:spPr>
          <a:xfrm>
            <a:off x="2298234" y="4919057"/>
            <a:ext cx="89845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>
                <a:solidFill>
                  <a:schemeClr val="accent1"/>
                </a:solidFill>
              </a:rPr>
              <a:t>TALIS</a:t>
            </a:r>
            <a:r>
              <a:rPr lang="en-US" sz="2200" b="1" dirty="0">
                <a:solidFill>
                  <a:schemeClr val="accent1"/>
                </a:solidFill>
              </a:rPr>
              <a:t> -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The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Teaching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and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Learning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International</a:t>
            </a:r>
            <a:r>
              <a:rPr lang="ru-RU" sz="2200" b="1" dirty="0">
                <a:solidFill>
                  <a:schemeClr val="accent1"/>
                </a:solidFill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</a:rPr>
              <a:t>Survey</a:t>
            </a:r>
            <a:r>
              <a:rPr lang="ru-RU" dirty="0">
                <a:solidFill>
                  <a:prstClr val="black"/>
                </a:solidFill>
              </a:rPr>
              <a:t>—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rahbar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pedagog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kadrlarning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umumiy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o‘rta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ta’lim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muassasalarida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o‘qitish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muhitini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hamda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sharoitlarini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o‘rganish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016F0F-4213-4597-8D75-22527F58AF13}"/>
              </a:ext>
            </a:extLst>
          </p:cNvPr>
          <p:cNvSpPr txBox="1"/>
          <p:nvPr/>
        </p:nvSpPr>
        <p:spPr>
          <a:xfrm>
            <a:off x="2147568" y="977507"/>
            <a:ext cx="96533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/>
                </a:solidFill>
              </a:rPr>
              <a:t>PIRLS – Progress in International Reading and Literacy Study - </a:t>
            </a:r>
            <a:r>
              <a:rPr lang="uz-Cyrl-U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boshlang‘ich</a:t>
            </a:r>
            <a:b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z-Cyrl-U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4-sinf o‘quvchilarining matnni o‘qish va tushunish darajasini baholash; </a:t>
            </a:r>
            <a:endParaRPr lang="ru-RU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400" dirty="0"/>
              <a:t> </a:t>
            </a:r>
            <a:endParaRPr lang="ru-RU" sz="24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3443A7E-745F-4207-AEC2-8F6EA92F770C}"/>
              </a:ext>
            </a:extLst>
          </p:cNvPr>
          <p:cNvSpPr txBox="1"/>
          <p:nvPr/>
        </p:nvSpPr>
        <p:spPr>
          <a:xfrm>
            <a:off x="2776756" y="243280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F785E2-7B6D-41E6-87E8-07F49950B8FD}"/>
              </a:ext>
            </a:extLst>
          </p:cNvPr>
          <p:cNvSpPr txBox="1"/>
          <p:nvPr/>
        </p:nvSpPr>
        <p:spPr>
          <a:xfrm>
            <a:off x="2147568" y="2185333"/>
            <a:ext cx="89342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chemeClr val="accent1"/>
                </a:solidFill>
              </a:rPr>
              <a:t>PISA- The </a:t>
            </a:r>
            <a:r>
              <a:rPr lang="en-US" sz="2200" b="1" dirty="0" err="1">
                <a:solidFill>
                  <a:schemeClr val="accent1"/>
                </a:solidFill>
              </a:rPr>
              <a:t>Programme</a:t>
            </a:r>
            <a:r>
              <a:rPr lang="en-US" sz="2200" b="1" dirty="0">
                <a:solidFill>
                  <a:schemeClr val="accent1"/>
                </a:solidFill>
              </a:rPr>
              <a:t> for International Student </a:t>
            </a:r>
            <a:r>
              <a:rPr lang="en-US" sz="2200" b="1" dirty="0" err="1">
                <a:solidFill>
                  <a:schemeClr val="accent1"/>
                </a:solidFill>
              </a:rPr>
              <a:t>Assesment</a:t>
            </a:r>
            <a:r>
              <a:rPr lang="en-US" sz="2200" b="1" dirty="0">
                <a:solidFill>
                  <a:schemeClr val="accent1"/>
                </a:solidFill>
              </a:rPr>
              <a:t> - </a:t>
            </a:r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yoshli </a:t>
            </a:r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o‘quvchilarning o‘qish, matematika va tabiiy fanlardan savodxonlik </a:t>
            </a:r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darajasini baholash;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F03F6FD1-749E-4317-89AF-5F4C2C9DDF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379" y="2780388"/>
            <a:ext cx="1072989" cy="53649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0601A9EC-8B1E-4E6E-AC76-E22FE6B49377}"/>
              </a:ext>
            </a:extLst>
          </p:cNvPr>
          <p:cNvSpPr txBox="1"/>
          <p:nvPr/>
        </p:nvSpPr>
        <p:spPr>
          <a:xfrm>
            <a:off x="2214694" y="3580863"/>
            <a:ext cx="97386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b="1" dirty="0">
                <a:solidFill>
                  <a:schemeClr val="accent1"/>
                </a:solidFill>
              </a:rPr>
              <a:t>TIMSS- Trends in International Mathematics and Science Study - 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4-va 8-sinf </a:t>
            </a:r>
            <a:b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o‘quvchilarining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tabiiy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fanlardan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z-Cyrl-U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savodxonlik darajasini baholash;</a:t>
            </a:r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5965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8"/>
          <p:cNvSpPr txBox="1">
            <a:spLocks noGrp="1"/>
          </p:cNvSpPr>
          <p:nvPr>
            <p:ph type="title"/>
          </p:nvPr>
        </p:nvSpPr>
        <p:spPr>
          <a:xfrm>
            <a:off x="509537" y="133431"/>
            <a:ext cx="11537320" cy="50767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rmAutofit fontScale="90000"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SzPct val="129629"/>
            </a:pPr>
            <a:r>
              <a:rPr lang="en-US" sz="3200">
                <a:latin typeface="Cambria"/>
                <a:ea typeface="Cambria"/>
                <a:cs typeface="Cambria"/>
                <a:sym typeface="Cambria"/>
              </a:rPr>
              <a:t>Xalqaro tadqiqotlarda O‘zbekistonning ishtiroki (O‘qish savodxonligi)</a:t>
            </a:r>
            <a:endParaRPr sz="3200">
              <a:latin typeface="Cambria"/>
              <a:ea typeface="Cambria"/>
              <a:cs typeface="Cambria"/>
              <a:sym typeface="Cambria"/>
            </a:endParaRPr>
          </a:p>
        </p:txBody>
      </p:sp>
      <p:pic>
        <p:nvPicPr>
          <p:cNvPr id="110" name="Google Shape;11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32767" y="1028491"/>
            <a:ext cx="2693957" cy="6869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8"/>
          <p:cNvPicPr preferRelativeResize="0"/>
          <p:nvPr/>
        </p:nvPicPr>
        <p:blipFill rotWithShape="1">
          <a:blip r:embed="rId4">
            <a:alphaModFix/>
          </a:blip>
          <a:srcRect l="15059" t="19421" r="17913" b="17622"/>
          <a:stretch/>
        </p:blipFill>
        <p:spPr>
          <a:xfrm>
            <a:off x="1380395" y="1073865"/>
            <a:ext cx="1347868" cy="59621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8"/>
          <p:cNvSpPr txBox="1"/>
          <p:nvPr/>
        </p:nvSpPr>
        <p:spPr>
          <a:xfrm>
            <a:off x="2487071" y="4104960"/>
            <a:ext cx="212598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7293</a:t>
            </a:r>
            <a:endParaRPr sz="2400"/>
          </a:p>
        </p:txBody>
      </p:sp>
      <p:sp>
        <p:nvSpPr>
          <p:cNvPr id="113" name="Google Shape;113;p8"/>
          <p:cNvSpPr txBox="1"/>
          <p:nvPr/>
        </p:nvSpPr>
        <p:spPr>
          <a:xfrm>
            <a:off x="1380395" y="1876978"/>
            <a:ext cx="4123592" cy="73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O‘quvchilarning savodxonligini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/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baholash bo‘yicha xalqaro dasturi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8"/>
          <p:cNvSpPr txBox="1"/>
          <p:nvPr/>
        </p:nvSpPr>
        <p:spPr>
          <a:xfrm>
            <a:off x="1811970" y="4844683"/>
            <a:ext cx="3476183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nafar 15 yoshli o‘quvchilar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8"/>
          <p:cNvSpPr txBox="1"/>
          <p:nvPr/>
        </p:nvSpPr>
        <p:spPr>
          <a:xfrm>
            <a:off x="2706092" y="5239583"/>
            <a:ext cx="189073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202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8"/>
          <p:cNvSpPr txBox="1"/>
          <p:nvPr/>
        </p:nvSpPr>
        <p:spPr>
          <a:xfrm>
            <a:off x="2059767" y="5870524"/>
            <a:ext cx="2980591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 ta’lim muassassalari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8"/>
          <p:cNvSpPr txBox="1"/>
          <p:nvPr/>
        </p:nvSpPr>
        <p:spPr>
          <a:xfrm>
            <a:off x="2014189" y="2863420"/>
            <a:ext cx="1428148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81 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8"/>
          <p:cNvSpPr txBox="1"/>
          <p:nvPr/>
        </p:nvSpPr>
        <p:spPr>
          <a:xfrm>
            <a:off x="2848416" y="3172348"/>
            <a:ext cx="2647557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ishtirokchilar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8"/>
          <p:cNvSpPr/>
          <p:nvPr/>
        </p:nvSpPr>
        <p:spPr>
          <a:xfrm>
            <a:off x="0" y="3761592"/>
            <a:ext cx="12192000" cy="3433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1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8"/>
          <p:cNvSpPr txBox="1"/>
          <p:nvPr/>
        </p:nvSpPr>
        <p:spPr>
          <a:xfrm>
            <a:off x="4596829" y="3658686"/>
            <a:ext cx="3476183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O‘zbekiston bo‘yicha</a:t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21" name="Google Shape;121;p8"/>
          <p:cNvGrpSpPr/>
          <p:nvPr/>
        </p:nvGrpSpPr>
        <p:grpSpPr>
          <a:xfrm>
            <a:off x="6837564" y="966104"/>
            <a:ext cx="3986571" cy="896361"/>
            <a:chOff x="7436172" y="980616"/>
            <a:chExt cx="3949968" cy="931530"/>
          </a:xfrm>
        </p:grpSpPr>
        <p:pic>
          <p:nvPicPr>
            <p:cNvPr id="122" name="Google Shape;122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7436172" y="980617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9994835" y="980616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4" name="Google Shape;124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71248"/>
            <a:stretch/>
          </p:blipFill>
          <p:spPr>
            <a:xfrm>
              <a:off x="8787257" y="980616"/>
              <a:ext cx="1391305" cy="93152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5" name="Google Shape;125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4438" t="40073" r="32098" b="38653"/>
            <a:stretch/>
          </p:blipFill>
          <p:spPr>
            <a:xfrm>
              <a:off x="8905692" y="1228690"/>
              <a:ext cx="1223369" cy="42013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6" name="Google Shape;126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6612" t="67413" r="36848" b="15742"/>
            <a:stretch/>
          </p:blipFill>
          <p:spPr>
            <a:xfrm>
              <a:off x="10143350" y="1218700"/>
              <a:ext cx="1133656" cy="3886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7" name="Google Shape;127;p8" descr="PIRLS 2021 International Report and Results Now Online | IEA.nl"/>
            <p:cNvPicPr preferRelativeResize="0"/>
            <p:nvPr/>
          </p:nvPicPr>
          <p:blipFill rotWithShape="1">
            <a:blip r:embed="rId5">
              <a:alphaModFix/>
            </a:blip>
            <a:srcRect l="36388" t="13464" r="35519" b="60566"/>
            <a:stretch/>
          </p:blipFill>
          <p:spPr>
            <a:xfrm>
              <a:off x="7529683" y="1085291"/>
              <a:ext cx="1390298" cy="69428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8" name="Google Shape;128;p8"/>
          <p:cNvSpPr txBox="1"/>
          <p:nvPr/>
        </p:nvSpPr>
        <p:spPr>
          <a:xfrm>
            <a:off x="6034279" y="1912984"/>
            <a:ext cx="5825460" cy="985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1867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Boshlang‘ich sinf o‘quvchilarining matnni o‘qib tushunish darajasini baholash bo‘yicha xalqaro tadqiqot dasturidir</a:t>
            </a:r>
            <a:endParaRPr sz="2400"/>
          </a:p>
        </p:txBody>
      </p:sp>
      <p:sp>
        <p:nvSpPr>
          <p:cNvPr id="129" name="Google Shape;129;p8"/>
          <p:cNvSpPr txBox="1"/>
          <p:nvPr/>
        </p:nvSpPr>
        <p:spPr>
          <a:xfrm>
            <a:off x="7527440" y="2834172"/>
            <a:ext cx="1534632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57 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8"/>
          <p:cNvSpPr txBox="1"/>
          <p:nvPr/>
        </p:nvSpPr>
        <p:spPr>
          <a:xfrm>
            <a:off x="8379405" y="3126577"/>
            <a:ext cx="1972699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mamlakatlar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8"/>
          <p:cNvSpPr txBox="1"/>
          <p:nvPr/>
        </p:nvSpPr>
        <p:spPr>
          <a:xfrm>
            <a:off x="7999077" y="4113067"/>
            <a:ext cx="2125987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5948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8"/>
          <p:cNvSpPr txBox="1"/>
          <p:nvPr/>
        </p:nvSpPr>
        <p:spPr>
          <a:xfrm>
            <a:off x="7578946" y="4799407"/>
            <a:ext cx="3476183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nafar 4-sinf o‘quvchilar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8"/>
          <p:cNvSpPr txBox="1"/>
          <p:nvPr/>
        </p:nvSpPr>
        <p:spPr>
          <a:xfrm>
            <a:off x="8212242" y="5270330"/>
            <a:ext cx="2217889" cy="861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4800">
                <a:solidFill>
                  <a:srgbClr val="1C6294"/>
                </a:solidFill>
                <a:latin typeface="Arial"/>
                <a:ea typeface="Arial"/>
                <a:cs typeface="Arial"/>
                <a:sym typeface="Arial"/>
              </a:rPr>
              <a:t>180</a:t>
            </a:r>
            <a:endParaRPr sz="4800">
              <a:solidFill>
                <a:srgbClr val="1C629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8"/>
          <p:cNvSpPr txBox="1"/>
          <p:nvPr/>
        </p:nvSpPr>
        <p:spPr>
          <a:xfrm>
            <a:off x="7633533" y="5891896"/>
            <a:ext cx="2980591" cy="430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  ta’lim muassassalari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AE297D4F-E292-01D6-4204-56C869556D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7161091"/>
              </p:ext>
            </p:extLst>
          </p:nvPr>
        </p:nvGraphicFramePr>
        <p:xfrm>
          <a:off x="368788" y="871680"/>
          <a:ext cx="11252522" cy="582772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925160">
                  <a:extLst>
                    <a:ext uri="{9D8B030D-6E8A-4147-A177-3AD203B41FA5}">
                      <a16:colId xmlns:a16="http://schemas.microsoft.com/office/drawing/2014/main" val="4175757103"/>
                    </a:ext>
                  </a:extLst>
                </a:gridCol>
                <a:gridCol w="5030765">
                  <a:extLst>
                    <a:ext uri="{9D8B030D-6E8A-4147-A177-3AD203B41FA5}">
                      <a16:colId xmlns:a16="http://schemas.microsoft.com/office/drawing/2014/main" val="1637179987"/>
                    </a:ext>
                  </a:extLst>
                </a:gridCol>
                <a:gridCol w="5296597">
                  <a:extLst>
                    <a:ext uri="{9D8B030D-6E8A-4147-A177-3AD203B41FA5}">
                      <a16:colId xmlns:a16="http://schemas.microsoft.com/office/drawing/2014/main" val="3594229330"/>
                    </a:ext>
                  </a:extLst>
                </a:gridCol>
              </a:tblGrid>
              <a:tr h="544528"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latin typeface="Arial Narrow" panose="020B0606020202030204" pitchFamily="34" charset="0"/>
                        </a:rPr>
                        <a:t>1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effectLst/>
                          <a:latin typeface="Arial Narrow" panose="020B0606020202030204" pitchFamily="34" charset="0"/>
                        </a:rPr>
                        <a:t>587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182798800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2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577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932495891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3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Gonkong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Arial Narrow" panose="020B0606020202030204" pitchFamily="34" charset="0"/>
                        </a:rPr>
                        <a:t>573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225982312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4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Rossiya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567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1219278442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Shimoliy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566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683996679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Finlyandiya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549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1096415078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38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504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2000558719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49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O‘zbekiston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437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3251711506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55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Misr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378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264099425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56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Marokash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372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4186828170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l"/>
                      <a:r>
                        <a:rPr lang="en-US" sz="2400" dirty="0">
                          <a:latin typeface="Arial Narrow" panose="020B0606020202030204" pitchFamily="34" charset="0"/>
                        </a:rPr>
                        <a:t>57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kern="1200" dirty="0" err="1">
                          <a:effectLst/>
                          <a:latin typeface="Arial Narrow" panose="020B0606020202030204" pitchFamily="34" charset="0"/>
                        </a:rPr>
                        <a:t>Janubiy</a:t>
                      </a: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 Afrika 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>
                          <a:effectLst/>
                          <a:latin typeface="Arial Narrow" panose="020B0606020202030204" pitchFamily="34" charset="0"/>
                        </a:rPr>
                        <a:t>288</a:t>
                      </a:r>
                      <a:endParaRPr lang="ru-RU" sz="24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966140354"/>
                  </a:ext>
                </a:extLst>
              </a:tr>
            </a:tbl>
          </a:graphicData>
        </a:graphic>
      </p:graphicFrame>
      <p:sp>
        <p:nvSpPr>
          <p:cNvPr id="7" name="Параллелограмм 1">
            <a:extLst>
              <a:ext uri="{FF2B5EF4-FFF2-40B4-BE49-F238E27FC236}">
                <a16:creationId xmlns:a16="http://schemas.microsoft.com/office/drawing/2014/main" id="{BBAD97E1-237E-4743-9902-68122AA19522}"/>
              </a:ext>
            </a:extLst>
          </p:cNvPr>
          <p:cNvSpPr/>
          <p:nvPr/>
        </p:nvSpPr>
        <p:spPr>
          <a:xfrm>
            <a:off x="1" y="0"/>
            <a:ext cx="12191999" cy="753533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1867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PIRLS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</a:rPr>
              <a:t>2021 </a:t>
            </a:r>
            <a:r>
              <a:rPr lang="en-US" sz="20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TADQIQOTiDA</a:t>
            </a: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QATNASHGAN AYRIM DAVLATLARNING O‘RINLARI </a:t>
            </a:r>
            <a:b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VA O‘RTACHA BALLARI:</a:t>
            </a:r>
            <a:endParaRPr lang="ru-RU" sz="2000" kern="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ru-RU" sz="2000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0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6664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5"/>
          <p:cNvSpPr txBox="1">
            <a:spLocks noGrp="1"/>
          </p:cNvSpPr>
          <p:nvPr>
            <p:ph type="title" idx="4294967295"/>
          </p:nvPr>
        </p:nvSpPr>
        <p:spPr>
          <a:xfrm>
            <a:off x="2185829" y="342909"/>
            <a:ext cx="9607820" cy="508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2800"/>
            </a:pPr>
            <a:r>
              <a:rPr lang="en-US" sz="2400">
                <a:latin typeface="Cambria"/>
                <a:ea typeface="Cambria"/>
                <a:cs typeface="Cambria"/>
                <a:sym typeface="Cambria"/>
              </a:rPr>
              <a:t>tadqiqotida o‘qish savodxonligini baholovchi turli savollarning tasnifi </a:t>
            </a:r>
            <a:endParaRPr sz="2400"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246" name="Google Shape;246;p15"/>
          <p:cNvGrpSpPr/>
          <p:nvPr/>
        </p:nvGrpSpPr>
        <p:grpSpPr>
          <a:xfrm>
            <a:off x="674919" y="1074058"/>
            <a:ext cx="10720944" cy="5064873"/>
            <a:chOff x="32659" y="0"/>
            <a:chExt cx="8040708" cy="3798655"/>
          </a:xfrm>
        </p:grpSpPr>
        <p:sp>
          <p:nvSpPr>
            <p:cNvPr id="247" name="Google Shape;247;p15"/>
            <p:cNvSpPr/>
            <p:nvPr/>
          </p:nvSpPr>
          <p:spPr>
            <a:xfrm>
              <a:off x="931939" y="1334575"/>
              <a:ext cx="3133881" cy="863265"/>
            </a:xfrm>
            <a:prstGeom prst="rect">
              <a:avLst/>
            </a:prstGeom>
            <a:solidFill>
              <a:srgbClr val="CBD8EA">
                <a:alpha val="89803"/>
              </a:srgbClr>
            </a:solidFill>
            <a:ln w="25400" cap="flat" cmpd="sng">
              <a:solidFill>
                <a:srgbClr val="CBD8E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48" name="Google Shape;248;p15"/>
            <p:cNvSpPr txBox="1"/>
            <p:nvPr/>
          </p:nvSpPr>
          <p:spPr>
            <a:xfrm>
              <a:off x="1433360" y="1334575"/>
              <a:ext cx="2632460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Badiiy tajriba orttirish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49" name="Google Shape;249;p15"/>
            <p:cNvSpPr/>
            <p:nvPr/>
          </p:nvSpPr>
          <p:spPr>
            <a:xfrm>
              <a:off x="931939" y="2197841"/>
              <a:ext cx="3133881" cy="863265"/>
            </a:xfrm>
            <a:prstGeom prst="rect">
              <a:avLst/>
            </a:prstGeom>
            <a:solidFill>
              <a:srgbClr val="CBEDEF">
                <a:alpha val="89803"/>
              </a:srgbClr>
            </a:solidFill>
            <a:ln w="25400" cap="flat" cmpd="sng">
              <a:solidFill>
                <a:srgbClr val="CBEDE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0" name="Google Shape;250;p15"/>
            <p:cNvSpPr txBox="1"/>
            <p:nvPr/>
          </p:nvSpPr>
          <p:spPr>
            <a:xfrm>
              <a:off x="1433360" y="2197841"/>
              <a:ext cx="2632460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Axborot olish va undan foydalanish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1" name="Google Shape;251;p15"/>
            <p:cNvSpPr/>
            <p:nvPr/>
          </p:nvSpPr>
          <p:spPr>
            <a:xfrm>
              <a:off x="32659" y="591069"/>
              <a:ext cx="1356151" cy="1356151"/>
            </a:xfrm>
            <a:prstGeom prst="ellipse">
              <a:avLst/>
            </a:prstGeom>
            <a:solidFill>
              <a:srgbClr val="2383C6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2" name="Google Shape;252;p15"/>
            <p:cNvSpPr txBox="1"/>
            <p:nvPr/>
          </p:nvSpPr>
          <p:spPr>
            <a:xfrm>
              <a:off x="231263" y="789673"/>
              <a:ext cx="958943" cy="958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Maqsad</a:t>
              </a:r>
              <a:endParaRPr sz="2400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3" name="Google Shape;253;p15"/>
            <p:cNvSpPr/>
            <p:nvPr/>
          </p:nvSpPr>
          <p:spPr>
            <a:xfrm>
              <a:off x="5004518" y="345592"/>
              <a:ext cx="3068849" cy="863265"/>
            </a:xfrm>
            <a:prstGeom prst="rect">
              <a:avLst/>
            </a:prstGeom>
            <a:solidFill>
              <a:srgbClr val="CDE5DC">
                <a:alpha val="89803"/>
              </a:srgbClr>
            </a:solidFill>
            <a:ln w="25400" cap="flat" cmpd="sng">
              <a:solidFill>
                <a:srgbClr val="CDE5DC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4" name="Google Shape;254;p15"/>
            <p:cNvSpPr txBox="1"/>
            <p:nvPr/>
          </p:nvSpPr>
          <p:spPr>
            <a:xfrm>
              <a:off x="5495534" y="345592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To‘g‘ridan-to‘g‘ri xulosalar chiqarish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5" name="Google Shape;255;p15"/>
            <p:cNvSpPr/>
            <p:nvPr/>
          </p:nvSpPr>
          <p:spPr>
            <a:xfrm>
              <a:off x="5004518" y="1208858"/>
              <a:ext cx="3068849" cy="863265"/>
            </a:xfrm>
            <a:prstGeom prst="rect">
              <a:avLst/>
            </a:prstGeom>
            <a:solidFill>
              <a:srgbClr val="CDD9CF">
                <a:alpha val="89803"/>
              </a:srgbClr>
            </a:solidFill>
            <a:ln w="25400" cap="flat" cmpd="sng">
              <a:solidFill>
                <a:srgbClr val="CDD9C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6" name="Google Shape;256;p15"/>
            <p:cNvSpPr txBox="1"/>
            <p:nvPr/>
          </p:nvSpPr>
          <p:spPr>
            <a:xfrm>
              <a:off x="5495534" y="1208858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Diqqatni jamlash va aniq ko‘rsatilgan ma’lumotlarni topish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7" name="Google Shape;257;p15"/>
            <p:cNvSpPr/>
            <p:nvPr/>
          </p:nvSpPr>
          <p:spPr>
            <a:xfrm>
              <a:off x="5004518" y="2072124"/>
              <a:ext cx="3068849" cy="863265"/>
            </a:xfrm>
            <a:prstGeom prst="rect">
              <a:avLst/>
            </a:prstGeom>
            <a:solidFill>
              <a:srgbClr val="D1E0DF">
                <a:alpha val="89803"/>
              </a:srgbClr>
            </a:solidFill>
            <a:ln w="25400" cap="flat" cmpd="sng">
              <a:solidFill>
                <a:srgbClr val="D1E0DF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58" name="Google Shape;258;p15"/>
            <p:cNvSpPr txBox="1"/>
            <p:nvPr/>
          </p:nvSpPr>
          <p:spPr>
            <a:xfrm>
              <a:off x="5495534" y="2072124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Kontent va matn elementlarini baholash va tanqid qilish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59" name="Google Shape;259;p15"/>
            <p:cNvSpPr/>
            <p:nvPr/>
          </p:nvSpPr>
          <p:spPr>
            <a:xfrm>
              <a:off x="5004518" y="2935390"/>
              <a:ext cx="3068849" cy="863265"/>
            </a:xfrm>
            <a:prstGeom prst="rect">
              <a:avLst/>
            </a:prstGeom>
            <a:solidFill>
              <a:srgbClr val="CBD8EA">
                <a:alpha val="89803"/>
              </a:srgbClr>
            </a:solidFill>
            <a:ln w="25400" cap="flat" cmpd="sng">
              <a:solidFill>
                <a:srgbClr val="CBD8EA">
                  <a:alpha val="89803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0" name="Google Shape;260;p15"/>
            <p:cNvSpPr txBox="1"/>
            <p:nvPr/>
          </p:nvSpPr>
          <p:spPr>
            <a:xfrm>
              <a:off x="5495534" y="2935390"/>
              <a:ext cx="2577833" cy="8632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67" rIns="170667" bIns="170667" anchor="ctr" anchorCtr="0">
              <a:noAutofit/>
            </a:bodyPr>
            <a:lstStyle/>
            <a:p>
              <a:pPr>
                <a:lnSpc>
                  <a:spcPct val="90000"/>
                </a:lnSpc>
                <a:buClr>
                  <a:srgbClr val="000000"/>
                </a:buClr>
                <a:buSzPts val="1800"/>
              </a:pPr>
              <a:r>
                <a:rPr lang="en-US" sz="2400">
                  <a:solidFill>
                    <a:srgbClr val="000000"/>
                  </a:solidFill>
                  <a:latin typeface="Cambria"/>
                  <a:ea typeface="Cambria"/>
                  <a:cs typeface="Cambria"/>
                  <a:sym typeface="Cambria"/>
                </a:rPr>
                <a:t>G‘oyalar va axborotni talqin qilish hamda uyg‘unlashtirish</a:t>
              </a:r>
              <a:endParaRPr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  <p:sp>
          <p:nvSpPr>
            <p:cNvPr id="261" name="Google Shape;261;p15"/>
            <p:cNvSpPr/>
            <p:nvPr/>
          </p:nvSpPr>
          <p:spPr>
            <a:xfrm>
              <a:off x="4025164" y="0"/>
              <a:ext cx="1356151" cy="1356151"/>
            </a:xfrm>
            <a:prstGeom prst="ellipse">
              <a:avLst/>
            </a:prstGeom>
            <a:solidFill>
              <a:srgbClr val="24CED7"/>
            </a:solidFill>
            <a:ln w="254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262" name="Google Shape;262;p15"/>
            <p:cNvSpPr txBox="1"/>
            <p:nvPr/>
          </p:nvSpPr>
          <p:spPr>
            <a:xfrm>
              <a:off x="4223768" y="198604"/>
              <a:ext cx="958943" cy="95894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algn="ctr">
                <a:lnSpc>
                  <a:spcPct val="90000"/>
                </a:lnSpc>
                <a:buClr>
                  <a:srgbClr val="000000"/>
                </a:buClr>
                <a:buSzPts val="1600"/>
              </a:pPr>
              <a:r>
                <a:rPr lang="en-US" sz="2133">
                  <a:solidFill>
                    <a:schemeClr val="lt1"/>
                  </a:solidFill>
                  <a:latin typeface="Cambria"/>
                  <a:ea typeface="Cambria"/>
                  <a:cs typeface="Cambria"/>
                  <a:sym typeface="Cambria"/>
                </a:rPr>
                <a:t>Tushunish jarayoni</a:t>
              </a:r>
              <a:endParaRPr sz="2133">
                <a:solidFill>
                  <a:schemeClr val="lt1"/>
                </a:solidFill>
                <a:latin typeface="Cambria"/>
                <a:ea typeface="Cambria"/>
                <a:cs typeface="Cambria"/>
                <a:sym typeface="Cambria"/>
              </a:endParaRPr>
            </a:p>
          </p:txBody>
        </p:sp>
      </p:grpSp>
      <p:pic>
        <p:nvPicPr>
          <p:cNvPr id="263" name="Google Shape;263;p15" descr="PIRLS 2021 International Report and Results Now Online | IEA.nl"/>
          <p:cNvPicPr preferRelativeResize="0"/>
          <p:nvPr/>
        </p:nvPicPr>
        <p:blipFill rotWithShape="1">
          <a:blip r:embed="rId3">
            <a:alphaModFix/>
          </a:blip>
          <a:srcRect l="27696" t="14571" r="27175" b="8660"/>
          <a:stretch/>
        </p:blipFill>
        <p:spPr>
          <a:xfrm>
            <a:off x="919211" y="119760"/>
            <a:ext cx="1366701" cy="1197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21E9D869-AF21-9CDC-4CA4-395A840EA2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3220303"/>
              </p:ext>
            </p:extLst>
          </p:nvPr>
        </p:nvGraphicFramePr>
        <p:xfrm>
          <a:off x="531779" y="2559336"/>
          <a:ext cx="4579867" cy="248872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284523">
                  <a:extLst>
                    <a:ext uri="{9D8B030D-6E8A-4147-A177-3AD203B41FA5}">
                      <a16:colId xmlns:a16="http://schemas.microsoft.com/office/drawing/2014/main" val="4201778085"/>
                    </a:ext>
                  </a:extLst>
                </a:gridCol>
                <a:gridCol w="2295344">
                  <a:extLst>
                    <a:ext uri="{9D8B030D-6E8A-4147-A177-3AD203B41FA5}">
                      <a16:colId xmlns:a16="http://schemas.microsoft.com/office/drawing/2014/main" val="3549686114"/>
                    </a:ext>
                  </a:extLst>
                </a:gridCol>
              </a:tblGrid>
              <a:tr h="605396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Eng </a:t>
                      </a:r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yuqori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700" dirty="0">
                          <a:latin typeface="Arial Narrow" panose="020B0606020202030204" pitchFamily="34" charset="0"/>
                        </a:rPr>
                        <a:t>551-625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3606841733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marL="0" algn="l" defTabSz="685800" rtl="0" eaLnBrk="1" latinLnBrk="0" hangingPunct="1"/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yuqori</a:t>
                      </a:r>
                      <a:endParaRPr lang="ru-RU" sz="2700" b="1" kern="1200" dirty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476-550 ball 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1191548424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o‘rtacha</a:t>
                      </a:r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401-475 ball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3814519660"/>
                  </a:ext>
                </a:extLst>
              </a:tr>
              <a:tr h="627775"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past </a:t>
                      </a:r>
                      <a:r>
                        <a:rPr lang="en-US" sz="2700" kern="1200" dirty="0" err="1">
                          <a:effectLst/>
                          <a:latin typeface="Arial Narrow" panose="020B0606020202030204" pitchFamily="34" charset="0"/>
                        </a:rPr>
                        <a:t>daraja</a:t>
                      </a:r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700" kern="1200" dirty="0">
                          <a:effectLst/>
                          <a:latin typeface="Arial Narrow" panose="020B0606020202030204" pitchFamily="34" charset="0"/>
                        </a:rPr>
                        <a:t>400 ball</a:t>
                      </a:r>
                      <a:endParaRPr lang="ru-RU" sz="2700" b="1" dirty="0">
                        <a:latin typeface="Arial Narrow" panose="020B0606020202030204" pitchFamily="34" charset="0"/>
                        <a:cs typeface="Arial" pitchFamily="34" charset="0"/>
                      </a:endParaRPr>
                    </a:p>
                  </a:txBody>
                  <a:tcPr marL="121920" marR="121920" marT="60960" marB="60960"/>
                </a:tc>
                <a:extLst>
                  <a:ext uri="{0D108BD9-81ED-4DB2-BD59-A6C34878D82A}">
                    <a16:rowId xmlns:a16="http://schemas.microsoft.com/office/drawing/2014/main" val="3256028648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F8D2E07-11B2-84BB-69CC-5FB5AEAF52F0}"/>
              </a:ext>
            </a:extLst>
          </p:cNvPr>
          <p:cNvSpPr txBox="1"/>
          <p:nvPr/>
        </p:nvSpPr>
        <p:spPr>
          <a:xfrm>
            <a:off x="440212" y="1189350"/>
            <a:ext cx="4243392" cy="9131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377" latinLnBrk="1"/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Xalqaro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shkalaning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o‘rtacha</a:t>
            </a:r>
            <a:r>
              <a:rPr lang="en-US" sz="2667" b="1" dirty="0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 </a:t>
            </a:r>
            <a:endParaRPr lang="uz-Cyrl-UZ" sz="2667" b="1" dirty="0">
              <a:solidFill>
                <a:srgbClr val="0070C0"/>
              </a:solidFill>
              <a:latin typeface="Arial Narrow" panose="020B0606020202030204" pitchFamily="34" charset="0"/>
              <a:ea typeface="Arial Unicode MS"/>
              <a:cs typeface="Arial" pitchFamily="34" charset="0"/>
            </a:endParaRPr>
          </a:p>
          <a:p>
            <a:pPr algn="ctr" defTabSz="914377" latinLnBrk="1"/>
            <a:r>
              <a:rPr lang="en-US" sz="2667" b="1" dirty="0" err="1">
                <a:solidFill>
                  <a:srgbClr val="0070C0"/>
                </a:solidFill>
                <a:latin typeface="Arial Narrow" panose="020B0606020202030204" pitchFamily="34" charset="0"/>
                <a:ea typeface="Arial Unicode MS"/>
                <a:cs typeface="Arial" pitchFamily="34" charset="0"/>
              </a:rPr>
              <a:t>qiymati</a:t>
            </a:r>
            <a:endParaRPr lang="en-US" sz="2667" b="1" dirty="0">
              <a:solidFill>
                <a:srgbClr val="0070C0"/>
              </a:solidFill>
              <a:latin typeface="Arial Narrow" panose="020B0606020202030204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B83BBB-059F-4301-ACB8-2420B3C56321}"/>
              </a:ext>
            </a:extLst>
          </p:cNvPr>
          <p:cNvSpPr txBox="1"/>
          <p:nvPr/>
        </p:nvSpPr>
        <p:spPr>
          <a:xfrm>
            <a:off x="1058334" y="3979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8" name="Параллелограмм 1">
            <a:extLst>
              <a:ext uri="{FF2B5EF4-FFF2-40B4-BE49-F238E27FC236}">
                <a16:creationId xmlns:a16="http://schemas.microsoft.com/office/drawing/2014/main" id="{6FFECC6F-73CE-410E-9974-8A60990D4BE3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 Narrow" panose="020B0606020202030204" pitchFamily="34" charset="0"/>
                <a:cs typeface="Arial" pitchFamily="34" charset="0"/>
                <a:sym typeface="Cambria"/>
              </a:rPr>
              <a:t>TADQIQOTIDA</a:t>
            </a:r>
            <a:r>
              <a:rPr lang="en-US" sz="2400" b="1" dirty="0">
                <a:solidFill>
                  <a:srgbClr val="3F3F3F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2400" b="1" dirty="0">
                <a:latin typeface="Arial Narrow" panose="020B0606020202030204" pitchFamily="34" charset="0"/>
                <a:cs typeface="Arial" pitchFamily="34" charset="0"/>
              </a:rPr>
              <a:t>DARAJALARI</a:t>
            </a:r>
            <a:r>
              <a:rPr lang="ru-RU" sz="2400" b="1" dirty="0">
                <a:solidFill>
                  <a:srgbClr val="FFFFFF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chemeClr val="bg1"/>
                </a:solidFill>
                <a:latin typeface="Cambria"/>
                <a:ea typeface="Cambria"/>
                <a:cs typeface="Cambria"/>
                <a:sym typeface="Cambria"/>
              </a:rPr>
              <a:t>TASNIFI</a:t>
            </a:r>
            <a:r>
              <a:rPr lang="uz-Cyrl-UZ" sz="2400" b="1" kern="100" dirty="0">
                <a:solidFill>
                  <a:schemeClr val="bg1"/>
                </a:solidFill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7F3156-2D05-41D0-9973-1596F8096B90}"/>
              </a:ext>
            </a:extLst>
          </p:cNvPr>
          <p:cNvSpPr txBox="1"/>
          <p:nvPr/>
        </p:nvSpPr>
        <p:spPr>
          <a:xfrm>
            <a:off x="7323667" y="14139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pic>
        <p:nvPicPr>
          <p:cNvPr id="10" name="Google Shape;297;p19" descr="PIRLS 2021 International Report and Results Now Online | IEA.nl">
            <a:extLst>
              <a:ext uri="{FF2B5EF4-FFF2-40B4-BE49-F238E27FC236}">
                <a16:creationId xmlns:a16="http://schemas.microsoft.com/office/drawing/2014/main" id="{ED15B3FC-A926-4D78-9402-04F921F7958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4438" t="40073" r="32098" b="38653"/>
          <a:stretch/>
        </p:blipFill>
        <p:spPr>
          <a:xfrm>
            <a:off x="2125508" y="139700"/>
            <a:ext cx="1163633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298;p19">
            <a:extLst>
              <a:ext uri="{FF2B5EF4-FFF2-40B4-BE49-F238E27FC236}">
                <a16:creationId xmlns:a16="http://schemas.microsoft.com/office/drawing/2014/main" id="{E8EAA097-452E-412B-BA6B-9B5EE0506A9C}"/>
              </a:ext>
            </a:extLst>
          </p:cNvPr>
          <p:cNvSpPr txBox="1"/>
          <p:nvPr/>
        </p:nvSpPr>
        <p:spPr>
          <a:xfrm>
            <a:off x="5544236" y="947415"/>
            <a:ext cx="5983200" cy="10771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Ilg‘or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(Advanced)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yaxlit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o‘zlashtira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ayni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paytda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alohida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qismlarini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bir-biri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bilan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bog‘liq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holda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tushunadi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.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Muallifning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g‘oyasini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izohlashda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fikrini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asoslash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uchun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tayana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2" name="Google Shape;299;p19">
            <a:extLst>
              <a:ext uri="{FF2B5EF4-FFF2-40B4-BE49-F238E27FC236}">
                <a16:creationId xmlns:a16="http://schemas.microsoft.com/office/drawing/2014/main" id="{D759A2F3-563B-4452-8A4E-CE2FBB44304E}"/>
              </a:ext>
            </a:extLst>
          </p:cNvPr>
          <p:cNvSpPr txBox="1"/>
          <p:nvPr/>
        </p:nvSpPr>
        <p:spPr>
          <a:xfrm>
            <a:off x="5544236" y="2177398"/>
            <a:ext cx="6056026" cy="1146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Yuqori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(High)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ahamiyatli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xabarlarini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tushunadi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asoslanib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xulosalarini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chiqaradi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mazmuniga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ham,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shakliga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ham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baho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bera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uning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ayrim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til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xususiyatlariga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e’tibor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qarata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4" name="Google Shape;300;p19">
            <a:extLst>
              <a:ext uri="{FF2B5EF4-FFF2-40B4-BE49-F238E27FC236}">
                <a16:creationId xmlns:a16="http://schemas.microsoft.com/office/drawing/2014/main" id="{31D26343-F399-4149-BFC3-8F82B00D1AAC}"/>
              </a:ext>
            </a:extLst>
          </p:cNvPr>
          <p:cNvSpPr txBox="1"/>
          <p:nvPr/>
        </p:nvSpPr>
        <p:spPr>
          <a:xfrm>
            <a:off x="5544236" y="3372522"/>
            <a:ext cx="6056025" cy="882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O‘rta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(Intermediate)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matndan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axborot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topa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shakli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tilining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ba’zi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xususiyatlaridan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foydalanib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,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matnga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asosan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o‘z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xulosalarini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chiqaradi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16" name="Google Shape;301;p19">
            <a:extLst>
              <a:ext uri="{FF2B5EF4-FFF2-40B4-BE49-F238E27FC236}">
                <a16:creationId xmlns:a16="http://schemas.microsoft.com/office/drawing/2014/main" id="{B85C2122-7369-4368-BC25-10927604A650}"/>
              </a:ext>
            </a:extLst>
          </p:cNvPr>
          <p:cNvSpPr txBox="1"/>
          <p:nvPr/>
        </p:nvSpPr>
        <p:spPr>
          <a:xfrm>
            <a:off x="5589206" y="4492020"/>
            <a:ext cx="6056025" cy="619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Quyi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</a:t>
            </a:r>
            <a:r>
              <a:rPr lang="en-US" sz="1600" b="1" i="0" u="none" strike="noStrike" cap="none" dirty="0" err="1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daraja</a:t>
            </a:r>
            <a:r>
              <a:rPr lang="en-US" sz="1600" b="1" i="0" u="none" strike="noStrike" cap="none" dirty="0">
                <a:solidFill>
                  <a:srgbClr val="124163"/>
                </a:solidFill>
                <a:latin typeface="Cambria"/>
                <a:ea typeface="Cambria"/>
                <a:cs typeface="Cambria"/>
                <a:sym typeface="Cambria"/>
              </a:rPr>
              <a:t> (Low) 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o‘quvchilar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matnda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aniq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berilgan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ma’lumotni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ajrata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va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ishlay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16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oladi</a:t>
            </a:r>
            <a:r>
              <a:rPr lang="en-US" sz="16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;</a:t>
            </a:r>
            <a:endParaRPr sz="16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2362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O‘qish ko‘nikmalari bo‘yicha yuqori darajaga (550 ball) erishgan o‘quvchilar ulushi.">
            <a:extLst>
              <a:ext uri="{FF2B5EF4-FFF2-40B4-BE49-F238E27FC236}">
                <a16:creationId xmlns:a16="http://schemas.microsoft.com/office/drawing/2014/main" id="{EE30E47A-540D-2A62-9A37-F83684CA8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63" y="1341120"/>
            <a:ext cx="7550520" cy="528007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араллелограмм 1">
            <a:extLst>
              <a:ext uri="{FF2B5EF4-FFF2-40B4-BE49-F238E27FC236}">
                <a16:creationId xmlns:a16="http://schemas.microsoft.com/office/drawing/2014/main" id="{98F07AAA-8C0D-4D42-91F9-8F914EF7300B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”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darajaga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yetgan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ulushi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201E720-92FC-4AE2-9630-96C65CF8517E}"/>
              </a:ext>
            </a:extLst>
          </p:cNvPr>
          <p:cNvSpPr txBox="1"/>
          <p:nvPr/>
        </p:nvSpPr>
        <p:spPr>
          <a:xfrm>
            <a:off x="8279935" y="1434443"/>
            <a:ext cx="32381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en-US" b="1" dirty="0" err="1"/>
              <a:t>O‘zbekistonlik</a:t>
            </a:r>
            <a:r>
              <a:rPr lang="en-US" b="1" dirty="0"/>
              <a:t> </a:t>
            </a:r>
            <a:r>
              <a:rPr lang="en-US" b="1" dirty="0" err="1"/>
              <a:t>o‘quvchilarning</a:t>
            </a:r>
            <a:r>
              <a:rPr lang="en-US" b="1" dirty="0"/>
              <a:t> 70%i </a:t>
            </a:r>
            <a:r>
              <a:rPr lang="en-US" b="1" dirty="0" err="1"/>
              <a:t>quyi</a:t>
            </a:r>
            <a:r>
              <a:rPr lang="ru-RU" b="1" dirty="0"/>
              <a:t>, </a:t>
            </a:r>
            <a:r>
              <a:rPr lang="en-US" b="1" dirty="0"/>
              <a:t>34%i </a:t>
            </a:r>
            <a:r>
              <a:rPr lang="en-US" b="1" dirty="0" err="1"/>
              <a:t>o‘rtacha</a:t>
            </a:r>
            <a:r>
              <a:rPr lang="en-US" b="1" dirty="0"/>
              <a:t> </a:t>
            </a:r>
            <a:r>
              <a:rPr lang="en-US" b="1" dirty="0" err="1"/>
              <a:t>natijalarni</a:t>
            </a:r>
            <a:r>
              <a:rPr lang="en-US" b="1" dirty="0"/>
              <a:t> </a:t>
            </a:r>
            <a:r>
              <a:rPr lang="en-US" b="1" dirty="0" err="1"/>
              <a:t>qayd</a:t>
            </a:r>
            <a:r>
              <a:rPr lang="en-US" b="1" dirty="0"/>
              <a:t> </a:t>
            </a:r>
            <a:r>
              <a:rPr lang="en-US" b="1" dirty="0" err="1"/>
              <a:t>etishgan</a:t>
            </a:r>
            <a:endParaRPr lang="ru-RU" dirty="0"/>
          </a:p>
          <a:p>
            <a:r>
              <a:rPr lang="en-US" b="1" dirty="0" err="1"/>
              <a:t>Singapurda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</a:t>
            </a:r>
            <a:r>
              <a:rPr lang="en-US" b="1" dirty="0" err="1"/>
              <a:t>yuqori</a:t>
            </a:r>
            <a:endParaRPr lang="ru-RU" dirty="0"/>
          </a:p>
          <a:p>
            <a:pPr fontAlgn="t"/>
            <a:r>
              <a:rPr lang="en-US" b="1" dirty="0" err="1"/>
              <a:t>darajasiga</a:t>
            </a:r>
            <a:r>
              <a:rPr lang="en-US" b="1" dirty="0"/>
              <a:t> </a:t>
            </a:r>
            <a:r>
              <a:rPr lang="en-US" b="1" dirty="0" err="1"/>
              <a:t>yetgan</a:t>
            </a:r>
            <a:r>
              <a:rPr lang="en-US" b="1" dirty="0"/>
              <a:t> </a:t>
            </a:r>
            <a:r>
              <a:rPr lang="en-US" b="1" dirty="0" err="1"/>
              <a:t>o‘quvchilar</a:t>
            </a:r>
            <a:r>
              <a:rPr lang="en-US" b="1" dirty="0"/>
              <a:t> </a:t>
            </a:r>
            <a:r>
              <a:rPr lang="en-US" b="1" dirty="0" err="1"/>
              <a:t>ulushi</a:t>
            </a:r>
            <a:r>
              <a:rPr lang="en-US" b="1" dirty="0"/>
              <a:t> 35%ni </a:t>
            </a:r>
            <a:endParaRPr lang="ru-RU" dirty="0"/>
          </a:p>
          <a:p>
            <a:pPr fontAlgn="t"/>
            <a:r>
              <a:rPr lang="en-US" b="1" dirty="0" err="1"/>
              <a:t>Rossiyada</a:t>
            </a:r>
            <a:r>
              <a:rPr lang="en-US" b="1" dirty="0"/>
              <a:t> “</a:t>
            </a:r>
            <a:r>
              <a:rPr lang="en-US" b="1" dirty="0" err="1"/>
              <a:t>yuqori</a:t>
            </a:r>
            <a:r>
              <a:rPr lang="en-US" b="1" dirty="0"/>
              <a:t>” </a:t>
            </a:r>
            <a:r>
              <a:rPr lang="en-US" b="1" dirty="0" err="1"/>
              <a:t>darajaga</a:t>
            </a:r>
            <a:r>
              <a:rPr lang="en-US" b="1" dirty="0"/>
              <a:t> </a:t>
            </a:r>
            <a:r>
              <a:rPr lang="en-US" b="1" dirty="0" err="1"/>
              <a:t>yetgan</a:t>
            </a:r>
            <a:r>
              <a:rPr lang="en-US" b="1" dirty="0"/>
              <a:t> </a:t>
            </a:r>
            <a:r>
              <a:rPr lang="en-US" b="1" dirty="0" err="1"/>
              <a:t>o‘quvchilar</a:t>
            </a:r>
            <a:r>
              <a:rPr lang="en-US" b="1" dirty="0"/>
              <a:t> </a:t>
            </a:r>
            <a:r>
              <a:rPr lang="en-US" b="1" dirty="0" err="1"/>
              <a:t>ulushi</a:t>
            </a:r>
            <a:r>
              <a:rPr lang="en-US" b="1" dirty="0"/>
              <a:t> 63%ni,</a:t>
            </a:r>
            <a:endParaRPr lang="ru-RU" dirty="0"/>
          </a:p>
          <a:p>
            <a:pPr fontAlgn="t"/>
            <a:r>
              <a:rPr lang="en-US" b="1" dirty="0" err="1"/>
              <a:t>Litvada</a:t>
            </a:r>
            <a:r>
              <a:rPr lang="en-US" b="1" dirty="0"/>
              <a:t> 54%</a:t>
            </a:r>
            <a:endParaRPr lang="ru-RU" dirty="0"/>
          </a:p>
          <a:p>
            <a:pPr fontAlgn="t"/>
            <a:r>
              <a:rPr lang="en-US" b="1" dirty="0" err="1"/>
              <a:t>Latviyada</a:t>
            </a:r>
            <a:r>
              <a:rPr lang="en-US" b="1" dirty="0"/>
              <a:t> — 40%, </a:t>
            </a:r>
            <a:endParaRPr lang="ru-RU" dirty="0"/>
          </a:p>
          <a:p>
            <a:pPr fontAlgn="t"/>
            <a:r>
              <a:rPr lang="en-US" b="1" dirty="0" err="1"/>
              <a:t>Gruziyada</a:t>
            </a:r>
            <a:r>
              <a:rPr lang="en-US" b="1" dirty="0"/>
              <a:t> — 25%</a:t>
            </a:r>
            <a:endParaRPr lang="ru-RU" dirty="0"/>
          </a:p>
          <a:p>
            <a:pPr fontAlgn="t"/>
            <a:r>
              <a:rPr lang="en-US" b="1" dirty="0" err="1"/>
              <a:t>Qozog‘istonda</a:t>
            </a:r>
            <a:r>
              <a:rPr lang="en-US" b="1" dirty="0"/>
              <a:t> — 28%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52617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07F3AAC6-F1D8-4604-AF83-60506906186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4734584"/>
              </p:ext>
            </p:extLst>
          </p:nvPr>
        </p:nvGraphicFramePr>
        <p:xfrm>
          <a:off x="794479" y="1064302"/>
          <a:ext cx="10208300" cy="550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0">
                  <a:extLst>
                    <a:ext uri="{9D8B030D-6E8A-4147-A177-3AD203B41FA5}">
                      <a16:colId xmlns:a16="http://schemas.microsoft.com/office/drawing/2014/main" val="576376106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val="2847361446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val="1093374570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val="3974509306"/>
                    </a:ext>
                  </a:extLst>
                </a:gridCol>
                <a:gridCol w="2041660">
                  <a:extLst>
                    <a:ext uri="{9D8B030D-6E8A-4147-A177-3AD203B41FA5}">
                      <a16:colId xmlns:a16="http://schemas.microsoft.com/office/drawing/2014/main" val="589684905"/>
                    </a:ext>
                  </a:extLst>
                </a:gridCol>
              </a:tblGrid>
              <a:tr h="74234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Mamlakatlar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Ilg‘or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(625)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Yuqori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(550)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O‘rta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(475)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Quyi</a:t>
                      </a: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 </a:t>
                      </a:r>
                      <a:r>
                        <a:rPr lang="en-US" sz="2400" b="1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daraja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(400)</a:t>
                      </a:r>
                      <a:endParaRPr sz="2400" b="1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200930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Singapur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35%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71%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90%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1885339944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Irlandiya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27%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1282205062"/>
                  </a:ext>
                </a:extLst>
              </a:tr>
              <a:tr h="74234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Shimoliy Irlandiya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23%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87%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963430135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Gongkong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92%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1035110732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Rossiya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21%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63%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89%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98%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2553790646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Angliya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18%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86%</a:t>
                      </a:r>
                      <a:endParaRPr sz="2400" b="0" i="0" u="none" strike="noStrike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0" i="0" u="none" strike="noStrike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97%</a:t>
                      </a:r>
                      <a:endParaRPr sz="2400" b="0" i="0" u="none" strike="noStrike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404305137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Turkiya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29%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62%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86%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3137871708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Qozog‘iston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28%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67%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91%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3008479437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 err="1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O‘zbekiston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0%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34%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70%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04200"/>
                  </a:ext>
                </a:extLst>
              </a:tr>
              <a:tr h="40299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Marokash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1%</a:t>
                      </a:r>
                      <a:endParaRPr sz="2400" b="0" i="0" u="none" strike="noStrike" kern="1200" cap="none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5%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17%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Arial"/>
                        <a:buNone/>
                      </a:pPr>
                      <a:r>
                        <a:rPr lang="en-US" sz="2400" b="0" i="0" u="none" strike="noStrike" kern="1200" cap="none" dirty="0">
                          <a:solidFill>
                            <a:schemeClr val="dk1"/>
                          </a:solidFill>
                          <a:latin typeface="Cambria"/>
                          <a:ea typeface="Cambria"/>
                          <a:cs typeface="Cambria"/>
                          <a:sym typeface="Cambria"/>
                        </a:rPr>
                        <a:t>41%</a:t>
                      </a:r>
                      <a:endParaRPr sz="2400" b="0" i="0" u="none" strike="noStrike" kern="1200" cap="none" dirty="0">
                        <a:solidFill>
                          <a:schemeClr val="dk1"/>
                        </a:solidFill>
                        <a:latin typeface="Cambria"/>
                        <a:ea typeface="Cambria"/>
                        <a:cs typeface="Cambria"/>
                        <a:sym typeface="Cambria"/>
                      </a:endParaRPr>
                    </a:p>
                  </a:txBody>
                  <a:tcPr marL="68575" marR="68575" marT="34300" marB="34300" anchor="ctr"/>
                </a:tc>
                <a:extLst>
                  <a:ext uri="{0D108BD9-81ED-4DB2-BD59-A6C34878D82A}">
                    <a16:rowId xmlns:a16="http://schemas.microsoft.com/office/drawing/2014/main" val="2123233989"/>
                  </a:ext>
                </a:extLst>
              </a:tr>
            </a:tbl>
          </a:graphicData>
        </a:graphic>
      </p:graphicFrame>
      <p:sp>
        <p:nvSpPr>
          <p:cNvPr id="6" name="Параллелограмм 1">
            <a:extLst>
              <a:ext uri="{FF2B5EF4-FFF2-40B4-BE49-F238E27FC236}">
                <a16:creationId xmlns:a16="http://schemas.microsoft.com/office/drawing/2014/main" id="{41EF3176-1AFA-4599-A868-EEC9EEA4F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475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173038" algn="l"/>
              </a:tabLst>
            </a:pP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</a:rPr>
              <a:t>PIRLS </a:t>
            </a:r>
            <a:r>
              <a:rPr lang="ru-RU" sz="1800" b="1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TADQIQOTiDA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sym typeface="Cambria"/>
              </a:rPr>
              <a:t>O‘QUVCHILARNING DARAJALARI BO‘YICHA MA’LUMOT</a:t>
            </a:r>
            <a:endParaRPr lang="uz-Cyrl-UZ" sz="18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7734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51B17DF7-C2A2-4AA8-8A88-1694D44BFA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530487" y="1432009"/>
          <a:ext cx="8390827" cy="44694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Параллелограмм 1">
            <a:extLst>
              <a:ext uri="{FF2B5EF4-FFF2-40B4-BE49-F238E27FC236}">
                <a16:creationId xmlns:a16="http://schemas.microsoft.com/office/drawing/2014/main" id="{281F4705-AC8A-4057-B3BC-D01A4FEDE349}"/>
              </a:ext>
            </a:extLst>
          </p:cNvPr>
          <p:cNvSpPr/>
          <p:nvPr/>
        </p:nvSpPr>
        <p:spPr>
          <a:xfrm>
            <a:off x="0" y="0"/>
            <a:ext cx="12268200" cy="660400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Ota-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onalarning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 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kitob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o‘qishga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bo‘lgan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munosabati</a:t>
            </a:r>
            <a:endParaRPr lang="uz-Cyrl-UZ" sz="2400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703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ZIZBEK\Documents\Новая папка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33505"/>
            <a:ext cx="6273847" cy="604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ZIZBEK\Documents\Новая папка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319" y="741322"/>
            <a:ext cx="5616303" cy="604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id="{A9995524-D155-4D63-9CE6-680F57C190C9}"/>
              </a:ext>
            </a:extLst>
          </p:cNvPr>
          <p:cNvSpPr/>
          <p:nvPr/>
        </p:nvSpPr>
        <p:spPr>
          <a:xfrm>
            <a:off x="-12970" y="0"/>
            <a:ext cx="12162425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kern="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PISA 2022 XALQARO BAHOLASH DASTURI NATIJALARI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485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l="20669" t="27194" r="52325" b="21964"/>
          <a:stretch/>
        </p:blipFill>
        <p:spPr>
          <a:xfrm>
            <a:off x="499771" y="1592798"/>
            <a:ext cx="2880320" cy="48005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008" y="921691"/>
            <a:ext cx="2376264" cy="5438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 defTabSz="914377" latinLnBrk="1"/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Xalqaro</a:t>
            </a:r>
            <a:r>
              <a:rPr lang="uz-Cyrl-UZ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shkalaning</a:t>
            </a:r>
            <a:r>
              <a:rPr lang="en-US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endParaRPr lang="ru-RU" sz="1467" b="1" dirty="0">
              <a:solidFill>
                <a:prstClr val="black"/>
              </a:solidFill>
              <a:latin typeface="Arial" pitchFamily="34" charset="0"/>
              <a:ea typeface="Arial Unicode MS"/>
              <a:cs typeface="Arial" pitchFamily="34" charset="0"/>
            </a:endParaRPr>
          </a:p>
          <a:p>
            <a:pPr algn="ctr" defTabSz="914377" latinLnBrk="1"/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o‘rtacha</a:t>
            </a:r>
            <a:r>
              <a:rPr lang="uz-Cyrl-UZ" sz="1467" b="1" dirty="0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 </a:t>
            </a:r>
            <a:r>
              <a:rPr lang="en-US" sz="1467" b="1" dirty="0" err="1">
                <a:solidFill>
                  <a:prstClr val="black"/>
                </a:solidFill>
                <a:latin typeface="Arial" pitchFamily="34" charset="0"/>
                <a:ea typeface="Arial Unicode MS"/>
                <a:cs typeface="Arial" pitchFamily="34" charset="0"/>
              </a:rPr>
              <a:t>qiymati</a:t>
            </a:r>
            <a:endParaRPr lang="en-US" sz="1467" b="1" dirty="0">
              <a:solidFill>
                <a:prstClr val="black"/>
              </a:solidFill>
              <a:latin typeface="Arial" pitchFamily="34" charset="0"/>
              <a:ea typeface="Arial Unicode MS"/>
              <a:cs typeface="Arial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33973" y="1592798"/>
            <a:ext cx="3374827" cy="1476164"/>
          </a:xfrm>
          <a:prstGeom prst="roundRect">
            <a:avLst/>
          </a:prstGeom>
          <a:solidFill>
            <a:srgbClr val="E1FF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fikrlovchi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faoliyat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33973" y="3231828"/>
            <a:ext cx="3374827" cy="1440160"/>
          </a:xfrm>
          <a:prstGeom prst="roundRect">
            <a:avLst/>
          </a:prstGeom>
          <a:solidFill>
            <a:srgbClr val="F9D9B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uz-Cyrl-UZ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oladigan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44331" y="4834855"/>
            <a:ext cx="3559584" cy="1344149"/>
          </a:xfrm>
          <a:prstGeom prst="roundRect">
            <a:avLst/>
          </a:prstGeom>
          <a:solidFill>
            <a:srgbClr val="FDF1E7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vaziyatlarda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 defTabSz="914377" latinLnBrk="1"/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ko‘nikmalarni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qo‘llay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olish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EC84DF-64A5-45FC-9703-94A8FE826363}"/>
              </a:ext>
            </a:extLst>
          </p:cNvPr>
          <p:cNvSpPr txBox="1"/>
          <p:nvPr/>
        </p:nvSpPr>
        <p:spPr>
          <a:xfrm>
            <a:off x="7494158" y="1266710"/>
            <a:ext cx="3709285" cy="50568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Matematik</a:t>
            </a:r>
            <a:r>
              <a:rPr lang="ru-RU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ru-RU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savodxonlik</a:t>
            </a:r>
            <a:r>
              <a:rPr lang="ru-RU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ru-RU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ru-RU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14,4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4,2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0,7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uz-Cyrl-UZ" sz="2133" b="1" dirty="0">
              <a:latin typeface="Arial Narrow" panose="020B0606020202030204" pitchFamily="34" charset="0"/>
            </a:endParaRPr>
          </a:p>
          <a:p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O‘qish</a:t>
            </a:r>
            <a:r>
              <a:rPr lang="en-US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savodxonligi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en-US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  <a:endParaRPr lang="ru-RU" sz="2133" dirty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12,2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1,8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0,1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uz-Cyrl-UZ" sz="2133" b="1" dirty="0">
              <a:latin typeface="Arial Narrow" panose="020B0606020202030204" pitchFamily="34" charset="0"/>
            </a:endParaRPr>
          </a:p>
          <a:p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Tabiiy-ilmiy</a:t>
            </a:r>
            <a:r>
              <a:rPr lang="en-US" sz="2133" b="1" dirty="0">
                <a:solidFill>
                  <a:schemeClr val="accent1"/>
                </a:solidFill>
                <a:latin typeface="Arial Narrow" panose="020B0606020202030204" pitchFamily="34" charset="0"/>
              </a:rPr>
              <a:t> </a:t>
            </a:r>
            <a:r>
              <a:rPr lang="en-US" sz="2133" b="1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savodxonlik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 </a:t>
            </a:r>
            <a:r>
              <a:rPr lang="en-US" sz="2133" dirty="0" err="1">
                <a:solidFill>
                  <a:schemeClr val="accent1"/>
                </a:solidFill>
                <a:latin typeface="Arial Narrow" panose="020B0606020202030204" pitchFamily="34" charset="0"/>
              </a:rPr>
              <a:t>bo‘yicha</a:t>
            </a:r>
            <a:r>
              <a:rPr lang="en-US" sz="2133" dirty="0">
                <a:solidFill>
                  <a:schemeClr val="accent1"/>
                </a:solidFill>
                <a:latin typeface="Arial Narrow" panose="020B0606020202030204" pitchFamily="34" charset="0"/>
              </a:rPr>
              <a:t>:</a:t>
            </a:r>
            <a:endParaRPr lang="ru-RU" sz="2133" dirty="0">
              <a:solidFill>
                <a:schemeClr val="accent1"/>
              </a:solidFill>
              <a:latin typeface="Arial Narrow" panose="020B0606020202030204" pitchFamily="34" charset="0"/>
            </a:endParaRP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16,5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2-daraja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2,2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3-daraja</a:t>
            </a:r>
          </a:p>
          <a:p>
            <a:pPr lvl="0"/>
            <a:r>
              <a:rPr lang="ru-RU" sz="2133" dirty="0">
                <a:latin typeface="Arial Narrow" panose="020B0606020202030204" pitchFamily="34" charset="0"/>
              </a:rPr>
              <a:t>0,1 </a:t>
            </a:r>
            <a:r>
              <a:rPr lang="ru-RU" sz="2133" dirty="0" err="1">
                <a:latin typeface="Arial Narrow" panose="020B0606020202030204" pitchFamily="34" charset="0"/>
              </a:rPr>
              <a:t>foiz</a:t>
            </a:r>
            <a:r>
              <a:rPr lang="ru-RU" sz="2133" dirty="0">
                <a:latin typeface="Arial Narrow" panose="020B0606020202030204" pitchFamily="34" charset="0"/>
              </a:rPr>
              <a:t> </a:t>
            </a:r>
            <a:r>
              <a:rPr lang="ru-RU" sz="2133" dirty="0" err="1">
                <a:latin typeface="Arial Narrow" panose="020B0606020202030204" pitchFamily="34" charset="0"/>
              </a:rPr>
              <a:t>o‘quvchi</a:t>
            </a:r>
            <a:r>
              <a:rPr lang="ru-RU" sz="2133" dirty="0">
                <a:latin typeface="Arial Narrow" panose="020B0606020202030204" pitchFamily="34" charset="0"/>
              </a:rPr>
              <a:t> – 4-daraja</a:t>
            </a:r>
          </a:p>
          <a:p>
            <a:endParaRPr lang="ru-RU" sz="2400" dirty="0"/>
          </a:p>
        </p:txBody>
      </p:sp>
      <p:sp>
        <p:nvSpPr>
          <p:cNvPr id="13" name="Параллелограмм 1">
            <a:extLst>
              <a:ext uri="{FF2B5EF4-FFF2-40B4-BE49-F238E27FC236}">
                <a16:creationId xmlns:a16="http://schemas.microsoft.com/office/drawing/2014/main" id="{F1FA8515-C817-4DA7-B7F3-B601D061A8B6}"/>
              </a:ext>
            </a:extLst>
          </p:cNvPr>
          <p:cNvSpPr/>
          <p:nvPr/>
        </p:nvSpPr>
        <p:spPr>
          <a:xfrm>
            <a:off x="1" y="0"/>
            <a:ext cx="12144279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PISA XALQARO BAHOLASH DARAJALARI </a:t>
            </a:r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2765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3083" y="1491447"/>
            <a:ext cx="10801595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Yoshlar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kelajak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hayotlarida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duch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kelishi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mumkin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bo‘lgan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to‘siqlarni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yengib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o‘tishga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qay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darajada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tayyor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? </a:t>
            </a:r>
          </a:p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Oʻquvchilar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ziddiyatlar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sabablarini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tahlil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qilish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izlash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aniqlash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hamda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oʻz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gʻoyalarini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taqdim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etishga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qodirmi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? </a:t>
            </a:r>
          </a:p>
          <a:p>
            <a:pPr marL="457189" indent="-457189">
              <a:spcAft>
                <a:spcPts val="1600"/>
              </a:spcAft>
              <a:buFont typeface="Arial" panose="020B0604020202020204" pitchFamily="34" charset="0"/>
              <a:buChar char="•"/>
            </a:pP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Oʻquvchilar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qay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darajada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oʻzlashtirgan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bilim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koʻnikmalarini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real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hayotiy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vaziyatlarga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qo‘llay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olish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qobiliyatlariga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200" dirty="0" err="1">
                <a:latin typeface="Arial Narrow" panose="020B0606020202030204" pitchFamily="34" charset="0"/>
                <a:cs typeface="Arial" pitchFamily="34" charset="0"/>
              </a:rPr>
              <a:t>ega</a:t>
            </a:r>
            <a:r>
              <a:rPr lang="en-US" sz="3200" dirty="0">
                <a:latin typeface="Arial Narrow" panose="020B0606020202030204" pitchFamily="34" charset="0"/>
                <a:cs typeface="Arial" pitchFamily="34" charset="0"/>
              </a:rPr>
              <a:t>?</a:t>
            </a:r>
          </a:p>
        </p:txBody>
      </p:sp>
      <p:sp>
        <p:nvSpPr>
          <p:cNvPr id="9" name="Параллелограмм 1">
            <a:extLst>
              <a:ext uri="{FF2B5EF4-FFF2-40B4-BE49-F238E27FC236}">
                <a16:creationId xmlns:a16="http://schemas.microsoft.com/office/drawing/2014/main" id="{60428F2B-6EAD-4197-939C-357357564B11}"/>
              </a:ext>
            </a:extLst>
          </p:cNvPr>
          <p:cNvSpPr/>
          <p:nvPr/>
        </p:nvSpPr>
        <p:spPr>
          <a:xfrm>
            <a:off x="37369" y="0"/>
            <a:ext cx="12106911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15945"/>
            <a:endParaRPr lang="en-US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PISA DASTURIDA TADQIQ ETILADIGAN MUAMMOLAR: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151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ZIZBEK\Documents\Новая папка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44" y="242157"/>
            <a:ext cx="6174625" cy="279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ZIZBEK\Documents\Новая папка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61" y="2956599"/>
            <a:ext cx="7831976" cy="367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80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ZIZBEK\Documents\Новая папка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11" y="2887627"/>
            <a:ext cx="8527503" cy="387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ZIZBEK\Documents\Новая папка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54" y="96605"/>
            <a:ext cx="9122833" cy="283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254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6773A4C7-85C6-4FC1-8CAA-6A64E8DC30E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43609" y="285865"/>
            <a:ext cx="9455019" cy="629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729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883EC6D5-F7E7-4BC8-974F-3CB202CAE34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33465" y="869003"/>
          <a:ext cx="11491607" cy="5552212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579187">
                  <a:extLst>
                    <a:ext uri="{9D8B030D-6E8A-4147-A177-3AD203B41FA5}">
                      <a16:colId xmlns:a16="http://schemas.microsoft.com/office/drawing/2014/main" val="4279070427"/>
                    </a:ext>
                  </a:extLst>
                </a:gridCol>
                <a:gridCol w="4189255">
                  <a:extLst>
                    <a:ext uri="{9D8B030D-6E8A-4147-A177-3AD203B41FA5}">
                      <a16:colId xmlns:a16="http://schemas.microsoft.com/office/drawing/2014/main" val="3285037605"/>
                    </a:ext>
                  </a:extLst>
                </a:gridCol>
                <a:gridCol w="3188536">
                  <a:extLst>
                    <a:ext uri="{9D8B030D-6E8A-4147-A177-3AD203B41FA5}">
                      <a16:colId xmlns:a16="http://schemas.microsoft.com/office/drawing/2014/main" val="210299361"/>
                    </a:ext>
                  </a:extLst>
                </a:gridCol>
                <a:gridCol w="3534629">
                  <a:extLst>
                    <a:ext uri="{9D8B030D-6E8A-4147-A177-3AD203B41FA5}">
                      <a16:colId xmlns:a16="http://schemas.microsoft.com/office/drawing/2014/main" val="1951021524"/>
                    </a:ext>
                  </a:extLst>
                </a:gridCol>
              </a:tblGrid>
              <a:tr h="1145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900" b="1" dirty="0">
                          <a:effectLst/>
                          <a:latin typeface="Arial Narrow" panose="020B0606020202030204" pitchFamily="34" charset="0"/>
                        </a:rPr>
                        <a:t>№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Matematik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O‘qish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savodxonligi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6000"/>
                        </a:lnSpc>
                        <a:spcAft>
                          <a:spcPts val="1200"/>
                        </a:spcAft>
                      </a:pP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Tabiiy-ilmiy</a:t>
                      </a:r>
                      <a:r>
                        <a:rPr lang="ru-RU" sz="2100" b="1" kern="1200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100" b="1" kern="1200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100" b="1" dirty="0">
                        <a:effectLst/>
                        <a:latin typeface="Arial Narrow" panose="020B0606020202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77774994"/>
                  </a:ext>
                </a:extLst>
              </a:tr>
              <a:tr h="58504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1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 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Singapur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11835725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2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Macao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Irlandiya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89248648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3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Taybey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Macao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145137478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4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Gonkong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Taybey (Xitoy)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117267716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5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Yaponiya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Taybey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09231260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6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Koreya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2102592989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7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Estoniya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Macao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Gonkong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Xitoy</a:t>
                      </a: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2450500174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8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Shvetsariya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2198076053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9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Kanada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AQSh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Finlyandiya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3209638480"/>
                  </a:ext>
                </a:extLst>
              </a:tr>
              <a:tr h="42341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>
                          <a:effectLst/>
                          <a:latin typeface="Arial Narrow" panose="020B0606020202030204" pitchFamily="34" charset="0"/>
                        </a:rPr>
                        <a:t>10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Niderlandiya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>
                          <a:effectLst/>
                          <a:latin typeface="Arial Narrow" panose="020B0606020202030204" pitchFamily="34" charset="0"/>
                        </a:rPr>
                        <a:t>Yangi Zelandiya</a:t>
                      </a:r>
                      <a:endParaRPr lang="ru-RU" sz="19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900" b="1" dirty="0" err="1">
                          <a:effectLst/>
                          <a:latin typeface="Arial Narrow" panose="020B0606020202030204" pitchFamily="34" charset="0"/>
                        </a:rPr>
                        <a:t>Avstraliya</a:t>
                      </a:r>
                      <a:endParaRPr lang="ru-RU" sz="19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0" marB="0"/>
                </a:tc>
                <a:extLst>
                  <a:ext uri="{0D108BD9-81ED-4DB2-BD59-A6C34878D82A}">
                    <a16:rowId xmlns:a16="http://schemas.microsoft.com/office/drawing/2014/main" val="416285130"/>
                  </a:ext>
                </a:extLst>
              </a:tr>
            </a:tbl>
          </a:graphicData>
        </a:graphic>
      </p:graphicFrame>
      <p:sp>
        <p:nvSpPr>
          <p:cNvPr id="10" name="Параллелограмм 1">
            <a:extLst>
              <a:ext uri="{FF2B5EF4-FFF2-40B4-BE49-F238E27FC236}">
                <a16:creationId xmlns:a16="http://schemas.microsoft.com/office/drawing/2014/main" id="{3DC653FD-3345-464B-9130-061B010481E7}"/>
              </a:ext>
            </a:extLst>
          </p:cNvPr>
          <p:cNvSpPr/>
          <p:nvPr/>
        </p:nvSpPr>
        <p:spPr>
          <a:xfrm>
            <a:off x="-12970" y="0"/>
            <a:ext cx="12162425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FFFF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ru-RU" sz="2400" b="1" dirty="0">
                <a:latin typeface="Arial Narrow" panose="020B0606020202030204" pitchFamily="34" charset="0"/>
              </a:rPr>
              <a:t>Eng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yaxshi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natija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qayd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etgan</a:t>
            </a:r>
            <a:r>
              <a:rPr lang="en-US" altLang="ru-RU" sz="2400" b="1" dirty="0">
                <a:latin typeface="Arial Narrow" panose="020B0606020202030204" pitchFamily="34" charset="0"/>
              </a:rPr>
              <a:t> 10 ta 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davlat</a:t>
            </a:r>
            <a:r>
              <a:rPr lang="en-US" altLang="ru-RU" sz="2400" b="1" dirty="0">
                <a:latin typeface="Arial Narrow" panose="020B0606020202030204" pitchFamily="34" charset="0"/>
              </a:rPr>
              <a:t>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US" sz="24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2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703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5DCC3C61-5AD8-4CD2-B277-2174CF02FFA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68263" y="649142"/>
          <a:ext cx="11482871" cy="5952335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693797">
                  <a:extLst>
                    <a:ext uri="{9D8B030D-6E8A-4147-A177-3AD203B41FA5}">
                      <a16:colId xmlns:a16="http://schemas.microsoft.com/office/drawing/2014/main" val="3757939411"/>
                    </a:ext>
                  </a:extLst>
                </a:gridCol>
                <a:gridCol w="3959341">
                  <a:extLst>
                    <a:ext uri="{9D8B030D-6E8A-4147-A177-3AD203B41FA5}">
                      <a16:colId xmlns:a16="http://schemas.microsoft.com/office/drawing/2014/main" val="52234242"/>
                    </a:ext>
                  </a:extLst>
                </a:gridCol>
                <a:gridCol w="3827624">
                  <a:extLst>
                    <a:ext uri="{9D8B030D-6E8A-4147-A177-3AD203B41FA5}">
                      <a16:colId xmlns:a16="http://schemas.microsoft.com/office/drawing/2014/main" val="1604986616"/>
                    </a:ext>
                  </a:extLst>
                </a:gridCol>
                <a:gridCol w="3002109">
                  <a:extLst>
                    <a:ext uri="{9D8B030D-6E8A-4147-A177-3AD203B41FA5}">
                      <a16:colId xmlns:a16="http://schemas.microsoft.com/office/drawing/2014/main" val="3809495961"/>
                    </a:ext>
                  </a:extLst>
                </a:gridCol>
              </a:tblGrid>
              <a:tr h="78916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5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Matematik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savodxonlik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O‘qish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savodxonligi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1200"/>
                        </a:spcAft>
                      </a:pPr>
                      <a:r>
                        <a:rPr lang="ru-RU" sz="2100" dirty="0" err="1">
                          <a:effectLst/>
                        </a:rPr>
                        <a:t>Tabiiy-ilmiy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savodxonlik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 anchor="ctr"/>
                </a:tc>
                <a:extLst>
                  <a:ext uri="{0D108BD9-81ED-4DB2-BD59-A6C34878D82A}">
                    <a16:rowId xmlns:a16="http://schemas.microsoft.com/office/drawing/2014/main" val="228784824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72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O‘zbekiston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Shimoliy Makedoniya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Salvador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291021897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73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Iordaniya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Albaniya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Gvatemala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3586926025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74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Panama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Dominikan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respublikasi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Falastin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1182807850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75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Kosovo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Falastin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Paragvay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271136407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76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Filippin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Filippin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Marokash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177414174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77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Gvatemala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Kosovo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Dominikan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respublikasi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2513493576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78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Salvador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Iordaniya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Kosovo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3973430134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79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Dominikan</a:t>
                      </a:r>
                      <a:r>
                        <a:rPr lang="ru-RU" sz="2100" dirty="0">
                          <a:effectLst/>
                        </a:rPr>
                        <a:t> </a:t>
                      </a:r>
                      <a:r>
                        <a:rPr lang="ru-RU" sz="2100" dirty="0" err="1">
                          <a:effectLst/>
                        </a:rPr>
                        <a:t>respublikasi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Marokash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Filippin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929409072"/>
                  </a:ext>
                </a:extLst>
              </a:tr>
              <a:tr h="5080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80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Paragvay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O‘zbekiston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O‘zbekiston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1785319385"/>
                  </a:ext>
                </a:extLst>
              </a:tr>
              <a:tr h="5904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>
                          <a:effectLst/>
                        </a:rPr>
                        <a:t>81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>
                          <a:effectLst/>
                        </a:rPr>
                        <a:t>Kambodja</a:t>
                      </a:r>
                      <a:endParaRPr lang="ru-RU" sz="210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Kambodja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100" dirty="0" err="1">
                          <a:effectLst/>
                        </a:rPr>
                        <a:t>Kambodja</a:t>
                      </a:r>
                      <a:endParaRPr lang="ru-RU" sz="2100" dirty="0">
                        <a:effectLst/>
                        <a:latin typeface="Arial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76200" marR="76200" marT="88900" marB="88900"/>
                </a:tc>
                <a:extLst>
                  <a:ext uri="{0D108BD9-81ED-4DB2-BD59-A6C34878D82A}">
                    <a16:rowId xmlns:a16="http://schemas.microsoft.com/office/drawing/2014/main" val="2828835856"/>
                  </a:ext>
                </a:extLst>
              </a:tr>
            </a:tbl>
          </a:graphicData>
        </a:graphic>
      </p:graphicFrame>
      <p:sp>
        <p:nvSpPr>
          <p:cNvPr id="6" name="Параллелограмм 1">
            <a:extLst>
              <a:ext uri="{FF2B5EF4-FFF2-40B4-BE49-F238E27FC236}">
                <a16:creationId xmlns:a16="http://schemas.microsoft.com/office/drawing/2014/main" id="{563BF81E-BFC9-4A74-9EB6-17E8A86ABC41}"/>
              </a:ext>
            </a:extLst>
          </p:cNvPr>
          <p:cNvSpPr/>
          <p:nvPr/>
        </p:nvSpPr>
        <p:spPr>
          <a:xfrm>
            <a:off x="1" y="0"/>
            <a:ext cx="12144279" cy="582659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endParaRPr lang="ru-RU" sz="2400" b="1" dirty="0">
              <a:latin typeface="Arial Narrow" panose="020B0606020202030204" pitchFamily="34" charset="0"/>
            </a:endParaRPr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Eng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yomon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natija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qayd</a:t>
            </a:r>
            <a:r>
              <a:rPr lang="en-US" altLang="ru-RU" sz="2400" b="1" dirty="0">
                <a:latin typeface="Arial Narrow" panose="020B0606020202030204" pitchFamily="34" charset="0"/>
              </a:rPr>
              <a:t> 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etgan</a:t>
            </a:r>
            <a:r>
              <a:rPr lang="en-US" altLang="ru-RU" sz="2400" b="1" dirty="0">
                <a:latin typeface="Arial Narrow" panose="020B0606020202030204" pitchFamily="34" charset="0"/>
              </a:rPr>
              <a:t> 10 ta </a:t>
            </a:r>
            <a:r>
              <a:rPr lang="en-US" altLang="ru-RU" sz="2400" b="1" dirty="0" err="1">
                <a:latin typeface="Arial Narrow" panose="020B0606020202030204" pitchFamily="34" charset="0"/>
              </a:rPr>
              <a:t>davlat</a:t>
            </a:r>
            <a:r>
              <a:rPr lang="en-US" altLang="ru-RU" sz="2400" b="1" dirty="0">
                <a:latin typeface="Arial Narrow" panose="020B0606020202030204" pitchFamily="34" charset="0"/>
              </a:rPr>
              <a:t>:</a:t>
            </a:r>
          </a:p>
          <a:p>
            <a:pPr algn="ctr"/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4687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301D066-EF6E-4D38-A532-A9D22DA04D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6790000"/>
              </p:ext>
            </p:extLst>
          </p:nvPr>
        </p:nvGraphicFramePr>
        <p:xfrm>
          <a:off x="465762" y="855133"/>
          <a:ext cx="11452261" cy="5374894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3852477">
                  <a:extLst>
                    <a:ext uri="{9D8B030D-6E8A-4147-A177-3AD203B41FA5}">
                      <a16:colId xmlns:a16="http://schemas.microsoft.com/office/drawing/2014/main" val="2993783592"/>
                    </a:ext>
                  </a:extLst>
                </a:gridCol>
                <a:gridCol w="3663069">
                  <a:extLst>
                    <a:ext uri="{9D8B030D-6E8A-4147-A177-3AD203B41FA5}">
                      <a16:colId xmlns:a16="http://schemas.microsoft.com/office/drawing/2014/main" val="2585991446"/>
                    </a:ext>
                  </a:extLst>
                </a:gridCol>
                <a:gridCol w="3936715">
                  <a:extLst>
                    <a:ext uri="{9D8B030D-6E8A-4147-A177-3AD203B41FA5}">
                      <a16:colId xmlns:a16="http://schemas.microsoft.com/office/drawing/2014/main" val="1927560594"/>
                    </a:ext>
                  </a:extLst>
                </a:gridCol>
              </a:tblGrid>
              <a:tr h="6462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Matematik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O‘qish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savodxonligi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Tabiiy-ilmiy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savodxonlik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extLst>
                  <a:ext uri="{0D108BD9-81ED-4DB2-BD59-A6C34878D82A}">
                    <a16:rowId xmlns:a16="http://schemas.microsoft.com/office/drawing/2014/main" val="4079885416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21.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Latviya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(483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ball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27.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Latviya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(475)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19. Latviya (494)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21409971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24. Litva (475)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32.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Litva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(472)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29. Litva (484)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1803318033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41. Ukraina (441)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Ukraina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(428)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39.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Ukraina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(450)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2754182359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(425)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51. Moldova (411)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49.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Qozog‘iston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(423)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38388394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50. Moldova (414)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61. Qozog‘iston (386)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51.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Moldova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(417)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2619384176"/>
                  </a:ext>
                </a:extLst>
              </a:tr>
              <a:tr h="6462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56.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Ozarbayjon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Boku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 (397)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67.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(374)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66.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(384)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3255559465"/>
                  </a:ext>
                </a:extLst>
              </a:tr>
              <a:tr h="8509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60.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Gruziya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(390)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>
                          <a:effectLst/>
                          <a:latin typeface="Arial Narrow" panose="020B0606020202030204" pitchFamily="34" charset="0"/>
                        </a:rPr>
                        <a:t>69. Ozarbayjon (Boku) (365)</a:t>
                      </a:r>
                      <a:endParaRPr lang="ru-RU" sz="2400" b="1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68. 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Ozarbayjon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 (</a:t>
                      </a:r>
                      <a:r>
                        <a:rPr lang="ru-RU" sz="2400" b="1" dirty="0" err="1">
                          <a:effectLst/>
                          <a:latin typeface="Arial Narrow" panose="020B0606020202030204" pitchFamily="34" charset="0"/>
                        </a:rPr>
                        <a:t>Boku</a:t>
                      </a:r>
                      <a:r>
                        <a:rPr lang="ru-RU" sz="2400" b="1" dirty="0">
                          <a:effectLst/>
                          <a:latin typeface="Arial Narrow" panose="020B0606020202030204" pitchFamily="34" charset="0"/>
                        </a:rPr>
                        <a:t>) (380)</a:t>
                      </a:r>
                      <a:endParaRPr lang="ru-RU" sz="2400" b="1" dirty="0">
                        <a:effectLst/>
                        <a:latin typeface="Arial Narrow" panose="020B0606020202030204" pitchFamily="34" charset="0"/>
                        <a:ea typeface="Calibri" panose="020F0502020204030204" pitchFamily="34" charset="0"/>
                        <a:cs typeface="Arial" pitchFamily="34" charset="0"/>
                      </a:endParaRPr>
                    </a:p>
                  </a:txBody>
                  <a:tcPr marL="69420" marR="69420" marT="80991" marB="80991"/>
                </a:tc>
                <a:extLst>
                  <a:ext uri="{0D108BD9-81ED-4DB2-BD59-A6C34878D82A}">
                    <a16:rowId xmlns:a16="http://schemas.microsoft.com/office/drawing/2014/main" val="30503650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1248037-B731-4CDB-A65A-2BD38BB4BED5}"/>
              </a:ext>
            </a:extLst>
          </p:cNvPr>
          <p:cNvSpPr txBox="1"/>
          <p:nvPr/>
        </p:nvSpPr>
        <p:spPr>
          <a:xfrm>
            <a:off x="880534" y="448734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dirty="0"/>
          </a:p>
        </p:txBody>
      </p:sp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id="{4E49B5CA-7ABC-4E56-ADED-FC47D69AE91A}"/>
              </a:ext>
            </a:extLst>
          </p:cNvPr>
          <p:cNvSpPr/>
          <p:nvPr/>
        </p:nvSpPr>
        <p:spPr>
          <a:xfrm>
            <a:off x="1" y="-1"/>
            <a:ext cx="12144279" cy="62797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en-US" sz="2400" b="1" dirty="0">
                <a:latin typeface="Arial Narrow" panose="020B0606020202030204" pitchFamily="34" charset="0"/>
              </a:rPr>
              <a:t>P</a:t>
            </a:r>
            <a:r>
              <a:rPr lang="ru-RU" sz="2400" b="1" dirty="0" err="1">
                <a:latin typeface="Arial Narrow" panose="020B0606020202030204" pitchFamily="34" charset="0"/>
              </a:rPr>
              <a:t>ostsovet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  <a:r>
              <a:rPr lang="ru-RU" sz="2400" b="1" dirty="0" err="1">
                <a:latin typeface="Arial Narrow" panose="020B0606020202030204" pitchFamily="34" charset="0"/>
              </a:rPr>
              <a:t>mamlakatlari</a:t>
            </a:r>
            <a:r>
              <a:rPr lang="en-US" sz="2400" b="1" dirty="0" err="1">
                <a:latin typeface="Arial Narrow" panose="020B0606020202030204" pitchFamily="34" charset="0"/>
              </a:rPr>
              <a:t>ning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  <a:r>
              <a:rPr lang="ru-RU" sz="2400" b="1" dirty="0" err="1">
                <a:latin typeface="Arial Narrow" panose="020B0606020202030204" pitchFamily="34" charset="0"/>
              </a:rPr>
              <a:t>natijalari</a:t>
            </a:r>
            <a:r>
              <a:rPr lang="ru-RU" sz="2400" b="1" dirty="0">
                <a:latin typeface="Arial Narrow" panose="020B0606020202030204" pitchFamily="34" charset="0"/>
              </a:rPr>
              <a:t> 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0459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83B251-37F2-48FC-B40F-E057D7A17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303444"/>
            <a:ext cx="10364451" cy="725091"/>
          </a:xfrm>
        </p:spPr>
        <p:txBody>
          <a:bodyPr>
            <a:normAutofit/>
          </a:bodyPr>
          <a:lstStyle/>
          <a:p>
            <a:r>
              <a:rPr lang="ru-RU" sz="2400" b="1" dirty="0" err="1">
                <a:latin typeface="Arial" pitchFamily="34" charset="0"/>
                <a:cs typeface="Arial" pitchFamily="34" charset="0"/>
              </a:rPr>
              <a:t>O‘zbekistonning</a:t>
            </a:r>
            <a:r>
              <a:rPr lang="ru-RU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err="1">
                <a:latin typeface="Arial" pitchFamily="34" charset="0"/>
                <a:cs typeface="Arial" pitchFamily="34" charset="0"/>
              </a:rPr>
              <a:t>natijalari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92E6B5-94A8-47E8-B8D6-B11F33C439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751" y="1232900"/>
            <a:ext cx="11000197" cy="5068584"/>
          </a:xfrm>
          <a:solidFill>
            <a:schemeClr val="bg1">
              <a:lumMod val="95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480472" algn="just">
              <a:lnSpc>
                <a:spcPct val="150000"/>
              </a:lnSpc>
              <a:buNone/>
            </a:pPr>
            <a:r>
              <a:rPr lang="ru-RU" sz="2933" dirty="0" err="1">
                <a:latin typeface="Arial" pitchFamily="34" charset="0"/>
                <a:cs typeface="Arial" pitchFamily="34" charset="0"/>
              </a:rPr>
              <a:t>Tadqiqotda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O‘zbekistondagi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202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maktabdan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7200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ortiq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o‘quvchi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ishtirok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etdi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. </a:t>
            </a:r>
            <a:endParaRPr lang="en-US" sz="2933" dirty="0">
              <a:latin typeface="Arial" pitchFamily="34" charset="0"/>
              <a:cs typeface="Arial" pitchFamily="34" charset="0"/>
            </a:endParaRPr>
          </a:p>
          <a:p>
            <a:pPr marL="0" indent="480472" algn="just">
              <a:lnSpc>
                <a:spcPct val="150000"/>
              </a:lnSpc>
              <a:buNone/>
            </a:pPr>
            <a:r>
              <a:rPr lang="ru-RU" sz="2933" dirty="0" err="1">
                <a:latin typeface="Arial" pitchFamily="34" charset="0"/>
                <a:cs typeface="Arial" pitchFamily="34" charset="0"/>
              </a:rPr>
              <a:t>Mamlakat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har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uch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yo‘nalish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bo‘yicha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ham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oxirgi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o‘ntalikdan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joy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oldi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: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matematik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savodxonlik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— 364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(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tadqiqotda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ishtirok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etgan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davlatlar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ko‘rsatgan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o‘rtacha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natija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472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bo‘ldi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),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o‘qish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savodxonligi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— 336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(476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),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tabiiy-ilmiy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savodxonlik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bo‘yicha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— 355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(485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ball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).</a:t>
            </a:r>
            <a:endParaRPr lang="en-US" sz="2933" dirty="0">
              <a:latin typeface="Arial" pitchFamily="34" charset="0"/>
              <a:cs typeface="Arial" pitchFamily="34" charset="0"/>
            </a:endParaRPr>
          </a:p>
          <a:p>
            <a:pPr marL="0" indent="480472" algn="just">
              <a:lnSpc>
                <a:spcPct val="150000"/>
              </a:lnSpc>
              <a:buNone/>
            </a:pPr>
            <a:r>
              <a:rPr lang="ru-RU" sz="2933" dirty="0" err="1">
                <a:latin typeface="Arial" pitchFamily="34" charset="0"/>
                <a:cs typeface="Arial" pitchFamily="34" charset="0"/>
              </a:rPr>
              <a:t>O‘zbekiston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Respublikasi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Xalq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tizimini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2030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yilgacha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rivojlantirish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konsepsiyasiga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muvofiq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O‘zbekiston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2030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yilgacha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PISA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natijalari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bo‘yicha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 top-30 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davlat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qatoriga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kirishni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933" dirty="0" err="1">
                <a:latin typeface="Arial" pitchFamily="34" charset="0"/>
                <a:cs typeface="Arial" pitchFamily="34" charset="0"/>
              </a:rPr>
              <a:t>rejalashtirmoqda</a:t>
            </a:r>
            <a:r>
              <a:rPr lang="ru-RU" sz="2933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5106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052055" y="193559"/>
            <a:ext cx="10363200" cy="406400"/>
          </a:xfrm>
        </p:spPr>
        <p:txBody>
          <a:bodyPr>
            <a:normAutofit/>
          </a:bodyPr>
          <a:lstStyle/>
          <a:p>
            <a:r>
              <a:rPr lang="en-US" sz="1867" b="1" dirty="0">
                <a:solidFill>
                  <a:schemeClr val="accent1"/>
                </a:solidFill>
              </a:rPr>
              <a:t>PISA BO‘YICHA </a:t>
            </a:r>
            <a:r>
              <a:rPr lang="uz-Cyrl-UZ" sz="1867" b="1" dirty="0">
                <a:solidFill>
                  <a:schemeClr val="accent1"/>
                </a:solidFill>
              </a:rPr>
              <a:t>KOMPETENSIYA</a:t>
            </a:r>
            <a:r>
              <a:rPr lang="en-US" sz="1867" b="1" dirty="0">
                <a:solidFill>
                  <a:schemeClr val="accent1"/>
                </a:solidFill>
              </a:rPr>
              <a:t>LARNI SHAKLLANTIRISHDAGI MUAMMOLAR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351486" y="893682"/>
            <a:ext cx="4675415" cy="1385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dirty="0">
                <a:solidFill>
                  <a:srgbClr val="0070C0"/>
                </a:solidFill>
              </a:rPr>
              <a:t>Fizik sistemalarga oid (fizika, kimyo, geografiya</a:t>
            </a:r>
            <a:r>
              <a:rPr lang="uz-Cyrl-UZ" sz="1867" dirty="0">
                <a:solidFill>
                  <a:srgbClr val="0070C0"/>
                </a:solidFill>
              </a:rPr>
              <a:t>) </a:t>
            </a:r>
            <a:r>
              <a:rPr lang="uz-Cyrl-UZ" sz="1867" dirty="0"/>
              <a:t>Yoqilg‘i qazilma boyliklar, Katalitik konverter, Jismoniy mashqlar kabi topshiriqlarning ochiq formatdagi savollariga javob topishda qiynalishgan.</a:t>
            </a:r>
            <a:endParaRPr lang="en-US" sz="1867" dirty="0"/>
          </a:p>
        </p:txBody>
      </p:sp>
      <p:sp>
        <p:nvSpPr>
          <p:cNvPr id="30" name="Rectangle 29"/>
          <p:cNvSpPr/>
          <p:nvPr/>
        </p:nvSpPr>
        <p:spPr>
          <a:xfrm>
            <a:off x="1465827" y="991471"/>
            <a:ext cx="4463267" cy="1126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1867" b="1" u="sng" dirty="0">
                <a:hlinkClick r:id="rId2"/>
              </a:rPr>
              <a:t>H</a:t>
            </a:r>
            <a:r>
              <a:rPr lang="uz-Cyrl-UZ" sz="1867" b="1" u="sng" dirty="0">
                <a:hlinkClick r:id="rId2"/>
              </a:rPr>
              <a:t>odisalarni ilmiy jihatdan</a:t>
            </a:r>
            <a:r>
              <a:rPr lang="ru-RU" sz="1867" b="1" u="sng" dirty="0">
                <a:hlinkClick r:id="rId2"/>
              </a:rPr>
              <a:t> </a:t>
            </a:r>
            <a:r>
              <a:rPr lang="uz-Cyrl-UZ" sz="1867" b="1" u="sng" dirty="0">
                <a:hlinkClick r:id="rId2"/>
              </a:rPr>
              <a:t>tushuntirish</a:t>
            </a:r>
            <a:r>
              <a:rPr lang="uz-Cyrl-UZ" sz="1867" dirty="0"/>
              <a:t> kompetensiyasi qisman shakllangan</a:t>
            </a:r>
            <a:r>
              <a:rPr lang="en-US" sz="1867" dirty="0"/>
              <a:t>, </a:t>
            </a:r>
            <a:r>
              <a:rPr lang="uz-Cyrl-UZ" sz="1867" dirty="0"/>
              <a:t>chunki savollar darsliklarda berilgan ma’lumotlarga mos keladi </a:t>
            </a:r>
            <a:endParaRPr lang="en-US" sz="1867" dirty="0"/>
          </a:p>
        </p:txBody>
      </p:sp>
      <p:sp>
        <p:nvSpPr>
          <p:cNvPr id="31" name="Rectangle 30"/>
          <p:cNvSpPr/>
          <p:nvPr/>
        </p:nvSpPr>
        <p:spPr>
          <a:xfrm>
            <a:off x="7481022" y="2585381"/>
            <a:ext cx="4443669" cy="1816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1867" b="1" dirty="0">
                <a:solidFill>
                  <a:srgbClr val="0070C0"/>
                </a:solidFill>
              </a:rPr>
              <a:t>Tirik sistemalarga oid (biologiya, geografiya)</a:t>
            </a:r>
            <a:r>
              <a:rPr lang="uz-Cyrl-UZ" sz="1867" dirty="0">
                <a:solidFill>
                  <a:srgbClr val="0070C0"/>
                </a:solidFill>
              </a:rPr>
              <a:t> </a:t>
            </a:r>
            <a:r>
              <a:rPr lang="uz-Cyrl-UZ" sz="1867" dirty="0"/>
              <a:t>Evolyutsiya, Tikanbaliqning hatti-harakatlari, Asalari oilalarining nobud bo‘lish sindromi kabi topshiriqlarning ochiq formatdagi savollariga javob topishda qiynalishgan.</a:t>
            </a:r>
            <a:endParaRPr lang="ru-RU" sz="1867" dirty="0"/>
          </a:p>
        </p:txBody>
      </p:sp>
      <p:sp>
        <p:nvSpPr>
          <p:cNvPr id="32" name="Rectangle 31"/>
          <p:cNvSpPr/>
          <p:nvPr/>
        </p:nvSpPr>
        <p:spPr>
          <a:xfrm>
            <a:off x="7481022" y="4444849"/>
            <a:ext cx="4298641" cy="868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en-US" sz="1867" b="1" dirty="0">
                <a:solidFill>
                  <a:srgbClr val="0070C0"/>
                </a:solidFill>
              </a:rPr>
              <a:t>O</a:t>
            </a:r>
            <a:r>
              <a:rPr lang="uz-Cyrl-UZ" sz="1867" b="1" dirty="0">
                <a:solidFill>
                  <a:srgbClr val="0070C0"/>
                </a:solidFill>
              </a:rPr>
              <a:t>‘quvchi</a:t>
            </a:r>
            <a:r>
              <a:rPr lang="en-US" sz="1867" b="1" dirty="0">
                <a:solidFill>
                  <a:srgbClr val="0070C0"/>
                </a:solidFill>
              </a:rPr>
              <a:t>lar</a:t>
            </a:r>
            <a:r>
              <a:rPr lang="uz-Cyrl-UZ" sz="1867" b="1" dirty="0">
                <a:solidFill>
                  <a:srgbClr val="0070C0"/>
                </a:solidFill>
              </a:rPr>
              <a:t>da </a:t>
            </a:r>
            <a:r>
              <a:rPr lang="uz-Cyrl-UZ" sz="1867" dirty="0"/>
              <a:t>o‘z fikrini yozma bayon etish, tahlil qilish, taqqoslash, munosabat bildirish</a:t>
            </a:r>
            <a:r>
              <a:rPr lang="en-US" sz="1867" dirty="0"/>
              <a:t>da </a:t>
            </a:r>
            <a:r>
              <a:rPr lang="en-US" sz="1867" dirty="0" err="1"/>
              <a:t>qiynalishgan</a:t>
            </a:r>
            <a:endParaRPr lang="en-US" sz="1867" dirty="0"/>
          </a:p>
        </p:txBody>
      </p:sp>
      <p:sp>
        <p:nvSpPr>
          <p:cNvPr id="33" name="Rectangle 32"/>
          <p:cNvSpPr/>
          <p:nvPr/>
        </p:nvSpPr>
        <p:spPr>
          <a:xfrm>
            <a:off x="1354760" y="3958012"/>
            <a:ext cx="4574333" cy="1643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u="sng" dirty="0">
                <a:hlinkClick r:id="rId3"/>
              </a:rPr>
              <a:t>ma’lumotlar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va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dalillarni ilmiy talqin</a:t>
            </a:r>
            <a:r>
              <a:rPr lang="ru-RU" sz="1867" b="1" u="sng" dirty="0">
                <a:hlinkClick r:id="rId3"/>
              </a:rPr>
              <a:t> </a:t>
            </a:r>
            <a:r>
              <a:rPr lang="uz-Cyrl-UZ" sz="1867" b="1" u="sng" dirty="0">
                <a:hlinkClick r:id="rId3"/>
              </a:rPr>
              <a:t>qilish</a:t>
            </a:r>
            <a:r>
              <a:rPr lang="uz-Cyrl-UZ" sz="1867" dirty="0"/>
              <a:t> kompetensiyasini baholashga oid topshiriqlarni bajarish darajasi juda past,</a:t>
            </a:r>
            <a:r>
              <a:rPr lang="en-US" sz="1867" dirty="0"/>
              <a:t> </a:t>
            </a:r>
            <a:r>
              <a:rPr lang="uz-Cyrl-UZ" sz="1867" dirty="0"/>
              <a:t>o‘quvchi o‘z fikrini, topshiriqda berilayotgan muammoga yechim topishdi, ma’lumotlar asosida xulosa chiqarish</a:t>
            </a:r>
            <a:endParaRPr lang="en-US" sz="1867" dirty="0"/>
          </a:p>
        </p:txBody>
      </p:sp>
      <p:sp>
        <p:nvSpPr>
          <p:cNvPr id="34" name="Rectangle 33"/>
          <p:cNvSpPr/>
          <p:nvPr/>
        </p:nvSpPr>
        <p:spPr>
          <a:xfrm>
            <a:off x="1406565" y="2347705"/>
            <a:ext cx="4522529" cy="1385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uz-Cyrl-UZ" sz="1867" b="1" u="sng" dirty="0">
                <a:hlinkClick r:id="rId4"/>
              </a:rPr>
              <a:t>ilmiy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tadqiqotlarni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loyihalash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va</a:t>
            </a:r>
            <a:r>
              <a:rPr lang="ru-RU" sz="1867" b="1" u="sng" dirty="0">
                <a:hlinkClick r:id="rId4"/>
              </a:rPr>
              <a:t> </a:t>
            </a:r>
            <a:r>
              <a:rPr lang="uz-Cyrl-UZ" sz="1867" b="1" u="sng" dirty="0">
                <a:hlinkClick r:id="rId4"/>
              </a:rPr>
              <a:t>baholash</a:t>
            </a:r>
            <a:r>
              <a:rPr lang="uz-Cyrl-UZ" sz="1867" dirty="0"/>
              <a:t> kompetensiyasi o‘quvchilarda deyarli</a:t>
            </a:r>
            <a:r>
              <a:rPr lang="en-US" sz="1867" dirty="0"/>
              <a:t> </a:t>
            </a:r>
            <a:r>
              <a:rPr lang="uz-Cyrl-UZ" sz="1867" dirty="0"/>
              <a:t>shakllanmagan</a:t>
            </a:r>
            <a:r>
              <a:rPr lang="en-US" sz="1867" dirty="0"/>
              <a:t>, </a:t>
            </a:r>
            <a:r>
              <a:rPr lang="uz-Cyrl-UZ" sz="1867" dirty="0"/>
              <a:t>chunki, bu topshiriqlarni bajarish uchun bilimlarni amaliyotda qo‘llash ko‘nikmasi talab etiladi</a:t>
            </a:r>
            <a:r>
              <a:rPr lang="en-US" sz="1867" dirty="0"/>
              <a:t>.</a:t>
            </a:r>
          </a:p>
        </p:txBody>
      </p:sp>
      <p:grpSp>
        <p:nvGrpSpPr>
          <p:cNvPr id="38" name="Group 37"/>
          <p:cNvGrpSpPr/>
          <p:nvPr/>
        </p:nvGrpSpPr>
        <p:grpSpPr>
          <a:xfrm>
            <a:off x="6096000" y="920931"/>
            <a:ext cx="1038541" cy="1157240"/>
            <a:chOff x="6262908" y="1987229"/>
            <a:chExt cx="1016000" cy="1016000"/>
          </a:xfrm>
        </p:grpSpPr>
        <p:sp>
          <p:nvSpPr>
            <p:cNvPr id="39" name="Oval 38"/>
            <p:cNvSpPr/>
            <p:nvPr/>
          </p:nvSpPr>
          <p:spPr>
            <a:xfrm>
              <a:off x="6262908" y="1987229"/>
              <a:ext cx="1016000" cy="101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452379" y="2184613"/>
              <a:ext cx="637059" cy="621232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267309" y="2297007"/>
            <a:ext cx="1016000" cy="1016000"/>
            <a:chOff x="1427243" y="3314803"/>
            <a:chExt cx="1016000" cy="1016000"/>
          </a:xfrm>
        </p:grpSpPr>
        <p:sp>
          <p:nvSpPr>
            <p:cNvPr id="42" name="Oval 41"/>
            <p:cNvSpPr/>
            <p:nvPr/>
          </p:nvSpPr>
          <p:spPr>
            <a:xfrm>
              <a:off x="1427243" y="3314803"/>
              <a:ext cx="1016000" cy="1016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636620" y="3570519"/>
              <a:ext cx="597245" cy="504568"/>
            </a:xfrm>
            <a:prstGeom prst="rect">
              <a:avLst/>
            </a:prstGeom>
          </p:spPr>
        </p:pic>
      </p:grpSp>
      <p:grpSp>
        <p:nvGrpSpPr>
          <p:cNvPr id="44" name="Group 43"/>
          <p:cNvGrpSpPr/>
          <p:nvPr/>
        </p:nvGrpSpPr>
        <p:grpSpPr>
          <a:xfrm>
            <a:off x="239865" y="3822803"/>
            <a:ext cx="1016000" cy="1016000"/>
            <a:chOff x="1427243" y="4599335"/>
            <a:chExt cx="1016000" cy="1016000"/>
          </a:xfrm>
        </p:grpSpPr>
        <p:sp>
          <p:nvSpPr>
            <p:cNvPr id="45" name="Oval 44"/>
            <p:cNvSpPr/>
            <p:nvPr/>
          </p:nvSpPr>
          <p:spPr>
            <a:xfrm>
              <a:off x="1427243" y="4599335"/>
              <a:ext cx="1016000" cy="10160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99715" y="4771807"/>
              <a:ext cx="671056" cy="671056"/>
            </a:xfrm>
            <a:prstGeom prst="rect">
              <a:avLst/>
            </a:prstGeom>
          </p:spPr>
        </p:pic>
      </p:grpSp>
      <p:grpSp>
        <p:nvGrpSpPr>
          <p:cNvPr id="47" name="Group 46"/>
          <p:cNvGrpSpPr/>
          <p:nvPr/>
        </p:nvGrpSpPr>
        <p:grpSpPr>
          <a:xfrm>
            <a:off x="6262909" y="2697405"/>
            <a:ext cx="1016000" cy="1016000"/>
            <a:chOff x="6262908" y="3314803"/>
            <a:chExt cx="1016000" cy="1016000"/>
          </a:xfrm>
        </p:grpSpPr>
        <p:sp>
          <p:nvSpPr>
            <p:cNvPr id="48" name="Oval 47"/>
            <p:cNvSpPr/>
            <p:nvPr/>
          </p:nvSpPr>
          <p:spPr>
            <a:xfrm>
              <a:off x="6262908" y="3314803"/>
              <a:ext cx="1016000" cy="1016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389908" y="3623601"/>
              <a:ext cx="762000" cy="398407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6389908" y="4175617"/>
            <a:ext cx="1016000" cy="1016000"/>
            <a:chOff x="6262908" y="4599335"/>
            <a:chExt cx="1016000" cy="1016000"/>
          </a:xfrm>
        </p:grpSpPr>
        <p:sp>
          <p:nvSpPr>
            <p:cNvPr id="51" name="Oval 50"/>
            <p:cNvSpPr/>
            <p:nvPr/>
          </p:nvSpPr>
          <p:spPr>
            <a:xfrm>
              <a:off x="6262908" y="4599335"/>
              <a:ext cx="1016000" cy="10160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534278" y="4823701"/>
              <a:ext cx="473263" cy="567267"/>
            </a:xfrm>
            <a:prstGeom prst="rect">
              <a:avLst/>
            </a:prstGeom>
          </p:spPr>
        </p:pic>
      </p:grpSp>
      <p:grpSp>
        <p:nvGrpSpPr>
          <p:cNvPr id="28" name="Group 12">
            <a:extLst>
              <a:ext uri="{FF2B5EF4-FFF2-40B4-BE49-F238E27FC236}">
                <a16:creationId xmlns:a16="http://schemas.microsoft.com/office/drawing/2014/main" id="{0BB28C67-8293-C5EF-76CA-6701CEF56053}"/>
              </a:ext>
            </a:extLst>
          </p:cNvPr>
          <p:cNvGrpSpPr/>
          <p:nvPr/>
        </p:nvGrpSpPr>
        <p:grpSpPr>
          <a:xfrm>
            <a:off x="449827" y="705065"/>
            <a:ext cx="1016000" cy="898708"/>
            <a:chOff x="718408" y="2370734"/>
            <a:chExt cx="623050" cy="623050"/>
          </a:xfrm>
        </p:grpSpPr>
        <p:sp>
          <p:nvSpPr>
            <p:cNvPr id="53" name="Oval 22">
              <a:extLst>
                <a:ext uri="{FF2B5EF4-FFF2-40B4-BE49-F238E27FC236}">
                  <a16:creationId xmlns:a16="http://schemas.microsoft.com/office/drawing/2014/main" id="{5179A87E-8F46-CD68-CA6F-B1DB650D2F33}"/>
                </a:ext>
              </a:extLst>
            </p:cNvPr>
            <p:cNvSpPr/>
            <p:nvPr/>
          </p:nvSpPr>
          <p:spPr>
            <a:xfrm>
              <a:off x="718408" y="2370734"/>
              <a:ext cx="623050" cy="62305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pic>
          <p:nvPicPr>
            <p:cNvPr id="54" name="Picture 36">
              <a:extLst>
                <a:ext uri="{FF2B5EF4-FFF2-40B4-BE49-F238E27FC236}">
                  <a16:creationId xmlns:a16="http://schemas.microsoft.com/office/drawing/2014/main" id="{7827F78B-98A1-1C2F-AB76-3E2B28505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4174" y="2476500"/>
              <a:ext cx="411518" cy="4115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107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 p14:presetBounceEnd="66667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0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1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" fill="hold" nodeType="withEffect" p14:presetBounceEnd="66667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nodeType="withEffect" p14:presetBounceEnd="66667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4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5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 p14:presetBounceEnd="66667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1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2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66667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38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39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9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9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9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10" presetClass="entr" presetSubtype="0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9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9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object 2"/>
          <p:cNvGrpSpPr/>
          <p:nvPr/>
        </p:nvGrpSpPr>
        <p:grpSpPr>
          <a:xfrm>
            <a:off x="762000" y="1752600"/>
            <a:ext cx="2286000" cy="2209800"/>
            <a:chOff x="1461516" y="1463039"/>
            <a:chExt cx="1617345" cy="1617345"/>
          </a:xfrm>
        </p:grpSpPr>
        <p:sp>
          <p:nvSpPr>
            <p:cNvPr id="12" name="object 3"/>
            <p:cNvSpPr/>
            <p:nvPr/>
          </p:nvSpPr>
          <p:spPr>
            <a:xfrm>
              <a:off x="2266188" y="1463039"/>
              <a:ext cx="812292" cy="157733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4"/>
            <p:cNvSpPr/>
            <p:nvPr/>
          </p:nvSpPr>
          <p:spPr>
            <a:xfrm>
              <a:off x="1461516" y="2017775"/>
              <a:ext cx="1060704" cy="10622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5"/>
            <p:cNvSpPr/>
            <p:nvPr/>
          </p:nvSpPr>
          <p:spPr>
            <a:xfrm>
              <a:off x="1501140" y="1463039"/>
              <a:ext cx="772668" cy="68732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1143001" y="2057400"/>
            <a:ext cx="6444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pc="-5" dirty="0">
                <a:solidFill>
                  <a:schemeClr val="bg1"/>
                </a:solidFill>
                <a:latin typeface="Arial"/>
                <a:cs typeface="Arial"/>
              </a:rPr>
              <a:t>20</a:t>
            </a:r>
            <a:r>
              <a:rPr lang="en-US" b="1" spc="-5" dirty="0">
                <a:solidFill>
                  <a:schemeClr val="bg1"/>
                </a:solidFill>
                <a:latin typeface="Arial"/>
                <a:cs typeface="Arial"/>
              </a:rPr>
              <a:t>%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9" name="object 6"/>
          <p:cNvSpPr txBox="1"/>
          <p:nvPr/>
        </p:nvSpPr>
        <p:spPr>
          <a:xfrm>
            <a:off x="2514600" y="27432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Arial"/>
                <a:cs typeface="Arial"/>
              </a:rPr>
              <a:t>45%</a:t>
            </a:r>
            <a:endParaRPr>
              <a:latin typeface="Arial"/>
              <a:cs typeface="Arial"/>
            </a:endParaRPr>
          </a:p>
        </p:txBody>
      </p:sp>
      <p:sp>
        <p:nvSpPr>
          <p:cNvPr id="20" name="object 7"/>
          <p:cNvSpPr txBox="1"/>
          <p:nvPr/>
        </p:nvSpPr>
        <p:spPr>
          <a:xfrm>
            <a:off x="1219200" y="3429000"/>
            <a:ext cx="609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solidFill>
                  <a:srgbClr val="FFFFFF"/>
                </a:solidFill>
                <a:latin typeface="Arial"/>
                <a:cs typeface="Arial"/>
              </a:rPr>
              <a:t>35%</a:t>
            </a:r>
            <a:endParaRPr>
              <a:latin typeface="Arial"/>
              <a:cs typeface="Arial"/>
            </a:endParaRPr>
          </a:p>
        </p:txBody>
      </p:sp>
      <p:sp>
        <p:nvSpPr>
          <p:cNvPr id="21" name="object 12"/>
          <p:cNvSpPr txBox="1"/>
          <p:nvPr/>
        </p:nvSpPr>
        <p:spPr>
          <a:xfrm>
            <a:off x="740978" y="685800"/>
            <a:ext cx="5126422" cy="1250343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15874" algn="ctr">
              <a:spcBef>
                <a:spcPts val="111"/>
              </a:spcBef>
            </a:pPr>
            <a:endParaRPr lang="en-US" sz="2400" b="1" spc="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5874" algn="ctr">
              <a:spcBef>
                <a:spcPts val="111"/>
              </a:spcBef>
            </a:pP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4-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sinf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. </a:t>
            </a:r>
            <a:r>
              <a:rPr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ontent</a:t>
            </a:r>
            <a:r>
              <a:rPr lang="en-US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sohasi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2700">
              <a:spcBef>
                <a:spcPts val="905"/>
              </a:spcBef>
              <a:tabLst>
                <a:tab pos="1532852" algn="l"/>
                <a:tab pos="2182440" algn="l"/>
              </a:tabLst>
            </a:pPr>
            <a:r>
              <a:rPr sz="2400" spc="-5" dirty="0">
                <a:latin typeface="Arial"/>
                <a:cs typeface="Arial"/>
              </a:rPr>
              <a:t>	</a:t>
            </a:r>
            <a:endParaRPr sz="2400" dirty="0">
              <a:latin typeface="Arial"/>
              <a:cs typeface="Arial"/>
            </a:endParaRPr>
          </a:p>
        </p:txBody>
      </p:sp>
      <p:grpSp>
        <p:nvGrpSpPr>
          <p:cNvPr id="27" name="object 13"/>
          <p:cNvGrpSpPr/>
          <p:nvPr/>
        </p:nvGrpSpPr>
        <p:grpSpPr>
          <a:xfrm>
            <a:off x="9448801" y="1676400"/>
            <a:ext cx="2286127" cy="2286000"/>
            <a:chOff x="9339071" y="1786127"/>
            <a:chExt cx="1938655" cy="1938655"/>
          </a:xfrm>
        </p:grpSpPr>
        <p:sp>
          <p:nvSpPr>
            <p:cNvPr id="28" name="object 14"/>
            <p:cNvSpPr/>
            <p:nvPr/>
          </p:nvSpPr>
          <p:spPr>
            <a:xfrm>
              <a:off x="10305287" y="1786127"/>
              <a:ext cx="972311" cy="15407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15"/>
            <p:cNvSpPr/>
            <p:nvPr/>
          </p:nvSpPr>
          <p:spPr>
            <a:xfrm>
              <a:off x="10006583" y="2750819"/>
              <a:ext cx="1086612" cy="97383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16"/>
            <p:cNvSpPr/>
            <p:nvPr/>
          </p:nvSpPr>
          <p:spPr>
            <a:xfrm>
              <a:off x="9339071" y="2453640"/>
              <a:ext cx="973835" cy="1223772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17"/>
            <p:cNvSpPr/>
            <p:nvPr/>
          </p:nvSpPr>
          <p:spPr>
            <a:xfrm>
              <a:off x="9386315" y="1786127"/>
              <a:ext cx="926592" cy="972312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18"/>
          <p:cNvSpPr txBox="1"/>
          <p:nvPr/>
        </p:nvSpPr>
        <p:spPr>
          <a:xfrm>
            <a:off x="10896600" y="2438401"/>
            <a:ext cx="6096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rlito"/>
                <a:cs typeface="Carlito"/>
              </a:rPr>
              <a:t>35%</a:t>
            </a:r>
            <a:endParaRPr>
              <a:latin typeface="Carlito"/>
              <a:cs typeface="Carlito"/>
            </a:endParaRPr>
          </a:p>
        </p:txBody>
      </p:sp>
      <p:sp>
        <p:nvSpPr>
          <p:cNvPr id="33" name="object 21"/>
          <p:cNvSpPr txBox="1"/>
          <p:nvPr/>
        </p:nvSpPr>
        <p:spPr>
          <a:xfrm>
            <a:off x="9829800" y="21336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solidFill>
                  <a:srgbClr val="FFFFFF"/>
                </a:solidFill>
                <a:latin typeface="Carlito"/>
                <a:cs typeface="Carlito"/>
              </a:rPr>
              <a:t>20%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0439400" y="3429000"/>
            <a:ext cx="587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FFFF"/>
                </a:solidFill>
                <a:latin typeface="Carlito"/>
                <a:cs typeface="Carlito"/>
              </a:rPr>
              <a:t>20</a:t>
            </a:r>
            <a:r>
              <a:rPr lang="en-US" b="1" dirty="0">
                <a:solidFill>
                  <a:srgbClr val="FFFFFF"/>
                </a:solidFill>
                <a:latin typeface="Carlito"/>
                <a:cs typeface="Carlito"/>
              </a:rPr>
              <a:t>%</a:t>
            </a:r>
            <a:endParaRPr lang="ru-RU" dirty="0"/>
          </a:p>
        </p:txBody>
      </p:sp>
      <p:sp>
        <p:nvSpPr>
          <p:cNvPr id="35" name="object 21"/>
          <p:cNvSpPr txBox="1"/>
          <p:nvPr/>
        </p:nvSpPr>
        <p:spPr>
          <a:xfrm>
            <a:off x="9753600" y="2971800"/>
            <a:ext cx="533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>
                <a:solidFill>
                  <a:srgbClr val="FFFFFF"/>
                </a:solidFill>
                <a:latin typeface="Carlito"/>
                <a:cs typeface="Carlito"/>
              </a:rPr>
              <a:t>2</a:t>
            </a:r>
            <a:r>
              <a:rPr lang="en-US" b="1" dirty="0">
                <a:solidFill>
                  <a:srgbClr val="FFFFFF"/>
                </a:solidFill>
                <a:latin typeface="Carlito"/>
                <a:cs typeface="Carlito"/>
              </a:rPr>
              <a:t>5</a:t>
            </a:r>
            <a:r>
              <a:rPr b="1">
                <a:solidFill>
                  <a:srgbClr val="FFFFFF"/>
                </a:solidFill>
                <a:latin typeface="Carlito"/>
                <a:cs typeface="Carlito"/>
              </a:rPr>
              <a:t>%</a:t>
            </a:r>
            <a:endParaRPr>
              <a:latin typeface="Carlito"/>
              <a:cs typeface="Carlito"/>
            </a:endParaRPr>
          </a:p>
        </p:txBody>
      </p:sp>
      <p:sp>
        <p:nvSpPr>
          <p:cNvPr id="36" name="object 12"/>
          <p:cNvSpPr txBox="1"/>
          <p:nvPr/>
        </p:nvSpPr>
        <p:spPr>
          <a:xfrm>
            <a:off x="6324600" y="685801"/>
            <a:ext cx="5410177" cy="1188788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15874" algn="ctr">
              <a:spcBef>
                <a:spcPts val="111"/>
              </a:spcBef>
            </a:pPr>
            <a:endParaRPr lang="en-US" sz="2400" b="1" spc="1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5874" algn="ctr">
              <a:spcBef>
                <a:spcPts val="111"/>
              </a:spcBef>
            </a:pP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8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-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sinf</a:t>
            </a:r>
            <a:r>
              <a:rPr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.</a:t>
            </a:r>
            <a:r>
              <a:rPr lang="en-US" sz="2400" b="1" spc="1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Kontent</a:t>
            </a:r>
            <a:r>
              <a:rPr lang="en-US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sohasi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  <a:p>
            <a:pPr marL="12700">
              <a:spcBef>
                <a:spcPts val="905"/>
              </a:spcBef>
              <a:tabLst>
                <a:tab pos="1532852" algn="l"/>
                <a:tab pos="2182440" algn="l"/>
              </a:tabLst>
            </a:pPr>
            <a:r>
              <a:rPr sz="2000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	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7391402" y="1752601"/>
            <a:ext cx="182614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Biologiya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Fizika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Kimyo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latin typeface="Arial"/>
                <a:cs typeface="Arial"/>
              </a:rPr>
              <a:t>Yer</a:t>
            </a:r>
            <a:r>
              <a:rPr lang="en-US" spc="-5" dirty="0">
                <a:latin typeface="Arial"/>
                <a:cs typeface="Arial"/>
              </a:rPr>
              <a:t> </a:t>
            </a:r>
            <a:r>
              <a:rPr lang="en-US" spc="-5" dirty="0" err="1">
                <a:latin typeface="Arial"/>
                <a:cs typeface="Arial"/>
              </a:rPr>
              <a:t>haqidagi</a:t>
            </a:r>
            <a:r>
              <a:rPr lang="en-US" spc="-60" dirty="0">
                <a:latin typeface="Arial"/>
                <a:cs typeface="Arial"/>
              </a:rPr>
              <a:t> </a:t>
            </a:r>
            <a:r>
              <a:rPr lang="en-US" spc="-5" dirty="0">
                <a:latin typeface="Arial"/>
                <a:cs typeface="Arial"/>
              </a:rPr>
              <a:t>fan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70" name="object 29"/>
          <p:cNvSpPr/>
          <p:nvPr/>
        </p:nvSpPr>
        <p:spPr>
          <a:xfrm>
            <a:off x="3780664" y="3492399"/>
            <a:ext cx="5299075" cy="0"/>
          </a:xfrm>
          <a:custGeom>
            <a:avLst/>
            <a:gdLst/>
            <a:ahLst/>
            <a:cxnLst/>
            <a:rect l="l" t="t" r="r" b="b"/>
            <a:pathLst>
              <a:path w="5299075">
                <a:moveTo>
                  <a:pt x="0" y="0"/>
                </a:moveTo>
                <a:lnTo>
                  <a:pt x="5298947" y="0"/>
                </a:lnTo>
              </a:path>
            </a:pathLst>
          </a:custGeom>
          <a:ln w="9144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1" name="object 30"/>
          <p:cNvGrpSpPr/>
          <p:nvPr/>
        </p:nvGrpSpPr>
        <p:grpSpPr>
          <a:xfrm>
            <a:off x="3885819" y="3740811"/>
            <a:ext cx="850900" cy="2357755"/>
            <a:chOff x="3630167" y="3506723"/>
            <a:chExt cx="850900" cy="2357755"/>
          </a:xfrm>
        </p:grpSpPr>
        <p:sp>
          <p:nvSpPr>
            <p:cNvPr id="72" name="object 31"/>
            <p:cNvSpPr/>
            <p:nvPr/>
          </p:nvSpPr>
          <p:spPr>
            <a:xfrm>
              <a:off x="3630167" y="3506723"/>
              <a:ext cx="445008" cy="2357628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32"/>
            <p:cNvSpPr/>
            <p:nvPr/>
          </p:nvSpPr>
          <p:spPr>
            <a:xfrm>
              <a:off x="4035551" y="3796283"/>
              <a:ext cx="445008" cy="206806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33"/>
            <p:cNvSpPr/>
            <p:nvPr/>
          </p:nvSpPr>
          <p:spPr>
            <a:xfrm>
              <a:off x="3689603" y="3546347"/>
              <a:ext cx="326136" cy="2308860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34"/>
            <p:cNvSpPr/>
            <p:nvPr/>
          </p:nvSpPr>
          <p:spPr>
            <a:xfrm>
              <a:off x="4094987" y="3835907"/>
              <a:ext cx="326136" cy="201930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6" name="object 35"/>
          <p:cNvGrpSpPr/>
          <p:nvPr/>
        </p:nvGrpSpPr>
        <p:grpSpPr>
          <a:xfrm>
            <a:off x="4945001" y="3740811"/>
            <a:ext cx="852169" cy="2357755"/>
            <a:chOff x="4689347" y="3506723"/>
            <a:chExt cx="852169" cy="2357755"/>
          </a:xfrm>
        </p:grpSpPr>
        <p:sp>
          <p:nvSpPr>
            <p:cNvPr id="77" name="object 36"/>
            <p:cNvSpPr/>
            <p:nvPr/>
          </p:nvSpPr>
          <p:spPr>
            <a:xfrm>
              <a:off x="4689347" y="3506723"/>
              <a:ext cx="446531" cy="2357628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37"/>
            <p:cNvSpPr/>
            <p:nvPr/>
          </p:nvSpPr>
          <p:spPr>
            <a:xfrm>
              <a:off x="5094731" y="3796283"/>
              <a:ext cx="446532" cy="206806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38"/>
            <p:cNvSpPr/>
            <p:nvPr/>
          </p:nvSpPr>
          <p:spPr>
            <a:xfrm>
              <a:off x="4748783" y="3546347"/>
              <a:ext cx="327660" cy="230886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39"/>
            <p:cNvSpPr/>
            <p:nvPr/>
          </p:nvSpPr>
          <p:spPr>
            <a:xfrm>
              <a:off x="5154167" y="3835907"/>
              <a:ext cx="327660" cy="2019300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1" name="object 40"/>
          <p:cNvGrpSpPr/>
          <p:nvPr/>
        </p:nvGrpSpPr>
        <p:grpSpPr>
          <a:xfrm>
            <a:off x="6004181" y="4318408"/>
            <a:ext cx="852169" cy="1780539"/>
            <a:chOff x="5748528" y="4084320"/>
            <a:chExt cx="852169" cy="1780539"/>
          </a:xfrm>
        </p:grpSpPr>
        <p:sp>
          <p:nvSpPr>
            <p:cNvPr id="82" name="object 41"/>
            <p:cNvSpPr/>
            <p:nvPr/>
          </p:nvSpPr>
          <p:spPr>
            <a:xfrm>
              <a:off x="5748528" y="4661916"/>
              <a:ext cx="446531" cy="1202436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42"/>
            <p:cNvSpPr/>
            <p:nvPr/>
          </p:nvSpPr>
          <p:spPr>
            <a:xfrm>
              <a:off x="6153912" y="4084320"/>
              <a:ext cx="446532" cy="1780032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43"/>
            <p:cNvSpPr/>
            <p:nvPr/>
          </p:nvSpPr>
          <p:spPr>
            <a:xfrm>
              <a:off x="5807964" y="4701540"/>
              <a:ext cx="327660" cy="1153668"/>
            </a:xfrm>
            <a:prstGeom prst="rect">
              <a:avLst/>
            </a:prstGeom>
            <a:blipFill>
              <a:blip r:embed="rId1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44"/>
            <p:cNvSpPr/>
            <p:nvPr/>
          </p:nvSpPr>
          <p:spPr>
            <a:xfrm>
              <a:off x="6213348" y="4123944"/>
              <a:ext cx="327659" cy="1731264"/>
            </a:xfrm>
            <a:prstGeom prst="rect">
              <a:avLst/>
            </a:prstGeom>
            <a:blipFill>
              <a:blip r:embed="rId2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86" name="object 45"/>
          <p:cNvGraphicFramePr>
            <a:graphicFrameLocks noGrp="1"/>
          </p:cNvGraphicFramePr>
          <p:nvPr/>
        </p:nvGraphicFramePr>
        <p:xfrm>
          <a:off x="3774569" y="3775865"/>
          <a:ext cx="5297803" cy="27497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44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57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76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7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639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28282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12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35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9369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5"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  <a:spcBef>
                          <a:spcPts val="309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35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9369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marL="8178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30</a:t>
                      </a:r>
                      <a:endParaRPr sz="1600">
                        <a:latin typeface="Carlito"/>
                        <a:cs typeface="Carlito"/>
                      </a:endParaRPr>
                    </a:p>
                  </a:txBody>
                  <a:tcPr marL="0" marR="0" marT="3810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915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121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600" dirty="0">
                          <a:solidFill>
                            <a:srgbClr val="404040"/>
                          </a:solidFill>
                          <a:latin typeface="Carlito"/>
                          <a:cs typeface="Carlito"/>
                        </a:rPr>
                        <a:t>20</a:t>
                      </a:r>
                      <a:endParaRPr sz="1600" dirty="0">
                        <a:latin typeface="Carlito"/>
                        <a:cs typeface="Carlito"/>
                      </a:endParaRPr>
                    </a:p>
                  </a:txBody>
                  <a:tcPr marL="0" marR="0" marT="39371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9525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0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9248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9248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3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3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77724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77724">
                      <a:solidFill>
                        <a:srgbClr val="FFFFFF"/>
                      </a:solidFill>
                      <a:prstDash val="solid"/>
                    </a:lnL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D9D9D9"/>
                      </a:solidFill>
                      <a:prstDash val="solid"/>
                    </a:lnT>
                    <a:lnB w="12700">
                      <a:solidFill>
                        <a:srgbClr val="D9D9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7" name="object 46"/>
          <p:cNvSpPr txBox="1"/>
          <p:nvPr/>
        </p:nvSpPr>
        <p:spPr>
          <a:xfrm>
            <a:off x="3886201" y="3518434"/>
            <a:ext cx="312041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dirty="0">
                <a:solidFill>
                  <a:srgbClr val="404040"/>
                </a:solidFill>
                <a:latin typeface="Carlito"/>
                <a:cs typeface="Carlito"/>
              </a:rPr>
              <a:t>40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88" name="object 47"/>
          <p:cNvSpPr txBox="1"/>
          <p:nvPr/>
        </p:nvSpPr>
        <p:spPr>
          <a:xfrm>
            <a:off x="5077080" y="3518434"/>
            <a:ext cx="33312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dirty="0">
                <a:solidFill>
                  <a:srgbClr val="404040"/>
                </a:solidFill>
                <a:latin typeface="Carlito"/>
                <a:cs typeface="Carlito"/>
              </a:rPr>
              <a:t>40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89" name="object 48"/>
          <p:cNvSpPr txBox="1"/>
          <p:nvPr/>
        </p:nvSpPr>
        <p:spPr>
          <a:xfrm>
            <a:off x="3473579" y="4131591"/>
            <a:ext cx="180975" cy="2027479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R="5080" algn="r">
              <a:spcBef>
                <a:spcPts val="9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30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25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20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15</a:t>
            </a:r>
            <a:endParaRPr sz="1200">
              <a:latin typeface="Carlito"/>
              <a:cs typeface="Carlito"/>
            </a:endParaRPr>
          </a:p>
          <a:p>
            <a:pPr marR="5080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10</a:t>
            </a:r>
            <a:endParaRPr sz="1200">
              <a:latin typeface="Carlito"/>
              <a:cs typeface="Carlito"/>
            </a:endParaRPr>
          </a:p>
          <a:p>
            <a:pPr marR="5715" algn="r">
              <a:spcBef>
                <a:spcPts val="8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5</a:t>
            </a:r>
            <a:endParaRPr sz="1200">
              <a:latin typeface="Carlito"/>
              <a:cs typeface="Carlito"/>
            </a:endParaRPr>
          </a:p>
          <a:p>
            <a:pPr marR="5715" algn="r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0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0" name="object 49"/>
          <p:cNvSpPr txBox="1"/>
          <p:nvPr/>
        </p:nvSpPr>
        <p:spPr>
          <a:xfrm>
            <a:off x="3473579" y="3554373"/>
            <a:ext cx="180975" cy="591188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L="12700">
              <a:spcBef>
                <a:spcPts val="931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40</a:t>
            </a:r>
            <a:endParaRPr sz="1200">
              <a:latin typeface="Carlito"/>
              <a:cs typeface="Carlito"/>
            </a:endParaRPr>
          </a:p>
          <a:p>
            <a:pPr marL="12700">
              <a:spcBef>
                <a:spcPts val="835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35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1" name="object 50"/>
          <p:cNvSpPr txBox="1"/>
          <p:nvPr/>
        </p:nvSpPr>
        <p:spPr>
          <a:xfrm>
            <a:off x="3473579" y="3371496"/>
            <a:ext cx="1809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solidFill>
                  <a:srgbClr val="585858"/>
                </a:solidFill>
                <a:latin typeface="Carlito"/>
                <a:cs typeface="Carlito"/>
              </a:rPr>
              <a:t>45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92" name="object 51"/>
          <p:cNvSpPr txBox="1"/>
          <p:nvPr/>
        </p:nvSpPr>
        <p:spPr>
          <a:xfrm>
            <a:off x="3810001" y="6167120"/>
            <a:ext cx="683388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dirty="0">
                <a:latin typeface="Carlito"/>
                <a:cs typeface="Carlito"/>
              </a:rPr>
              <a:t>B</a:t>
            </a:r>
            <a:r>
              <a:rPr b="1" spc="-11" dirty="0">
                <a:latin typeface="Carlito"/>
                <a:cs typeface="Carlito"/>
              </a:rPr>
              <a:t>i</a:t>
            </a:r>
            <a:r>
              <a:rPr b="1" dirty="0">
                <a:latin typeface="Carlito"/>
                <a:cs typeface="Carlito"/>
              </a:rPr>
              <a:t>l</a:t>
            </a:r>
            <a:r>
              <a:rPr b="1" spc="-11" dirty="0">
                <a:latin typeface="Carlito"/>
                <a:cs typeface="Carlito"/>
              </a:rPr>
              <a:t>i</a:t>
            </a:r>
            <a:r>
              <a:rPr b="1" dirty="0">
                <a:latin typeface="Carlito"/>
                <a:cs typeface="Carlito"/>
              </a:rPr>
              <a:t>sh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3" name="object 52"/>
          <p:cNvSpPr txBox="1"/>
          <p:nvPr/>
        </p:nvSpPr>
        <p:spPr>
          <a:xfrm>
            <a:off x="4876800" y="6167120"/>
            <a:ext cx="9144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11" dirty="0" err="1">
                <a:latin typeface="Carlito"/>
                <a:cs typeface="Carlito"/>
              </a:rPr>
              <a:t>Q</a:t>
            </a:r>
            <a:r>
              <a:rPr b="1" dirty="0" err="1">
                <a:latin typeface="Carlito"/>
                <a:cs typeface="Carlito"/>
              </a:rPr>
              <a:t>o</a:t>
            </a:r>
            <a:r>
              <a:rPr lang="en-US" b="1" dirty="0" err="1">
                <a:latin typeface="Carlito"/>
                <a:cs typeface="Carlito"/>
              </a:rPr>
              <a:t>‘</a:t>
            </a:r>
            <a:r>
              <a:rPr b="1" dirty="0" err="1">
                <a:latin typeface="Carlito"/>
                <a:cs typeface="Carlito"/>
              </a:rPr>
              <a:t>l</a:t>
            </a:r>
            <a:r>
              <a:rPr b="1" spc="-11" dirty="0" err="1">
                <a:latin typeface="Carlito"/>
                <a:cs typeface="Carlito"/>
              </a:rPr>
              <a:t>l</a:t>
            </a:r>
            <a:r>
              <a:rPr b="1" spc="5" dirty="0" err="1">
                <a:latin typeface="Carlito"/>
                <a:cs typeface="Carlito"/>
              </a:rPr>
              <a:t>a</a:t>
            </a:r>
            <a:r>
              <a:rPr b="1" spc="-15" dirty="0" err="1">
                <a:latin typeface="Carlito"/>
                <a:cs typeface="Carlito"/>
              </a:rPr>
              <a:t>s</a:t>
            </a:r>
            <a:r>
              <a:rPr b="1" dirty="0" err="1">
                <a:latin typeface="Carlito"/>
                <a:cs typeface="Carlito"/>
              </a:rPr>
              <a:t>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4" name="object 53"/>
          <p:cNvSpPr txBox="1"/>
          <p:nvPr/>
        </p:nvSpPr>
        <p:spPr>
          <a:xfrm>
            <a:off x="4648202" y="2971802"/>
            <a:ext cx="241109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Kognitiv</a:t>
            </a:r>
            <a:r>
              <a:rPr sz="2400" b="1" spc="-5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sohalar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97" name="object 56"/>
          <p:cNvSpPr txBox="1"/>
          <p:nvPr/>
        </p:nvSpPr>
        <p:spPr>
          <a:xfrm>
            <a:off x="5848477" y="6167120"/>
            <a:ext cx="2228723" cy="281039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43526" marR="167001" indent="-74293">
              <a:lnSpc>
                <a:spcPct val="101299"/>
              </a:lnSpc>
              <a:spcBef>
                <a:spcPts val="80"/>
              </a:spcBef>
            </a:pPr>
            <a:r>
              <a:rPr b="1" spc="-5" dirty="0" err="1">
                <a:latin typeface="Carlito"/>
                <a:cs typeface="Carlito"/>
              </a:rPr>
              <a:t>M</a:t>
            </a:r>
            <a:r>
              <a:rPr b="1" dirty="0" err="1">
                <a:latin typeface="Carlito"/>
                <a:cs typeface="Carlito"/>
              </a:rPr>
              <a:t>u</a:t>
            </a:r>
            <a:r>
              <a:rPr b="1" spc="-11" dirty="0" err="1">
                <a:latin typeface="Carlito"/>
                <a:cs typeface="Carlito"/>
              </a:rPr>
              <a:t>l</a:t>
            </a:r>
            <a:r>
              <a:rPr b="1" dirty="0" err="1">
                <a:latin typeface="Carlito"/>
                <a:cs typeface="Carlito"/>
              </a:rPr>
              <a:t>o</a:t>
            </a:r>
            <a:r>
              <a:rPr b="1" spc="-11" dirty="0" err="1">
                <a:latin typeface="Carlito"/>
                <a:cs typeface="Carlito"/>
              </a:rPr>
              <a:t>h</a:t>
            </a:r>
            <a:r>
              <a:rPr b="1" spc="5" dirty="0" err="1">
                <a:latin typeface="Carlito"/>
                <a:cs typeface="Carlito"/>
              </a:rPr>
              <a:t>a</a:t>
            </a:r>
            <a:r>
              <a:rPr b="1" spc="-11" dirty="0" err="1">
                <a:latin typeface="Carlito"/>
                <a:cs typeface="Carlito"/>
              </a:rPr>
              <a:t>z</a:t>
            </a:r>
            <a:r>
              <a:rPr b="1" dirty="0" err="1">
                <a:latin typeface="Carlito"/>
                <a:cs typeface="Carlito"/>
              </a:rPr>
              <a:t>a</a:t>
            </a:r>
            <a:r>
              <a:rPr b="1" dirty="0">
                <a:latin typeface="Carlito"/>
                <a:cs typeface="Carlito"/>
              </a:rPr>
              <a:t>  </a:t>
            </a:r>
            <a:r>
              <a:rPr b="1" spc="-5" dirty="0" err="1">
                <a:latin typeface="Carlito"/>
                <a:cs typeface="Carlito"/>
              </a:rPr>
              <a:t>yuritish</a:t>
            </a:r>
            <a:endParaRPr dirty="0">
              <a:latin typeface="Carlito"/>
              <a:cs typeface="Carlito"/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3276600" y="1676400"/>
            <a:ext cx="274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Hayot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haqidagi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fan</a:t>
            </a:r>
          </a:p>
          <a:p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Fizika</a:t>
            </a:r>
            <a:r>
              <a:rPr lang="en-US" spc="-5" dirty="0">
                <a:solidFill>
                  <a:prstClr val="black"/>
                </a:solidFill>
                <a:latin typeface="Arial"/>
                <a:cs typeface="Arial"/>
              </a:rPr>
              <a:t> </a:t>
            </a:r>
            <a:r>
              <a:rPr lang="en-US" spc="-5" dirty="0" err="1">
                <a:solidFill>
                  <a:prstClr val="black"/>
                </a:solidFill>
                <a:latin typeface="Arial"/>
                <a:cs typeface="Arial"/>
              </a:rPr>
              <a:t>fani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r>
              <a:rPr lang="en-US" spc="-5" dirty="0" err="1">
                <a:latin typeface="Arial"/>
                <a:cs typeface="Arial"/>
              </a:rPr>
              <a:t>Yer</a:t>
            </a:r>
            <a:r>
              <a:rPr lang="en-US" spc="-5" dirty="0">
                <a:latin typeface="Arial"/>
                <a:cs typeface="Arial"/>
              </a:rPr>
              <a:t> </a:t>
            </a:r>
            <a:r>
              <a:rPr lang="en-US" spc="-5" dirty="0" err="1">
                <a:latin typeface="Arial"/>
                <a:cs typeface="Arial"/>
              </a:rPr>
              <a:t>haqidagi</a:t>
            </a:r>
            <a:r>
              <a:rPr lang="en-US" spc="-60" dirty="0">
                <a:latin typeface="Arial"/>
                <a:cs typeface="Arial"/>
              </a:rPr>
              <a:t> </a:t>
            </a:r>
            <a:r>
              <a:rPr lang="en-US" spc="-5" dirty="0">
                <a:latin typeface="Arial"/>
                <a:cs typeface="Arial"/>
              </a:rPr>
              <a:t>fan</a:t>
            </a:r>
            <a:endParaRPr lang="en-US" spc="-5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ru-RU" dirty="0"/>
          </a:p>
        </p:txBody>
      </p:sp>
      <p:sp>
        <p:nvSpPr>
          <p:cNvPr id="106" name="TextBox 105"/>
          <p:cNvSpPr txBox="1"/>
          <p:nvPr/>
        </p:nvSpPr>
        <p:spPr>
          <a:xfrm>
            <a:off x="9753600" y="4800602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4-sinf</a:t>
            </a:r>
          </a:p>
          <a:p>
            <a:r>
              <a:rPr lang="en-US" dirty="0"/>
              <a:t>8-sinf</a:t>
            </a:r>
            <a:endParaRPr lang="ru-RU" dirty="0"/>
          </a:p>
        </p:txBody>
      </p:sp>
      <p:sp>
        <p:nvSpPr>
          <p:cNvPr id="107" name="Прямоугольник 106"/>
          <p:cNvSpPr/>
          <p:nvPr/>
        </p:nvSpPr>
        <p:spPr>
          <a:xfrm>
            <a:off x="9525000" y="49530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рямоугольник 107"/>
          <p:cNvSpPr/>
          <p:nvPr/>
        </p:nvSpPr>
        <p:spPr>
          <a:xfrm>
            <a:off x="9525000" y="5181600"/>
            <a:ext cx="2286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Прямоугольник 108"/>
          <p:cNvSpPr/>
          <p:nvPr/>
        </p:nvSpPr>
        <p:spPr>
          <a:xfrm>
            <a:off x="3048000" y="17526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Прямоугольник 109"/>
          <p:cNvSpPr/>
          <p:nvPr/>
        </p:nvSpPr>
        <p:spPr>
          <a:xfrm>
            <a:off x="7086600" y="1828800"/>
            <a:ext cx="228600" cy="152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рямоугольник 110"/>
          <p:cNvSpPr/>
          <p:nvPr/>
        </p:nvSpPr>
        <p:spPr>
          <a:xfrm>
            <a:off x="3048000" y="2057400"/>
            <a:ext cx="228600" cy="152400"/>
          </a:xfrm>
          <a:prstGeom prst="rect">
            <a:avLst/>
          </a:prstGeom>
          <a:solidFill>
            <a:schemeClr val="accent4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highlight>
                <a:srgbClr val="FFFF00"/>
              </a:highlight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7086600" y="2133600"/>
            <a:ext cx="228600" cy="152400"/>
          </a:xfrm>
          <a:prstGeom prst="rect">
            <a:avLst/>
          </a:prstGeom>
          <a:solidFill>
            <a:srgbClr val="FFC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Прямоугольник 112"/>
          <p:cNvSpPr/>
          <p:nvPr/>
        </p:nvSpPr>
        <p:spPr>
          <a:xfrm>
            <a:off x="3048000" y="2362200"/>
            <a:ext cx="228600" cy="152400"/>
          </a:xfrm>
          <a:prstGeom prst="rect">
            <a:avLst/>
          </a:prstGeom>
          <a:solidFill>
            <a:schemeClr val="accent2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Прямоугольник 113"/>
          <p:cNvSpPr/>
          <p:nvPr/>
        </p:nvSpPr>
        <p:spPr>
          <a:xfrm>
            <a:off x="7086600" y="2743200"/>
            <a:ext cx="228600" cy="152400"/>
          </a:xfrm>
          <a:prstGeom prst="rect">
            <a:avLst/>
          </a:prstGeom>
          <a:solidFill>
            <a:srgbClr val="FFFF00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Прямоугольник 114"/>
          <p:cNvSpPr/>
          <p:nvPr/>
        </p:nvSpPr>
        <p:spPr>
          <a:xfrm>
            <a:off x="7086600" y="2438400"/>
            <a:ext cx="228600" cy="1524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араллелограмм 1">
            <a:extLst>
              <a:ext uri="{FF2B5EF4-FFF2-40B4-BE49-F238E27FC236}">
                <a16:creationId xmlns:a16="http://schemas.microsoft.com/office/drawing/2014/main" id="{8C438102-C413-564E-7BDC-DB5D6A243126}"/>
              </a:ext>
            </a:extLst>
          </p:cNvPr>
          <p:cNvSpPr/>
          <p:nvPr/>
        </p:nvSpPr>
        <p:spPr>
          <a:xfrm>
            <a:off x="1" y="-1"/>
            <a:ext cx="12144279" cy="62797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r>
              <a:rPr lang="sv-SE" sz="2400" b="1" dirty="0"/>
              <a:t>TIMSS </a:t>
            </a:r>
            <a:r>
              <a:rPr lang="sv-SE" sz="2400" b="1" spc="4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xalqaro tadqiqotining </a:t>
            </a:r>
            <a:r>
              <a:rPr lang="en-US" sz="2400" b="1" spc="4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kontent</a:t>
            </a:r>
            <a:r>
              <a:rPr lang="sv-SE" sz="2400" b="1" dirty="0"/>
              <a:t> va </a:t>
            </a:r>
            <a:r>
              <a:rPr lang="en-US" sz="24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kognitiv</a:t>
            </a:r>
            <a:r>
              <a:rPr lang="en-US" sz="2400" b="1" spc="-5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 </a:t>
            </a:r>
            <a:r>
              <a:rPr lang="en-US" sz="2400" b="1" spc="-5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sohalar</a:t>
            </a:r>
            <a:r>
              <a:rPr lang="ru-RU" sz="2400" b="1" dirty="0">
                <a:latin typeface="Arial Narrow" panose="020B0606020202030204" pitchFamily="34" charset="0"/>
              </a:rPr>
              <a:t>i </a:t>
            </a:r>
          </a:p>
          <a:p>
            <a:pPr marL="715945" algn="ctr"/>
            <a:endParaRPr lang="uz-Cyrl-UZ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9BB5E2E9-0B30-4EC9-8F76-C87BBB472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2733" y="847287"/>
            <a:ext cx="9609667" cy="4926981"/>
          </a:xfrm>
          <a:prstGeom prst="rect">
            <a:avLst/>
          </a:prstGeom>
        </p:spPr>
      </p:pic>
      <p:sp>
        <p:nvSpPr>
          <p:cNvPr id="5" name="Параллелограмм 1">
            <a:extLst>
              <a:ext uri="{FF2B5EF4-FFF2-40B4-BE49-F238E27FC236}">
                <a16:creationId xmlns:a16="http://schemas.microsoft.com/office/drawing/2014/main" id="{0A430171-0B02-4317-95BE-608B07FC6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43467"/>
          </a:xfrm>
          <a:custGeom>
            <a:avLst/>
            <a:gdLst>
              <a:gd name="connsiteX0" fmla="*/ 0 w 7296728"/>
              <a:gd name="connsiteY0" fmla="*/ 667789 h 667789"/>
              <a:gd name="connsiteX1" fmla="*/ 1132857 w 7296728"/>
              <a:gd name="connsiteY1" fmla="*/ 0 h 667789"/>
              <a:gd name="connsiteX2" fmla="*/ 7296728 w 7296728"/>
              <a:gd name="connsiteY2" fmla="*/ 0 h 667789"/>
              <a:gd name="connsiteX3" fmla="*/ 6163871 w 7296728"/>
              <a:gd name="connsiteY3" fmla="*/ 667789 h 667789"/>
              <a:gd name="connsiteX4" fmla="*/ 0 w 7296728"/>
              <a:gd name="connsiteY4" fmla="*/ 667789 h 667789"/>
              <a:gd name="connsiteX0" fmla="*/ 0 w 7296728"/>
              <a:gd name="connsiteY0" fmla="*/ 686262 h 686262"/>
              <a:gd name="connsiteX1" fmla="*/ 6020 w 7296728"/>
              <a:gd name="connsiteY1" fmla="*/ 0 h 686262"/>
              <a:gd name="connsiteX2" fmla="*/ 7296728 w 7296728"/>
              <a:gd name="connsiteY2" fmla="*/ 18473 h 686262"/>
              <a:gd name="connsiteX3" fmla="*/ 6163871 w 7296728"/>
              <a:gd name="connsiteY3" fmla="*/ 686262 h 686262"/>
              <a:gd name="connsiteX4" fmla="*/ 0 w 7296728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1847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  <a:gd name="connsiteX0" fmla="*/ 1814 w 7298542"/>
              <a:gd name="connsiteY0" fmla="*/ 686262 h 686262"/>
              <a:gd name="connsiteX1" fmla="*/ 457 w 7298542"/>
              <a:gd name="connsiteY1" fmla="*/ 0 h 686262"/>
              <a:gd name="connsiteX2" fmla="*/ 7298542 w 7298542"/>
              <a:gd name="connsiteY2" fmla="*/ 3233 h 686262"/>
              <a:gd name="connsiteX3" fmla="*/ 6165685 w 7298542"/>
              <a:gd name="connsiteY3" fmla="*/ 686262 h 686262"/>
              <a:gd name="connsiteX4" fmla="*/ 1814 w 7298542"/>
              <a:gd name="connsiteY4" fmla="*/ 686262 h 686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98542" h="686262">
                <a:moveTo>
                  <a:pt x="1814" y="686262"/>
                </a:moveTo>
                <a:cubicBezTo>
                  <a:pt x="3821" y="457508"/>
                  <a:pt x="-1550" y="228754"/>
                  <a:pt x="457" y="0"/>
                </a:cubicBezTo>
                <a:lnTo>
                  <a:pt x="7298542" y="3233"/>
                </a:lnTo>
                <a:lnTo>
                  <a:pt x="6165685" y="686262"/>
                </a:lnTo>
                <a:lnTo>
                  <a:pt x="1814" y="686262"/>
                </a:lnTo>
                <a:close/>
              </a:path>
            </a:pathLst>
          </a:custGeom>
          <a:solidFill>
            <a:srgbClr val="00AC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0000"/>
          </a:bodyPr>
          <a:lstStyle/>
          <a:p>
            <a:pPr algn="ctr"/>
            <a:endParaRPr lang="ru-RU" b="1" dirty="0"/>
          </a:p>
          <a:p>
            <a:pPr algn="ctr"/>
            <a:r>
              <a:rPr lang="uz-Cyrl-UZ" sz="2400" b="1" dirty="0"/>
              <a:t>UNICEF </a:t>
            </a:r>
            <a:r>
              <a:rPr lang="sv-SE" sz="2400" b="1" dirty="0"/>
              <a:t>tomonidan chop etilgan TIMSS natijalari</a:t>
            </a:r>
            <a:endParaRPr lang="ru-RU" sz="2400" b="1" dirty="0">
              <a:latin typeface="Arial Narrow" panose="020B0606020202030204" pitchFamily="34" charset="0"/>
            </a:endParaRPr>
          </a:p>
          <a:p>
            <a:pPr marL="715945" algn="ctr"/>
            <a:endParaRPr lang="uz-Cyrl-UZ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748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C63E5DB-383A-4975-9CF0-8171613A21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47" y="1287509"/>
            <a:ext cx="10876908" cy="449072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60- 65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foiz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o‘quvchilar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o‘rta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undan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past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darajalarda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qolmoqda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 Bu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juda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katta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salbiy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ko‘rsatkichdir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Rivojlangan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davlatlar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masalan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,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J.Koreya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Singapurda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o‘rta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va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undan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past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ko‘rsatkichlar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20-25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foiz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o‘quvchini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tashkil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etmoqda</a:t>
            </a:r>
            <a:r>
              <a:rPr lang="en-US" sz="3733" b="1" dirty="0">
                <a:solidFill>
                  <a:srgbClr val="002060"/>
                </a:solidFill>
                <a:latin typeface="Arial Narrow" panose="020B0606020202030204" pitchFamily="34" charset="0"/>
                <a:cs typeface="Arial" pitchFamily="34" charset="0"/>
              </a:rPr>
              <a:t>.</a:t>
            </a:r>
            <a:endParaRPr lang="ru-RU" sz="3733" b="1" dirty="0">
              <a:solidFill>
                <a:srgbClr val="002060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7688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4EB5DE-2FA7-48B9-8CC8-2F4882782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6" y="618520"/>
            <a:ext cx="10364451" cy="1055849"/>
          </a:xfrm>
        </p:spPr>
        <p:txBody>
          <a:bodyPr>
            <a:normAutofit fontScale="90000"/>
          </a:bodyPr>
          <a:lstStyle/>
          <a:p>
            <a:r>
              <a:rPr lang="uz-Cyrl-UZ" sz="2933" b="1" dirty="0">
                <a:solidFill>
                  <a:schemeClr val="accent1">
                    <a:lumMod val="75000"/>
                  </a:schemeClr>
                </a:solidFill>
              </a:rPr>
              <a:t>Ўқувчиларнинг ўлчанган умумий қобилиятга асосланган ўртача баллари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3A649112-DFA7-4CCA-B016-AD4AC5EA5F1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30528" y="1674368"/>
            <a:ext cx="9847696" cy="411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408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954" y="365126"/>
            <a:ext cx="10715847" cy="768913"/>
          </a:xfrm>
        </p:spPr>
        <p:txBody>
          <a:bodyPr/>
          <a:lstStyle/>
          <a:p>
            <a:pPr algn="ctr">
              <a:lnSpc>
                <a:spcPct val="107000"/>
              </a:lnSpc>
              <a:spcAft>
                <a:spcPts val="1067"/>
              </a:spcAft>
              <a:tabLst>
                <a:tab pos="2387540" algn="l"/>
              </a:tabLst>
            </a:pPr>
            <a:r>
              <a:rPr lang="ru-RU" sz="2400" b="1" dirty="0">
                <a:solidFill>
                  <a:schemeClr val="accent1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TAVSIYALAR</a:t>
            </a:r>
            <a:r>
              <a:rPr lang="uz-Cyrl-UZ" sz="2400" b="1" dirty="0">
                <a:solidFill>
                  <a:schemeClr val="accent1"/>
                </a:solidFill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:</a:t>
            </a:r>
            <a:endParaRPr lang="ru-RU" sz="2400" dirty="0">
              <a:solidFill>
                <a:schemeClr val="accent1"/>
              </a:solidFill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944533" y="2927773"/>
            <a:ext cx="1016000" cy="101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4944533" y="4255347"/>
            <a:ext cx="1016000" cy="10160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6129867" y="2263987"/>
            <a:ext cx="1016000" cy="101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129867" y="3591560"/>
            <a:ext cx="1016000" cy="10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129867" y="4919133"/>
            <a:ext cx="1016000" cy="101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218443" y="2110374"/>
            <a:ext cx="3759200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anlararo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integrasiyasini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tashkillashtirishga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qaratilgan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topshiriqlarni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bajarish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214357" y="1540595"/>
            <a:ext cx="365760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 err="1"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fanlar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uz-Cyrl-UZ" sz="2400" dirty="0">
                <a:latin typeface="Arial" pitchFamily="34" charset="0"/>
                <a:cs typeface="Arial" pitchFamily="34" charset="0"/>
              </a:rPr>
              <a:t>oqituvchilarda tadqiqotchilik ko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sz="2400" dirty="0">
                <a:latin typeface="Arial" pitchFamily="34" charset="0"/>
                <a:cs typeface="Arial" pitchFamily="34" charset="0"/>
              </a:rPr>
              <a:t>nikmasini rivojlntirish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algn="r">
              <a:lnSpc>
                <a:spcPct val="90000"/>
              </a:lnSpc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  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218443" y="3632936"/>
            <a:ext cx="449544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U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mumiy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xulosalar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chiqa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ra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olishlari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darslarda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 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kichik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loyiha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ishlari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berib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borish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315201" y="4971139"/>
            <a:ext cx="4589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latin typeface="Arial" pitchFamily="34" charset="0"/>
                <a:cs typeface="Arial" pitchFamily="34" charset="0"/>
              </a:rPr>
              <a:t>D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arsdan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hamda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sinfdan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tashqari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mashg’ulotlarda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mazmun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sohasidagi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topshiriqlar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ishlash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112757" y="4326490"/>
            <a:ext cx="3759200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M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antiqiy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kreativ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tanqidiy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fikrlashga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yo’naltirilgan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topshiriqlar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112757" y="3248195"/>
            <a:ext cx="37592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J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adval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grafikdagi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ma‘lumotlarni</a:t>
            </a:r>
            <a:r>
              <a:rPr lang="ru-RU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err="1">
                <a:latin typeface="Arial" pitchFamily="34" charset="0"/>
                <a:cs typeface="Arial" pitchFamily="34" charset="0"/>
              </a:rPr>
              <a:t>izohla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sh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9949" y="1890776"/>
            <a:ext cx="765171" cy="43485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337" y="2461371"/>
            <a:ext cx="637059" cy="62123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912" y="3156029"/>
            <a:ext cx="597245" cy="50456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3863" y="4406460"/>
            <a:ext cx="711853" cy="71185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6867" y="3900359"/>
            <a:ext cx="762000" cy="39840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1238" y="5143501"/>
            <a:ext cx="473263" cy="567267"/>
          </a:xfrm>
          <a:prstGeom prst="rect">
            <a:avLst/>
          </a:prstGeom>
        </p:spPr>
      </p:pic>
      <p:cxnSp>
        <p:nvCxnSpPr>
          <p:cNvPr id="47" name="Straight Connector 46"/>
          <p:cNvCxnSpPr/>
          <p:nvPr/>
        </p:nvCxnSpPr>
        <p:spPr>
          <a:xfrm>
            <a:off x="5884314" y="2322281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884314" y="3652758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884314" y="4971140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5884314" y="3011710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5884314" y="4354282"/>
            <a:ext cx="341375" cy="207257"/>
          </a:xfrm>
          <a:prstGeom prst="line">
            <a:avLst/>
          </a:prstGeom>
          <a:ln w="1905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7" name="Picture 43">
            <a:extLst>
              <a:ext uri="{FF2B5EF4-FFF2-40B4-BE49-F238E27FC236}">
                <a16:creationId xmlns:a16="http://schemas.microsoft.com/office/drawing/2014/main" id="{B98B927D-0547-4144-BCAD-03CB134BE8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9950" y="4409783"/>
            <a:ext cx="711853" cy="711853"/>
          </a:xfrm>
          <a:prstGeom prst="rect">
            <a:avLst/>
          </a:prstGeom>
        </p:spPr>
      </p:pic>
      <p:grpSp>
        <p:nvGrpSpPr>
          <p:cNvPr id="28" name="Google Shape;1030;p33">
            <a:extLst>
              <a:ext uri="{FF2B5EF4-FFF2-40B4-BE49-F238E27FC236}">
                <a16:creationId xmlns:a16="http://schemas.microsoft.com/office/drawing/2014/main" id="{D7625CDB-104C-F6C1-0DC6-BBBD2D50EDD2}"/>
              </a:ext>
            </a:extLst>
          </p:cNvPr>
          <p:cNvGrpSpPr/>
          <p:nvPr/>
        </p:nvGrpSpPr>
        <p:grpSpPr>
          <a:xfrm>
            <a:off x="5041292" y="1760496"/>
            <a:ext cx="874377" cy="872285"/>
            <a:chOff x="3409474" y="4071379"/>
            <a:chExt cx="655783" cy="654214"/>
          </a:xfrm>
        </p:grpSpPr>
        <p:sp>
          <p:nvSpPr>
            <p:cNvPr id="52" name="Google Shape;1031;p33">
              <a:extLst>
                <a:ext uri="{FF2B5EF4-FFF2-40B4-BE49-F238E27FC236}">
                  <a16:creationId xmlns:a16="http://schemas.microsoft.com/office/drawing/2014/main" id="{2D8B028A-60CB-567C-E811-99EEBDBA826E}"/>
                </a:ext>
              </a:extLst>
            </p:cNvPr>
            <p:cNvSpPr/>
            <p:nvPr/>
          </p:nvSpPr>
          <p:spPr>
            <a:xfrm>
              <a:off x="3409474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3" name="Google Shape;1032;p33">
              <a:extLst>
                <a:ext uri="{FF2B5EF4-FFF2-40B4-BE49-F238E27FC236}">
                  <a16:creationId xmlns:a16="http://schemas.microsoft.com/office/drawing/2014/main" id="{6657E01E-A750-349E-4920-C52E0FB607C0}"/>
                </a:ext>
              </a:extLst>
            </p:cNvPr>
            <p:cNvGrpSpPr/>
            <p:nvPr/>
          </p:nvGrpSpPr>
          <p:grpSpPr>
            <a:xfrm>
              <a:off x="3562359" y="4223454"/>
              <a:ext cx="350079" cy="350079"/>
              <a:chOff x="2037825" y="3254050"/>
              <a:chExt cx="296175" cy="296175"/>
            </a:xfrm>
          </p:grpSpPr>
          <p:sp>
            <p:nvSpPr>
              <p:cNvPr id="54" name="Google Shape;1033;p33">
                <a:extLst>
                  <a:ext uri="{FF2B5EF4-FFF2-40B4-BE49-F238E27FC236}">
                    <a16:creationId xmlns:a16="http://schemas.microsoft.com/office/drawing/2014/main" id="{FB14092A-4CB4-D6EB-D79A-2737781175FF}"/>
                  </a:ext>
                </a:extLst>
              </p:cNvPr>
              <p:cNvSpPr/>
              <p:nvPr/>
            </p:nvSpPr>
            <p:spPr>
              <a:xfrm>
                <a:off x="2063825" y="3254050"/>
                <a:ext cx="86675" cy="86675"/>
              </a:xfrm>
              <a:custGeom>
                <a:avLst/>
                <a:gdLst/>
                <a:ahLst/>
                <a:cxnLst/>
                <a:rect l="l" t="t" r="r" b="b"/>
                <a:pathLst>
                  <a:path w="3467" h="3467" extrusionOk="0">
                    <a:moveTo>
                      <a:pt x="1733" y="1"/>
                    </a:moveTo>
                    <a:cubicBezTo>
                      <a:pt x="788" y="1"/>
                      <a:pt x="1" y="788"/>
                      <a:pt x="1" y="1733"/>
                    </a:cubicBezTo>
                    <a:cubicBezTo>
                      <a:pt x="1" y="2679"/>
                      <a:pt x="788" y="3466"/>
                      <a:pt x="1733" y="3466"/>
                    </a:cubicBezTo>
                    <a:cubicBezTo>
                      <a:pt x="2678" y="3466"/>
                      <a:pt x="3466" y="2679"/>
                      <a:pt x="3466" y="1733"/>
                    </a:cubicBezTo>
                    <a:cubicBezTo>
                      <a:pt x="3466" y="788"/>
                      <a:pt x="2678" y="1"/>
                      <a:pt x="173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" name="Google Shape;1034;p33">
                <a:extLst>
                  <a:ext uri="{FF2B5EF4-FFF2-40B4-BE49-F238E27FC236}">
                    <a16:creationId xmlns:a16="http://schemas.microsoft.com/office/drawing/2014/main" id="{36E30601-CB86-4B1E-4D79-3FCC6EB39388}"/>
                  </a:ext>
                </a:extLst>
              </p:cNvPr>
              <p:cNvSpPr/>
              <p:nvPr/>
            </p:nvSpPr>
            <p:spPr>
              <a:xfrm>
                <a:off x="2178025" y="3289500"/>
                <a:ext cx="104000" cy="67950"/>
              </a:xfrm>
              <a:custGeom>
                <a:avLst/>
                <a:gdLst/>
                <a:ahLst/>
                <a:cxnLst/>
                <a:rect l="l" t="t" r="r" b="b"/>
                <a:pathLst>
                  <a:path w="4160" h="2718" extrusionOk="0">
                    <a:moveTo>
                      <a:pt x="347" y="0"/>
                    </a:moveTo>
                    <a:cubicBezTo>
                      <a:pt x="158" y="0"/>
                      <a:pt x="1" y="158"/>
                      <a:pt x="1" y="347"/>
                    </a:cubicBezTo>
                    <a:cubicBezTo>
                      <a:pt x="1" y="536"/>
                      <a:pt x="95" y="662"/>
                      <a:pt x="316" y="662"/>
                    </a:cubicBezTo>
                    <a:lnTo>
                      <a:pt x="2395" y="662"/>
                    </a:lnTo>
                    <a:cubicBezTo>
                      <a:pt x="2584" y="662"/>
                      <a:pt x="2742" y="820"/>
                      <a:pt x="2742" y="1009"/>
                    </a:cubicBezTo>
                    <a:lnTo>
                      <a:pt x="2742" y="1576"/>
                    </a:lnTo>
                    <a:lnTo>
                      <a:pt x="2616" y="1450"/>
                    </a:lnTo>
                    <a:cubicBezTo>
                      <a:pt x="2568" y="1387"/>
                      <a:pt x="2482" y="1355"/>
                      <a:pt x="2391" y="1355"/>
                    </a:cubicBezTo>
                    <a:cubicBezTo>
                      <a:pt x="2301" y="1355"/>
                      <a:pt x="2206" y="1387"/>
                      <a:pt x="2143" y="1450"/>
                    </a:cubicBezTo>
                    <a:cubicBezTo>
                      <a:pt x="2049" y="1576"/>
                      <a:pt x="2049" y="1796"/>
                      <a:pt x="2143" y="1922"/>
                    </a:cubicBezTo>
                    <a:lnTo>
                      <a:pt x="2868" y="2647"/>
                    </a:lnTo>
                    <a:cubicBezTo>
                      <a:pt x="2931" y="2694"/>
                      <a:pt x="3017" y="2718"/>
                      <a:pt x="3104" y="2718"/>
                    </a:cubicBezTo>
                    <a:cubicBezTo>
                      <a:pt x="3191" y="2718"/>
                      <a:pt x="3277" y="2694"/>
                      <a:pt x="3340" y="2647"/>
                    </a:cubicBezTo>
                    <a:lnTo>
                      <a:pt x="4033" y="1922"/>
                    </a:lnTo>
                    <a:cubicBezTo>
                      <a:pt x="4159" y="1796"/>
                      <a:pt x="4159" y="1576"/>
                      <a:pt x="4033" y="1450"/>
                    </a:cubicBezTo>
                    <a:cubicBezTo>
                      <a:pt x="3986" y="1387"/>
                      <a:pt x="3899" y="1355"/>
                      <a:pt x="3809" y="1355"/>
                    </a:cubicBezTo>
                    <a:cubicBezTo>
                      <a:pt x="3718" y="1355"/>
                      <a:pt x="3624" y="1387"/>
                      <a:pt x="3561" y="1450"/>
                    </a:cubicBezTo>
                    <a:lnTo>
                      <a:pt x="3466" y="1576"/>
                    </a:lnTo>
                    <a:lnTo>
                      <a:pt x="3466" y="1009"/>
                    </a:lnTo>
                    <a:cubicBezTo>
                      <a:pt x="3466" y="441"/>
                      <a:pt x="2994" y="0"/>
                      <a:pt x="242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" name="Google Shape;1035;p33">
                <a:extLst>
                  <a:ext uri="{FF2B5EF4-FFF2-40B4-BE49-F238E27FC236}">
                    <a16:creationId xmlns:a16="http://schemas.microsoft.com/office/drawing/2014/main" id="{719E23BB-07B3-B93E-2AA5-3C918F446699}"/>
                  </a:ext>
                </a:extLst>
              </p:cNvPr>
              <p:cNvSpPr/>
              <p:nvPr/>
            </p:nvSpPr>
            <p:spPr>
              <a:xfrm>
                <a:off x="2070125" y="3444225"/>
                <a:ext cx="106350" cy="69075"/>
              </a:xfrm>
              <a:custGeom>
                <a:avLst/>
                <a:gdLst/>
                <a:ahLst/>
                <a:cxnLst/>
                <a:rect l="l" t="t" r="r" b="b"/>
                <a:pathLst>
                  <a:path w="4254" h="2763" extrusionOk="0">
                    <a:moveTo>
                      <a:pt x="1095" y="0"/>
                    </a:moveTo>
                    <a:cubicBezTo>
                      <a:pt x="1002" y="0"/>
                      <a:pt x="904" y="28"/>
                      <a:pt x="820" y="112"/>
                    </a:cubicBezTo>
                    <a:lnTo>
                      <a:pt x="127" y="805"/>
                    </a:lnTo>
                    <a:cubicBezTo>
                      <a:pt x="1" y="931"/>
                      <a:pt x="1" y="1184"/>
                      <a:pt x="127" y="1278"/>
                    </a:cubicBezTo>
                    <a:cubicBezTo>
                      <a:pt x="190" y="1341"/>
                      <a:pt x="276" y="1373"/>
                      <a:pt x="363" y="1373"/>
                    </a:cubicBezTo>
                    <a:cubicBezTo>
                      <a:pt x="449" y="1373"/>
                      <a:pt x="536" y="1341"/>
                      <a:pt x="599" y="1278"/>
                    </a:cubicBezTo>
                    <a:lnTo>
                      <a:pt x="725" y="1184"/>
                    </a:lnTo>
                    <a:lnTo>
                      <a:pt x="725" y="1719"/>
                    </a:lnTo>
                    <a:cubicBezTo>
                      <a:pt x="725" y="2318"/>
                      <a:pt x="1198" y="2759"/>
                      <a:pt x="1733" y="2759"/>
                    </a:cubicBezTo>
                    <a:lnTo>
                      <a:pt x="3813" y="2759"/>
                    </a:lnTo>
                    <a:cubicBezTo>
                      <a:pt x="3837" y="2761"/>
                      <a:pt x="3861" y="2763"/>
                      <a:pt x="3883" y="2763"/>
                    </a:cubicBezTo>
                    <a:cubicBezTo>
                      <a:pt x="4122" y="2763"/>
                      <a:pt x="4254" y="2616"/>
                      <a:pt x="4254" y="2444"/>
                    </a:cubicBezTo>
                    <a:cubicBezTo>
                      <a:pt x="4254" y="2223"/>
                      <a:pt x="4096" y="2066"/>
                      <a:pt x="3907" y="2066"/>
                    </a:cubicBezTo>
                    <a:lnTo>
                      <a:pt x="1828" y="2066"/>
                    </a:lnTo>
                    <a:cubicBezTo>
                      <a:pt x="1639" y="2066"/>
                      <a:pt x="1481" y="1908"/>
                      <a:pt x="1481" y="1719"/>
                    </a:cubicBezTo>
                    <a:lnTo>
                      <a:pt x="1481" y="1184"/>
                    </a:lnTo>
                    <a:lnTo>
                      <a:pt x="1576" y="1278"/>
                    </a:lnTo>
                    <a:cubicBezTo>
                      <a:pt x="1639" y="1341"/>
                      <a:pt x="1733" y="1373"/>
                      <a:pt x="1824" y="1373"/>
                    </a:cubicBezTo>
                    <a:cubicBezTo>
                      <a:pt x="1914" y="1373"/>
                      <a:pt x="2001" y="1341"/>
                      <a:pt x="2048" y="1278"/>
                    </a:cubicBezTo>
                    <a:cubicBezTo>
                      <a:pt x="2174" y="1184"/>
                      <a:pt x="2174" y="931"/>
                      <a:pt x="2048" y="805"/>
                    </a:cubicBezTo>
                    <a:lnTo>
                      <a:pt x="1355" y="112"/>
                    </a:lnTo>
                    <a:cubicBezTo>
                      <a:pt x="1292" y="81"/>
                      <a:pt x="1261" y="81"/>
                      <a:pt x="1229" y="18"/>
                    </a:cubicBezTo>
                    <a:cubicBezTo>
                      <a:pt x="1187" y="7"/>
                      <a:pt x="1142" y="0"/>
                      <a:pt x="109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" name="Google Shape;1036;p33">
                <a:extLst>
                  <a:ext uri="{FF2B5EF4-FFF2-40B4-BE49-F238E27FC236}">
                    <a16:creationId xmlns:a16="http://schemas.microsoft.com/office/drawing/2014/main" id="{03C0BAF1-9BB1-F3F9-786B-06B8E21EB889}"/>
                  </a:ext>
                </a:extLst>
              </p:cNvPr>
              <p:cNvSpPr/>
              <p:nvPr/>
            </p:nvSpPr>
            <p:spPr>
              <a:xfrm>
                <a:off x="2219775" y="3375350"/>
                <a:ext cx="89025" cy="85875"/>
              </a:xfrm>
              <a:custGeom>
                <a:avLst/>
                <a:gdLst/>
                <a:ahLst/>
                <a:cxnLst/>
                <a:rect l="l" t="t" r="r" b="b"/>
                <a:pathLst>
                  <a:path w="3561" h="3435" extrusionOk="0">
                    <a:moveTo>
                      <a:pt x="1796" y="0"/>
                    </a:moveTo>
                    <a:cubicBezTo>
                      <a:pt x="788" y="0"/>
                      <a:pt x="0" y="788"/>
                      <a:pt x="0" y="1733"/>
                    </a:cubicBezTo>
                    <a:cubicBezTo>
                      <a:pt x="0" y="2647"/>
                      <a:pt x="788" y="3434"/>
                      <a:pt x="1796" y="3434"/>
                    </a:cubicBezTo>
                    <a:cubicBezTo>
                      <a:pt x="2741" y="3434"/>
                      <a:pt x="3561" y="2647"/>
                      <a:pt x="3561" y="1733"/>
                    </a:cubicBezTo>
                    <a:cubicBezTo>
                      <a:pt x="3561" y="788"/>
                      <a:pt x="2773" y="0"/>
                      <a:pt x="179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Google Shape;1037;p33">
                <a:extLst>
                  <a:ext uri="{FF2B5EF4-FFF2-40B4-BE49-F238E27FC236}">
                    <a16:creationId xmlns:a16="http://schemas.microsoft.com/office/drawing/2014/main" id="{71F1899E-265A-EF13-AD5E-6F76717AB344}"/>
                  </a:ext>
                </a:extLst>
              </p:cNvPr>
              <p:cNvSpPr/>
              <p:nvPr/>
            </p:nvSpPr>
            <p:spPr>
              <a:xfrm>
                <a:off x="2037825" y="3339125"/>
                <a:ext cx="138650" cy="88225"/>
              </a:xfrm>
              <a:custGeom>
                <a:avLst/>
                <a:gdLst/>
                <a:ahLst/>
                <a:cxnLst/>
                <a:rect l="l" t="t" r="r" b="b"/>
                <a:pathLst>
                  <a:path w="5546" h="3529" extrusionOk="0">
                    <a:moveTo>
                      <a:pt x="1072" y="0"/>
                    </a:moveTo>
                    <a:cubicBezTo>
                      <a:pt x="442" y="536"/>
                      <a:pt x="32" y="1292"/>
                      <a:pt x="32" y="2143"/>
                    </a:cubicBezTo>
                    <a:lnTo>
                      <a:pt x="32" y="3182"/>
                    </a:lnTo>
                    <a:cubicBezTo>
                      <a:pt x="1" y="3371"/>
                      <a:pt x="158" y="3529"/>
                      <a:pt x="347" y="3529"/>
                    </a:cubicBezTo>
                    <a:lnTo>
                      <a:pt x="5199" y="3529"/>
                    </a:lnTo>
                    <a:cubicBezTo>
                      <a:pt x="5388" y="3529"/>
                      <a:pt x="5546" y="3371"/>
                      <a:pt x="5546" y="3182"/>
                    </a:cubicBezTo>
                    <a:lnTo>
                      <a:pt x="5546" y="2143"/>
                    </a:lnTo>
                    <a:cubicBezTo>
                      <a:pt x="5546" y="1292"/>
                      <a:pt x="5168" y="536"/>
                      <a:pt x="4538" y="0"/>
                    </a:cubicBezTo>
                    <a:cubicBezTo>
                      <a:pt x="4096" y="473"/>
                      <a:pt x="3466" y="756"/>
                      <a:pt x="2805" y="756"/>
                    </a:cubicBezTo>
                    <a:cubicBezTo>
                      <a:pt x="2143" y="756"/>
                      <a:pt x="1513" y="504"/>
                      <a:pt x="10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9" name="Google Shape;1038;p33">
                <a:extLst>
                  <a:ext uri="{FF2B5EF4-FFF2-40B4-BE49-F238E27FC236}">
                    <a16:creationId xmlns:a16="http://schemas.microsoft.com/office/drawing/2014/main" id="{57722EAC-A334-1C3A-A481-A4E8A10ABC77}"/>
                  </a:ext>
                </a:extLst>
              </p:cNvPr>
              <p:cNvSpPr/>
              <p:nvPr/>
            </p:nvSpPr>
            <p:spPr>
              <a:xfrm>
                <a:off x="2193775" y="3460400"/>
                <a:ext cx="140225" cy="89825"/>
              </a:xfrm>
              <a:custGeom>
                <a:avLst/>
                <a:gdLst/>
                <a:ahLst/>
                <a:cxnLst/>
                <a:rect l="l" t="t" r="r" b="b"/>
                <a:pathLst>
                  <a:path w="5609" h="3593" extrusionOk="0">
                    <a:moveTo>
                      <a:pt x="1009" y="1"/>
                    </a:moveTo>
                    <a:cubicBezTo>
                      <a:pt x="379" y="537"/>
                      <a:pt x="1" y="1261"/>
                      <a:pt x="1" y="2143"/>
                    </a:cubicBezTo>
                    <a:lnTo>
                      <a:pt x="1" y="3246"/>
                    </a:lnTo>
                    <a:cubicBezTo>
                      <a:pt x="1" y="3435"/>
                      <a:pt x="158" y="3592"/>
                      <a:pt x="347" y="3592"/>
                    </a:cubicBezTo>
                    <a:lnTo>
                      <a:pt x="5262" y="3592"/>
                    </a:lnTo>
                    <a:cubicBezTo>
                      <a:pt x="5451" y="3592"/>
                      <a:pt x="5609" y="3435"/>
                      <a:pt x="5609" y="3246"/>
                    </a:cubicBezTo>
                    <a:lnTo>
                      <a:pt x="5609" y="2143"/>
                    </a:lnTo>
                    <a:cubicBezTo>
                      <a:pt x="5577" y="1261"/>
                      <a:pt x="5199" y="537"/>
                      <a:pt x="4569" y="1"/>
                    </a:cubicBezTo>
                    <a:cubicBezTo>
                      <a:pt x="4128" y="474"/>
                      <a:pt x="3498" y="757"/>
                      <a:pt x="2773" y="757"/>
                    </a:cubicBezTo>
                    <a:cubicBezTo>
                      <a:pt x="2080" y="757"/>
                      <a:pt x="1450" y="474"/>
                      <a:pt x="10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6186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A3B51FC-4C8F-4016-B0A0-9AB9F9A9811F}"/>
              </a:ext>
            </a:extLst>
          </p:cNvPr>
          <p:cNvSpPr/>
          <p:nvPr/>
        </p:nvSpPr>
        <p:spPr>
          <a:xfrm>
            <a:off x="2249663" y="3377584"/>
            <a:ext cx="9475437" cy="29653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mashg‘ulotlar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ning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maqsadi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hamda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qanday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usul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vositalardan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foydalanish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haqidagi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topshiriqlarni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bajarish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holati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past 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darajada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Bundan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ko‘rinadiki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maktablarda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fizika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kimyo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geografiya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biologiya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fanlaridan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laboratoriya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mashg‘ulotlar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yetarli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darajada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tashkil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qilinmagan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o‘quvchilarda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ko‘nikmalarni</a:t>
            </a:r>
            <a:r>
              <a:rPr lang="ru-RU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rivojlanishi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en-US" sz="26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zarur</a:t>
            </a:r>
            <a:r>
              <a:rPr lang="en-US" sz="26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.</a:t>
            </a:r>
            <a:endParaRPr lang="ru-RU" sz="2667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A123CBD-460F-4667-BDE9-508B9FAA6C10}"/>
              </a:ext>
            </a:extLst>
          </p:cNvPr>
          <p:cNvSpPr/>
          <p:nvPr/>
        </p:nvSpPr>
        <p:spPr>
          <a:xfrm>
            <a:off x="2249662" y="1376774"/>
            <a:ext cx="9455989" cy="173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67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axborotli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matnlar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67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badiiy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matnlarni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yaxshiroq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tushunib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ishlashgan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Ammo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matn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tili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elementlari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haqida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xulosa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chiqarishda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,</a:t>
            </a:r>
            <a:r>
              <a:rPr lang="en-US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va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maʼlumotlarni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uyg‘ulashtirishda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o‘quvchilar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667" dirty="0" err="1">
                <a:latin typeface="Arial" pitchFamily="34" charset="0"/>
                <a:cs typeface="Arial" pitchFamily="34" charset="0"/>
              </a:rPr>
              <a:t>qiynalishgan</a:t>
            </a:r>
            <a:r>
              <a:rPr lang="ru-RU" sz="2667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7" name="Google Shape;409;p23">
            <a:extLst>
              <a:ext uri="{FF2B5EF4-FFF2-40B4-BE49-F238E27FC236}">
                <a16:creationId xmlns:a16="http://schemas.microsoft.com/office/drawing/2014/main" id="{5096A70A-DB69-4845-A6D0-9C3D76F585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49730" y="295661"/>
            <a:ext cx="7836081" cy="6420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2800" b="1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PISA 2022 </a:t>
            </a:r>
            <a:r>
              <a:rPr lang="en-US" sz="2800" b="1" dirty="0" err="1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natijalari</a:t>
            </a:r>
            <a:r>
              <a:rPr lang="ru-RU" sz="2800" b="1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bo‘yicha</a:t>
            </a:r>
            <a:r>
              <a:rPr lang="en-US" sz="2800" b="1" dirty="0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1"/>
                </a:solidFill>
                <a:latin typeface="Arial Narrow" panose="020B0606020202030204" pitchFamily="34" charset="0"/>
                <a:cs typeface="Arial" pitchFamily="34" charset="0"/>
              </a:rPr>
              <a:t>xulosalar</a:t>
            </a:r>
            <a:endParaRPr sz="2800" b="1" dirty="0">
              <a:solidFill>
                <a:schemeClr val="accent1"/>
              </a:solidFill>
              <a:latin typeface="Arial Narrow" panose="020B0606020202030204" pitchFamily="34" charset="0"/>
              <a:cs typeface="Arial" pitchFamily="34" charset="0"/>
            </a:endParaRPr>
          </a:p>
        </p:txBody>
      </p:sp>
      <p:grpSp>
        <p:nvGrpSpPr>
          <p:cNvPr id="46" name="Google Shape;1017;p33">
            <a:extLst>
              <a:ext uri="{FF2B5EF4-FFF2-40B4-BE49-F238E27FC236}">
                <a16:creationId xmlns:a16="http://schemas.microsoft.com/office/drawing/2014/main" id="{9F6D6DBF-3B91-4AFA-B37A-5149ED37056C}"/>
              </a:ext>
            </a:extLst>
          </p:cNvPr>
          <p:cNvGrpSpPr/>
          <p:nvPr/>
        </p:nvGrpSpPr>
        <p:grpSpPr>
          <a:xfrm>
            <a:off x="570029" y="1953410"/>
            <a:ext cx="874377" cy="872285"/>
            <a:chOff x="457199" y="4071379"/>
            <a:chExt cx="655783" cy="654214"/>
          </a:xfrm>
        </p:grpSpPr>
        <p:sp>
          <p:nvSpPr>
            <p:cNvPr id="47" name="Google Shape;1018;p33">
              <a:extLst>
                <a:ext uri="{FF2B5EF4-FFF2-40B4-BE49-F238E27FC236}">
                  <a16:creationId xmlns:a16="http://schemas.microsoft.com/office/drawing/2014/main" id="{0CC4A925-AFBA-474D-A069-14C37A6BDCF1}"/>
                </a:ext>
              </a:extLst>
            </p:cNvPr>
            <p:cNvSpPr/>
            <p:nvPr/>
          </p:nvSpPr>
          <p:spPr>
            <a:xfrm>
              <a:off x="457199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8" name="Google Shape;1019;p33">
              <a:extLst>
                <a:ext uri="{FF2B5EF4-FFF2-40B4-BE49-F238E27FC236}">
                  <a16:creationId xmlns:a16="http://schemas.microsoft.com/office/drawing/2014/main" id="{9FAB3E0E-32E2-4508-9638-98398BDC6AEB}"/>
                </a:ext>
              </a:extLst>
            </p:cNvPr>
            <p:cNvSpPr/>
            <p:nvPr/>
          </p:nvSpPr>
          <p:spPr>
            <a:xfrm>
              <a:off x="601901" y="4224712"/>
              <a:ext cx="366364" cy="347563"/>
            </a:xfrm>
            <a:custGeom>
              <a:avLst/>
              <a:gdLst/>
              <a:ahLst/>
              <a:cxnLst/>
              <a:rect l="l" t="t" r="r" b="b"/>
              <a:pathLst>
                <a:path w="12666" h="12016" extrusionOk="0">
                  <a:moveTo>
                    <a:pt x="3844" y="5105"/>
                  </a:moveTo>
                  <a:cubicBezTo>
                    <a:pt x="4096" y="5105"/>
                    <a:pt x="4285" y="5325"/>
                    <a:pt x="4285" y="5514"/>
                  </a:cubicBezTo>
                  <a:lnTo>
                    <a:pt x="4285" y="7153"/>
                  </a:lnTo>
                  <a:cubicBezTo>
                    <a:pt x="4285" y="7405"/>
                    <a:pt x="4096" y="7562"/>
                    <a:pt x="3844" y="7562"/>
                  </a:cubicBezTo>
                  <a:lnTo>
                    <a:pt x="2206" y="7562"/>
                  </a:lnTo>
                  <a:cubicBezTo>
                    <a:pt x="1954" y="7562"/>
                    <a:pt x="1765" y="7342"/>
                    <a:pt x="1765" y="7153"/>
                  </a:cubicBezTo>
                  <a:lnTo>
                    <a:pt x="1765" y="5514"/>
                  </a:lnTo>
                  <a:cubicBezTo>
                    <a:pt x="1765" y="5262"/>
                    <a:pt x="1954" y="5105"/>
                    <a:pt x="2206" y="5105"/>
                  </a:cubicBezTo>
                  <a:close/>
                  <a:moveTo>
                    <a:pt x="7215" y="1765"/>
                  </a:moveTo>
                  <a:cubicBezTo>
                    <a:pt x="7436" y="1765"/>
                    <a:pt x="7593" y="1954"/>
                    <a:pt x="7593" y="2206"/>
                  </a:cubicBezTo>
                  <a:lnTo>
                    <a:pt x="7593" y="7153"/>
                  </a:lnTo>
                  <a:cubicBezTo>
                    <a:pt x="7593" y="7405"/>
                    <a:pt x="7404" y="7562"/>
                    <a:pt x="7215" y="7562"/>
                  </a:cubicBezTo>
                  <a:lnTo>
                    <a:pt x="5545" y="7562"/>
                  </a:lnTo>
                  <a:cubicBezTo>
                    <a:pt x="5325" y="7562"/>
                    <a:pt x="5167" y="7342"/>
                    <a:pt x="5167" y="7153"/>
                  </a:cubicBezTo>
                  <a:lnTo>
                    <a:pt x="5167" y="2206"/>
                  </a:lnTo>
                  <a:cubicBezTo>
                    <a:pt x="5167" y="1954"/>
                    <a:pt x="5356" y="1765"/>
                    <a:pt x="5545" y="1765"/>
                  </a:cubicBezTo>
                  <a:close/>
                  <a:moveTo>
                    <a:pt x="10523" y="4286"/>
                  </a:moveTo>
                  <a:cubicBezTo>
                    <a:pt x="10744" y="4286"/>
                    <a:pt x="10901" y="4475"/>
                    <a:pt x="10901" y="4664"/>
                  </a:cubicBezTo>
                  <a:lnTo>
                    <a:pt x="10901" y="7153"/>
                  </a:lnTo>
                  <a:cubicBezTo>
                    <a:pt x="10901" y="7405"/>
                    <a:pt x="10712" y="7562"/>
                    <a:pt x="10523" y="7562"/>
                  </a:cubicBezTo>
                  <a:lnTo>
                    <a:pt x="8853" y="7562"/>
                  </a:lnTo>
                  <a:cubicBezTo>
                    <a:pt x="8633" y="7562"/>
                    <a:pt x="8475" y="7342"/>
                    <a:pt x="8475" y="7153"/>
                  </a:cubicBezTo>
                  <a:lnTo>
                    <a:pt x="8475" y="4664"/>
                  </a:lnTo>
                  <a:cubicBezTo>
                    <a:pt x="8475" y="4443"/>
                    <a:pt x="8664" y="4286"/>
                    <a:pt x="8853" y="4286"/>
                  </a:cubicBezTo>
                  <a:close/>
                  <a:moveTo>
                    <a:pt x="6333" y="1"/>
                  </a:moveTo>
                  <a:cubicBezTo>
                    <a:pt x="2836" y="1"/>
                    <a:pt x="0" y="2490"/>
                    <a:pt x="0" y="5514"/>
                  </a:cubicBezTo>
                  <a:cubicBezTo>
                    <a:pt x="0" y="6900"/>
                    <a:pt x="599" y="8224"/>
                    <a:pt x="1639" y="9200"/>
                  </a:cubicBezTo>
                  <a:lnTo>
                    <a:pt x="1639" y="11626"/>
                  </a:lnTo>
                  <a:cubicBezTo>
                    <a:pt x="1639" y="11856"/>
                    <a:pt x="1832" y="12016"/>
                    <a:pt x="2045" y="12016"/>
                  </a:cubicBezTo>
                  <a:cubicBezTo>
                    <a:pt x="2153" y="12016"/>
                    <a:pt x="2267" y="11974"/>
                    <a:pt x="2363" y="11878"/>
                  </a:cubicBezTo>
                  <a:lnTo>
                    <a:pt x="3749" y="10492"/>
                  </a:lnTo>
                  <a:cubicBezTo>
                    <a:pt x="4569" y="10839"/>
                    <a:pt x="5419" y="10965"/>
                    <a:pt x="6333" y="10965"/>
                  </a:cubicBezTo>
                  <a:cubicBezTo>
                    <a:pt x="9830" y="10965"/>
                    <a:pt x="12665" y="8507"/>
                    <a:pt x="12665" y="5451"/>
                  </a:cubicBezTo>
                  <a:cubicBezTo>
                    <a:pt x="12665" y="2427"/>
                    <a:pt x="9830" y="1"/>
                    <a:pt x="633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9" name="Google Shape;1020;p33">
            <a:extLst>
              <a:ext uri="{FF2B5EF4-FFF2-40B4-BE49-F238E27FC236}">
                <a16:creationId xmlns:a16="http://schemas.microsoft.com/office/drawing/2014/main" id="{78DCB8F9-B605-4D0E-B89C-A1DF52202F7D}"/>
              </a:ext>
            </a:extLst>
          </p:cNvPr>
          <p:cNvGrpSpPr/>
          <p:nvPr/>
        </p:nvGrpSpPr>
        <p:grpSpPr>
          <a:xfrm>
            <a:off x="571305" y="4220080"/>
            <a:ext cx="874377" cy="872285"/>
            <a:chOff x="1586361" y="4071379"/>
            <a:chExt cx="655783" cy="654214"/>
          </a:xfrm>
        </p:grpSpPr>
        <p:sp>
          <p:nvSpPr>
            <p:cNvPr id="50" name="Google Shape;1021;p33">
              <a:extLst>
                <a:ext uri="{FF2B5EF4-FFF2-40B4-BE49-F238E27FC236}">
                  <a16:creationId xmlns:a16="http://schemas.microsoft.com/office/drawing/2014/main" id="{72258B40-B3F7-4563-AE97-AD256F910CC5}"/>
                </a:ext>
              </a:extLst>
            </p:cNvPr>
            <p:cNvSpPr/>
            <p:nvPr/>
          </p:nvSpPr>
          <p:spPr>
            <a:xfrm>
              <a:off x="1586361" y="4071379"/>
              <a:ext cx="655783" cy="654214"/>
            </a:xfrm>
            <a:custGeom>
              <a:avLst/>
              <a:gdLst/>
              <a:ahLst/>
              <a:cxnLst/>
              <a:rect l="l" t="t" r="r" b="b"/>
              <a:pathLst>
                <a:path w="27998" h="27931" extrusionOk="0">
                  <a:moveTo>
                    <a:pt x="14024" y="1"/>
                  </a:moveTo>
                  <a:cubicBezTo>
                    <a:pt x="6283" y="1"/>
                    <a:pt x="0" y="6217"/>
                    <a:pt x="0" y="13974"/>
                  </a:cubicBezTo>
                  <a:cubicBezTo>
                    <a:pt x="0" y="21648"/>
                    <a:pt x="6283" y="27931"/>
                    <a:pt x="14024" y="27931"/>
                  </a:cubicBezTo>
                  <a:cubicBezTo>
                    <a:pt x="21714" y="27931"/>
                    <a:pt x="27997" y="21648"/>
                    <a:pt x="27997" y="13974"/>
                  </a:cubicBezTo>
                  <a:cubicBezTo>
                    <a:pt x="27997" y="6217"/>
                    <a:pt x="21714" y="1"/>
                    <a:pt x="140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51" name="Google Shape;1022;p33">
              <a:extLst>
                <a:ext uri="{FF2B5EF4-FFF2-40B4-BE49-F238E27FC236}">
                  <a16:creationId xmlns:a16="http://schemas.microsoft.com/office/drawing/2014/main" id="{5E25FD7B-33EA-4D86-B5EA-124EC671958B}"/>
                </a:ext>
              </a:extLst>
            </p:cNvPr>
            <p:cNvGrpSpPr/>
            <p:nvPr/>
          </p:nvGrpSpPr>
          <p:grpSpPr>
            <a:xfrm>
              <a:off x="1739204" y="4223454"/>
              <a:ext cx="350079" cy="350079"/>
              <a:chOff x="583100" y="3982600"/>
              <a:chExt cx="296175" cy="296175"/>
            </a:xfrm>
          </p:grpSpPr>
          <p:sp>
            <p:nvSpPr>
              <p:cNvPr id="52" name="Google Shape;1023;p33">
                <a:extLst>
                  <a:ext uri="{FF2B5EF4-FFF2-40B4-BE49-F238E27FC236}">
                    <a16:creationId xmlns:a16="http://schemas.microsoft.com/office/drawing/2014/main" id="{9FB06899-0E58-4D07-94C7-BE867F48780D}"/>
                  </a:ext>
                </a:extLst>
              </p:cNvPr>
              <p:cNvSpPr/>
              <p:nvPr/>
            </p:nvSpPr>
            <p:spPr>
              <a:xfrm>
                <a:off x="694925" y="3982600"/>
                <a:ext cx="70925" cy="68550"/>
              </a:xfrm>
              <a:custGeom>
                <a:avLst/>
                <a:gdLst/>
                <a:ahLst/>
                <a:cxnLst/>
                <a:rect l="l" t="t" r="r" b="b"/>
                <a:pathLst>
                  <a:path w="2837" h="2742" extrusionOk="0">
                    <a:moveTo>
                      <a:pt x="1419" y="1"/>
                    </a:moveTo>
                    <a:cubicBezTo>
                      <a:pt x="631" y="1"/>
                      <a:pt x="1" y="599"/>
                      <a:pt x="1" y="1355"/>
                    </a:cubicBezTo>
                    <a:cubicBezTo>
                      <a:pt x="1" y="2143"/>
                      <a:pt x="631" y="2742"/>
                      <a:pt x="1419" y="2742"/>
                    </a:cubicBezTo>
                    <a:cubicBezTo>
                      <a:pt x="2206" y="2742"/>
                      <a:pt x="2836" y="2143"/>
                      <a:pt x="2836" y="1355"/>
                    </a:cubicBezTo>
                    <a:cubicBezTo>
                      <a:pt x="2836" y="599"/>
                      <a:pt x="2206" y="1"/>
                      <a:pt x="141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3" name="Google Shape;1024;p33">
                <a:extLst>
                  <a:ext uri="{FF2B5EF4-FFF2-40B4-BE49-F238E27FC236}">
                    <a16:creationId xmlns:a16="http://schemas.microsoft.com/office/drawing/2014/main" id="{5355A52E-8C22-4FDE-BD9F-B2BC2C48B13C}"/>
                  </a:ext>
                </a:extLst>
              </p:cNvPr>
              <p:cNvSpPr/>
              <p:nvPr/>
            </p:nvSpPr>
            <p:spPr>
              <a:xfrm>
                <a:off x="609075" y="4139350"/>
                <a:ext cx="69350" cy="68525"/>
              </a:xfrm>
              <a:custGeom>
                <a:avLst/>
                <a:gdLst/>
                <a:ahLst/>
                <a:cxnLst/>
                <a:rect l="l" t="t" r="r" b="b"/>
                <a:pathLst>
                  <a:path w="2774" h="2741" extrusionOk="0">
                    <a:moveTo>
                      <a:pt x="1387" y="0"/>
                    </a:moveTo>
                    <a:cubicBezTo>
                      <a:pt x="631" y="0"/>
                      <a:pt x="1" y="630"/>
                      <a:pt x="1" y="1355"/>
                    </a:cubicBezTo>
                    <a:cubicBezTo>
                      <a:pt x="1" y="2111"/>
                      <a:pt x="631" y="2741"/>
                      <a:pt x="1387" y="2741"/>
                    </a:cubicBezTo>
                    <a:cubicBezTo>
                      <a:pt x="2143" y="2741"/>
                      <a:pt x="2773" y="2111"/>
                      <a:pt x="2773" y="1355"/>
                    </a:cubicBezTo>
                    <a:cubicBezTo>
                      <a:pt x="2773" y="630"/>
                      <a:pt x="2143" y="0"/>
                      <a:pt x="13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4" name="Google Shape;1025;p33">
                <a:extLst>
                  <a:ext uri="{FF2B5EF4-FFF2-40B4-BE49-F238E27FC236}">
                    <a16:creationId xmlns:a16="http://schemas.microsoft.com/office/drawing/2014/main" id="{8AF0D6E0-2E75-4867-8B14-4915249BEC83}"/>
                  </a:ext>
                </a:extLst>
              </p:cNvPr>
              <p:cNvSpPr/>
              <p:nvPr/>
            </p:nvSpPr>
            <p:spPr>
              <a:xfrm>
                <a:off x="783925" y="4140125"/>
                <a:ext cx="68550" cy="68550"/>
              </a:xfrm>
              <a:custGeom>
                <a:avLst/>
                <a:gdLst/>
                <a:ahLst/>
                <a:cxnLst/>
                <a:rect l="l" t="t" r="r" b="b"/>
                <a:pathLst>
                  <a:path w="2742" h="2742" extrusionOk="0">
                    <a:moveTo>
                      <a:pt x="1356" y="1"/>
                    </a:moveTo>
                    <a:cubicBezTo>
                      <a:pt x="631" y="1"/>
                      <a:pt x="1" y="631"/>
                      <a:pt x="1" y="1387"/>
                    </a:cubicBezTo>
                    <a:cubicBezTo>
                      <a:pt x="1" y="2111"/>
                      <a:pt x="631" y="2741"/>
                      <a:pt x="1356" y="2741"/>
                    </a:cubicBezTo>
                    <a:cubicBezTo>
                      <a:pt x="2112" y="2741"/>
                      <a:pt x="2742" y="2111"/>
                      <a:pt x="2742" y="1387"/>
                    </a:cubicBezTo>
                    <a:cubicBezTo>
                      <a:pt x="2742" y="631"/>
                      <a:pt x="2112" y="1"/>
                      <a:pt x="13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" name="Google Shape;1026;p33">
                <a:extLst>
                  <a:ext uri="{FF2B5EF4-FFF2-40B4-BE49-F238E27FC236}">
                    <a16:creationId xmlns:a16="http://schemas.microsoft.com/office/drawing/2014/main" id="{0BE37214-6EBB-4A6E-8263-CB84FFA6EB62}"/>
                  </a:ext>
                </a:extLst>
              </p:cNvPr>
              <p:cNvSpPr/>
              <p:nvPr/>
            </p:nvSpPr>
            <p:spPr>
              <a:xfrm>
                <a:off x="583100" y="4207075"/>
                <a:ext cx="122100" cy="71700"/>
              </a:xfrm>
              <a:custGeom>
                <a:avLst/>
                <a:gdLst/>
                <a:ahLst/>
                <a:cxnLst/>
                <a:rect l="l" t="t" r="r" b="b"/>
                <a:pathLst>
                  <a:path w="4884" h="2868" extrusionOk="0">
                    <a:moveTo>
                      <a:pt x="819" y="0"/>
                    </a:moveTo>
                    <a:cubicBezTo>
                      <a:pt x="347" y="442"/>
                      <a:pt x="0" y="1072"/>
                      <a:pt x="0" y="1796"/>
                    </a:cubicBezTo>
                    <a:lnTo>
                      <a:pt x="0" y="2521"/>
                    </a:lnTo>
                    <a:cubicBezTo>
                      <a:pt x="0" y="2710"/>
                      <a:pt x="158" y="2867"/>
                      <a:pt x="347" y="2867"/>
                    </a:cubicBezTo>
                    <a:lnTo>
                      <a:pt x="4505" y="2867"/>
                    </a:lnTo>
                    <a:cubicBezTo>
                      <a:pt x="4726" y="2867"/>
                      <a:pt x="4883" y="2710"/>
                      <a:pt x="4883" y="2521"/>
                    </a:cubicBezTo>
                    <a:lnTo>
                      <a:pt x="4883" y="1796"/>
                    </a:lnTo>
                    <a:cubicBezTo>
                      <a:pt x="4883" y="1103"/>
                      <a:pt x="4568" y="442"/>
                      <a:pt x="4033" y="0"/>
                    </a:cubicBezTo>
                    <a:cubicBezTo>
                      <a:pt x="3655" y="473"/>
                      <a:pt x="3088" y="788"/>
                      <a:pt x="2426" y="788"/>
                    </a:cubicBezTo>
                    <a:cubicBezTo>
                      <a:pt x="1796" y="788"/>
                      <a:pt x="1197" y="473"/>
                      <a:pt x="81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6" name="Google Shape;1027;p33">
                <a:extLst>
                  <a:ext uri="{FF2B5EF4-FFF2-40B4-BE49-F238E27FC236}">
                    <a16:creationId xmlns:a16="http://schemas.microsoft.com/office/drawing/2014/main" id="{ED2F3214-056A-4D8B-B7DC-68580DCBB3C9}"/>
                  </a:ext>
                </a:extLst>
              </p:cNvPr>
              <p:cNvSpPr/>
              <p:nvPr/>
            </p:nvSpPr>
            <p:spPr>
              <a:xfrm>
                <a:off x="669725" y="4049550"/>
                <a:ext cx="122900" cy="72475"/>
              </a:xfrm>
              <a:custGeom>
                <a:avLst/>
                <a:gdLst/>
                <a:ahLst/>
                <a:cxnLst/>
                <a:rect l="l" t="t" r="r" b="b"/>
                <a:pathLst>
                  <a:path w="4916" h="2899" extrusionOk="0">
                    <a:moveTo>
                      <a:pt x="851" y="1"/>
                    </a:moveTo>
                    <a:cubicBezTo>
                      <a:pt x="347" y="442"/>
                      <a:pt x="1" y="1103"/>
                      <a:pt x="1" y="1796"/>
                    </a:cubicBezTo>
                    <a:lnTo>
                      <a:pt x="1" y="2552"/>
                    </a:lnTo>
                    <a:cubicBezTo>
                      <a:pt x="1" y="2741"/>
                      <a:pt x="158" y="2899"/>
                      <a:pt x="347" y="2899"/>
                    </a:cubicBezTo>
                    <a:lnTo>
                      <a:pt x="4537" y="2899"/>
                    </a:lnTo>
                    <a:cubicBezTo>
                      <a:pt x="4758" y="2899"/>
                      <a:pt x="4915" y="2741"/>
                      <a:pt x="4915" y="2552"/>
                    </a:cubicBezTo>
                    <a:lnTo>
                      <a:pt x="4915" y="1796"/>
                    </a:lnTo>
                    <a:cubicBezTo>
                      <a:pt x="4915" y="1103"/>
                      <a:pt x="4600" y="442"/>
                      <a:pt x="4065" y="1"/>
                    </a:cubicBezTo>
                    <a:cubicBezTo>
                      <a:pt x="3687" y="473"/>
                      <a:pt x="3088" y="788"/>
                      <a:pt x="2458" y="788"/>
                    </a:cubicBezTo>
                    <a:cubicBezTo>
                      <a:pt x="1828" y="788"/>
                      <a:pt x="1198" y="473"/>
                      <a:pt x="85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" name="Google Shape;1028;p33">
                <a:extLst>
                  <a:ext uri="{FF2B5EF4-FFF2-40B4-BE49-F238E27FC236}">
                    <a16:creationId xmlns:a16="http://schemas.microsoft.com/office/drawing/2014/main" id="{00B94C4F-A841-445A-BBAA-FD5FA2D7B483}"/>
                  </a:ext>
                </a:extLst>
              </p:cNvPr>
              <p:cNvSpPr/>
              <p:nvPr/>
            </p:nvSpPr>
            <p:spPr>
              <a:xfrm>
                <a:off x="757150" y="4207075"/>
                <a:ext cx="122125" cy="71700"/>
              </a:xfrm>
              <a:custGeom>
                <a:avLst/>
                <a:gdLst/>
                <a:ahLst/>
                <a:cxnLst/>
                <a:rect l="l" t="t" r="r" b="b"/>
                <a:pathLst>
                  <a:path w="4885" h="2868" extrusionOk="0">
                    <a:moveTo>
                      <a:pt x="820" y="0"/>
                    </a:moveTo>
                    <a:cubicBezTo>
                      <a:pt x="316" y="442"/>
                      <a:pt x="1" y="1103"/>
                      <a:pt x="1" y="1796"/>
                    </a:cubicBezTo>
                    <a:lnTo>
                      <a:pt x="1" y="2521"/>
                    </a:lnTo>
                    <a:cubicBezTo>
                      <a:pt x="1" y="2710"/>
                      <a:pt x="158" y="2867"/>
                      <a:pt x="347" y="2867"/>
                    </a:cubicBezTo>
                    <a:lnTo>
                      <a:pt x="4506" y="2867"/>
                    </a:lnTo>
                    <a:cubicBezTo>
                      <a:pt x="4727" y="2867"/>
                      <a:pt x="4884" y="2710"/>
                      <a:pt x="4884" y="2521"/>
                    </a:cubicBezTo>
                    <a:lnTo>
                      <a:pt x="4884" y="1796"/>
                    </a:lnTo>
                    <a:cubicBezTo>
                      <a:pt x="4884" y="1103"/>
                      <a:pt x="4569" y="442"/>
                      <a:pt x="4033" y="0"/>
                    </a:cubicBezTo>
                    <a:cubicBezTo>
                      <a:pt x="3655" y="473"/>
                      <a:pt x="3088" y="788"/>
                      <a:pt x="2427" y="788"/>
                    </a:cubicBezTo>
                    <a:cubicBezTo>
                      <a:pt x="1797" y="788"/>
                      <a:pt x="1198" y="473"/>
                      <a:pt x="82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Google Shape;1029;p33">
                <a:extLst>
                  <a:ext uri="{FF2B5EF4-FFF2-40B4-BE49-F238E27FC236}">
                    <a16:creationId xmlns:a16="http://schemas.microsoft.com/office/drawing/2014/main" id="{FBDA88E7-8228-4E26-80AD-7B1B1851C669}"/>
                  </a:ext>
                </a:extLst>
              </p:cNvPr>
              <p:cNvSpPr/>
              <p:nvPr/>
            </p:nvSpPr>
            <p:spPr>
              <a:xfrm>
                <a:off x="691775" y="4139350"/>
                <a:ext cx="77225" cy="64600"/>
              </a:xfrm>
              <a:custGeom>
                <a:avLst/>
                <a:gdLst/>
                <a:ahLst/>
                <a:cxnLst/>
                <a:rect l="l" t="t" r="r" b="b"/>
                <a:pathLst>
                  <a:path w="3089" h="2584" extrusionOk="0">
                    <a:moveTo>
                      <a:pt x="1198" y="0"/>
                    </a:moveTo>
                    <a:lnTo>
                      <a:pt x="1198" y="882"/>
                    </a:lnTo>
                    <a:lnTo>
                      <a:pt x="1" y="2079"/>
                    </a:lnTo>
                    <a:cubicBezTo>
                      <a:pt x="221" y="2237"/>
                      <a:pt x="284" y="2300"/>
                      <a:pt x="473" y="2583"/>
                    </a:cubicBezTo>
                    <a:lnTo>
                      <a:pt x="1545" y="1575"/>
                    </a:lnTo>
                    <a:lnTo>
                      <a:pt x="2616" y="2583"/>
                    </a:lnTo>
                    <a:cubicBezTo>
                      <a:pt x="2773" y="2394"/>
                      <a:pt x="2931" y="2237"/>
                      <a:pt x="3088" y="2111"/>
                    </a:cubicBezTo>
                    <a:lnTo>
                      <a:pt x="1891" y="882"/>
                    </a:lnTo>
                    <a:lnTo>
                      <a:pt x="189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088765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09;p23">
            <a:extLst>
              <a:ext uri="{FF2B5EF4-FFF2-40B4-BE49-F238E27FC236}">
                <a16:creationId xmlns:a16="http://schemas.microsoft.com/office/drawing/2014/main" id="{FC241164-9EFE-4387-8A4C-D392CCDADE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40893" y="443275"/>
            <a:ext cx="8591641" cy="1022351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algn="ctr"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en-US" sz="3733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Tahliliy</a:t>
            </a:r>
            <a:r>
              <a:rPr lang="en-US" sz="3733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natijalar</a:t>
            </a:r>
            <a:r>
              <a:rPr lang="ru-RU" sz="3733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33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asosida</a:t>
            </a:r>
            <a:r>
              <a:rPr lang="en-US" sz="3733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takliflar</a:t>
            </a:r>
            <a:endParaRPr sz="32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Google Shape;1150;p35">
            <a:extLst>
              <a:ext uri="{FF2B5EF4-FFF2-40B4-BE49-F238E27FC236}">
                <a16:creationId xmlns:a16="http://schemas.microsoft.com/office/drawing/2014/main" id="{18B8D706-3861-45E5-BD33-CA139FCCA820}"/>
              </a:ext>
            </a:extLst>
          </p:cNvPr>
          <p:cNvSpPr txBox="1"/>
          <p:nvPr/>
        </p:nvSpPr>
        <p:spPr>
          <a:xfrm>
            <a:off x="2257268" y="4136359"/>
            <a:ext cx="3626400" cy="12913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just"/>
            <a:r>
              <a:rPr lang="uz-Cyrl-UZ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Biologiya, kimyo, fizika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geografiya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darslarida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nazariy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bilimlarni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amaliy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mashg’ulotlar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bilan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birga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olib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</a:t>
            </a:r>
            <a:r>
              <a:rPr lang="ru-RU" sz="1867" dirty="0" err="1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borish</a:t>
            </a:r>
            <a:r>
              <a:rPr lang="ru-RU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, </a:t>
            </a:r>
            <a:r>
              <a:rPr lang="uz-Cyrl-UZ" sz="1867" dirty="0">
                <a:latin typeface="Arial" pitchFamily="34" charset="0"/>
                <a:ea typeface="Calibri" panose="020F0502020204030204" pitchFamily="34" charset="0"/>
                <a:cs typeface="Arial" pitchFamily="34" charset="0"/>
              </a:rPr>
              <a:t>  tajriba va tadqiqotlar о‘tkazish</a:t>
            </a:r>
            <a:endParaRPr sz="1867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5" name="Google Shape;1151;p35">
            <a:extLst>
              <a:ext uri="{FF2B5EF4-FFF2-40B4-BE49-F238E27FC236}">
                <a16:creationId xmlns:a16="http://schemas.microsoft.com/office/drawing/2014/main" id="{99026E79-8328-4C62-8CC6-EAC8EA6934E1}"/>
              </a:ext>
            </a:extLst>
          </p:cNvPr>
          <p:cNvSpPr txBox="1"/>
          <p:nvPr/>
        </p:nvSpPr>
        <p:spPr>
          <a:xfrm>
            <a:off x="2257267" y="3739509"/>
            <a:ext cx="2751200" cy="3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133" dirty="0" err="1">
                <a:solidFill>
                  <a:schemeClr val="accent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Darslarda</a:t>
            </a:r>
            <a:endParaRPr sz="2133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6" name="Google Shape;1152;p35">
            <a:extLst>
              <a:ext uri="{FF2B5EF4-FFF2-40B4-BE49-F238E27FC236}">
                <a16:creationId xmlns:a16="http://schemas.microsoft.com/office/drawing/2014/main" id="{E59BD48E-1F89-494A-AC6A-727848EFC3B9}"/>
              </a:ext>
            </a:extLst>
          </p:cNvPr>
          <p:cNvSpPr/>
          <p:nvPr/>
        </p:nvSpPr>
        <p:spPr>
          <a:xfrm flipH="1">
            <a:off x="1157728" y="2169293"/>
            <a:ext cx="857600" cy="8580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7" name="Google Shape;1153;p35">
            <a:extLst>
              <a:ext uri="{FF2B5EF4-FFF2-40B4-BE49-F238E27FC236}">
                <a16:creationId xmlns:a16="http://schemas.microsoft.com/office/drawing/2014/main" id="{AE5C1A32-164A-45F0-94B9-129C2F6FE945}"/>
              </a:ext>
            </a:extLst>
          </p:cNvPr>
          <p:cNvSpPr txBox="1"/>
          <p:nvPr/>
        </p:nvSpPr>
        <p:spPr>
          <a:xfrm>
            <a:off x="2525564" y="2354693"/>
            <a:ext cx="2751200" cy="8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1600" dirty="0" err="1">
                <a:latin typeface="Arial" pitchFamily="34" charset="0"/>
                <a:cs typeface="Arial" pitchFamily="34" charset="0"/>
              </a:rPr>
              <a:t>Tabiiy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fanlar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uz-Cyrl-UZ" sz="1600" dirty="0">
                <a:latin typeface="Arial" pitchFamily="34" charset="0"/>
                <a:cs typeface="Arial" pitchFamily="34" charset="0"/>
              </a:rPr>
              <a:t>oqituvchilarda</a:t>
            </a:r>
            <a:r>
              <a:rPr lang="en-US" sz="1600" dirty="0">
                <a:solidFill>
                  <a:schemeClr val="dk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  <a:r>
              <a:rPr lang="uz-Cyrl-UZ" sz="1600" dirty="0">
                <a:latin typeface="Arial" pitchFamily="34" charset="0"/>
                <a:cs typeface="Arial" pitchFamily="34" charset="0"/>
              </a:rPr>
              <a:t>tadqiqotchilik ko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‘</a:t>
            </a:r>
            <a:r>
              <a:rPr lang="uz-Cyrl-UZ" sz="1600" dirty="0">
                <a:latin typeface="Arial" pitchFamily="34" charset="0"/>
                <a:cs typeface="Arial" pitchFamily="34" charset="0"/>
              </a:rPr>
              <a:t>nikmasini rivojlntirish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algn="r">
              <a:buClr>
                <a:schemeClr val="dk1"/>
              </a:buClr>
              <a:buSzPts val="1100"/>
            </a:pPr>
            <a:endParaRPr sz="16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8" name="Google Shape;1154;p35">
            <a:extLst>
              <a:ext uri="{FF2B5EF4-FFF2-40B4-BE49-F238E27FC236}">
                <a16:creationId xmlns:a16="http://schemas.microsoft.com/office/drawing/2014/main" id="{3429F306-9F86-45D0-83E0-B4D5155858C8}"/>
              </a:ext>
            </a:extLst>
          </p:cNvPr>
          <p:cNvSpPr txBox="1"/>
          <p:nvPr/>
        </p:nvSpPr>
        <p:spPr>
          <a:xfrm>
            <a:off x="2257267" y="1995093"/>
            <a:ext cx="2751200" cy="3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r"/>
            <a:endParaRPr sz="2133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9" name="Google Shape;1155;p35">
            <a:extLst>
              <a:ext uri="{FF2B5EF4-FFF2-40B4-BE49-F238E27FC236}">
                <a16:creationId xmlns:a16="http://schemas.microsoft.com/office/drawing/2014/main" id="{36951FBA-32A9-4806-B88A-5BB224D378E0}"/>
              </a:ext>
            </a:extLst>
          </p:cNvPr>
          <p:cNvSpPr txBox="1"/>
          <p:nvPr/>
        </p:nvSpPr>
        <p:spPr>
          <a:xfrm>
            <a:off x="8528432" y="4010930"/>
            <a:ext cx="3109388" cy="1718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>
              <a:buClr>
                <a:srgbClr val="FFFFFF"/>
              </a:buClr>
              <a:buSzPts val="1400"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XXI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asr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ko'nikmalari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funktsional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savodxonligini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baholash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shakllantirishning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asosiy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vositalarini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ishlab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chiqish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joriy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etish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takomillashtirish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bo'yicha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tajriba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almashish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va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mutaxassislar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salohiyatini</a:t>
            </a: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oshirish</a:t>
            </a:r>
            <a:endParaRPr lang="en-US" sz="160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57;p35">
            <a:extLst>
              <a:ext uri="{FF2B5EF4-FFF2-40B4-BE49-F238E27FC236}">
                <a16:creationId xmlns:a16="http://schemas.microsoft.com/office/drawing/2014/main" id="{E70445B4-7461-43E4-9B65-4EAFAA76EC22}"/>
              </a:ext>
            </a:extLst>
          </p:cNvPr>
          <p:cNvSpPr/>
          <p:nvPr/>
        </p:nvSpPr>
        <p:spPr>
          <a:xfrm flipH="1">
            <a:off x="7485861" y="3834572"/>
            <a:ext cx="857600" cy="858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2" name="Google Shape;1158;p35">
            <a:extLst>
              <a:ext uri="{FF2B5EF4-FFF2-40B4-BE49-F238E27FC236}">
                <a16:creationId xmlns:a16="http://schemas.microsoft.com/office/drawing/2014/main" id="{FE693D3D-B01F-4EA0-A313-8055A3C9ED15}"/>
              </a:ext>
            </a:extLst>
          </p:cNvPr>
          <p:cNvSpPr/>
          <p:nvPr/>
        </p:nvSpPr>
        <p:spPr>
          <a:xfrm flipH="1">
            <a:off x="1157728" y="3922257"/>
            <a:ext cx="857600" cy="858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13" name="Google Shape;1163;p35">
            <a:extLst>
              <a:ext uri="{FF2B5EF4-FFF2-40B4-BE49-F238E27FC236}">
                <a16:creationId xmlns:a16="http://schemas.microsoft.com/office/drawing/2014/main" id="{F7CD0CAD-C279-49C4-A1DA-732A2398EA3F}"/>
              </a:ext>
            </a:extLst>
          </p:cNvPr>
          <p:cNvSpPr/>
          <p:nvPr/>
        </p:nvSpPr>
        <p:spPr>
          <a:xfrm>
            <a:off x="7670831" y="4010930"/>
            <a:ext cx="487685" cy="471417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4" name="Google Shape;1164;p35">
            <a:extLst>
              <a:ext uri="{FF2B5EF4-FFF2-40B4-BE49-F238E27FC236}">
                <a16:creationId xmlns:a16="http://schemas.microsoft.com/office/drawing/2014/main" id="{90F4563D-B724-41D6-8420-D1497617D2AC}"/>
              </a:ext>
            </a:extLst>
          </p:cNvPr>
          <p:cNvGrpSpPr/>
          <p:nvPr/>
        </p:nvGrpSpPr>
        <p:grpSpPr>
          <a:xfrm>
            <a:off x="1342697" y="4084051"/>
            <a:ext cx="487672" cy="487669"/>
            <a:chOff x="-4932650" y="2046625"/>
            <a:chExt cx="293025" cy="291250"/>
          </a:xfrm>
        </p:grpSpPr>
        <p:sp>
          <p:nvSpPr>
            <p:cNvPr id="15" name="Google Shape;1165;p35">
              <a:extLst>
                <a:ext uri="{FF2B5EF4-FFF2-40B4-BE49-F238E27FC236}">
                  <a16:creationId xmlns:a16="http://schemas.microsoft.com/office/drawing/2014/main" id="{DE9D41B2-02C3-4F07-A986-EF8894D242A5}"/>
                </a:ext>
              </a:extLst>
            </p:cNvPr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Google Shape;1166;p35">
              <a:extLst>
                <a:ext uri="{FF2B5EF4-FFF2-40B4-BE49-F238E27FC236}">
                  <a16:creationId xmlns:a16="http://schemas.microsoft.com/office/drawing/2014/main" id="{AF23D81B-3A9F-4EDD-8EF8-379414EABE94}"/>
                </a:ext>
              </a:extLst>
            </p:cNvPr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Google Shape;1167;p35">
            <a:extLst>
              <a:ext uri="{FF2B5EF4-FFF2-40B4-BE49-F238E27FC236}">
                <a16:creationId xmlns:a16="http://schemas.microsoft.com/office/drawing/2014/main" id="{3A0DDE95-F8C0-4740-95F4-0F7C3EB4C07F}"/>
              </a:ext>
            </a:extLst>
          </p:cNvPr>
          <p:cNvGrpSpPr/>
          <p:nvPr/>
        </p:nvGrpSpPr>
        <p:grpSpPr>
          <a:xfrm>
            <a:off x="1342700" y="2382960"/>
            <a:ext cx="487672" cy="487693"/>
            <a:chOff x="-3854375" y="2046625"/>
            <a:chExt cx="293025" cy="291450"/>
          </a:xfrm>
        </p:grpSpPr>
        <p:sp>
          <p:nvSpPr>
            <p:cNvPr id="18" name="Google Shape;1168;p35">
              <a:extLst>
                <a:ext uri="{FF2B5EF4-FFF2-40B4-BE49-F238E27FC236}">
                  <a16:creationId xmlns:a16="http://schemas.microsoft.com/office/drawing/2014/main" id="{164E8546-FCE2-4472-97C3-AB556B1FCB91}"/>
                </a:ext>
              </a:extLst>
            </p:cNvPr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Google Shape;1169;p35">
              <a:extLst>
                <a:ext uri="{FF2B5EF4-FFF2-40B4-BE49-F238E27FC236}">
                  <a16:creationId xmlns:a16="http://schemas.microsoft.com/office/drawing/2014/main" id="{A53634DE-E40B-48AD-A76F-C2427DA261C2}"/>
                </a:ext>
              </a:extLst>
            </p:cNvPr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2" name="Google Shape;1152;p35">
            <a:extLst>
              <a:ext uri="{FF2B5EF4-FFF2-40B4-BE49-F238E27FC236}">
                <a16:creationId xmlns:a16="http://schemas.microsoft.com/office/drawing/2014/main" id="{A8D3B8AB-6B4B-42C6-B6FB-BCE77F77AF30}"/>
              </a:ext>
            </a:extLst>
          </p:cNvPr>
          <p:cNvSpPr/>
          <p:nvPr/>
        </p:nvSpPr>
        <p:spPr>
          <a:xfrm flipH="1">
            <a:off x="7485861" y="2169293"/>
            <a:ext cx="857600" cy="858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4800">
              <a:solidFill>
                <a:srgbClr val="FFFFFF"/>
              </a:solidFill>
              <a:latin typeface="Arial" pitchFamily="34" charset="0"/>
              <a:ea typeface="Calibri"/>
              <a:cs typeface="Arial" pitchFamily="34" charset="0"/>
              <a:sym typeface="Calibri"/>
            </a:endParaRPr>
          </a:p>
        </p:txBody>
      </p:sp>
      <p:sp>
        <p:nvSpPr>
          <p:cNvPr id="23" name="Google Shape;1153;p35">
            <a:extLst>
              <a:ext uri="{FF2B5EF4-FFF2-40B4-BE49-F238E27FC236}">
                <a16:creationId xmlns:a16="http://schemas.microsoft.com/office/drawing/2014/main" id="{2463308E-BD65-416D-A2FC-7CEECF8146B3}"/>
              </a:ext>
            </a:extLst>
          </p:cNvPr>
          <p:cNvSpPr txBox="1"/>
          <p:nvPr/>
        </p:nvSpPr>
        <p:spPr>
          <a:xfrm>
            <a:off x="8538200" y="1760464"/>
            <a:ext cx="3099619" cy="991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algn="ctr">
              <a:buClr>
                <a:schemeClr val="dk1"/>
              </a:buClr>
              <a:buSzPts val="11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M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antiqiy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kreativ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tanqidiy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fikrlashga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yo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‘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naltirilgan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topshiriqlar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ru-R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ni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nazorat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US" sz="1100" dirty="0"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r">
              <a:buClr>
                <a:schemeClr val="dk1"/>
              </a:buClr>
              <a:buSzPts val="1100"/>
            </a:pPr>
            <a:endParaRPr lang="ru-RU" sz="16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  <a:p>
            <a:pPr lvl="0" algn="r">
              <a:buClr>
                <a:schemeClr val="dk1"/>
              </a:buClr>
              <a:buSzPts val="1100"/>
            </a:pPr>
            <a:endParaRPr sz="16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24" name="Google Shape;1154;p35">
            <a:extLst>
              <a:ext uri="{FF2B5EF4-FFF2-40B4-BE49-F238E27FC236}">
                <a16:creationId xmlns:a16="http://schemas.microsoft.com/office/drawing/2014/main" id="{69565E73-68ED-4566-9D38-ABC904B028FC}"/>
              </a:ext>
            </a:extLst>
          </p:cNvPr>
          <p:cNvSpPr txBox="1"/>
          <p:nvPr/>
        </p:nvSpPr>
        <p:spPr>
          <a:xfrm>
            <a:off x="8712409" y="1390745"/>
            <a:ext cx="2751200" cy="37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/>
            <a:r>
              <a:rPr lang="en-US" sz="2133" dirty="0" err="1">
                <a:solidFill>
                  <a:schemeClr val="accent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Darslarda</a:t>
            </a:r>
            <a:endParaRPr lang="en-US" sz="2133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36" name="Google Shape;1019;p33">
            <a:extLst>
              <a:ext uri="{FF2B5EF4-FFF2-40B4-BE49-F238E27FC236}">
                <a16:creationId xmlns:a16="http://schemas.microsoft.com/office/drawing/2014/main" id="{2F3CCA22-521C-4C41-B521-99BCFE66F400}"/>
              </a:ext>
            </a:extLst>
          </p:cNvPr>
          <p:cNvSpPr/>
          <p:nvPr/>
        </p:nvSpPr>
        <p:spPr>
          <a:xfrm>
            <a:off x="7670831" y="2358194"/>
            <a:ext cx="488485" cy="463417"/>
          </a:xfrm>
          <a:custGeom>
            <a:avLst/>
            <a:gdLst/>
            <a:ahLst/>
            <a:cxnLst/>
            <a:rect l="l" t="t" r="r" b="b"/>
            <a:pathLst>
              <a:path w="12666" h="12016" extrusionOk="0">
                <a:moveTo>
                  <a:pt x="3844" y="5105"/>
                </a:moveTo>
                <a:cubicBezTo>
                  <a:pt x="4096" y="5105"/>
                  <a:pt x="4285" y="5325"/>
                  <a:pt x="4285" y="5514"/>
                </a:cubicBezTo>
                <a:lnTo>
                  <a:pt x="4285" y="7153"/>
                </a:lnTo>
                <a:cubicBezTo>
                  <a:pt x="4285" y="7405"/>
                  <a:pt x="4096" y="7562"/>
                  <a:pt x="3844" y="7562"/>
                </a:cubicBezTo>
                <a:lnTo>
                  <a:pt x="2206" y="7562"/>
                </a:lnTo>
                <a:cubicBezTo>
                  <a:pt x="1954" y="7562"/>
                  <a:pt x="1765" y="7342"/>
                  <a:pt x="1765" y="7153"/>
                </a:cubicBezTo>
                <a:lnTo>
                  <a:pt x="1765" y="5514"/>
                </a:lnTo>
                <a:cubicBezTo>
                  <a:pt x="1765" y="5262"/>
                  <a:pt x="1954" y="5105"/>
                  <a:pt x="2206" y="5105"/>
                </a:cubicBezTo>
                <a:close/>
                <a:moveTo>
                  <a:pt x="7215" y="1765"/>
                </a:moveTo>
                <a:cubicBezTo>
                  <a:pt x="7436" y="1765"/>
                  <a:pt x="7593" y="1954"/>
                  <a:pt x="7593" y="2206"/>
                </a:cubicBezTo>
                <a:lnTo>
                  <a:pt x="7593" y="7153"/>
                </a:lnTo>
                <a:cubicBezTo>
                  <a:pt x="7593" y="7405"/>
                  <a:pt x="7404" y="7562"/>
                  <a:pt x="7215" y="7562"/>
                </a:cubicBezTo>
                <a:lnTo>
                  <a:pt x="5545" y="7562"/>
                </a:lnTo>
                <a:cubicBezTo>
                  <a:pt x="5325" y="7562"/>
                  <a:pt x="5167" y="7342"/>
                  <a:pt x="5167" y="7153"/>
                </a:cubicBezTo>
                <a:lnTo>
                  <a:pt x="5167" y="2206"/>
                </a:lnTo>
                <a:cubicBezTo>
                  <a:pt x="5167" y="1954"/>
                  <a:pt x="5356" y="1765"/>
                  <a:pt x="5545" y="1765"/>
                </a:cubicBezTo>
                <a:close/>
                <a:moveTo>
                  <a:pt x="10523" y="4286"/>
                </a:moveTo>
                <a:cubicBezTo>
                  <a:pt x="10744" y="4286"/>
                  <a:pt x="10901" y="4475"/>
                  <a:pt x="10901" y="4664"/>
                </a:cubicBezTo>
                <a:lnTo>
                  <a:pt x="10901" y="7153"/>
                </a:lnTo>
                <a:cubicBezTo>
                  <a:pt x="10901" y="7405"/>
                  <a:pt x="10712" y="7562"/>
                  <a:pt x="10523" y="7562"/>
                </a:cubicBezTo>
                <a:lnTo>
                  <a:pt x="8853" y="7562"/>
                </a:lnTo>
                <a:cubicBezTo>
                  <a:pt x="8633" y="7562"/>
                  <a:pt x="8475" y="7342"/>
                  <a:pt x="8475" y="7153"/>
                </a:cubicBezTo>
                <a:lnTo>
                  <a:pt x="8475" y="4664"/>
                </a:lnTo>
                <a:cubicBezTo>
                  <a:pt x="8475" y="4443"/>
                  <a:pt x="8664" y="4286"/>
                  <a:pt x="8853" y="4286"/>
                </a:cubicBezTo>
                <a:close/>
                <a:moveTo>
                  <a:pt x="6333" y="1"/>
                </a:moveTo>
                <a:cubicBezTo>
                  <a:pt x="2836" y="1"/>
                  <a:pt x="0" y="2490"/>
                  <a:pt x="0" y="5514"/>
                </a:cubicBezTo>
                <a:cubicBezTo>
                  <a:pt x="0" y="6900"/>
                  <a:pt x="599" y="8224"/>
                  <a:pt x="1639" y="9200"/>
                </a:cubicBezTo>
                <a:lnTo>
                  <a:pt x="1639" y="11626"/>
                </a:lnTo>
                <a:cubicBezTo>
                  <a:pt x="1639" y="11856"/>
                  <a:pt x="1832" y="12016"/>
                  <a:pt x="2045" y="12016"/>
                </a:cubicBezTo>
                <a:cubicBezTo>
                  <a:pt x="2153" y="12016"/>
                  <a:pt x="2267" y="11974"/>
                  <a:pt x="2363" y="11878"/>
                </a:cubicBezTo>
                <a:lnTo>
                  <a:pt x="3749" y="10492"/>
                </a:lnTo>
                <a:cubicBezTo>
                  <a:pt x="4569" y="10839"/>
                  <a:pt x="5419" y="10965"/>
                  <a:pt x="6333" y="10965"/>
                </a:cubicBezTo>
                <a:cubicBezTo>
                  <a:pt x="9830" y="10965"/>
                  <a:pt x="12665" y="8507"/>
                  <a:pt x="12665" y="5451"/>
                </a:cubicBezTo>
                <a:cubicBezTo>
                  <a:pt x="12665" y="2427"/>
                  <a:pt x="9830" y="1"/>
                  <a:pt x="633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6037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" name="Google Shape;337;p23"/>
          <p:cNvGrpSpPr/>
          <p:nvPr/>
        </p:nvGrpSpPr>
        <p:grpSpPr>
          <a:xfrm>
            <a:off x="1543287" y="956603"/>
            <a:ext cx="9167797" cy="5168728"/>
            <a:chOff x="9707885" y="5180279"/>
            <a:chExt cx="5035584" cy="2981745"/>
          </a:xfrm>
        </p:grpSpPr>
        <p:pic>
          <p:nvPicPr>
            <p:cNvPr id="338" name="Google Shape;338;p2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3675059" y="6738530"/>
              <a:ext cx="1068410" cy="141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39" name="Google Shape;339;p2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0937471" y="6738530"/>
              <a:ext cx="1060152" cy="141041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0" name="Google Shape;340;p2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10937471" y="5180279"/>
              <a:ext cx="1114887" cy="14424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1" name="Google Shape;341;p2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9707885" y="5209126"/>
              <a:ext cx="1026105" cy="144299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2" name="Google Shape;342;p2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12364742" y="5192257"/>
              <a:ext cx="1060152" cy="141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3" name="Google Shape;343;p23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2364741" y="6747720"/>
              <a:ext cx="1062530" cy="14143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4" name="Google Shape;344;p23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13675059" y="5210258"/>
              <a:ext cx="1060152" cy="140651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5" name="Google Shape;345;p23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9707885" y="6796801"/>
              <a:ext cx="1026105" cy="134607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46" name="Google Shape;346;p23"/>
          <p:cNvSpPr txBox="1"/>
          <p:nvPr/>
        </p:nvSpPr>
        <p:spPr>
          <a:xfrm>
            <a:off x="2790676" y="294140"/>
            <a:ext cx="6385413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400" b="1">
                <a:solidFill>
                  <a:srgbClr val="003399"/>
                </a:solidFill>
                <a:latin typeface="Cambria"/>
                <a:ea typeface="Cambria"/>
                <a:cs typeface="Cambria"/>
                <a:sym typeface="Cambria"/>
              </a:rPr>
              <a:t>PIRLS tadqiqoti bo‘yicha mashq daftarlari</a:t>
            </a:r>
            <a:endParaRPr sz="2400" b="1">
              <a:solidFill>
                <a:srgbClr val="003399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47" name="Google Shape;347;p23"/>
          <p:cNvSpPr txBox="1"/>
          <p:nvPr/>
        </p:nvSpPr>
        <p:spPr>
          <a:xfrm>
            <a:off x="3676290" y="6215535"/>
            <a:ext cx="4470415" cy="4923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2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https://t.me/milliymarkaz/855</a:t>
            </a:r>
            <a:endParaRPr sz="24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2"/>
          <p:cNvSpPr txBox="1"/>
          <p:nvPr/>
        </p:nvSpPr>
        <p:spPr>
          <a:xfrm>
            <a:off x="1368285" y="192536"/>
            <a:ext cx="8593400" cy="738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pPr algn="ctr"/>
            <a:r>
              <a:rPr lang="en-US" sz="2000" b="1">
                <a:solidFill>
                  <a:srgbClr val="003399"/>
                </a:solidFill>
                <a:latin typeface="Cambria"/>
                <a:ea typeface="Cambria"/>
                <a:cs typeface="Cambria"/>
                <a:sym typeface="Cambria"/>
              </a:rPr>
              <a:t>Keng jamoatchilik Maktab ta’limi tizimidagi mutaxassislarning salohiyatini oshirish</a:t>
            </a:r>
            <a:endParaRPr sz="2000" b="1">
              <a:solidFill>
                <a:srgbClr val="003399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grpSp>
        <p:nvGrpSpPr>
          <p:cNvPr id="320" name="Google Shape;320;p22"/>
          <p:cNvGrpSpPr/>
          <p:nvPr/>
        </p:nvGrpSpPr>
        <p:grpSpPr>
          <a:xfrm>
            <a:off x="2016930" y="919435"/>
            <a:ext cx="7513932" cy="2654307"/>
            <a:chOff x="633678" y="1192637"/>
            <a:chExt cx="2228460" cy="787674"/>
          </a:xfrm>
        </p:grpSpPr>
        <p:pic>
          <p:nvPicPr>
            <p:cNvPr id="321" name="Google Shape;321;p22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212909" y="1208287"/>
              <a:ext cx="548258" cy="7720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2" name="Google Shape;322;p22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785405" y="1200401"/>
              <a:ext cx="545845" cy="77202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3" name="Google Shape;323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33678" y="1200401"/>
              <a:ext cx="554993" cy="77300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4" name="Google Shape;324;p2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2355488" y="1192637"/>
              <a:ext cx="506650" cy="7720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25" name="Google Shape;325;p22"/>
          <p:cNvGrpSpPr/>
          <p:nvPr/>
        </p:nvGrpSpPr>
        <p:grpSpPr>
          <a:xfrm>
            <a:off x="2019498" y="3787249"/>
            <a:ext cx="5850527" cy="2878217"/>
            <a:chOff x="4375848" y="1227297"/>
            <a:chExt cx="2337749" cy="1093382"/>
          </a:xfrm>
        </p:grpSpPr>
        <p:pic>
          <p:nvPicPr>
            <p:cNvPr id="326" name="Google Shape;326;p22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159208" y="1237031"/>
              <a:ext cx="763748" cy="107282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7" name="Google Shape;327;p22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5958927" y="1257372"/>
              <a:ext cx="754670" cy="106330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28" name="Google Shape;328;p22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4375848" y="1227297"/>
              <a:ext cx="760473" cy="108255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9" name="Google Shape;329;p22"/>
          <p:cNvSpPr txBox="1"/>
          <p:nvPr/>
        </p:nvSpPr>
        <p:spPr>
          <a:xfrm>
            <a:off x="8321229" y="5081275"/>
            <a:ext cx="3702547" cy="3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https://t.me/milliymarkaz/427</a:t>
            </a:r>
            <a:endParaRPr sz="2400"/>
          </a:p>
        </p:txBody>
      </p:sp>
      <p:sp>
        <p:nvSpPr>
          <p:cNvPr id="330" name="Google Shape;330;p22"/>
          <p:cNvSpPr txBox="1"/>
          <p:nvPr/>
        </p:nvSpPr>
        <p:spPr>
          <a:xfrm>
            <a:off x="8321230" y="5538475"/>
            <a:ext cx="3492743" cy="3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https://t.me/milliymarkaz/566</a:t>
            </a:r>
            <a:endParaRPr sz="1400">
              <a:solidFill>
                <a:srgbClr val="000000"/>
              </a:solidFill>
              <a:latin typeface="Cambria"/>
              <a:ea typeface="Cambria"/>
              <a:cs typeface="Cambria"/>
              <a:sym typeface="Cambria"/>
            </a:endParaRPr>
          </a:p>
        </p:txBody>
      </p:sp>
      <p:sp>
        <p:nvSpPr>
          <p:cNvPr id="331" name="Google Shape;331;p22"/>
          <p:cNvSpPr txBox="1"/>
          <p:nvPr/>
        </p:nvSpPr>
        <p:spPr>
          <a:xfrm>
            <a:off x="8321232" y="5995675"/>
            <a:ext cx="3521353" cy="3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spAutoFit/>
          </a:bodyPr>
          <a:lstStyle/>
          <a:p>
            <a:r>
              <a:rPr lang="en-US" sz="1400">
                <a:solidFill>
                  <a:srgbClr val="000000"/>
                </a:solidFill>
                <a:latin typeface="Cambria"/>
                <a:ea typeface="Cambria"/>
                <a:cs typeface="Cambria"/>
                <a:sym typeface="Cambria"/>
              </a:rPr>
              <a:t>https://t.me/milliymarkaz/628</a:t>
            </a:r>
            <a:endParaRPr sz="2400"/>
          </a:p>
        </p:txBody>
      </p:sp>
      <p:pic>
        <p:nvPicPr>
          <p:cNvPr id="332" name="Google Shape;332;p2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9310199" y="3812871"/>
            <a:ext cx="1237012" cy="1237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3"/>
          <p:cNvSpPr txBox="1"/>
          <p:nvPr/>
        </p:nvSpPr>
        <p:spPr>
          <a:xfrm>
            <a:off x="1986402" y="2164197"/>
            <a:ext cx="8219196" cy="21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algn="ctr"/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E’tiboringiz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 </a:t>
            </a:r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uchun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 </a:t>
            </a:r>
            <a:r>
              <a:rPr lang="en-US" sz="5867" b="1" dirty="0" err="1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rahmat</a:t>
            </a:r>
            <a:r>
              <a:rPr lang="en-US" sz="5867" b="1" dirty="0">
                <a:solidFill>
                  <a:srgbClr val="002060"/>
                </a:solidFill>
                <a:highlight>
                  <a:srgbClr val="FFFFFF"/>
                </a:highlight>
                <a:latin typeface="Arial" pitchFamily="34" charset="0"/>
                <a:ea typeface="Fira Sans SemiBold"/>
                <a:cs typeface="Arial" pitchFamily="34" charset="0"/>
                <a:sym typeface="Fira Sans SemiBold"/>
              </a:rPr>
              <a:t>!</a:t>
            </a:r>
            <a:endParaRPr sz="5867" b="1" dirty="0">
              <a:solidFill>
                <a:srgbClr val="002060"/>
              </a:solidFill>
              <a:highlight>
                <a:srgbClr val="FFFFFF"/>
              </a:highlight>
              <a:latin typeface="Arial" pitchFamily="34" charset="0"/>
              <a:ea typeface="Fira Sans SemiBold"/>
              <a:cs typeface="Arial" pitchFamily="34" charset="0"/>
              <a:sym typeface="Fira Sans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5357284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2395</Words>
  <Application>Microsoft Office PowerPoint</Application>
  <PresentationFormat>Широкоэкранный</PresentationFormat>
  <Paragraphs>436</Paragraphs>
  <Slides>34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4" baseType="lpstr">
      <vt:lpstr>Arial</vt:lpstr>
      <vt:lpstr>Arial Narrow</vt:lpstr>
      <vt:lpstr>Calibri</vt:lpstr>
      <vt:lpstr>Calibri Light</vt:lpstr>
      <vt:lpstr>Cambria</vt:lpstr>
      <vt:lpstr>Candara</vt:lpstr>
      <vt:lpstr>Carlito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XALQARO BAHOLASH DASTURLARI </vt:lpstr>
      <vt:lpstr>Xalqaro tadqiqotlarda O‘zbekistonning ishtiroki (O‘qish savodxonligi)</vt:lpstr>
      <vt:lpstr>Презентация PowerPoint</vt:lpstr>
      <vt:lpstr>tadqiqotida o‘qish savodxonligini baholovchi turli savollarning tasnifi </vt:lpstr>
      <vt:lpstr>Презентация PowerPoint</vt:lpstr>
      <vt:lpstr>Презентация PowerPoint</vt:lpstr>
      <vt:lpstr>PIRLS  TADQIQOTiDA O‘QUVCHILARNING DARAJALARI BO‘YICHA MA’LUMOT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O‘zbekistonning natijalari</vt:lpstr>
      <vt:lpstr>Презентация PowerPoint</vt:lpstr>
      <vt:lpstr>Презентация PowerPoint</vt:lpstr>
      <vt:lpstr> UNICEF tomonidan chop etilgan TIMSS natijalari </vt:lpstr>
      <vt:lpstr>Презентация PowerPoint</vt:lpstr>
      <vt:lpstr>Ўқувчиларнинг ўлчанган умумий қобилиятга асосланган ўртача баллари </vt:lpstr>
      <vt:lpstr>TAVSIYALAR:</vt:lpstr>
      <vt:lpstr>PISA 2022 natijalari bo‘yicha xulosalar</vt:lpstr>
      <vt:lpstr>Tahliliy natijalar asosida takliflar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Пользователь</cp:lastModifiedBy>
  <cp:revision>24</cp:revision>
  <dcterms:created xsi:type="dcterms:W3CDTF">2024-04-23T10:56:07Z</dcterms:created>
  <dcterms:modified xsi:type="dcterms:W3CDTF">2025-01-22T02:45:51Z</dcterms:modified>
</cp:coreProperties>
</file>