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83" r:id="rId1"/>
  </p:sldMasterIdLst>
  <p:notesMasterIdLst>
    <p:notesMasterId r:id="rId28"/>
  </p:notesMasterIdLst>
  <p:sldIdLst>
    <p:sldId id="256" r:id="rId2"/>
    <p:sldId id="362" r:id="rId3"/>
    <p:sldId id="475" r:id="rId4"/>
    <p:sldId id="358" r:id="rId5"/>
    <p:sldId id="383" r:id="rId6"/>
    <p:sldId id="415" r:id="rId7"/>
    <p:sldId id="416" r:id="rId8"/>
    <p:sldId id="417" r:id="rId9"/>
    <p:sldId id="418" r:id="rId10"/>
    <p:sldId id="419" r:id="rId11"/>
    <p:sldId id="450" r:id="rId12"/>
    <p:sldId id="478" r:id="rId13"/>
    <p:sldId id="480" r:id="rId14"/>
    <p:sldId id="479" r:id="rId15"/>
    <p:sldId id="420" r:id="rId16"/>
    <p:sldId id="421" r:id="rId17"/>
    <p:sldId id="423" r:id="rId18"/>
    <p:sldId id="451" r:id="rId19"/>
    <p:sldId id="452" r:id="rId20"/>
    <p:sldId id="473" r:id="rId21"/>
    <p:sldId id="424" r:id="rId22"/>
    <p:sldId id="425" r:id="rId23"/>
    <p:sldId id="426" r:id="rId24"/>
    <p:sldId id="474" r:id="rId25"/>
    <p:sldId id="481" r:id="rId26"/>
    <p:sldId id="476" r:id="rId27"/>
  </p:sldIdLst>
  <p:sldSz cx="12192000" cy="6858000"/>
  <p:notesSz cx="6797675"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0F6"/>
    <a:srgbClr val="14366E"/>
    <a:srgbClr val="1D50A3"/>
    <a:srgbClr val="230CCA"/>
    <a:srgbClr val="CC99FF"/>
    <a:srgbClr val="FFCCCC"/>
    <a:srgbClr val="CE9508"/>
    <a:srgbClr val="FF9900"/>
    <a:srgbClr val="FF0000"/>
    <a:srgbClr val="A98F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792"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797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7976"/>
          </a:xfrm>
          <a:prstGeom prst="rect">
            <a:avLst/>
          </a:prstGeom>
        </p:spPr>
        <p:txBody>
          <a:bodyPr vert="horz" lIns="91440" tIns="45720" rIns="91440" bIns="45720" rtlCol="0"/>
          <a:lstStyle>
            <a:lvl1pPr algn="r">
              <a:defRPr sz="1200"/>
            </a:lvl1pPr>
          </a:lstStyle>
          <a:p>
            <a:fld id="{8DEBD74D-6DF9-4815-B49A-A196DB886880}" type="datetimeFigureOut">
              <a:rPr lang="ru-RU" smtClean="0"/>
              <a:t>07.10.2026</a:t>
            </a:fld>
            <a:endParaRPr lang="ru-RU"/>
          </a:p>
        </p:txBody>
      </p:sp>
      <p:sp>
        <p:nvSpPr>
          <p:cNvPr id="4" name="Образ слайда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76431"/>
            <a:ext cx="5438140" cy="39079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7076"/>
            <a:ext cx="2945659" cy="4979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7076"/>
            <a:ext cx="2945659" cy="497975"/>
          </a:xfrm>
          <a:prstGeom prst="rect">
            <a:avLst/>
          </a:prstGeom>
        </p:spPr>
        <p:txBody>
          <a:bodyPr vert="horz" lIns="91440" tIns="45720" rIns="91440" bIns="45720" rtlCol="0" anchor="b"/>
          <a:lstStyle>
            <a:lvl1pPr algn="r">
              <a:defRPr sz="1200"/>
            </a:lvl1pPr>
          </a:lstStyle>
          <a:p>
            <a:fld id="{51E5AFEC-AC2F-452E-AC80-E2248C698E54}" type="slidenum">
              <a:rPr lang="ru-RU" smtClean="0"/>
              <a:t>‹#›</a:t>
            </a:fld>
            <a:endParaRPr lang="ru-RU"/>
          </a:p>
        </p:txBody>
      </p:sp>
    </p:spTree>
    <p:extLst>
      <p:ext uri="{BB962C8B-B14F-4D97-AF65-F5344CB8AC3E}">
        <p14:creationId xmlns:p14="http://schemas.microsoft.com/office/powerpoint/2010/main" val="193848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4</a:t>
            </a:fld>
            <a:endParaRPr lang="ru-RU"/>
          </a:p>
        </p:txBody>
      </p:sp>
    </p:spTree>
    <p:extLst>
      <p:ext uri="{BB962C8B-B14F-4D97-AF65-F5344CB8AC3E}">
        <p14:creationId xmlns:p14="http://schemas.microsoft.com/office/powerpoint/2010/main" val="180950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6</a:t>
            </a:fld>
            <a:endParaRPr lang="ru-RU"/>
          </a:p>
        </p:txBody>
      </p:sp>
    </p:spTree>
    <p:extLst>
      <p:ext uri="{BB962C8B-B14F-4D97-AF65-F5344CB8AC3E}">
        <p14:creationId xmlns:p14="http://schemas.microsoft.com/office/powerpoint/2010/main" val="1240404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22</a:t>
            </a:fld>
            <a:endParaRPr lang="ru-RU"/>
          </a:p>
        </p:txBody>
      </p:sp>
    </p:spTree>
    <p:extLst>
      <p:ext uri="{BB962C8B-B14F-4D97-AF65-F5344CB8AC3E}">
        <p14:creationId xmlns:p14="http://schemas.microsoft.com/office/powerpoint/2010/main" val="2448766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25</a:t>
            </a:fld>
            <a:endParaRPr lang="ru-RU"/>
          </a:p>
        </p:txBody>
      </p:sp>
    </p:spTree>
    <p:extLst>
      <p:ext uri="{BB962C8B-B14F-4D97-AF65-F5344CB8AC3E}">
        <p14:creationId xmlns:p14="http://schemas.microsoft.com/office/powerpoint/2010/main" val="2556917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290297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600192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3801530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360F1D7-9643-4A35-88D4-ACA6BE6496A9}" type="datetimeFigureOut">
              <a:rPr lang="ru-RU" smtClean="0"/>
              <a:t>07.10.2026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316953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360F1D7-9643-4A35-88D4-ACA6BE6496A9}" type="datetimeFigureOut">
              <a:rPr lang="ru-RU" smtClean="0"/>
              <a:t>07.10.2026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89927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360F1D7-9643-4A35-88D4-ACA6BE6496A9}" type="datetimeFigureOut">
              <a:rPr lang="ru-RU" smtClean="0"/>
              <a:t>07.10.2026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0606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60F1D7-9643-4A35-88D4-ACA6BE6496A9}" type="datetimeFigureOut">
              <a:rPr lang="ru-RU" smtClean="0"/>
              <a:t>07.10.2026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27925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07.10.2026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983646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07.10.2026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4115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964028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07.10.2026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4226273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60F1D7-9643-4A35-88D4-ACA6BE6496A9}" type="datetimeFigureOut">
              <a:rPr lang="ru-RU" smtClean="0"/>
              <a:t>07.10.2026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63798-B416-44B5-9E45-1499D197C5F7}" type="slidenum">
              <a:rPr lang="ru-RU" smtClean="0"/>
              <a:t>‹#›</a:t>
            </a:fld>
            <a:endParaRPr lang="ru-RU"/>
          </a:p>
        </p:txBody>
      </p:sp>
    </p:spTree>
    <p:extLst>
      <p:ext uri="{BB962C8B-B14F-4D97-AF65-F5344CB8AC3E}">
        <p14:creationId xmlns:p14="http://schemas.microsoft.com/office/powerpoint/2010/main" val="2121967787"/>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1669382"/>
            <a:ext cx="12192000" cy="3519237"/>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alphaModFix amt="50000"/>
            </a:blip>
            <a:stretch>
              <a:fillRect l="-1134" r="-1048" b="-12514"/>
            </a:stretch>
          </a:blipFill>
        </p:spPr>
      </p:sp>
      <p:sp>
        <p:nvSpPr>
          <p:cNvPr id="14" name="TextBox 14"/>
          <p:cNvSpPr txBox="1"/>
          <p:nvPr/>
        </p:nvSpPr>
        <p:spPr>
          <a:xfrm rot="5400000">
            <a:off x="-70143" y="-2418123"/>
            <a:ext cx="5755103" cy="4924148"/>
          </a:xfrm>
          <a:prstGeom prst="rect">
            <a:avLst/>
          </a:prstGeom>
        </p:spPr>
        <p:txBody>
          <a:bodyPr lIns="33867" tIns="33867" rIns="33867" bIns="33867" rtlCol="0" anchor="ctr"/>
          <a:lstStyle/>
          <a:p>
            <a:pPr algn="ctr" defTabSz="609630">
              <a:lnSpc>
                <a:spcPts val="2520"/>
              </a:lnSpc>
              <a:defRPr/>
            </a:pPr>
            <a:endParaRPr sz="1200">
              <a:solidFill>
                <a:prstClr val="black"/>
              </a:solidFill>
              <a:latin typeface="Calibri"/>
            </a:endParaRPr>
          </a:p>
        </p:txBody>
      </p:sp>
      <p:grpSp>
        <p:nvGrpSpPr>
          <p:cNvPr id="15" name="Group 15"/>
          <p:cNvGrpSpPr/>
          <p:nvPr/>
        </p:nvGrpSpPr>
        <p:grpSpPr>
          <a:xfrm rot="5400000">
            <a:off x="4531696" y="-4412360"/>
            <a:ext cx="3056600" cy="11881320"/>
            <a:chOff x="0" y="0"/>
            <a:chExt cx="482600" cy="780723"/>
          </a:xfrm>
        </p:grpSpPr>
        <p:sp>
          <p:nvSpPr>
            <p:cNvPr id="16" name="Freeform 16"/>
            <p:cNvSpPr/>
            <p:nvPr/>
          </p:nvSpPr>
          <p:spPr>
            <a:xfrm>
              <a:off x="0" y="0"/>
              <a:ext cx="482600" cy="780723"/>
            </a:xfrm>
            <a:custGeom>
              <a:avLst/>
              <a:gdLst/>
              <a:ahLst/>
              <a:cxnLst/>
              <a:rect l="l" t="t" r="r" b="b"/>
              <a:pathLst>
                <a:path w="482600" h="780723">
                  <a:moveTo>
                    <a:pt x="244475" y="0"/>
                  </a:moveTo>
                  <a:lnTo>
                    <a:pt x="482600" y="238125"/>
                  </a:lnTo>
                  <a:lnTo>
                    <a:pt x="482600" y="542598"/>
                  </a:lnTo>
                  <a:lnTo>
                    <a:pt x="244475" y="780723"/>
                  </a:lnTo>
                  <a:lnTo>
                    <a:pt x="238125" y="780723"/>
                  </a:lnTo>
                  <a:lnTo>
                    <a:pt x="0" y="542598"/>
                  </a:lnTo>
                  <a:lnTo>
                    <a:pt x="0" y="238125"/>
                  </a:lnTo>
                  <a:lnTo>
                    <a:pt x="238125" y="0"/>
                  </a:lnTo>
                  <a:lnTo>
                    <a:pt x="244475" y="0"/>
                  </a:lnTo>
                  <a:close/>
                </a:path>
              </a:pathLst>
            </a:custGeom>
            <a:solidFill>
              <a:srgbClr val="03459D"/>
            </a:solidFill>
          </p:spPr>
        </p:sp>
        <p:sp>
          <p:nvSpPr>
            <p:cNvPr id="17" name="TextBox 17"/>
            <p:cNvSpPr txBox="1"/>
            <p:nvPr/>
          </p:nvSpPr>
          <p:spPr>
            <a:xfrm>
              <a:off x="63500" y="-50800"/>
              <a:ext cx="355600" cy="768023"/>
            </a:xfrm>
            <a:prstGeom prst="rect">
              <a:avLst/>
            </a:prstGeom>
          </p:spPr>
          <p:txBody>
            <a:bodyPr lIns="33867" tIns="33867" rIns="33867" bIns="33867" rtlCol="0" anchor="ctr"/>
            <a:lstStyle/>
            <a:p>
              <a:pPr algn="ctr" defTabSz="609630">
                <a:lnSpc>
                  <a:spcPts val="2520"/>
                </a:lnSpc>
                <a:defRPr/>
              </a:pPr>
              <a:endParaRPr sz="1200">
                <a:solidFill>
                  <a:prstClr val="black"/>
                </a:solidFill>
                <a:latin typeface="Calibri"/>
              </a:endParaRPr>
            </a:p>
          </p:txBody>
        </p:sp>
      </p:grpSp>
      <p:sp>
        <p:nvSpPr>
          <p:cNvPr id="22" name="TextBox 11">
            <a:extLst>
              <a:ext uri="{FF2B5EF4-FFF2-40B4-BE49-F238E27FC236}">
                <a16:creationId xmlns:a16="http://schemas.microsoft.com/office/drawing/2014/main" id="{9B435682-7D8E-46D2-6D90-30C79F6F1DCE}"/>
              </a:ext>
            </a:extLst>
          </p:cNvPr>
          <p:cNvSpPr txBox="1"/>
          <p:nvPr/>
        </p:nvSpPr>
        <p:spPr>
          <a:xfrm>
            <a:off x="767408" y="3056599"/>
            <a:ext cx="10585176" cy="1846659"/>
          </a:xfrm>
          <a:prstGeom prst="rect">
            <a:avLst/>
          </a:prstGeom>
        </p:spPr>
        <p:txBody>
          <a:bodyPr wrap="square" lIns="0" tIns="0" rIns="0" bIns="0" rtlCol="0" anchor="t">
            <a:spAutoFit/>
          </a:bodyPr>
          <a:lstStyle/>
          <a:p>
            <a:pPr algn="ctr"/>
            <a:r>
              <a:rPr lang="en-US" sz="3200" b="1" dirty="0">
                <a:solidFill>
                  <a:srgbClr val="0830F6"/>
                </a:solidFill>
                <a:latin typeface="Times New Roman" panose="02020603050405020304" pitchFamily="18" charset="0"/>
                <a:cs typeface="Times New Roman" panose="02020603050405020304" pitchFamily="18" charset="0"/>
              </a:rPr>
              <a:t>MAKTABGACHA </a:t>
            </a:r>
            <a:r>
              <a:rPr lang="en-US" sz="3200" b="1" dirty="0" err="1">
                <a:solidFill>
                  <a:srgbClr val="0830F6"/>
                </a:solidFill>
                <a:latin typeface="Times New Roman" panose="02020603050405020304" pitchFamily="18" charset="0"/>
                <a:cs typeface="Times New Roman" panose="02020603050405020304" pitchFamily="18" charset="0"/>
              </a:rPr>
              <a:t>TAʼLIM</a:t>
            </a:r>
            <a:r>
              <a:rPr lang="en-US" sz="3200" b="1" dirty="0">
                <a:solidFill>
                  <a:srgbClr val="0830F6"/>
                </a:solidFill>
                <a:latin typeface="Times New Roman" panose="02020603050405020304" pitchFamily="18" charset="0"/>
                <a:cs typeface="Times New Roman" panose="02020603050405020304" pitchFamily="18" charset="0"/>
              </a:rPr>
              <a:t> TIZIMIGA OID</a:t>
            </a:r>
          </a:p>
          <a:p>
            <a:pPr algn="ctr"/>
            <a:r>
              <a:rPr lang="en-US" sz="3200" b="1" dirty="0">
                <a:solidFill>
                  <a:srgbClr val="0830F6"/>
                </a:solidFill>
                <a:latin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cs typeface="Times New Roman" panose="02020603050405020304" pitchFamily="18" charset="0"/>
              </a:rPr>
              <a:t>MEʼYORIY</a:t>
            </a:r>
            <a:r>
              <a:rPr lang="en-US" sz="3200" b="1" dirty="0">
                <a:solidFill>
                  <a:srgbClr val="0830F6"/>
                </a:solidFill>
                <a:latin typeface="Times New Roman" panose="02020603050405020304" pitchFamily="18" charset="0"/>
                <a:cs typeface="Times New Roman" panose="02020603050405020304" pitchFamily="18" charset="0"/>
              </a:rPr>
              <a:t>-HUQUQIY HUJJATLAR </a:t>
            </a:r>
          </a:p>
          <a:p>
            <a:pPr algn="ctr"/>
            <a:r>
              <a:rPr lang="en-US" sz="3200" b="1" dirty="0" err="1">
                <a:solidFill>
                  <a:srgbClr val="0830F6"/>
                </a:solidFill>
                <a:latin typeface="Times New Roman" pitchFamily="18" charset="0"/>
                <a:cs typeface="Times New Roman" pitchFamily="18" charset="0"/>
              </a:rPr>
              <a:t>o'quv</a:t>
            </a:r>
            <a:r>
              <a:rPr lang="en-US" sz="3200" b="1" dirty="0">
                <a:solidFill>
                  <a:srgbClr val="0830F6"/>
                </a:solidFill>
                <a:latin typeface="Times New Roman" pitchFamily="18" charset="0"/>
                <a:cs typeface="Times New Roman" pitchFamily="18" charset="0"/>
              </a:rPr>
              <a:t> moduli </a:t>
            </a:r>
          </a:p>
          <a:p>
            <a:pPr algn="ctr" defTabSz="914400">
              <a:spcBef>
                <a:spcPct val="0"/>
              </a:spcBef>
              <a:defRPr/>
            </a:pPr>
            <a:r>
              <a:rPr lang="en-US" sz="2400" b="1" spc="-120" dirty="0">
                <a:solidFill>
                  <a:srgbClr val="002060"/>
                </a:solidFill>
                <a:latin typeface="Cambria" panose="02040503050406030204" pitchFamily="18" charset="0"/>
                <a:ea typeface="Cambria" panose="02040503050406030204" pitchFamily="18" charset="0"/>
                <a:cs typeface="Times New Roman" panose="02020603050405020304" pitchFamily="18" charset="0"/>
              </a:rPr>
              <a:t> </a:t>
            </a:r>
            <a:endParaRPr lang="uz-Cyrl-UZ" sz="2400" b="1" spc="-120" dirty="0">
              <a:solidFill>
                <a:srgbClr val="00206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24" name="TextBox 12">
            <a:extLst>
              <a:ext uri="{FF2B5EF4-FFF2-40B4-BE49-F238E27FC236}">
                <a16:creationId xmlns:a16="http://schemas.microsoft.com/office/drawing/2014/main" id="{8B986843-BC0C-3A83-A339-E01C02D030B5}"/>
              </a:ext>
            </a:extLst>
          </p:cNvPr>
          <p:cNvSpPr txBox="1"/>
          <p:nvPr/>
        </p:nvSpPr>
        <p:spPr>
          <a:xfrm>
            <a:off x="839416" y="267088"/>
            <a:ext cx="10153128" cy="1846659"/>
          </a:xfrm>
          <a:prstGeom prst="rect">
            <a:avLst/>
          </a:prstGeom>
        </p:spPr>
        <p:txBody>
          <a:bodyPr wrap="square" lIns="0" tIns="0" rIns="0" bIns="0" rtlCol="0" anchor="t">
            <a:spAutoFit/>
          </a:bodyPr>
          <a:lstStyle/>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O‘ZBEKISTON RESPUBLIKASI </a:t>
            </a:r>
          </a:p>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MAKTABGACHA VA MAKTAB TA’LIMI VAZIRLIGI</a:t>
            </a:r>
          </a:p>
          <a:p>
            <a:pPr indent="360275" algn="ctr" defTabSz="609630">
              <a:tabLst>
                <a:tab pos="1980029" algn="ctr"/>
                <a:tab pos="3511726" algn="l"/>
              </a:tabLst>
              <a:defRPr/>
            </a:pPr>
            <a:r>
              <a:rPr lang="en-US" sz="2400" b="1">
                <a:solidFill>
                  <a:schemeClr val="bg1"/>
                </a:solidFill>
                <a:latin typeface="Times New Roman" panose="02020603050405020304" pitchFamily="18" charset="0"/>
                <a:ea typeface="Calibri" panose="020F0502020204030204" pitchFamily="34" charset="0"/>
                <a:cs typeface="Times New Roman" panose="02020603050405020304" pitchFamily="18" charset="0"/>
              </a:rPr>
              <a:t>ANDIJON VILOYATI PEDAGOGIK MAHORAT MARKAZI MAKTABGACHA,BOSHLANG’ICH VA MAXSUS TA’LIM METODIKALARI KAFEDRASI</a:t>
            </a:r>
            <a:endPar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404664"/>
            <a:ext cx="9612677" cy="1077218"/>
          </a:xfrm>
          <a:prstGeom prst="rect">
            <a:avLst/>
          </a:prstGeom>
        </p:spPr>
        <p:txBody>
          <a:bodyPr wrap="square">
            <a:spAutoFit/>
          </a:bodyPr>
          <a:lstStyle/>
          <a:p>
            <a:pPr lvl="0" algn="ctr" defTabSz="109042">
              <a:defRPr/>
            </a:pPr>
            <a:r>
              <a:rPr lang="en-US" sz="3200" b="1" spc="-60" dirty="0" err="1">
                <a:solidFill>
                  <a:srgbClr val="0830F6"/>
                </a:solidFill>
                <a:latin typeface="Times New Roman" panose="02020603050405020304" pitchFamily="18" charset="0"/>
                <a:ea typeface="Times New Roman" panose="02020603050405020304" pitchFamily="18" charset="0"/>
              </a:rPr>
              <a:t>Mavzu</a:t>
            </a:r>
            <a:r>
              <a:rPr lang="en-US" sz="3200" b="1" spc="-60" dirty="0">
                <a:solidFill>
                  <a:srgbClr val="0830F6"/>
                </a:solidFill>
                <a:latin typeface="Times New Roman" panose="02020603050405020304" pitchFamily="18" charset="0"/>
                <a:ea typeface="Times New Roman" panose="02020603050405020304" pitchFamily="18" charset="0"/>
              </a:rPr>
              <a:t>: </a:t>
            </a:r>
            <a:r>
              <a:rPr lang="uz-Cyrl-UZ" sz="3200" b="1" dirty="0">
                <a:solidFill>
                  <a:srgbClr val="0830F6"/>
                </a:solidFill>
                <a:latin typeface="Times New Roman" panose="02020603050405020304" pitchFamily="18" charset="0"/>
                <a:cs typeface="Times New Roman" panose="02020603050405020304" pitchFamily="18" charset="0"/>
              </a:rPr>
              <a:t>Maktabgacha ta’lim tizimiga oid                          me’yoriy-huquqiy </a:t>
            </a:r>
            <a:r>
              <a:rPr lang="en-US" sz="3200" b="1" dirty="0">
                <a:solidFill>
                  <a:srgbClr val="0830F6"/>
                </a:solidFill>
                <a:latin typeface="Times New Roman" panose="02020603050405020304" pitchFamily="18" charset="0"/>
                <a:cs typeface="Times New Roman" panose="02020603050405020304" pitchFamily="18" charset="0"/>
              </a:rPr>
              <a:t>x</a:t>
            </a:r>
            <a:r>
              <a:rPr lang="uz-Cyrl-UZ" sz="3200" b="1" dirty="0">
                <a:solidFill>
                  <a:srgbClr val="0830F6"/>
                </a:solidFill>
                <a:latin typeface="Times New Roman" panose="02020603050405020304" pitchFamily="18" charset="0"/>
                <a:cs typeface="Times New Roman" panose="02020603050405020304" pitchFamily="18" charset="0"/>
              </a:rPr>
              <a:t>ujjatlar</a:t>
            </a:r>
            <a:endParaRPr kumimoji="0" lang="uz-Cyrl-UZ" sz="3200" b="1" i="0" u="none" strike="noStrike" kern="1200" cap="none" spc="0" normalizeH="0" baseline="0" noProof="0" dirty="0">
              <a:ln>
                <a:noFill/>
              </a:ln>
              <a:solidFill>
                <a:srgbClr val="0830F6"/>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103718717"/>
              </p:ext>
            </p:extLst>
          </p:nvPr>
        </p:nvGraphicFramePr>
        <p:xfrm>
          <a:off x="1070669" y="1514390"/>
          <a:ext cx="9881484" cy="5508154"/>
        </p:xfrm>
        <a:graphic>
          <a:graphicData uri="http://schemas.openxmlformats.org/drawingml/2006/table">
            <a:tbl>
              <a:tblPr firstRow="1" firstCol="1" bandRow="1"/>
              <a:tblGrid>
                <a:gridCol w="9881484">
                  <a:extLst>
                    <a:ext uri="{9D8B030D-6E8A-4147-A177-3AD203B41FA5}">
                      <a16:colId xmlns:a16="http://schemas.microsoft.com/office/drawing/2014/main" val="2650263716"/>
                    </a:ext>
                  </a:extLst>
                </a:gridCol>
              </a:tblGrid>
              <a:tr h="5508154">
                <a:tc>
                  <a:txBody>
                    <a:bodyPr/>
                    <a:lstStyle/>
                    <a:p>
                      <a:pPr marL="514350" marR="0" indent="-514350" algn="just" defTabSz="914400" rtl="0" eaLnBrk="1" fontAlgn="auto" latinLnBrk="0" hangingPunct="1">
                        <a:lnSpc>
                          <a:spcPct val="100000"/>
                        </a:lnSpc>
                        <a:spcBef>
                          <a:spcPts val="0"/>
                        </a:spcBef>
                        <a:spcAft>
                          <a:spcPts val="0"/>
                        </a:spcAft>
                        <a:buClrTx/>
                        <a:buSzTx/>
                        <a:buFontTx/>
                        <a:buAutoNum type="arabicPeriod"/>
                        <a:tabLst/>
                        <a:defRPr/>
                      </a:pPr>
                      <a:r>
                        <a:rPr lang="uz-Latn-UZ" sz="3200" b="1" kern="1200" dirty="0">
                          <a:solidFill>
                            <a:schemeClr val="tx1"/>
                          </a:solidFill>
                          <a:latin typeface="Times New Roman" panose="02020603050405020304" pitchFamily="18" charset="0"/>
                          <a:ea typeface="+mn-ea"/>
                          <a:cs typeface="Times New Roman" panose="02020603050405020304" pitchFamily="18" charset="0"/>
                        </a:rPr>
                        <a:t>Maktabgacha ta’lim tashkilotlari</a:t>
                      </a:r>
                      <a:r>
                        <a:rPr lang="en-US" sz="3200" b="1" kern="1200" dirty="0">
                          <a:solidFill>
                            <a:schemeClr val="tx1"/>
                          </a:solidFill>
                          <a:latin typeface="Times New Roman" panose="02020603050405020304" pitchFamily="18" charset="0"/>
                          <a:ea typeface="+mn-ea"/>
                          <a:cs typeface="Times New Roman" panose="02020603050405020304" pitchFamily="18" charset="0"/>
                        </a:rPr>
                        <a:t> </a:t>
                      </a:r>
                      <a:r>
                        <a:rPr lang="uz-Latn-UZ" sz="3200" b="1" kern="1200" dirty="0">
                          <a:solidFill>
                            <a:schemeClr val="tx1"/>
                          </a:solidFill>
                          <a:latin typeface="Times New Roman" panose="02020603050405020304" pitchFamily="18" charset="0"/>
                          <a:ea typeface="+mn-ea"/>
                          <a:cs typeface="Times New Roman" panose="02020603050405020304" pitchFamily="18" charset="0"/>
                        </a:rPr>
                        <a:t>faoliyatini tashkil etishning huquqiy asoslari</a:t>
                      </a:r>
                      <a:endParaRPr lang="ru-RU" sz="3200" b="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3200" b="1" kern="1200" dirty="0">
                        <a:solidFill>
                          <a:schemeClr val="tx1"/>
                        </a:solidFill>
                        <a:latin typeface="Times New Roman" panose="02020603050405020304" pitchFamily="18" charset="0"/>
                        <a:ea typeface="+mn-ea"/>
                        <a:cs typeface="Times New Roman" panose="02020603050405020304" pitchFamily="18" charset="0"/>
                      </a:endParaRPr>
                    </a:p>
                    <a:p>
                      <a:pPr algn="just"/>
                      <a:r>
                        <a:rPr lang="en-US" sz="3200" b="1" dirty="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cs typeface="Times New Roman" panose="02020603050405020304" pitchFamily="18" charset="0"/>
                        </a:rPr>
                        <a:t>Maktabgacha ta’lim va tarbiyaning asosiy prinsiplari </a:t>
                      </a:r>
                    </a:p>
                    <a:p>
                      <a:pPr algn="just"/>
                      <a:endParaRPr lang="en-US" sz="3200" b="1" dirty="0">
                        <a:latin typeface="Times New Roman" panose="02020603050405020304" pitchFamily="18" charset="0"/>
                        <a:cs typeface="Times New Roman" panose="02020603050405020304" pitchFamily="18" charset="0"/>
                      </a:endParaRPr>
                    </a:p>
                    <a:p>
                      <a:pPr marL="0" algn="just" defTabSz="914400" rtl="0" eaLnBrk="1" latinLnBrk="0" hangingPunct="1"/>
                      <a:r>
                        <a:rPr lang="en-US" sz="3200" b="1" dirty="0">
                          <a:latin typeface="Times New Roman" panose="02020603050405020304" pitchFamily="18" charset="0"/>
                          <a:cs typeface="Times New Roman" panose="02020603050405020304" pitchFamily="18" charset="0"/>
                        </a:rPr>
                        <a:t>3.</a:t>
                      </a:r>
                      <a:r>
                        <a:rPr lang="uz-Latn-UZ" sz="3200" b="1" kern="1200" dirty="0">
                          <a:solidFill>
                            <a:schemeClr val="tx1"/>
                          </a:solidFill>
                          <a:latin typeface="Times New Roman" panose="02020603050405020304" pitchFamily="18" charset="0"/>
                          <a:ea typeface="+mn-ea"/>
                          <a:cs typeface="Times New Roman" panose="02020603050405020304" pitchFamily="18" charset="0"/>
                        </a:rPr>
                        <a:t> </a:t>
                      </a:r>
                      <a:r>
                        <a:rPr lang="ru-RU" sz="3200" b="1" kern="1200" dirty="0">
                          <a:solidFill>
                            <a:schemeClr val="tx1"/>
                          </a:solidFill>
                          <a:latin typeface="Times New Roman" panose="02020603050405020304" pitchFamily="18" charset="0"/>
                          <a:ea typeface="+mn-ea"/>
                          <a:cs typeface="Times New Roman" panose="02020603050405020304" pitchFamily="18" charset="0"/>
                        </a:rPr>
                        <a:t> </a:t>
                      </a:r>
                      <a:r>
                        <a:rPr lang="uz-Latn-UZ" sz="3200" b="1" kern="1200" dirty="0">
                          <a:solidFill>
                            <a:schemeClr val="tx1"/>
                          </a:solidFill>
                          <a:latin typeface="Times New Roman" panose="02020603050405020304" pitchFamily="18" charset="0"/>
                          <a:ea typeface="+mn-ea"/>
                          <a:cs typeface="Times New Roman" panose="02020603050405020304" pitchFamily="18" charset="0"/>
                        </a:rPr>
                        <a:t>Maktabgacha ta’lim tashkilot</a:t>
                      </a:r>
                      <a:r>
                        <a:rPr lang="en-US" sz="3200" b="1" kern="1200" dirty="0" err="1">
                          <a:solidFill>
                            <a:schemeClr val="tx1"/>
                          </a:solidFill>
                          <a:latin typeface="Times New Roman" panose="02020603050405020304" pitchFamily="18" charset="0"/>
                          <a:ea typeface="+mn-ea"/>
                          <a:cs typeface="Times New Roman" panose="02020603050405020304" pitchFamily="18" charset="0"/>
                        </a:rPr>
                        <a:t>i</a:t>
                      </a:r>
                      <a:r>
                        <a:rPr lang="uz-Latn-UZ" sz="3200" b="1" kern="1200" dirty="0">
                          <a:solidFill>
                            <a:schemeClr val="tx1"/>
                          </a:solidFill>
                          <a:latin typeface="Times New Roman" panose="02020603050405020304" pitchFamily="18" charset="0"/>
                          <a:ea typeface="+mn-ea"/>
                          <a:cs typeface="Times New Roman" panose="02020603050405020304" pitchFamily="18" charset="0"/>
                        </a:rPr>
                        <a:t>dagi ta’lim-tarbiya jarayoni ishtirokchilari, ularning huquq</a:t>
                      </a:r>
                      <a:r>
                        <a:rPr lang="ru-RU" sz="3200" b="1" kern="1200" dirty="0">
                          <a:solidFill>
                            <a:schemeClr val="tx1"/>
                          </a:solidFill>
                          <a:latin typeface="Times New Roman" panose="02020603050405020304" pitchFamily="18" charset="0"/>
                          <a:ea typeface="+mn-ea"/>
                          <a:cs typeface="Times New Roman" panose="02020603050405020304" pitchFamily="18" charset="0"/>
                        </a:rPr>
                        <a:t>                                          </a:t>
                      </a:r>
                      <a:r>
                        <a:rPr lang="uz-Latn-UZ" sz="3200" b="1" kern="1200" dirty="0">
                          <a:solidFill>
                            <a:schemeClr val="tx1"/>
                          </a:solidFill>
                          <a:latin typeface="Times New Roman" panose="02020603050405020304" pitchFamily="18" charset="0"/>
                          <a:ea typeface="+mn-ea"/>
                          <a:cs typeface="Times New Roman" panose="02020603050405020304" pitchFamily="18" charset="0"/>
                        </a:rPr>
                        <a:t>va majburiyatlari </a:t>
                      </a:r>
                      <a:endParaRPr lang="ru-RU" sz="3200" b="1" kern="1200" dirty="0">
                        <a:solidFill>
                          <a:schemeClr val="tx1"/>
                        </a:solidFill>
                        <a:latin typeface="Times New Roman" panose="02020603050405020304" pitchFamily="18" charset="0"/>
                        <a:ea typeface="+mn-ea"/>
                        <a:cs typeface="Times New Roman" panose="02020603050405020304" pitchFamily="18" charset="0"/>
                      </a:endParaRPr>
                    </a:p>
                    <a:p>
                      <a:pPr defTabSz="609630"/>
                      <a:endParaRPr lang="en-US" sz="32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a:p>
                      <a:pPr algn="just"/>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589725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25206"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404664"/>
            <a:ext cx="9612677" cy="1077218"/>
          </a:xfrm>
          <a:prstGeom prst="rect">
            <a:avLst/>
          </a:prstGeom>
        </p:spPr>
        <p:txBody>
          <a:bodyPr wrap="square">
            <a:spAutoFit/>
          </a:bodyPr>
          <a:lstStyle/>
          <a:p>
            <a:pPr algn="ctr" defTabSz="109042">
              <a:defRPr/>
            </a:pPr>
            <a:r>
              <a:rPr lang="en-US" sz="3200" b="1" dirty="0">
                <a:solidFill>
                  <a:srgbClr val="0830F6"/>
                </a:solidFill>
                <a:latin typeface="Times New Roman" panose="02020603050405020304" pitchFamily="18" charset="0"/>
                <a:cs typeface="Times New Roman" panose="02020603050405020304" pitchFamily="18" charset="0"/>
              </a:rPr>
              <a:t>NORMATIV-HUQUQIY HUJJAT</a:t>
            </a:r>
            <a:endParaRPr lang="uz-Cyrl-UZ" sz="3200" b="1" dirty="0">
              <a:solidFill>
                <a:srgbClr val="0830F6"/>
              </a:solidFill>
              <a:latin typeface="Cambria" panose="02040503050406030204" pitchFamily="18" charset="0"/>
            </a:endParaRPr>
          </a:p>
          <a:p>
            <a:pPr lvl="0" algn="ctr" defTabSz="109042">
              <a:defRPr/>
            </a:pPr>
            <a:endParaRPr kumimoji="0" lang="uz-Cyrl-UZ" sz="3200" b="1" i="0" u="none" strike="noStrike" kern="1200" cap="none" spc="0" normalizeH="0" baseline="0" noProof="0" dirty="0">
              <a:ln>
                <a:noFill/>
              </a:ln>
              <a:solidFill>
                <a:srgbClr val="1F497D">
                  <a:lumMod val="50000"/>
                </a:srgbClr>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365665000"/>
              </p:ext>
            </p:extLst>
          </p:nvPr>
        </p:nvGraphicFramePr>
        <p:xfrm>
          <a:off x="1157101" y="1658064"/>
          <a:ext cx="9612677" cy="5120640"/>
        </p:xfrm>
        <a:graphic>
          <a:graphicData uri="http://schemas.openxmlformats.org/drawingml/2006/table">
            <a:tbl>
              <a:tblPr firstRow="1" firstCol="1" bandRow="1"/>
              <a:tblGrid>
                <a:gridCol w="9612677">
                  <a:extLst>
                    <a:ext uri="{9D8B030D-6E8A-4147-A177-3AD203B41FA5}">
                      <a16:colId xmlns:a16="http://schemas.microsoft.com/office/drawing/2014/main" val="2650263716"/>
                    </a:ext>
                  </a:extLst>
                </a:gridCol>
              </a:tblGrid>
              <a:tr h="4132691">
                <a:tc>
                  <a:txBody>
                    <a:bodyPr/>
                    <a:lstStyle/>
                    <a:p>
                      <a:pPr algn="just"/>
                      <a:r>
                        <a:rPr lang="en-US" sz="2400" b="1"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1. </a:t>
                      </a:r>
                      <a:r>
                        <a:rPr lang="uz-Cyrl-UZ" sz="3200" dirty="0">
                          <a:latin typeface="Times New Roman" panose="02020603050405020304" pitchFamily="18" charset="0"/>
                          <a:cs typeface="Times New Roman" panose="02020603050405020304" pitchFamily="18" charset="0"/>
                        </a:rPr>
                        <a:t>Oʻzbekiston Respublikasining 2021 - yil 20 – apreldagi OʻRQ–682 sonli “Normativ-huquqiy hujjatlar toʻgʻrisida”gi Qonuniga muvofiq normativ-huquqiy hujjat turlari belgilangan </a:t>
                      </a:r>
                      <a:endParaRPr lang="en-US" sz="3200" dirty="0">
                        <a:latin typeface="Times New Roman" panose="02020603050405020304" pitchFamily="18" charset="0"/>
                        <a:cs typeface="Times New Roman" panose="02020603050405020304" pitchFamily="18" charset="0"/>
                      </a:endParaRPr>
                    </a:p>
                    <a:p>
                      <a:pPr algn="just"/>
                      <a:r>
                        <a:rPr lang="uz-Cyrl-UZ" sz="3200" b="1" kern="1200" dirty="0">
                          <a:solidFill>
                            <a:schemeClr val="tx1"/>
                          </a:solidFill>
                          <a:effectLst/>
                          <a:latin typeface="+mn-lt"/>
                          <a:ea typeface="+mn-ea"/>
                          <a:cs typeface="+mn-cs"/>
                        </a:rPr>
                        <a:t>“</a:t>
                      </a:r>
                      <a:r>
                        <a:rPr lang="uz-Cyrl-UZ" sz="3200" b="1" kern="1200" dirty="0">
                          <a:solidFill>
                            <a:schemeClr val="tx1"/>
                          </a:solidFill>
                          <a:effectLst/>
                          <a:latin typeface="Times New Roman" panose="02020603050405020304" pitchFamily="18" charset="0"/>
                          <a:ea typeface="+mn-ea"/>
                          <a:cs typeface="Times New Roman" panose="02020603050405020304" pitchFamily="18" charset="0"/>
                        </a:rPr>
                        <a:t>Normativ-huquqiy hujjat </a:t>
                      </a:r>
                      <a:r>
                        <a:rPr lang="en-US" sz="3200" b="1" kern="1200" dirty="0" err="1">
                          <a:solidFill>
                            <a:schemeClr val="tx1"/>
                          </a:solidFill>
                          <a:effectLst/>
                          <a:latin typeface="Times New Roman" panose="02020603050405020304" pitchFamily="18" charset="0"/>
                          <a:ea typeface="+mn-ea"/>
                          <a:cs typeface="Times New Roman" panose="02020603050405020304" pitchFamily="18" charset="0"/>
                        </a:rPr>
                        <a:t>deganda</a:t>
                      </a:r>
                      <a:r>
                        <a:rPr lang="en-US" sz="3200" b="1"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uz-Cyrl-UZ" sz="3200" kern="1200" dirty="0">
                          <a:solidFill>
                            <a:schemeClr val="tx1"/>
                          </a:solidFill>
                          <a:effectLst/>
                          <a:latin typeface="Times New Roman" panose="02020603050405020304" pitchFamily="18" charset="0"/>
                          <a:ea typeface="+mn-ea"/>
                          <a:cs typeface="Times New Roman" panose="02020603050405020304" pitchFamily="18" charset="0"/>
                        </a:rPr>
                        <a:t>– umummajburiy davlat ko‘rsatmalari sifatida huquqiy normalarni belgilashga, o‘zgartirishga yoki bekor qilishga qaratilgan rasmiy hujjatd</a:t>
                      </a:r>
                      <a:r>
                        <a:rPr lang="en-US" sz="3200" kern="1200" dirty="0" err="1">
                          <a:solidFill>
                            <a:schemeClr val="tx1"/>
                          </a:solidFill>
                          <a:effectLst/>
                          <a:latin typeface="Times New Roman" panose="02020603050405020304" pitchFamily="18" charset="0"/>
                          <a:ea typeface="+mn-ea"/>
                          <a:cs typeface="Times New Roman" panose="02020603050405020304" pitchFamily="18" charset="0"/>
                        </a:rPr>
                        <a:t>ga</a:t>
                      </a:r>
                      <a:r>
                        <a:rPr lang="en-US" sz="3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3200" kern="1200" baseline="0" dirty="0" err="1">
                          <a:solidFill>
                            <a:schemeClr val="tx1"/>
                          </a:solidFill>
                          <a:effectLst/>
                          <a:latin typeface="Times New Roman" panose="02020603050405020304" pitchFamily="18" charset="0"/>
                          <a:ea typeface="+mn-ea"/>
                          <a:cs typeface="Times New Roman" panose="02020603050405020304" pitchFamily="18" charset="0"/>
                        </a:rPr>
                        <a:t>aytiladi</a:t>
                      </a:r>
                      <a:endParaRPr lang="ru-RU" sz="3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2800" b="0" i="1" kern="1200" dirty="0" err="1">
                          <a:solidFill>
                            <a:schemeClr val="tx1"/>
                          </a:solidFill>
                          <a:effectLst/>
                          <a:latin typeface="Times New Roman" panose="02020603050405020304" pitchFamily="18" charset="0"/>
                          <a:ea typeface="+mn-ea"/>
                          <a:cs typeface="Times New Roman" panose="02020603050405020304" pitchFamily="18" charset="0"/>
                        </a:rPr>
                        <a:t>Oʻzbekiston</a:t>
                      </a:r>
                      <a:r>
                        <a:rPr lang="en-US" sz="2800" b="0" i="1" kern="1200" dirty="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a:solidFill>
                            <a:schemeClr val="tx1"/>
                          </a:solidFill>
                          <a:effectLst/>
                          <a:latin typeface="Times New Roman" panose="02020603050405020304" pitchFamily="18" charset="0"/>
                          <a:ea typeface="+mn-ea"/>
                          <a:cs typeface="Times New Roman" panose="02020603050405020304" pitchFamily="18" charset="0"/>
                        </a:rPr>
                        <a:t>Respublikasining</a:t>
                      </a:r>
                      <a:r>
                        <a:rPr lang="en-US" sz="2800" b="0" i="1" kern="1200" dirty="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a:solidFill>
                            <a:schemeClr val="tx1"/>
                          </a:solidFill>
                          <a:effectLst/>
                          <a:latin typeface="Times New Roman" panose="02020603050405020304" pitchFamily="18" charset="0"/>
                          <a:ea typeface="+mn-ea"/>
                          <a:cs typeface="Times New Roman" panose="02020603050405020304" pitchFamily="18" charset="0"/>
                        </a:rPr>
                        <a:t>Normativ-huquqiy</a:t>
                      </a:r>
                      <a:r>
                        <a:rPr lang="en-US" sz="2800" b="0" i="1" kern="1200" dirty="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a:solidFill>
                            <a:schemeClr val="tx1"/>
                          </a:solidFill>
                          <a:effectLst/>
                          <a:latin typeface="Times New Roman" panose="02020603050405020304" pitchFamily="18" charset="0"/>
                          <a:ea typeface="+mn-ea"/>
                          <a:cs typeface="Times New Roman" panose="02020603050405020304" pitchFamily="18" charset="0"/>
                        </a:rPr>
                        <a:t>hujjatlar</a:t>
                      </a:r>
                      <a:r>
                        <a:rPr lang="en-US" sz="2800" b="0" i="1" kern="1200" dirty="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a:solidFill>
                            <a:schemeClr val="tx1"/>
                          </a:solidFill>
                          <a:effectLst/>
                          <a:latin typeface="Times New Roman" panose="02020603050405020304" pitchFamily="18" charset="0"/>
                          <a:ea typeface="+mn-ea"/>
                          <a:cs typeface="Times New Roman" panose="02020603050405020304" pitchFamily="18" charset="0"/>
                        </a:rPr>
                        <a:t>toʻgʻrisida”gi</a:t>
                      </a:r>
                      <a:r>
                        <a:rPr lang="en-US" sz="2800" b="0" i="1" kern="1200" dirty="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a:solidFill>
                            <a:schemeClr val="tx1"/>
                          </a:solidFill>
                          <a:effectLst/>
                          <a:latin typeface="Times New Roman" panose="02020603050405020304" pitchFamily="18" charset="0"/>
                          <a:ea typeface="+mn-ea"/>
                          <a:cs typeface="Times New Roman" panose="02020603050405020304" pitchFamily="18" charset="0"/>
                        </a:rPr>
                        <a:t>Qonuni</a:t>
                      </a:r>
                      <a:r>
                        <a:rPr lang="en-US" sz="2800" b="0" i="1" kern="1200" dirty="0">
                          <a:solidFill>
                            <a:schemeClr val="tx1"/>
                          </a:solidFill>
                          <a:effectLst/>
                          <a:latin typeface="Times New Roman" panose="02020603050405020304" pitchFamily="18" charset="0"/>
                          <a:ea typeface="+mn-ea"/>
                          <a:cs typeface="Times New Roman" panose="02020603050405020304" pitchFamily="18" charset="0"/>
                        </a:rPr>
                        <a:t> 3-moddasi</a:t>
                      </a:r>
                      <a:endParaRPr lang="ru-RU" sz="2800" b="0" i="1"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2425428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40416" y="985936"/>
            <a:ext cx="5088232" cy="2155032"/>
            <a:chOff x="0" y="0"/>
            <a:chExt cx="2277097" cy="1466644"/>
          </a:xfrm>
          <a:gradFill flip="none" rotWithShape="1">
            <a:gsLst>
              <a:gs pos="0">
                <a:srgbClr val="14366E">
                  <a:shade val="30000"/>
                  <a:satMod val="115000"/>
                </a:srgbClr>
              </a:gs>
              <a:gs pos="50000">
                <a:srgbClr val="14366E">
                  <a:shade val="67500"/>
                  <a:satMod val="115000"/>
                </a:srgbClr>
              </a:gs>
              <a:gs pos="100000">
                <a:srgbClr val="14366E">
                  <a:shade val="100000"/>
                  <a:satMod val="115000"/>
                </a:srgbClr>
              </a:gs>
            </a:gsLst>
            <a:lin ang="16200000" scaled="1"/>
            <a:tileRect/>
          </a:gradFill>
        </p:grpSpPr>
        <p:sp>
          <p:nvSpPr>
            <p:cNvPr id="3" name="Freeform 3"/>
            <p:cNvSpPr/>
            <p:nvPr/>
          </p:nvSpPr>
          <p:spPr>
            <a:xfrm>
              <a:off x="0" y="0"/>
              <a:ext cx="2277097" cy="1466644"/>
            </a:xfrm>
            <a:custGeom>
              <a:avLst/>
              <a:gdLst/>
              <a:ahLst/>
              <a:cxnLst/>
              <a:rect l="l" t="t" r="r" b="b"/>
              <a:pathLst>
                <a:path w="2277097" h="1466644">
                  <a:moveTo>
                    <a:pt x="51176" y="0"/>
                  </a:moveTo>
                  <a:lnTo>
                    <a:pt x="2225921" y="0"/>
                  </a:lnTo>
                  <a:cubicBezTo>
                    <a:pt x="2254185" y="0"/>
                    <a:pt x="2277097" y="22912"/>
                    <a:pt x="2277097" y="51176"/>
                  </a:cubicBezTo>
                  <a:lnTo>
                    <a:pt x="2277097" y="1415468"/>
                  </a:lnTo>
                  <a:cubicBezTo>
                    <a:pt x="2277097" y="1429041"/>
                    <a:pt x="2271705" y="1442058"/>
                    <a:pt x="2262108" y="1451655"/>
                  </a:cubicBezTo>
                  <a:cubicBezTo>
                    <a:pt x="2252511" y="1461252"/>
                    <a:pt x="2239494" y="1466644"/>
                    <a:pt x="2225921" y="1466644"/>
                  </a:cubicBezTo>
                  <a:lnTo>
                    <a:pt x="51176" y="1466644"/>
                  </a:lnTo>
                  <a:cubicBezTo>
                    <a:pt x="22912" y="1466644"/>
                    <a:pt x="0" y="1443732"/>
                    <a:pt x="0" y="1415468"/>
                  </a:cubicBezTo>
                  <a:lnTo>
                    <a:pt x="0" y="51176"/>
                  </a:lnTo>
                  <a:cubicBezTo>
                    <a:pt x="0" y="22912"/>
                    <a:pt x="22912" y="0"/>
                    <a:pt x="51176" y="0"/>
                  </a:cubicBezTo>
                  <a:close/>
                </a:path>
              </a:pathLst>
            </a:custGeom>
            <a:grpFill/>
          </p:spPr>
        </p:sp>
        <p:sp>
          <p:nvSpPr>
            <p:cNvPr id="4" name="TextBox 4"/>
            <p:cNvSpPr txBox="1"/>
            <p:nvPr/>
          </p:nvSpPr>
          <p:spPr>
            <a:xfrm>
              <a:off x="0" y="-38100"/>
              <a:ext cx="2277097" cy="1504744"/>
            </a:xfrm>
            <a:prstGeom prst="rect">
              <a:avLst/>
            </a:prstGeom>
            <a:grpFill/>
          </p:spPr>
          <p:txBody>
            <a:bodyPr lIns="33867" tIns="33867" rIns="33867" bIns="33867" rtlCol="0" anchor="ctr"/>
            <a:lstStyle/>
            <a:p>
              <a:pPr algn="ctr" defTabSz="609630">
                <a:lnSpc>
                  <a:spcPts val="1773"/>
                </a:lnSpc>
              </a:pPr>
              <a:endParaRPr sz="1200">
                <a:solidFill>
                  <a:prstClr val="black"/>
                </a:solidFill>
                <a:latin typeface="Calibri"/>
              </a:endParaRPr>
            </a:p>
          </p:txBody>
        </p:sp>
      </p:grpSp>
      <p:sp>
        <p:nvSpPr>
          <p:cNvPr id="5" name="TextBox 5"/>
          <p:cNvSpPr txBox="1"/>
          <p:nvPr/>
        </p:nvSpPr>
        <p:spPr>
          <a:xfrm>
            <a:off x="2495600" y="303674"/>
            <a:ext cx="2690071" cy="455125"/>
          </a:xfrm>
          <a:prstGeom prst="rect">
            <a:avLst/>
          </a:prstGeom>
        </p:spPr>
        <p:txBody>
          <a:bodyPr wrap="square" lIns="0" tIns="0" rIns="0" bIns="0" rtlCol="0" anchor="t">
            <a:spAutoFit/>
          </a:bodyPr>
          <a:lstStyle/>
          <a:p>
            <a:pPr defTabSz="609630">
              <a:lnSpc>
                <a:spcPts val="3492"/>
              </a:lnSpc>
            </a:pPr>
            <a:endParaRPr lang="en-US" sz="4060" b="1" dirty="0">
              <a:solidFill>
                <a:srgbClr val="14366E"/>
              </a:solidFill>
              <a:latin typeface="Times New Roman" panose="02020603050405020304" pitchFamily="18" charset="0"/>
              <a:ea typeface="Horizon"/>
              <a:cs typeface="Times New Roman" panose="02020603050405020304" pitchFamily="18" charset="0"/>
              <a:sym typeface="Horizon"/>
            </a:endParaRPr>
          </a:p>
        </p:txBody>
      </p:sp>
      <p:grpSp>
        <p:nvGrpSpPr>
          <p:cNvPr id="6" name="Group 6"/>
          <p:cNvGrpSpPr/>
          <p:nvPr/>
        </p:nvGrpSpPr>
        <p:grpSpPr>
          <a:xfrm>
            <a:off x="948419" y="881096"/>
            <a:ext cx="5763902" cy="45704"/>
            <a:chOff x="0" y="0"/>
            <a:chExt cx="2277097" cy="18056"/>
          </a:xfrm>
        </p:grpSpPr>
        <p:sp>
          <p:nvSpPr>
            <p:cNvPr id="7" name="Freeform 7"/>
            <p:cNvSpPr/>
            <p:nvPr/>
          </p:nvSpPr>
          <p:spPr>
            <a:xfrm>
              <a:off x="0" y="0"/>
              <a:ext cx="2277097" cy="18056"/>
            </a:xfrm>
            <a:custGeom>
              <a:avLst/>
              <a:gdLst/>
              <a:ahLst/>
              <a:cxnLst/>
              <a:rect l="l" t="t" r="r" b="b"/>
              <a:pathLst>
                <a:path w="2277097" h="18056">
                  <a:moveTo>
                    <a:pt x="9028" y="0"/>
                  </a:moveTo>
                  <a:lnTo>
                    <a:pt x="2268069" y="0"/>
                  </a:lnTo>
                  <a:cubicBezTo>
                    <a:pt x="2273055" y="0"/>
                    <a:pt x="2277097" y="4042"/>
                    <a:pt x="2277097" y="9028"/>
                  </a:cubicBezTo>
                  <a:lnTo>
                    <a:pt x="2277097" y="9028"/>
                  </a:lnTo>
                  <a:cubicBezTo>
                    <a:pt x="2277097" y="11422"/>
                    <a:pt x="2276146" y="13719"/>
                    <a:pt x="2274453" y="15412"/>
                  </a:cubicBezTo>
                  <a:cubicBezTo>
                    <a:pt x="2272760" y="17105"/>
                    <a:pt x="2270463" y="18056"/>
                    <a:pt x="2268069" y="18056"/>
                  </a:cubicBezTo>
                  <a:lnTo>
                    <a:pt x="9028" y="18056"/>
                  </a:lnTo>
                  <a:cubicBezTo>
                    <a:pt x="4042" y="18056"/>
                    <a:pt x="0" y="14014"/>
                    <a:pt x="0" y="9028"/>
                  </a:cubicBezTo>
                  <a:lnTo>
                    <a:pt x="0" y="9028"/>
                  </a:lnTo>
                  <a:cubicBezTo>
                    <a:pt x="0" y="4042"/>
                    <a:pt x="4042" y="0"/>
                    <a:pt x="9028" y="0"/>
                  </a:cubicBezTo>
                  <a:close/>
                </a:path>
              </a:pathLst>
            </a:custGeom>
            <a:gradFill rotWithShape="1">
              <a:gsLst>
                <a:gs pos="0">
                  <a:srgbClr val="0755B1">
                    <a:alpha val="100000"/>
                  </a:srgbClr>
                </a:gs>
                <a:gs pos="100000">
                  <a:srgbClr val="40B2D4">
                    <a:alpha val="100000"/>
                  </a:srgbClr>
                </a:gs>
              </a:gsLst>
              <a:path path="circle">
                <a:fillToRect r="100000" b="100000"/>
              </a:path>
              <a:tileRect l="-100000" t="-100000"/>
            </a:gradFill>
          </p:spPr>
        </p:sp>
        <p:sp>
          <p:nvSpPr>
            <p:cNvPr id="8" name="TextBox 8"/>
            <p:cNvSpPr txBox="1"/>
            <p:nvPr/>
          </p:nvSpPr>
          <p:spPr>
            <a:xfrm>
              <a:off x="0" y="-38100"/>
              <a:ext cx="2277097" cy="56156"/>
            </a:xfrm>
            <a:prstGeom prst="rect">
              <a:avLst/>
            </a:prstGeom>
          </p:spPr>
          <p:txBody>
            <a:bodyPr lIns="33867" tIns="33867" rIns="33867" bIns="33867" rtlCol="0" anchor="ctr"/>
            <a:lstStyle/>
            <a:p>
              <a:pPr algn="ctr" defTabSz="609630">
                <a:lnSpc>
                  <a:spcPts val="1773"/>
                </a:lnSpc>
              </a:pPr>
              <a:endParaRPr sz="1200">
                <a:solidFill>
                  <a:prstClr val="black"/>
                </a:solidFill>
                <a:latin typeface="Calibri"/>
              </a:endParaRPr>
            </a:p>
          </p:txBody>
        </p:sp>
      </p:grpSp>
      <p:sp>
        <p:nvSpPr>
          <p:cNvPr id="10" name="TextBox 10"/>
          <p:cNvSpPr txBox="1"/>
          <p:nvPr/>
        </p:nvSpPr>
        <p:spPr>
          <a:xfrm>
            <a:off x="6911439" y="1052736"/>
            <a:ext cx="4873193" cy="1974900"/>
          </a:xfrm>
          <a:prstGeom prst="rect">
            <a:avLst/>
          </a:prstGeom>
        </p:spPr>
        <p:txBody>
          <a:bodyPr wrap="square" lIns="0" tIns="0" rIns="0" bIns="0" rtlCol="0" anchor="t">
            <a:spAutoFit/>
          </a:bodyPr>
          <a:lstStyle/>
          <a:p>
            <a:pPr lvl="0" algn="ctr" defTabSz="609630">
              <a:lnSpc>
                <a:spcPts val="2188"/>
              </a:lnSpc>
            </a:pPr>
            <a:r>
              <a:rPr lang="ru-RU" sz="2800" b="1" dirty="0" err="1">
                <a:solidFill>
                  <a:schemeClr val="bg1"/>
                </a:solidFill>
                <a:latin typeface="Times New Roman" panose="02020603050405020304" pitchFamily="18" charset="0"/>
                <a:cs typeface="Times New Roman" panose="02020603050405020304" pitchFamily="18" charset="0"/>
              </a:rPr>
              <a:t>Taʼlim</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tashkilotlarida</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turli</a:t>
            </a:r>
            <a:r>
              <a:rPr lang="ru-RU" sz="2800" b="1" dirty="0">
                <a:solidFill>
                  <a:schemeClr val="bg1"/>
                </a:solidFill>
                <a:latin typeface="Times New Roman" panose="02020603050405020304" pitchFamily="18" charset="0"/>
                <a:cs typeface="Times New Roman" panose="02020603050405020304" pitchFamily="18" charset="0"/>
              </a:rPr>
              <a:t> </a:t>
            </a:r>
          </a:p>
          <a:p>
            <a:pPr lvl="0" algn="ctr" defTabSz="609630">
              <a:lnSpc>
                <a:spcPts val="2188"/>
              </a:lnSpc>
            </a:pPr>
            <a:endParaRPr lang="ru-RU" sz="2800" b="1" dirty="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a:solidFill>
                  <a:schemeClr val="bg1"/>
                </a:solidFill>
                <a:latin typeface="Times New Roman" panose="02020603050405020304" pitchFamily="18" charset="0"/>
                <a:cs typeface="Times New Roman" panose="02020603050405020304" pitchFamily="18" charset="0"/>
              </a:rPr>
              <a:t>meʼyoriy-huquqiy</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hujjatlar</a:t>
            </a:r>
            <a:r>
              <a:rPr lang="ru-RU" sz="2800" b="1" dirty="0">
                <a:solidFill>
                  <a:schemeClr val="bg1"/>
                </a:solidFill>
                <a:latin typeface="Times New Roman" panose="02020603050405020304" pitchFamily="18" charset="0"/>
                <a:cs typeface="Times New Roman" panose="02020603050405020304" pitchFamily="18" charset="0"/>
              </a:rPr>
              <a:t> </a:t>
            </a:r>
          </a:p>
          <a:p>
            <a:pPr lvl="0" algn="ctr" defTabSz="609630">
              <a:lnSpc>
                <a:spcPts val="2188"/>
              </a:lnSpc>
            </a:pPr>
            <a:endParaRPr lang="ru-RU" sz="2800" b="1" dirty="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a:solidFill>
                  <a:schemeClr val="bg1"/>
                </a:solidFill>
                <a:latin typeface="Times New Roman" panose="02020603050405020304" pitchFamily="18" charset="0"/>
                <a:cs typeface="Times New Roman" panose="02020603050405020304" pitchFamily="18" charset="0"/>
              </a:rPr>
              <a:t>mavjud</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bo‘lib</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ular</a:t>
            </a:r>
            <a:r>
              <a:rPr lang="ru-RU" sz="2800" b="1" dirty="0">
                <a:solidFill>
                  <a:schemeClr val="bg1"/>
                </a:solidFill>
                <a:latin typeface="Times New Roman" panose="02020603050405020304" pitchFamily="18" charset="0"/>
                <a:cs typeface="Times New Roman" panose="02020603050405020304" pitchFamily="18" charset="0"/>
              </a:rPr>
              <a:t> </a:t>
            </a:r>
          </a:p>
          <a:p>
            <a:pPr lvl="0" algn="ctr" defTabSz="609630">
              <a:lnSpc>
                <a:spcPts val="2188"/>
              </a:lnSpc>
            </a:pPr>
            <a:endParaRPr lang="ru-RU" sz="2800" b="1" dirty="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a:solidFill>
                  <a:schemeClr val="bg1"/>
                </a:solidFill>
                <a:latin typeface="Times New Roman" panose="02020603050405020304" pitchFamily="18" charset="0"/>
                <a:cs typeface="Times New Roman" panose="02020603050405020304" pitchFamily="18" charset="0"/>
              </a:rPr>
              <a:t>quyidagilarni</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o‘z</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ichiga</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oladi</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7" name="TextBox 17"/>
          <p:cNvSpPr txBox="1"/>
          <p:nvPr/>
        </p:nvSpPr>
        <p:spPr>
          <a:xfrm>
            <a:off x="6911439" y="4115116"/>
            <a:ext cx="4945201" cy="2482235"/>
          </a:xfrm>
          <a:prstGeom prst="rect">
            <a:avLst/>
          </a:prstGeom>
        </p:spPr>
        <p:txBody>
          <a:bodyPr wrap="square" lIns="0" tIns="0" rIns="0" bIns="0" rtlCol="0" anchor="t">
            <a:spAutoFit/>
          </a:bodyPr>
          <a:lstStyle/>
          <a:p>
            <a:pPr defTabSz="609630"/>
            <a:endPar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p:txBody>
      </p:sp>
      <p:sp>
        <p:nvSpPr>
          <p:cNvPr id="15" name="Прямоугольник 14"/>
          <p:cNvSpPr/>
          <p:nvPr/>
        </p:nvSpPr>
        <p:spPr>
          <a:xfrm>
            <a:off x="551384" y="2204864"/>
            <a:ext cx="6145016" cy="3908762"/>
          </a:xfrm>
          <a:prstGeom prst="rect">
            <a:avLst/>
          </a:prstGeom>
        </p:spPr>
        <p:txBody>
          <a:bodyPr wrap="square">
            <a:spAutoFit/>
          </a:bodyPr>
          <a:lstStyle/>
          <a:p>
            <a:pPr algn="just"/>
            <a:r>
              <a:rPr lang="uz-Cyrl-UZ" sz="3200" b="1" dirty="0">
                <a:solidFill>
                  <a:srgbClr val="002060"/>
                </a:solidFill>
                <a:latin typeface="Times New Roman" panose="02020603050405020304" pitchFamily="18" charset="0"/>
                <a:cs typeface="Times New Roman" panose="02020603050405020304" pitchFamily="18" charset="0"/>
              </a:rPr>
              <a:t>Mamlakatimizda maktabgacha taʼlim tizimini isloh qilishga alohida etibor qaratilmoqda </a:t>
            </a:r>
            <a:r>
              <a:rPr lang="en-US" sz="3200" b="1" dirty="0" err="1">
                <a:solidFill>
                  <a:srgbClr val="002060"/>
                </a:solidFill>
                <a:latin typeface="Times New Roman" panose="02020603050405020304" pitchFamily="18" charset="0"/>
                <a:cs typeface="Times New Roman" panose="02020603050405020304" pitchFamily="18" charset="0"/>
              </a:rPr>
              <a:t>Maktabgacha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taʼlimning</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huquqiy</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asoslari</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davlat</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tomonidan</a:t>
            </a:r>
            <a:r>
              <a:rPr lang="ru-RU"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belgilangan</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meʼyoriy</a:t>
            </a:r>
            <a:r>
              <a:rPr lang="en-US" sz="3200" b="1" dirty="0">
                <a:solidFill>
                  <a:srgbClr val="002060"/>
                </a:solidFill>
                <a:latin typeface="Times New Roman" panose="02020603050405020304" pitchFamily="18" charset="0"/>
                <a:cs typeface="Times New Roman" panose="02020603050405020304" pitchFamily="18" charset="0"/>
              </a:rPr>
              <a:t> -</a:t>
            </a:r>
            <a:r>
              <a:rPr lang="ru-RU"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huquqiy</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hujjatlar</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orqali</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tartibga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solinadi</a:t>
            </a:r>
            <a:r>
              <a:rPr lang="en-US" sz="3200" b="1" dirty="0">
                <a:solidFill>
                  <a:srgbClr val="002060"/>
                </a:solidFill>
                <a:latin typeface="Times New Roman" panose="02020603050405020304" pitchFamily="18" charset="0"/>
                <a:cs typeface="Times New Roman" panose="02020603050405020304" pitchFamily="18" charset="0"/>
              </a:rPr>
              <a:t> </a:t>
            </a:r>
            <a:endParaRPr lang="ru-RU" sz="3200" dirty="0"/>
          </a:p>
          <a:p>
            <a:pPr algn="just"/>
            <a:r>
              <a:rPr lang="uz-Cyrl-UZ" sz="2400" b="1" dirty="0">
                <a:solidFill>
                  <a:srgbClr val="002060"/>
                </a:solidFill>
                <a:latin typeface="Times New Roman" panose="02020603050405020304" pitchFamily="18" charset="0"/>
                <a:cs typeface="Times New Roman" panose="02020603050405020304" pitchFamily="18" charset="0"/>
              </a:rPr>
              <a:t> </a:t>
            </a:r>
            <a:endParaRPr lang="ru-RU" sz="2000" dirty="0"/>
          </a:p>
        </p:txBody>
      </p:sp>
      <p:sp>
        <p:nvSpPr>
          <p:cNvPr id="9" name="Прямоугольник 8"/>
          <p:cNvSpPr/>
          <p:nvPr/>
        </p:nvSpPr>
        <p:spPr>
          <a:xfrm>
            <a:off x="6712320" y="3140968"/>
            <a:ext cx="6080424" cy="3477875"/>
          </a:xfrm>
          <a:prstGeom prst="rect">
            <a:avLst/>
          </a:prstGeom>
        </p:spPr>
        <p:txBody>
          <a:bodyPr wrap="square">
            <a:spAutoFit/>
          </a:bodyPr>
          <a:lstStyle/>
          <a:p>
            <a:pPr defTabSz="609630"/>
            <a:r>
              <a:rPr lang="en-US" sz="2000" b="1" dirty="0">
                <a:solidFill>
                  <a:srgbClr val="002060"/>
                </a:solidFill>
                <a:latin typeface="Times New Roman" panose="02020603050405020304" pitchFamily="18" charset="0"/>
                <a:cs typeface="Times New Roman" panose="02020603050405020304" pitchFamily="18" charset="0"/>
              </a:rPr>
              <a:t>1.</a:t>
            </a:r>
            <a:r>
              <a:rPr lang="uz-Cyrl-UZ" sz="2000" b="1" dirty="0">
                <a:solidFill>
                  <a:srgbClr val="002060"/>
                </a:solidFill>
                <a:latin typeface="Times New Roman" panose="02020603050405020304" pitchFamily="18" charset="0"/>
                <a:cs typeface="Times New Roman" panose="02020603050405020304" pitchFamily="18" charset="0"/>
              </a:rPr>
              <a:t>O‘zbekiston Respublikasi </a:t>
            </a:r>
            <a:r>
              <a:rPr lang="en-US" sz="2000" b="1" dirty="0" err="1">
                <a:solidFill>
                  <a:srgbClr val="002060"/>
                </a:solidFill>
                <a:latin typeface="Times New Roman" panose="02020603050405020304" pitchFamily="18" charset="0"/>
                <a:cs typeface="Times New Roman" panose="02020603050405020304" pitchFamily="18" charset="0"/>
              </a:rPr>
              <a:t>Konstitutsiyasi</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r>
              <a:rPr lang="en-US" sz="2000" b="1" dirty="0">
                <a:solidFill>
                  <a:srgbClr val="002060"/>
                </a:solidFill>
                <a:latin typeface="Times New Roman" panose="02020603050405020304" pitchFamily="18" charset="0"/>
                <a:cs typeface="Times New Roman" panose="02020603050405020304" pitchFamily="18" charset="0"/>
              </a:rPr>
              <a:t>2.</a:t>
            </a:r>
            <a:r>
              <a:rPr lang="uz-Cyrl-UZ" sz="2000" b="1" dirty="0">
                <a:solidFill>
                  <a:srgbClr val="002060"/>
                </a:solidFill>
                <a:latin typeface="Times New Roman" panose="02020603050405020304" pitchFamily="18" charset="0"/>
                <a:cs typeface="Times New Roman" panose="02020603050405020304" pitchFamily="18" charset="0"/>
              </a:rPr>
              <a:t>O‘zbekiston Respublikasi </a:t>
            </a:r>
            <a:r>
              <a:rPr lang="ru-RU" sz="2000" b="1" dirty="0" err="1">
                <a:solidFill>
                  <a:srgbClr val="002060"/>
                </a:solidFill>
                <a:latin typeface="Times New Roman" panose="02020603050405020304" pitchFamily="18" charset="0"/>
                <a:cs typeface="Times New Roman" panose="02020603050405020304" pitchFamily="18" charset="0"/>
              </a:rPr>
              <a:t>Qonunlar</a:t>
            </a:r>
            <a:r>
              <a:rPr lang="en-US" sz="2000" b="1" dirty="0" err="1">
                <a:solidFill>
                  <a:srgbClr val="002060"/>
                </a:solidFill>
                <a:latin typeface="Times New Roman" panose="02020603050405020304" pitchFamily="18" charset="0"/>
                <a:cs typeface="Times New Roman" panose="02020603050405020304" pitchFamily="18" charset="0"/>
              </a:rPr>
              <a:t>i</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r>
              <a:rPr lang="en-US" sz="2000" b="1" dirty="0">
                <a:solidFill>
                  <a:srgbClr val="002060"/>
                </a:solidFill>
                <a:latin typeface="Times New Roman" panose="02020603050405020304" pitchFamily="18" charset="0"/>
                <a:cs typeface="Times New Roman" panose="02020603050405020304" pitchFamily="18" charset="0"/>
              </a:rPr>
              <a:t>3.</a:t>
            </a:r>
            <a:r>
              <a:rPr lang="uz-Cyrl-UZ" sz="2000" dirty="0"/>
              <a:t> </a:t>
            </a:r>
            <a:r>
              <a:rPr lang="uz-Cyrl-UZ" sz="2000" b="1" dirty="0">
                <a:solidFill>
                  <a:srgbClr val="002060"/>
                </a:solidFill>
                <a:latin typeface="Times New Roman" panose="02020603050405020304" pitchFamily="18" charset="0"/>
                <a:cs typeface="Times New Roman" panose="02020603050405020304" pitchFamily="18" charset="0"/>
              </a:rPr>
              <a:t>Oʻzbekiston Respublikasi Oliy Majlisi palatalarining qarorlari</a:t>
            </a:r>
            <a:endParaRPr lang="ru-RU" sz="2000" b="1"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4.Prezident </a:t>
            </a:r>
            <a:r>
              <a:rPr lang="en-US" sz="2000" b="1" dirty="0" err="1">
                <a:solidFill>
                  <a:srgbClr val="002060"/>
                </a:solidFill>
                <a:latin typeface="Times New Roman" panose="02020603050405020304" pitchFamily="18" charset="0"/>
                <a:cs typeface="Times New Roman" panose="02020603050405020304" pitchFamily="18" charset="0"/>
              </a:rPr>
              <a:t>farmonlari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qarorlari</a:t>
            </a:r>
            <a:endParaRPr lang="en-US" sz="2000"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5</a:t>
            </a:r>
            <a:r>
              <a:rPr lang="en-US" sz="2000" dirty="0">
                <a:solidFill>
                  <a:srgbClr val="002060"/>
                </a:solidFill>
                <a:latin typeface="Times New Roman" panose="02020603050405020304" pitchFamily="18" charset="0"/>
                <a:cs typeface="Times New Roman" panose="02020603050405020304" pitchFamily="18" charset="0"/>
              </a:rPr>
              <a:t>.</a:t>
            </a:r>
            <a:r>
              <a:rPr lang="en-US" sz="2000" b="1" dirty="0">
                <a:solidFill>
                  <a:srgbClr val="002060"/>
                </a:solidFill>
                <a:latin typeface="Times New Roman" panose="02020603050405020304" pitchFamily="18" charset="0"/>
                <a:cs typeface="Times New Roman" panose="02020603050405020304" pitchFamily="18" charset="0"/>
              </a:rPr>
              <a:t>Vazirlar </a:t>
            </a:r>
            <a:r>
              <a:rPr lang="en-US" sz="2000" b="1" dirty="0" err="1">
                <a:solidFill>
                  <a:srgbClr val="002060"/>
                </a:solidFill>
                <a:latin typeface="Times New Roman" panose="02020603050405020304" pitchFamily="18" charset="0"/>
                <a:cs typeface="Times New Roman" panose="02020603050405020304" pitchFamily="18" charset="0"/>
              </a:rPr>
              <a:t>Mahkamasining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qarorlari</a:t>
            </a:r>
            <a:endParaRPr lang="en-US" sz="2000"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6.Vazirlik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idoralarning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normativ-huquqiy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hujjatlari</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rPr>
              <a:t>7.</a:t>
            </a:r>
            <a:r>
              <a:rPr lang="uz-Cyrl-UZ" sz="2000" dirty="0"/>
              <a:t> </a:t>
            </a:r>
            <a:r>
              <a:rPr lang="uz-Cyrl-UZ" sz="2000" b="1" dirty="0">
                <a:solidFill>
                  <a:srgbClr val="002060"/>
                </a:solidFill>
                <a:latin typeface="Times New Roman" panose="02020603050405020304" pitchFamily="18" charset="0"/>
                <a:cs typeface="Times New Roman" panose="02020603050405020304" pitchFamily="18" charset="0"/>
              </a:rPr>
              <a:t>Mahalliy davlat hokimiyati organlarining </a:t>
            </a:r>
          </a:p>
          <a:p>
            <a:pPr defTabSz="609630">
              <a:defRPr/>
            </a:pPr>
            <a:r>
              <a:rPr lang="en-US" sz="2000" b="1" dirty="0" err="1">
                <a:solidFill>
                  <a:srgbClr val="002060"/>
                </a:solidFill>
                <a:latin typeface="Times New Roman" panose="02020603050405020304" pitchFamily="18" charset="0"/>
                <a:cs typeface="Times New Roman" panose="02020603050405020304" pitchFamily="18" charset="0"/>
              </a:rPr>
              <a:t>qarorlari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meʼyoriy-huquqiy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hujjatlardir</a:t>
            </a:r>
            <a:r>
              <a:rPr lang="en-US" sz="2000" b="1" dirty="0">
                <a:solidFill>
                  <a:srgbClr val="002060"/>
                </a:solidFill>
                <a:latin typeface="Times New Roman" panose="02020603050405020304" pitchFamily="18" charset="0"/>
                <a:cs typeface="Times New Roman" panose="02020603050405020304" pitchFamily="18" charset="0"/>
              </a:rPr>
              <a:t> </a:t>
            </a:r>
          </a:p>
          <a:p>
            <a:pPr defTabSz="609630">
              <a:defRPr/>
            </a:pPr>
            <a:endPar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p:txBody>
      </p:sp>
      <p:sp>
        <p:nvSpPr>
          <p:cNvPr id="12" name="Прямоугольник 11"/>
          <p:cNvSpPr/>
          <p:nvPr/>
        </p:nvSpPr>
        <p:spPr>
          <a:xfrm>
            <a:off x="1559496" y="188640"/>
            <a:ext cx="7992888" cy="584775"/>
          </a:xfrm>
          <a:prstGeom prst="rect">
            <a:avLst/>
          </a:prstGeom>
        </p:spPr>
        <p:txBody>
          <a:bodyPr wrap="square">
            <a:spAutoFit/>
          </a:bodyPr>
          <a:lstStyle/>
          <a:p>
            <a:pPr algn="ctr" defTabSz="109042">
              <a:defRPr/>
            </a:pPr>
            <a:r>
              <a:rPr lang="en-US" sz="3200" b="1" dirty="0">
                <a:solidFill>
                  <a:srgbClr val="0830F6"/>
                </a:solidFill>
                <a:latin typeface="Times New Roman" panose="02020603050405020304" pitchFamily="18" charset="0"/>
                <a:cs typeface="Times New Roman" panose="02020603050405020304" pitchFamily="18" charset="0"/>
              </a:rPr>
              <a:t>NORMATIV-HUQUQIY HUJJAT</a:t>
            </a:r>
            <a:endParaRPr lang="uz-Cyrl-UZ" sz="3200" b="1" dirty="0">
              <a:solidFill>
                <a:srgbClr val="0830F6"/>
              </a:solidFill>
              <a:latin typeface="Cambria" panose="02040503050406030204" pitchFamily="18" charset="0"/>
            </a:endParaRPr>
          </a:p>
        </p:txBody>
      </p:sp>
    </p:spTree>
    <p:extLst>
      <p:ext uri="{BB962C8B-B14F-4D97-AF65-F5344CB8AC3E}">
        <p14:creationId xmlns:p14="http://schemas.microsoft.com/office/powerpoint/2010/main" val="66333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167433065"/>
              </p:ext>
            </p:extLst>
          </p:nvPr>
        </p:nvGraphicFramePr>
        <p:xfrm>
          <a:off x="1117703" y="1067244"/>
          <a:ext cx="9767478" cy="5547360"/>
        </p:xfrm>
        <a:graphic>
          <a:graphicData uri="http://schemas.openxmlformats.org/drawingml/2006/table">
            <a:tbl>
              <a:tblPr firstRow="1" firstCol="1" bandRow="1"/>
              <a:tblGrid>
                <a:gridCol w="9767478">
                  <a:extLst>
                    <a:ext uri="{9D8B030D-6E8A-4147-A177-3AD203B41FA5}">
                      <a16:colId xmlns:a16="http://schemas.microsoft.com/office/drawing/2014/main" val="2650263716"/>
                    </a:ext>
                  </a:extLst>
                </a:gridCol>
              </a:tblGrid>
              <a:tr h="4552893">
                <a:tc>
                  <a:txBody>
                    <a:bodyPr/>
                    <a:lstStyle/>
                    <a:p>
                      <a:pPr algn="just"/>
                      <a:r>
                        <a:rPr lang="en-US" sz="2800" b="1" dirty="0" err="1">
                          <a:solidFill>
                            <a:srgbClr val="14366E"/>
                          </a:solidFill>
                          <a:latin typeface="Times New Roman" panose="02020603050405020304" pitchFamily="18" charset="0"/>
                          <a:cs typeface="Times New Roman" panose="02020603050405020304" pitchFamily="18" charset="0"/>
                        </a:rPr>
                        <a:t>Qonunlar</a:t>
                      </a:r>
                      <a:r>
                        <a:rPr lang="en-US" sz="2800" b="1" dirty="0">
                          <a:solidFill>
                            <a:srgbClr val="14366E"/>
                          </a:solidFill>
                          <a:latin typeface="Times New Roman" panose="02020603050405020304" pitchFamily="18" charset="0"/>
                          <a:cs typeface="Times New Roman" panose="02020603050405020304" pitchFamily="18" charset="0"/>
                        </a:rPr>
                        <a:t>:- </a:t>
                      </a:r>
                      <a:r>
                        <a:rPr lang="uz-Cyrl-UZ" sz="2800" b="1" dirty="0">
                          <a:solidFill>
                            <a:srgbClr val="002060"/>
                          </a:solidFill>
                          <a:latin typeface="Times New Roman" panose="02020603050405020304" pitchFamily="18" charset="0"/>
                          <a:cs typeface="Times New Roman" panose="02020603050405020304" pitchFamily="18" charset="0"/>
                        </a:rPr>
                        <a:t>O‘zbekiston Respublikasi </a:t>
                      </a:r>
                      <a:r>
                        <a:rPr lang="en-US" sz="2800" b="1" dirty="0" err="1">
                          <a:solidFill>
                            <a:srgbClr val="002060"/>
                          </a:solidFill>
                          <a:latin typeface="Times New Roman" panose="02020603050405020304" pitchFamily="18" charset="0"/>
                          <a:cs typeface="Times New Roman" panose="02020603050405020304" pitchFamily="18" charset="0"/>
                        </a:rPr>
                        <a:t>Konstitutsiyasi</a:t>
                      </a:r>
                      <a:r>
                        <a:rPr lang="uz-Cyrl-UZ"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O‘zbekiston</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Respublikasining</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Taʼlim</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to‘g‘risida”gi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qonuni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Maktabgacha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taʼlim</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tarbiya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to‘g‘risida”gi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qonun</a:t>
                      </a:r>
                      <a:r>
                        <a:rPr lang="uz-Cyrl-UZ" sz="2800" b="1" dirty="0">
                          <a:solidFill>
                            <a:srgbClr val="14366E"/>
                          </a:solidFill>
                          <a:latin typeface="Times New Roman" panose="02020603050405020304" pitchFamily="18" charset="0"/>
                          <a:cs typeface="Times New Roman" panose="02020603050405020304" pitchFamily="18" charset="0"/>
                        </a:rPr>
                        <a:t>,</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Pedagogning</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maqomi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to’g’risida”gi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qonun</a:t>
                      </a:r>
                      <a:r>
                        <a:rPr lang="uz-Cyrl-UZ" sz="2800" b="1" baseline="0"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boshqa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tegishli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qonunlar</a:t>
                      </a:r>
                      <a:endParaRPr lang="en-US" sz="2800" dirty="0">
                        <a:solidFill>
                          <a:srgbClr val="14366E"/>
                        </a:solidFill>
                        <a:latin typeface="Times New Roman" panose="02020603050405020304" pitchFamily="18" charset="0"/>
                        <a:cs typeface="Times New Roman" panose="02020603050405020304" pitchFamily="18" charset="0"/>
                      </a:endParaRPr>
                    </a:p>
                    <a:p>
                      <a:pPr algn="just"/>
                      <a:r>
                        <a:rPr lang="en-US" sz="2800" b="1" dirty="0" err="1">
                          <a:solidFill>
                            <a:srgbClr val="14366E"/>
                          </a:solidFill>
                          <a:latin typeface="Times New Roman" panose="02020603050405020304" pitchFamily="18" charset="0"/>
                          <a:cs typeface="Times New Roman" panose="02020603050405020304" pitchFamily="18" charset="0"/>
                        </a:rPr>
                        <a:t>Prezident</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farmonlari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qarorlari</a:t>
                      </a:r>
                      <a:r>
                        <a:rPr lang="en-US" sz="2800" b="1" dirty="0">
                          <a:solidFill>
                            <a:srgbClr val="14366E"/>
                          </a:solidFill>
                          <a:latin typeface="Times New Roman" panose="02020603050405020304" pitchFamily="18" charset="0"/>
                          <a:cs typeface="Times New Roman" panose="02020603050405020304" pitchFamily="18" charset="0"/>
                        </a:rPr>
                        <a:t>:</a:t>
                      </a:r>
                      <a:r>
                        <a:rPr lang="uz-Cyrl-UZ" sz="2800" b="1" dirty="0">
                          <a:solidFill>
                            <a:srgbClr val="14366E"/>
                          </a:solidFill>
                          <a:latin typeface="Times New Roman" panose="02020603050405020304" pitchFamily="18" charset="0"/>
                          <a:cs typeface="Times New Roman" panose="02020603050405020304" pitchFamily="18" charset="0"/>
                        </a:rPr>
                        <a:t>-</a:t>
                      </a:r>
                      <a:r>
                        <a:rPr lang="en-US" sz="2800" b="1" baseline="0"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maktabgacha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taʼlim</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tizimiga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innovatsiyalarni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joriy</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etish</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bolalar</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uchun</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yuqori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sifatli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taʼlimni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taʼminlash</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kabi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dolzarb</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masalalarni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belgilaydi</a:t>
                      </a:r>
                      <a:endParaRPr lang="en-US" sz="2800" b="1" dirty="0">
                        <a:solidFill>
                          <a:srgbClr val="14366E"/>
                        </a:solidFill>
                        <a:latin typeface="Times New Roman" panose="02020603050405020304" pitchFamily="18" charset="0"/>
                        <a:cs typeface="Times New Roman" panose="02020603050405020304" pitchFamily="18" charset="0"/>
                      </a:endParaRPr>
                    </a:p>
                    <a:p>
                      <a:pPr algn="just"/>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Vazirlar</a:t>
                      </a:r>
                      <a:r>
                        <a:rPr lang="en-US" sz="2800" b="1" baseline="0" dirty="0">
                          <a:solidFill>
                            <a:srgbClr val="14366E"/>
                          </a:solidFill>
                          <a:latin typeface="Times New Roman" panose="02020603050405020304" pitchFamily="18" charset="0"/>
                          <a:cs typeface="Times New Roman" panose="02020603050405020304" pitchFamily="18" charset="0"/>
                        </a:rPr>
                        <a:t> </a:t>
                      </a:r>
                      <a:r>
                        <a:rPr lang="en-US" sz="2800" b="1" baseline="0" dirty="0" err="1">
                          <a:solidFill>
                            <a:srgbClr val="14366E"/>
                          </a:solidFill>
                          <a:latin typeface="Times New Roman" panose="02020603050405020304" pitchFamily="18" charset="0"/>
                          <a:cs typeface="Times New Roman" panose="02020603050405020304" pitchFamily="18" charset="0"/>
                        </a:rPr>
                        <a:t>Mahkamasining</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qarorlari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boshqa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meʼyoriy</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hujjatlar</a:t>
                      </a:r>
                      <a:r>
                        <a:rPr lang="en-US" sz="2800"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Maktabgacha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taʼlimni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boshqarish</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malakali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pedagoglarni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tayyorlash</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ularga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kerakli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shart-sharoitlar</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yaratish</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bo‘yicha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hukumat</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qarorlari</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va</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normativ</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hujjatlar</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qabul</a:t>
                      </a:r>
                      <a:r>
                        <a:rPr lang="en-US" sz="2800" b="1" dirty="0">
                          <a:solidFill>
                            <a:srgbClr val="14366E"/>
                          </a:solidFill>
                          <a:latin typeface="Times New Roman" panose="02020603050405020304" pitchFamily="18" charset="0"/>
                          <a:cs typeface="Times New Roman" panose="02020603050405020304" pitchFamily="18" charset="0"/>
                        </a:rPr>
                        <a:t> </a:t>
                      </a:r>
                      <a:r>
                        <a:rPr lang="en-US" sz="2800" b="1" dirty="0" err="1">
                          <a:solidFill>
                            <a:srgbClr val="14366E"/>
                          </a:solidFill>
                          <a:latin typeface="Times New Roman" panose="02020603050405020304" pitchFamily="18" charset="0"/>
                          <a:cs typeface="Times New Roman" panose="02020603050405020304" pitchFamily="18" charset="0"/>
                        </a:rPr>
                        <a:t>qilinadi</a:t>
                      </a: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389483" y="0"/>
            <a:ext cx="9026997"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a:t>
            </a:r>
            <a:endParaRPr lang="ru-RU" sz="3200" b="1" dirty="0">
              <a:solidFill>
                <a:srgbClr val="0830F6"/>
              </a:solidFill>
              <a:latin typeface="Times New Roman" panose="02020603050405020304" pitchFamily="18" charset="0"/>
              <a:cs typeface="Times New Roman" panose="02020603050405020304" pitchFamily="18" charset="0"/>
            </a:endParaRPr>
          </a:p>
          <a:p>
            <a:pPr algn="ctr" defTabSz="609630"/>
            <a:r>
              <a:rPr lang="uz-Latn-UZ" sz="3200" b="1" dirty="0">
                <a:solidFill>
                  <a:srgbClr val="0830F6"/>
                </a:solidFill>
                <a:latin typeface="Times New Roman" panose="02020603050405020304" pitchFamily="18" charset="0"/>
                <a:cs typeface="Times New Roman" panose="02020603050405020304" pitchFamily="18" charset="0"/>
              </a:rPr>
              <a:t>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227053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3">
            <a:lum bright="70000" contrast="-70000"/>
          </a:blip>
          <a:srcRect t="16743"/>
          <a:stretch/>
        </p:blipFill>
        <p:spPr>
          <a:xfrm>
            <a:off x="0" y="238"/>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476672"/>
            <a:ext cx="7459179" cy="584775"/>
          </a:xfrm>
          <a:prstGeom prst="rect">
            <a:avLst/>
          </a:prstGeom>
        </p:spPr>
        <p:txBody>
          <a:bodyPr wrap="square">
            <a:spAutoFit/>
          </a:bodyPr>
          <a:lstStyle/>
          <a:p>
            <a:pPr lvl="0" algn="ctr" defTabSz="109042">
              <a:defRPr/>
            </a:pP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Konstitutsiyasi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uz-Cyrl-UZ" sz="3200" b="1" i="0" u="none" strike="noStrike" kern="1200" cap="none" spc="0" normalizeH="0" baseline="0" noProof="0" dirty="0">
              <a:ln>
                <a:noFill/>
              </a:ln>
              <a:solidFill>
                <a:srgbClr val="0830F6"/>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284758961"/>
              </p:ext>
            </p:extLst>
          </p:nvPr>
        </p:nvGraphicFramePr>
        <p:xfrm>
          <a:off x="1042397" y="1658064"/>
          <a:ext cx="9842784" cy="5120640"/>
        </p:xfrm>
        <a:graphic>
          <a:graphicData uri="http://schemas.openxmlformats.org/drawingml/2006/table">
            <a:tbl>
              <a:tblPr firstRow="1" firstCol="1" bandRow="1"/>
              <a:tblGrid>
                <a:gridCol w="9842784">
                  <a:extLst>
                    <a:ext uri="{9D8B030D-6E8A-4147-A177-3AD203B41FA5}">
                      <a16:colId xmlns:a16="http://schemas.microsoft.com/office/drawing/2014/main" val="2650263716"/>
                    </a:ext>
                  </a:extLst>
                </a:gridCol>
              </a:tblGrid>
              <a:tr h="4132691">
                <a:tc>
                  <a:txBody>
                    <a:bodyPr/>
                    <a:lstStyle/>
                    <a:p>
                      <a:pPr lvl="0" algn="ctr"/>
                      <a:r>
                        <a:rPr lang="en-US" sz="2400" b="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huquqi</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p>
                    <a:p>
                      <a:pPr lvl="0" algn="just"/>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Har</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kim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olish</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huquqiga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ega</a:t>
                      </a:r>
                      <a:r>
                        <a:rPr lang="en-US"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Davlat</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uzluksiz</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tizimi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har</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xil</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turlari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shakllari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davlat</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nodavlat</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tashkilotlari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rivojlanishini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ta’minlaydi</a:t>
                      </a:r>
                      <a:r>
                        <a:rPr lang="en-US"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Davlat</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maktabgacha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tarbiyani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rivojlantirish</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uchun</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shart-sharoitlar</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yaratadi</a:t>
                      </a:r>
                      <a:r>
                        <a:rPr lang="en-US"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Davlat</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bepul</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umumiy</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o‘rta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boshlang‘ich</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professional</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olishni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kafolatlaydi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Umumiy</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o‘rta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majburiydir</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Maktabgacha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tarbiya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umumiy</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o‘rta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davlat</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nazoratidadir</a:t>
                      </a:r>
                      <a:r>
                        <a:rPr lang="en-US"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tashkilotlarida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alohida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ehtiyojlariga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ega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bo‘lgan</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bolalar</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uchun</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inklyuziv</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ta’lim</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tarbiya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ta’minlanadi</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deya</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belgilab</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qo’yilgan</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2400" b="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2400" b="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a:latin typeface="Times New Roman" panose="02020603050405020304" pitchFamily="18" charset="0"/>
                          <a:ea typeface="Times New Roman" panose="02020603050405020304" pitchFamily="18" charset="0"/>
                          <a:cs typeface="Times New Roman" panose="02020603050405020304" pitchFamily="18" charset="0"/>
                        </a:rPr>
                        <a:t>Konstitutsiyasi</a:t>
                      </a:r>
                      <a:r>
                        <a:rPr lang="en-US" sz="2400" b="0" i="1" dirty="0">
                          <a:latin typeface="Times New Roman" panose="02020603050405020304" pitchFamily="18" charset="0"/>
                          <a:ea typeface="Times New Roman" panose="02020603050405020304" pitchFamily="18" charset="0"/>
                          <a:cs typeface="Times New Roman" panose="02020603050405020304" pitchFamily="18" charset="0"/>
                        </a:rPr>
                        <a:t> 50-modda</a:t>
                      </a: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pic>
        <p:nvPicPr>
          <p:cNvPr id="17" name="Рисунок 16">
            <a:extLst>
              <a:ext uri="{FF2B5EF4-FFF2-40B4-BE49-F238E27FC236}">
                <a16:creationId xmlns:a16="http://schemas.microsoft.com/office/drawing/2014/main" id="{20BFF46E-0BDA-42F1-8085-939403888B1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0" b="97758" l="0" r="100000"/>
                    </a14:imgEffect>
                  </a14:imgLayer>
                </a14:imgProps>
              </a:ext>
            </a:extLst>
          </a:blip>
          <a:stretch>
            <a:fillRect/>
          </a:stretch>
        </p:blipFill>
        <p:spPr>
          <a:xfrm>
            <a:off x="8472264" y="188640"/>
            <a:ext cx="2274945" cy="2088232"/>
          </a:xfrm>
          <a:prstGeom prst="rect">
            <a:avLst/>
          </a:prstGeom>
        </p:spPr>
      </p:pic>
    </p:spTree>
    <p:extLst>
      <p:ext uri="{BB962C8B-B14F-4D97-AF65-F5344CB8AC3E}">
        <p14:creationId xmlns:p14="http://schemas.microsoft.com/office/powerpoint/2010/main" val="2292582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481935626"/>
              </p:ext>
            </p:extLst>
          </p:nvPr>
        </p:nvGraphicFramePr>
        <p:xfrm>
          <a:off x="1209965" y="2300895"/>
          <a:ext cx="9350532" cy="3657600"/>
        </p:xfrm>
        <a:graphic>
          <a:graphicData uri="http://schemas.openxmlformats.org/drawingml/2006/table">
            <a:tbl>
              <a:tblPr firstRow="1" firstCol="1" bandRow="1"/>
              <a:tblGrid>
                <a:gridCol w="9350532">
                  <a:extLst>
                    <a:ext uri="{9D8B030D-6E8A-4147-A177-3AD203B41FA5}">
                      <a16:colId xmlns:a16="http://schemas.microsoft.com/office/drawing/2014/main" val="2650263716"/>
                    </a:ext>
                  </a:extLst>
                </a:gridCol>
              </a:tblGrid>
              <a:tr h="34323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2800" b="1" dirty="0">
                          <a:latin typeface="Times New Roman" panose="02020603050405020304" pitchFamily="18" charset="0"/>
                          <a:cs typeface="Times New Roman" panose="02020603050405020304" pitchFamily="18" charset="0"/>
                        </a:rPr>
                        <a:t>2019 </a:t>
                      </a:r>
                      <a:r>
                        <a:rPr lang="en-US" sz="2800" b="1" dirty="0" err="1">
                          <a:latin typeface="Times New Roman" panose="02020603050405020304" pitchFamily="18" charset="0"/>
                          <a:cs typeface="Times New Roman" panose="02020603050405020304" pitchFamily="18" charset="0"/>
                        </a:rPr>
                        <a:t>yil</a:t>
                      </a:r>
                      <a:r>
                        <a:rPr lang="en-US" sz="2800" b="1" dirty="0">
                          <a:latin typeface="Times New Roman" panose="02020603050405020304" pitchFamily="18" charset="0"/>
                          <a:cs typeface="Times New Roman" panose="02020603050405020304" pitchFamily="18" charset="0"/>
                        </a:rPr>
                        <a:t> 16 </a:t>
                      </a:r>
                      <a:r>
                        <a:rPr lang="en-US" sz="2800" b="1" dirty="0" err="1">
                          <a:latin typeface="Times New Roman" panose="02020603050405020304" pitchFamily="18" charset="0"/>
                          <a:cs typeface="Times New Roman" panose="02020603050405020304" pitchFamily="18" charset="0"/>
                        </a:rPr>
                        <a:t>dekabr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qabul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qilingan</a:t>
                      </a:r>
                      <a:r>
                        <a:rPr lang="en-US" sz="2800" b="1" dirty="0">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11 bob 58 </a:t>
                      </a:r>
                      <a:r>
                        <a:rPr lang="en-US" sz="2800" b="1" dirty="0" err="1">
                          <a:solidFill>
                            <a:schemeClr val="tx1"/>
                          </a:solidFill>
                          <a:latin typeface="Times New Roman" panose="02020603050405020304" pitchFamily="18" charset="0"/>
                          <a:cs typeface="Times New Roman" panose="02020603050405020304" pitchFamily="18" charset="0"/>
                        </a:rPr>
                        <a:t>moddadan</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iborat</a:t>
                      </a:r>
                      <a:r>
                        <a:rPr lang="en-US" sz="2800" b="1" dirty="0">
                          <a:solidFill>
                            <a:schemeClr val="tx1"/>
                          </a:solidFill>
                          <a:latin typeface="Times New Roman" panose="02020603050405020304" pitchFamily="18" charset="0"/>
                          <a:cs typeface="Times New Roman" panose="02020603050405020304" pitchFamily="18" charset="0"/>
                        </a:rPr>
                        <a:t>. </a:t>
                      </a:r>
                      <a:r>
                        <a:rPr lang="uz-Cyrl-UZ" sz="2800" b="1" kern="1200" dirty="0">
                          <a:solidFill>
                            <a:schemeClr val="tx1"/>
                          </a:solidFill>
                          <a:latin typeface="Times New Roman" panose="02020603050405020304" pitchFamily="18" charset="0"/>
                          <a:ea typeface="+mn-ea"/>
                          <a:cs typeface="Times New Roman" panose="02020603050405020304" pitchFamily="18" charset="0"/>
                        </a:rPr>
                        <a:t>Qonunning maqsadi maktabgacha taʼlim va tarbiya sohasidagi munosabatlarni tartibga solishdan iborat </a:t>
                      </a:r>
                      <a:endParaRPr lang="en-US" sz="2800" b="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r>
                        <a:rPr lang="uz-Cyrl-UZ" sz="2800" b="1" kern="1200" dirty="0">
                          <a:solidFill>
                            <a:schemeClr val="tx1"/>
                          </a:solidFill>
                          <a:latin typeface="Times New Roman" panose="02020603050405020304" pitchFamily="18" charset="0"/>
                          <a:ea typeface="+mn-ea"/>
                          <a:cs typeface="Times New Roman" panose="02020603050405020304" pitchFamily="18" charset="0"/>
                        </a:rPr>
                        <a:t>Qonun bolalarning taʼlim va tarbiya olish huquqlarini, maktabgacha taʼlim tashkilotlarining faoliyatini, pedagoglarning vakolat va kasbiy standartlarini belgilaydi</a:t>
                      </a:r>
                      <a:endParaRPr lang="ru-RU" sz="2800" b="1" kern="1200" dirty="0">
                        <a:solidFill>
                          <a:schemeClr val="tx1"/>
                        </a:solidFill>
                        <a:latin typeface="Times New Roman" panose="02020603050405020304" pitchFamily="18" charset="0"/>
                        <a:ea typeface="+mn-ea"/>
                        <a:cs typeface="Times New Roman" panose="02020603050405020304" pitchFamily="18" charset="0"/>
                      </a:endParaRPr>
                    </a:p>
                    <a:p>
                      <a:pPr algn="just">
                        <a:lnSpc>
                          <a:spcPct val="100000"/>
                        </a:lnSpc>
                      </a:pPr>
                      <a:r>
                        <a:rPr lang="en-US" sz="2400" b="0" i="1" kern="1200" dirty="0" err="1">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va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a:solidFill>
                            <a:schemeClr val="tx1"/>
                          </a:solidFill>
                          <a:latin typeface="Times New Roman" panose="02020603050405020304" pitchFamily="18" charset="0"/>
                          <a:ea typeface="+mn-ea"/>
                          <a:cs typeface="Times New Roman" panose="02020603050405020304" pitchFamily="18" charset="0"/>
                        </a:rPr>
                        <a:t>, 1-modda</a:t>
                      </a:r>
                      <a:endParaRPr lang="ru-RU" sz="2400" b="0" i="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latin typeface="Times New Roman" panose="02020603050405020304" pitchFamily="18" charset="0"/>
                        <a:ea typeface="+mn-ea"/>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07718" y="332656"/>
            <a:ext cx="7436554" cy="1384995"/>
          </a:xfrm>
          <a:prstGeom prst="rect">
            <a:avLst/>
          </a:prstGeom>
        </p:spPr>
        <p:txBody>
          <a:bodyPr wrap="square">
            <a:spAutoFit/>
          </a:bodyPr>
          <a:lstStyle/>
          <a:p>
            <a:pPr lvl="0" indent="450215" algn="ctr" defTabSz="914400">
              <a:defRPr/>
            </a:pPr>
            <a:r>
              <a:rPr lang="en-US" sz="28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O‘ZBEKISTON RESPUBLIKASINING </a:t>
            </a:r>
          </a:p>
          <a:p>
            <a:pPr lvl="0" indent="450215" algn="ctr" defTabSz="914400">
              <a:defRPr/>
            </a:pPr>
            <a:r>
              <a:rPr lang="en-US" sz="28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 TA’LIM VA TARBIYA    TO‘G‘RISIDA”GI QONUNI  </a:t>
            </a:r>
            <a:r>
              <a:rPr lang="en-US" sz="2400" dirty="0">
                <a:latin typeface="Times New Roman" panose="02020603050405020304" pitchFamily="18" charset="0"/>
                <a:cs typeface="Times New Roman" panose="02020603050405020304" pitchFamily="18" charset="0"/>
              </a:rPr>
              <a:t>(O’RQ-595-son) </a:t>
            </a:r>
            <a:endParaRPr lang="ru-RU"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7" name="Рисунок 16">
            <a:extLst>
              <a:ext uri="{FF2B5EF4-FFF2-40B4-BE49-F238E27FC236}">
                <a16:creationId xmlns:a16="http://schemas.microsoft.com/office/drawing/2014/main" id="{20BFF46E-0BDA-42F1-8085-939403888B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758" l="0" r="100000"/>
                    </a14:imgEffect>
                  </a14:imgLayer>
                </a14:imgProps>
              </a:ext>
            </a:extLst>
          </a:blip>
          <a:stretch>
            <a:fillRect/>
          </a:stretch>
        </p:blipFill>
        <p:spPr>
          <a:xfrm>
            <a:off x="8544272" y="260648"/>
            <a:ext cx="2217171" cy="2040247"/>
          </a:xfrm>
          <a:prstGeom prst="rect">
            <a:avLst/>
          </a:prstGeom>
        </p:spPr>
      </p:pic>
    </p:spTree>
    <p:extLst>
      <p:ext uri="{BB962C8B-B14F-4D97-AF65-F5344CB8AC3E}">
        <p14:creationId xmlns:p14="http://schemas.microsoft.com/office/powerpoint/2010/main" val="3144217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081584723"/>
              </p:ext>
            </p:extLst>
          </p:nvPr>
        </p:nvGraphicFramePr>
        <p:xfrm>
          <a:off x="1127447" y="1658064"/>
          <a:ext cx="9824705" cy="4937760"/>
        </p:xfrm>
        <a:graphic>
          <a:graphicData uri="http://schemas.openxmlformats.org/drawingml/2006/table">
            <a:tbl>
              <a:tblPr firstRow="1" firstCol="1" bandRow="1"/>
              <a:tblGrid>
                <a:gridCol w="9824705">
                  <a:extLst>
                    <a:ext uri="{9D8B030D-6E8A-4147-A177-3AD203B41FA5}">
                      <a16:colId xmlns:a16="http://schemas.microsoft.com/office/drawing/2014/main" val="2650263716"/>
                    </a:ext>
                  </a:extLst>
                </a:gridCol>
              </a:tblGrid>
              <a:tr h="4132691">
                <a:tc>
                  <a:txBody>
                    <a:bodyPr/>
                    <a:lstStyle/>
                    <a:p>
                      <a:pPr algn="just">
                        <a:lnSpc>
                          <a:spcPct val="100000"/>
                        </a:lnSpc>
                      </a:pPr>
                      <a:r>
                        <a:rPr lang="en-US" sz="2800" b="1" kern="1200" dirty="0">
                          <a:solidFill>
                            <a:schemeClr val="tx1"/>
                          </a:solidFill>
                          <a:effectLst/>
                          <a:latin typeface="Times New Roman" panose="02020603050405020304" pitchFamily="18" charset="0"/>
                          <a:ea typeface="+mn-ea"/>
                          <a:cs typeface="Times New Roman" panose="02020603050405020304" pitchFamily="18" charset="0"/>
                        </a:rPr>
                        <a:t>Q</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onunda maktabgacha taʼlim va tarbiya sohasidagi davlat siyosatining asosiy</a:t>
                      </a:r>
                      <a:r>
                        <a:rPr lang="en-US" sz="2800" b="1" kern="1200" dirty="0">
                          <a:solidFill>
                            <a:schemeClr val="tx1"/>
                          </a:solidFill>
                          <a:effectLst/>
                          <a:latin typeface="Times New Roman" panose="02020603050405020304" pitchFamily="18" charset="0"/>
                          <a:ea typeface="+mn-ea"/>
                          <a:cs typeface="Times New Roman" panose="02020603050405020304" pitchFamily="18" charset="0"/>
                        </a:rPr>
                        <a:t> </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yoʻnalishlari </a:t>
                      </a:r>
                      <a:r>
                        <a:rPr lang="en-US" sz="2800" b="1" kern="1200" dirty="0">
                          <a:solidFill>
                            <a:schemeClr val="tx1"/>
                          </a:solidFill>
                          <a:effectLst/>
                          <a:latin typeface="Times New Roman" panose="02020603050405020304" pitchFamily="18" charset="0"/>
                          <a:ea typeface="+mn-ea"/>
                          <a:cs typeface="Times New Roman" panose="02020603050405020304" pitchFamily="18" charset="0"/>
                        </a:rPr>
                        <a:t> </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qilib: har bir bolaning maktabgacha taʼlim va tarbiya olishiga boʻlgan huquqini amalga oshirilishini taʼminlash, bolalarning maktabgacha taʼlim va tarbiyaga toʻliq qamrab olinishini taʼminlash uchun shart-sharoitlar yaratish</a:t>
                      </a:r>
                      <a:r>
                        <a:rPr lang="en-US" sz="2800" b="1" kern="1200" dirty="0">
                          <a:solidFill>
                            <a:schemeClr val="tx1"/>
                          </a:solidFill>
                          <a:effectLst/>
                          <a:latin typeface="Times New Roman" panose="02020603050405020304" pitchFamily="18" charset="0"/>
                          <a:ea typeface="+mn-ea"/>
                          <a:cs typeface="Times New Roman" panose="02020603050405020304" pitchFamily="18" charset="0"/>
                        </a:rPr>
                        <a:t>,</a:t>
                      </a:r>
                      <a:r>
                        <a:rPr lang="uz-Cyrl-UZ" sz="2800" kern="1200" dirty="0">
                          <a:solidFill>
                            <a:schemeClr val="tx1"/>
                          </a:solidFill>
                          <a:effectLst/>
                          <a:latin typeface="+mn-lt"/>
                          <a:ea typeface="+mn-ea"/>
                          <a:cs typeface="+mn-cs"/>
                        </a:rPr>
                        <a:t> </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bolalarning, shu jumladan alohida taʼlim olish ehtiyojlari boʻlgan bolalarning sifatli maktabgacha taʼlim va tarbiya olishi uchun shart-sharoitlar yaratish</a:t>
                      </a:r>
                      <a:r>
                        <a:rPr lang="en-US" sz="2800" b="1"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a:solidFill>
                            <a:schemeClr val="tx1"/>
                          </a:solidFill>
                          <a:effectLst/>
                          <a:latin typeface="Times New Roman" panose="02020603050405020304" pitchFamily="18" charset="0"/>
                          <a:ea typeface="+mn-ea"/>
                          <a:cs typeface="Times New Roman" panose="02020603050405020304" pitchFamily="18" charset="0"/>
                        </a:rPr>
                        <a:t>kabi</a:t>
                      </a:r>
                      <a:r>
                        <a:rPr lang="en-US" sz="2800" b="1"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a:solidFill>
                            <a:schemeClr val="tx1"/>
                          </a:solidFill>
                          <a:effectLst/>
                          <a:latin typeface="Times New Roman" panose="02020603050405020304" pitchFamily="18" charset="0"/>
                          <a:ea typeface="+mn-ea"/>
                          <a:cs typeface="Times New Roman" panose="02020603050405020304" pitchFamily="18" charset="0"/>
                        </a:rPr>
                        <a:t>vazifalar</a:t>
                      </a:r>
                      <a:r>
                        <a:rPr lang="en-US" sz="2800" b="1"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a:solidFill>
                            <a:schemeClr val="tx1"/>
                          </a:solidFill>
                          <a:effectLst/>
                          <a:latin typeface="Times New Roman" panose="02020603050405020304" pitchFamily="18" charset="0"/>
                          <a:ea typeface="+mn-ea"/>
                          <a:cs typeface="Times New Roman" panose="02020603050405020304" pitchFamily="18" charset="0"/>
                        </a:rPr>
                        <a:t>belgilangan</a:t>
                      </a:r>
                      <a:r>
                        <a:rPr lang="en-US" sz="2800" b="1"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va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a:solidFill>
                            <a:schemeClr val="tx1"/>
                          </a:solidFill>
                          <a:latin typeface="Times New Roman" panose="02020603050405020304" pitchFamily="18" charset="0"/>
                          <a:ea typeface="+mn-ea"/>
                          <a:cs typeface="Times New Roman" panose="02020603050405020304" pitchFamily="18" charset="0"/>
                        </a:rPr>
                        <a:t>, 5-modda</a:t>
                      </a:r>
                      <a:endParaRPr lang="ru-RU" sz="2400" b="0" i="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2351584" y="332656"/>
            <a:ext cx="7992888" cy="1077218"/>
          </a:xfrm>
          <a:prstGeom prst="rect">
            <a:avLst/>
          </a:prstGeom>
        </p:spPr>
        <p:txBody>
          <a:bodyPr wrap="square">
            <a:spAutoFit/>
          </a:bodyPr>
          <a:lstStyle/>
          <a:p>
            <a:pPr algn="ctr"/>
            <a:r>
              <a:rPr lang="en-US" sz="3200" b="1" dirty="0">
                <a:solidFill>
                  <a:srgbClr val="0830F6"/>
                </a:solidFill>
                <a:latin typeface="Times New Roman" panose="02020603050405020304" pitchFamily="18" charset="0"/>
                <a:cs typeface="Times New Roman" panose="02020603050405020304" pitchFamily="18" charset="0"/>
              </a:rPr>
              <a:t>M</a:t>
            </a:r>
            <a:r>
              <a:rPr lang="uz-Cyrl-UZ" sz="3200" b="1" dirty="0">
                <a:solidFill>
                  <a:srgbClr val="0830F6"/>
                </a:solidFill>
                <a:latin typeface="Times New Roman" panose="02020603050405020304" pitchFamily="18" charset="0"/>
                <a:cs typeface="Times New Roman" panose="02020603050405020304" pitchFamily="18" charset="0"/>
              </a:rPr>
              <a:t>aktabgacha taʼlim va tarbiya sohasidagi davlat siyosatining asosiy yoʻnalishlari</a:t>
            </a:r>
            <a:endParaRPr lang="ru-RU" sz="3200" dirty="0">
              <a:solidFill>
                <a:srgbClr val="0830F6"/>
              </a:solidFill>
            </a:endParaRPr>
          </a:p>
        </p:txBody>
      </p:sp>
    </p:spTree>
    <p:extLst>
      <p:ext uri="{BB962C8B-B14F-4D97-AF65-F5344CB8AC3E}">
        <p14:creationId xmlns:p14="http://schemas.microsoft.com/office/powerpoint/2010/main" val="1691135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707274829"/>
              </p:ext>
            </p:extLst>
          </p:nvPr>
        </p:nvGraphicFramePr>
        <p:xfrm>
          <a:off x="1243084" y="1362879"/>
          <a:ext cx="9245403" cy="6513105"/>
        </p:xfrm>
        <a:graphic>
          <a:graphicData uri="http://schemas.openxmlformats.org/drawingml/2006/table">
            <a:tbl>
              <a:tblPr firstRow="1" firstCol="1" bandRow="1"/>
              <a:tblGrid>
                <a:gridCol w="9245403">
                  <a:extLst>
                    <a:ext uri="{9D8B030D-6E8A-4147-A177-3AD203B41FA5}">
                      <a16:colId xmlns:a16="http://schemas.microsoft.com/office/drawing/2014/main" val="2650263716"/>
                    </a:ext>
                  </a:extLst>
                </a:gridCol>
              </a:tblGrid>
              <a:tr h="651310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Davlat maktabgacha taʼlim tashkilotini boshqarish quyidagi organlar orqali amalga oshiriladi: pedagogik kengash, kuzatuv kengashi va tashkilot rahbari. </a:t>
                      </a:r>
                      <a:r>
                        <a:rPr lang="en-US" sz="2800" b="1" kern="1200" dirty="0">
                          <a:solidFill>
                            <a:schemeClr val="tx1"/>
                          </a:solidFill>
                          <a:effectLst/>
                          <a:latin typeface="Times New Roman" panose="02020603050405020304" pitchFamily="18" charset="0"/>
                          <a:ea typeface="+mn-ea"/>
                          <a:cs typeface="Times New Roman" panose="02020603050405020304" pitchFamily="18" charset="0"/>
                        </a:rPr>
                        <a:t>“</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Nodavlat maktabgacha taʼlim tashkilotini boshqarish tartibi esa uning taʼsis hujjatlarida belgilangan</a:t>
                      </a:r>
                      <a:endParaRPr lang="en-US" sz="2800" b="1"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00000"/>
                        </a:lnSpc>
                      </a:pP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Pedagogik kengash – taʼlim-tarbiya jarayonini tashkil etish, tashkil</a:t>
                      </a:r>
                      <a:r>
                        <a:rPr lang="en-US" sz="2800" b="1" kern="1200" dirty="0" err="1">
                          <a:solidFill>
                            <a:schemeClr val="tx1"/>
                          </a:solidFill>
                          <a:effectLst/>
                          <a:latin typeface="Times New Roman" panose="02020603050405020304" pitchFamily="18" charset="0"/>
                          <a:ea typeface="+mn-ea"/>
                          <a:cs typeface="Times New Roman" panose="02020603050405020304" pitchFamily="18" charset="0"/>
                        </a:rPr>
                        <a:t>ot</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 rejasi</a:t>
                      </a:r>
                      <a:r>
                        <a:rPr lang="en-US" sz="2800" b="1" kern="1200" dirty="0" err="1">
                          <a:solidFill>
                            <a:schemeClr val="tx1"/>
                          </a:solidFill>
                          <a:effectLst/>
                          <a:latin typeface="Times New Roman" panose="02020603050405020304" pitchFamily="18" charset="0"/>
                          <a:ea typeface="+mn-ea"/>
                          <a:cs typeface="Times New Roman" panose="02020603050405020304" pitchFamily="18" charset="0"/>
                        </a:rPr>
                        <a:t>ni</a:t>
                      </a:r>
                      <a:r>
                        <a:rPr lang="en-US" sz="2800" b="1" kern="1200" dirty="0">
                          <a:solidFill>
                            <a:schemeClr val="tx1"/>
                          </a:solidFill>
                          <a:effectLst/>
                          <a:latin typeface="Times New Roman" panose="02020603050405020304" pitchFamily="18" charset="0"/>
                          <a:ea typeface="+mn-ea"/>
                          <a:cs typeface="Times New Roman" panose="02020603050405020304" pitchFamily="18" charset="0"/>
                        </a:rPr>
                        <a:t> </a:t>
                      </a:r>
                      <a:r>
                        <a:rPr lang="en-US" sz="2800" b="1" kern="1200" dirty="0" err="1">
                          <a:solidFill>
                            <a:schemeClr val="tx1"/>
                          </a:solidFill>
                          <a:effectLst/>
                          <a:latin typeface="Times New Roman" panose="02020603050405020304" pitchFamily="18" charset="0"/>
                          <a:ea typeface="+mn-ea"/>
                          <a:cs typeface="Times New Roman" panose="02020603050405020304" pitchFamily="18" charset="0"/>
                        </a:rPr>
                        <a:t>tasdiqlash</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 va pedagog yuklamalar</a:t>
                      </a:r>
                      <a:r>
                        <a:rPr lang="en-US" sz="2800" b="1" kern="1200" dirty="0" err="1">
                          <a:solidFill>
                            <a:schemeClr val="tx1"/>
                          </a:solidFill>
                          <a:effectLst/>
                          <a:latin typeface="Times New Roman" panose="02020603050405020304" pitchFamily="18" charset="0"/>
                          <a:ea typeface="+mn-ea"/>
                          <a:cs typeface="Times New Roman" panose="02020603050405020304" pitchFamily="18" charset="0"/>
                        </a:rPr>
                        <a:t>i</a:t>
                      </a:r>
                      <a:r>
                        <a:rPr lang="uz-Cyrl-UZ" sz="2800" b="1" kern="1200" dirty="0">
                          <a:solidFill>
                            <a:schemeClr val="tx1"/>
                          </a:solidFill>
                          <a:effectLst/>
                          <a:latin typeface="Times New Roman" panose="02020603050405020304" pitchFamily="18" charset="0"/>
                          <a:ea typeface="+mn-ea"/>
                          <a:cs typeface="Times New Roman" panose="02020603050405020304" pitchFamily="18" charset="0"/>
                        </a:rPr>
                        <a:t>ni belgilash, taʼlim dasturini amalga oshirish natijalarini baholash, xodimlarni rag‘batlantirish va ilmiy-pedagogik tajribani joriy etish kabi vakolatlarni bajaradi</a:t>
                      </a:r>
                      <a:r>
                        <a:rPr lang="en-US" sz="2800" b="1" kern="1200" dirty="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va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a:solidFill>
                            <a:schemeClr val="tx1"/>
                          </a:solidFill>
                          <a:latin typeface="Times New Roman" panose="02020603050405020304" pitchFamily="18" charset="0"/>
                          <a:ea typeface="+mn-ea"/>
                          <a:cs typeface="Times New Roman" panose="02020603050405020304" pitchFamily="18" charset="0"/>
                        </a:rPr>
                        <a:t>, 49-modda</a:t>
                      </a:r>
                      <a:endParaRPr lang="ru-RU" sz="2400" b="0" i="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991544" y="260648"/>
            <a:ext cx="8208912"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537431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670857587"/>
              </p:ext>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val="2650263716"/>
                    </a:ext>
                  </a:extLst>
                </a:gridCol>
              </a:tblGrid>
              <a:tr h="413269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3200" b="1" kern="1200" dirty="0">
                          <a:solidFill>
                            <a:schemeClr val="tx1"/>
                          </a:solidFill>
                          <a:effectLst/>
                          <a:latin typeface="Times New Roman" panose="02020603050405020304" pitchFamily="18" charset="0"/>
                          <a:ea typeface="+mn-ea"/>
                          <a:cs typeface="Times New Roman" panose="02020603050405020304" pitchFamily="18" charset="0"/>
                        </a:rPr>
                        <a:t>Kuzatuv kengashi – bolalarni tarbiyalash va rivojlantirish</a:t>
                      </a:r>
                      <a:r>
                        <a:rPr lang="en-US" sz="3200" b="1" kern="1200" dirty="0">
                          <a:solidFill>
                            <a:schemeClr val="tx1"/>
                          </a:solidFill>
                          <a:effectLst/>
                          <a:latin typeface="Times New Roman" panose="02020603050405020304" pitchFamily="18" charset="0"/>
                          <a:ea typeface="+mn-ea"/>
                          <a:cs typeface="Times New Roman" panose="02020603050405020304" pitchFamily="18" charset="0"/>
                        </a:rPr>
                        <a:t>g</a:t>
                      </a:r>
                      <a:r>
                        <a:rPr lang="uz-Cyrl-UZ" sz="3200" b="1" kern="1200" dirty="0">
                          <a:solidFill>
                            <a:schemeClr val="tx1"/>
                          </a:solidFill>
                          <a:effectLst/>
                          <a:latin typeface="Times New Roman" panose="02020603050405020304" pitchFamily="18" charset="0"/>
                          <a:ea typeface="+mn-ea"/>
                          <a:cs typeface="Times New Roman" panose="02020603050405020304" pitchFamily="18" charset="0"/>
                        </a:rPr>
                        <a:t>a ko‘maklashish maqsadida tashkil etilib, tashkilotning rivojlanish yo‘nalishlarini belgilash, rahbarning hisobotlarini eshitish va xodimlarni rag‘batlantirish</a:t>
                      </a:r>
                      <a:r>
                        <a:rPr lang="en-US" sz="3200" b="1" kern="1200" dirty="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a:solidFill>
                            <a:schemeClr val="tx1"/>
                          </a:solidFill>
                          <a:effectLst/>
                          <a:latin typeface="Times New Roman" panose="02020603050405020304" pitchFamily="18" charset="0"/>
                          <a:ea typeface="+mn-ea"/>
                          <a:cs typeface="Times New Roman" panose="02020603050405020304" pitchFamily="18" charset="0"/>
                        </a:rPr>
                        <a:t>uchun</a:t>
                      </a:r>
                      <a:r>
                        <a:rPr lang="uz-Cyrl-UZ" sz="3200" b="1" kern="1200" dirty="0">
                          <a:solidFill>
                            <a:schemeClr val="tx1"/>
                          </a:solidFill>
                          <a:effectLst/>
                          <a:latin typeface="Times New Roman" panose="02020603050405020304" pitchFamily="18" charset="0"/>
                          <a:ea typeface="+mn-ea"/>
                          <a:cs typeface="Times New Roman" panose="02020603050405020304" pitchFamily="18" charset="0"/>
                        </a:rPr>
                        <a:t> takliflar kiritish kabi vazifalarni bajaradi</a:t>
                      </a:r>
                      <a:r>
                        <a:rPr lang="en-US" sz="3200" b="1" kern="1200" dirty="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va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a:solidFill>
                            <a:schemeClr val="tx1"/>
                          </a:solidFill>
                          <a:latin typeface="Times New Roman" panose="02020603050405020304" pitchFamily="18" charset="0"/>
                          <a:ea typeface="+mn-ea"/>
                          <a:cs typeface="Times New Roman" panose="02020603050405020304" pitchFamily="18" charset="0"/>
                        </a:rPr>
                        <a:t>, 50-modda</a:t>
                      </a:r>
                      <a:endParaRPr lang="ru-RU" sz="2400" b="0" i="1" kern="1200" dirty="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818453" y="404664"/>
            <a:ext cx="8526019"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4049739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val="2650263716"/>
                    </a:ext>
                  </a:extLst>
                </a:gridCol>
              </a:tblGrid>
              <a:tr h="4132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27447" y="1412776"/>
            <a:ext cx="9710001" cy="5007781"/>
          </a:xfrm>
          <a:prstGeom prst="rect">
            <a:avLst/>
          </a:prstGeom>
        </p:spPr>
        <p:txBody>
          <a:bodyPr wrap="square">
            <a:spAutoFit/>
          </a:bodyPr>
          <a:lstStyle/>
          <a:p>
            <a:pPr indent="449580" algn="just">
              <a:lnSpc>
                <a:spcPct val="115000"/>
              </a:lnSpc>
              <a:spcAft>
                <a:spcPts val="0"/>
              </a:spcAft>
            </a:pPr>
            <a:r>
              <a:rPr lang="uz-Cyrl-UZ" sz="2800" dirty="0">
                <a:latin typeface="Times New Roman" panose="02020603050405020304" pitchFamily="18" charset="0"/>
                <a:ea typeface="SimSun" panose="02010600030101010101" pitchFamily="2" charset="-122"/>
                <a:cs typeface="Times New Roman" panose="02020603050405020304" pitchFamily="18" charset="0"/>
              </a:rPr>
              <a:t>Oʻzbekiston Respublikasi Prezidentining 2019-yil</a:t>
            </a:r>
            <a:r>
              <a:rPr lang="en-US" sz="2800" dirty="0">
                <a:latin typeface="Times New Roman" panose="02020603050405020304" pitchFamily="18" charset="0"/>
                <a:ea typeface="SimSun" panose="02010600030101010101" pitchFamily="2" charset="-122"/>
                <a:cs typeface="Times New Roman" panose="02020603050405020304" pitchFamily="18" charset="0"/>
              </a:rPr>
              <a:t> </a:t>
            </a:r>
            <a:r>
              <a:rPr lang="ru-RU" sz="2800" dirty="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a:latin typeface="Times New Roman" panose="02020603050405020304" pitchFamily="18" charset="0"/>
                <a:ea typeface="SimSun" panose="02010600030101010101" pitchFamily="2" charset="-122"/>
                <a:cs typeface="Times New Roman" panose="02020603050405020304" pitchFamily="18" charset="0"/>
              </a:rPr>
              <a:t>8-maydagi “O‘zbekiston Respublikasi maktabgacha ta’lim tizimini 2030-yilgacha rivojlantirish konsepsiyasini tasdiqlash to‘g‘risida” 4312-son </a:t>
            </a:r>
            <a:r>
              <a:rPr lang="en-US" sz="2800" dirty="0">
                <a:latin typeface="Times New Roman" panose="02020603050405020304" pitchFamily="18" charset="0"/>
                <a:ea typeface="SimSun" panose="02010600030101010101" pitchFamily="2" charset="-122"/>
                <a:cs typeface="Times New Roman" panose="02020603050405020304" pitchFamily="18" charset="0"/>
              </a:rPr>
              <a:t>q</a:t>
            </a:r>
            <a:r>
              <a:rPr lang="uz-Cyrl-UZ" sz="2800" dirty="0">
                <a:latin typeface="Times New Roman" panose="02020603050405020304" pitchFamily="18" charset="0"/>
                <a:ea typeface="SimSun" panose="02010600030101010101" pitchFamily="2" charset="-122"/>
                <a:cs typeface="Times New Roman" panose="02020603050405020304" pitchFamily="18" charset="0"/>
              </a:rPr>
              <a:t>arori </a:t>
            </a:r>
            <a:r>
              <a:rPr lang="en-US" sz="2800" dirty="0" err="1">
                <a:latin typeface="Times New Roman" panose="02020603050405020304" pitchFamily="18" charset="0"/>
                <a:ea typeface="SimSun" panose="02010600030101010101" pitchFamily="2" charset="-122"/>
                <a:cs typeface="Times New Roman" panose="02020603050405020304" pitchFamily="18" charset="0"/>
              </a:rPr>
              <a:t>va</a:t>
            </a:r>
            <a:r>
              <a:rPr lang="en-US" sz="2800" dirty="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a:latin typeface="Times New Roman" panose="02020603050405020304" pitchFamily="18" charset="0"/>
                <a:ea typeface="SimSun" panose="02010600030101010101" pitchFamily="2" charset="-122"/>
                <a:cs typeface="Times New Roman" panose="02020603050405020304" pitchFamily="18" charset="0"/>
              </a:rPr>
              <a:t>Vazirlar Mahkamasining 2019-yil 13-maydagi “Maktabgacha taʼlim tashkilotlari faoliyatini yanada takomillashtirish chora-tadbirlari toʻgʻrisida” 391-son</a:t>
            </a:r>
            <a:r>
              <a:rPr lang="en-US" sz="2800" dirty="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a:latin typeface="Times New Roman" panose="02020603050405020304" pitchFamily="18" charset="0"/>
                <a:ea typeface="SimSun" panose="02010600030101010101" pitchFamily="2" charset="-122"/>
                <a:cs typeface="Times New Roman" panose="02020603050405020304" pitchFamily="18" charset="0"/>
              </a:rPr>
              <a:t>2020-yil</a:t>
            </a:r>
            <a:r>
              <a:rPr lang="en-US" sz="2800" dirty="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a:latin typeface="Times New Roman" panose="02020603050405020304" pitchFamily="18" charset="0"/>
                <a:ea typeface="SimSun" panose="02010600030101010101" pitchFamily="2" charset="-122"/>
                <a:cs typeface="Times New Roman" panose="02020603050405020304" pitchFamily="18" charset="0"/>
              </a:rPr>
              <a:t>22-dekabrdagi “Maktabgacha taʼlim tarbiyaning davlat standartini tasdiqlash toʻgʻrisida” 802-son qarorlari hamda Maktabgacha va maktab ta’limi vaziligining buyruqlari maktabgacha ta’lim tashkiloti faoliyatini tashkil etishda muhim ahamiyat kasb etadi</a:t>
            </a:r>
            <a:endParaRPr lang="ru-RU" sz="28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1847528" y="260648"/>
            <a:ext cx="8496944"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621346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3" y="1066856"/>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712464" y="95781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930543" y="1268760"/>
            <a:ext cx="10422041" cy="5543056"/>
          </a:xfrm>
          <a:prstGeom prst="rect">
            <a:avLst/>
          </a:prstGeom>
        </p:spPr>
        <p:txBody>
          <a:bodyPr wrap="square">
            <a:spAutoFit/>
          </a:bodyPr>
          <a:lstStyle/>
          <a:p>
            <a:pPr algn="just">
              <a:lnSpc>
                <a:spcPct val="115000"/>
              </a:lnSpc>
              <a:tabLst>
                <a:tab pos="450215" algn="l"/>
              </a:tabLst>
            </a:pPr>
            <a:r>
              <a:rPr lang="uz-Cyrl-UZ" sz="2800" dirty="0">
                <a:latin typeface="Times New Roman" panose="02020603050405020304" pitchFamily="18" charset="0"/>
                <a:cs typeface="Times New Roman" panose="02020603050405020304" pitchFamily="18" charset="0"/>
              </a:rPr>
              <a:t>Maktabgacha ta’lim tashkilotlari faoliyatini</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rivojlantirish ularning moddiy-texnika bazasini mustahkamlash, bolalarni har tomonlama etuk hamda barkamol etib tarbiyalashga qaratilgan me’yoriy-huquqiy hujjatlar qabul qilin</a:t>
            </a:r>
            <a:r>
              <a:rPr lang="en-US" sz="2800" dirty="0" err="1">
                <a:latin typeface="Times New Roman" panose="02020603050405020304" pitchFamily="18" charset="0"/>
                <a:cs typeface="Times New Roman" panose="02020603050405020304" pitchFamily="18" charset="0"/>
              </a:rPr>
              <a:t>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Prezidenti</a:t>
            </a:r>
            <a:r>
              <a:rPr lang="en-US" sz="2800" dirty="0" err="1">
                <a:latin typeface="Times New Roman" panose="02020603050405020304" pitchFamily="18" charset="0"/>
                <a:cs typeface="Times New Roman" panose="02020603050405020304" pitchFamily="18" charset="0"/>
              </a:rPr>
              <a:t>miz</a:t>
            </a:r>
            <a:r>
              <a:rPr lang="uz-Cyrl-UZ" sz="2800" dirty="0">
                <a:latin typeface="Times New Roman" panose="02020603050405020304" pitchFamily="18" charset="0"/>
                <a:cs typeface="Times New Roman" panose="02020603050405020304" pitchFamily="18" charset="0"/>
              </a:rPr>
              <a:t>ning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2019-yil</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8-maydagi “O‘zbekiston Respublikasi maktabgacha ta’lim tizimini 2030-yilgacha rivojlantirish konsepsiyasini tasdiqlash to‘g‘risida” 4312-son </a:t>
            </a:r>
            <a:r>
              <a:rPr lang="en-US" sz="2800" dirty="0">
                <a:latin typeface="Times New Roman" panose="02020603050405020304" pitchFamily="18" charset="0"/>
                <a:cs typeface="Times New Roman" panose="02020603050405020304" pitchFamily="18" charset="0"/>
              </a:rPr>
              <a:t>q</a:t>
            </a:r>
            <a:r>
              <a:rPr lang="uz-Cyrl-UZ" sz="2800" dirty="0">
                <a:latin typeface="Times New Roman" panose="02020603050405020304" pitchFamily="18" charset="0"/>
                <a:cs typeface="Times New Roman" panose="02020603050405020304" pitchFamily="18" charset="0"/>
              </a:rPr>
              <a:t>arori bilan maktabgacha ta’lim tizimini </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2030-yilgacha rivojlantirish konsepsiyasini amalga oshirish bo‘yicha </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Yo‘l xaritasi</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2025 — 2030 yillarda maktabgacha ta’lim tizimini rivojlantirishning maqsadli ko‘rsatkichlari tasdiqlandi </a:t>
            </a:r>
            <a:endParaRPr lang="ru-RU" sz="2800" dirty="0">
              <a:latin typeface="Times New Roman" panose="02020603050405020304" pitchFamily="18" charset="0"/>
              <a:cs typeface="Times New Roman" panose="02020603050405020304" pitchFamily="18" charset="0"/>
            </a:endParaRPr>
          </a:p>
          <a:p>
            <a:pPr algn="just">
              <a:lnSpc>
                <a:spcPct val="115000"/>
              </a:lnSpc>
              <a:spcAft>
                <a:spcPts val="0"/>
              </a:spcAft>
              <a:tabLst>
                <a:tab pos="450215" algn="l"/>
              </a:tabLst>
            </a:pPr>
            <a:endParaRPr lang="ru-RU" sz="2800" dirty="0">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063552" y="116632"/>
            <a:ext cx="9289032"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mazmun-mohiyati</a:t>
            </a:r>
            <a:endParaRPr lang="ru-RU" sz="3200" dirty="0">
              <a:solidFill>
                <a:srgbClr val="0830F6"/>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923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1" y="1199203"/>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9210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039580" y="1484784"/>
            <a:ext cx="10096980" cy="4552015"/>
          </a:xfrm>
          <a:prstGeom prst="rect">
            <a:avLst/>
          </a:prstGeom>
        </p:spPr>
        <p:txBody>
          <a:bodyPr wrap="square">
            <a:spAutoFit/>
          </a:bodyPr>
          <a:lstStyle/>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Ushbu konsepsiya O‘zbekiston Respublikasida maktabgacha ta’limni rivojlantirishning maqsadlari, vazifalari, ustuvor yo‘nalishlari, o‘rta va uzoq muddatli istiqboldagi bosqichlarini belgilaydi hamda maktabgacha ta’lim sohasini rivojlantirishga yo‘naltirilgan dasturlar va kompleks chora-tadbirlarni ishlab chiqish uchun asos bo‘ladi. Ushbu Konsepsiyaning maqsadi bola hayoti va faoliyatining barcha sohalarini rivojlantirishni ta’minlovchi muhim manba bo‘lgan sifatli maktabgacha ta’limdan foydalanish mexanizmlarini ishlab chiqishdan iborat. </a:t>
            </a:r>
            <a:endParaRPr lang="ru-RU" sz="28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3048000" y="-10729"/>
            <a:ext cx="7944544"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7900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1" y="1076019"/>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903763"/>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767408" y="993718"/>
            <a:ext cx="10801200" cy="6038576"/>
          </a:xfrm>
          <a:prstGeom prst="rect">
            <a:avLst/>
          </a:prstGeom>
        </p:spPr>
        <p:txBody>
          <a:bodyPr wrap="square">
            <a:spAutoFit/>
          </a:bodyPr>
          <a:lstStyle/>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ta’lim tizimini rivojlantirishning ustuvor yo‘nalishlari quyidagilardir:</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ta’lim sohasidagi me’yoriy-huquqiy bazani yanada takomillashtirish; maktabgacha yoshdagi bolalarni intellektual, axloqiy, estetik va jismoniy jihatdan har tomonlama rivojlantirish uchun sharoitlar yaratish;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-bolalarni sifatli maktabgacha ta’lim bilan qamrab olish ko‘lamini oshirish, undan teng foydalanishi imkoniyatlarini ta’minlash, mazkur sohada davlat-xususiy sherikchilikni rivojlantirish;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ta’lim tizimiga innovatsiyalarni, ilg‘or pedagogik                                       va axborot kommunikatsiya texnologiyalarini joriy etish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endParaRPr lang="ru-RU" sz="28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063553" y="44624"/>
            <a:ext cx="8424936"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13613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28896982"/>
              </p:ext>
            </p:extLst>
          </p:nvPr>
        </p:nvGraphicFramePr>
        <p:xfrm>
          <a:off x="1127448" y="1772815"/>
          <a:ext cx="9577063" cy="4098225"/>
        </p:xfrm>
        <a:graphic>
          <a:graphicData uri="http://schemas.openxmlformats.org/drawingml/2006/table">
            <a:tbl>
              <a:tblPr firstRow="1" firstCol="1" bandRow="1"/>
              <a:tblGrid>
                <a:gridCol w="9577063">
                  <a:extLst>
                    <a:ext uri="{9D8B030D-6E8A-4147-A177-3AD203B41FA5}">
                      <a16:colId xmlns:a16="http://schemas.microsoft.com/office/drawing/2014/main" val="2650263716"/>
                    </a:ext>
                  </a:extLst>
                </a:gridCol>
              </a:tblGrid>
              <a:tr h="4098225">
                <a:tc>
                  <a:txBody>
                    <a:bodyPr/>
                    <a:lstStyle/>
                    <a:p>
                      <a:pPr algn="just"/>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Oʻzbekiston Respublikasi Vazirlar Mahkamasining 2019-yil 13-maydagi “Maktabgacha taʼlim tashkilotlari faoliyatini yanada takomillashtirish chora-tadbirlari toʻgʻrisida” 391-son qarori</a:t>
                      </a:r>
                      <a:r>
                        <a:rPr lang="en-US" sz="2800" b="0" kern="1200" dirty="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bilan umumiy turdagi davlat va nodavlat maktabgacha taʼlim tashkilotlari to‘g‘risida Nizom tasdiqlangan boʻlib, ushbu Nizom umumiy turdagi davlat va nodavlat maktabgacha taʼlim tashkilotlari maqsadlari va vazifalari, huquqlari, majburiyatlari va javobgarligini, shuningdek, ularning faoliyatini tashkil etish tartibini belgilaydi</a:t>
                      </a:r>
                      <a:endParaRPr lang="en-US" sz="28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631504" y="476672"/>
            <a:ext cx="8424936"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1040666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3974629188"/>
              </p:ext>
            </p:extLst>
          </p:nvPr>
        </p:nvGraphicFramePr>
        <p:xfrm>
          <a:off x="1042397" y="1658064"/>
          <a:ext cx="9795052" cy="5120640"/>
        </p:xfrm>
        <a:graphic>
          <a:graphicData uri="http://schemas.openxmlformats.org/drawingml/2006/table">
            <a:tbl>
              <a:tblPr firstRow="1" firstCol="1" bandRow="1"/>
              <a:tblGrid>
                <a:gridCol w="9795052">
                  <a:extLst>
                    <a:ext uri="{9D8B030D-6E8A-4147-A177-3AD203B41FA5}">
                      <a16:colId xmlns:a16="http://schemas.microsoft.com/office/drawing/2014/main" val="2650263716"/>
                    </a:ext>
                  </a:extLst>
                </a:gridCol>
              </a:tblGrid>
              <a:tr h="4132691">
                <a:tc>
                  <a:txBody>
                    <a:bodyPr/>
                    <a:lstStyle/>
                    <a:p>
                      <a:pPr algn="just"/>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Mazkur qarorda maktabgacha taʼlim tizimini yanada takomillashtirish, sogʻlom, faol, toʻlaqonli, jamiyatga moslashgan bola shaxsini shakllantirish, oʻsishida turli nuqsonlari boʻlgan bolalarni, shuningdek reabilitatsiya qilish va sogʻlomlashtirishga muhtoj bolalarni tarbiyalash va integratsiya qilish be</a:t>
                      </a:r>
                      <a:r>
                        <a:rPr lang="en-US" sz="2800" b="0" kern="1200" dirty="0" err="1">
                          <a:solidFill>
                            <a:schemeClr val="tx1"/>
                          </a:solidFill>
                          <a:effectLst/>
                          <a:latin typeface="Times New Roman" panose="02020603050405020304" pitchFamily="18" charset="0"/>
                          <a:ea typeface="+mn-ea"/>
                          <a:cs typeface="Times New Roman" panose="02020603050405020304" pitchFamily="18" charset="0"/>
                        </a:rPr>
                        <a:t>lgilan</a:t>
                      </a:r>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gan. Qaror bilan, </a:t>
                      </a:r>
                      <a:r>
                        <a:rPr lang="en-US" sz="2800" b="0" kern="1200" dirty="0" err="1">
                          <a:solidFill>
                            <a:schemeClr val="tx1"/>
                          </a:solidFill>
                          <a:effectLst/>
                          <a:latin typeface="Times New Roman" panose="02020603050405020304" pitchFamily="18" charset="0"/>
                          <a:ea typeface="+mn-ea"/>
                          <a:cs typeface="Times New Roman" panose="02020603050405020304" pitchFamily="18" charset="0"/>
                        </a:rPr>
                        <a:t>umumiy</a:t>
                      </a:r>
                      <a:r>
                        <a:rPr lang="en-US" sz="2800" b="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800" b="0" kern="1200" baseline="0" dirty="0" err="1">
                          <a:solidFill>
                            <a:schemeClr val="tx1"/>
                          </a:solidFill>
                          <a:effectLst/>
                          <a:latin typeface="Times New Roman" panose="02020603050405020304" pitchFamily="18" charset="0"/>
                          <a:ea typeface="+mn-ea"/>
                          <a:cs typeface="Times New Roman" panose="02020603050405020304" pitchFamily="18" charset="0"/>
                        </a:rPr>
                        <a:t>turdagi</a:t>
                      </a:r>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 koʻp tarmoqli ixtisoslashtirilgan maktabgacha taʼlim tashkilotlari va qoʻshma tipdagi maktabgacha taʼlim tashkilotlari toʻgʻrisidagi, shuningdek, reabilitatsiya markaziga ega boʻlgan davlat koʻp tarmoqli ixtisoslashtirilgan maktabgacha taʼlim tashkiloti toʻgʻrisidagi nizomlar tasdiqlangan </a:t>
                      </a:r>
                      <a:endParaRPr lang="ru-RU" sz="2800" b="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2063552" y="567681"/>
            <a:ext cx="7920880"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3682886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812021216"/>
              </p:ext>
            </p:extLst>
          </p:nvPr>
        </p:nvGraphicFramePr>
        <p:xfrm>
          <a:off x="1243085" y="1237864"/>
          <a:ext cx="9101387" cy="5503504"/>
        </p:xfrm>
        <a:graphic>
          <a:graphicData uri="http://schemas.openxmlformats.org/drawingml/2006/table">
            <a:tbl>
              <a:tblPr firstRow="1" firstCol="1" bandRow="1"/>
              <a:tblGrid>
                <a:gridCol w="9101387">
                  <a:extLst>
                    <a:ext uri="{9D8B030D-6E8A-4147-A177-3AD203B41FA5}">
                      <a16:colId xmlns:a16="http://schemas.microsoft.com/office/drawing/2014/main" val="2650263716"/>
                    </a:ext>
                  </a:extLst>
                </a:gridCol>
              </a:tblGrid>
              <a:tr h="5503504">
                <a:tc>
                  <a:txBody>
                    <a:bodyPr/>
                    <a:lstStyle/>
                    <a:p>
                      <a:pPr algn="just"/>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O‘zbekiston Respublikasi Vazirlar Mahkamasining </a:t>
                      </a:r>
                      <a:r>
                        <a:rPr lang="en-US" sz="2800" b="0" kern="1200" dirty="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2020-yil 22-dekabrdagi 802-sonli “Maktabgacha taʼlim va tarbiyaning davlat standartini tasdiqlash toʻgʻrisida”gi qarori “Maktabgacha taʼlim va tarbiya toʻgʻrisida”gi Oʻzbekiston Respublikasining Qonuni ijrosini taʼminlash, shuningdek, ilk va maktabgacha yoshdagi bolalarga samarali taʼlim-tarbiya berish hamda qulay shart-sharoitlar yaratish”ni maqsad qilgan</a:t>
                      </a:r>
                      <a:r>
                        <a:rPr lang="en-US" sz="2800" b="0" kern="1200" dirty="0">
                          <a:solidFill>
                            <a:schemeClr val="tx1"/>
                          </a:solidFill>
                          <a:effectLst/>
                          <a:latin typeface="Times New Roman" panose="02020603050405020304" pitchFamily="18" charset="0"/>
                          <a:ea typeface="+mn-ea"/>
                          <a:cs typeface="Times New Roman" panose="02020603050405020304" pitchFamily="18" charset="0"/>
                        </a:rPr>
                        <a:t>.</a:t>
                      </a:r>
                      <a:r>
                        <a:rPr lang="en-US" sz="2800" b="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800" b="0" kern="1200" dirty="0" err="1">
                          <a:solidFill>
                            <a:schemeClr val="tx1"/>
                          </a:solidFill>
                          <a:effectLst/>
                          <a:latin typeface="Times New Roman" panose="02020603050405020304" pitchFamily="18" charset="0"/>
                          <a:ea typeface="+mn-ea"/>
                          <a:cs typeface="Times New Roman" panose="02020603050405020304" pitchFamily="18" charset="0"/>
                        </a:rPr>
                        <a:t>Mazkur</a:t>
                      </a:r>
                      <a:r>
                        <a:rPr lang="en-US" sz="2800" b="0" kern="1200" dirty="0">
                          <a:solidFill>
                            <a:schemeClr val="tx1"/>
                          </a:solidFill>
                          <a:effectLst/>
                          <a:latin typeface="Times New Roman" panose="02020603050405020304" pitchFamily="18" charset="0"/>
                          <a:ea typeface="+mn-ea"/>
                          <a:cs typeface="Times New Roman" panose="02020603050405020304" pitchFamily="18" charset="0"/>
                        </a:rPr>
                        <a:t> </a:t>
                      </a:r>
                      <a:r>
                        <a:rPr lang="uz-Latn-UZ" sz="2800" b="0" kern="1200" dirty="0">
                          <a:solidFill>
                            <a:schemeClr val="tx1"/>
                          </a:solidFill>
                          <a:effectLst/>
                          <a:latin typeface="Times New Roman" panose="02020603050405020304" pitchFamily="18" charset="0"/>
                          <a:ea typeface="+mn-ea"/>
                          <a:cs typeface="Times New Roman" panose="02020603050405020304" pitchFamily="18" charset="0"/>
                        </a:rPr>
                        <a:t>me’yoriy-huquqiy hujjatda </a:t>
                      </a:r>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davlat standartini bajarish O‘zbekiston Respublikasi hududida faoliyat ko‘rsatayotgan barcha maktabgacha ta’lim tashkilotlari uchun majburiydir.</a:t>
                      </a:r>
                      <a:r>
                        <a:rPr lang="en-US" sz="2800" b="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a:solidFill>
                            <a:schemeClr val="tx1"/>
                          </a:solidFill>
                          <a:effectLst/>
                          <a:latin typeface="Times New Roman" panose="02020603050405020304" pitchFamily="18" charset="0"/>
                          <a:ea typeface="+mn-ea"/>
                          <a:cs typeface="Times New Roman" panose="02020603050405020304" pitchFamily="18" charset="0"/>
                        </a:rPr>
                        <a:t>Davlat standarti kamida besh yilda bir marta qayta ko‘rib chiqil</a:t>
                      </a:r>
                      <a:r>
                        <a:rPr lang="en-US" sz="2800" b="0" kern="1200" dirty="0" err="1">
                          <a:solidFill>
                            <a:schemeClr val="tx1"/>
                          </a:solidFill>
                          <a:effectLst/>
                          <a:latin typeface="Times New Roman" panose="02020603050405020304" pitchFamily="18" charset="0"/>
                          <a:ea typeface="+mn-ea"/>
                          <a:cs typeface="Times New Roman" panose="02020603050405020304" pitchFamily="18" charset="0"/>
                        </a:rPr>
                        <a:t>ishi</a:t>
                      </a:r>
                      <a:r>
                        <a:rPr lang="en-US" sz="2800" b="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US" sz="2800" b="0" kern="1200" baseline="0" dirty="0" err="1">
                          <a:solidFill>
                            <a:schemeClr val="tx1"/>
                          </a:solidFill>
                          <a:effectLst/>
                          <a:latin typeface="Times New Roman" panose="02020603050405020304" pitchFamily="18" charset="0"/>
                          <a:ea typeface="+mn-ea"/>
                          <a:cs typeface="Times New Roman" panose="02020603050405020304" pitchFamily="18" charset="0"/>
                        </a:rPr>
                        <a:t>belgilangan</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907475" y="80323"/>
            <a:ext cx="8064896"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1302806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val="2650263716"/>
                    </a:ext>
                  </a:extLst>
                </a:gridCol>
              </a:tblGrid>
              <a:tr h="4132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17702" y="1256144"/>
            <a:ext cx="9570557" cy="4832092"/>
          </a:xfrm>
          <a:prstGeom prst="rect">
            <a:avLst/>
          </a:prstGeom>
        </p:spPr>
        <p:txBody>
          <a:bodyPr wrap="square">
            <a:spAutoFit/>
          </a:bodyPr>
          <a:lstStyle/>
          <a:p>
            <a:pPr algn="just"/>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quyidagilardan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uz-Cyrl-UZ"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bola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imkoniyatining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mavjudligi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iste’dodi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nishonalarini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ishtiyoqlari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qobiliyatlarini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rivojlantirish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shart-sharoitlar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tengligi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bolalarga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ularni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sog‘lomlashtirishning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oila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tashkiloti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tarbiyaviy</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ta’sirining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bolalarga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uyg‘unligi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1266893" y="332656"/>
            <a:ext cx="9570556" cy="584775"/>
          </a:xfrm>
          <a:prstGeom prst="rect">
            <a:avLst/>
          </a:prstGeom>
        </p:spPr>
        <p:txBody>
          <a:bodyPr wrap="square">
            <a:spAutoFit/>
          </a:bodyPr>
          <a:lstStyle/>
          <a:p>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368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638801441"/>
              </p:ext>
            </p:extLst>
          </p:nvPr>
        </p:nvGraphicFramePr>
        <p:xfrm>
          <a:off x="1002999" y="1476564"/>
          <a:ext cx="9882182" cy="4753500"/>
        </p:xfrm>
        <a:graphic>
          <a:graphicData uri="http://schemas.openxmlformats.org/drawingml/2006/table">
            <a:tbl>
              <a:tblPr firstRow="1" firstCol="1" bandRow="1"/>
              <a:tblGrid>
                <a:gridCol w="9882182">
                  <a:extLst>
                    <a:ext uri="{9D8B030D-6E8A-4147-A177-3AD203B41FA5}">
                      <a16:colId xmlns:a16="http://schemas.microsoft.com/office/drawing/2014/main" val="2650263716"/>
                    </a:ext>
                  </a:extLst>
                </a:gridCol>
              </a:tblGrid>
              <a:tr h="4753500">
                <a:tc>
                  <a:txBody>
                    <a:bodyPr/>
                    <a:lstStyle/>
                    <a:p>
                      <a:pPr marL="95250" marR="190500" lvl="0" indent="450215" algn="just" defTabSz="914400">
                        <a:lnSpc>
                          <a:spcPct val="100000"/>
                        </a:lnSpc>
                        <a:defRPr/>
                      </a:pP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bolaning</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shaxsini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rivojlantirishga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yo‘naltirilgan</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shaxsiy</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yondashuv</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umumiy</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ta’limning</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izchilligi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uzluksizligi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demokratik</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dunyoviy</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xususiyatga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egaligi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jarayonining</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shaffofligi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ochiqligi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mazmuni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darajasi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hajmining</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bolalarning</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rivojlanish</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xususiyatlarini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inobatga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olgan</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olib</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boriladi</a:t>
                      </a:r>
                      <a:r>
                        <a:rPr lang="en-US" sz="2800" b="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b="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belgilangan</a:t>
                      </a:r>
                      <a:endParaRPr lang="ru-RU" sz="2800" b="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239848" y="476672"/>
            <a:ext cx="9590302" cy="584775"/>
          </a:xfrm>
          <a:prstGeom prst="rect">
            <a:avLst/>
          </a:prstGeom>
        </p:spPr>
        <p:txBody>
          <a:bodyPr wrap="square">
            <a:spAutoFit/>
          </a:bodyPr>
          <a:lstStyle/>
          <a:p>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2946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653397414"/>
              </p:ext>
            </p:extLst>
          </p:nvPr>
        </p:nvGraphicFramePr>
        <p:xfrm>
          <a:off x="1042397" y="2300893"/>
          <a:ext cx="9662115" cy="4632960"/>
        </p:xfrm>
        <a:graphic>
          <a:graphicData uri="http://schemas.openxmlformats.org/drawingml/2006/table">
            <a:tbl>
              <a:tblPr firstRow="1" firstCol="1" bandRow="1"/>
              <a:tblGrid>
                <a:gridCol w="9662115">
                  <a:extLst>
                    <a:ext uri="{9D8B030D-6E8A-4147-A177-3AD203B41FA5}">
                      <a16:colId xmlns:a16="http://schemas.microsoft.com/office/drawing/2014/main" val="2650263716"/>
                    </a:ext>
                  </a:extLst>
                </a:gridCol>
              </a:tblGrid>
              <a:tr h="295252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a:latin typeface="Times New Roman" panose="02020603050405020304" pitchFamily="18" charset="0"/>
                          <a:cs typeface="Times New Roman" panose="02020603050405020304" pitchFamily="18" charset="0"/>
                        </a:rPr>
                        <a:t>2024 </a:t>
                      </a:r>
                      <a:r>
                        <a:rPr lang="en-US" sz="2800" b="1" dirty="0" err="1">
                          <a:latin typeface="Times New Roman" panose="02020603050405020304" pitchFamily="18" charset="0"/>
                          <a:cs typeface="Times New Roman" panose="02020603050405020304" pitchFamily="18" charset="0"/>
                        </a:rPr>
                        <a:t>yil</a:t>
                      </a:r>
                      <a:r>
                        <a:rPr lang="en-US" sz="2800" b="1" dirty="0">
                          <a:latin typeface="Times New Roman" panose="02020603050405020304" pitchFamily="18" charset="0"/>
                          <a:cs typeface="Times New Roman" panose="02020603050405020304" pitchFamily="18" charset="0"/>
                        </a:rPr>
                        <a:t> 1fevral </a:t>
                      </a:r>
                      <a:r>
                        <a:rPr lang="en-US" sz="2800" b="1" dirty="0" err="1">
                          <a:latin typeface="Times New Roman" panose="02020603050405020304" pitchFamily="18" charset="0"/>
                          <a:cs typeface="Times New Roman" panose="02020603050405020304" pitchFamily="18" charset="0"/>
                        </a:rPr>
                        <a:t>kuni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qabul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qilingan</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(O’RQ 901-son)                                   </a:t>
                      </a:r>
                      <a:r>
                        <a:rPr lang="en-US" sz="2800" b="1" dirty="0">
                          <a:latin typeface="Times New Roman" panose="02020603050405020304" pitchFamily="18" charset="0"/>
                          <a:cs typeface="Times New Roman" panose="02020603050405020304" pitchFamily="18" charset="0"/>
                        </a:rPr>
                        <a:t>21 </a:t>
                      </a:r>
                      <a:r>
                        <a:rPr lang="en-US" sz="2800" b="1" dirty="0" err="1">
                          <a:latin typeface="Times New Roman" panose="02020603050405020304" pitchFamily="18" charset="0"/>
                          <a:cs typeface="Times New Roman" panose="02020603050405020304" pitchFamily="18" charset="0"/>
                        </a:rPr>
                        <a:t>moddadan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iborat</a:t>
                      </a:r>
                      <a:r>
                        <a:rPr lang="en-US" sz="2800" b="1" dirty="0">
                          <a:latin typeface="Times New Roman" panose="02020603050405020304" pitchFamily="18" charset="0"/>
                          <a:cs typeface="Times New Roman" panose="02020603050405020304" pitchFamily="18" charset="0"/>
                        </a:rPr>
                        <a:t>.</a:t>
                      </a:r>
                      <a:r>
                        <a:rPr lang="en-US" sz="2800" b="1" baseline="0"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Ushbu</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Qonun</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pedagoglarning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huquqlari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majburiyatlari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va</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ular</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faoliyatining</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asosiy</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ka</a:t>
                      </a:r>
                      <a:r>
                        <a:rPr lang="en-US" sz="2800" b="1" dirty="0">
                          <a:latin typeface="Times New Roman" panose="02020603050405020304" pitchFamily="18" charset="0"/>
                          <a:cs typeface="Times New Roman" panose="02020603050405020304" pitchFamily="18" charset="0"/>
                        </a:rPr>
                        <a:t>f</a:t>
                      </a:r>
                      <a:r>
                        <a:rPr lang="ru-RU" sz="2800" b="1" dirty="0" err="1">
                          <a:latin typeface="Times New Roman" panose="02020603050405020304" pitchFamily="18" charset="0"/>
                          <a:cs typeface="Times New Roman" panose="02020603050405020304" pitchFamily="18" charset="0"/>
                        </a:rPr>
                        <a:t>olatlarini</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belgilaydi</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uz-Cyrl-UZ" sz="2800" b="1"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Qonunda taʼlim tashkilotida qonunchilik hujjatlariga muvofiq tuzilgan mehnat shartnomasi asosida taʼlim va tarbiya sohasida kasbiy faoliyatni amalga oshiruvchi hamda tegishli maʼlumotga, kasbiy tayyorgarlikka va maʼnaviy-axloqiy fazilatlarga ega boʻlgan jismoniy shaxs pedagogdir</a:t>
                      </a:r>
                      <a:r>
                        <a:rPr lang="en-US" sz="2800" b="1"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r>
                        <a:rPr lang="uz-Cyrl-UZ" sz="2800" b="1"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-deb belgilab qo’yilgan</a:t>
                      </a:r>
                      <a:endParaRPr lang="ru-RU" sz="2800" b="1" dirty="0">
                        <a:effectLst/>
                        <a:latin typeface="Calibri" panose="020F0502020204030204" pitchFamily="34" charset="0"/>
                        <a:ea typeface="SimSun" panose="02010600030101010101" pitchFamily="2" charset="-122"/>
                        <a:cs typeface="Times New Roman" panose="02020603050405020304" pitchFamily="18" charset="0"/>
                      </a:endParaRPr>
                    </a:p>
                    <a:p>
                      <a:pPr lvl="0" algn="just"/>
                      <a:endParaRPr lang="ru-RU" sz="2400" b="1" dirty="0">
                        <a:latin typeface="Times New Roman" panose="02020603050405020304" pitchFamily="18"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224772" y="764704"/>
            <a:ext cx="7350818" cy="1077218"/>
          </a:xfrm>
          <a:prstGeom prst="rect">
            <a:avLst/>
          </a:prstGeom>
        </p:spPr>
        <p:txBody>
          <a:bodyPr wrap="square">
            <a:spAutoFit/>
          </a:bodyPr>
          <a:lstStyle/>
          <a:p>
            <a:pPr lvl="0" algn="ctr"/>
            <a:r>
              <a:rPr lang="en-US" sz="2800" b="1" dirty="0">
                <a:solidFill>
                  <a:srgbClr val="0830F6"/>
                </a:solidFill>
                <a:latin typeface="Times New Roman" panose="02020603050405020304" pitchFamily="18" charset="0"/>
                <a:cs typeface="Times New Roman" panose="02020603050405020304" pitchFamily="18" charset="0"/>
              </a:rPr>
              <a:t>“</a:t>
            </a:r>
            <a:r>
              <a:rPr lang="ru-RU" sz="3200" b="1" dirty="0" err="1">
                <a:solidFill>
                  <a:srgbClr val="0830F6"/>
                </a:solidFill>
                <a:latin typeface="Times New Roman" panose="02020603050405020304" pitchFamily="18" charset="0"/>
                <a:cs typeface="Times New Roman" panose="02020603050405020304" pitchFamily="18" charset="0"/>
              </a:rPr>
              <a:t>Pedagogning</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maqomi</a:t>
            </a:r>
            <a:r>
              <a:rPr lang="en-US" sz="3200" b="1" dirty="0">
                <a:solidFill>
                  <a:srgbClr val="0830F6"/>
                </a:solidFill>
                <a:latin typeface="Times New Roman" panose="02020603050405020304" pitchFamily="18" charset="0"/>
                <a:cs typeface="Times New Roman" panose="02020603050405020304" pitchFamily="18" charset="0"/>
              </a:rPr>
              <a:t> 	</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to‘g‘risida</a:t>
            </a:r>
            <a:r>
              <a:rPr lang="en-US" sz="3200" dirty="0">
                <a:solidFill>
                  <a:srgbClr val="0830F6"/>
                </a:solidFill>
                <a:latin typeface="Times New Roman" panose="02020603050405020304" pitchFamily="18" charset="0"/>
                <a:cs typeface="Times New Roman" panose="02020603050405020304" pitchFamily="18" charset="0"/>
              </a:rPr>
              <a:t>”</a:t>
            </a:r>
            <a:r>
              <a:rPr lang="en-US" sz="3200" b="1" dirty="0" err="1">
                <a:solidFill>
                  <a:srgbClr val="0830F6"/>
                </a:solidFill>
                <a:latin typeface="Times New Roman" panose="02020603050405020304" pitchFamily="18" charset="0"/>
                <a:cs typeface="Times New Roman" panose="02020603050405020304" pitchFamily="18" charset="0"/>
              </a:rPr>
              <a:t>gi</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Qonun</a:t>
            </a:r>
            <a:r>
              <a:rPr lang="en-US" sz="3200" b="1" dirty="0">
                <a:solidFill>
                  <a:srgbClr val="0830F6"/>
                </a:solidFill>
                <a:latin typeface="Times New Roman" panose="02020603050405020304" pitchFamily="18" charset="0"/>
                <a:cs typeface="Times New Roman" panose="02020603050405020304" pitchFamily="18" charset="0"/>
              </a:rPr>
              <a:t> </a:t>
            </a:r>
          </a:p>
        </p:txBody>
      </p:sp>
      <p:pic>
        <p:nvPicPr>
          <p:cNvPr id="17" name="Рисунок 16">
            <a:extLst>
              <a:ext uri="{FF2B5EF4-FFF2-40B4-BE49-F238E27FC236}">
                <a16:creationId xmlns:a16="http://schemas.microsoft.com/office/drawing/2014/main" id="{20BFF46E-0BDA-42F1-8085-939403888B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758" l="0" r="100000"/>
                    </a14:imgEffect>
                  </a14:imgLayer>
                </a14:imgProps>
              </a:ext>
            </a:extLst>
          </a:blip>
          <a:stretch>
            <a:fillRect/>
          </a:stretch>
        </p:blipFill>
        <p:spPr>
          <a:xfrm>
            <a:off x="8760296" y="116632"/>
            <a:ext cx="2441884" cy="2088232"/>
          </a:xfrm>
          <a:prstGeom prst="rect">
            <a:avLst/>
          </a:prstGeom>
        </p:spPr>
      </p:pic>
    </p:spTree>
    <p:extLst>
      <p:ext uri="{BB962C8B-B14F-4D97-AF65-F5344CB8AC3E}">
        <p14:creationId xmlns:p14="http://schemas.microsoft.com/office/powerpoint/2010/main" val="599280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3978479946"/>
              </p:ext>
            </p:extLst>
          </p:nvPr>
        </p:nvGraphicFramePr>
        <p:xfrm>
          <a:off x="1153899" y="1358771"/>
          <a:ext cx="9731282" cy="5238581"/>
        </p:xfrm>
        <a:graphic>
          <a:graphicData uri="http://schemas.openxmlformats.org/drawingml/2006/table">
            <a:tbl>
              <a:tblPr firstRow="1" firstCol="1" bandRow="1"/>
              <a:tblGrid>
                <a:gridCol w="9731282">
                  <a:extLst>
                    <a:ext uri="{9D8B030D-6E8A-4147-A177-3AD203B41FA5}">
                      <a16:colId xmlns:a16="http://schemas.microsoft.com/office/drawing/2014/main" val="2650263716"/>
                    </a:ext>
                  </a:extLst>
                </a:gridCol>
              </a:tblGrid>
              <a:tr h="5238581">
                <a:tc>
                  <a:txBody>
                    <a:bodyPr/>
                    <a:lstStyle/>
                    <a:p>
                      <a:pPr indent="450215" algn="just">
                        <a:lnSpc>
                          <a:spcPct val="115000"/>
                        </a:lnSpc>
                        <a:spcAft>
                          <a:spcPts val="0"/>
                        </a:spcAft>
                      </a:pP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Qonun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bilan</a:t>
                      </a:r>
                      <a:r>
                        <a:rPr lang="en-US" sz="2800" b="0" baseline="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aralashish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asossiz</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ravishda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tekshirish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tomonidan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bilimlarini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toʻgʻri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xolis</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baholashga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taʼsir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koʻrsatish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shuningdek</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majburiyatlarini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bajarishga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toʻsqinlik</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r>
                        <a:rPr lang="en-US" sz="2800" b="0" baseline="0" dirty="0">
                          <a:solidFill>
                            <a:schemeClr val="tx1"/>
                          </a:solidFill>
                          <a:latin typeface="Calibri" panose="020F0502020204030204" pitchFamily="34"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bogʻliq</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boʻlmagan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ishlarga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jumladan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hududlarni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obodonlashtirishga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qishloq</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xoʻjaligi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ishlariga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jalb</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zimmasiga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tovar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xizmatlarni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sotib</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majburiyatini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yuklash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jumladan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haqidan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yozma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roziligisiz</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tovar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xizmatlar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mablagʻ</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ushlab</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qolish</a:t>
                      </a:r>
                      <a:r>
                        <a:rPr lang="en-US" sz="2800" b="0" baseline="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taqiqlanishi</a:t>
                      </a:r>
                      <a:r>
                        <a:rPr lang="en-US" sz="2800" b="0" baseline="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belgilangan</a:t>
                      </a:r>
                      <a:endParaRPr lang="en-US" sz="28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53898" y="404664"/>
            <a:ext cx="10048282"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majburiyatlari</a:t>
            </a:r>
            <a:r>
              <a:rPr lang="uz-Latn-UZ" sz="2800" b="1" dirty="0">
                <a:solidFill>
                  <a:srgbClr val="0830F6"/>
                </a:solidFill>
                <a:latin typeface="Times New Roman" panose="02020603050405020304" pitchFamily="18" charset="0"/>
                <a:cs typeface="Times New Roman" panose="02020603050405020304" pitchFamily="18" charset="0"/>
              </a:rPr>
              <a:t> </a:t>
            </a:r>
            <a:endParaRPr lang="ru-RU" sz="28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1886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3">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487758333"/>
              </p:ext>
            </p:extLst>
          </p:nvPr>
        </p:nvGraphicFramePr>
        <p:xfrm>
          <a:off x="1042397" y="1094190"/>
          <a:ext cx="9755654" cy="5647178"/>
        </p:xfrm>
        <a:graphic>
          <a:graphicData uri="http://schemas.openxmlformats.org/drawingml/2006/table">
            <a:tbl>
              <a:tblPr firstRow="1" firstCol="1" bandRow="1"/>
              <a:tblGrid>
                <a:gridCol w="9755654">
                  <a:extLst>
                    <a:ext uri="{9D8B030D-6E8A-4147-A177-3AD203B41FA5}">
                      <a16:colId xmlns:a16="http://schemas.microsoft.com/office/drawing/2014/main" val="2650263716"/>
                    </a:ext>
                  </a:extLst>
                </a:gridCol>
              </a:tblGrid>
              <a:tr h="5647178">
                <a:tc>
                  <a:txBody>
                    <a:bodyPr/>
                    <a:lstStyle/>
                    <a:p>
                      <a:pPr indent="450215" algn="just">
                        <a:lnSpc>
                          <a:spcPct val="100000"/>
                        </a:lnSpc>
                        <a:spcAft>
                          <a:spcPts val="0"/>
                        </a:spcAft>
                      </a:pP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amalga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oshirishda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taʼlim-tarbiya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jarayoni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ishtirokchilarining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shaʼni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qadr-qimmati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ishchanlik</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obroʻsini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hurmat</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mashgʻulotlarini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dasturlari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davlat</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standartlariga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muvofiq</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sifatli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oʻtkazishi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mashgʻulotlari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davomida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bilim</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darajasini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oshirish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zarur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choralar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koʻrishi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psixologik</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oʻziga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xos</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xususiyatlarini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jismoniy</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ruhiy</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salomatligini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fiziologik</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rivojlanishini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hisobga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olishi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alohida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ehtiyojlari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boʻlgan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shaxslarni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oʻqitish</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shart-sharoitlar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yaratilishiga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eʼtibor</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qaratishi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ularni</a:t>
                      </a:r>
                      <a:r>
                        <a:rPr lang="en-US" sz="2800" b="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kamsitmasligi</a:t>
                      </a:r>
                      <a:r>
                        <a:rPr lang="en-US" sz="2800" b="0" baseline="0" dirty="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a:solidFill>
                            <a:srgbClr val="000000"/>
                          </a:solidFill>
                          <a:latin typeface="Times New Roman" panose="02020603050405020304" pitchFamily="18" charset="0"/>
                          <a:ea typeface="SimSun" panose="02010600030101010101" pitchFamily="2" charset="-122"/>
                          <a:cs typeface="Times New Roman" panose="02020603050405020304" pitchFamily="18" charset="0"/>
                        </a:rPr>
                        <a:t>belgilangan</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26363" y="188641"/>
            <a:ext cx="9974379"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majburiyatlari </a:t>
            </a:r>
            <a:endParaRPr lang="ru-RU" sz="30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083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059448688"/>
              </p:ext>
            </p:extLst>
          </p:nvPr>
        </p:nvGraphicFramePr>
        <p:xfrm>
          <a:off x="1060710" y="1094190"/>
          <a:ext cx="9833733" cy="5935210"/>
        </p:xfrm>
        <a:graphic>
          <a:graphicData uri="http://schemas.openxmlformats.org/drawingml/2006/table">
            <a:tbl>
              <a:tblPr firstRow="1" firstCol="1" bandRow="1"/>
              <a:tblGrid>
                <a:gridCol w="9833733">
                  <a:extLst>
                    <a:ext uri="{9D8B030D-6E8A-4147-A177-3AD203B41FA5}">
                      <a16:colId xmlns:a16="http://schemas.microsoft.com/office/drawing/2014/main" val="2650263716"/>
                    </a:ext>
                  </a:extLst>
                </a:gridCol>
              </a:tblGrid>
              <a:tr h="5935210">
                <a:tc>
                  <a:txBody>
                    <a:bodyPr/>
                    <a:lstStyle/>
                    <a:p>
                      <a:pPr lvl="0" indent="539750" algn="just" defTabSz="914400" eaLnBrk="0" fontAlgn="base" hangingPunct="0">
                        <a:spcBef>
                          <a:spcPct val="0"/>
                        </a:spcBef>
                        <a:spcAft>
                          <a:spcPct val="0"/>
                        </a:spcAft>
                      </a:pP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Qonunning</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8-moddasida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etikaga</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rioya</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lozimligi</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keltirib</a:t>
                      </a:r>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o’tiladi</a:t>
                      </a:r>
                      <a:endPar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539750" algn="just" defTabSz="914400" eaLnBrk="0" fontAlgn="base" hangingPunct="0">
                        <a:spcBef>
                          <a:spcPct val="0"/>
                        </a:spcBef>
                        <a:spcAft>
                          <a:spcPct val="0"/>
                        </a:spcAft>
                      </a:pP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kasbiy</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majburiyatlarini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bajarishi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chog‘ida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majmuidan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iboratdir</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altLang="ru-RU" sz="2800" b="0" dirty="0">
                        <a:latin typeface="Times New Roman" panose="02020603050405020304" pitchFamily="18" charset="0"/>
                        <a:cs typeface="Times New Roman" panose="02020603050405020304" pitchFamily="18" charset="0"/>
                      </a:endParaRPr>
                    </a:p>
                    <a:p>
                      <a:pPr lvl="0" indent="539750" algn="just" defTabSz="914400" eaLnBrk="0" fontAlgn="base" hangingPunct="0">
                        <a:spcBef>
                          <a:spcPct val="0"/>
                        </a:spcBef>
                        <a:spcAft>
                          <a:spcPct val="0"/>
                        </a:spcAft>
                      </a:pP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ta’lim</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tashkilotlari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Respublikasi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maktab</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ta’limi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vazirligi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tomonidan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chiqiladi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belgilangan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tartibda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tasdiqlanadi</a:t>
                      </a:r>
                      <a:endParaRPr lang="ru-RU" altLang="ru-RU" sz="2800" b="0" dirty="0">
                        <a:latin typeface="Times New Roman" panose="02020603050405020304" pitchFamily="18" charset="0"/>
                        <a:cs typeface="Times New Roman" panose="02020603050405020304" pitchFamily="18" charset="0"/>
                      </a:endParaRPr>
                    </a:p>
                    <a:p>
                      <a:pPr algn="just" defTabSz="914400"/>
                      <a:r>
                        <a:rPr lang="en-US"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qoidalarini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bilish</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ularga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pedagogning</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kasbiy</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majburiyatlarini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bajarishining</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sifat</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ko‘rsatkichlarini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hamda</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pedagogning</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intizomini</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belgilaydigan</a:t>
                      </a:r>
                      <a:r>
                        <a:rPr lang="ru-RU" altLang="ru-RU"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mezondir</a:t>
                      </a:r>
                      <a:r>
                        <a:rPr lang="en-US" sz="2800" b="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060709" y="332657"/>
            <a:ext cx="9891444"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majburiyatlari</a:t>
            </a:r>
            <a:r>
              <a:rPr lang="uz-Latn-UZ" sz="2800" b="1" dirty="0">
                <a:solidFill>
                  <a:srgbClr val="0830F6"/>
                </a:solidFill>
                <a:latin typeface="Times New Roman" panose="02020603050405020304" pitchFamily="18" charset="0"/>
                <a:cs typeface="Times New Roman" panose="02020603050405020304" pitchFamily="18" charset="0"/>
              </a:rPr>
              <a:t> </a:t>
            </a:r>
            <a:endParaRPr lang="ru-RU" sz="28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034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636781710"/>
              </p:ext>
            </p:extLst>
          </p:nvPr>
        </p:nvGraphicFramePr>
        <p:xfrm>
          <a:off x="1042397" y="1093952"/>
          <a:ext cx="9870357" cy="5535168"/>
        </p:xfrm>
        <a:graphic>
          <a:graphicData uri="http://schemas.openxmlformats.org/drawingml/2006/table">
            <a:tbl>
              <a:tblPr firstRow="1" firstCol="1" bandRow="1"/>
              <a:tblGrid>
                <a:gridCol w="9870357">
                  <a:extLst>
                    <a:ext uri="{9D8B030D-6E8A-4147-A177-3AD203B41FA5}">
                      <a16:colId xmlns:a16="http://schemas.microsoft.com/office/drawing/2014/main" val="2650263716"/>
                    </a:ext>
                  </a:extLst>
                </a:gridCol>
              </a:tblGrid>
              <a:tr h="5508392">
                <a:tc>
                  <a:txBody>
                    <a:bodyPr/>
                    <a:lstStyle/>
                    <a:p>
                      <a:pPr algn="ctr">
                        <a:lnSpc>
                          <a:spcPct val="115000"/>
                        </a:lnSpc>
                        <a:spcAft>
                          <a:spcPts val="0"/>
                        </a:spcAft>
                      </a:pPr>
                      <a:r>
                        <a:rPr lang="uz-Cyrl-UZ" sz="3200" b="1" dirty="0">
                          <a:solidFill>
                            <a:srgbClr val="0830F6"/>
                          </a:solidFill>
                          <a:latin typeface="Times New Roman" panose="02020603050405020304" pitchFamily="18" charset="0"/>
                          <a:ea typeface="SimSun" panose="02010600030101010101" pitchFamily="2" charset="-122"/>
                          <a:cs typeface="Times New Roman" panose="02020603050405020304" pitchFamily="18" charset="0"/>
                        </a:rPr>
                        <a:t>Nazorat savollari</a:t>
                      </a:r>
                      <a:endParaRPr lang="ru-RU" sz="3200" dirty="0">
                        <a:solidFill>
                          <a:srgbClr val="0830F6"/>
                        </a:solidFill>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3200" dirty="0">
                          <a:latin typeface="Times New Roman" panose="02020603050405020304" pitchFamily="18" charset="0"/>
                          <a:ea typeface="SimSun" panose="02010600030101010101" pitchFamily="2" charset="-122"/>
                          <a:cs typeface="Times New Roman" panose="02020603050405020304" pitchFamily="18" charset="0"/>
                        </a:rPr>
                        <a:t>1.</a:t>
                      </a:r>
                      <a:r>
                        <a:rPr lang="en-US" sz="3200"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a:latin typeface="Times New Roman" panose="02020603050405020304" pitchFamily="18" charset="0"/>
                          <a:ea typeface="SimSun" panose="02010600030101010101" pitchFamily="2" charset="-122"/>
                          <a:cs typeface="Times New Roman" panose="02020603050405020304" pitchFamily="18" charset="0"/>
                        </a:rPr>
                        <a:t>M</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aktabgacha taʼlim tizimini tartibga soluvchi asosiy normativ-huquqiy hujjat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qaysi</a:t>
                      </a:r>
                      <a:r>
                        <a:rPr lang="en-US" sz="2800" b="1" dirty="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b="1" dirty="0">
                          <a:latin typeface="Times New Roman" panose="02020603050405020304" pitchFamily="18" charset="0"/>
                          <a:ea typeface="SimSun" panose="02010600030101010101" pitchFamily="2" charset="-122"/>
                          <a:cs typeface="Times New Roman" panose="02020603050405020304" pitchFamily="18" charset="0"/>
                        </a:rPr>
                        <a:t>2. Maktabgacha taʼlim va tarbiyaning asosiy prinsiplari</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ni</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aytib</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bering</a:t>
                      </a:r>
                      <a:r>
                        <a:rPr lang="en-US" sz="2800" b="1" dirty="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a:latin typeface="Calibri" panose="020F0502020204030204" pitchFamily="34" charset="0"/>
                        <a:ea typeface="SimSun" panose="02010600030101010101" pitchFamily="2" charset="-122"/>
                        <a:cs typeface="Times New Roman" panose="02020603050405020304" pitchFamily="18" charset="0"/>
                      </a:endParaRPr>
                    </a:p>
                    <a:p>
                      <a:pPr marR="12700" algn="just">
                        <a:lnSpc>
                          <a:spcPct val="115000"/>
                        </a:lnSpc>
                        <a:spcAft>
                          <a:spcPts val="0"/>
                        </a:spcAft>
                        <a:tabLst>
                          <a:tab pos="578485" algn="l"/>
                        </a:tabLst>
                      </a:pPr>
                      <a:r>
                        <a:rPr lang="en-US" sz="2800" b="1" dirty="0">
                          <a:latin typeface="Times New Roman" panose="02020603050405020304" pitchFamily="18" charset="0"/>
                          <a:ea typeface="SimSun" panose="02010600030101010101" pitchFamily="2" charset="-122"/>
                          <a:cs typeface="Times New Roman" panose="02020603050405020304" pitchFamily="18" charset="0"/>
                        </a:rPr>
                        <a:t>3.</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 Maktabgacha taʼlim tashkiloti pedagogining kasbiy standarti qachon tasdiqlan</a:t>
                      </a:r>
                      <a:r>
                        <a:rPr lang="en-US" sz="2800" b="1" dirty="0" err="1">
                          <a:latin typeface="Times New Roman" panose="02020603050405020304" pitchFamily="18" charset="0"/>
                          <a:ea typeface="SimSun" panose="02010600030101010101" pitchFamily="2" charset="-122"/>
                          <a:cs typeface="Times New Roman" panose="02020603050405020304" pitchFamily="18" charset="0"/>
                        </a:rPr>
                        <a:t>gan</a:t>
                      </a:r>
                      <a:r>
                        <a:rPr lang="en-US" sz="2800" b="1" dirty="0">
                          <a:latin typeface="Times New Roman" panose="02020603050405020304" pitchFamily="18" charset="0"/>
                          <a:ea typeface="SimSun" panose="02010600030101010101" pitchFamily="2" charset="-122"/>
                          <a:cs typeface="Times New Roman" panose="02020603050405020304" pitchFamily="18" charset="0"/>
                        </a:rPr>
                        <a:t>? </a:t>
                      </a:r>
                    </a:p>
                    <a:p>
                      <a:pPr marR="12700" algn="just">
                        <a:lnSpc>
                          <a:spcPct val="115000"/>
                        </a:lnSpc>
                        <a:spcAft>
                          <a:spcPts val="0"/>
                        </a:spcAft>
                        <a:tabLst>
                          <a:tab pos="578485" algn="l"/>
                        </a:tabLst>
                      </a:pPr>
                      <a:r>
                        <a:rPr lang="en-US" sz="2800" b="1" dirty="0">
                          <a:latin typeface="Times New Roman" panose="02020603050405020304" pitchFamily="18" charset="0"/>
                          <a:ea typeface="SimSun" panose="02010600030101010101" pitchFamily="2" charset="-122"/>
                          <a:cs typeface="Times New Roman" panose="02020603050405020304" pitchFamily="18" charset="0"/>
                        </a:rPr>
                        <a:t>4. </a:t>
                      </a:r>
                      <a:r>
                        <a:rPr lang="uz-Cyrl-UZ" sz="2800" b="1" dirty="0">
                          <a:latin typeface="Times New Roman" panose="02020603050405020304" pitchFamily="18" charset="0"/>
                          <a:ea typeface="SimSun" panose="02010600030101010101" pitchFamily="2" charset="-122"/>
                          <a:cs typeface="Times New Roman" panose="02020603050405020304" pitchFamily="18" charset="0"/>
                        </a:rPr>
                        <a:t>Maktabgacha ta’lim tashkilotlarining pedagog xodimlari qanday huquqlarga ega?</a:t>
                      </a:r>
                      <a:endParaRPr lang="ru-RU" sz="2800" b="1"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b="1" dirty="0">
                          <a:latin typeface="Times New Roman" panose="02020603050405020304" pitchFamily="18" charset="0"/>
                          <a:ea typeface="SimSun" panose="02010600030101010101" pitchFamily="2" charset="-122"/>
                          <a:cs typeface="Times New Roman" panose="02020603050405020304" pitchFamily="18" charset="0"/>
                        </a:rPr>
                        <a:t>5. Pedagogik etika qoidalarini sanab bering</a:t>
                      </a:r>
                      <a:r>
                        <a:rPr lang="en-US" sz="2800" b="1" dirty="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a:effectLst/>
                        <a:latin typeface="Calibri" panose="020F0502020204030204" pitchFamily="34" charset="0"/>
                        <a:ea typeface="SimSun" panose="02010600030101010101" pitchFamily="2" charset="-122"/>
                        <a:cs typeface="Times New Roman" panose="02020603050405020304" pitchFamily="18" charset="0"/>
                      </a:endParaRP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2296723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966040"/>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60884"/>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4" name="Прямоугольник 3"/>
          <p:cNvSpPr/>
          <p:nvPr/>
        </p:nvSpPr>
        <p:spPr>
          <a:xfrm>
            <a:off x="623392" y="620688"/>
            <a:ext cx="11377264" cy="6309420"/>
          </a:xfrm>
          <a:prstGeom prst="rect">
            <a:avLst/>
          </a:prstGeom>
        </p:spPr>
        <p:txBody>
          <a:bodyPr wrap="square">
            <a:spAutoFit/>
          </a:bodyPr>
          <a:lstStyle/>
          <a:p>
            <a:r>
              <a:rPr lang="uz-Cyrl-UZ" b="1" dirty="0"/>
              <a:t> </a:t>
            </a:r>
            <a:r>
              <a:rPr lang="en-US" sz="2000" dirty="0">
                <a:latin typeface="Times New Roman" panose="02020603050405020304" pitchFamily="18" charset="0"/>
                <a:cs typeface="Times New Roman" panose="02020603050405020304" pitchFamily="18" charset="0"/>
              </a:rPr>
              <a:t>1.</a:t>
            </a:r>
            <a:r>
              <a:rPr lang="uz-Cyrl-UZ" sz="2000" dirty="0">
                <a:latin typeface="Times New Roman" panose="02020603050405020304" pitchFamily="18" charset="0"/>
                <a:cs typeface="Times New Roman" panose="02020603050405020304" pitchFamily="18" charset="0"/>
              </a:rPr>
              <a:t>Oʻzbekiston Respublikasining Konstitutsiyasi -T.: Oʻzbekiston, 2023-yil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2.Oʻzbekiston Respublikasining “Maktabgacha taʼlim va tarbiya toʻgʻrisida”gi Qonuni 2019-yil 16-</a:t>
            </a:r>
            <a:r>
              <a:rPr lang="en-US" sz="2000" dirty="0" err="1">
                <a:latin typeface="Times New Roman" panose="02020603050405020304" pitchFamily="18" charset="0"/>
                <a:cs typeface="Times New Roman" panose="02020603050405020304" pitchFamily="18" charset="0"/>
              </a:rPr>
              <a:t>dekabr</a:t>
            </a:r>
            <a:r>
              <a:rPr lang="uz-Cyrl-UZ" sz="2000" dirty="0">
                <a:latin typeface="Times New Roman" panose="02020603050405020304" pitchFamily="18" charset="0"/>
                <a:cs typeface="Times New Roman" panose="02020603050405020304" pitchFamily="18" charset="0"/>
              </a:rPr>
              <a:t> 3.O‘zbekiston Respublikasining “Ta’lim to‘g‘risida”gi Qonun 2020-yil 23-sentyabr</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4. Oʻzbekiston Respublikasining  “Pedagogning maqomi to‘g’risida”gi Qonun 2024-yil 1-fevral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5. O‘zbekiston Respublikasi Prezidentining Oliy Majlis va O‘zbekiston xalqiga murojatnomasi 2025-yil 26-dekabr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6. O‘zbekiston Respublikasi Prezidentining 2023-yil 11-sentabrdagi “O‘zbekiston – 2030” Strategiyasini tasdiqlash to’g’risida PF-158-son 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8. Oʻzbekiston Respublikasi Prezidentining 2024 yil 30-sentyabrdagi “Maktabgacha ta’lim sifati va samaradorligini yanada oshirish bo’yicha qo’shimcha chora-tadbirlar toʻgʻrisida” PF-152-son 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9. Oʻzbekiston Respublikasi Prezidentining 2025 yil 28 iyuldagi “Pedagog kadrlar tayyorlash tizimini takomillashtirish chora-tadbirlar to’g’risida” PF-73-son farmoni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10.O‘zbekiston Respublikasi Prezidentining 2025 yil 24 dekabrdagi</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“2026-2030 yillarga mo’ljallangan Bolalarni zo’ravonlikni barcha shakllaridan himoya qilish strategiyasini tasdiqlash to’g’risida”gi PF-256-son farmoni</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11.</a:t>
            </a:r>
            <a:r>
              <a:rPr lang="uz-Cyrl-UZ" sz="2000" dirty="0">
                <a:latin typeface="Times New Roman" panose="02020603050405020304" pitchFamily="18" charset="0"/>
                <a:cs typeface="Times New Roman" panose="02020603050405020304" pitchFamily="18" charset="0"/>
              </a:rPr>
              <a:t>O‘zbekiston Respublikasi Prezidentining 2019-yil 8-maydagi “O‘zbekiston Respublikasi maktabgacha ta’lim tizimini 2030 yilgacha rivojlantirish konsepsiyasini tasdiqlash to‘g‘risida”gi PQ-4312-son </a:t>
            </a:r>
            <a:r>
              <a:rPr lang="en-US" sz="2000" dirty="0">
                <a:latin typeface="Times New Roman" panose="02020603050405020304" pitchFamily="18" charset="0"/>
                <a:cs typeface="Times New Roman" panose="02020603050405020304" pitchFamily="18" charset="0"/>
              </a:rPr>
              <a:t>q</a:t>
            </a:r>
            <a:r>
              <a:rPr lang="uz-Cyrl-UZ" sz="2000" dirty="0">
                <a:latin typeface="Times New Roman" panose="02020603050405020304" pitchFamily="18" charset="0"/>
                <a:cs typeface="Times New Roman" panose="02020603050405020304" pitchFamily="18" charset="0"/>
              </a:rPr>
              <a:t>arori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2</a:t>
            </a:r>
            <a:r>
              <a:rPr lang="uz-Cyrl-UZ" sz="20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Oʻzbekiston Respublikasi Prezidentining 2026 yil 1-</a:t>
            </a:r>
            <a:r>
              <a:rPr lang="en-US" sz="2000" dirty="0" err="1">
                <a:latin typeface="Times New Roman" panose="02020603050405020304" pitchFamily="18" charset="0"/>
                <a:cs typeface="Times New Roman" panose="02020603050405020304" pitchFamily="18" charset="0"/>
              </a:rPr>
              <a:t>aprel</a:t>
            </a:r>
            <a:r>
              <a:rPr lang="uz-Cyrl-UZ" sz="2000" dirty="0">
                <a:latin typeface="Times New Roman" panose="02020603050405020304" pitchFamily="18" charset="0"/>
                <a:cs typeface="Times New Roman" panose="02020603050405020304" pitchFamily="18" charset="0"/>
              </a:rPr>
              <a:t>dagi “Oʻzbekiston Respublikasi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mustaqilligining</a:t>
            </a:r>
            <a:r>
              <a:rPr lang="en-US" sz="2000" dirty="0">
                <a:latin typeface="Times New Roman" panose="02020603050405020304" pitchFamily="18" charset="0"/>
                <a:cs typeface="Times New Roman" panose="02020603050405020304" pitchFamily="18" charset="0"/>
              </a:rPr>
              <a:t> 35 </a:t>
            </a:r>
            <a:r>
              <a:rPr lang="en-US" sz="2000" dirty="0" err="1">
                <a:latin typeface="Times New Roman" panose="02020603050405020304" pitchFamily="18" charset="0"/>
                <a:cs typeface="Times New Roman" panose="02020603050405020304" pitchFamily="18" charset="0"/>
              </a:rPr>
              <a:t>yilligini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nishonlashga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tayyorgarlik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to’g’risida</a:t>
            </a:r>
            <a:r>
              <a:rPr lang="uz-Cyrl-UZ"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gi</a:t>
            </a:r>
            <a:r>
              <a:rPr lang="uz-Cyrl-UZ"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PF-120-son farmoni</a:t>
            </a:r>
            <a:endParaRPr lang="en-US"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351584" y="116632"/>
            <a:ext cx="8280920" cy="584775"/>
          </a:xfrm>
          <a:prstGeom prst="rect">
            <a:avLst/>
          </a:prstGeom>
        </p:spPr>
        <p:txBody>
          <a:bodyPr wrap="square">
            <a:spAutoFit/>
          </a:bodyPr>
          <a:lstStyle/>
          <a:p>
            <a:pPr algn="ctr"/>
            <a:r>
              <a:rPr lang="uz-Cyrl-UZ" sz="3200" b="1" dirty="0">
                <a:solidFill>
                  <a:srgbClr val="0830F6"/>
                </a:solidFill>
                <a:latin typeface="Times New Roman" panose="02020603050405020304" pitchFamily="18" charset="0"/>
                <a:cs typeface="Times New Roman" panose="02020603050405020304" pitchFamily="18" charset="0"/>
              </a:rPr>
              <a:t>ADABIYOTLAR R</a:t>
            </a:r>
            <a:r>
              <a:rPr lang="uz-Latn-UZ" sz="3200" b="1" dirty="0">
                <a:solidFill>
                  <a:srgbClr val="0830F6"/>
                </a:solidFill>
                <a:latin typeface="Times New Roman" panose="02020603050405020304" pitchFamily="18" charset="0"/>
                <a:cs typeface="Times New Roman" panose="02020603050405020304" pitchFamily="18" charset="0"/>
              </a:rPr>
              <a:t>OʻYXATI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989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727864751"/>
              </p:ext>
            </p:extLst>
          </p:nvPr>
        </p:nvGraphicFramePr>
        <p:xfrm>
          <a:off x="1042397" y="1093952"/>
          <a:ext cx="9870357" cy="5508392"/>
        </p:xfrm>
        <a:graphic>
          <a:graphicData uri="http://schemas.openxmlformats.org/drawingml/2006/table">
            <a:tbl>
              <a:tblPr firstRow="1" firstCol="1" bandRow="1"/>
              <a:tblGrid>
                <a:gridCol w="9870357">
                  <a:extLst>
                    <a:ext uri="{9D8B030D-6E8A-4147-A177-3AD203B41FA5}">
                      <a16:colId xmlns:a16="http://schemas.microsoft.com/office/drawing/2014/main" val="2650263716"/>
                    </a:ext>
                  </a:extLst>
                </a:gridCol>
              </a:tblGrid>
              <a:tr h="55083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altLang="zh-CN" sz="3200" b="1" dirty="0">
                          <a:solidFill>
                            <a:srgbClr val="124062"/>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a:solidFill>
                            <a:srgbClr val="0830F6"/>
                          </a:solidFill>
                          <a:latin typeface="Georgia" panose="02040502050405020303" pitchFamily="18" charset="0"/>
                          <a:ea typeface="微软雅黑" panose="020B0503020204020204" pitchFamily="34" charset="-122"/>
                          <a:sym typeface="Calibri" panose="020F0502020204030204" pitchFamily="34" charset="0"/>
                        </a:rPr>
                        <a:t>E’tiboringiz</a:t>
                      </a:r>
                      <a:r>
                        <a:rPr lang="en-US" altLang="zh-CN" sz="4000" b="1" dirty="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a:solidFill>
                            <a:srgbClr val="0830F6"/>
                          </a:solidFill>
                          <a:latin typeface="Georgia" panose="02040502050405020303" pitchFamily="18" charset="0"/>
                          <a:ea typeface="微软雅黑" panose="020B0503020204020204" pitchFamily="34" charset="-122"/>
                          <a:sym typeface="Calibri" panose="020F0502020204030204" pitchFamily="34" charset="0"/>
                        </a:rPr>
                        <a:t>uchun</a:t>
                      </a:r>
                      <a:r>
                        <a:rPr lang="en-US" altLang="zh-CN" sz="4000" b="1" dirty="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a:solidFill>
                            <a:srgbClr val="0830F6"/>
                          </a:solidFill>
                          <a:latin typeface="Georgia" panose="02040502050405020303" pitchFamily="18" charset="0"/>
                          <a:ea typeface="微软雅黑" panose="020B0503020204020204" pitchFamily="34" charset="-122"/>
                          <a:sym typeface="Calibri" panose="020F0502020204030204" pitchFamily="34" charset="0"/>
                        </a:rPr>
                        <a:t>raxmat</a:t>
                      </a:r>
                      <a:r>
                        <a:rPr lang="en-US" altLang="zh-CN" sz="4000" b="1" dirty="0">
                          <a:solidFill>
                            <a:srgbClr val="0830F6"/>
                          </a:solidFill>
                          <a:latin typeface="Georgia" panose="02040502050405020303" pitchFamily="18" charset="0"/>
                          <a:ea typeface="微软雅黑" panose="020B0503020204020204" pitchFamily="34" charset="-122"/>
                          <a:sym typeface="Calibri" panose="020F0502020204030204" pitchFamily="34" charset="0"/>
                        </a:rPr>
                        <a:t>!</a:t>
                      </a: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pic>
        <p:nvPicPr>
          <p:cNvPr id="17" name="Рисунок 16"/>
          <p:cNvPicPr>
            <a:picLocks noChangeAspect="1"/>
          </p:cNvPicPr>
          <p:nvPr/>
        </p:nvPicPr>
        <p:blipFill>
          <a:blip r:embed="rId3">
            <a:extLst>
              <a:ext uri="{BEBA8EAE-BF5A-486C-A8C5-ECC9F3942E4B}">
                <a14:imgProps xmlns:a14="http://schemas.microsoft.com/office/drawing/2010/main">
                  <a14:imgLayer r:embed="rId4">
                    <a14:imgEffect>
                      <a14:backgroundRemoval t="0" b="100000" l="2740" r="92694"/>
                    </a14:imgEffect>
                  </a14:imgLayer>
                </a14:imgProps>
              </a:ext>
              <a:ext uri="{28A0092B-C50C-407E-A947-70E740481C1C}">
                <a14:useLocalDpi xmlns:a14="http://schemas.microsoft.com/office/drawing/2010/main" val="0"/>
              </a:ext>
            </a:extLst>
          </a:blip>
          <a:stretch>
            <a:fillRect/>
          </a:stretch>
        </p:blipFill>
        <p:spPr>
          <a:xfrm>
            <a:off x="1008613" y="2492896"/>
            <a:ext cx="2423092" cy="2232248"/>
          </a:xfrm>
          <a:prstGeom prst="rect">
            <a:avLst/>
          </a:prstGeom>
        </p:spPr>
      </p:pic>
    </p:spTree>
    <p:extLst>
      <p:ext uri="{BB962C8B-B14F-4D97-AF65-F5344CB8AC3E}">
        <p14:creationId xmlns:p14="http://schemas.microsoft.com/office/powerpoint/2010/main" val="63700436"/>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3038</TotalTime>
  <Words>2189</Words>
  <Application>Microsoft Office PowerPoint</Application>
  <PresentationFormat>Широкоэкранный</PresentationFormat>
  <Paragraphs>122</Paragraphs>
  <Slides>26</Slides>
  <Notes>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26</vt:i4>
      </vt:variant>
    </vt:vector>
  </HeadingPairs>
  <TitlesOfParts>
    <vt:vector size="33" baseType="lpstr">
      <vt:lpstr>Arial</vt:lpstr>
      <vt:lpstr>Calibri</vt:lpstr>
      <vt:lpstr>Calibri Light</vt:lpstr>
      <vt:lpstr>Cambria</vt:lpstr>
      <vt:lpstr>Georgia</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TAЪLIM TASHKILOTLARIDA JISMONIY VA YURIDIK SHAXSLAR MUROJAATLARI BILAN ISHLASH IJRO INTIZOMI</dc:title>
  <dc:creator>Пользователь</dc:creator>
  <cp:lastModifiedBy>User</cp:lastModifiedBy>
  <cp:revision>329</cp:revision>
  <cp:lastPrinted>2025-02-06T08:04:08Z</cp:lastPrinted>
  <dcterms:created xsi:type="dcterms:W3CDTF">2020-04-28T21:07:58Z</dcterms:created>
  <dcterms:modified xsi:type="dcterms:W3CDTF">2026-10-07T02:35:59Z</dcterms:modified>
</cp:coreProperties>
</file>