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  <p:sldId id="261" r:id="rId3"/>
    <p:sldId id="262" r:id="rId4"/>
    <p:sldId id="263" r:id="rId5"/>
    <p:sldId id="264" r:id="rId6"/>
    <p:sldId id="265" r:id="rId7"/>
    <p:sldId id="259" r:id="rId8"/>
    <p:sldId id="260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0" r:id="rId25"/>
    <p:sldId id="282" r:id="rId26"/>
  </p:sldIdLst>
  <p:sldSz cx="18288000" cy="10287000"/>
  <p:notesSz cx="6858000" cy="9144000"/>
  <p:embeddedFontLst>
    <p:embeddedFont>
      <p:font typeface="Aharoni" panose="02010803020104030203" pitchFamily="2" charset="-79"/>
      <p:bold r:id="rId27"/>
    </p:embeddedFont>
    <p:embeddedFont>
      <p:font typeface="Calibri" panose="020F0502020204030204" pitchFamily="34" charset="0"/>
      <p:regular r:id="rId28"/>
      <p:bold r:id="rId29"/>
      <p:italic r:id="rId30"/>
      <p:boldItalic r:id="rId3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27" d="100"/>
          <a:sy n="27" d="100"/>
        </p:scale>
        <p:origin x="1026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1.fntdata"/><Relationship Id="rId30" Type="http://schemas.openxmlformats.org/officeDocument/2006/relationships/font" Target="fonts/font4.fntdata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10/7/2026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7" Type="http://schemas.openxmlformats.org/officeDocument/2006/relationships/image" Target="../media/image39.sv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sv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 rot="5400000">
            <a:off x="4918873" y="-2861473"/>
            <a:ext cx="8229600" cy="16009947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ctr">
              <a:lnSpc>
                <a:spcPts val="2749"/>
              </a:lnSpc>
            </a:pPr>
            <a:endParaRPr/>
          </a:p>
        </p:txBody>
      </p:sp>
      <p:sp>
        <p:nvSpPr>
          <p:cNvPr id="5" name="Прямоугольник 4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  ANDIJON VILOYATI </a:t>
            </a:r>
          </a:p>
          <a:p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PEDAGOGIK MAHORAT MARKAZI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MAKTABGACHA, BOSHLANG’ICH </a:t>
            </a:r>
          </a:p>
          <a:p>
            <a:pPr lvl="1"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 MAXSUS TA’LIM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METODIKALARI KAFEDRASI </a:t>
            </a:r>
          </a:p>
          <a:p>
            <a:pPr algn="just"/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 O’QITUVCHISI  </a:t>
            </a:r>
            <a:r>
              <a:rPr lang="en-US" sz="54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SHERALIYEVA </a:t>
            </a:r>
          </a:p>
          <a:p>
            <a:pPr algn="just"/>
            <a:r>
              <a:rPr lang="en-US" sz="54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5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ANORA ERGASHEVNA</a:t>
            </a:r>
          </a:p>
          <a:p>
            <a:pPr algn="just"/>
            <a:endParaRPr lang="en-US" sz="5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just"/>
            <a:endParaRPr lang="ru-RU" sz="5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8" name="Group 5"/>
          <p:cNvGrpSpPr/>
          <p:nvPr/>
        </p:nvGrpSpPr>
        <p:grpSpPr>
          <a:xfrm>
            <a:off x="10488020" y="2285980"/>
            <a:ext cx="7799980" cy="7358114"/>
            <a:chOff x="0" y="0"/>
            <a:chExt cx="6350000" cy="6350000"/>
          </a:xfrm>
        </p:grpSpPr>
        <p:sp>
          <p:nvSpPr>
            <p:cNvPr id="9" name="Freeform 6"/>
            <p:cNvSpPr/>
            <p:nvPr/>
          </p:nvSpPr>
          <p:spPr>
            <a:xfrm>
              <a:off x="0" y="0"/>
              <a:ext cx="6352540" cy="6351270"/>
            </a:xfrm>
            <a:custGeom>
              <a:avLst/>
              <a:gdLst/>
              <a:ahLst/>
              <a:cxnLst/>
              <a:rect l="l" t="t" r="r" b="b"/>
              <a:pathLst>
                <a:path w="6352540" h="6351270">
                  <a:moveTo>
                    <a:pt x="5472430" y="2223770"/>
                  </a:moveTo>
                  <a:cubicBezTo>
                    <a:pt x="5795010" y="1845310"/>
                    <a:pt x="5772150" y="1281430"/>
                    <a:pt x="5420360" y="929640"/>
                  </a:cubicBezTo>
                  <a:cubicBezTo>
                    <a:pt x="5068570" y="577850"/>
                    <a:pt x="4505960" y="554990"/>
                    <a:pt x="4126230" y="877570"/>
                  </a:cubicBezTo>
                  <a:cubicBezTo>
                    <a:pt x="4086860" y="382270"/>
                    <a:pt x="3672840" y="0"/>
                    <a:pt x="3175000" y="0"/>
                  </a:cubicBezTo>
                  <a:cubicBezTo>
                    <a:pt x="2677160" y="0"/>
                    <a:pt x="2263140" y="382270"/>
                    <a:pt x="2223770" y="878840"/>
                  </a:cubicBezTo>
                  <a:cubicBezTo>
                    <a:pt x="1845310" y="556260"/>
                    <a:pt x="1281430" y="579120"/>
                    <a:pt x="929640" y="930910"/>
                  </a:cubicBezTo>
                  <a:cubicBezTo>
                    <a:pt x="577850" y="1282700"/>
                    <a:pt x="554990" y="1845310"/>
                    <a:pt x="877570" y="2225040"/>
                  </a:cubicBezTo>
                  <a:cubicBezTo>
                    <a:pt x="382270" y="2263140"/>
                    <a:pt x="0" y="2677160"/>
                    <a:pt x="0" y="3175000"/>
                  </a:cubicBezTo>
                  <a:cubicBezTo>
                    <a:pt x="0" y="3672840"/>
                    <a:pt x="382270" y="4086860"/>
                    <a:pt x="878840" y="4126230"/>
                  </a:cubicBezTo>
                  <a:cubicBezTo>
                    <a:pt x="556260" y="4504690"/>
                    <a:pt x="579120" y="5068570"/>
                    <a:pt x="930910" y="5420360"/>
                  </a:cubicBezTo>
                  <a:cubicBezTo>
                    <a:pt x="1282700" y="5772150"/>
                    <a:pt x="1845310" y="5795010"/>
                    <a:pt x="2225040" y="5472430"/>
                  </a:cubicBezTo>
                  <a:cubicBezTo>
                    <a:pt x="2264410" y="5969000"/>
                    <a:pt x="2678430" y="6351270"/>
                    <a:pt x="3176270" y="6351270"/>
                  </a:cubicBezTo>
                  <a:cubicBezTo>
                    <a:pt x="3674110" y="6351270"/>
                    <a:pt x="4088130" y="5969000"/>
                    <a:pt x="4127500" y="5473700"/>
                  </a:cubicBezTo>
                  <a:cubicBezTo>
                    <a:pt x="4505960" y="5796280"/>
                    <a:pt x="5069840" y="5773420"/>
                    <a:pt x="5421630" y="5421630"/>
                  </a:cubicBezTo>
                  <a:cubicBezTo>
                    <a:pt x="5773420" y="5069840"/>
                    <a:pt x="5796280" y="4507230"/>
                    <a:pt x="5473700" y="4127500"/>
                  </a:cubicBezTo>
                  <a:cubicBezTo>
                    <a:pt x="5970270" y="4088130"/>
                    <a:pt x="6352540" y="3674110"/>
                    <a:pt x="6352540" y="3176270"/>
                  </a:cubicBezTo>
                  <a:cubicBezTo>
                    <a:pt x="6350000" y="2677160"/>
                    <a:pt x="5967730" y="2263140"/>
                    <a:pt x="5472430" y="2223770"/>
                  </a:cubicBezTo>
                  <a:close/>
                </a:path>
              </a:pathLst>
            </a:custGeom>
            <a:blipFill>
              <a:blip r:embed="rId2"/>
              <a:stretch>
                <a:fillRect l="-24891" r="-24891"/>
              </a:stretch>
            </a:blipFill>
            <a:ln w="123825" cap="sq">
              <a:solidFill>
                <a:srgbClr val="F1DD61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2944" y="857220"/>
            <a:ext cx="16502178" cy="8429684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III.BLOK TA’LIM-TARBIYA JARAYONINI TASHKIL ETISHDA ZAMONAVIY YONDASHUVLAR.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O’quv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moduli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texnologiyalari</a:t>
            </a: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endParaRPr lang="en-US" sz="4400" dirty="0">
              <a:solidFill>
                <a:schemeClr val="tx1"/>
              </a:solidFill>
              <a:latin typeface="Aharoni" pitchFamily="2" charset="-79"/>
              <a:ea typeface="Mango AC"/>
              <a:cs typeface="Aharoni" pitchFamily="2" charset="-79"/>
              <a:sym typeface="Mango AC"/>
            </a:endParaRP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3.2.3.MAVZU: ART-TERAPIYA ORQALI IJODKORLIK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VA TASAVVURLARNI RIVOJLANTIRISH.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MAKTABGACHA TA’LIMDA  ECO-ART. </a:t>
            </a:r>
          </a:p>
          <a:p>
            <a:pPr algn="ctr">
              <a:lnSpc>
                <a:spcPts val="5832"/>
              </a:lnSpc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(2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soat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amaliy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ea typeface="Mango AC"/>
                <a:cs typeface="Aharoni" pitchFamily="2" charset="-79"/>
                <a:sym typeface="Mango AC"/>
              </a:rPr>
              <a:t>)</a:t>
            </a:r>
          </a:p>
        </p:txBody>
      </p:sp>
      <p:sp>
        <p:nvSpPr>
          <p:cNvPr id="4" name="Freeform 10"/>
          <p:cNvSpPr/>
          <p:nvPr/>
        </p:nvSpPr>
        <p:spPr>
          <a:xfrm>
            <a:off x="428564" y="428592"/>
            <a:ext cx="1830244" cy="1794820"/>
          </a:xfrm>
          <a:custGeom>
            <a:avLst/>
            <a:gdLst/>
            <a:ahLst/>
            <a:cxnLst/>
            <a:rect l="l" t="t" r="r" b="b"/>
            <a:pathLst>
              <a:path w="1830244" h="1794820">
                <a:moveTo>
                  <a:pt x="0" y="0"/>
                </a:moveTo>
                <a:lnTo>
                  <a:pt x="1830244" y="0"/>
                </a:lnTo>
                <a:lnTo>
                  <a:pt x="1830244" y="1794821"/>
                </a:lnTo>
                <a:lnTo>
                  <a:pt x="0" y="179482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8"/>
          <p:cNvSpPr/>
          <p:nvPr/>
        </p:nvSpPr>
        <p:spPr>
          <a:xfrm flipH="1">
            <a:off x="14093055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4194945" y="0"/>
                </a:moveTo>
                <a:lnTo>
                  <a:pt x="0" y="0"/>
                </a:lnTo>
                <a:lnTo>
                  <a:pt x="0" y="1562617"/>
                </a:lnTo>
                <a:lnTo>
                  <a:pt x="4194945" y="1562617"/>
                </a:lnTo>
                <a:lnTo>
                  <a:pt x="4194945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7" name="Freeform 5"/>
          <p:cNvSpPr/>
          <p:nvPr/>
        </p:nvSpPr>
        <p:spPr>
          <a:xfrm>
            <a:off x="7643802" y="8209017"/>
            <a:ext cx="2827188" cy="2077983"/>
          </a:xfrm>
          <a:custGeom>
            <a:avLst/>
            <a:gdLst/>
            <a:ahLst/>
            <a:cxnLst/>
            <a:rect l="l" t="t" r="r" b="b"/>
            <a:pathLst>
              <a:path w="2827188" h="2077983">
                <a:moveTo>
                  <a:pt x="0" y="0"/>
                </a:moveTo>
                <a:lnTo>
                  <a:pt x="2827188" y="0"/>
                </a:lnTo>
                <a:lnTo>
                  <a:pt x="2827188" y="2077983"/>
                </a:lnTo>
                <a:lnTo>
                  <a:pt x="0" y="207798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8" name="Freeform 6"/>
          <p:cNvSpPr/>
          <p:nvPr/>
        </p:nvSpPr>
        <p:spPr>
          <a:xfrm>
            <a:off x="0" y="5500690"/>
            <a:ext cx="3942347" cy="4786310"/>
          </a:xfrm>
          <a:custGeom>
            <a:avLst/>
            <a:gdLst/>
            <a:ahLst/>
            <a:cxnLst/>
            <a:rect l="l" t="t" r="r" b="b"/>
            <a:pathLst>
              <a:path w="3942347" h="4794671">
                <a:moveTo>
                  <a:pt x="0" y="0"/>
                </a:moveTo>
                <a:lnTo>
                  <a:pt x="3942347" y="0"/>
                </a:lnTo>
                <a:lnTo>
                  <a:pt x="3942347" y="4794671"/>
                </a:lnTo>
                <a:lnTo>
                  <a:pt x="0" y="47946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9" name="Freeform 7"/>
          <p:cNvSpPr/>
          <p:nvPr/>
        </p:nvSpPr>
        <p:spPr>
          <a:xfrm>
            <a:off x="0" y="8724383"/>
            <a:ext cx="4194945" cy="1562617"/>
          </a:xfrm>
          <a:custGeom>
            <a:avLst/>
            <a:gdLst/>
            <a:ahLst/>
            <a:cxnLst/>
            <a:rect l="l" t="t" r="r" b="b"/>
            <a:pathLst>
              <a:path w="4194945" h="1562617">
                <a:moveTo>
                  <a:pt x="0" y="0"/>
                </a:moveTo>
                <a:lnTo>
                  <a:pt x="4194945" y="0"/>
                </a:lnTo>
                <a:lnTo>
                  <a:pt x="4194945" y="1562617"/>
                </a:lnTo>
                <a:lnTo>
                  <a:pt x="0" y="1562617"/>
                </a:lnTo>
                <a:lnTo>
                  <a:pt x="0" y="0"/>
                </a:lnTo>
                <a:close/>
              </a:path>
            </a:pathLst>
          </a:custGeom>
          <a:blipFill>
            <a:blip r:embed="rId3" cstate="print"/>
            <a:stretch>
              <a:fillRect/>
            </a:stretch>
          </a:blipFill>
        </p:spPr>
      </p:sp>
      <p:sp>
        <p:nvSpPr>
          <p:cNvPr id="10" name="Freeform 9"/>
          <p:cNvSpPr/>
          <p:nvPr/>
        </p:nvSpPr>
        <p:spPr>
          <a:xfrm>
            <a:off x="15627911" y="5214938"/>
            <a:ext cx="2660089" cy="3709297"/>
          </a:xfrm>
          <a:custGeom>
            <a:avLst/>
            <a:gdLst/>
            <a:ahLst/>
            <a:cxnLst/>
            <a:rect l="l" t="t" r="r" b="b"/>
            <a:pathLst>
              <a:path w="2660089" h="3709297">
                <a:moveTo>
                  <a:pt x="0" y="0"/>
                </a:moveTo>
                <a:lnTo>
                  <a:pt x="2660089" y="0"/>
                </a:lnTo>
                <a:lnTo>
                  <a:pt x="2660089" y="3709297"/>
                </a:lnTo>
                <a:lnTo>
                  <a:pt x="0" y="370929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REJA:</a:t>
            </a:r>
          </a:p>
          <a:p>
            <a:pPr marL="914400" indent="-914400" algn="ctr">
              <a:buAutoNum type="arabicPeriod"/>
            </a:pP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tasavvurlarni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rivojlantiruvchi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914400" indent="-914400" algn="ctr">
              <a:buAutoNum type="arabicPeriod"/>
            </a:pP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Mavsumiy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</a:t>
            </a:r>
            <a:r>
              <a:rPr lang="en-US" sz="48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loyihalari</a:t>
            </a:r>
            <a:r>
              <a:rPr lang="en-US" sz="48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8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>
            <a:off x="0" y="642906"/>
            <a:ext cx="2985099" cy="4429120"/>
          </a:xfrm>
          <a:custGeom>
            <a:avLst/>
            <a:gdLst/>
            <a:ahLst/>
            <a:cxnLst/>
            <a:rect l="l" t="t" r="r" b="b"/>
            <a:pathLst>
              <a:path w="2556471" h="4778167">
                <a:moveTo>
                  <a:pt x="0" y="0"/>
                </a:moveTo>
                <a:lnTo>
                  <a:pt x="2556471" y="0"/>
                </a:lnTo>
                <a:lnTo>
                  <a:pt x="2556471" y="4778167"/>
                </a:lnTo>
                <a:lnTo>
                  <a:pt x="0" y="47781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anglash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his-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tuyg’ularini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ifodalash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tilidir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7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yoshgacha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yuqori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cho’qqiga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erkinlik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-643006" y="1571600"/>
            <a:ext cx="7715240" cy="8213618"/>
            <a:chOff x="10882" y="42520"/>
            <a:chExt cx="3980199" cy="4800718"/>
          </a:xfrm>
        </p:grpSpPr>
        <p:sp>
          <p:nvSpPr>
            <p:cNvPr id="4" name="Freeform 3"/>
            <p:cNvSpPr/>
            <p:nvPr/>
          </p:nvSpPr>
          <p:spPr>
            <a:xfrm>
              <a:off x="10882" y="42520"/>
              <a:ext cx="3980199" cy="4800718"/>
            </a:xfrm>
            <a:custGeom>
              <a:avLst/>
              <a:gdLst/>
              <a:ahLst/>
              <a:cxnLst/>
              <a:rect l="l" t="t" r="r" b="b"/>
              <a:pathLst>
                <a:path w="3980199" h="4800718">
                  <a:moveTo>
                    <a:pt x="2228128" y="5740"/>
                  </a:moveTo>
                  <a:cubicBezTo>
                    <a:pt x="2230668" y="5740"/>
                    <a:pt x="2231938" y="5740"/>
                    <a:pt x="2234478" y="4470"/>
                  </a:cubicBezTo>
                  <a:cubicBezTo>
                    <a:pt x="2640878" y="-42520"/>
                    <a:pt x="2929168" y="287680"/>
                    <a:pt x="2850428" y="678840"/>
                  </a:cubicBezTo>
                  <a:cubicBezTo>
                    <a:pt x="2793278" y="963320"/>
                    <a:pt x="2630718" y="1218590"/>
                    <a:pt x="2840268" y="1484020"/>
                  </a:cubicBezTo>
                  <a:cubicBezTo>
                    <a:pt x="2934248" y="1602130"/>
                    <a:pt x="3057438" y="1692300"/>
                    <a:pt x="3160308" y="1804060"/>
                  </a:cubicBezTo>
                  <a:cubicBezTo>
                    <a:pt x="3440978" y="2107590"/>
                    <a:pt x="3245398" y="2453030"/>
                    <a:pt x="3354618" y="2804820"/>
                  </a:cubicBezTo>
                  <a:cubicBezTo>
                    <a:pt x="3377478" y="2877210"/>
                    <a:pt x="3421928" y="2939440"/>
                    <a:pt x="3471458" y="2997860"/>
                  </a:cubicBezTo>
                  <a:cubicBezTo>
                    <a:pt x="3632748" y="3187090"/>
                    <a:pt x="3843568" y="3334410"/>
                    <a:pt x="3929928" y="3576980"/>
                  </a:cubicBezTo>
                  <a:cubicBezTo>
                    <a:pt x="4017558" y="3822090"/>
                    <a:pt x="3988348" y="4104030"/>
                    <a:pt x="3860078" y="4330090"/>
                  </a:cubicBezTo>
                  <a:cubicBezTo>
                    <a:pt x="3628938" y="4737760"/>
                    <a:pt x="3128558" y="4841900"/>
                    <a:pt x="2694218" y="4787290"/>
                  </a:cubicBezTo>
                  <a:cubicBezTo>
                    <a:pt x="2300518" y="4736490"/>
                    <a:pt x="1980478" y="4582820"/>
                    <a:pt x="1689648" y="4312310"/>
                  </a:cubicBezTo>
                  <a:cubicBezTo>
                    <a:pt x="1608368" y="4236110"/>
                    <a:pt x="1528358" y="4121810"/>
                    <a:pt x="1425488" y="4077360"/>
                  </a:cubicBezTo>
                  <a:cubicBezTo>
                    <a:pt x="1299758" y="4022750"/>
                    <a:pt x="1182918" y="4096410"/>
                    <a:pt x="1068618" y="4145940"/>
                  </a:cubicBezTo>
                  <a:cubicBezTo>
                    <a:pt x="418378" y="4427880"/>
                    <a:pt x="291378" y="3498240"/>
                    <a:pt x="361228" y="3072790"/>
                  </a:cubicBezTo>
                  <a:cubicBezTo>
                    <a:pt x="413298" y="2754020"/>
                    <a:pt x="387898" y="2463190"/>
                    <a:pt x="263438" y="2162200"/>
                  </a:cubicBezTo>
                  <a:cubicBezTo>
                    <a:pt x="159298" y="1901850"/>
                    <a:pt x="-10882" y="1633880"/>
                    <a:pt x="548" y="1344320"/>
                  </a:cubicBezTo>
                  <a:cubicBezTo>
                    <a:pt x="10708" y="1103020"/>
                    <a:pt x="123738" y="862990"/>
                    <a:pt x="348528" y="753770"/>
                  </a:cubicBezTo>
                  <a:cubicBezTo>
                    <a:pt x="537758" y="661060"/>
                    <a:pt x="742228" y="680110"/>
                    <a:pt x="921298" y="781710"/>
                  </a:cubicBezTo>
                  <a:cubicBezTo>
                    <a:pt x="1019088" y="836320"/>
                    <a:pt x="1119418" y="898550"/>
                    <a:pt x="1231178" y="899820"/>
                  </a:cubicBezTo>
                  <a:cubicBezTo>
                    <a:pt x="1499148" y="903630"/>
                    <a:pt x="1626148" y="611530"/>
                    <a:pt x="1737908" y="415950"/>
                  </a:cubicBezTo>
                  <a:cubicBezTo>
                    <a:pt x="1850938" y="219100"/>
                    <a:pt x="1986828" y="37490"/>
                    <a:pt x="2228128" y="5740"/>
                  </a:cubicBezTo>
                  <a:close/>
                </a:path>
              </a:pathLst>
            </a:custGeom>
            <a:blipFill>
              <a:blip r:embed="rId2"/>
              <a:stretch>
                <a:fillRect t="-7508" b="-7508"/>
              </a:stretch>
            </a:blipFill>
            <a:ln w="38100" cap="sq">
              <a:solidFill>
                <a:srgbClr val="000000"/>
              </a:solidFill>
              <a:prstDash val="solid"/>
              <a:miter/>
            </a:ln>
          </p:spPr>
        </p:sp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usullari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qat’iy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qoidalar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zerikarli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tuyulishi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“men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Font typeface="Arial" pitchFamily="34" charset="0"/>
              <a:buChar char="•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Monopatiya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tomonini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yopiladi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kapalak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kerak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Font typeface="Arial" pitchFamily="34" charset="0"/>
              <a:buChar char="•"/>
            </a:pP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grpSp>
        <p:nvGrpSpPr>
          <p:cNvPr id="3" name="Group 14"/>
          <p:cNvGrpSpPr/>
          <p:nvPr/>
        </p:nvGrpSpPr>
        <p:grpSpPr>
          <a:xfrm>
            <a:off x="2428828" y="5786406"/>
            <a:ext cx="8286808" cy="4500594"/>
            <a:chOff x="0" y="0"/>
            <a:chExt cx="812800" cy="812800"/>
          </a:xfrm>
        </p:grpSpPr>
        <p:sp>
          <p:nvSpPr>
            <p:cNvPr id="4" name="Freeform 15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 cstate="print"/>
              <a:stretch>
                <a:fillRect l="-38691" r="-38691"/>
              </a:stretch>
            </a:blipFill>
          </p:spPr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barmoqlarni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faollashtiradi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Blatografiya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):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motto”larni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boyitadi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8"/>
          <p:cNvSpPr/>
          <p:nvPr/>
        </p:nvSpPr>
        <p:spPr>
          <a:xfrm flipH="1">
            <a:off x="12573024" y="4214806"/>
            <a:ext cx="5080132" cy="5650299"/>
          </a:xfrm>
          <a:custGeom>
            <a:avLst/>
            <a:gdLst/>
            <a:ahLst/>
            <a:cxnLst/>
            <a:rect l="l" t="t" r="r" b="b"/>
            <a:pathLst>
              <a:path w="5080132" h="5293109">
                <a:moveTo>
                  <a:pt x="5080132" y="0"/>
                </a:moveTo>
                <a:lnTo>
                  <a:pt x="0" y="0"/>
                </a:lnTo>
                <a:lnTo>
                  <a:pt x="0" y="5293110"/>
                </a:lnTo>
                <a:lnTo>
                  <a:pt x="5080132" y="5293110"/>
                </a:lnTo>
                <a:lnTo>
                  <a:pt x="5080132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Plastinografiya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loy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fazoviy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charxlaydi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sayyoramni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yarataman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xayol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g’alati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yumshoq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yuboradi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12858776" y="3571864"/>
            <a:ext cx="5000660" cy="6327621"/>
          </a:xfrm>
          <a:custGeom>
            <a:avLst/>
            <a:gdLst/>
            <a:ahLst/>
            <a:cxnLst/>
            <a:rect l="l" t="t" r="r" b="b"/>
            <a:pathLst>
              <a:path w="4692540" h="5898993">
                <a:moveTo>
                  <a:pt x="0" y="0"/>
                </a:moveTo>
                <a:lnTo>
                  <a:pt x="4692540" y="0"/>
                </a:lnTo>
                <a:lnTo>
                  <a:pt x="4692540" y="5898993"/>
                </a:lnTo>
                <a:lnTo>
                  <a:pt x="0" y="58989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Skazkoterapiya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lekin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oxiri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aytilmaydi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ertakning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o’ylab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gazeta-jurnal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qirqimlari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tasvirlashadi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>
            <a:off x="428564" y="3353207"/>
            <a:ext cx="4566352" cy="6933793"/>
          </a:xfrm>
          <a:custGeom>
            <a:avLst/>
            <a:gdLst/>
            <a:ahLst/>
            <a:cxnLst/>
            <a:rect l="l" t="t" r="r" b="b"/>
            <a:pathLst>
              <a:path w="4566352" h="6933793">
                <a:moveTo>
                  <a:pt x="0" y="0"/>
                </a:moveTo>
                <a:lnTo>
                  <a:pt x="4566352" y="0"/>
                </a:lnTo>
                <a:lnTo>
                  <a:pt x="4566352" y="6933793"/>
                </a:lnTo>
                <a:lnTo>
                  <a:pt x="0" y="693379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3"/>
          <p:cNvSpPr/>
          <p:nvPr/>
        </p:nvSpPr>
        <p:spPr>
          <a:xfrm flipH="1">
            <a:off x="12501586" y="4929186"/>
            <a:ext cx="2625408" cy="4209200"/>
          </a:xfrm>
          <a:custGeom>
            <a:avLst/>
            <a:gdLst/>
            <a:ahLst/>
            <a:cxnLst/>
            <a:rect l="l" t="t" r="r" b="b"/>
            <a:pathLst>
              <a:path w="2053904" h="3852010">
                <a:moveTo>
                  <a:pt x="2053904" y="0"/>
                </a:moveTo>
                <a:lnTo>
                  <a:pt x="0" y="0"/>
                </a:lnTo>
                <a:lnTo>
                  <a:pt x="0" y="3852010"/>
                </a:lnTo>
                <a:lnTo>
                  <a:pt x="2053904" y="3852010"/>
                </a:lnTo>
                <a:lnTo>
                  <a:pt x="2053904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26"/>
          <p:cNvSpPr/>
          <p:nvPr/>
        </p:nvSpPr>
        <p:spPr>
          <a:xfrm>
            <a:off x="5143472" y="5500690"/>
            <a:ext cx="1039440" cy="908998"/>
          </a:xfrm>
          <a:custGeom>
            <a:avLst/>
            <a:gdLst/>
            <a:ahLst/>
            <a:cxnLst/>
            <a:rect l="l" t="t" r="r" b="b"/>
            <a:pathLst>
              <a:path w="859280" h="743971">
                <a:moveTo>
                  <a:pt x="0" y="0"/>
                </a:moveTo>
                <a:lnTo>
                  <a:pt x="859280" y="0"/>
                </a:lnTo>
                <a:lnTo>
                  <a:pt x="859280" y="743971"/>
                </a:lnTo>
                <a:lnTo>
                  <a:pt x="0" y="743971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r="-79701" b="-88073"/>
            </a:stretch>
          </a:blipFill>
        </p:spPr>
      </p:sp>
      <p:sp>
        <p:nvSpPr>
          <p:cNvPr id="6" name="Freeform 5"/>
          <p:cNvSpPr/>
          <p:nvPr/>
        </p:nvSpPr>
        <p:spPr>
          <a:xfrm rot="-553858">
            <a:off x="15350711" y="3936060"/>
            <a:ext cx="1048308" cy="870622"/>
          </a:xfrm>
          <a:custGeom>
            <a:avLst/>
            <a:gdLst/>
            <a:ahLst/>
            <a:cxnLst/>
            <a:rect l="l" t="t" r="r" b="b"/>
            <a:pathLst>
              <a:path w="1048308" h="603571">
                <a:moveTo>
                  <a:pt x="0" y="0"/>
                </a:moveTo>
                <a:lnTo>
                  <a:pt x="1048308" y="0"/>
                </a:lnTo>
                <a:lnTo>
                  <a:pt x="1048308" y="603571"/>
                </a:lnTo>
                <a:lnTo>
                  <a:pt x="0" y="60357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25"/>
          <p:cNvSpPr/>
          <p:nvPr/>
        </p:nvSpPr>
        <p:spPr>
          <a:xfrm rot="1641247">
            <a:off x="10757641" y="4867592"/>
            <a:ext cx="995171" cy="1357844"/>
          </a:xfrm>
          <a:custGeom>
            <a:avLst/>
            <a:gdLst/>
            <a:ahLst/>
            <a:cxnLst/>
            <a:rect l="l" t="t" r="r" b="b"/>
            <a:pathLst>
              <a:path w="995171" h="1357844">
                <a:moveTo>
                  <a:pt x="0" y="0"/>
                </a:moveTo>
                <a:lnTo>
                  <a:pt x="995170" y="0"/>
                </a:lnTo>
                <a:lnTo>
                  <a:pt x="995170" y="1357844"/>
                </a:lnTo>
                <a:lnTo>
                  <a:pt x="0" y="1357844"/>
                </a:lnTo>
                <a:lnTo>
                  <a:pt x="0" y="0"/>
                </a:lnTo>
                <a:close/>
              </a:path>
            </a:pathLst>
          </a:custGeom>
          <a:blipFill>
            <a:blip r:embed="rId6" cstate="print"/>
            <a:stretch>
              <a:fillRect r="-77911" b="-90006"/>
            </a:stretch>
          </a:blipFill>
        </p:spPr>
      </p:sp>
      <p:sp>
        <p:nvSpPr>
          <p:cNvPr id="8" name="Freeform 3"/>
          <p:cNvSpPr/>
          <p:nvPr/>
        </p:nvSpPr>
        <p:spPr>
          <a:xfrm>
            <a:off x="5643538" y="6357946"/>
            <a:ext cx="6870244" cy="3399256"/>
          </a:xfrm>
          <a:custGeom>
            <a:avLst/>
            <a:gdLst/>
            <a:ahLst/>
            <a:cxnLst/>
            <a:rect l="l" t="t" r="r" b="b"/>
            <a:pathLst>
              <a:path w="6870244" h="3399256">
                <a:moveTo>
                  <a:pt x="0" y="0"/>
                </a:moveTo>
                <a:lnTo>
                  <a:pt x="6870243" y="0"/>
                </a:lnTo>
                <a:lnTo>
                  <a:pt x="6870243" y="3399256"/>
                </a:lnTo>
                <a:lnTo>
                  <a:pt x="0" y="339925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/>
            </a:stretch>
          </a:blipFill>
        </p:spPr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yoshdagi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bolalar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afzalliklari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Kognitiv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markazi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xotira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nutq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stress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qo’rquvlar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kamayadi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ishonch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Ijtimoiy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boshqalarning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hurmat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4"/>
          <p:cNvSpPr/>
          <p:nvPr/>
        </p:nvSpPr>
        <p:spPr>
          <a:xfrm>
            <a:off x="10644198" y="3786178"/>
            <a:ext cx="3635563" cy="5143536"/>
          </a:xfrm>
          <a:custGeom>
            <a:avLst/>
            <a:gdLst/>
            <a:ahLst/>
            <a:cxnLst/>
            <a:rect l="l" t="t" r="r" b="b"/>
            <a:pathLst>
              <a:path w="3135497" h="4558739">
                <a:moveTo>
                  <a:pt x="0" y="0"/>
                </a:moveTo>
                <a:lnTo>
                  <a:pt x="3135497" y="0"/>
                </a:lnTo>
                <a:lnTo>
                  <a:pt x="3135497" y="4558739"/>
                </a:lnTo>
                <a:lnTo>
                  <a:pt x="0" y="455873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5" name="Freeform 25"/>
          <p:cNvSpPr/>
          <p:nvPr/>
        </p:nvSpPr>
        <p:spPr>
          <a:xfrm>
            <a:off x="14930478" y="3714740"/>
            <a:ext cx="2857456" cy="5666845"/>
          </a:xfrm>
          <a:custGeom>
            <a:avLst/>
            <a:gdLst/>
            <a:ahLst/>
            <a:cxnLst/>
            <a:rect l="l" t="t" r="r" b="b"/>
            <a:pathLst>
              <a:path w="2369249" h="5666845">
                <a:moveTo>
                  <a:pt x="0" y="0"/>
                </a:moveTo>
                <a:lnTo>
                  <a:pt x="2369249" y="0"/>
                </a:lnTo>
                <a:lnTo>
                  <a:pt x="2369249" y="5666845"/>
                </a:lnTo>
                <a:lnTo>
                  <a:pt x="0" y="566684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Tavsiyalar</a:t>
            </a:r>
            <a:endParaRPr lang="en-US" sz="4400" dirty="0">
              <a:solidFill>
                <a:srgbClr val="C00000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baholamang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bo’lmaydi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kuchukning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5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oyog’I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?”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demang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qiziqarli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menga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haqda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so’zlab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so’rang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Jarayonning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qulayligi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iflos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sharoitini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maxsus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fartuklar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kiyimlar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tinchlantiruvchi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klassik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musiqadan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marL="742950" indent="-742950"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4"/>
          <p:cNvSpPr/>
          <p:nvPr/>
        </p:nvSpPr>
        <p:spPr>
          <a:xfrm rot="413585">
            <a:off x="12946989" y="6382532"/>
            <a:ext cx="4228353" cy="4105599"/>
          </a:xfrm>
          <a:custGeom>
            <a:avLst/>
            <a:gdLst/>
            <a:ahLst/>
            <a:cxnLst/>
            <a:rect l="l" t="t" r="r" b="b"/>
            <a:pathLst>
              <a:path w="3757628" h="3897945">
                <a:moveTo>
                  <a:pt x="0" y="0"/>
                </a:moveTo>
                <a:lnTo>
                  <a:pt x="3757629" y="0"/>
                </a:lnTo>
                <a:lnTo>
                  <a:pt x="3757629" y="3897945"/>
                </a:lnTo>
                <a:lnTo>
                  <a:pt x="0" y="38979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10"/>
          <p:cNvSpPr/>
          <p:nvPr/>
        </p:nvSpPr>
        <p:spPr>
          <a:xfrm rot="537901">
            <a:off x="4375420" y="-194320"/>
            <a:ext cx="2266355" cy="2239410"/>
          </a:xfrm>
          <a:custGeom>
            <a:avLst/>
            <a:gdLst/>
            <a:ahLst/>
            <a:cxnLst/>
            <a:rect l="l" t="t" r="r" b="b"/>
            <a:pathLst>
              <a:path w="2266355" h="2239410">
                <a:moveTo>
                  <a:pt x="0" y="0"/>
                </a:moveTo>
                <a:lnTo>
                  <a:pt x="2266355" y="0"/>
                </a:lnTo>
                <a:lnTo>
                  <a:pt x="2266355" y="2239411"/>
                </a:lnTo>
                <a:lnTo>
                  <a:pt x="0" y="2239411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5" name="Freeform 11"/>
          <p:cNvSpPr/>
          <p:nvPr/>
        </p:nvSpPr>
        <p:spPr>
          <a:xfrm>
            <a:off x="2643142" y="7215202"/>
            <a:ext cx="1492320" cy="2529356"/>
          </a:xfrm>
          <a:custGeom>
            <a:avLst/>
            <a:gdLst/>
            <a:ahLst/>
            <a:cxnLst/>
            <a:rect l="l" t="t" r="r" b="b"/>
            <a:pathLst>
              <a:path w="1492320" h="2529356">
                <a:moveTo>
                  <a:pt x="0" y="0"/>
                </a:moveTo>
                <a:lnTo>
                  <a:pt x="1492320" y="0"/>
                </a:lnTo>
                <a:lnTo>
                  <a:pt x="1492320" y="2529355"/>
                </a:lnTo>
                <a:lnTo>
                  <a:pt x="0" y="252935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/>
            </a:stretch>
          </a:blipFill>
        </p:spPr>
      </p:sp>
      <p:sp>
        <p:nvSpPr>
          <p:cNvPr id="6" name="Freeform 7"/>
          <p:cNvSpPr/>
          <p:nvPr/>
        </p:nvSpPr>
        <p:spPr>
          <a:xfrm>
            <a:off x="5286348" y="8715400"/>
            <a:ext cx="1038886" cy="1018779"/>
          </a:xfrm>
          <a:custGeom>
            <a:avLst/>
            <a:gdLst/>
            <a:ahLst/>
            <a:cxnLst/>
            <a:rect l="l" t="t" r="r" b="b"/>
            <a:pathLst>
              <a:path w="1038886" h="1018779">
                <a:moveTo>
                  <a:pt x="0" y="0"/>
                </a:moveTo>
                <a:lnTo>
                  <a:pt x="1038886" y="0"/>
                </a:lnTo>
                <a:lnTo>
                  <a:pt x="1038886" y="1018779"/>
                </a:lnTo>
                <a:lnTo>
                  <a:pt x="0" y="1018779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7" name="Freeform 12"/>
          <p:cNvSpPr/>
          <p:nvPr/>
        </p:nvSpPr>
        <p:spPr>
          <a:xfrm rot="718179">
            <a:off x="1859857" y="6718396"/>
            <a:ext cx="803974" cy="797618"/>
          </a:xfrm>
          <a:custGeom>
            <a:avLst/>
            <a:gdLst/>
            <a:ahLst/>
            <a:cxnLst/>
            <a:rect l="l" t="t" r="r" b="b"/>
            <a:pathLst>
              <a:path w="803974" h="797618">
                <a:moveTo>
                  <a:pt x="0" y="0"/>
                </a:moveTo>
                <a:lnTo>
                  <a:pt x="803973" y="0"/>
                </a:lnTo>
                <a:lnTo>
                  <a:pt x="803973" y="797618"/>
                </a:lnTo>
                <a:lnTo>
                  <a:pt x="0" y="7976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/>
            </a:stretch>
          </a:blipFill>
        </p:spPr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rivojlantisihda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art-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terapiya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miyani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rejimidan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chiqarib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olamini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xizmat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algn="ctr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5"/>
          <p:cNvSpPr/>
          <p:nvPr/>
        </p:nvSpPr>
        <p:spPr>
          <a:xfrm>
            <a:off x="4357654" y="4697716"/>
            <a:ext cx="9501254" cy="5589284"/>
          </a:xfrm>
          <a:custGeom>
            <a:avLst/>
            <a:gdLst/>
            <a:ahLst/>
            <a:cxnLst/>
            <a:rect l="l" t="t" r="r" b="b"/>
            <a:pathLst>
              <a:path w="8013310" h="5589284">
                <a:moveTo>
                  <a:pt x="0" y="0"/>
                </a:moveTo>
                <a:lnTo>
                  <a:pt x="8013310" y="0"/>
                </a:lnTo>
                <a:lnTo>
                  <a:pt x="8013310" y="5589283"/>
                </a:lnTo>
                <a:lnTo>
                  <a:pt x="0" y="558928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Sehrli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dog’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blotografiya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ushbu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kattalarda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mavhum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ma’no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pareidoliya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suyuq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akvarel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buklab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yoyying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naycha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trubochka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puflab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tarqating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hosil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dog’ga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qarab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nimaga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o’xshashini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toping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yetishmayotgan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quloq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vaziyatlarda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kreativ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yechim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topish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ko’nikmasi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Chaqaloq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chizgilari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(scribble art)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qo’rqish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sindromini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yengishga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yuming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qalam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30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soniya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davomida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tartibsiz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ko’zingizni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oching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ichidan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ajrating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diqqatni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jamlash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vizual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3.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mening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orzu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olamim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cheklanmaslik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barobar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oshiradi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jurnallar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gazetalardan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odamlar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texnika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bo’laklar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qirqib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mantiqsiz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bir-birigayopishtirib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dunyo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baliqning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shoxlarida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soatlar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osilib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tursin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assotsiativ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fikrlash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o’rtasida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kutilmagan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bog’liqlikni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Zentangle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terapiyasi</a:t>
            </a:r>
            <a:r>
              <a:rPr lang="en-US" sz="4400" dirty="0">
                <a:solidFill>
                  <a:srgbClr val="C00000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murakkab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tuzilmalarni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oddiy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detallardan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kichik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kvadrat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9x9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Vazifa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o’zaro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takrorlamaydigan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naqshlar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nuqtalar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to’lqinlar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zigzaglar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to’ldiring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Natija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sabr-toqat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mantiqiy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Eco-art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birlashtiruvchi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nafaqat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ijodkorlikni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atrof-muhitga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ma’suliyat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ham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Bu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shunchaki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tomosha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balki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qismi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ekanliklarini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artning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asosiy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maqsadlari</a:t>
            </a:r>
            <a:endParaRPr lang="en-US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ongni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resurslarini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asrash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hisoblangan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narsalarga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ko’rsatish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Sensor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(tosh,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yog’och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sezgi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a’zolari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mayda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motorikasini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Tasavvurni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kengaytirish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standart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tashqariga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g’ayritabiiy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obrazlar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marL="742950" indent="-742950" algn="ctr">
              <a:buAutoNum type="arabicPeriod"/>
            </a:pP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Estetik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tarbiya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ranglar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uyg’unligi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go’zalligini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his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qilish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qobiliyatini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rivojlantirish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Maktabgacha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ta’limda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eco-art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mashg’ulotlarini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shartli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ravishda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necha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bo’lish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7770964" y="500030"/>
            <a:ext cx="10517036" cy="9786970"/>
          </a:xfrm>
          <a:custGeom>
            <a:avLst/>
            <a:gdLst/>
            <a:ahLst/>
            <a:cxnLst/>
            <a:rect l="l" t="t" r="r" b="b"/>
            <a:pathLst>
              <a:path w="10517036" h="11168534">
                <a:moveTo>
                  <a:pt x="0" y="0"/>
                </a:moveTo>
                <a:lnTo>
                  <a:pt x="10517036" y="0"/>
                </a:lnTo>
                <a:lnTo>
                  <a:pt x="10517036" y="11168534"/>
                </a:lnTo>
                <a:lnTo>
                  <a:pt x="0" y="1116853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1. Land-art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qo’ynidagi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ijod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yo’nalishda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kompozitsiya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bevosita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yuzida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bog’da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toshlar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xazonlar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novdalardan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Sehri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Labirint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ct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Xususiyati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emas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shamol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uchirishi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yomg’ir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yuvishi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mumkin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esa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o’zgaruvchanligini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tushunishga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2.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materiallardan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kollaj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applikatsiya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in’omlaridan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foydalanib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ustida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hajmli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shaklda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quritilgan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hayvonlar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yong’oq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po’stlog’idan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kemachalar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turli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donalar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guruch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loviya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yordamida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mozaika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yaratish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4" name="Freeform 6"/>
          <p:cNvSpPr/>
          <p:nvPr/>
        </p:nvSpPr>
        <p:spPr>
          <a:xfrm>
            <a:off x="8143868" y="6786574"/>
            <a:ext cx="3833873" cy="3500426"/>
          </a:xfrm>
          <a:custGeom>
            <a:avLst/>
            <a:gdLst/>
            <a:ahLst/>
            <a:cxnLst/>
            <a:rect l="l" t="t" r="r" b="b"/>
            <a:pathLst>
              <a:path w="3833873" h="3674129">
                <a:moveTo>
                  <a:pt x="0" y="0"/>
                </a:moveTo>
                <a:lnTo>
                  <a:pt x="3833873" y="0"/>
                </a:lnTo>
                <a:lnTo>
                  <a:pt x="3833873" y="3674129"/>
                </a:lnTo>
                <a:lnTo>
                  <a:pt x="0" y="367412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grpSp>
        <p:nvGrpSpPr>
          <p:cNvPr id="5" name="Group 14"/>
          <p:cNvGrpSpPr/>
          <p:nvPr/>
        </p:nvGrpSpPr>
        <p:grpSpPr>
          <a:xfrm>
            <a:off x="12930214" y="3000360"/>
            <a:ext cx="3989266" cy="6835191"/>
            <a:chOff x="0" y="0"/>
            <a:chExt cx="5319021" cy="9113588"/>
          </a:xfrm>
        </p:grpSpPr>
        <p:sp>
          <p:nvSpPr>
            <p:cNvPr id="6" name="Freeform 15"/>
            <p:cNvSpPr/>
            <p:nvPr/>
          </p:nvSpPr>
          <p:spPr>
            <a:xfrm flipH="1">
              <a:off x="0" y="0"/>
              <a:ext cx="5319021" cy="9113588"/>
            </a:xfrm>
            <a:custGeom>
              <a:avLst/>
              <a:gdLst/>
              <a:ahLst/>
              <a:cxnLst/>
              <a:rect l="l" t="t" r="r" b="b"/>
              <a:pathLst>
                <a:path w="5319021" h="9113588">
                  <a:moveTo>
                    <a:pt x="5319021" y="0"/>
                  </a:moveTo>
                  <a:lnTo>
                    <a:pt x="0" y="0"/>
                  </a:lnTo>
                  <a:lnTo>
                    <a:pt x="0" y="9113588"/>
                  </a:lnTo>
                  <a:lnTo>
                    <a:pt x="5319021" y="9113588"/>
                  </a:lnTo>
                  <a:lnTo>
                    <a:pt x="5319021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</p:sp>
        <p:grpSp>
          <p:nvGrpSpPr>
            <p:cNvPr id="7" name="Group 16"/>
            <p:cNvGrpSpPr/>
            <p:nvPr/>
          </p:nvGrpSpPr>
          <p:grpSpPr>
            <a:xfrm>
              <a:off x="1603789" y="1688976"/>
              <a:ext cx="1270000" cy="635000"/>
              <a:chOff x="0" y="0"/>
              <a:chExt cx="546434" cy="273217"/>
            </a:xfrm>
          </p:grpSpPr>
          <p:sp>
            <p:nvSpPr>
              <p:cNvPr id="8" name="Freeform 17"/>
              <p:cNvSpPr/>
              <p:nvPr/>
            </p:nvSpPr>
            <p:spPr>
              <a:xfrm>
                <a:off x="0" y="0"/>
                <a:ext cx="546434" cy="273217"/>
              </a:xfrm>
              <a:custGeom>
                <a:avLst/>
                <a:gdLst/>
                <a:ahLst/>
                <a:cxnLst/>
                <a:rect l="l" t="t" r="r" b="b"/>
                <a:pathLst>
                  <a:path w="546434" h="273217">
                    <a:moveTo>
                      <a:pt x="343234" y="0"/>
                    </a:moveTo>
                    <a:cubicBezTo>
                      <a:pt x="455458" y="0"/>
                      <a:pt x="546434" y="61162"/>
                      <a:pt x="546434" y="136608"/>
                    </a:cubicBezTo>
                    <a:cubicBezTo>
                      <a:pt x="546434" y="212055"/>
                      <a:pt x="455458" y="273217"/>
                      <a:pt x="343234" y="273217"/>
                    </a:cubicBezTo>
                    <a:lnTo>
                      <a:pt x="203200" y="273217"/>
                    </a:lnTo>
                    <a:cubicBezTo>
                      <a:pt x="90976" y="273217"/>
                      <a:pt x="0" y="212055"/>
                      <a:pt x="0" y="136608"/>
                    </a:cubicBezTo>
                    <a:cubicBezTo>
                      <a:pt x="0" y="61162"/>
                      <a:pt x="90976" y="0"/>
                      <a:pt x="203200" y="0"/>
                    </a:cubicBezTo>
                    <a:close/>
                  </a:path>
                </a:pathLst>
              </a:custGeom>
              <a:solidFill>
                <a:srgbClr val="FFD8C9"/>
              </a:solidFill>
            </p:spPr>
          </p:sp>
          <p:sp>
            <p:nvSpPr>
              <p:cNvPr id="9" name="TextBox 18"/>
              <p:cNvSpPr txBox="1"/>
              <p:nvPr/>
            </p:nvSpPr>
            <p:spPr>
              <a:xfrm>
                <a:off x="0" y="0"/>
                <a:ext cx="546434" cy="273217"/>
              </a:xfrm>
              <a:prstGeom prst="rect">
                <a:avLst/>
              </a:prstGeom>
            </p:spPr>
            <p:txBody>
              <a:bodyPr lIns="50800" tIns="50800" rIns="50800" bIns="50800" rtlCol="0" anchor="ctr"/>
              <a:lstStyle/>
              <a:p>
                <a:pPr algn="ctr">
                  <a:lnSpc>
                    <a:spcPts val="2242"/>
                  </a:lnSpc>
                </a:pPr>
                <a:endParaRPr/>
              </a:p>
            </p:txBody>
          </p:sp>
        </p:grpSp>
      </p:grpSp>
      <p:sp>
        <p:nvSpPr>
          <p:cNvPr id="10" name="Freeform 19"/>
          <p:cNvSpPr/>
          <p:nvPr/>
        </p:nvSpPr>
        <p:spPr>
          <a:xfrm>
            <a:off x="15287668" y="6703693"/>
            <a:ext cx="2528908" cy="3583307"/>
          </a:xfrm>
          <a:custGeom>
            <a:avLst/>
            <a:gdLst/>
            <a:ahLst/>
            <a:cxnLst/>
            <a:rect l="l" t="t" r="r" b="b"/>
            <a:pathLst>
              <a:path w="2528908" h="3583307">
                <a:moveTo>
                  <a:pt x="0" y="0"/>
                </a:moveTo>
                <a:lnTo>
                  <a:pt x="2528908" y="0"/>
                </a:lnTo>
                <a:lnTo>
                  <a:pt x="2528908" y="3583306"/>
                </a:lnTo>
                <a:lnTo>
                  <a:pt x="0" y="358330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3. “Recycling-art”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ikkinchi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maishiy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chiqindilarni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probkalar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san’at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asariga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aylantirish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plastik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idishlardan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guldonlar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karton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qutilardan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kelajak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shahri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”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maketini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qurish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lvl="1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Maqsad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tejamkorlik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va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qayta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madaniyatini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o’rgatish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  <a:p>
            <a:pPr lvl="1"/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5" name="Freeform 4"/>
          <p:cNvSpPr/>
          <p:nvPr/>
        </p:nvSpPr>
        <p:spPr>
          <a:xfrm>
            <a:off x="11267994" y="2618354"/>
            <a:ext cx="7020006" cy="7668646"/>
          </a:xfrm>
          <a:custGeom>
            <a:avLst/>
            <a:gdLst/>
            <a:ahLst/>
            <a:cxnLst/>
            <a:rect l="l" t="t" r="r" b="b"/>
            <a:pathLst>
              <a:path w="7020006" h="7668646">
                <a:moveTo>
                  <a:pt x="0" y="0"/>
                </a:moveTo>
                <a:lnTo>
                  <a:pt x="7020006" y="0"/>
                </a:lnTo>
                <a:lnTo>
                  <a:pt x="7020006" y="7668646"/>
                </a:lnTo>
                <a:lnTo>
                  <a:pt x="0" y="766864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6" name="Freeform 9"/>
          <p:cNvSpPr/>
          <p:nvPr/>
        </p:nvSpPr>
        <p:spPr>
          <a:xfrm>
            <a:off x="6715108" y="6941493"/>
            <a:ext cx="3220051" cy="3345507"/>
          </a:xfrm>
          <a:custGeom>
            <a:avLst/>
            <a:gdLst/>
            <a:ahLst/>
            <a:cxnLst/>
            <a:rect l="l" t="t" r="r" b="b"/>
            <a:pathLst>
              <a:path w="3220051" h="3345507">
                <a:moveTo>
                  <a:pt x="0" y="0"/>
                </a:moveTo>
                <a:lnTo>
                  <a:pt x="3220050" y="0"/>
                </a:lnTo>
                <a:lnTo>
                  <a:pt x="3220050" y="3345507"/>
                </a:lnTo>
                <a:lnTo>
                  <a:pt x="0" y="334550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4.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Fitopart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rasm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chizish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usulda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an’anaviy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o’rniga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o’simliklar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ishlatiladi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</a:p>
          <a:p>
            <a:pPr algn="r">
              <a:buFont typeface="Arial" pitchFamily="34" charset="0"/>
              <a:buChar char="•"/>
            </a:pP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lavlagi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sabzi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suvi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yoki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yashil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piksellari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rang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Shuningdek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barglarning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orqasiga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bo’yoq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endParaRPr lang="ru-RU" sz="4400" dirty="0">
              <a:solidFill>
                <a:schemeClr val="tx1"/>
              </a:solidFill>
              <a:latin typeface="Aharoni" pitchFamily="2" charset="-79"/>
              <a:cs typeface="Aharoni" pitchFamily="2" charset="-79"/>
            </a:endParaRPr>
          </a:p>
          <a:p>
            <a:pPr algn="r"/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surtib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qog’ozga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nusxa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(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otpechatok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)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tushirish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 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3"/>
          <p:cNvSpPr/>
          <p:nvPr/>
        </p:nvSpPr>
        <p:spPr>
          <a:xfrm>
            <a:off x="0" y="0"/>
            <a:ext cx="8295727" cy="9929846"/>
          </a:xfrm>
          <a:custGeom>
            <a:avLst/>
            <a:gdLst/>
            <a:ahLst/>
            <a:cxnLst/>
            <a:rect l="l" t="t" r="r" b="b"/>
            <a:pathLst>
              <a:path w="8295727" h="10604948">
                <a:moveTo>
                  <a:pt x="0" y="0"/>
                </a:moveTo>
                <a:lnTo>
                  <a:pt x="8295727" y="0"/>
                </a:lnTo>
                <a:lnTo>
                  <a:pt x="8295727" y="10604948"/>
                </a:lnTo>
                <a:lnTo>
                  <a:pt x="0" y="106049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r="-825" b="-10373"/>
            </a:stretch>
          </a:blipFill>
        </p:spPr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428590"/>
          <a:ext cx="18288000" cy="98584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96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Material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turi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Mashg’ulot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g’oyasi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Rivojlanadigan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ko’nikma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Toshlarni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bo’yash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(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toshbaqa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,</a:t>
                      </a:r>
                      <a:r>
                        <a:rPr lang="en-US" sz="4000" baseline="0" dirty="0">
                          <a:latin typeface="Aharoni" pitchFamily="2" charset="-79"/>
                          <a:cs typeface="Aharoni" pitchFamily="2" charset="-79"/>
                        </a:rPr>
                        <a:t> tosh-</a:t>
                      </a:r>
                      <a:r>
                        <a:rPr lang="en-US" sz="4000" baseline="0" dirty="0" err="1">
                          <a:latin typeface="Aharoni" pitchFamily="2" charset="-79"/>
                          <a:cs typeface="Aharoni" pitchFamily="2" charset="-79"/>
                        </a:rPr>
                        <a:t>uycha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)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Hajmli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tasavvur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diqqat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tuproq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Qum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ustida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barmoq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bilan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rasm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chizish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Taktil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sezgi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relaksatsiya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Xazonlar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Bargli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tojlar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niqoblar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yasash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Rollari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o’yinlar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fantaziya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971682"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Ggullar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Gullardan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guldasta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va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“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gerbariy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”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yaratish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Ranglar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uyg’unligini</a:t>
                      </a:r>
                      <a:r>
                        <a:rPr lang="en-US" sz="4000" dirty="0">
                          <a:latin typeface="Aharoni" pitchFamily="2" charset="-79"/>
                          <a:cs typeface="Aharoni" pitchFamily="2" charset="-79"/>
                        </a:rPr>
                        <a:t> his </a:t>
                      </a:r>
                      <a:r>
                        <a:rPr lang="en-US" sz="4000" dirty="0" err="1">
                          <a:latin typeface="Aharoni" pitchFamily="2" charset="-79"/>
                          <a:cs typeface="Aharoni" pitchFamily="2" charset="-79"/>
                        </a:rPr>
                        <a:t>qilish</a:t>
                      </a:r>
                      <a:endParaRPr lang="ru-RU" sz="4000" dirty="0">
                        <a:cs typeface="Aharoni" pitchFamily="2" charset="-79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Eco-art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mashg’ulotini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doim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ekologik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suhbat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bilan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boshlang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Masalan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: “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bolajonlar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bugun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biz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daraxtga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zarar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yetkazmasdan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yerga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tushgan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barglarga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yangi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hayot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beramiz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,” –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deb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ta’kidlash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bolada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tabiatga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nisbatan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mehribonlik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44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uyg’otadi</a:t>
            </a:r>
            <a:r>
              <a:rPr lang="en-US" sz="44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.</a:t>
            </a:r>
            <a:endParaRPr lang="ru-RU" sz="4400" dirty="0">
              <a:solidFill>
                <a:schemeClr val="tx1"/>
              </a:solidFill>
              <a:cs typeface="Aharoni" pitchFamily="2" charset="-79"/>
            </a:endParaRPr>
          </a:p>
        </p:txBody>
      </p:sp>
      <p:sp>
        <p:nvSpPr>
          <p:cNvPr id="3" name="Freeform 25"/>
          <p:cNvSpPr/>
          <p:nvPr/>
        </p:nvSpPr>
        <p:spPr>
          <a:xfrm flipH="1">
            <a:off x="428564" y="-1071606"/>
            <a:ext cx="5175421" cy="4787265"/>
          </a:xfrm>
          <a:custGeom>
            <a:avLst/>
            <a:gdLst/>
            <a:ahLst/>
            <a:cxnLst/>
            <a:rect l="l" t="t" r="r" b="b"/>
            <a:pathLst>
              <a:path w="5175421" h="4787265">
                <a:moveTo>
                  <a:pt x="5175421" y="0"/>
                </a:moveTo>
                <a:lnTo>
                  <a:pt x="0" y="0"/>
                </a:lnTo>
                <a:lnTo>
                  <a:pt x="0" y="4787265"/>
                </a:lnTo>
                <a:lnTo>
                  <a:pt x="5175421" y="4787265"/>
                </a:lnTo>
                <a:lnTo>
                  <a:pt x="5175421" y="0"/>
                </a:lnTo>
                <a:close/>
              </a:path>
            </a:pathLst>
          </a:custGeom>
          <a:blipFill>
            <a:blip r:embed="rId2"/>
            <a:stretch>
              <a:fillRect/>
            </a:stretch>
          </a:blipFill>
        </p:spPr>
      </p:sp>
      <p:sp>
        <p:nvSpPr>
          <p:cNvPr id="4" name="Freeform 26"/>
          <p:cNvSpPr/>
          <p:nvPr/>
        </p:nvSpPr>
        <p:spPr>
          <a:xfrm>
            <a:off x="-138323" y="2148184"/>
            <a:ext cx="2292997" cy="1817721"/>
          </a:xfrm>
          <a:custGeom>
            <a:avLst/>
            <a:gdLst/>
            <a:ahLst/>
            <a:cxnLst/>
            <a:rect l="l" t="t" r="r" b="b"/>
            <a:pathLst>
              <a:path w="2292997" h="1817721">
                <a:moveTo>
                  <a:pt x="0" y="0"/>
                </a:moveTo>
                <a:lnTo>
                  <a:pt x="2292997" y="0"/>
                </a:lnTo>
                <a:lnTo>
                  <a:pt x="2292997" y="1817721"/>
                </a:lnTo>
                <a:lnTo>
                  <a:pt x="0" y="1817721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</p:sp>
      <p:sp>
        <p:nvSpPr>
          <p:cNvPr id="5" name="Freeform 12"/>
          <p:cNvSpPr/>
          <p:nvPr/>
        </p:nvSpPr>
        <p:spPr>
          <a:xfrm>
            <a:off x="14290914" y="0"/>
            <a:ext cx="3997086" cy="3397523"/>
          </a:xfrm>
          <a:custGeom>
            <a:avLst/>
            <a:gdLst/>
            <a:ahLst/>
            <a:cxnLst/>
            <a:rect l="l" t="t" r="r" b="b"/>
            <a:pathLst>
              <a:path w="3997086" h="3397523">
                <a:moveTo>
                  <a:pt x="0" y="0"/>
                </a:moveTo>
                <a:lnTo>
                  <a:pt x="3997086" y="0"/>
                </a:lnTo>
                <a:lnTo>
                  <a:pt x="3997086" y="3397524"/>
                </a:lnTo>
                <a:lnTo>
                  <a:pt x="0" y="3397524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/>
            </a:stretch>
          </a:blipFill>
        </p:spPr>
      </p:sp>
      <p:sp>
        <p:nvSpPr>
          <p:cNvPr id="6" name="Freeform 23"/>
          <p:cNvSpPr/>
          <p:nvPr/>
        </p:nvSpPr>
        <p:spPr>
          <a:xfrm flipH="1">
            <a:off x="13287404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sp>
        <p:nvSpPr>
          <p:cNvPr id="7" name="Freeform 23"/>
          <p:cNvSpPr/>
          <p:nvPr/>
        </p:nvSpPr>
        <p:spPr>
          <a:xfrm flipH="1">
            <a:off x="0" y="7469374"/>
            <a:ext cx="5437523" cy="2817626"/>
          </a:xfrm>
          <a:custGeom>
            <a:avLst/>
            <a:gdLst/>
            <a:ahLst/>
            <a:cxnLst/>
            <a:rect l="l" t="t" r="r" b="b"/>
            <a:pathLst>
              <a:path w="5437523" h="2817626">
                <a:moveTo>
                  <a:pt x="5437524" y="0"/>
                </a:moveTo>
                <a:lnTo>
                  <a:pt x="0" y="0"/>
                </a:lnTo>
                <a:lnTo>
                  <a:pt x="0" y="2817626"/>
                </a:lnTo>
                <a:lnTo>
                  <a:pt x="5437524" y="2817626"/>
                </a:lnTo>
                <a:lnTo>
                  <a:pt x="5437524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solidFill>
            <a:srgbClr val="92D050"/>
          </a:solid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E’tiboringiz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 dirty="0" err="1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uchun</a:t>
            </a:r>
            <a:r>
              <a:rPr lang="en-US" sz="12000" dirty="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 </a:t>
            </a:r>
            <a:r>
              <a:rPr lang="en-US" sz="12000">
                <a:solidFill>
                  <a:schemeClr val="tx1"/>
                </a:solidFill>
                <a:latin typeface="Aharoni" pitchFamily="2" charset="-79"/>
                <a:cs typeface="Aharoni" pitchFamily="2" charset="-79"/>
              </a:rPr>
              <a:t>tashakkur</a:t>
            </a:r>
            <a:endParaRPr lang="ru-RU" sz="12000" dirty="0">
              <a:solidFill>
                <a:schemeClr val="tx1"/>
              </a:solidFill>
              <a:cs typeface="Aharoni" pitchFamily="2" charset="-79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</TotalTime>
  <Words>1229</Words>
  <Application>Microsoft Office PowerPoint</Application>
  <PresentationFormat>Произвольный</PresentationFormat>
  <Paragraphs>146</Paragraphs>
  <Slides>25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9" baseType="lpstr">
      <vt:lpstr>Arial</vt:lpstr>
      <vt:lpstr>Aharoni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aser</dc:creator>
  <cp:lastModifiedBy>User</cp:lastModifiedBy>
  <cp:revision>35</cp:revision>
  <dcterms:created xsi:type="dcterms:W3CDTF">2006-08-16T00:00:00Z</dcterms:created>
  <dcterms:modified xsi:type="dcterms:W3CDTF">2026-10-07T14:22:37Z</dcterms:modified>
  <dc:identifier>DAHCghUGCfU</dc:identifier>
</cp:coreProperties>
</file>