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4630400" cy="8229600"/>
  <p:notesSz cx="8229600" cy="14630400"/>
  <p:embeddedFontLst>
    <p:embeddedFont>
      <p:font typeface="Crimson Pro Semi Bold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Heebo" charset="-79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35" d="100"/>
          <a:sy n="35" d="100"/>
        </p:scale>
        <p:origin x="-84" y="-1284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06E38-D7F0-4D8F-B407-78DA5014C188}" type="datetimeFigureOut">
              <a:rPr lang="ru-RU" smtClean="0"/>
              <a:t>26.01.2026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F8302-B8ED-4BE0-A075-017967A9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0F0F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-4-8.svg"/><Relationship Id="rId13" Type="http://schemas.openxmlformats.org/officeDocument/2006/relationships/image" Target="../media/image-4-13.svg"/><Relationship Id="rId18" Type="http://schemas.openxmlformats.org/officeDocument/2006/relationships/image" Target="../media/image-4-18.svg"/><Relationship Id="rId3" Type="http://schemas.openxmlformats.org/officeDocument/2006/relationships/image" Target="../media/image3.png"/><Relationship Id="rId21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7.png"/><Relationship Id="rId20" Type="http://schemas.openxmlformats.org/officeDocument/2006/relationships/image" Target="../media/image-4-20.sv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-4-5.svg"/><Relationship Id="rId11" Type="http://schemas.openxmlformats.org/officeDocument/2006/relationships/image" Target="../media/image6.png"/><Relationship Id="rId5" Type="http://schemas.openxmlformats.org/officeDocument/2006/relationships/image" Target="../media/image-4-3.svg"/><Relationship Id="rId15" Type="http://schemas.openxmlformats.org/officeDocument/2006/relationships/image" Target="../media/image-4-15.svg"/><Relationship Id="rId10" Type="http://schemas.openxmlformats.org/officeDocument/2006/relationships/image" Target="../media/image-4-10.svg"/><Relationship Id="rId4" Type="http://schemas.openxmlformats.org/officeDocument/2006/relationships/image" Target="../media/image4.png"/><Relationship Id="rId2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-6-3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-7-6.svg"/><Relationship Id="rId5" Type="http://schemas.openxmlformats.org/officeDocument/2006/relationships/image" Target="../media/image-7-4.svg"/><Relationship Id="rId4" Type="http://schemas.openxmlformats.org/officeDocument/2006/relationships/image" Target="../media/image-7-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png"/><Relationship Id="rId7" Type="http://schemas.openxmlformats.org/officeDocument/2006/relationships/image" Target="../media/image-10-6.svg"/><Relationship Id="rId12" Type="http://schemas.openxmlformats.org/officeDocument/2006/relationships/image" Target="../media/image-10-1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5.png"/><Relationship Id="rId5" Type="http://schemas.openxmlformats.org/officeDocument/2006/relationships/image" Target="../media/image-10-3.sv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-10-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-11-6.svg"/><Relationship Id="rId5" Type="http://schemas.openxmlformats.org/officeDocument/2006/relationships/image" Target="../media/image-11-4.svg"/><Relationship Id="rId4" Type="http://schemas.openxmlformats.org/officeDocument/2006/relationships/image" Target="../media/image-11-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90111"/>
            <a:ext cx="7556421" cy="3100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Maktabgacha ta'limda STEAM laboratoriyalarini tashkil etish: Bolalarning texnik ijodkorligi va muhandislik ko‘nikmalarini rivojlantirish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288155"/>
            <a:ext cx="7556421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Ushbu taqdimot O‘zbekistonda maktabgacha ta’lim (MTM) tizimini modernizatsiya qilish, xususan, maktabgacha yoshdagi bolalarda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texnik ijodkorlik va muhandislik ko‘nikmalarini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rivojlantirish uchun STEAM (Science, Technology, Engineering, Art, Mathematics) laboratoriyalarini tashkil etishning muhim jihatlari va amaliy qadamlariga bag‘ishlangan.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1091446" y="6322338"/>
            <a:ext cx="7258764" cy="7939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Kelajak kadrlarini tarbiyalash – bu maktabgacha yoshdan boshlanadigan </a:t>
            </a:r>
            <a:r>
              <a:rPr lang="en-US" sz="19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fundamental jarayon</a:t>
            </a:r>
            <a:r>
              <a:rPr lang="en-US" sz="1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.</a:t>
            </a:r>
            <a:endParaRPr lang="en-US" sz="1950" dirty="0"/>
          </a:p>
        </p:txBody>
      </p:sp>
      <p:sp>
        <p:nvSpPr>
          <p:cNvPr id="6" name="Shape 3"/>
          <p:cNvSpPr/>
          <p:nvPr/>
        </p:nvSpPr>
        <p:spPr>
          <a:xfrm>
            <a:off x="793790" y="6099096"/>
            <a:ext cx="22860" cy="1240393"/>
          </a:xfrm>
          <a:prstGeom prst="rect">
            <a:avLst/>
          </a:prstGeom>
          <a:solidFill>
            <a:srgbClr val="2150FE"/>
          </a:solidFill>
          <a:ln/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27798"/>
            <a:ext cx="1061537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ta'limi nima va uning maktabgacha ta'limdagi ahamiyati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2320766"/>
            <a:ext cx="6422231" cy="2141815"/>
          </a:xfrm>
          <a:prstGeom prst="roundRect">
            <a:avLst>
              <a:gd name="adj" fmla="val 5123"/>
            </a:avLst>
          </a:prstGeom>
          <a:solidFill>
            <a:srgbClr val="FFFFFF"/>
          </a:solidFill>
          <a:ln w="22860">
            <a:solidFill>
              <a:srgbClr val="D8D4D4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70930" y="2320766"/>
            <a:ext cx="91440" cy="2141815"/>
          </a:xfrm>
          <a:prstGeom prst="roundRect">
            <a:avLst>
              <a:gd name="adj" fmla="val 32558"/>
            </a:avLst>
          </a:prstGeom>
          <a:solidFill>
            <a:srgbClr val="2150FE"/>
          </a:solidFill>
          <a:ln/>
        </p:spPr>
      </p:sp>
      <p:sp>
        <p:nvSpPr>
          <p:cNvPr id="5" name="Text 3"/>
          <p:cNvSpPr/>
          <p:nvPr/>
        </p:nvSpPr>
        <p:spPr>
          <a:xfrm>
            <a:off x="1083588" y="2541984"/>
            <a:ext cx="313336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– Fanlararo yondashuv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083588" y="2971205"/>
            <a:ext cx="5911215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cience (Tabiiy fanlar),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echnology (Texnologiya),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E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ngineering (Muhandislik),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rt (San’at),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athematics (Matematika) fanlarini integratsiya qilish orqali bolalarga dunyoni yaxlit tushunishga yordam beradigan ta’lim modelidir.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7414379" y="2320766"/>
            <a:ext cx="6422231" cy="2141815"/>
          </a:xfrm>
          <a:prstGeom prst="roundRect">
            <a:avLst>
              <a:gd name="adj" fmla="val 5123"/>
            </a:avLst>
          </a:prstGeom>
          <a:solidFill>
            <a:srgbClr val="FFFFFF"/>
          </a:solidFill>
          <a:ln w="22860">
            <a:solidFill>
              <a:srgbClr val="D8D4D4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7391519" y="2320766"/>
            <a:ext cx="91440" cy="2141815"/>
          </a:xfrm>
          <a:prstGeom prst="roundRect">
            <a:avLst>
              <a:gd name="adj" fmla="val 32558"/>
            </a:avLst>
          </a:prstGeom>
          <a:solidFill>
            <a:srgbClr val="2150FE"/>
          </a:solidFill>
          <a:ln/>
        </p:spPr>
      </p:sp>
      <p:sp>
        <p:nvSpPr>
          <p:cNvPr id="9" name="Text 7"/>
          <p:cNvSpPr/>
          <p:nvPr/>
        </p:nvSpPr>
        <p:spPr>
          <a:xfrm>
            <a:off x="7704177" y="2541984"/>
            <a:ext cx="270295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Erta yoshda shakllantirish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7704177" y="2971205"/>
            <a:ext cx="5911215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Maktabgacha ta’lim – bu ijodiy fikrlash,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muammolarni hal qilish (problem-solving)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va texnik ko‘nikmalarni fundamental darajada shakllantirish uchun eng qulay davr. STEAM ushullari bolaning tabiatga va atrof-muhitga bo‘lgan qiziqishini oshiradi.</a:t>
            </a:r>
            <a:endParaRPr lang="en-US" sz="1550" dirty="0"/>
          </a:p>
        </p:txBody>
      </p:sp>
      <p:sp>
        <p:nvSpPr>
          <p:cNvPr id="11" name="Shape 9"/>
          <p:cNvSpPr/>
          <p:nvPr/>
        </p:nvSpPr>
        <p:spPr>
          <a:xfrm>
            <a:off x="793790" y="4685824"/>
            <a:ext cx="446484" cy="446484"/>
          </a:xfrm>
          <a:prstGeom prst="roundRect">
            <a:avLst>
              <a:gd name="adj" fmla="val 6668"/>
            </a:avLst>
          </a:prstGeom>
          <a:solidFill>
            <a:srgbClr val="F2EEEE"/>
          </a:solidFill>
          <a:ln/>
        </p:spPr>
      </p:sp>
      <p:sp>
        <p:nvSpPr>
          <p:cNvPr id="12" name="Text 10"/>
          <p:cNvSpPr/>
          <p:nvPr/>
        </p:nvSpPr>
        <p:spPr>
          <a:xfrm>
            <a:off x="868204" y="472303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1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1438632" y="4722971"/>
            <a:ext cx="3438287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Tizimli rivojlanishga e'tibor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1438632" y="5214104"/>
            <a:ext cx="5752505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Ta’lim sifatini oshirish va bolalarni kelajak kasblariga tayyorlash maqsadida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O‘zbekiston Respublikasi Prezidentining PQ-2707 sonli qarori (2016-yil)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bilan maktabgacha ta'lim tizimini rivojlantirish bo'yicha keng ko'lamli islohotlar belgilandi. STEAM bu islohotlarning zamirida turadi.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7439144" y="4685824"/>
            <a:ext cx="446484" cy="446484"/>
          </a:xfrm>
          <a:prstGeom prst="roundRect">
            <a:avLst>
              <a:gd name="adj" fmla="val 6668"/>
            </a:avLst>
          </a:prstGeom>
          <a:solidFill>
            <a:srgbClr val="F2EEEE"/>
          </a:solidFill>
          <a:ln/>
        </p:spPr>
      </p:sp>
      <p:sp>
        <p:nvSpPr>
          <p:cNvPr id="16" name="Text 14"/>
          <p:cNvSpPr/>
          <p:nvPr/>
        </p:nvSpPr>
        <p:spPr>
          <a:xfrm>
            <a:off x="7513558" y="472303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2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8083987" y="4722971"/>
            <a:ext cx="3659148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Amaliy bilimlarning ustunligi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8083987" y="5214104"/>
            <a:ext cx="575262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Nazariy bilimlarni amaliyot bilan bog‘lash orqali bolalarning bilimni o‘zlashtirish jarayoni chuqurlashadi. Ular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"Nima uchun?"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va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"Qanday qilib?"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degan savollarga javob izlashga o‘rganadi.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62119" y="523875"/>
            <a:ext cx="5829062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laboratoriyalarining maktabgacha ta'limdagi roli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62119" y="1130618"/>
            <a:ext cx="7742753" cy="396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laboratoriyalari maktabgacha ta’lim muassasalarida </a:t>
            </a:r>
            <a:r>
              <a:rPr lang="en-US" sz="9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interaktiv va amaliy o‘quv muhitini</a:t>
            </a: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yaratishning asosiy vositasidir. Bu laboratoriyalar oddiy o‘yin xonasi emas, balki bolalar tajriba o‘tkazadigan, ixtiro qiladigan va dizayn muammolarini yechadigan joydir.</a:t>
            </a:r>
            <a:endParaRPr lang="en-US" sz="9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050" y="1666161"/>
            <a:ext cx="5032772" cy="5032772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785229" y="3355658"/>
            <a:ext cx="208955" cy="208955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762119" y="4368284"/>
            <a:ext cx="247650" cy="247650"/>
          </a:xfrm>
          <a:prstGeom prst="roundRect">
            <a:avLst>
              <a:gd name="adj" fmla="val 7501"/>
            </a:avLst>
          </a:prstGeom>
          <a:solidFill>
            <a:srgbClr val="F2EEEE"/>
          </a:solidFill>
          <a:ln/>
        </p:spPr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08553" y="4414659"/>
            <a:ext cx="154781" cy="15478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133594" y="4395311"/>
            <a:ext cx="1548051" cy="193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Aqlli miya</a:t>
            </a:r>
            <a:endParaRPr lang="en-US" sz="1200" dirty="0"/>
          </a:p>
        </p:txBody>
      </p:sp>
      <p:sp>
        <p:nvSpPr>
          <p:cNvPr id="9" name="Text 4"/>
          <p:cNvSpPr/>
          <p:nvPr/>
        </p:nvSpPr>
        <p:spPr>
          <a:xfrm>
            <a:off x="1133594" y="4712613"/>
            <a:ext cx="7371278" cy="198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Tanqidiy fikrlash va mantiqiy yondashuvni shakllantirish.</a:t>
            </a:r>
            <a:endParaRPr lang="en-US" sz="9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7050" y="1666161"/>
            <a:ext cx="5032772" cy="5032772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806547" y="2334339"/>
            <a:ext cx="208955" cy="208955"/>
          </a:xfrm>
          <a:prstGeom prst="rect">
            <a:avLst/>
          </a:prstGeom>
        </p:spPr>
      </p:pic>
      <p:sp>
        <p:nvSpPr>
          <p:cNvPr id="12" name="Shape 5"/>
          <p:cNvSpPr/>
          <p:nvPr/>
        </p:nvSpPr>
        <p:spPr>
          <a:xfrm>
            <a:off x="762119" y="5096470"/>
            <a:ext cx="247650" cy="247650"/>
          </a:xfrm>
          <a:prstGeom prst="roundRect">
            <a:avLst>
              <a:gd name="adj" fmla="val 7501"/>
            </a:avLst>
          </a:prstGeom>
          <a:solidFill>
            <a:srgbClr val="F2EEEE"/>
          </a:solidFill>
          <a:ln/>
        </p:spPr>
      </p:sp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08553" y="5142845"/>
            <a:ext cx="154781" cy="154781"/>
          </a:xfrm>
          <a:prstGeom prst="rect">
            <a:avLst/>
          </a:prstGeom>
        </p:spPr>
      </p:pic>
      <p:sp>
        <p:nvSpPr>
          <p:cNvPr id="14" name="Text 6"/>
          <p:cNvSpPr/>
          <p:nvPr/>
        </p:nvSpPr>
        <p:spPr>
          <a:xfrm>
            <a:off x="1133594" y="5123498"/>
            <a:ext cx="1548051" cy="193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Aqlli qo‘l</a:t>
            </a:r>
            <a:endParaRPr lang="en-US" sz="1200" dirty="0"/>
          </a:p>
        </p:txBody>
      </p:sp>
      <p:sp>
        <p:nvSpPr>
          <p:cNvPr id="15" name="Text 7"/>
          <p:cNvSpPr/>
          <p:nvPr/>
        </p:nvSpPr>
        <p:spPr>
          <a:xfrm>
            <a:off x="1133594" y="5440799"/>
            <a:ext cx="7371278" cy="198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Motorika va amaliy ko‘nikmalarni rivojlantirish.</a:t>
            </a:r>
            <a:endParaRPr lang="en-US" sz="950" dirty="0"/>
          </a:p>
        </p:txBody>
      </p:sp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17050" y="1666161"/>
            <a:ext cx="5032772" cy="5032772"/>
          </a:xfrm>
          <a:prstGeom prst="rect">
            <a:avLst/>
          </a:prstGeom>
        </p:spPr>
      </p:pic>
      <p:pic>
        <p:nvPicPr>
          <p:cNvPr id="17" name="Image 7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251133" y="2334339"/>
            <a:ext cx="208955" cy="208955"/>
          </a:xfrm>
          <a:prstGeom prst="rect">
            <a:avLst/>
          </a:prstGeom>
        </p:spPr>
      </p:pic>
      <p:sp>
        <p:nvSpPr>
          <p:cNvPr id="18" name="Shape 8"/>
          <p:cNvSpPr/>
          <p:nvPr/>
        </p:nvSpPr>
        <p:spPr>
          <a:xfrm>
            <a:off x="762119" y="5824657"/>
            <a:ext cx="247650" cy="247650"/>
          </a:xfrm>
          <a:prstGeom prst="roundRect">
            <a:avLst>
              <a:gd name="adj" fmla="val 7501"/>
            </a:avLst>
          </a:prstGeom>
          <a:solidFill>
            <a:srgbClr val="F2EEEE"/>
          </a:solidFill>
          <a:ln/>
        </p:spPr>
      </p:sp>
      <p:pic>
        <p:nvPicPr>
          <p:cNvPr id="19" name="Image 8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808553" y="5871031"/>
            <a:ext cx="154781" cy="154781"/>
          </a:xfrm>
          <a:prstGeom prst="rect">
            <a:avLst/>
          </a:prstGeom>
        </p:spPr>
      </p:pic>
      <p:sp>
        <p:nvSpPr>
          <p:cNvPr id="20" name="Text 9"/>
          <p:cNvSpPr/>
          <p:nvPr/>
        </p:nvSpPr>
        <p:spPr>
          <a:xfrm>
            <a:off x="1133594" y="5851684"/>
            <a:ext cx="1548051" cy="193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Texnologiyaga kirish</a:t>
            </a:r>
            <a:endParaRPr lang="en-US" sz="1200" dirty="0"/>
          </a:p>
        </p:txBody>
      </p:sp>
      <p:sp>
        <p:nvSpPr>
          <p:cNvPr id="21" name="Text 10"/>
          <p:cNvSpPr/>
          <p:nvPr/>
        </p:nvSpPr>
        <p:spPr>
          <a:xfrm>
            <a:off x="1133594" y="6168985"/>
            <a:ext cx="7371278" cy="198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Robototexnika va </a:t>
            </a:r>
            <a:r>
              <a:rPr lang="en-US" sz="9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dasturlash asoslari</a:t>
            </a: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bilan tanishtirish.</a:t>
            </a:r>
            <a:endParaRPr lang="en-US" sz="950" dirty="0"/>
          </a:p>
        </p:txBody>
      </p:sp>
      <p:pic>
        <p:nvPicPr>
          <p:cNvPr id="22" name="Image 9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17050" y="1666161"/>
            <a:ext cx="5032772" cy="5032772"/>
          </a:xfrm>
          <a:prstGeom prst="rect">
            <a:avLst/>
          </a:prstGeom>
        </p:spPr>
      </p:pic>
      <p:pic>
        <p:nvPicPr>
          <p:cNvPr id="23" name="Image 10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6272451" y="3355658"/>
            <a:ext cx="208955" cy="208955"/>
          </a:xfrm>
          <a:prstGeom prst="rect">
            <a:avLst/>
          </a:prstGeom>
        </p:spPr>
      </p:pic>
      <p:sp>
        <p:nvSpPr>
          <p:cNvPr id="24" name="Shape 11"/>
          <p:cNvSpPr/>
          <p:nvPr/>
        </p:nvSpPr>
        <p:spPr>
          <a:xfrm>
            <a:off x="762119" y="6552843"/>
            <a:ext cx="247650" cy="247650"/>
          </a:xfrm>
          <a:prstGeom prst="roundRect">
            <a:avLst>
              <a:gd name="adj" fmla="val 7501"/>
            </a:avLst>
          </a:prstGeom>
          <a:solidFill>
            <a:srgbClr val="F2EEEE"/>
          </a:solidFill>
          <a:ln/>
        </p:spPr>
      </p:sp>
      <p:pic>
        <p:nvPicPr>
          <p:cNvPr id="25" name="Image 1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808553" y="6599218"/>
            <a:ext cx="154781" cy="154781"/>
          </a:xfrm>
          <a:prstGeom prst="rect">
            <a:avLst/>
          </a:prstGeom>
        </p:spPr>
      </p:pic>
      <p:sp>
        <p:nvSpPr>
          <p:cNvPr id="26" name="Text 12"/>
          <p:cNvSpPr/>
          <p:nvPr/>
        </p:nvSpPr>
        <p:spPr>
          <a:xfrm>
            <a:off x="1133594" y="6579870"/>
            <a:ext cx="1548051" cy="193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Kreativ dizayn</a:t>
            </a:r>
            <a:endParaRPr lang="en-US" sz="1200" dirty="0"/>
          </a:p>
        </p:txBody>
      </p:sp>
      <p:sp>
        <p:nvSpPr>
          <p:cNvPr id="27" name="Text 13"/>
          <p:cNvSpPr/>
          <p:nvPr/>
        </p:nvSpPr>
        <p:spPr>
          <a:xfrm>
            <a:off x="1133594" y="6897172"/>
            <a:ext cx="7371278" cy="198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3D modellashtirish va loyihaviy fikrlashni rag‘batlantirish.</a:t>
            </a:r>
            <a:endParaRPr lang="en-US" sz="950" dirty="0"/>
          </a:p>
        </p:txBody>
      </p:sp>
      <p:sp>
        <p:nvSpPr>
          <p:cNvPr id="28" name="Text 14"/>
          <p:cNvSpPr/>
          <p:nvPr/>
        </p:nvSpPr>
        <p:spPr>
          <a:xfrm>
            <a:off x="762119" y="7234595"/>
            <a:ext cx="7742753" cy="396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9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Laboratoriyalar bolalarga dunyoni tadqiq qilish va o‘z g‘oyalarini hayotga tatbiq etish imkonini beradi, bu esa ularning muhandislik va texnologiya ko‘nikmalarini sezilarli darajada oshiradi.</a:t>
            </a:r>
            <a:endParaRPr lang="en-US" sz="950" dirty="0"/>
          </a:p>
        </p:txBody>
      </p:sp>
      <p:pic>
        <p:nvPicPr>
          <p:cNvPr id="29" name="Image 12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778603" y="1158478"/>
            <a:ext cx="3133249" cy="3133249"/>
          </a:xfrm>
          <a:prstGeom prst="rect">
            <a:avLst/>
          </a:prstGeom>
        </p:spPr>
      </p:pic>
      <p:pic>
        <p:nvPicPr>
          <p:cNvPr id="30" name="Image 13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778603" y="4431030"/>
            <a:ext cx="3133249" cy="313324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3890" y="442674"/>
            <a:ext cx="7283529" cy="503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50"/>
              </a:lnSpc>
              <a:buNone/>
            </a:pPr>
            <a:r>
              <a:rPr lang="en-US" sz="315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Kelajak muhandislari shu yerda shakllanadi</a:t>
            </a:r>
            <a:endParaRPr lang="en-US" sz="31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90" y="1368385"/>
            <a:ext cx="7161728" cy="716172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205907" y="3243143"/>
            <a:ext cx="5788104" cy="8048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50"/>
              </a:lnSpc>
              <a:buNone/>
            </a:pPr>
            <a:r>
              <a:rPr lang="en-US" sz="2500" dirty="0">
                <a:solidFill>
                  <a:srgbClr val="2150FE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laboratoriyasi</a:t>
            </a:r>
            <a:r>
              <a:rPr lang="en-US" sz="25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 – bu innovatsiya markazi</a:t>
            </a:r>
            <a:endParaRPr lang="en-US" sz="2500" dirty="0"/>
          </a:p>
        </p:txBody>
      </p:sp>
      <p:sp>
        <p:nvSpPr>
          <p:cNvPr id="5" name="Text 2"/>
          <p:cNvSpPr/>
          <p:nvPr/>
        </p:nvSpPr>
        <p:spPr>
          <a:xfrm>
            <a:off x="8205907" y="4208978"/>
            <a:ext cx="5788104" cy="7725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Maktabgacha yoshdagi bolalarning STEAM laboratoriyasida 3D printer bilan ishlashi – bu kelajak texnologiyalarini o‘zlashtirishga qaratilgan </a:t>
            </a:r>
            <a:r>
              <a:rPr lang="en-US" sz="12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birinchi qadamdir</a:t>
            </a: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.</a:t>
            </a:r>
            <a:endParaRPr lang="en-US" sz="1250" dirty="0"/>
          </a:p>
        </p:txBody>
      </p:sp>
      <p:sp>
        <p:nvSpPr>
          <p:cNvPr id="6" name="Text 3"/>
          <p:cNvSpPr/>
          <p:nvPr/>
        </p:nvSpPr>
        <p:spPr>
          <a:xfrm>
            <a:off x="8205907" y="5126355"/>
            <a:ext cx="5788104" cy="257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Loyihalash va dizayn asoslarini o‘rganish.</a:t>
            </a:r>
            <a:endParaRPr lang="en-US" sz="1250" dirty="0"/>
          </a:p>
        </p:txBody>
      </p:sp>
      <p:sp>
        <p:nvSpPr>
          <p:cNvPr id="7" name="Text 4"/>
          <p:cNvSpPr/>
          <p:nvPr/>
        </p:nvSpPr>
        <p:spPr>
          <a:xfrm>
            <a:off x="8205907" y="5440204"/>
            <a:ext cx="5788104" cy="257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Virtual g‘oyani real obyektga aylantirish jarayonini tushunish.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8205907" y="5754053"/>
            <a:ext cx="5788104" cy="257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000"/>
              </a:lnSpc>
              <a:buSzPct val="100000"/>
              <a:buChar char="•"/>
            </a:pP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Texnologiyaga nisbatan qo‘rquvni yo‘qotish va qiziqishni uyg‘otish.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8205907" y="6156365"/>
            <a:ext cx="5788104" cy="515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Bu tajribalar orqali bolalar nafaqat texnik jihatdan, balki </a:t>
            </a:r>
            <a:r>
              <a:rPr lang="en-US" sz="12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ijodiy va fazoviy fikrlash</a:t>
            </a:r>
            <a:r>
              <a:rPr lang="en-US" sz="12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jihatidan ham rivojlanadi.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33080"/>
            <a:ext cx="7556421" cy="8932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Xorijiy tajribalar: STEAM ta'limining muvaffaqiyatli namunalari</a:t>
            </a:r>
            <a:endParaRPr lang="en-US" sz="2800" dirty="0"/>
          </a:p>
        </p:txBody>
      </p:sp>
      <p:sp>
        <p:nvSpPr>
          <p:cNvPr id="4" name="Text 1"/>
          <p:cNvSpPr/>
          <p:nvPr/>
        </p:nvSpPr>
        <p:spPr>
          <a:xfrm>
            <a:off x="6280190" y="1994178"/>
            <a:ext cx="7556421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ta’limini maktabgacha ta’limga joriy etish borasida ilg‘or davlatlarning tajribasi O‘zbekiston uchun namuna bo‘lishi mumkin.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280190" y="2766536"/>
            <a:ext cx="7556421" cy="4629864"/>
          </a:xfrm>
          <a:prstGeom prst="roundRect">
            <a:avLst>
              <a:gd name="adj" fmla="val 579"/>
            </a:avLst>
          </a:prstGeom>
          <a:solidFill>
            <a:srgbClr val="F2EEEE"/>
          </a:solidFill>
          <a:ln/>
        </p:spPr>
      </p:sp>
      <p:sp>
        <p:nvSpPr>
          <p:cNvPr id="6" name="Shape 3"/>
          <p:cNvSpPr/>
          <p:nvPr/>
        </p:nvSpPr>
        <p:spPr>
          <a:xfrm>
            <a:off x="6280190" y="2766536"/>
            <a:ext cx="3778210" cy="3029307"/>
          </a:xfrm>
          <a:prstGeom prst="roundRect">
            <a:avLst>
              <a:gd name="adj" fmla="val 884"/>
            </a:avLst>
          </a:prstGeom>
          <a:solidFill>
            <a:srgbClr val="F2EEEE"/>
          </a:solidFill>
          <a:ln/>
        </p:spPr>
      </p:sp>
      <p:sp>
        <p:nvSpPr>
          <p:cNvPr id="7" name="Text 4"/>
          <p:cNvSpPr/>
          <p:nvPr/>
        </p:nvSpPr>
        <p:spPr>
          <a:xfrm>
            <a:off x="6458783" y="2945130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AQSh va MIT modeli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6458783" y="3331250"/>
            <a:ext cx="315313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Massachusets Texnologiya Institutining (</a:t>
            </a:r>
            <a:r>
              <a:rPr lang="en-US" sz="140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MIT</a:t>
            </a: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) “Mind and Hand” (Aql va Qo‘l) tamoyili maktabgacha ta’lim darajasiga tushirilib, bolalarda intellektual va amaliy ko‘nikmalarning birligiga e'tibor qaratiladi. Bu tamoyil </a:t>
            </a:r>
            <a:r>
              <a:rPr lang="en-US" sz="140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muhandislik dizayni jarayonini</a:t>
            </a: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erta yoshdan o‘rgatishni nazarda tutadi.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10058400" y="2766536"/>
            <a:ext cx="3778210" cy="3029307"/>
          </a:xfrm>
          <a:prstGeom prst="rect">
            <a:avLst/>
          </a:prstGeom>
          <a:solidFill>
            <a:srgbClr val="F2EEEE"/>
          </a:solidFill>
          <a:ln/>
        </p:spPr>
      </p:sp>
      <p:sp>
        <p:nvSpPr>
          <p:cNvPr id="10" name="Shape 7"/>
          <p:cNvSpPr/>
          <p:nvPr/>
        </p:nvSpPr>
        <p:spPr>
          <a:xfrm>
            <a:off x="10058400" y="2766536"/>
            <a:ext cx="22860" cy="3029307"/>
          </a:xfrm>
          <a:prstGeom prst="roundRect">
            <a:avLst>
              <a:gd name="adj" fmla="val 117209"/>
            </a:avLst>
          </a:prstGeom>
          <a:solidFill>
            <a:srgbClr val="D8D4D4"/>
          </a:solidFill>
          <a:ln/>
        </p:spPr>
      </p:sp>
      <p:sp>
        <p:nvSpPr>
          <p:cNvPr id="11" name="Text 8"/>
          <p:cNvSpPr/>
          <p:nvPr/>
        </p:nvSpPr>
        <p:spPr>
          <a:xfrm>
            <a:off x="10504884" y="2945130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Osiyo tajribasi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10504884" y="3331250"/>
            <a:ext cx="3153132" cy="2000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Singapur, Janubiy Koreya va Xitoy kabi davlatlarda STEAM laboratoriyalari MTMlarning </a:t>
            </a:r>
            <a:r>
              <a:rPr lang="en-US" sz="140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ajralmas qismi</a:t>
            </a: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ga aylangan. Ular kichik yoshdagi bolalar uchun maxsus moslashtirilgan robototexnika to‘plamlari va dasturiy ta’minotlardan foydalanadi.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9835158" y="4057888"/>
            <a:ext cx="446484" cy="446484"/>
          </a:xfrm>
          <a:prstGeom prst="roundRect">
            <a:avLst>
              <a:gd name="adj" fmla="val 6001"/>
            </a:avLst>
          </a:prstGeom>
          <a:solidFill>
            <a:srgbClr val="FFFFFF"/>
          </a:solidFill>
          <a:ln w="22860">
            <a:solidFill>
              <a:srgbClr val="D8D4D4"/>
            </a:solidFill>
            <a:prstDash val="solid"/>
          </a:ln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946719" y="4169450"/>
            <a:ext cx="223242" cy="223242"/>
          </a:xfrm>
          <a:prstGeom prst="rect">
            <a:avLst/>
          </a:prstGeom>
        </p:spPr>
      </p:pic>
      <p:sp>
        <p:nvSpPr>
          <p:cNvPr id="15" name="Shape 11"/>
          <p:cNvSpPr/>
          <p:nvPr/>
        </p:nvSpPr>
        <p:spPr>
          <a:xfrm>
            <a:off x="6280190" y="5795843"/>
            <a:ext cx="7556421" cy="1600557"/>
          </a:xfrm>
          <a:prstGeom prst="rect">
            <a:avLst/>
          </a:prstGeom>
          <a:solidFill>
            <a:srgbClr val="F2EEEE"/>
          </a:solidFill>
          <a:ln/>
        </p:spPr>
      </p:sp>
      <p:sp>
        <p:nvSpPr>
          <p:cNvPr id="16" name="Shape 12"/>
          <p:cNvSpPr/>
          <p:nvPr/>
        </p:nvSpPr>
        <p:spPr>
          <a:xfrm>
            <a:off x="6280190" y="5795843"/>
            <a:ext cx="7556421" cy="22860"/>
          </a:xfrm>
          <a:prstGeom prst="roundRect">
            <a:avLst>
              <a:gd name="adj" fmla="val 117209"/>
            </a:avLst>
          </a:prstGeom>
          <a:solidFill>
            <a:srgbClr val="D8D4D4"/>
          </a:solidFill>
          <a:ln/>
        </p:spPr>
      </p:sp>
      <p:sp>
        <p:nvSpPr>
          <p:cNvPr id="17" name="Text 13"/>
          <p:cNvSpPr/>
          <p:nvPr/>
        </p:nvSpPr>
        <p:spPr>
          <a:xfrm>
            <a:off x="6458783" y="597443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Salohiyatni oshirish</a:t>
            </a:r>
            <a:endParaRPr lang="en-US" sz="1750" dirty="0"/>
          </a:p>
        </p:txBody>
      </p:sp>
      <p:sp>
        <p:nvSpPr>
          <p:cNvPr id="18" name="Text 14"/>
          <p:cNvSpPr/>
          <p:nvPr/>
        </p:nvSpPr>
        <p:spPr>
          <a:xfrm>
            <a:off x="6458783" y="6360557"/>
            <a:ext cx="6931343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Xalqaro STEAM markazlari bolalarning nafaqat texnik, balki </a:t>
            </a:r>
            <a:r>
              <a:rPr lang="en-US" sz="140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kreativ va ijtimoiy salohiyatini</a:t>
            </a:r>
            <a:r>
              <a:rPr lang="en-US" sz="140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ham oshirishga qaratilgan. Bu maktabga tayyorlik darajasini yangi bosqichga olib chiqadi.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15114"/>
            <a:ext cx="12118658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O‘zbekistonda STEAM laboratoriyalarini tashkil etishning amaliy jihatlari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1808083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Laboratoriyalarni muvaffaqiyatli ishga tushirish uchun uchta asosiy yo‘nalishga e'tibor qaratish lozim: resurslar, kadrlar va integratsiya.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348865"/>
            <a:ext cx="793790" cy="1522928"/>
          </a:xfrm>
          <a:prstGeom prst="roundRect">
            <a:avLst>
              <a:gd name="adj" fmla="val 360049"/>
            </a:avLst>
          </a:prstGeom>
          <a:solidFill>
            <a:srgbClr val="F2EEEE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41797" y="2961442"/>
            <a:ext cx="297656" cy="2976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785938" y="2547223"/>
            <a:ext cx="3733562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Maxsus jihozlar va materiallar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785938" y="3038356"/>
            <a:ext cx="120506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MTMlarga yoshga mos STEAM to‘plamlari (masalan, LEGO Education, Bee-Bot robotlari), kichik 3D-printerlar, magnit konstruktorlar va arzon sensorli qurilmalarni yetkazib berish. Bu jihozlar amaliyot va loyihalar uchun zarur zamin yaratadi.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793790" y="4070152"/>
            <a:ext cx="793790" cy="1522928"/>
          </a:xfrm>
          <a:prstGeom prst="roundRect">
            <a:avLst>
              <a:gd name="adj" fmla="val 360049"/>
            </a:avLst>
          </a:prstGeom>
          <a:solidFill>
            <a:srgbClr val="F2EEEE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41797" y="4682728"/>
            <a:ext cx="297656" cy="29765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5938" y="4268510"/>
            <a:ext cx="325838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Tarbiyachilarni tayyorlash</a:t>
            </a:r>
            <a:endParaRPr lang="en-US" sz="2300" dirty="0"/>
          </a:p>
        </p:txBody>
      </p:sp>
      <p:sp>
        <p:nvSpPr>
          <p:cNvPr id="11" name="Text 7"/>
          <p:cNvSpPr/>
          <p:nvPr/>
        </p:nvSpPr>
        <p:spPr>
          <a:xfrm>
            <a:off x="1785938" y="4759643"/>
            <a:ext cx="120506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Pedagoglar va tarbiyachilar uchun STEAM texnologiyalari va ularni maktabgacha ta’lim dasturlariga integratsiya qilish bo‘yicha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maxsus malaka oshirish kurslarini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tashkil etish. O‘qituvchi o‘zi tajriba o‘tkazishdan qo‘rqmasligi kerak.</a:t>
            </a:r>
            <a:endParaRPr lang="en-US" sz="1550" dirty="0"/>
          </a:p>
        </p:txBody>
      </p:sp>
      <p:sp>
        <p:nvSpPr>
          <p:cNvPr id="12" name="Shape 8"/>
          <p:cNvSpPr/>
          <p:nvPr/>
        </p:nvSpPr>
        <p:spPr>
          <a:xfrm>
            <a:off x="793790" y="5791438"/>
            <a:ext cx="793790" cy="1522928"/>
          </a:xfrm>
          <a:prstGeom prst="roundRect">
            <a:avLst>
              <a:gd name="adj" fmla="val 360049"/>
            </a:avLst>
          </a:prstGeom>
          <a:solidFill>
            <a:srgbClr val="F2EEEE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41797" y="6404015"/>
            <a:ext cx="297656" cy="29765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785938" y="5989796"/>
            <a:ext cx="4740354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Texnologik markazlar bilan hamkorlik</a:t>
            </a:r>
            <a:endParaRPr lang="en-US" sz="2300" dirty="0"/>
          </a:p>
        </p:txBody>
      </p:sp>
      <p:sp>
        <p:nvSpPr>
          <p:cNvPr id="15" name="Text 10"/>
          <p:cNvSpPr/>
          <p:nvPr/>
        </p:nvSpPr>
        <p:spPr>
          <a:xfrm>
            <a:off x="1785938" y="6480929"/>
            <a:ext cx="12050673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FabLab Tashkent yoki yoshlar texnologiya markazlari kabi mavjud innovatsion tuzilmalar tajribasini MTMlarga olib kirish. Bu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o‘quv dasturlarini boyitish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va ilg‘or texnologiyalardan foydalanish imkonini beradi. Ekskursiyalar tashkil etish foydali bo'ladi.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94698"/>
            <a:ext cx="11237000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laboratoriyalarining bolalarga ta’siri: Ilmiy va amaliy dalillar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287667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ta’limi shunchaki yangi tendensiya emas, balki bolaning kognitiv va amaliy rivojlanishiga ijobiy ta’sir ko‘rsatuvchi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tasdiqlangan metodika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dir.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2927628"/>
            <a:ext cx="4182189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51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30%</a:t>
            </a:r>
            <a:endParaRPr lang="en-US" sz="5150" dirty="0"/>
          </a:p>
        </p:txBody>
      </p:sp>
      <p:sp>
        <p:nvSpPr>
          <p:cNvPr id="5" name="Text 3"/>
          <p:cNvSpPr/>
          <p:nvPr/>
        </p:nvSpPr>
        <p:spPr>
          <a:xfrm>
            <a:off x="1644372" y="383059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Analitik fikrlash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793790" y="4259818"/>
            <a:ext cx="4182189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2023-yilgi xalqaro tadqiqotlarga ko‘ra, loyiha asosida STEAM ta’limini olgan bolalarda analitik fikrlash va murakkab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muammolarni hal qilish qobiliyati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an’anaviy usulda ta’lim olganlarga nisbatan 30% ga oshgan.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5223986" y="2927628"/>
            <a:ext cx="4182308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51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&gt;90%</a:t>
            </a:r>
            <a:endParaRPr lang="en-US" sz="5150" dirty="0"/>
          </a:p>
        </p:txBody>
      </p:sp>
      <p:sp>
        <p:nvSpPr>
          <p:cNvPr id="8" name="Text 6"/>
          <p:cNvSpPr/>
          <p:nvPr/>
        </p:nvSpPr>
        <p:spPr>
          <a:xfrm>
            <a:off x="6074688" y="383059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Kelajak kasblari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5223986" y="4259818"/>
            <a:ext cx="4182308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Bugungi kunda talab yuqori bo‘lgan kasblarning aksariyati (dasturlash, robototexnika, data-analitika)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ko‘nikmalariga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asoslanadi. Bu laboratoriyalar bolalarni erta yoshdan shu yo‘nalishga yo‘naltiradi.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9654302" y="2927628"/>
            <a:ext cx="4182308" cy="654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en-US" sz="51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100%</a:t>
            </a:r>
            <a:endParaRPr lang="en-US" sz="5150" dirty="0"/>
          </a:p>
        </p:txBody>
      </p:sp>
      <p:sp>
        <p:nvSpPr>
          <p:cNvPr id="11" name="Text 9"/>
          <p:cNvSpPr/>
          <p:nvPr/>
        </p:nvSpPr>
        <p:spPr>
          <a:xfrm>
            <a:off x="10505003" y="383059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Qiziqish va motivatsiya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9654302" y="4259818"/>
            <a:ext cx="4182308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O‘yin va loyiha asosida o‘rganish (Project-Based Learning) bolalarning maktabgacha ta’limga bo‘lgan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qiziqishini maksimal darajada oshiradi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va ularni faol ishtirok etishga undaydi.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1091446" y="6294001"/>
            <a:ext cx="12745164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Amaliyot shuni ko‘rsatadiki,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o‘z qo‘li bilan yaratilgan bilim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unutilmaydi.</a:t>
            </a:r>
            <a:endParaRPr lang="en-US" sz="1550" dirty="0"/>
          </a:p>
        </p:txBody>
      </p:sp>
      <p:sp>
        <p:nvSpPr>
          <p:cNvPr id="14" name="Shape 12"/>
          <p:cNvSpPr/>
          <p:nvPr/>
        </p:nvSpPr>
        <p:spPr>
          <a:xfrm>
            <a:off x="793790" y="6070759"/>
            <a:ext cx="22860" cy="764024"/>
          </a:xfrm>
          <a:prstGeom prst="rect">
            <a:avLst/>
          </a:prstGeom>
          <a:solidFill>
            <a:srgbClr val="2150FE"/>
          </a:solidFill>
          <a:ln/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82804"/>
            <a:ext cx="1076039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STEAM bilan o‘rganish – o‘yin va ijodning uyg‘unligi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579132"/>
            <a:ext cx="560296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laboratoriyalari quruq darsliklardan voz kechib, bolalarni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amaliy kashfiyotlar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dunyosiga olib kiradi.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392805"/>
            <a:ext cx="560296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Bolalar kichik robotlarni qurish orqali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algoritmik fikrlashni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o‘rganadi.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097298"/>
            <a:ext cx="560296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Oddiy tajribalar (suvning harakati, tortishish kuchi) orqali fizika qonuniyatlarini tushunadi.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801791"/>
            <a:ext cx="5602962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500"/>
              </a:lnSpc>
              <a:buSzPct val="100000"/>
              <a:buChar char="•"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Badiiy dizayn (A - Art) muhandislik loyihalariga estetik va ijodiy yondashuvni kiritadi.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615464"/>
            <a:ext cx="5602962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Bu usul bolalarga kelajakda murakkab fanlarni o‘rganish uchun zarur bo‘lgan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kreativlik va chidamlilikni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rivojlantirishga yordam beradi.</a:t>
            </a:r>
            <a:endParaRPr lang="en-US" sz="155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274" y="2589728"/>
            <a:ext cx="2381607" cy="2381607"/>
          </a:xfrm>
          <a:prstGeom prst="rect">
            <a:avLst/>
          </a:prstGeom>
        </p:spPr>
      </p:pic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5591" y="2589728"/>
            <a:ext cx="2381607" cy="238160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67370"/>
            <a:ext cx="13042821" cy="992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Maktabgacha ta'limda STEAM laboratoriyalarini rivojlantirish uchun davlat va jamiyatning roli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256473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STEAM ta’limini keng joriy etish uchun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strategik hamkorlik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va davlat tomonidan qo‘llab-quvvatlash muhimdir.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2551748" y="293501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Davlat dasturlari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793790" y="3364230"/>
            <a:ext cx="4238863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2030 yilgacha maktabgacha ta'lim tizimini rivojlantirish konsepsiyasi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doirasida STEAM texnologiyalarini MTMlarning barcha bo‘g‘inlariga bosqichma-bosqich joriy etishga alohida e'tibor qaratish.</a:t>
            </a:r>
            <a:endParaRPr lang="en-US" sz="15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797254"/>
            <a:ext cx="4564975" cy="4564975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344305" y="4108906"/>
            <a:ext cx="279083" cy="27908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597628" y="325254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Xalqaro hamkorlik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9597628" y="3681770"/>
            <a:ext cx="4238982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Janubiy Koreya, Singapur, Germaniya kabi ilg‘or davlatlar bilan STEAM ta’limidagi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eng yangi metodlar va o‘quv dasturlarini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almashish.</a:t>
            </a:r>
            <a:endParaRPr lang="en-US" sz="15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653" y="2797254"/>
            <a:ext cx="4564975" cy="4564975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006655" y="4108906"/>
            <a:ext cx="279083" cy="27908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597628" y="552509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Ota-onalar xabardorligi</a:t>
            </a:r>
            <a:endParaRPr lang="en-US" sz="1950" dirty="0"/>
          </a:p>
        </p:txBody>
      </p:sp>
      <p:sp>
        <p:nvSpPr>
          <p:cNvPr id="13" name="Text 7"/>
          <p:cNvSpPr/>
          <p:nvPr/>
        </p:nvSpPr>
        <p:spPr>
          <a:xfrm>
            <a:off x="9597628" y="5954316"/>
            <a:ext cx="4238982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Ota-onalar uchun STEAM ta’limining ahamiyati haqida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seminarlar va ochiq darslar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tashkil etish. Ular ta’lim jarayonining faol ishtirokchisiga aylanishi kerak.</a:t>
            </a:r>
            <a:endParaRPr lang="en-US" sz="15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2653" y="2797254"/>
            <a:ext cx="4564975" cy="4564975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8006655" y="5771257"/>
            <a:ext cx="279083" cy="279083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2326362" y="5525095"/>
            <a:ext cx="270629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Jamoatchilik investitsiyasi</a:t>
            </a:r>
            <a:endParaRPr lang="en-US" sz="1950" dirty="0"/>
          </a:p>
        </p:txBody>
      </p:sp>
      <p:sp>
        <p:nvSpPr>
          <p:cNvPr id="17" name="Text 9"/>
          <p:cNvSpPr/>
          <p:nvPr/>
        </p:nvSpPr>
        <p:spPr>
          <a:xfrm>
            <a:off x="793790" y="5954316"/>
            <a:ext cx="4238863" cy="1270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Xususiy sektor va homiylarni STEAM laboratoriyalarini jihozlash va tarbiyachilarni o‘qitish dasturlariga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investitsiya kiritishga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jalb qilish.</a:t>
            </a:r>
            <a:endParaRPr lang="en-US" sz="15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2653" y="2797254"/>
            <a:ext cx="4564975" cy="4564975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6344305" y="5771257"/>
            <a:ext cx="279083" cy="27908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63943"/>
            <a:ext cx="1140535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152D47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Xulosa: STEAM laboratoriyalari bilan kelajakni quramiz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080855"/>
            <a:ext cx="2173724" cy="1522928"/>
          </a:xfrm>
          <a:prstGeom prst="roundRect">
            <a:avLst>
              <a:gd name="adj" fmla="val 1955"/>
            </a:avLst>
          </a:prstGeom>
          <a:solidFill>
            <a:srgbClr val="F2EEEE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741051" y="2702719"/>
            <a:ext cx="279083" cy="27908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165872" y="2279213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Innovatsion avlod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3165872" y="2770346"/>
            <a:ext cx="10472380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Har bir maktabgacha ta'lim muassasasida STEAM laboratoriyasini tashkil etish orqali </a:t>
            </a:r>
            <a:r>
              <a:rPr lang="en-US" sz="1550" b="1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ijodiy va innovatsion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fikrlaydigan avlodni tarbiyalash.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3066693" y="3594259"/>
            <a:ext cx="10670738" cy="11430"/>
          </a:xfrm>
          <a:prstGeom prst="roundRect">
            <a:avLst>
              <a:gd name="adj" fmla="val 260465"/>
            </a:avLst>
          </a:prstGeom>
          <a:solidFill>
            <a:srgbClr val="D8D4D4"/>
          </a:solidFill>
          <a:ln/>
        </p:spPr>
      </p:sp>
      <p:sp>
        <p:nvSpPr>
          <p:cNvPr id="8" name="Shape 5"/>
          <p:cNvSpPr/>
          <p:nvPr/>
        </p:nvSpPr>
        <p:spPr>
          <a:xfrm>
            <a:off x="793790" y="3702963"/>
            <a:ext cx="4347567" cy="1522928"/>
          </a:xfrm>
          <a:prstGeom prst="roundRect">
            <a:avLst>
              <a:gd name="adj" fmla="val 1955"/>
            </a:avLst>
          </a:prstGeom>
          <a:solidFill>
            <a:srgbClr val="F2EEEE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827972" y="4324826"/>
            <a:ext cx="279083" cy="27908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339715" y="3901321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Raqobatbardosh kelajak</a:t>
            </a:r>
            <a:endParaRPr lang="en-US" sz="2300" dirty="0"/>
          </a:p>
        </p:txBody>
      </p:sp>
      <p:sp>
        <p:nvSpPr>
          <p:cNvPr id="11" name="Text 7"/>
          <p:cNvSpPr/>
          <p:nvPr/>
        </p:nvSpPr>
        <p:spPr>
          <a:xfrm>
            <a:off x="5339715" y="4392454"/>
            <a:ext cx="8298537" cy="635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Maktabgacha yoshdagi bolalarning texnik va ijodiy ko‘nikmalarini rivojlantirish – bu </a:t>
            </a:r>
            <a:r>
              <a:rPr lang="en-US" sz="1550" dirty="0">
                <a:solidFill>
                  <a:srgbClr val="04318F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mamlakatimizning iqtisodiy raqobatbardoshligini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ta’minlaydigan asosiy omil.</a:t>
            </a:r>
            <a:endParaRPr lang="en-US" sz="1550" dirty="0"/>
          </a:p>
        </p:txBody>
      </p:sp>
      <p:sp>
        <p:nvSpPr>
          <p:cNvPr id="12" name="Shape 8"/>
          <p:cNvSpPr/>
          <p:nvPr/>
        </p:nvSpPr>
        <p:spPr>
          <a:xfrm>
            <a:off x="5240536" y="5216366"/>
            <a:ext cx="8496895" cy="11430"/>
          </a:xfrm>
          <a:prstGeom prst="roundRect">
            <a:avLst>
              <a:gd name="adj" fmla="val 260465"/>
            </a:avLst>
          </a:prstGeom>
          <a:solidFill>
            <a:srgbClr val="D8D4D4"/>
          </a:solidFill>
          <a:ln/>
        </p:spPr>
      </p:sp>
      <p:sp>
        <p:nvSpPr>
          <p:cNvPr id="13" name="Shape 9"/>
          <p:cNvSpPr/>
          <p:nvPr/>
        </p:nvSpPr>
        <p:spPr>
          <a:xfrm>
            <a:off x="793790" y="5325070"/>
            <a:ext cx="6521410" cy="1840468"/>
          </a:xfrm>
          <a:prstGeom prst="roundRect">
            <a:avLst>
              <a:gd name="adj" fmla="val 1618"/>
            </a:avLst>
          </a:prstGeom>
          <a:solidFill>
            <a:srgbClr val="F2EEEE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914894" y="6105763"/>
            <a:ext cx="279083" cy="279083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513558" y="552342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4C4C4D"/>
                </a:solidFill>
                <a:latin typeface="Crimson Pro Semi Bold" pitchFamily="34" charset="0"/>
                <a:ea typeface="Crimson Pro Semi Bold" pitchFamily="34" charset="-122"/>
                <a:cs typeface="Crimson Pro Semi Bold" pitchFamily="34" charset="-120"/>
              </a:rPr>
              <a:t>Birgalikdagi maqsad</a:t>
            </a:r>
            <a:endParaRPr lang="en-US" sz="2300" dirty="0"/>
          </a:p>
        </p:txBody>
      </p:sp>
      <p:sp>
        <p:nvSpPr>
          <p:cNvPr id="16" name="Text 11"/>
          <p:cNvSpPr/>
          <p:nvPr/>
        </p:nvSpPr>
        <p:spPr>
          <a:xfrm>
            <a:off x="7513558" y="6014561"/>
            <a:ext cx="6124694" cy="9526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Biz barcha manfaatdor tomonlar – ta’lim vazirligi, pedagoglar, ota-onalar va jamoatchilik – </a:t>
            </a:r>
            <a:r>
              <a:rPr lang="en-US" sz="1550" dirty="0">
                <a:solidFill>
                  <a:srgbClr val="2150FE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kelajak muhandislari va ixtirochilarini</a:t>
            </a:r>
            <a:r>
              <a:rPr lang="en-US" sz="1550" dirty="0">
                <a:solidFill>
                  <a:srgbClr val="4C4C4D"/>
                </a:solidFill>
                <a:latin typeface="Heebo" pitchFamily="34" charset="0"/>
                <a:ea typeface="Heebo" pitchFamily="34" charset="-122"/>
                <a:cs typeface="Heebo" pitchFamily="34" charset="-120"/>
              </a:rPr>
              <a:t> yaratish uchun birgalikda harakat qilishimiz shart.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1051</Words>
  <Application>Microsoft Office PowerPoint</Application>
  <PresentationFormat>Произвольный</PresentationFormat>
  <Paragraphs>93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Crimson Pro Semi Bold</vt:lpstr>
      <vt:lpstr>Calibri</vt:lpstr>
      <vt:lpstr>Heebo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Computerland</cp:lastModifiedBy>
  <cp:revision>2</cp:revision>
  <dcterms:created xsi:type="dcterms:W3CDTF">2025-10-22T15:56:32Z</dcterms:created>
  <dcterms:modified xsi:type="dcterms:W3CDTF">2026-01-26T12:18:37Z</dcterms:modified>
</cp:coreProperties>
</file>