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66" r:id="rId2"/>
    <p:sldId id="265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</p:sldIdLst>
  <p:sldSz cx="14630400" cy="8229600"/>
  <p:notesSz cx="8229600" cy="146304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Inter" charset="0"/>
      <p:regular r:id="rId20"/>
    </p:embeddedFont>
    <p:embeddedFont>
      <p:font typeface="Calibri Light" pitchFamily="34" charset="0"/>
      <p:regular r:id="rId21"/>
      <p: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1" d="100"/>
          <a:sy n="71" d="100"/>
        </p:scale>
        <p:origin x="912" y="-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4486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04E19F-7952-44E3-B289-25296E677EA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843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97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417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A7987F-C5EA-438F-BD7E-8D303911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962" y="2283576"/>
            <a:ext cx="9788236" cy="2094808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</a:t>
            </a:r>
            <a:r>
              <a:rPr lang="en-US" dirty="0"/>
              <a:t> </a:t>
            </a:r>
            <a:r>
              <a:rPr lang="ru-RU" dirty="0"/>
              <a:t>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55F1006-7188-498C-ABBF-80587A3CC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0230" y="4416484"/>
            <a:ext cx="9680171" cy="1800224"/>
          </a:xfrm>
        </p:spPr>
        <p:txBody>
          <a:bodyPr/>
          <a:lstStyle>
            <a:lvl1pPr marL="0" indent="0" algn="l">
              <a:buNone/>
              <a:defRPr sz="2880">
                <a:solidFill>
                  <a:schemeClr val="accent5">
                    <a:lumMod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7CAAA22-0748-44B2-95C1-E3606572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0DCB5CFB-1053-4ABD-8AE7-93CBC6C0D1C1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0774E4D-3F92-4FAA-8349-F6D45C081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6F7DFC-34D2-47BD-A449-1F12C2DF5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E58A1B2D-D15D-440D-8A9B-646BA581E9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72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E337EE-1DDC-4612-9D24-EEE03BC7F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163830"/>
            <a:ext cx="11168146" cy="1590676"/>
          </a:xfrm>
        </p:spPr>
        <p:txBody>
          <a:bodyPr/>
          <a:lstStyle>
            <a:lvl1pPr>
              <a:defRPr b="1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C441D7-3C7C-447A-BBE1-5FA9C7B50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9497" y="2070475"/>
            <a:ext cx="10361816" cy="5221606"/>
          </a:xfrm>
        </p:spPr>
        <p:txBody>
          <a:bodyPr/>
          <a:lstStyle>
            <a:lvl1pPr>
              <a:defRPr b="0">
                <a:solidFill>
                  <a:schemeClr val="accent5">
                    <a:lumMod val="75000"/>
                  </a:schemeClr>
                </a:solidFill>
              </a:defRPr>
            </a:lvl1pPr>
            <a:lvl2pPr>
              <a:defRPr b="0">
                <a:solidFill>
                  <a:schemeClr val="accent5">
                    <a:lumMod val="75000"/>
                  </a:schemeClr>
                </a:solidFill>
              </a:defRPr>
            </a:lvl2pPr>
            <a:lvl3pPr>
              <a:defRPr b="0">
                <a:solidFill>
                  <a:schemeClr val="accent5">
                    <a:lumMod val="75000"/>
                  </a:schemeClr>
                </a:solidFill>
              </a:defRPr>
            </a:lvl3pPr>
            <a:lvl4pPr>
              <a:defRPr b="0">
                <a:solidFill>
                  <a:schemeClr val="accent5">
                    <a:lumMod val="75000"/>
                  </a:schemeClr>
                </a:solidFill>
              </a:defRPr>
            </a:lvl4pPr>
            <a:lvl5pPr>
              <a:defRPr b="0">
                <a:solidFill>
                  <a:schemeClr val="accent5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4DD3DF-47D2-4244-9792-12CE4D3723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7199" y="7627621"/>
            <a:ext cx="323048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0DCB5CFB-1053-4ABD-8AE7-93CBC6C0D1C1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45E88ED-267A-406F-8814-D64DEA1F9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8360" y="7627621"/>
            <a:ext cx="484572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95C3D36-61B4-4111-AC83-C3795B4BA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94079" y="7627621"/>
            <a:ext cx="323048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E58A1B2D-D15D-440D-8A9B-646BA581E9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1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55522" y="681619"/>
            <a:ext cx="134013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8" name="Text 0"/>
          <p:cNvSpPr/>
          <p:nvPr/>
        </p:nvSpPr>
        <p:spPr>
          <a:xfrm>
            <a:off x="658759" y="2404494"/>
            <a:ext cx="1319489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spcBef>
                <a:spcPct val="0"/>
              </a:spcBef>
            </a:pPr>
            <a:r>
              <a:rPr lang="en-US" sz="4450" b="1" dirty="0">
                <a:solidFill>
                  <a:srgbClr val="00206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alt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 NOMI: </a:t>
            </a:r>
          </a:p>
          <a:p>
            <a:pPr lvl="0" algn="ctr">
              <a:spcBef>
                <a:spcPct val="0"/>
              </a:spcBef>
            </a:pPr>
            <a:r>
              <a:rPr lang="en-US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“MUSIQA </a:t>
            </a:r>
            <a:r>
              <a:rPr lang="en-US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MASHGʻULOTLARIDA</a:t>
            </a:r>
            <a:r>
              <a:rPr lang="en-US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BOLALARNING IJODKORLIGINI RIVOJLANTIRISH” </a:t>
            </a:r>
          </a:p>
          <a:p>
            <a:pPr lvl="0" algn="ctr">
              <a:spcBef>
                <a:spcPct val="0"/>
              </a:spcBef>
            </a:pPr>
            <a:endParaRPr lang="en-US" alt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0"/>
              </a:spcBef>
            </a:pPr>
            <a:r>
              <a:rPr lang="en-US" alt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TA’LIM TASHKILOTI TARBIYACHISI YO'NALISHI  UCHUN TAQDIMO</a:t>
            </a:r>
            <a:r>
              <a:rPr lang="en-US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uz-Cyrl-UZ" alt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8D1AD2D5-717B-4BAF-9BD8-3DF20DA969C1}"/>
              </a:ext>
            </a:extLst>
          </p:cNvPr>
          <p:cNvSpPr txBox="1">
            <a:spLocks/>
          </p:cNvSpPr>
          <p:nvPr/>
        </p:nvSpPr>
        <p:spPr>
          <a:xfrm>
            <a:off x="4096479" y="5132194"/>
            <a:ext cx="603504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xmlns="" id="{0AE6C139-AD4E-6EAC-9D83-DE7A70E58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641" y="7802007"/>
            <a:ext cx="1304716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Toshkent-202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024" y="5557464"/>
            <a:ext cx="650295" cy="650295"/>
          </a:xfrm>
          <a:prstGeom prst="rect">
            <a:avLst/>
          </a:prstGeom>
        </p:spPr>
      </p:pic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7550" y="7592338"/>
            <a:ext cx="500420" cy="500420"/>
          </a:xfrm>
          <a:prstGeom prst="rect">
            <a:avLst/>
          </a:prstGeom>
        </p:spPr>
      </p:pic>
      <p:pic>
        <p:nvPicPr>
          <p:cNvPr id="12" name="Image 2" descr="preencoded.png"/>
          <p:cNvPicPr>
            <a:picLocks noChangeAspect="1"/>
          </p:cNvPicPr>
          <p:nvPr/>
        </p:nvPicPr>
        <p:blipFill rotWithShape="1">
          <a:blip r:embed="rId5"/>
          <a:srcRect l="16129" t="10686" r="16553" b="15403"/>
          <a:stretch/>
        </p:blipFill>
        <p:spPr>
          <a:xfrm>
            <a:off x="0" y="6525538"/>
            <a:ext cx="155170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0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95443" y="924005"/>
            <a:ext cx="8238450" cy="12632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Mashg‘ulotlar jarayonida musiqa faoliyatini integratsiyalash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607314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2171442" y="7742793"/>
            <a:ext cx="2372915" cy="396835"/>
          </a:xfrm>
          <a:prstGeom prst="rect">
            <a:avLst/>
          </a:prstGeom>
          <a:solidFill>
            <a:schemeClr val="bg1"/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9688" y="7742793"/>
            <a:ext cx="347663" cy="3476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095443" y="2525951"/>
            <a:ext cx="827190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0215" algn="l"/>
              </a:tabLst>
            </a:pPr>
            <a:r>
              <a:rPr lang="uz-Cyrl-UZ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Tarbiyaviy </a:t>
            </a:r>
            <a:r>
              <a:rPr lang="uz-Cyrl-UZ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maqsadlarni musiqa faoliyati bilan samarali uyg‘unlashtirish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0215" algn="l"/>
              </a:tabLst>
            </a:pPr>
            <a:r>
              <a:rPr lang="uz-Cyrl-UZ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Musiqiy </a:t>
            </a:r>
            <a:r>
              <a:rPr lang="uz-Cyrl-UZ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o’yinlar orqali bolalar ijodkorligini </a:t>
            </a:r>
            <a:r>
              <a:rPr lang="uz-Latn-UZ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</a:t>
            </a:r>
            <a:r>
              <a:rPr lang="uz-Cyrl-UZ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sh.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674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280190" y="607314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2171442" y="7742793"/>
            <a:ext cx="2372915" cy="396835"/>
          </a:xfrm>
          <a:prstGeom prst="rect">
            <a:avLst/>
          </a:prstGeom>
          <a:solidFill>
            <a:schemeClr val="bg1"/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9688" y="7742793"/>
            <a:ext cx="347663" cy="3476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095443" y="880031"/>
            <a:ext cx="8077757" cy="612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Mashg’ulotlar</a:t>
            </a:r>
            <a:r>
              <a:rPr lang="en-US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integratsiyalash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tarbiyaviy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ta’limiy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kreativ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musiqaning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faoliyatlar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birlashtirilishidir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Musiqaning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integratsiyasi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ko’nikmalarni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rivojlantirishga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o’rganilgan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bilimlarni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chuqurlashtiradi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kengaytiradi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Musiqani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uyg’unlashtirib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rivojlanishiga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musiqani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san’at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uyg’unlashtirish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81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33489" y="586740"/>
            <a:ext cx="130428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Tarbiyaviy maqsadlarni musiqa faoliyati bilan uyg’unlashtirish</a:t>
            </a:r>
            <a:endParaRPr lang="en-US" sz="4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923215" y="2441525"/>
            <a:ext cx="332529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Til o’rganish va adabiyot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01409" y="3347005"/>
            <a:ext cx="556891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Qo’shiqlar orqali lug’aviy boylikni oshirish va nutqni rivojlantirish mumkin. She’r va musiqa bog’lanishi ma’naviy va estetik qadriyatlarni rivojlantiradi.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8859361" y="2441525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San’at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3347084"/>
            <a:ext cx="569991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Musiqa tasavvur va yaratuvchanlikni ochishga yordam beradi. Musiqa eshitish va ijro etish bolalarni rasm chizishga undaydi.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Дети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633" y="4969123"/>
            <a:ext cx="9894456" cy="295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липарт человечки цветные (48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198" y="5325476"/>
            <a:ext cx="6160806" cy="29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16106" y="710117"/>
            <a:ext cx="7744407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Matematika va musiqani integratsiyalash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1304092" y="279394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82805" y="2870387"/>
            <a:ext cx="152876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041208" y="2793949"/>
            <a:ext cx="2927747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Ritm va geometrik shakllar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304093" y="3757607"/>
            <a:ext cx="3496508" cy="2535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Ritmik o’yinlar orqali bolalarga matematik tushunchalarni o’rgatish mumkin.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195769" y="279394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49597" y="2870387"/>
            <a:ext cx="202525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932885" y="2793949"/>
            <a:ext cx="292774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Ritmni o’rganish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195769" y="3757607"/>
            <a:ext cx="3437243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Musiqiy ritmlarni o’rganishda oddiy va murakkab hisoblarni tushunish qobiliyatini oshirish mumkin.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Абстрактная музыка бабочка цвет музыкальная нота элемент PNG , Музыка,  Посохи, Запись PNG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9" y="283501"/>
            <a:ext cx="4158636" cy="415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9" y="4442635"/>
            <a:ext cx="4770481" cy="3692836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84601" y="462785"/>
            <a:ext cx="6097975" cy="10121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Tabiatshunoslik va musiqani integratsiyalash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968895" y="1942743"/>
            <a:ext cx="3664863" cy="2800707"/>
          </a:xfrm>
          <a:prstGeom prst="roundRect">
            <a:avLst>
              <a:gd name="adj" fmla="val 340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136776" y="2015406"/>
            <a:ext cx="3195995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Tabiatni musiqada ifodalash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5136777" y="2838295"/>
            <a:ext cx="333733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Tabiat haqida qo’shiqlar va musiqa asarlari bolalarda tabiatga bo’lgan hurmatni kuchaytiradi.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968895" y="5097185"/>
            <a:ext cx="3664863" cy="2800707"/>
          </a:xfrm>
          <a:prstGeom prst="roundRect">
            <a:avLst>
              <a:gd name="adj" fmla="val 3402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55733" y="535112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Tabiatdagi tovushlar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5136777" y="5880693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Musiqa mashg’ulotlari davomida tabiat tovushlarini eshitish va musiqiy asar yaratish imkoniyati beriladi.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81236"/>
            <a:ext cx="9144000" cy="4048363"/>
          </a:xfrm>
          <a:prstGeom prst="rect">
            <a:avLst/>
          </a:prstGeom>
        </p:spPr>
      </p:pic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2937" y="225445"/>
            <a:ext cx="7858125" cy="1205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Tarbiyaviy maqsadlarni musiqa orqali amalga oshirish</a:t>
            </a:r>
            <a:endParaRPr lang="en-US" sz="3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23" y="1545014"/>
            <a:ext cx="459224" cy="45922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328738" y="1614785"/>
            <a:ext cx="2411373" cy="301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Axloqiy qadriyatlar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12014" y="2048499"/>
            <a:ext cx="7858125" cy="587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b="1" i="1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Musiqa bolalarga to’g’ri va noto’g’ri, yaxshi va yomon haqidagi tushunchalarni o’rgatishning samarali vositasidir.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323" y="2957721"/>
            <a:ext cx="459224" cy="45922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16632" y="3044639"/>
            <a:ext cx="2895481" cy="301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Ijtimoiy-hissiy rivojlanish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668323" y="3663897"/>
            <a:ext cx="7858125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b="1" i="1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Musiqa turli his-tuyg’ularni uyg’otish, ifodalash va tushunishga yordam beradi.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224" y="4181235"/>
            <a:ext cx="459224" cy="45922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380005" y="4253290"/>
            <a:ext cx="4415314" cy="301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O‘zaro hurmat va ijtimoiy kompetensiya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13288" y="4817057"/>
            <a:ext cx="7858125" cy="587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b="1" i="1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Musiqa orqali bolalar o’zaro hurmatni, hamjihatlikni, yordamni va birgalikda ishlashni o’rganadilar.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8866" y="802124"/>
            <a:ext cx="7779068" cy="1279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Musiqiy o’yinlar orqali bolalar ijodkorligini rivojlantirish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449854" y="2373987"/>
            <a:ext cx="22860" cy="5053370"/>
          </a:xfrm>
          <a:prstGeom prst="roundRect">
            <a:avLst>
              <a:gd name="adj" fmla="val 358254"/>
            </a:avLst>
          </a:prstGeom>
          <a:solidFill>
            <a:srgbClr val="B2D4E5"/>
          </a:solidFill>
          <a:ln/>
        </p:spPr>
      </p:sp>
      <p:sp>
        <p:nvSpPr>
          <p:cNvPr id="5" name="Shape 2"/>
          <p:cNvSpPr/>
          <p:nvPr/>
        </p:nvSpPr>
        <p:spPr>
          <a:xfrm>
            <a:off x="6657737" y="2801183"/>
            <a:ext cx="682466" cy="22860"/>
          </a:xfrm>
          <a:prstGeom prst="roundRect">
            <a:avLst>
              <a:gd name="adj" fmla="val 358254"/>
            </a:avLst>
          </a:prstGeom>
          <a:solidFill>
            <a:srgbClr val="B2D4E5"/>
          </a:solidFill>
          <a:ln/>
        </p:spPr>
      </p:sp>
      <p:sp>
        <p:nvSpPr>
          <p:cNvPr id="6" name="Shape 3"/>
          <p:cNvSpPr/>
          <p:nvPr/>
        </p:nvSpPr>
        <p:spPr>
          <a:xfrm>
            <a:off x="6241971" y="2593300"/>
            <a:ext cx="438626" cy="438626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395561" y="2659023"/>
            <a:ext cx="131445" cy="3070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533680" y="2568893"/>
            <a:ext cx="2559248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O’yin va rivojlanish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533680" y="3005733"/>
            <a:ext cx="6414254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O’yin bolalarning eng sevimli mashg’uloti bo’lib, ular har qanday mashg’ulotni o’yin bilan uyg’unlashtirishga harakat qiladilar.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657737" y="4446627"/>
            <a:ext cx="682466" cy="22860"/>
          </a:xfrm>
          <a:prstGeom prst="roundRect">
            <a:avLst>
              <a:gd name="adj" fmla="val 358254"/>
            </a:avLst>
          </a:prstGeom>
          <a:solidFill>
            <a:srgbClr val="B2D4E5"/>
          </a:solidFill>
          <a:ln/>
        </p:spPr>
      </p:sp>
      <p:sp>
        <p:nvSpPr>
          <p:cNvPr id="11" name="Shape 8"/>
          <p:cNvSpPr/>
          <p:nvPr/>
        </p:nvSpPr>
        <p:spPr>
          <a:xfrm>
            <a:off x="6241971" y="4238744"/>
            <a:ext cx="438626" cy="438626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374130" y="4304467"/>
            <a:ext cx="174188" cy="3070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533680" y="4214336"/>
            <a:ext cx="3792974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Musiqiy o’yinlarning afzalliklari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533680" y="4651177"/>
            <a:ext cx="6414254" cy="935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Musiqiy o’yinlar bolalar uchun har doim qiziqarli bo’lib, ularning ritm hissini shakllantiradi, harakatlarni muvofiqlashtiradi va ijodkorlikni rivojlantiradi.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657737" y="6404015"/>
            <a:ext cx="682466" cy="22860"/>
          </a:xfrm>
          <a:prstGeom prst="roundRect">
            <a:avLst>
              <a:gd name="adj" fmla="val 358254"/>
            </a:avLst>
          </a:prstGeom>
          <a:solidFill>
            <a:srgbClr val="B2D4E5"/>
          </a:solidFill>
          <a:ln/>
        </p:spPr>
      </p:sp>
      <p:sp>
        <p:nvSpPr>
          <p:cNvPr id="16" name="Shape 13"/>
          <p:cNvSpPr/>
          <p:nvPr/>
        </p:nvSpPr>
        <p:spPr>
          <a:xfrm>
            <a:off x="6241971" y="6196132"/>
            <a:ext cx="438626" cy="438626"/>
          </a:xfrm>
          <a:prstGeom prst="roundRect">
            <a:avLst>
              <a:gd name="adj" fmla="val 18671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374368" y="6261854"/>
            <a:ext cx="173831" cy="3070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533680" y="6171724"/>
            <a:ext cx="2559248" cy="3199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Ijodkorlik va musiqa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533680" y="6608564"/>
            <a:ext cx="6414254" cy="6238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Musiqa bolalarga nafaqat ritm va kuy orqali o’z hissiyotlarini ifodalash imkoniyatini beradi, balki turli o’yinlar orqali ijodkorlikni rivojlantiradi.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красочные музыкальные ноты фон для профессионального концерта вектор |  Бесплатно векторы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87" b="27662"/>
          <a:stretch/>
        </p:blipFill>
        <p:spPr bwMode="auto">
          <a:xfrm>
            <a:off x="12499975" y="7600202"/>
            <a:ext cx="2130425" cy="6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8602" y="717626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Ritmli o’yinlar orqali ijodkorlikni rivojlantirish</a:t>
            </a:r>
            <a:endParaRPr 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602" y="2352318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442834" y="2393097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Harakat va tovushlar</a:t>
            </a:r>
            <a:endParaRPr 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442834" y="3087290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Ritmli o’yinlar bolalarga tovushlar va harakatlarni birlashtirishni o’rgatadi.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602" y="4166830"/>
            <a:ext cx="1134070" cy="205049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442834" y="4393644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Musiqa va ritm</a:t>
            </a:r>
            <a:endParaRPr lang="en-US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442834" y="4901803"/>
            <a:ext cx="6082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Bolalarga musiqa va ritmni o’rgatish orqali harakat va ritmni birlashtirish va ularning hissiy va musiqiy koordinatsiyasini rivojlantirish mumkin.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34683" y="1035844"/>
            <a:ext cx="8882063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Musiqa cholg’ulari bilan o’yinlar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669977"/>
            <a:ext cx="2152055" cy="132468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3713" y="3270171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357217" y="3146227"/>
            <a:ext cx="3712131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Musiqa cholg’ulari orkestri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187077" y="4007763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051340"/>
            <a:ext cx="4304109" cy="132468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73949" y="4486870"/>
            <a:ext cx="16073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6608116" y="4512350"/>
            <a:ext cx="25604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Ijodiy hamkorlik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263164" y="5389126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432703"/>
            <a:ext cx="6456164" cy="132468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74068" y="5868233"/>
            <a:ext cx="16049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7509272" y="5908953"/>
            <a:ext cx="265354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272525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Musiqiy izlanishlar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 descr="красочные музыкальные ноты фон для профессионального концерта вектор |  Бесплатно векторы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87" b="27662"/>
          <a:stretch/>
        </p:blipFill>
        <p:spPr bwMode="auto">
          <a:xfrm>
            <a:off x="12499975" y="7600202"/>
            <a:ext cx="2130425" cy="6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tockfoto von musik, zeichnung, ton | Colourbo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0"/>
            <a:ext cx="7315200" cy="812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0"/>
          <p:cNvSpPr/>
          <p:nvPr/>
        </p:nvSpPr>
        <p:spPr>
          <a:xfrm>
            <a:off x="4054495" y="725291"/>
            <a:ext cx="6740128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“LOYIHALASH” METODI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93848" y="2920728"/>
            <a:ext cx="6521351" cy="825698"/>
          </a:xfrm>
          <a:prstGeom prst="roundRect">
            <a:avLst>
              <a:gd name="adj" fmla="val 1153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292917"/>
            <a:ext cx="12132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423392" y="3353998"/>
            <a:ext cx="2443758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Guruhga bo’linish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3080861" y="3917281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sp>
        <p:nvSpPr>
          <p:cNvPr id="7" name="Shape 5"/>
          <p:cNvSpPr/>
          <p:nvPr/>
        </p:nvSpPr>
        <p:spPr>
          <a:xfrm>
            <a:off x="793790" y="4045869"/>
            <a:ext cx="6521410" cy="825698"/>
          </a:xfrm>
          <a:prstGeom prst="roundRect">
            <a:avLst>
              <a:gd name="adj" fmla="val 1153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28224" y="4231963"/>
            <a:ext cx="16073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1423392" y="4313402"/>
            <a:ext cx="4081105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Musiqiy o’yin loyihalashtirish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5254704" y="4856327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B2D4E5"/>
          </a:solidFill>
          <a:ln/>
        </p:spPr>
      </p:sp>
      <p:sp>
        <p:nvSpPr>
          <p:cNvPr id="11" name="Shape 9"/>
          <p:cNvSpPr/>
          <p:nvPr/>
        </p:nvSpPr>
        <p:spPr>
          <a:xfrm>
            <a:off x="793790" y="4984915"/>
            <a:ext cx="6521410" cy="825698"/>
          </a:xfrm>
          <a:prstGeom prst="roundRect">
            <a:avLst>
              <a:gd name="adj" fmla="val 11538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28224" y="5171009"/>
            <a:ext cx="16049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459944" y="5197603"/>
            <a:ext cx="338637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Loyihalarni taqdim etish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22157" y="781490"/>
            <a:ext cx="103530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 savollari</a:t>
            </a:r>
            <a:r>
              <a:rPr lang="uz-Latn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endParaRPr lang="uz-Latn-UZ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Musiqa bolalar rivojlanishiga qanday ta’sir etadi?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Bolani ijodiy rivojlanish sohasi kompetensiyalarini izohlang? 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Tarbiyachi va musiqa rahbari hamkorlikda qanday faoliyat olib boradi?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Musiqa jo’rligida bolalar ijodkorligini qanday rivojlantirish mumkin? </a:t>
            </a:r>
            <a:endParaRPr lang="uz-Latn-UZ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1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4240" y="1131114"/>
            <a:ext cx="10353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lang="uz-Latn-UZ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0" name="Picture 6" descr="Premium Photo | Set of golden music notes .3D rende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4" y="2220912"/>
            <a:ext cx="7068185" cy="530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6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456</Words>
  <Application>Microsoft Office PowerPoint</Application>
  <PresentationFormat>Произвольный</PresentationFormat>
  <Paragraphs>81</Paragraphs>
  <Slides>13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Unbounded Bold</vt:lpstr>
      <vt:lpstr>Inter</vt:lpstr>
      <vt:lpstr>Times New Roman</vt:lpstr>
      <vt:lpstr>Calibri Light</vt:lpstr>
      <vt:lpstr>Petrona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XTreme.ws</cp:lastModifiedBy>
  <cp:revision>19</cp:revision>
  <dcterms:created xsi:type="dcterms:W3CDTF">2024-11-25T12:24:12Z</dcterms:created>
  <dcterms:modified xsi:type="dcterms:W3CDTF">2002-01-01T00:03:31Z</dcterms:modified>
</cp:coreProperties>
</file>