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6"/>
  </p:notesMasterIdLst>
  <p:sldIdLst>
    <p:sldId id="266" r:id="rId2"/>
    <p:sldId id="265" r:id="rId3"/>
    <p:sldId id="270" r:id="rId4"/>
    <p:sldId id="257" r:id="rId5"/>
    <p:sldId id="258" r:id="rId6"/>
    <p:sldId id="259" r:id="rId7"/>
    <p:sldId id="271" r:id="rId8"/>
    <p:sldId id="260" r:id="rId9"/>
    <p:sldId id="261" r:id="rId10"/>
    <p:sldId id="262" r:id="rId11"/>
    <p:sldId id="263" r:id="rId12"/>
    <p:sldId id="269" r:id="rId13"/>
    <p:sldId id="267" r:id="rId14"/>
    <p:sldId id="268" r:id="rId15"/>
  </p:sldIdLst>
  <p:sldSz cx="14630400" cy="8229600"/>
  <p:notesSz cx="8229600" cy="14630400"/>
  <p:embeddedFontLst>
    <p:embeddedFont>
      <p:font typeface="Calibri Light" pitchFamily="34" charset="0"/>
      <p:regular r:id="rId17"/>
      <p:italic r:id="rId18"/>
    </p:embeddedFont>
    <p:embeddedFont>
      <p:font typeface="Calibri" pitchFamily="34" charset="0"/>
      <p:regular r:id="rId19"/>
      <p:bold r:id="rId20"/>
      <p:italic r:id="rId21"/>
      <p:boldItalic r:id="rId22"/>
    </p:embeddedFont>
    <p:embeddedFont>
      <p:font typeface="Open Sans" charset="0"/>
      <p:regular r:id="rId23"/>
    </p:embeddedFont>
    <p:embeddedFont>
      <p:font typeface="Bitter Medium" charset="-52"/>
      <p:regular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7" d="100"/>
          <a:sy n="57" d="100"/>
        </p:scale>
        <p:origin x="-204" y="-90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198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04E19F-7952-44E3-B289-25296E677EA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817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779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190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896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ABCB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8F0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A7987F-C5EA-438F-BD7E-8D303911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962" y="2283576"/>
            <a:ext cx="9788236" cy="2094808"/>
          </a:xfrm>
        </p:spPr>
        <p:txBody>
          <a:bodyPr anchor="b">
            <a:normAutofit/>
          </a:bodyPr>
          <a:lstStyle>
            <a:lvl1pPr algn="l">
              <a:defRPr sz="72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</a:t>
            </a:r>
            <a:r>
              <a:rPr lang="en-US" dirty="0"/>
              <a:t> </a:t>
            </a:r>
            <a:r>
              <a:rPr lang="ru-RU" dirty="0"/>
              <a:t>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55F1006-7188-498C-ABBF-80587A3CC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50230" y="4416484"/>
            <a:ext cx="9680171" cy="1800224"/>
          </a:xfrm>
        </p:spPr>
        <p:txBody>
          <a:bodyPr/>
          <a:lstStyle>
            <a:lvl1pPr marL="0" indent="0" algn="l">
              <a:buNone/>
              <a:defRPr sz="2880">
                <a:solidFill>
                  <a:schemeClr val="accent5">
                    <a:lumMod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7CAAA22-0748-44B2-95C1-E3606572E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0DCB5CFB-1053-4ABD-8AE7-93CBC6C0D1C1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0774E4D-3F92-4FAA-8349-F6D45C081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46F7DFC-34D2-47BD-A449-1F12C2DF5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E58A1B2D-D15D-440D-8A9B-646BA581E9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21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DE337EE-1DDC-4612-9D24-EEE03BC7F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163830"/>
            <a:ext cx="11168146" cy="1590676"/>
          </a:xfrm>
        </p:spPr>
        <p:txBody>
          <a:bodyPr/>
          <a:lstStyle>
            <a:lvl1pPr>
              <a:defRPr b="1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8C441D7-3C7C-447A-BBE1-5FA9C7B50E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9497" y="2070475"/>
            <a:ext cx="10361816" cy="5221606"/>
          </a:xfrm>
        </p:spPr>
        <p:txBody>
          <a:bodyPr/>
          <a:lstStyle>
            <a:lvl1pPr>
              <a:defRPr b="0">
                <a:solidFill>
                  <a:schemeClr val="accent5">
                    <a:lumMod val="75000"/>
                  </a:schemeClr>
                </a:solidFill>
              </a:defRPr>
            </a:lvl1pPr>
            <a:lvl2pPr>
              <a:defRPr b="0">
                <a:solidFill>
                  <a:schemeClr val="accent5">
                    <a:lumMod val="75000"/>
                  </a:schemeClr>
                </a:solidFill>
              </a:defRPr>
            </a:lvl2pPr>
            <a:lvl3pPr>
              <a:defRPr b="0">
                <a:solidFill>
                  <a:schemeClr val="accent5">
                    <a:lumMod val="75000"/>
                  </a:schemeClr>
                </a:solidFill>
              </a:defRPr>
            </a:lvl3pPr>
            <a:lvl4pPr>
              <a:defRPr b="0">
                <a:solidFill>
                  <a:schemeClr val="accent5">
                    <a:lumMod val="75000"/>
                  </a:schemeClr>
                </a:solidFill>
              </a:defRPr>
            </a:lvl4pPr>
            <a:lvl5pPr>
              <a:defRPr b="0">
                <a:solidFill>
                  <a:schemeClr val="accent5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D4DD3DF-47D2-4244-9792-12CE4D3723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67199" y="7627621"/>
            <a:ext cx="3230480" cy="438150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0DCB5CFB-1053-4ABD-8AE7-93CBC6C0D1C1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45E88ED-267A-406F-8814-D64DEA1F9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938360" y="7627621"/>
            <a:ext cx="4845720" cy="438150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95C3D36-61B4-4111-AC83-C3795B4BA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94079" y="7627621"/>
            <a:ext cx="3230480" cy="438150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E58A1B2D-D15D-440D-8A9B-646BA581E9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67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0"/>
          <p:cNvSpPr/>
          <p:nvPr/>
        </p:nvSpPr>
        <p:spPr>
          <a:xfrm>
            <a:off x="658759" y="2404494"/>
            <a:ext cx="1319489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spcBef>
                <a:spcPct val="0"/>
              </a:spcBef>
            </a:pPr>
            <a:r>
              <a:rPr lang="en-US" sz="4450" b="1" dirty="0">
                <a:solidFill>
                  <a:srgbClr val="00206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 </a:t>
            </a:r>
            <a:r>
              <a:rPr lang="en-US" alt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 NOMI: </a:t>
            </a:r>
          </a:p>
          <a:p>
            <a:pPr lvl="0" algn="ctr">
              <a:spcBef>
                <a:spcPct val="0"/>
              </a:spcBef>
            </a:pPr>
            <a:r>
              <a:rPr lang="en-US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“MUSIQA </a:t>
            </a:r>
            <a:r>
              <a:rPr lang="en-US" alt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MASHGʻULOTLARIDA</a:t>
            </a:r>
            <a:r>
              <a:rPr lang="en-US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BOLALARNING IJODKORLIGINI RIVOJLANTIRISH” </a:t>
            </a:r>
          </a:p>
          <a:p>
            <a:pPr lvl="0" algn="ctr">
              <a:spcBef>
                <a:spcPct val="0"/>
              </a:spcBef>
            </a:pPr>
            <a:endParaRPr lang="en-US" alt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0"/>
              </a:spcBef>
            </a:pPr>
            <a:r>
              <a:rPr lang="en-US" alt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 TA’LIM TASHKILOTI TARBIYACHISI YO'NALISHI  UCHUN TAQDIMO</a:t>
            </a:r>
            <a:r>
              <a:rPr lang="en-US" alt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uz-Cyrl-UZ" alt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xmlns="" id="{8D1AD2D5-717B-4BAF-9BD8-3DF20DA969C1}"/>
              </a:ext>
            </a:extLst>
          </p:cNvPr>
          <p:cNvSpPr txBox="1">
            <a:spLocks/>
          </p:cNvSpPr>
          <p:nvPr/>
        </p:nvSpPr>
        <p:spPr>
          <a:xfrm>
            <a:off x="4096479" y="5132194"/>
            <a:ext cx="603504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 Box 6">
            <a:extLst>
              <a:ext uri="{FF2B5EF4-FFF2-40B4-BE49-F238E27FC236}">
                <a16:creationId xmlns:a16="http://schemas.microsoft.com/office/drawing/2014/main" xmlns="" id="{0AE6C139-AD4E-6EAC-9D83-DE7A70E58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641" y="7802007"/>
            <a:ext cx="1304716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rgbClr val="FFFFFF">
                <a:alpha val="50000"/>
              </a:srgbClr>
            </a:outerShdw>
          </a:effectLst>
        </p:spPr>
        <p:txBody>
          <a:bodyPr wrap="none">
            <a:spAutoFit/>
          </a:bodyPr>
          <a:lstStyle/>
          <a:p>
            <a:pPr eaLnBrk="0" hangingPunct="0"/>
            <a:r>
              <a:rPr lang="en-US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Toshkent-202</a:t>
            </a:r>
            <a:r>
              <a:rPr lang="ru-RU" sz="1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0024" y="5557464"/>
            <a:ext cx="650295" cy="650295"/>
          </a:xfrm>
          <a:prstGeom prst="rect">
            <a:avLst/>
          </a:prstGeom>
        </p:spPr>
      </p:pic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7550" y="7592338"/>
            <a:ext cx="500420" cy="500420"/>
          </a:xfrm>
          <a:prstGeom prst="rect">
            <a:avLst/>
          </a:prstGeom>
        </p:spPr>
      </p:pic>
      <p:pic>
        <p:nvPicPr>
          <p:cNvPr id="12" name="Image 2" descr="preencoded.png"/>
          <p:cNvPicPr>
            <a:picLocks noChangeAspect="1"/>
          </p:cNvPicPr>
          <p:nvPr/>
        </p:nvPicPr>
        <p:blipFill rotWithShape="1">
          <a:blip r:embed="rId5"/>
          <a:srcRect l="16129" t="10686" r="16553" b="15403"/>
          <a:stretch/>
        </p:blipFill>
        <p:spPr>
          <a:xfrm>
            <a:off x="0" y="6525538"/>
            <a:ext cx="1551709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54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61801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kern="0" spc="-134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Tarbiyachi </a:t>
            </a:r>
            <a:r>
              <a:rPr lang="en-US" sz="4450" b="1" kern="0" spc="-134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va</a:t>
            </a:r>
            <a:r>
              <a:rPr lang="en-US" sz="4450" b="1" kern="0" spc="-134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uz-Latn-UZ" sz="4450" b="1" kern="0" spc="-134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m</a:t>
            </a:r>
            <a:r>
              <a:rPr lang="en-US" sz="4450" b="1" kern="0" spc="-134" dirty="0" err="1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usiqa</a:t>
            </a:r>
            <a:r>
              <a:rPr lang="en-US" sz="4450" b="1" kern="0" spc="-134" dirty="0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uz-Latn-UZ" sz="4450" b="1" kern="0" spc="-134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r</a:t>
            </a:r>
            <a:r>
              <a:rPr lang="en-US" sz="4450" b="1" kern="0" spc="-134" dirty="0" err="1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ahbarining</a:t>
            </a:r>
            <a:r>
              <a:rPr lang="en-US" sz="4450" b="1" kern="0" spc="-134" dirty="0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uz-Latn-UZ" sz="4450" b="1" kern="0" spc="-134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h</a:t>
            </a:r>
            <a:r>
              <a:rPr lang="en-US" sz="4450" b="1" kern="0" spc="-134" dirty="0" err="1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amkorligi</a:t>
            </a:r>
            <a:endParaRPr lang="en-US" sz="4450" b="1" dirty="0"/>
          </a:p>
        </p:txBody>
      </p:sp>
      <p:sp>
        <p:nvSpPr>
          <p:cNvPr id="4" name="Text 1"/>
          <p:cNvSpPr/>
          <p:nvPr/>
        </p:nvSpPr>
        <p:spPr>
          <a:xfrm>
            <a:off x="6106358" y="3004065"/>
            <a:ext cx="7556421" cy="30389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893763" indent="-893763">
              <a:lnSpc>
                <a:spcPct val="150000"/>
              </a:lnSpc>
            </a:pP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1.	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Bolaning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musiqiy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ijodkorligi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. </a:t>
            </a:r>
          </a:p>
          <a:p>
            <a:pPr marL="893763" indent="-893763">
              <a:lnSpc>
                <a:spcPct val="150000"/>
              </a:lnSpc>
            </a:pP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2.	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Tarbiyachi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va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musiqa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rahbarining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hamkorlikdagi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kern="0" spc="-36" dirty="0" err="1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faoliyati</a:t>
            </a:r>
            <a:r>
              <a:rPr lang="en-US" sz="3200" b="1" kern="0" spc="-36" dirty="0" smtClean="0">
                <a:solidFill>
                  <a:srgbClr val="2B2E3C"/>
                </a:solidFill>
                <a:latin typeface="Bitter Medium" panose="020B0604020202020204" charset="-52"/>
                <a:ea typeface="Open Sans" pitchFamily="34" charset="-122"/>
                <a:cs typeface="Times New Roman" panose="02020603050405020304" pitchFamily="18" charset="0"/>
              </a:rPr>
              <a:t>. </a:t>
            </a:r>
            <a:endParaRPr lang="en-US" sz="3200" b="1" kern="0" spc="-36" dirty="0">
              <a:solidFill>
                <a:srgbClr val="2B2E3C"/>
              </a:solidFill>
              <a:latin typeface="Bitter Medium" panose="020B0604020202020204" charset="-52"/>
              <a:ea typeface="Open Sans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48401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2842240" y="7732792"/>
            <a:ext cx="1788160" cy="396835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endParaRPr lang="en-US" sz="22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73499" y="7732792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396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901635" y="369157"/>
            <a:ext cx="8740876" cy="8204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450" b="1" dirty="0">
                <a:solidFill>
                  <a:srgbClr val="333F70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rgbClr val="333F70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“AQLIY HUJUM” METODI</a:t>
            </a:r>
            <a:r>
              <a:rPr lang="en-US" sz="3600" b="1" dirty="0" smtClean="0">
                <a:solidFill>
                  <a:srgbClr val="333F70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.</a:t>
            </a:r>
            <a:r>
              <a:rPr lang="uz-Latn-UZ" sz="3600" b="1" dirty="0" smtClean="0">
                <a:solidFill>
                  <a:srgbClr val="333F70"/>
                </a:solidFill>
                <a:latin typeface="Times New Roman" panose="02020603050405020304" pitchFamily="18" charset="0"/>
                <a:ea typeface="Unbounded Bold" pitchFamily="34" charset="-122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5550"/>
              </a:lnSpc>
            </a:pPr>
            <a:endParaRPr lang="uz-Latn-UZ" sz="2400" b="1" dirty="0" smtClean="0">
              <a:solidFill>
                <a:srgbClr val="333F70"/>
              </a:solidFill>
              <a:latin typeface="Times New Roman" panose="02020603050405020304" pitchFamily="18" charset="0"/>
              <a:ea typeface="Unbounded Bold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1329534" y="1589943"/>
            <a:ext cx="5721507" cy="26274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47675" indent="-447675">
              <a:lnSpc>
                <a:spcPct val="150000"/>
              </a:lnSpc>
              <a:buAutoNum type="arabicPeriod"/>
            </a:pPr>
            <a:r>
              <a:rPr lang="en-US" sz="3200" b="1" dirty="0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Bola </a:t>
            </a:r>
            <a:r>
              <a:rPr lang="en-US" sz="3200" b="1" dirty="0" err="1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ijodkorligi</a:t>
            </a:r>
            <a:r>
              <a:rPr lang="en-US" sz="3200" b="1" dirty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tushunchasini</a:t>
            </a:r>
            <a:r>
              <a:rPr lang="en-US" sz="3200" b="1" dirty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izohlang</a:t>
            </a:r>
            <a:r>
              <a:rPr lang="en-US" sz="3200" b="1" dirty="0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?</a:t>
            </a:r>
            <a:r>
              <a:rPr lang="uz-Latn-UZ" sz="3200" b="1" dirty="0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</a:p>
          <a:p>
            <a:pPr marL="447675" indent="-447675">
              <a:lnSpc>
                <a:spcPct val="150000"/>
              </a:lnSpc>
              <a:buAutoNum type="arabicPeriod"/>
            </a:pPr>
            <a:r>
              <a:rPr lang="en-US" sz="3200" b="1" dirty="0" err="1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Bolani</a:t>
            </a:r>
            <a:r>
              <a:rPr lang="en-US" sz="3200" b="1" dirty="0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ijodiy</a:t>
            </a:r>
            <a:r>
              <a:rPr lang="en-US" sz="3200" b="1" dirty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uz-Latn-UZ" sz="3200" b="1" dirty="0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r</a:t>
            </a:r>
            <a:r>
              <a:rPr lang="en-US" sz="3200" b="1" dirty="0" err="1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ivojlantirishda</a:t>
            </a:r>
            <a:r>
              <a:rPr lang="en-US" sz="3200" b="1" dirty="0" smtClean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nimalar</a:t>
            </a:r>
            <a:r>
              <a:rPr lang="en-US" sz="3200" b="1" dirty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muhim</a:t>
            </a:r>
            <a:r>
              <a:rPr lang="en-US" sz="3200" b="1" dirty="0">
                <a:solidFill>
                  <a:srgbClr val="333F70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5" name="Shape 2"/>
          <p:cNvSpPr/>
          <p:nvPr/>
        </p:nvSpPr>
        <p:spPr>
          <a:xfrm>
            <a:off x="6280190" y="5838468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2083844" y="7738851"/>
            <a:ext cx="2546555" cy="396835"/>
          </a:xfrm>
          <a:prstGeom prst="rect">
            <a:avLst/>
          </a:prstGeom>
          <a:solidFill>
            <a:schemeClr val="bg1"/>
          </a:solidFill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endParaRPr lang="en-US" sz="22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88948" y="7738851"/>
            <a:ext cx="347663" cy="347663"/>
          </a:xfrm>
          <a:prstGeom prst="rect">
            <a:avLst/>
          </a:prstGeom>
        </p:spPr>
      </p:pic>
      <p:pic>
        <p:nvPicPr>
          <p:cNvPr id="1026" name="Picture 2" descr="200 человечов для презентации без фона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46"/>
          <a:stretch/>
        </p:blipFill>
        <p:spPr bwMode="auto">
          <a:xfrm>
            <a:off x="7658772" y="1686561"/>
            <a:ext cx="6971627" cy="654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793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1495" y="359192"/>
            <a:ext cx="5143500" cy="3905250"/>
          </a:xfrm>
          <a:prstGeom prst="rect">
            <a:avLst/>
          </a:prstGeom>
        </p:spPr>
      </p:pic>
      <p:pic>
        <p:nvPicPr>
          <p:cNvPr id="1026" name="Picture 2" descr="Легенды зарубежной музыки. 1/8 финала: sevabashirov — LiveJourn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495" y="3718520"/>
            <a:ext cx="51435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0"/>
          <p:cNvSpPr/>
          <p:nvPr/>
        </p:nvSpPr>
        <p:spPr>
          <a:xfrm>
            <a:off x="4341495" y="31785"/>
            <a:ext cx="514350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kern="0" spc="-134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Bola </a:t>
            </a:r>
            <a:r>
              <a:rPr lang="uz-Latn-UZ" sz="4450" kern="0" spc="-134" dirty="0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i</a:t>
            </a:r>
            <a:r>
              <a:rPr lang="en-US" sz="4450" kern="0" spc="-134" dirty="0" err="1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jodkorligi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862937" y="1957487"/>
            <a:ext cx="285630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Ijodkorlik</a:t>
            </a:r>
            <a:r>
              <a:rPr lang="en-US" sz="2200" b="1" kern="0" spc="-67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uz-Latn-UZ" sz="2200" b="1" kern="0" spc="-67" dirty="0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t</a:t>
            </a:r>
            <a:r>
              <a:rPr lang="en-US" sz="2200" b="1" kern="0" spc="-67" dirty="0" err="1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ushunchasi</a:t>
            </a:r>
            <a:endParaRPr lang="en-US" sz="2200" b="1" dirty="0"/>
          </a:p>
        </p:txBody>
      </p:sp>
      <p:sp>
        <p:nvSpPr>
          <p:cNvPr id="4" name="Text 2"/>
          <p:cNvSpPr/>
          <p:nvPr/>
        </p:nvSpPr>
        <p:spPr>
          <a:xfrm>
            <a:off x="587346" y="2963934"/>
            <a:ext cx="334330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Bola ijodkorligi - bu musiqaga bo'lgan qiziqishini, ijodkorlik salohiyatini va o'ziga xos ifodalarini shakllantirish jarayoni.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10107244" y="1957487"/>
            <a:ext cx="315408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kern="0" spc="-67" dirty="0" err="1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Ijodkorlikni</a:t>
            </a:r>
            <a:r>
              <a:rPr lang="en-US" sz="2200" b="1" kern="0" spc="-67" dirty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 </a:t>
            </a:r>
            <a:r>
              <a:rPr lang="uz-Latn-UZ" sz="2200" b="1" kern="0" spc="-67" dirty="0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r</a:t>
            </a:r>
            <a:r>
              <a:rPr lang="en-US" sz="2200" b="1" kern="0" spc="-67" dirty="0" err="1" smtClean="0">
                <a:solidFill>
                  <a:srgbClr val="2C3F42"/>
                </a:solidFill>
                <a:latin typeface="Bitter Medium" pitchFamily="34" charset="0"/>
                <a:ea typeface="Bitter Medium" pitchFamily="34" charset="-122"/>
                <a:cs typeface="Bitter Medium" pitchFamily="34" charset="-120"/>
              </a:rPr>
              <a:t>ivojlantirish</a:t>
            </a:r>
            <a:endParaRPr lang="en-US" sz="2200" b="1" dirty="0"/>
          </a:p>
        </p:txBody>
      </p:sp>
      <p:sp>
        <p:nvSpPr>
          <p:cNvPr id="6" name="Text 4"/>
          <p:cNvSpPr/>
          <p:nvPr/>
        </p:nvSpPr>
        <p:spPr>
          <a:xfrm>
            <a:off x="9895840" y="2963934"/>
            <a:ext cx="394839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B2E3C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Ijodkorlik ularning musiqiy qobiliyatini rivojlantirishga, o'z his-tuyg'ularini ifodalashga va o'z dunyoqarashini boyitishga yordam beradi.</a:t>
            </a:r>
            <a:endParaRPr lang="en-US" sz="1750" dirty="0"/>
          </a:p>
        </p:txBody>
      </p:sp>
      <p:pic>
        <p:nvPicPr>
          <p:cNvPr id="8" name="Picture 2" descr="человечек с галочкой на прозрачном фоне 24 фот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3040" y="7335519"/>
            <a:ext cx="1605280" cy="84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92535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kern="0" spc="-134" dirty="0" err="1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Musiqaning</a:t>
            </a:r>
            <a:r>
              <a:rPr lang="en-US" sz="4450" kern="0" spc="-134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450" kern="0" spc="-13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b</a:t>
            </a:r>
            <a:r>
              <a:rPr lang="en-US" sz="4450" kern="0" spc="-134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ola</a:t>
            </a:r>
            <a:r>
              <a:rPr lang="en-US" sz="4450" kern="0" spc="-13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450" kern="0" spc="-13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4450" kern="0" spc="-134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ivojiga</a:t>
            </a:r>
            <a:r>
              <a:rPr lang="en-US" sz="4450" kern="0" spc="-13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450" kern="0" spc="-134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</a:t>
            </a:r>
            <a:r>
              <a:rPr lang="en-US" sz="4450" kern="0" spc="-134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a’siri</a:t>
            </a:r>
            <a:endParaRPr lang="en-US" sz="4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293822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83456" y="3023235"/>
            <a:ext cx="13096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1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530906" y="293822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kern="0" spc="-67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Hissiy</a:t>
            </a:r>
            <a:r>
              <a:rPr lang="en-US" sz="2200" kern="0" spc="-67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200" kern="0" spc="-67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2200" kern="0" spc="-67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ivojlanish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530906" y="3428643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Musiqa turli hissiyotlarni uyg’otadi, bu bolaning hissiy rivojlanishini qo’llab-quvvatlaydi.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4685467" y="293822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52154" y="3023235"/>
            <a:ext cx="17692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2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5422583" y="293822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kern="0" spc="-67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Ijodiy</a:t>
            </a:r>
            <a:r>
              <a:rPr lang="en-US" sz="2200" kern="0" spc="-67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200" kern="0" spc="-67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2200" kern="0" spc="-67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ivojlanish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5422583" y="3428643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Musiqa bolaning ijodiy tafakkurini, tasavvurini va yaratuvchanligini rivojlantiradi.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793790" y="536221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56667" y="5447228"/>
            <a:ext cx="18442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3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530906" y="536221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kern="0" spc="-67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Aqliy</a:t>
            </a:r>
            <a:r>
              <a:rPr lang="en-US" sz="2200" kern="0" spc="-67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200" kern="0" spc="-67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2200" kern="0" spc="-67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ivojlanish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530906" y="5852636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Musiqa bolaning aqliy qobiliyatini rivojlantirishga yordam beradi.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hape 13"/>
          <p:cNvSpPr/>
          <p:nvPr/>
        </p:nvSpPr>
        <p:spPr>
          <a:xfrm>
            <a:off x="4685467" y="536221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845010" y="5447228"/>
            <a:ext cx="19121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kern="0" spc="-80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4</a:t>
            </a:r>
            <a:endParaRPr lang="en-US" sz="26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5422583" y="536221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200" kern="0" spc="-67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Jismoniy</a:t>
            </a:r>
            <a:r>
              <a:rPr lang="en-US" sz="2200" kern="0" spc="-67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200" kern="0" spc="-67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2200" kern="0" spc="-67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ivojlanish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5422583" y="5852636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Musiqa ostida harakat qilish bolaning jismoniy rivojlanishida muhim ahamiyatga ega.</a:t>
            </a: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750561" y="755571"/>
            <a:ext cx="8696960" cy="19970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200"/>
              </a:lnSpc>
              <a:buNone/>
            </a:pPr>
            <a:r>
              <a:rPr lang="en-US" sz="4150" b="1" kern="0" spc="-126" dirty="0" err="1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Maktabgacha</a:t>
            </a:r>
            <a:r>
              <a:rPr lang="en-US" sz="4150" b="1" kern="0" spc="-12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150" b="1" kern="0" spc="-12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y</a:t>
            </a:r>
            <a:r>
              <a:rPr lang="en-US" sz="4150" b="1" kern="0" spc="-12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oshdagi</a:t>
            </a:r>
            <a:r>
              <a:rPr lang="en-US" sz="4150" b="1" kern="0" spc="-12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150" b="1" kern="0" spc="-12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b</a:t>
            </a:r>
            <a:r>
              <a:rPr lang="en-US" sz="4150" b="1" kern="0" spc="-12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ola</a:t>
            </a:r>
            <a:r>
              <a:rPr lang="uz-Latn-UZ" sz="4150" b="1" kern="0" spc="-12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lar</a:t>
            </a:r>
            <a:r>
              <a:rPr lang="en-US" sz="4150" b="1" kern="0" spc="-12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ning</a:t>
            </a:r>
            <a:r>
              <a:rPr lang="en-US" sz="4150" b="1" kern="0" spc="-12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150" b="1" kern="0" spc="-12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</a:t>
            </a:r>
            <a:r>
              <a:rPr lang="en-US" sz="4150" b="1" kern="0" spc="-12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usiqiy</a:t>
            </a:r>
            <a:r>
              <a:rPr lang="en-US" sz="4150" b="1" kern="0" spc="-12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150" b="1" kern="0" spc="-12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</a:t>
            </a:r>
            <a:r>
              <a:rPr lang="en-US" sz="4150" b="1" kern="0" spc="-12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jodkorli</a:t>
            </a:r>
            <a:r>
              <a:rPr lang="uz-Latn-UZ" sz="4150" b="1" kern="0" spc="-12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gi</a:t>
            </a:r>
            <a:r>
              <a:rPr lang="en-US" sz="4150" b="1" kern="0" spc="-12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ni</a:t>
            </a:r>
            <a:r>
              <a:rPr lang="en-US" sz="4150" b="1" kern="0" spc="-12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150" b="1" kern="0" spc="-12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4150" b="1" kern="0" spc="-12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ivojlantirish</a:t>
            </a:r>
            <a:r>
              <a:rPr lang="en-US" sz="4150" b="1" kern="0" spc="-12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150" b="1" kern="0" spc="-12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u</a:t>
            </a:r>
            <a:r>
              <a:rPr lang="en-US" sz="4150" b="1" kern="0" spc="-12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sullari</a:t>
            </a:r>
            <a:endParaRPr lang="en-US" sz="41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231969" y="3072051"/>
            <a:ext cx="3719989" cy="2605564"/>
          </a:xfrm>
          <a:prstGeom prst="roundRect">
            <a:avLst>
              <a:gd name="adj" fmla="val 3434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760606" y="3310116"/>
            <a:ext cx="2662714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050" b="1" kern="0" spc="-6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Erkin Ijro</a:t>
            </a:r>
            <a:endParaRPr lang="en-US" sz="20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452592" y="3753207"/>
            <a:ext cx="3278743" cy="13630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000" kern="0" spc="-34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Bolalar</a:t>
            </a:r>
            <a:r>
              <a:rPr lang="uz-Latn-UZ" sz="2000" kern="0" spc="-34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ga</a:t>
            </a:r>
            <a:r>
              <a:rPr lang="en-US" sz="2000" kern="0" spc="-34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2000" kern="0" spc="-3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ovoz </a:t>
            </a:r>
            <a:r>
              <a:rPr lang="en-US" sz="2000" kern="0" spc="-34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sozlash</a:t>
            </a:r>
            <a:r>
              <a:rPr lang="en-US" sz="2000" kern="0" spc="-3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2000" kern="0" spc="-34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mashqlari</a:t>
            </a:r>
            <a:r>
              <a:rPr lang="uz-Latn-UZ" sz="2000" kern="0" spc="-34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ni kuylatish</a:t>
            </a:r>
            <a:r>
              <a:rPr lang="en-US" sz="2000" kern="0" spc="-34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, </a:t>
            </a:r>
            <a:r>
              <a:rPr lang="en-US" sz="2000" kern="0" spc="-3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turli cholg'ularni ushlab, chalib ko'rishlari mumkin bo'lgan muhit yaratish kerak.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292081" y="3068240"/>
            <a:ext cx="4050070" cy="2605564"/>
          </a:xfrm>
          <a:prstGeom prst="roundRect">
            <a:avLst>
              <a:gd name="adj" fmla="val 3434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1462544" y="3315712"/>
            <a:ext cx="2662714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050" b="1" kern="0" spc="-63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Musiqiy</a:t>
            </a:r>
            <a:r>
              <a:rPr lang="en-US" sz="2050" b="1" kern="0" spc="-6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50" b="1" kern="0" spc="-6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</a:t>
            </a:r>
            <a:r>
              <a:rPr lang="en-US" sz="2050" b="1" kern="0" spc="-6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’</a:t>
            </a:r>
            <a:r>
              <a:rPr lang="en-US" sz="2050" b="1" kern="0" spc="-63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yinlar</a:t>
            </a:r>
            <a:endParaRPr lang="en-US" sz="20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0515600" y="3753207"/>
            <a:ext cx="3535680" cy="17037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000" kern="0" spc="-3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Raqsga tushish, musiqaga ritmik harakatlar bajarish yoki quvnoq ohanglarga moslab tovush hosil qilish orqali bolalar musiqaning asosiy elementlarini o’rganadilar.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231969" y="5890617"/>
            <a:ext cx="8110182" cy="2227223"/>
          </a:xfrm>
          <a:prstGeom prst="roundRect">
            <a:avLst>
              <a:gd name="adj" fmla="val 565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505727" y="6130588"/>
            <a:ext cx="3572708" cy="3327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2050" b="1" kern="0" spc="-63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Musiqiy</a:t>
            </a:r>
            <a:r>
              <a:rPr lang="en-US" sz="2050" b="1" kern="0" spc="-6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50" b="1" kern="0" spc="-6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c</a:t>
            </a:r>
            <a:r>
              <a:rPr lang="en-US" sz="2050" b="1" kern="0" spc="-63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holg’ularni</a:t>
            </a:r>
            <a:r>
              <a:rPr lang="en-US" sz="2050" b="1" kern="0" spc="-6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50" b="1" kern="0" spc="-6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</a:t>
            </a:r>
            <a:r>
              <a:rPr lang="en-US" sz="2050" b="1" kern="0" spc="-6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’</a:t>
            </a:r>
            <a:r>
              <a:rPr lang="en-US" sz="2050" b="1" kern="0" spc="-63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rganish</a:t>
            </a:r>
            <a:endParaRPr lang="en-US" sz="20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452592" y="6571774"/>
            <a:ext cx="7672666" cy="681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000" kern="0" spc="-34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Bolalikdan musiqiy va o’yinchoq cholg'ularda ijro qilishga imkoniyat yaratish bolalarda ijodkorlik imkoniyatini kengaytiradi.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/>
          <p:nvPr/>
        </p:nvPicPr>
        <p:blipFill rotWithShape="1">
          <a:blip r:embed="rId3"/>
          <a:srcRect l="28862" t="25951" r="24474" b="20369"/>
          <a:stretch/>
        </p:blipFill>
        <p:spPr bwMode="auto">
          <a:xfrm>
            <a:off x="4724401" y="822876"/>
            <a:ext cx="9811226" cy="73152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8177565" y="182965"/>
            <a:ext cx="2257990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“KUBIK” METODI.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250 человечков для презентации без фон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" y="2230522"/>
            <a:ext cx="4058518" cy="4058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779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317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15050" y="346868"/>
            <a:ext cx="7886700" cy="11227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400"/>
              </a:lnSpc>
              <a:buNone/>
            </a:pPr>
            <a:r>
              <a:rPr lang="en-US" sz="3500" b="1" kern="0" spc="-10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Tarbiyachi </a:t>
            </a:r>
            <a:r>
              <a:rPr lang="en-US" sz="3500" b="1" kern="0" spc="-106" dirty="0" err="1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va</a:t>
            </a:r>
            <a:r>
              <a:rPr lang="en-US" sz="3500" b="1" kern="0" spc="-10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3500" b="1" kern="0" spc="-10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</a:t>
            </a:r>
            <a:r>
              <a:rPr lang="en-US" sz="3500" b="1" kern="0" spc="-10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usiqa</a:t>
            </a:r>
            <a:r>
              <a:rPr lang="en-US" sz="3500" b="1" kern="0" spc="-10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3500" b="1" kern="0" spc="-10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3500" b="1" kern="0" spc="-10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ahbarining</a:t>
            </a:r>
            <a:r>
              <a:rPr lang="en-US" sz="3500" b="1" kern="0" spc="-10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3500" b="1" kern="0" spc="-10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h</a:t>
            </a:r>
            <a:r>
              <a:rPr lang="en-US" sz="3500" b="1" kern="0" spc="-10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amkorlikdagi</a:t>
            </a:r>
            <a:r>
              <a:rPr lang="en-US" sz="3500" b="1" kern="0" spc="-106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3500" b="1" kern="0" spc="-106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f</a:t>
            </a:r>
            <a:r>
              <a:rPr lang="en-US" sz="3500" b="1" kern="0" spc="-106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aoliyati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050" y="1886188"/>
            <a:ext cx="448985" cy="44898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836410" y="1984891"/>
            <a:ext cx="2245400" cy="280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kern="0" spc="-53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Musiqiy</a:t>
            </a:r>
            <a:r>
              <a:rPr lang="en-US" sz="1750" b="1" kern="0" spc="-5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1750" b="1" kern="0" spc="-5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</a:t>
            </a:r>
            <a:r>
              <a:rPr lang="en-US" sz="1750" b="1" kern="0" spc="-53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arbiya</a:t>
            </a:r>
            <a:endParaRPr lang="en-US" sz="17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6115050" y="2615684"/>
            <a:ext cx="7886700" cy="57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Tarbiyachi va musiqa rahbari birgalikda bolalarga musiqaning ahamiyati va uning estetik go'zalligini tushuntirishadi.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050" y="4016812"/>
            <a:ext cx="448985" cy="44898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836410" y="4107577"/>
            <a:ext cx="2245400" cy="280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kern="0" spc="-53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Musiqiy</a:t>
            </a:r>
            <a:r>
              <a:rPr lang="en-US" sz="1750" b="1" kern="0" spc="-5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1750" b="1" kern="0" spc="-5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f</a:t>
            </a:r>
            <a:r>
              <a:rPr lang="en-US" sz="1750" b="1" kern="0" spc="-53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aoliyatlar</a:t>
            </a:r>
            <a:endParaRPr lang="en-US" sz="17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6115050" y="4671694"/>
            <a:ext cx="7886700" cy="57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Qo’shiqlar, raqslar, teatr tomoshalari orqali bolalarni birga ishlashga va muammolarni birgalikda hal qilishga o’rgatishadi.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15050" y="6147435"/>
            <a:ext cx="448985" cy="44898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836410" y="6231612"/>
            <a:ext cx="2512457" cy="280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b="1" kern="0" spc="-53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Kreativlikni</a:t>
            </a:r>
            <a:r>
              <a:rPr lang="en-US" sz="1750" b="1" kern="0" spc="-5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1750" b="1" kern="0" spc="-53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1750" b="1" kern="0" spc="-53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ivojlantirish</a:t>
            </a:r>
            <a:endParaRPr lang="en-US" sz="17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6115050" y="6915864"/>
            <a:ext cx="7886700" cy="57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250"/>
              </a:lnSpc>
              <a:buNone/>
            </a:pP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Bolalar bilan birgalikda musiqiy va ijodiy jarayonlarda ishtirok etishadi: musiqiy </a:t>
            </a:r>
            <a:r>
              <a:rPr lang="en-US" sz="2000" kern="0" spc="-28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asarlarni</a:t>
            </a: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28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tingla</a:t>
            </a:r>
            <a:r>
              <a:rPr lang="en-US" sz="2000" kern="0" spc="-28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sh</a:t>
            </a: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, birgalikda qo’shiqlar kuylash yoki hikoya asosida musiqiy kompozitsiyalar yaratish.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с двумя скругленными соседними углами 12"/>
          <p:cNvSpPr/>
          <p:nvPr/>
        </p:nvSpPr>
        <p:spPr>
          <a:xfrm>
            <a:off x="12903200" y="7810142"/>
            <a:ext cx="1605280" cy="31785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7204" y="829151"/>
            <a:ext cx="7823756" cy="6435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050"/>
              </a:lnSpc>
              <a:buNone/>
            </a:pPr>
            <a:r>
              <a:rPr lang="en-US" sz="4050" kern="0" spc="-122" dirty="0" err="1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Hamkorlikning</a:t>
            </a:r>
            <a:r>
              <a:rPr lang="en-US" sz="4050" kern="0" spc="-122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050" kern="0" spc="-122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</a:t>
            </a:r>
            <a:r>
              <a:rPr lang="en-US" sz="4050" kern="0" spc="-122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sosiy</a:t>
            </a:r>
            <a:r>
              <a:rPr lang="en-US" sz="4050" kern="0" spc="-122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4050" kern="0" spc="-122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j</a:t>
            </a:r>
            <a:r>
              <a:rPr lang="en-US" sz="4050" kern="0" spc="-122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ihatlari</a:t>
            </a:r>
            <a:endParaRPr lang="en-US" sz="4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6504623" y="1781532"/>
            <a:ext cx="22860" cy="5618917"/>
          </a:xfrm>
          <a:prstGeom prst="roundRect">
            <a:avLst>
              <a:gd name="adj" fmla="val 378385"/>
            </a:avLst>
          </a:prstGeom>
          <a:solidFill>
            <a:srgbClr val="E2C8B5"/>
          </a:solidFill>
          <a:ln/>
        </p:spPr>
      </p:sp>
      <p:sp>
        <p:nvSpPr>
          <p:cNvPr id="5" name="Shape 2"/>
          <p:cNvSpPr/>
          <p:nvPr/>
        </p:nvSpPr>
        <p:spPr>
          <a:xfrm>
            <a:off x="6724829" y="2233255"/>
            <a:ext cx="720804" cy="22860"/>
          </a:xfrm>
          <a:prstGeom prst="roundRect">
            <a:avLst>
              <a:gd name="adj" fmla="val 378385"/>
            </a:avLst>
          </a:prstGeom>
          <a:solidFill>
            <a:srgbClr val="E2C8B5"/>
          </a:solidFill>
          <a:ln/>
        </p:spPr>
      </p:sp>
      <p:sp>
        <p:nvSpPr>
          <p:cNvPr id="6" name="Shape 3"/>
          <p:cNvSpPr/>
          <p:nvPr/>
        </p:nvSpPr>
        <p:spPr>
          <a:xfrm>
            <a:off x="6284416" y="2013109"/>
            <a:ext cx="463272" cy="463272"/>
          </a:xfrm>
          <a:prstGeom prst="roundRect">
            <a:avLst>
              <a:gd name="adj" fmla="val 1867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56581" y="2090261"/>
            <a:ext cx="118943" cy="3089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7648694" y="1987391"/>
            <a:ext cx="5818227" cy="3217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61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Musiqiy</a:t>
            </a:r>
            <a:r>
              <a:rPr lang="en-US" sz="2000" kern="0" spc="-61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</a:t>
            </a:r>
            <a:r>
              <a:rPr lang="en-US" sz="2000" kern="0" spc="-61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arbiya</a:t>
            </a:r>
            <a:r>
              <a:rPr lang="en-US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en-US" sz="2000" kern="0" spc="-61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va</a:t>
            </a:r>
            <a:r>
              <a:rPr lang="en-US" sz="2000" kern="0" spc="-61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e</a:t>
            </a:r>
            <a:r>
              <a:rPr lang="en-US" sz="2000" kern="0" spc="-61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stetik</a:t>
            </a:r>
            <a:r>
              <a:rPr lang="en-US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</a:t>
            </a:r>
            <a:r>
              <a:rPr lang="en-US" sz="2000" kern="0" spc="-61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ushunchalarni</a:t>
            </a:r>
            <a:r>
              <a:rPr lang="en-US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</a:t>
            </a:r>
            <a:r>
              <a:rPr lang="en-US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’</a:t>
            </a:r>
            <a:r>
              <a:rPr lang="en-US" sz="2000" kern="0" spc="-61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rgatish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7648694" y="2432566"/>
            <a:ext cx="6260902" cy="9886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kern="0" spc="-32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Tarbiyachi axloqiy va ijtimoiy qadriyatlarni, xulq-atvorni, jamoada ishlashni o'rgatadi. Musiqa rahbari musiqiy asarlar, kuy, ritm va tovushlarni tanitadi.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724829" y="4284702"/>
            <a:ext cx="720804" cy="22860"/>
          </a:xfrm>
          <a:prstGeom prst="roundRect">
            <a:avLst>
              <a:gd name="adj" fmla="val 378385"/>
            </a:avLst>
          </a:prstGeom>
          <a:solidFill>
            <a:srgbClr val="E2C8B5"/>
          </a:solidFill>
          <a:ln/>
        </p:spPr>
      </p:sp>
      <p:sp>
        <p:nvSpPr>
          <p:cNvPr id="11" name="Shape 8"/>
          <p:cNvSpPr/>
          <p:nvPr/>
        </p:nvSpPr>
        <p:spPr>
          <a:xfrm>
            <a:off x="6284416" y="4064556"/>
            <a:ext cx="463272" cy="463272"/>
          </a:xfrm>
          <a:prstGeom prst="roundRect">
            <a:avLst>
              <a:gd name="adj" fmla="val 1867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35745" y="4141708"/>
            <a:ext cx="160615" cy="3089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7648694" y="4038838"/>
            <a:ext cx="4928235" cy="3217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61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Musiqiy</a:t>
            </a:r>
            <a:r>
              <a:rPr lang="en-US" sz="2000" kern="0" spc="-61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f</a:t>
            </a:r>
            <a:r>
              <a:rPr lang="en-US" sz="2000" kern="0" spc="-61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aoliyatlar</a:t>
            </a:r>
            <a:r>
              <a:rPr lang="en-US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en-US" sz="2000" kern="0" spc="-61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orqali</a:t>
            </a:r>
            <a:r>
              <a:rPr lang="en-US" sz="2000" kern="0" spc="-61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</a:t>
            </a:r>
            <a:r>
              <a:rPr lang="en-US" sz="2000" kern="0" spc="-61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arbiyaviy</a:t>
            </a:r>
            <a:r>
              <a:rPr lang="en-US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j</a:t>
            </a:r>
            <a:r>
              <a:rPr lang="en-US" sz="2000" kern="0" spc="-61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arayon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7648694" y="4484013"/>
            <a:ext cx="6260902" cy="9886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kern="0" spc="-32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Birgalikdagi tadbirlar: Qo’shiqlar, raqslar, teatr tomoshalari orqali bolalarni birga ishlashga va muammolarni birgalikda hal qilishga o’rgatishadi.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6724829" y="6336149"/>
            <a:ext cx="720804" cy="22860"/>
          </a:xfrm>
          <a:prstGeom prst="roundRect">
            <a:avLst>
              <a:gd name="adj" fmla="val 378385"/>
            </a:avLst>
          </a:prstGeom>
          <a:solidFill>
            <a:srgbClr val="E2C8B5"/>
          </a:solidFill>
          <a:ln/>
        </p:spPr>
      </p:sp>
      <p:sp>
        <p:nvSpPr>
          <p:cNvPr id="16" name="Shape 13"/>
          <p:cNvSpPr/>
          <p:nvPr/>
        </p:nvSpPr>
        <p:spPr>
          <a:xfrm>
            <a:off x="6284416" y="6116003"/>
            <a:ext cx="463272" cy="463272"/>
          </a:xfrm>
          <a:prstGeom prst="roundRect">
            <a:avLst>
              <a:gd name="adj" fmla="val 18671"/>
            </a:avLst>
          </a:prstGeom>
          <a:solidFill>
            <a:srgbClr val="FCE2CF"/>
          </a:solidFill>
          <a:ln w="7620">
            <a:solidFill>
              <a:srgbClr val="E2C8B5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432292" y="6193155"/>
            <a:ext cx="167402" cy="3089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kern="0" spc="-73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3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7648694" y="6090285"/>
            <a:ext cx="2880360" cy="3217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kern="0" spc="-61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Kreativlikni</a:t>
            </a:r>
            <a:r>
              <a:rPr lang="en-US" sz="2000" kern="0" spc="-61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kern="0" spc="-61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2000" kern="0" spc="-61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ivojlantirish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7648694" y="6535460"/>
            <a:ext cx="6260902" cy="659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kern="0" spc="-32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Improvisatsiya: Tarbiyachi va musiqa rahbari bolalar bilan birgalikda musiqiy va ijodiy jarayonlarda ishtirok etishadi.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с двумя скругленными соседними углами 19"/>
          <p:cNvSpPr/>
          <p:nvPr/>
        </p:nvSpPr>
        <p:spPr>
          <a:xfrm>
            <a:off x="12903200" y="7810142"/>
            <a:ext cx="1605280" cy="31785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2055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458" y="2692360"/>
            <a:ext cx="8740259" cy="551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300"/>
              </a:lnSpc>
              <a:buNone/>
            </a:pPr>
            <a:r>
              <a:rPr lang="en-US" sz="3450" b="1" kern="0" spc="-104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Ijtimoiy </a:t>
            </a:r>
            <a:r>
              <a:rPr lang="en-US" sz="3450" b="1" kern="0" spc="-104" dirty="0" err="1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va</a:t>
            </a:r>
            <a:r>
              <a:rPr lang="en-US" sz="3450" b="1" kern="0" spc="-104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3450" b="1" kern="0" spc="-10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</a:t>
            </a:r>
            <a:r>
              <a:rPr lang="en-US" sz="3450" b="1" kern="0" spc="-104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adaniy</a:t>
            </a:r>
            <a:r>
              <a:rPr lang="en-US" sz="3450" b="1" kern="0" spc="-10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3450" b="1" kern="0" spc="-10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q</a:t>
            </a:r>
            <a:r>
              <a:rPr lang="en-US" sz="3450" b="1" kern="0" spc="-104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adriyatlarni</a:t>
            </a:r>
            <a:r>
              <a:rPr lang="en-US" sz="3450" b="1" kern="0" spc="-10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3450" b="1" kern="0" spc="-104" dirty="0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</a:t>
            </a:r>
            <a:r>
              <a:rPr lang="en-US" sz="3450" b="1" kern="0" spc="-104" dirty="0" err="1" smtClean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arbiyalash</a:t>
            </a:r>
            <a:endParaRPr lang="en-US" sz="34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458" y="3508296"/>
            <a:ext cx="882134" cy="141148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764149" y="3684627"/>
            <a:ext cx="2841427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000" b="1" kern="0" spc="-52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Musiqa </a:t>
            </a:r>
            <a:r>
              <a:rPr lang="en-US" sz="2000" b="1" kern="0" spc="-52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orqali</a:t>
            </a:r>
            <a:r>
              <a:rPr lang="en-US" sz="2000" b="1" kern="0" spc="-52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</a:t>
            </a:r>
            <a:r>
              <a:rPr lang="en-US" sz="2000" b="1" kern="0" spc="-52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xloqiy</a:t>
            </a:r>
            <a:r>
              <a:rPr lang="en-US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</a:t>
            </a:r>
            <a:r>
              <a:rPr lang="en-US" sz="2000" b="1" kern="0" spc="-52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arbiya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764149" y="4066103"/>
            <a:ext cx="12248793" cy="5645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Musiqa rahbari va tarbiyachi bolalarni musiqiy asarlar orqali axloqiy saboqlar olishga undaydi. Misol uchun, qo’shiqlarning ma’nolarini va </a:t>
            </a:r>
            <a:r>
              <a:rPr lang="en-US" sz="2000" kern="0" spc="-28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undagi</a:t>
            </a: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2000" kern="0" spc="-28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a</a:t>
            </a:r>
            <a:r>
              <a:rPr lang="uz-Latn-UZ" sz="2000" kern="0" spc="-28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x</a:t>
            </a:r>
            <a:r>
              <a:rPr lang="en-US" sz="2000" kern="0" spc="-28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loqiy</a:t>
            </a:r>
            <a:r>
              <a:rPr lang="en-US" sz="2000" kern="0" spc="-28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yoki ijtimoiy mazmunni o’rganish.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458" y="4919782"/>
            <a:ext cx="882134" cy="141148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764149" y="5096113"/>
            <a:ext cx="3319462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000" b="1" kern="0" spc="-52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Uslub </a:t>
            </a:r>
            <a:r>
              <a:rPr lang="en-US" sz="2000" b="1" kern="0" spc="-52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va</a:t>
            </a:r>
            <a:r>
              <a:rPr lang="en-US" sz="2000" b="1" kern="0" spc="-52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</a:t>
            </a:r>
            <a:r>
              <a:rPr lang="en-US" sz="2000" b="1" kern="0" spc="-52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etodlarning</a:t>
            </a:r>
            <a:r>
              <a:rPr lang="en-US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m</a:t>
            </a:r>
            <a:r>
              <a:rPr lang="en-US" sz="2000" b="1" kern="0" spc="-52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oslashuvi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1764149" y="5477589"/>
            <a:ext cx="12248793" cy="5645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Tarbiyachi bolalarning xulq-atvori, rivojlanish bosqichlari va ehtiyojlariga mos ravishda pedagogik faoliyatini tashkil etadi. Musiqa rahbari bolalarga musiqaning asosiy tushunchalarini o’rgatish uchun turli metodlarni qo’llaydi.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458" y="6331268"/>
            <a:ext cx="882134" cy="141148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764149" y="6507599"/>
            <a:ext cx="2205514" cy="275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000" b="1" kern="0" spc="-52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Kuchli</a:t>
            </a:r>
            <a:r>
              <a:rPr lang="en-US" sz="2000" b="1" kern="0" spc="-52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j</a:t>
            </a:r>
            <a:r>
              <a:rPr lang="en-US" sz="2000" b="1" kern="0" spc="-52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amoa</a:t>
            </a:r>
            <a:r>
              <a:rPr lang="en-US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b="1" kern="0" spc="-52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b</a:t>
            </a:r>
            <a:r>
              <a:rPr lang="en-US" sz="2000" b="1" kern="0" spc="-52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o’lib</a:t>
            </a:r>
            <a:r>
              <a:rPr lang="en-US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</a:t>
            </a:r>
            <a:r>
              <a:rPr lang="en-US" sz="2000" b="1" kern="0" spc="-52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sh</a:t>
            </a:r>
            <a:r>
              <a:rPr lang="uz-Latn-UZ" sz="2000" b="1" kern="0" spc="-52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lash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6"/>
          <p:cNvSpPr/>
          <p:nvPr/>
        </p:nvSpPr>
        <p:spPr>
          <a:xfrm>
            <a:off x="1764149" y="6889075"/>
            <a:ext cx="12248793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2000" kern="0" spc="-28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Tarbiyachi va musiqa rahbari birgalikda bolalarni o’qitishda va tarbiyalashda o’zaro hamkorlikda samarali ishlashlari kerak.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с двумя скругленными соседними углами 12"/>
          <p:cNvSpPr/>
          <p:nvPr/>
        </p:nvSpPr>
        <p:spPr>
          <a:xfrm>
            <a:off x="12903200" y="7810142"/>
            <a:ext cx="1605280" cy="31785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266384" y="436324"/>
            <a:ext cx="6142553" cy="582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550"/>
              </a:lnSpc>
              <a:buNone/>
            </a:pPr>
            <a:r>
              <a:rPr lang="en-US" sz="3650" b="1" kern="0" spc="-110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Hamkorlikning Samaradorligi</a:t>
            </a:r>
            <a:endParaRPr lang="en-US" sz="36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138623" y="1235749"/>
            <a:ext cx="7839551" cy="6149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800"/>
              </a:lnSpc>
              <a:buNone/>
            </a:pPr>
            <a:r>
              <a:rPr lang="en-US" sz="4800" kern="0" spc="-145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1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8985052" y="1865472"/>
            <a:ext cx="2329577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kern="0" spc="-55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Estetik</a:t>
            </a:r>
            <a:r>
              <a:rPr lang="en-US" sz="1800" b="1" kern="0" spc="-55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1800" b="1" kern="0" spc="-55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t</a:t>
            </a:r>
            <a:r>
              <a:rPr lang="en-US" sz="1800" b="1" kern="0" spc="-55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arbiya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138624" y="2268498"/>
            <a:ext cx="7839551" cy="298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000" kern="0" spc="-29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Musiqa bolalarni o'ziga jalb etadi va ularga go'zallikni qadrlashni o'rgatadi.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6138624" y="2911258"/>
            <a:ext cx="7839551" cy="6149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800"/>
              </a:lnSpc>
              <a:buNone/>
            </a:pPr>
            <a:r>
              <a:rPr lang="en-US" sz="4800" kern="0" spc="-145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2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9056172" y="3579616"/>
            <a:ext cx="2329577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kern="0" spc="-55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Ijtimoiy</a:t>
            </a:r>
            <a:r>
              <a:rPr lang="en-US" sz="1800" b="1" kern="0" spc="-55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1800" b="1" kern="0" spc="-55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</a:t>
            </a:r>
            <a:r>
              <a:rPr lang="en-US" sz="1800" b="1" kern="0" spc="-55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ivojlanish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230064" y="4038361"/>
            <a:ext cx="7839551" cy="5962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000" kern="0" spc="-29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Musiqa bolalarda jamoada ishlashni o'rganishga va o'zaro munosabatlarni yaxshilashga yordam beradi.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6230063" y="5098912"/>
            <a:ext cx="7839551" cy="6149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800"/>
              </a:lnSpc>
              <a:buNone/>
            </a:pPr>
            <a:r>
              <a:rPr lang="en-US" sz="4800" kern="0" spc="-145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3</a:t>
            </a:r>
            <a:endParaRPr 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9056172" y="5767270"/>
            <a:ext cx="2329577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50"/>
              </a:lnSpc>
              <a:buNone/>
            </a:pPr>
            <a:r>
              <a:rPr lang="en-US" sz="1800" b="1" kern="0" spc="-55" dirty="0" err="1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Ijodkorlikni</a:t>
            </a:r>
            <a:r>
              <a:rPr lang="en-US" sz="1800" b="1" kern="0" spc="-55" dirty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 </a:t>
            </a:r>
            <a:r>
              <a:rPr lang="uz-Latn-UZ" sz="1800" b="1" kern="0" spc="-55" dirty="0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rivojlant</a:t>
            </a:r>
            <a:r>
              <a:rPr lang="en-US" sz="1800" b="1" kern="0" spc="-55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irish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230062" y="6219228"/>
            <a:ext cx="7839551" cy="298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000" kern="0" spc="-29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Musiqa bolalarga o'zlarini erkin ifodalashga va yangi g'oyalarni yaratishga imkon beradi.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с двумя скругленными соседними углами 12"/>
          <p:cNvSpPr/>
          <p:nvPr/>
        </p:nvSpPr>
        <p:spPr>
          <a:xfrm>
            <a:off x="12903200" y="7810142"/>
            <a:ext cx="1605280" cy="317858"/>
          </a:xfrm>
          <a:prstGeom prst="round2Same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0"/>
          <p:cNvSpPr/>
          <p:nvPr/>
        </p:nvSpPr>
        <p:spPr>
          <a:xfrm>
            <a:off x="6200617" y="1042868"/>
            <a:ext cx="183896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kern="0" spc="-134" dirty="0">
                <a:solidFill>
                  <a:srgbClr val="2C3F42"/>
                </a:solidFill>
                <a:latin typeface="Times New Roman" panose="02020603050405020304" pitchFamily="18" charset="0"/>
                <a:ea typeface="Bitter Medium" pitchFamily="34" charset="-122"/>
                <a:cs typeface="Times New Roman" panose="02020603050405020304" pitchFamily="18" charset="0"/>
              </a:rPr>
              <a:t>Xulosa</a:t>
            </a:r>
            <a:endParaRPr lang="en-US" sz="44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5982" y="1751646"/>
            <a:ext cx="3871266" cy="2424113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4508" y="1751646"/>
            <a:ext cx="3831177" cy="2399010"/>
          </a:xfrm>
          <a:prstGeom prst="rect">
            <a:avLst/>
          </a:prstGeom>
        </p:spPr>
      </p:pic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2723" y="1789078"/>
            <a:ext cx="3811488" cy="2386681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2113281" y="4213190"/>
            <a:ext cx="10119360" cy="21368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800" b="1" i="1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Tarbiyachi va musiqa rahbarining hamkorligi bolalarning musiqiy </a:t>
            </a:r>
            <a:r>
              <a:rPr lang="en-US" sz="2800" b="1" i="1" kern="0" spc="-36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ijodkorligini</a:t>
            </a:r>
            <a:r>
              <a:rPr lang="en-US" sz="2800" b="1" i="1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i="1" kern="0" spc="-36" dirty="0" err="1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rivojlantirish</a:t>
            </a:r>
            <a:r>
              <a:rPr lang="uz-Latn-UZ" sz="2800" b="1" i="1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d</a:t>
            </a:r>
            <a:r>
              <a:rPr lang="en-US" sz="2800" b="1" i="1" kern="0" spc="-36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a </a:t>
            </a:r>
            <a:r>
              <a:rPr lang="en-US" sz="2800" b="1" i="1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va ularning har tomonlama rivojlanishiga ijobiy ta'sir ko'rsatadi. Birgalikda ishlash orqali ular bolalarni musiqa dunyosiga jalb qilib, ularning iste'dodlarini kashf etishlari va o'zlarini erkin ifodalash </a:t>
            </a:r>
            <a:r>
              <a:rPr lang="en-US" sz="2800" b="1" i="1" kern="0" spc="-36" dirty="0" err="1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imkonini</a:t>
            </a:r>
            <a:r>
              <a:rPr lang="en-US" sz="2800" b="1" i="1" kern="0" spc="-36" dirty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 </a:t>
            </a:r>
            <a:r>
              <a:rPr lang="uz-Latn-UZ" sz="2800" b="1" i="1" kern="0" spc="-36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kengaytiradilar</a:t>
            </a:r>
            <a:r>
              <a:rPr lang="en-US" sz="2800" b="1" i="1" kern="0" spc="-36" dirty="0" smtClean="0">
                <a:solidFill>
                  <a:srgbClr val="2B2E3C"/>
                </a:solidFill>
                <a:latin typeface="Times New Roman" panose="02020603050405020304" pitchFamily="18" charset="0"/>
                <a:ea typeface="Open Sans" pitchFamily="34" charset="-122"/>
                <a:cs typeface="Times New Roman" panose="02020603050405020304" pitchFamily="18" charset="0"/>
              </a:rPr>
              <a:t>.</a:t>
            </a:r>
            <a:endParaRPr 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18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74240" y="1131114"/>
            <a:ext cx="1035304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Nazorat savollari</a:t>
            </a:r>
            <a:r>
              <a:rPr lang="uz-Latn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endParaRPr lang="uz-Latn-UZ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3763" indent="-893763">
              <a:lnSpc>
                <a:spcPct val="150000"/>
              </a:lnSpc>
            </a:pPr>
            <a:r>
              <a:rPr lang="uz-Latn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	Musiqa bolalar rivojlanishiga qanday ta’sir etadi?</a:t>
            </a:r>
          </a:p>
          <a:p>
            <a:pPr marL="893763" indent="-893763">
              <a:lnSpc>
                <a:spcPct val="150000"/>
              </a:lnSpc>
            </a:pPr>
            <a:r>
              <a:rPr lang="uz-Latn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	Bolani ijodiy rivojlanish sohasi kompetensiyalarini izohlang? </a:t>
            </a:r>
          </a:p>
          <a:p>
            <a:pPr marL="893763" indent="-893763">
              <a:lnSpc>
                <a:spcPct val="150000"/>
              </a:lnSpc>
            </a:pPr>
            <a:r>
              <a:rPr lang="uz-Latn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	Tarbiyachi va musiqa rahbari hamkorlikda qanday faoliyat olib boradi?</a:t>
            </a:r>
          </a:p>
          <a:p>
            <a:pPr marL="893763" indent="-893763">
              <a:lnSpc>
                <a:spcPct val="150000"/>
              </a:lnSpc>
            </a:pPr>
            <a:r>
              <a:rPr lang="uz-Latn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	Musiqa jo’rligida bolalar ijodkorligini qanday rivojlantirish mumkin? </a:t>
            </a:r>
            <a:endParaRPr lang="uz-Latn-UZ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Человечек с галочкой - 47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7" t="1661" r="10239" b="2741"/>
          <a:stretch/>
        </p:blipFill>
        <p:spPr bwMode="auto">
          <a:xfrm>
            <a:off x="12151360" y="4362298"/>
            <a:ext cx="2479040" cy="386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44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74240" y="1131114"/>
            <a:ext cx="103530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200" b="1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lang="uz-Latn-UZ" sz="3200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50" name="Picture 6" descr="Premium Photo | Set of golden music notes .3D rende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774" y="2220912"/>
            <a:ext cx="7068185" cy="530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16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614</Words>
  <Application>Microsoft Office PowerPoint</Application>
  <PresentationFormat>Произвольный</PresentationFormat>
  <Paragraphs>91</Paragraphs>
  <Slides>14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Calibri Light</vt:lpstr>
      <vt:lpstr>Unbounded Bold</vt:lpstr>
      <vt:lpstr>Calibri</vt:lpstr>
      <vt:lpstr>Times New Roman</vt:lpstr>
      <vt:lpstr>Open Sans</vt:lpstr>
      <vt:lpstr>Bitter Medium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XTreme.ws</cp:lastModifiedBy>
  <cp:revision>28</cp:revision>
  <dcterms:created xsi:type="dcterms:W3CDTF">2024-11-25T10:50:30Z</dcterms:created>
  <dcterms:modified xsi:type="dcterms:W3CDTF">2002-01-01T00:03:52Z</dcterms:modified>
</cp:coreProperties>
</file>