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6" r:id="rId3"/>
    <p:sldId id="270" r:id="rId4"/>
    <p:sldId id="257" r:id="rId5"/>
    <p:sldId id="258" r:id="rId6"/>
    <p:sldId id="259" r:id="rId7"/>
    <p:sldId id="271" r:id="rId8"/>
    <p:sldId id="272" r:id="rId9"/>
    <p:sldId id="273" r:id="rId10"/>
    <p:sldId id="276" r:id="rId11"/>
    <p:sldId id="277" r:id="rId12"/>
    <p:sldId id="278" r:id="rId13"/>
    <p:sldId id="279" r:id="rId14"/>
    <p:sldId id="280" r:id="rId15"/>
    <p:sldId id="268" r:id="rId16"/>
  </p:sldIdLst>
  <p:sldSz cx="12192000" cy="6858000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EFFD"/>
    <a:srgbClr val="3FF190"/>
    <a:srgbClr val="3AF694"/>
    <a:srgbClr val="EFC3D7"/>
    <a:srgbClr val="3BD2F5"/>
    <a:srgbClr val="D45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730" y="29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B320E-9C38-4BBE-8326-3D6F07B17BD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C9B686-75A6-4216-939D-C9438920C1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248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789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057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199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237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74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659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0908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253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25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67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297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84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323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748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97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328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91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552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02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AFBE7-AD3B-4DC6-A59F-D4E9B4C5F81D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640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78" y="240526"/>
            <a:ext cx="11635409" cy="68613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32" y="4268158"/>
            <a:ext cx="3626358" cy="203982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80160" y="944881"/>
            <a:ext cx="9448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III. FANNI OʻQITISHGA ZAMONAVIY YONDASHUVLAR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3.7.2.</a:t>
            </a:r>
            <a:r>
              <a:rPr lang="uz-Cyrl-UZ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Boshlang'ich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rahbarining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ma'naviy-ma'rifiy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etishi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(2soat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PhD) </a:t>
            </a:r>
            <a:r>
              <a:rPr lang="en-US" sz="2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v.b</a:t>
            </a:r>
            <a:r>
              <a:rPr lang="en-US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professor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33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8" y="-3314"/>
            <a:ext cx="11635409" cy="68613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52141" y="810262"/>
            <a:ext cx="8125686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Arial Black" panose="020B0A04020102020204" pitchFamily="34" charset="0"/>
              </a:rPr>
              <a:t>Reja</a:t>
            </a:r>
            <a:r>
              <a:rPr lang="en-US" sz="2400" dirty="0" smtClean="0">
                <a:latin typeface="Arial Black" panose="020B0A04020102020204" pitchFamily="34" charset="0"/>
              </a:rPr>
              <a:t>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Black" panose="020B0A04020102020204" pitchFamily="34" charset="0"/>
              </a:rPr>
              <a:t>1. </a:t>
            </a:r>
            <a:r>
              <a:rPr lang="en-US" sz="24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ishlar</a:t>
            </a:r>
            <a:r>
              <a:rPr lang="en-US" sz="2400" dirty="0" smtClean="0">
                <a:latin typeface="Arial Black" panose="020B0A04020102020204" pitchFamily="34" charset="0"/>
              </a:rPr>
              <a:t> - </a:t>
            </a:r>
            <a:r>
              <a:rPr lang="en-US" sz="2400" dirty="0" err="1">
                <a:latin typeface="Arial Black" panose="020B0A04020102020204" pitchFamily="34" charset="0"/>
              </a:rPr>
              <a:t>t</a:t>
            </a:r>
            <a:r>
              <a:rPr lang="en-US" sz="2400" dirty="0" err="1" smtClean="0">
                <a:latin typeface="Arial Black" panose="020B0A04020102020204" pitchFamily="34" charset="0"/>
              </a:rPr>
              <a:t>a'rifi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va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vazifalari</a:t>
            </a:r>
            <a:endParaRPr lang="en-US" sz="2400" dirty="0" smtClean="0">
              <a:latin typeface="Arial Black" panose="020B0A040201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Black" panose="020B0A04020102020204" pitchFamily="34" charset="0"/>
              </a:rPr>
              <a:t>2. </a:t>
            </a:r>
            <a:r>
              <a:rPr lang="en-US" sz="2400" dirty="0" err="1" smtClean="0">
                <a:latin typeface="Arial Black" panose="020B0A04020102020204" pitchFamily="34" charset="0"/>
              </a:rPr>
              <a:t>Sinf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rahbarining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ishlarni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Black" panose="020B0A04020102020204" pitchFamily="34" charset="0"/>
              </a:rPr>
              <a:t> </a:t>
            </a:r>
            <a:r>
              <a:rPr lang="en-US" sz="2400" dirty="0" smtClean="0">
                <a:latin typeface="Arial Black" panose="020B0A04020102020204" pitchFamily="34" charset="0"/>
              </a:rPr>
              <a:t>       </a:t>
            </a:r>
            <a:r>
              <a:rPr lang="en-US" sz="2400" dirty="0" err="1" smtClean="0">
                <a:latin typeface="Arial Black" panose="020B0A04020102020204" pitchFamily="34" charset="0"/>
              </a:rPr>
              <a:t>tashkil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etish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metodlari</a:t>
            </a:r>
            <a:endParaRPr lang="en-US" sz="2400" dirty="0" smtClean="0">
              <a:latin typeface="Arial Black" panose="020B0A040201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Black" panose="020B0A04020102020204" pitchFamily="34" charset="0"/>
              </a:rPr>
              <a:t>3. </a:t>
            </a:r>
            <a:r>
              <a:rPr lang="en-US" sz="2400" dirty="0" err="1" smtClean="0">
                <a:latin typeface="Arial Black" panose="020B0A04020102020204" pitchFamily="34" charset="0"/>
              </a:rPr>
              <a:t>O'quvchilarning</a:t>
            </a:r>
            <a:r>
              <a:rPr lang="en-US" sz="2400" dirty="0" smtClean="0">
                <a:latin typeface="Arial Black" panose="020B0A04020102020204" pitchFamily="34" charset="0"/>
              </a:rPr>
              <a:t> individual </a:t>
            </a:r>
            <a:r>
              <a:rPr lang="en-US" sz="2400" dirty="0" err="1" smtClean="0">
                <a:latin typeface="Arial Black" panose="020B0A04020102020204" pitchFamily="34" charset="0"/>
              </a:rPr>
              <a:t>xususiyatlarini</a:t>
            </a:r>
            <a:endParaRPr lang="en-US" sz="2400" dirty="0" smtClean="0">
              <a:latin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Black" panose="020B0A04020102020204" pitchFamily="34" charset="0"/>
              </a:rPr>
              <a:t> </a:t>
            </a:r>
            <a:r>
              <a:rPr lang="en-US" sz="2400" dirty="0" smtClean="0">
                <a:latin typeface="Arial Black" panose="020B0A04020102020204" pitchFamily="34" charset="0"/>
              </a:rPr>
              <a:t>       </a:t>
            </a:r>
            <a:r>
              <a:rPr lang="en-US" sz="2400" dirty="0" err="1" smtClean="0">
                <a:latin typeface="Arial Black" panose="020B0A04020102020204" pitchFamily="34" charset="0"/>
              </a:rPr>
              <a:t>inobatga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olish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0712" y="4201948"/>
            <a:ext cx="3626358" cy="203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7B2F35C0-4BD2-4852-A26C-CF07800BB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400" y="0"/>
            <a:ext cx="48006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5AC7B7-CF53-4774-AF32-51365A5F180E}"/>
              </a:ext>
            </a:extLst>
          </p:cNvPr>
          <p:cNvSpPr/>
          <p:nvPr/>
        </p:nvSpPr>
        <p:spPr>
          <a:xfrm>
            <a:off x="227814" y="463484"/>
            <a:ext cx="7163585" cy="4278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667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saviyada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69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" y="168964"/>
            <a:ext cx="12006469" cy="64173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54155" y="914546"/>
            <a:ext cx="1054873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Arial Black" panose="020B0A04020102020204" pitchFamily="34" charset="0"/>
              </a:rPr>
              <a:t>Boshlang'ich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ta'limda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sinf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rahbarining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ishlarni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tashkil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etish</a:t>
            </a:r>
            <a:r>
              <a:rPr lang="en-US" sz="2400" dirty="0" smtClean="0">
                <a:latin typeface="Arial Black" panose="020B0A04020102020204" pitchFamily="34" charset="0"/>
              </a:rPr>
              <a:t> — </a:t>
            </a:r>
            <a:r>
              <a:rPr lang="en-US" sz="2400" dirty="0" err="1" smtClean="0">
                <a:latin typeface="Arial Black" panose="020B0A04020102020204" pitchFamily="34" charset="0"/>
              </a:rPr>
              <a:t>bu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nafaqat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o'quvchilarning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bilimlarini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oshirish</a:t>
            </a:r>
            <a:r>
              <a:rPr lang="en-US" sz="2400" dirty="0" smtClean="0">
                <a:latin typeface="Arial Black" panose="020B0A04020102020204" pitchFamily="34" charset="0"/>
              </a:rPr>
              <a:t>, </a:t>
            </a:r>
            <a:r>
              <a:rPr lang="en-US" sz="2400" dirty="0" err="1" smtClean="0">
                <a:latin typeface="Arial Black" panose="020B0A04020102020204" pitchFamily="34" charset="0"/>
              </a:rPr>
              <a:t>balki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ularning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ma'naviy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va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axloqiy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rivojlanishini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ta'minlashga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qaratilgan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faoliyatdir</a:t>
            </a:r>
            <a:r>
              <a:rPr lang="en-US" sz="2400" dirty="0" smtClean="0">
                <a:latin typeface="Arial Black" panose="020B0A04020102020204" pitchFamily="34" charset="0"/>
              </a:rPr>
              <a:t>. </a:t>
            </a:r>
            <a:r>
              <a:rPr lang="en-US" sz="2400" dirty="0" err="1" smtClean="0">
                <a:latin typeface="Arial Black" panose="020B0A04020102020204" pitchFamily="34" charset="0"/>
              </a:rPr>
              <a:t>Bunday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ishlar</a:t>
            </a:r>
            <a:r>
              <a:rPr lang="en-US" sz="2400" dirty="0" smtClean="0">
                <a:latin typeface="Arial Black" panose="020B0A04020102020204" pitchFamily="34" charset="0"/>
              </a:rPr>
              <a:t>, </a:t>
            </a:r>
            <a:r>
              <a:rPr lang="en-US" sz="2400" dirty="0" err="1" smtClean="0">
                <a:latin typeface="Arial Black" panose="020B0A04020102020204" pitchFamily="34" charset="0"/>
              </a:rPr>
              <a:t>sinf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rahbarining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rahbarlik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vazifasini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bajarishda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eng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muhim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jihatlardan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biri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hisoblanadi</a:t>
            </a:r>
            <a:r>
              <a:rPr lang="en-US" sz="2400" dirty="0" smtClean="0">
                <a:latin typeface="Arial Black" panose="020B0A04020102020204" pitchFamily="34" charset="0"/>
              </a:rPr>
              <a:t>. 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7399" y="3670851"/>
            <a:ext cx="3060329" cy="229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0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" y="209758"/>
            <a:ext cx="12098615" cy="6648242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736034" y="304800"/>
            <a:ext cx="6891131" cy="108667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Arial Black" panose="020B0A04020102020204" pitchFamily="34" charset="0"/>
              </a:rPr>
              <a:t>Sinf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rahbarining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roli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va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ahamiyati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1721" y="1608338"/>
            <a:ext cx="650681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err="1" smtClean="0">
                <a:latin typeface="Arial Black" panose="020B0A04020102020204" pitchFamily="34" charset="0"/>
              </a:rPr>
              <a:t>Sinf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rahbari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ta'lim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jarayonida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muhim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o'rin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tutadi</a:t>
            </a:r>
            <a:r>
              <a:rPr lang="en-US" sz="2800" dirty="0" smtClean="0">
                <a:latin typeface="Arial Black" panose="020B0A04020102020204" pitchFamily="34" charset="0"/>
              </a:rPr>
              <a:t>.</a:t>
            </a:r>
          </a:p>
          <a:p>
            <a:pPr marL="457200" indent="-457200" algn="ctr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err="1" smtClean="0">
                <a:latin typeface="Arial Black" panose="020B0A04020102020204" pitchFamily="34" charset="0"/>
              </a:rPr>
              <a:t>O'quvchilarga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ma'naviy</a:t>
            </a:r>
            <a:r>
              <a:rPr lang="en-US" sz="2800" dirty="0" smtClean="0">
                <a:latin typeface="Arial Black" panose="020B0A04020102020204" pitchFamily="34" charset="0"/>
              </a:rPr>
              <a:t>, </a:t>
            </a:r>
            <a:r>
              <a:rPr lang="en-US" sz="2800" dirty="0" err="1" smtClean="0">
                <a:latin typeface="Arial Black" panose="020B0A04020102020204" pitchFamily="34" charset="0"/>
              </a:rPr>
              <a:t>axloqiy</a:t>
            </a:r>
            <a:r>
              <a:rPr lang="en-US" sz="2800" dirty="0" smtClean="0">
                <a:latin typeface="Arial Black" panose="020B0A04020102020204" pitchFamily="34" charset="0"/>
              </a:rPr>
              <a:t>, </a:t>
            </a:r>
            <a:r>
              <a:rPr lang="en-US" sz="2800" dirty="0" err="1" smtClean="0">
                <a:latin typeface="Arial Black" panose="020B0A04020102020204" pitchFamily="34" charset="0"/>
              </a:rPr>
              <a:t>va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madaniy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tarbiya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berishda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asosiy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shaxs</a:t>
            </a:r>
            <a:r>
              <a:rPr lang="en-US" sz="2800" dirty="0" smtClean="0">
                <a:latin typeface="Arial Black" panose="020B0A04020102020204" pitchFamily="34" charset="0"/>
              </a:rPr>
              <a:t>.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733" y="1608338"/>
            <a:ext cx="2888094" cy="22716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205" y="4665765"/>
            <a:ext cx="3122544" cy="20073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7820" y="4930040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72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67" y="109581"/>
            <a:ext cx="12005850" cy="6760255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552126" y="1808965"/>
            <a:ext cx="2544416" cy="18420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000" dirty="0" smtClean="0"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latin typeface="Arial Black" panose="020B0A04020102020204" pitchFamily="34" charset="0"/>
              </a:rPr>
              <a:t>ishlar</a:t>
            </a:r>
            <a:r>
              <a:rPr lang="en-US" sz="2000" dirty="0" smtClean="0">
                <a:latin typeface="Arial Black" panose="020B0A04020102020204" pitchFamily="34" charset="0"/>
              </a:rPr>
              <a:t> - </a:t>
            </a:r>
            <a:r>
              <a:rPr lang="en-US" sz="2000" dirty="0" err="1">
                <a:latin typeface="Arial Black" panose="020B0A04020102020204" pitchFamily="34" charset="0"/>
              </a:rPr>
              <a:t>t</a:t>
            </a:r>
            <a:r>
              <a:rPr lang="en-US" sz="2000" dirty="0" err="1" smtClean="0">
                <a:latin typeface="Arial Black" panose="020B0A04020102020204" pitchFamily="34" charset="0"/>
              </a:rPr>
              <a:t>a'rifi</a:t>
            </a:r>
            <a:r>
              <a:rPr lang="en-US" sz="2000" dirty="0" smtClean="0"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latin typeface="Arial Black" panose="020B0A04020102020204" pitchFamily="34" charset="0"/>
              </a:rPr>
              <a:t>va</a:t>
            </a:r>
            <a:r>
              <a:rPr lang="en-US" sz="2000" dirty="0" smtClean="0"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latin typeface="Arial Black" panose="020B0A04020102020204" pitchFamily="34" charset="0"/>
              </a:rPr>
              <a:t>vazifalari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207057" y="273333"/>
            <a:ext cx="2040835" cy="151074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Ma'naviy-ma'rifiy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ishlar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ta’rifi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12756127">
            <a:off x="3395656" y="1011332"/>
            <a:ext cx="1205947" cy="9806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017635">
            <a:off x="2286481" y="1843024"/>
            <a:ext cx="874644" cy="901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49569" y="2778229"/>
            <a:ext cx="3489910" cy="29997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fazilatlari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qadriyatlari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tadbirlar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majmuasi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9247810">
            <a:off x="7047934" y="1348600"/>
            <a:ext cx="746654" cy="6145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606748" y="193821"/>
            <a:ext cx="2623929" cy="16545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Sinf</a:t>
            </a:r>
            <a:r>
              <a:rPr lang="en-US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rahbarining</a:t>
            </a:r>
            <a:r>
              <a:rPr lang="en-US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vazifalari</a:t>
            </a:r>
            <a:endParaRPr lang="ru-RU" sz="20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8799444" y="1908314"/>
            <a:ext cx="388518" cy="296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368209" y="2284655"/>
            <a:ext cx="4306956" cy="61216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O'quvchilarda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yuksak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ma'naviy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fazilatlarni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9021852" y="3926521"/>
            <a:ext cx="443109" cy="3682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464285" y="4324535"/>
            <a:ext cx="4210880" cy="55179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9100123" y="4990612"/>
            <a:ext cx="310247" cy="2937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383116" y="5284391"/>
            <a:ext cx="4373217" cy="52581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axloqni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264" y="3829351"/>
            <a:ext cx="2819945" cy="2047945"/>
          </a:xfrm>
          <a:prstGeom prst="rect">
            <a:avLst/>
          </a:prstGeom>
        </p:spPr>
      </p:pic>
      <p:sp>
        <p:nvSpPr>
          <p:cNvPr id="20" name="Стрелка вниз 19"/>
          <p:cNvSpPr/>
          <p:nvPr/>
        </p:nvSpPr>
        <p:spPr>
          <a:xfrm>
            <a:off x="9021852" y="2887664"/>
            <a:ext cx="388518" cy="296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498445" y="3264005"/>
            <a:ext cx="4306956" cy="61216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O'quvchilarda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tarbiyani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9154637" y="5831273"/>
            <a:ext cx="310247" cy="2937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498445" y="6172776"/>
            <a:ext cx="4373217" cy="52581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bo’sh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vaqtlarini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mazmunli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70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5FEF7A-F1C2-4591-8D3A-0688D6DFB216}"/>
              </a:ext>
            </a:extLst>
          </p:cNvPr>
          <p:cNvSpPr/>
          <p:nvPr/>
        </p:nvSpPr>
        <p:spPr>
          <a:xfrm>
            <a:off x="1233340" y="809135"/>
            <a:ext cx="9748887" cy="440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soatlari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shakllaridandir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soatlari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qismlardan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667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ma’rifiy</a:t>
            </a:r>
            <a:r>
              <a:rPr lang="en-US" sz="2667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667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667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baholovchi</a:t>
            </a:r>
            <a:r>
              <a:rPr lang="en-US" sz="2667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en-US" sz="2667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667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yoʻnaltiruvchi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B9657F9D-30EB-4B4B-A81B-3BD3E0458FF1}"/>
              </a:ext>
            </a:extLst>
          </p:cNvPr>
          <p:cNvSpPr/>
          <p:nvPr/>
        </p:nvSpPr>
        <p:spPr>
          <a:xfrm>
            <a:off x="1458035" y="3503629"/>
            <a:ext cx="320467" cy="350623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ru-RU" sz="1500" dirty="0"/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561EA52B-FF69-4295-A162-C6CB0E3333F5}"/>
              </a:ext>
            </a:extLst>
          </p:cNvPr>
          <p:cNvSpPr/>
          <p:nvPr/>
        </p:nvSpPr>
        <p:spPr>
          <a:xfrm>
            <a:off x="1458035" y="4130691"/>
            <a:ext cx="320467" cy="350623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ru-RU" sz="1500" dirty="0"/>
          </a:p>
        </p:txBody>
      </p:sp>
      <p:sp>
        <p:nvSpPr>
          <p:cNvPr id="5" name="Shape 1">
            <a:extLst>
              <a:ext uri="{FF2B5EF4-FFF2-40B4-BE49-F238E27FC236}">
                <a16:creationId xmlns:a16="http://schemas.microsoft.com/office/drawing/2014/main" id="{6DA408D0-3989-4DD8-BCD4-7E583E7DE98F}"/>
              </a:ext>
            </a:extLst>
          </p:cNvPr>
          <p:cNvSpPr/>
          <p:nvPr/>
        </p:nvSpPr>
        <p:spPr>
          <a:xfrm>
            <a:off x="1458035" y="4663265"/>
            <a:ext cx="320467" cy="350623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85752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E94ED92-B85F-4608-9E60-83BF086D33B2}"/>
              </a:ext>
            </a:extLst>
          </p:cNvPr>
          <p:cNvSpPr/>
          <p:nvPr/>
        </p:nvSpPr>
        <p:spPr>
          <a:xfrm>
            <a:off x="707010" y="589175"/>
            <a:ext cx="5931031" cy="3862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en-US" sz="2333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333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333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Ma’rifiy</a:t>
            </a:r>
            <a:r>
              <a:rPr lang="en-US" sz="2333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333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</a:t>
            </a:r>
            <a:r>
              <a:rPr lang="en-US" sz="2333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dasturlaridan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oʻquvchilarning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etik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tushunchalarni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fantexnika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xoʻjaligi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voqealarini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boyitib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kengaytirib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borishdan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3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3AAE144D-7043-4BCB-AC10-3EB777A01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7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0FACC86-9B8A-428C-BA3F-ABB6DDAB8E42}"/>
              </a:ext>
            </a:extLst>
          </p:cNvPr>
          <p:cNvSpPr/>
          <p:nvPr/>
        </p:nvSpPr>
        <p:spPr>
          <a:xfrm>
            <a:off x="471340" y="2443114"/>
            <a:ext cx="1102150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Baholovchi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boyliklarimizning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qadr-qimmati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Vatanimiz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himoyachilarining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shon-shuhrati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Vatanimizning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ulugʻ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xalqimizning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shuhrati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toptirishdan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roʻyobga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Yoʻnaltiruvchi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toʻgʻri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yoʻnaltirilib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teranlashtirilib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boʻlgʻusi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yoʻlini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toʻgʻri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tanlashdek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mavqelari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faollashtirilib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08EEFC57-825E-4576-8517-1BEE473BC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11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90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70124" y="1669707"/>
            <a:ext cx="2362696" cy="89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12023" y="234339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endParaRPr lang="en-US" sz="1458" dirty="0"/>
          </a:p>
        </p:txBody>
      </p:sp>
      <p:sp>
        <p:nvSpPr>
          <p:cNvPr id="10" name="Text 8"/>
          <p:cNvSpPr/>
          <p:nvPr/>
        </p:nvSpPr>
        <p:spPr>
          <a:xfrm>
            <a:off x="6189716" y="1711005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039816" y="317694"/>
            <a:ext cx="865163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625"/>
              </a:lnSpc>
            </a:pP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Darsdan</a:t>
            </a:r>
            <a:r>
              <a:rPr lang="en-US" sz="40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tashqari</a:t>
            </a:r>
            <a:r>
              <a:rPr lang="en-US" sz="40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tadbirlar</a:t>
            </a:r>
            <a:r>
              <a:rPr lang="en-US" sz="40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turlari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4282" y="1711005"/>
            <a:ext cx="4578137" cy="132927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3200" dirty="0" err="1">
                <a:solidFill>
                  <a:srgbClr val="2C2926"/>
                </a:solidFill>
                <a:latin typeface="Times New Roman" panose="02020603050405020304" pitchFamily="18" charset="0"/>
                <a:ea typeface="Bricolage Grotesque Semi Bold" pitchFamily="34" charset="-122"/>
                <a:cs typeface="Times New Roman" panose="02020603050405020304" pitchFamily="18" charset="0"/>
              </a:rPr>
              <a:t>Ma'naviy-axloqiy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46284" y="3672669"/>
            <a:ext cx="4509614" cy="149360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4000" dirty="0" err="1">
                <a:solidFill>
                  <a:srgbClr val="2C2926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Madaniy-ma'rifiy</a:t>
            </a:r>
            <a:endParaRPr lang="en-US" sz="40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834003" y="1759676"/>
            <a:ext cx="4160520" cy="11664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3600" dirty="0">
                <a:solidFill>
                  <a:srgbClr val="2C2926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Sport</a:t>
            </a:r>
            <a:endParaRPr lang="en-US" sz="36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34003" y="3859597"/>
            <a:ext cx="4160520" cy="111974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4400" dirty="0" err="1">
                <a:solidFill>
                  <a:srgbClr val="2C2926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Mehnat</a:t>
            </a:r>
            <a:r>
              <a:rPr lang="en-US" sz="4400" dirty="0">
                <a:solidFill>
                  <a:srgbClr val="2C2926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400" dirty="0" err="1">
                <a:solidFill>
                  <a:srgbClr val="2C2926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ta'limi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09653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70124" y="1669707"/>
            <a:ext cx="2362696" cy="89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12023" y="234339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endParaRPr lang="en-US" sz="1458" dirty="0"/>
          </a:p>
        </p:txBody>
      </p:sp>
      <p:sp>
        <p:nvSpPr>
          <p:cNvPr id="10" name="Text 8"/>
          <p:cNvSpPr/>
          <p:nvPr/>
        </p:nvSpPr>
        <p:spPr>
          <a:xfrm>
            <a:off x="6189716" y="1711005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039816" y="317694"/>
            <a:ext cx="865163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625"/>
              </a:lnSpc>
            </a:pP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Darsdan</a:t>
            </a:r>
            <a:r>
              <a:rPr lang="en-US" sz="40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tashqari</a:t>
            </a:r>
            <a:r>
              <a:rPr lang="en-US" sz="40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tadbirlar</a:t>
            </a:r>
            <a:r>
              <a:rPr lang="en-US" sz="40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turlari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0124" y="2006280"/>
            <a:ext cx="4578137" cy="299815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4800" dirty="0" err="1">
                <a:solidFill>
                  <a:srgbClr val="2C2926"/>
                </a:solidFill>
                <a:latin typeface="Times New Roman" panose="02020603050405020304" pitchFamily="18" charset="0"/>
                <a:ea typeface="Bricolage Grotesque Semi Bold" pitchFamily="34" charset="-122"/>
                <a:cs typeface="Times New Roman" panose="02020603050405020304" pitchFamily="18" charset="0"/>
              </a:rPr>
              <a:t>Ma'naviy-axloqiy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297605" y="2880121"/>
            <a:ext cx="4696918" cy="149360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4000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Davra</a:t>
            </a:r>
            <a:r>
              <a:rPr lang="en-US" sz="4000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4000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suhbatlari</a:t>
            </a:r>
            <a:endParaRPr lang="en-US" sz="4000" dirty="0"/>
          </a:p>
          <a:p>
            <a:pPr>
              <a:lnSpc>
                <a:spcPts val="2292"/>
              </a:lnSpc>
            </a:pPr>
            <a:endParaRPr lang="en-US" sz="40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189716" y="1478280"/>
            <a:ext cx="4804807" cy="13868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3600" b="1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Mavzuli</a:t>
            </a:r>
            <a:r>
              <a:rPr lang="en-US" sz="3600" b="1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600" b="1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kechalar</a:t>
            </a:r>
            <a:endParaRPr lang="en-US" sz="3600" b="1" dirty="0"/>
          </a:p>
          <a:p>
            <a:pPr>
              <a:lnSpc>
                <a:spcPts val="2292"/>
              </a:lnSpc>
            </a:pPr>
            <a:endParaRPr lang="en-US" sz="36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326342" y="4373728"/>
            <a:ext cx="4639443" cy="171798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92"/>
              </a:lnSpc>
            </a:pPr>
            <a:r>
              <a:rPr lang="en-US" sz="4400" dirty="0" err="1" smtClean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Adabiy</a:t>
            </a:r>
            <a:endParaRPr lang="en-US" sz="4400" dirty="0" smtClean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endParaRPr lang="en-US" sz="4400" dirty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r>
              <a:rPr lang="en-US" sz="4400" dirty="0" smtClean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uchrashuvlar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250755" y="2032416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5250755" y="3064900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276998" y="4467159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53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70124" y="1669707"/>
            <a:ext cx="2362696" cy="89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12023" y="234339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endParaRPr lang="en-US" sz="1458" dirty="0"/>
          </a:p>
        </p:txBody>
      </p:sp>
      <p:sp>
        <p:nvSpPr>
          <p:cNvPr id="10" name="Text 8"/>
          <p:cNvSpPr/>
          <p:nvPr/>
        </p:nvSpPr>
        <p:spPr>
          <a:xfrm>
            <a:off x="6189716" y="1711005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70124" y="2006280"/>
            <a:ext cx="4578137" cy="299815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r>
              <a:rPr lang="en-US" sz="5400" dirty="0" err="1" smtClean="0">
                <a:solidFill>
                  <a:srgbClr val="2C2926"/>
                </a:solidFill>
                <a:latin typeface="Times New Roman" panose="02020603050405020304" pitchFamily="18" charset="0"/>
                <a:ea typeface="Bricolage Grotesque Semi Bold" pitchFamily="34" charset="-122"/>
                <a:cs typeface="Times New Roman" panose="02020603050405020304" pitchFamily="18" charset="0"/>
              </a:rPr>
              <a:t>Madaniy</a:t>
            </a:r>
            <a:r>
              <a:rPr lang="en-US" sz="5400" dirty="0" smtClean="0">
                <a:solidFill>
                  <a:srgbClr val="2C2926"/>
                </a:solidFill>
                <a:latin typeface="Times New Roman" panose="02020603050405020304" pitchFamily="18" charset="0"/>
                <a:ea typeface="Bricolage Grotesque Semi Bold" pitchFamily="34" charset="-122"/>
                <a:cs typeface="Times New Roman" panose="02020603050405020304" pitchFamily="18" charset="0"/>
              </a:rPr>
              <a:t>-</a:t>
            </a:r>
          </a:p>
          <a:p>
            <a:pPr>
              <a:lnSpc>
                <a:spcPts val="2292"/>
              </a:lnSpc>
            </a:pPr>
            <a:endParaRPr lang="en-US" sz="5400" dirty="0">
              <a:solidFill>
                <a:srgbClr val="2C2926"/>
              </a:solidFill>
              <a:latin typeface="Times New Roman" panose="02020603050405020304" pitchFamily="18" charset="0"/>
              <a:ea typeface="Bricolage Grotesque Semi Bold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endParaRPr lang="en-US" sz="5400" dirty="0" smtClean="0">
              <a:solidFill>
                <a:srgbClr val="2C2926"/>
              </a:solidFill>
              <a:latin typeface="Times New Roman" panose="02020603050405020304" pitchFamily="18" charset="0"/>
              <a:ea typeface="Bricolage Grotesque Semi Bold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r>
              <a:rPr lang="en-US" sz="5400" dirty="0" err="1" smtClean="0">
                <a:solidFill>
                  <a:srgbClr val="2C2926"/>
                </a:solidFill>
                <a:latin typeface="Times New Roman" panose="02020603050405020304" pitchFamily="18" charset="0"/>
                <a:ea typeface="Bricolage Grotesque Semi Bold" pitchFamily="34" charset="-122"/>
                <a:cs typeface="Times New Roman" panose="02020603050405020304" pitchFamily="18" charset="0"/>
              </a:rPr>
              <a:t>ma'rifiy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772933" y="1524000"/>
            <a:ext cx="4696918" cy="18897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endParaRPr lang="en-US" sz="4000" dirty="0" smtClean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292"/>
              </a:lnSpc>
            </a:pPr>
            <a:endParaRPr lang="en-US" sz="4000" dirty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r>
              <a:rPr lang="en-US" sz="4000" dirty="0" err="1" smtClean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Teatr</a:t>
            </a:r>
            <a:r>
              <a:rPr lang="en-US" sz="4000" dirty="0" smtClean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muzey</a:t>
            </a:r>
            <a:r>
              <a:rPr lang="en-US" sz="4000" dirty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endParaRPr lang="en-US" sz="4000" dirty="0" smtClean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endParaRPr lang="en-US" sz="4000" dirty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r>
              <a:rPr lang="en-US" sz="4000" dirty="0" err="1" smtClean="0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tashriflari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endParaRPr lang="en-US" sz="40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851905" y="3733800"/>
            <a:ext cx="4639443" cy="197513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375"/>
              </a:lnSpc>
              <a:buSzPct val="100000"/>
            </a:pPr>
            <a:r>
              <a:rPr lang="en-US" sz="4400" dirty="0" err="1">
                <a:solidFill>
                  <a:srgbClr val="2C2926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Konsertlar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250755" y="2032416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276998" y="4467159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21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70124" y="1669707"/>
            <a:ext cx="2362696" cy="89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12023" y="234339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endParaRPr lang="en-US" sz="1458" dirty="0"/>
          </a:p>
        </p:txBody>
      </p:sp>
      <p:sp>
        <p:nvSpPr>
          <p:cNvPr id="10" name="Text 8"/>
          <p:cNvSpPr/>
          <p:nvPr/>
        </p:nvSpPr>
        <p:spPr>
          <a:xfrm>
            <a:off x="6189716" y="1711005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772932" y="1203960"/>
            <a:ext cx="4925547" cy="2209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endParaRPr lang="en-US" sz="4000" dirty="0" smtClean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292"/>
              </a:lnSpc>
            </a:pPr>
            <a:endParaRPr lang="en-US" sz="4000" dirty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r>
              <a:rPr lang="en-US" sz="4000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Musobaqalar</a:t>
            </a:r>
            <a:r>
              <a:rPr lang="en-US" sz="4000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</a:t>
            </a:r>
            <a:endParaRPr lang="en-US" sz="4000" dirty="0" smtClean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292"/>
              </a:lnSpc>
            </a:pPr>
            <a:endParaRPr lang="en-US" sz="4000" dirty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292"/>
              </a:lnSpc>
            </a:pPr>
            <a:r>
              <a:rPr lang="en-US" sz="4000" dirty="0" err="1" smtClean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estafetalar</a:t>
            </a:r>
            <a:endParaRPr lang="en-US" sz="4000" dirty="0"/>
          </a:p>
          <a:p>
            <a:pPr>
              <a:lnSpc>
                <a:spcPts val="2292"/>
              </a:lnSpc>
            </a:pPr>
            <a:endParaRPr lang="en-US" sz="4000" dirty="0" smtClean="0"/>
          </a:p>
          <a:p>
            <a:pPr>
              <a:lnSpc>
                <a:spcPts val="2292"/>
              </a:lnSpc>
            </a:pPr>
            <a:endParaRPr lang="en-US" sz="40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851905" y="3733800"/>
            <a:ext cx="4639443" cy="197513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92"/>
              </a:lnSpc>
            </a:pPr>
            <a:r>
              <a:rPr lang="en-US" sz="4400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Sport </a:t>
            </a:r>
            <a:r>
              <a:rPr lang="en-US" sz="4400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o'yinlari</a:t>
            </a:r>
            <a:endParaRPr lang="en-US" sz="4400" dirty="0"/>
          </a:p>
          <a:p>
            <a:pPr algn="ctr">
              <a:lnSpc>
                <a:spcPts val="2292"/>
              </a:lnSpc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250755" y="2032416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276998" y="4467159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329304" y="1669707"/>
            <a:ext cx="4235236" cy="387096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645920" y="2797978"/>
            <a:ext cx="3396443" cy="1065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92"/>
              </a:lnSpc>
            </a:pP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SPORT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1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70124" y="1669707"/>
            <a:ext cx="2362696" cy="89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12023" y="234339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endParaRPr lang="en-US" sz="1458" dirty="0"/>
          </a:p>
        </p:txBody>
      </p:sp>
      <p:sp>
        <p:nvSpPr>
          <p:cNvPr id="10" name="Text 8"/>
          <p:cNvSpPr/>
          <p:nvPr/>
        </p:nvSpPr>
        <p:spPr>
          <a:xfrm>
            <a:off x="6189716" y="1711005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endParaRPr lang="en-US" sz="1833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772932" y="1203960"/>
            <a:ext cx="4925547" cy="2209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92"/>
              </a:lnSpc>
            </a:pPr>
            <a:endParaRPr lang="en-US" sz="4000" dirty="0" smtClean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292"/>
              </a:lnSpc>
            </a:pPr>
            <a:endParaRPr lang="en-US" sz="4000" dirty="0">
              <a:solidFill>
                <a:srgbClr val="2C2926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292"/>
              </a:lnSpc>
            </a:pPr>
            <a:r>
              <a:rPr lang="en-US" sz="5400" b="1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Hasharlar</a:t>
            </a:r>
            <a:endParaRPr lang="en-US" sz="5400" b="1" dirty="0"/>
          </a:p>
          <a:p>
            <a:pPr>
              <a:lnSpc>
                <a:spcPts val="2292"/>
              </a:lnSpc>
            </a:pPr>
            <a:endParaRPr lang="en-US" sz="4000" dirty="0" smtClean="0"/>
          </a:p>
          <a:p>
            <a:pPr>
              <a:lnSpc>
                <a:spcPts val="2292"/>
              </a:lnSpc>
            </a:pPr>
            <a:endParaRPr lang="en-US" sz="40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851905" y="3733800"/>
            <a:ext cx="4639443" cy="197513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92"/>
              </a:lnSpc>
            </a:pPr>
            <a:r>
              <a:rPr lang="en-US" sz="4400" dirty="0" err="1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Hunarmandchilik</a:t>
            </a:r>
            <a:r>
              <a:rPr lang="en-US" sz="4400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endParaRPr lang="en-US" sz="4400" dirty="0" smtClean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ctr">
              <a:lnSpc>
                <a:spcPts val="2292"/>
              </a:lnSpc>
            </a:pPr>
            <a:endParaRPr lang="en-US" sz="4400" dirty="0">
              <a:solidFill>
                <a:srgbClr val="2C2926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ctr">
              <a:lnSpc>
                <a:spcPts val="2292"/>
              </a:lnSpc>
            </a:pPr>
            <a:r>
              <a:rPr lang="en-US" sz="4400" dirty="0" err="1" smtClean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to'garaklari</a:t>
            </a:r>
            <a:endParaRPr lang="en-US" sz="4400" dirty="0"/>
          </a:p>
          <a:p>
            <a:pPr algn="ctr">
              <a:lnSpc>
                <a:spcPts val="2292"/>
              </a:lnSpc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250755" y="2032416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276998" y="4467159"/>
            <a:ext cx="522178" cy="76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329304" y="1669707"/>
            <a:ext cx="4235236" cy="387096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645920" y="2797978"/>
            <a:ext cx="3396443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92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MEHNAT </a:t>
            </a:r>
          </a:p>
          <a:p>
            <a:pPr algn="ctr">
              <a:lnSpc>
                <a:spcPts val="2292"/>
              </a:lnSpc>
            </a:pP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92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TA’LIMI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14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1" y="-297"/>
            <a:ext cx="12156478" cy="68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077" y="410800"/>
            <a:ext cx="8547653" cy="6036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92348" y="2279373"/>
            <a:ext cx="6559825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E’tiboringiz</a:t>
            </a:r>
            <a:endParaRPr lang="en-US" sz="35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5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35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uchun</a:t>
            </a:r>
            <a:endParaRPr lang="en-US" sz="35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5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35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raxmat</a:t>
            </a:r>
            <a:r>
              <a:rPr lang="en-US" sz="35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!</a:t>
            </a:r>
            <a:endParaRPr lang="ru-RU" sz="35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36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1c778b07d76c0ebcca4d227d4d065d8fa4ed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299</Words>
  <Application>Microsoft Office PowerPoint</Application>
  <PresentationFormat>Широкоэкранный</PresentationFormat>
  <Paragraphs>87</Paragraphs>
  <Slides>15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Bricolage Grotesque Semi Bold</vt:lpstr>
      <vt:lpstr>Calibri</vt:lpstr>
      <vt:lpstr>Calibri Light</vt:lpstr>
      <vt:lpstr>Inter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Nargiza</cp:lastModifiedBy>
  <cp:revision>45</cp:revision>
  <dcterms:created xsi:type="dcterms:W3CDTF">2025-02-10T17:26:55Z</dcterms:created>
  <dcterms:modified xsi:type="dcterms:W3CDTF">2026-10-09T15:39:14Z</dcterms:modified>
</cp:coreProperties>
</file>