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363" r:id="rId2"/>
    <p:sldId id="360" r:id="rId3"/>
    <p:sldId id="355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71" r:id="rId19"/>
    <p:sldId id="273" r:id="rId20"/>
    <p:sldId id="357" r:id="rId21"/>
    <p:sldId id="358" r:id="rId22"/>
  </p:sldIdLst>
  <p:sldSz cx="14630400" cy="8229600"/>
  <p:notesSz cx="8229600" cy="14630400"/>
  <p:embeddedFontLst>
    <p:embeddedFont>
      <p:font typeface="Calibri Light" panose="020F0302020204030204" pitchFamily="34" charset="0"/>
      <p:regular r:id="rId24"/>
      <p: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Fraunces Extra Bold" panose="020B0604020202020204" charset="0"/>
      <p:regular r:id="rId30"/>
    </p:embeddedFont>
    <p:embeddedFont>
      <p:font typeface="DM Sans Medium" panose="020B0604020202020204" charset="0"/>
      <p:regular r:id="rId31"/>
    </p:embeddedFont>
    <p:embeddedFont>
      <p:font typeface="Arial Narrow" panose="020B0606020202030204" pitchFamily="34" charset="0"/>
      <p:regular r:id="rId32"/>
      <p:bold r:id="rId33"/>
      <p:italic r:id="rId34"/>
      <p:boldItalic r:id="rId35"/>
    </p:embeddedFont>
    <p:embeddedFont>
      <p:font typeface="Inter" panose="020B0604020202020204" charset="0"/>
      <p:regular r:id="rId36"/>
    </p:embeddedFont>
  </p:embeddedFontLst>
  <p:custDataLst>
    <p:tags r:id="rId3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42" d="100"/>
          <a:sy n="42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73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6986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10/9/2026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277909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10/9/2026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2905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779417" y="493571"/>
            <a:ext cx="14115142" cy="758871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uz-Latn-UZ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Pedagoglarning kasbiy rivojlanishi va o‘zaro hamkorlik” moduli</a:t>
            </a:r>
            <a:endParaRPr lang="ru-RU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</a:t>
            </a:r>
            <a:r>
              <a:rPr lang="en-US" sz="5400" b="1" dirty="0">
                <a:solidFill>
                  <a:schemeClr val="tx1"/>
                </a:solidFill>
                <a:latin typeface="Arial Narrow" panose="020B0606020202030204" pitchFamily="34" charset="0"/>
              </a:rPr>
              <a:t>2</a:t>
            </a:r>
            <a:r>
              <a:rPr lang="uz-Latn-UZ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-mavzu</a:t>
            </a:r>
            <a:r>
              <a:rPr lang="uz-Latn-UZ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az-Latn-AZ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 faoliyatini tahlil qilish va baholash – kasbiy rivojlanish asosi</a:t>
            </a:r>
            <a:endParaRPr lang="uz-Latn-UZ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Latn-UZ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Latn-UZ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soat</a:t>
            </a:r>
            <a:r>
              <a:rPr lang="en-US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uz-Cyrl-UZ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mashgʻulot</a:t>
            </a:r>
            <a:r>
              <a:rPr lang="uz-Latn-UZ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5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Nargiza 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54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4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PhD) V/B Professor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66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2416" y="841248"/>
            <a:ext cx="12600432" cy="669340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Latn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uz-Cyrl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qituvchilikdagi eng katta kuchli tomonlaringiz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ayting</a:t>
            </a:r>
            <a:r>
              <a:rPr lang="uz-Cyrl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Latn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uz-Cyrl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zingizni kuchsiz tomonlaringizni qanday aniqlaysiz?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 tomonlaringizni rivojlantirish uchun qanday strategiyalarni qo</a:t>
            </a:r>
            <a:r>
              <a:rPr lang="uz-Latn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uz-Cyrl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llaysiz?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Kuchsiz tomonlaringizni yaxshilash uchun qanday qadamlar tashlamoqdasiz?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40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451429" y="1357690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53" name="Google Shape;653;p26"/>
          <p:cNvGrpSpPr/>
          <p:nvPr/>
        </p:nvGrpSpPr>
        <p:grpSpPr>
          <a:xfrm>
            <a:off x="701083" y="2149253"/>
            <a:ext cx="6429250" cy="199092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O‘zini-o‘zi baholash faoliyati: o‘z faoliyatini baholash turlari va vositalari,  o‘zining kuchli va kuchsiz tomonlarini aniqlashning samarali usul va vositalari</a:t>
              </a:r>
              <a:endParaRPr lang="ru-RU" sz="2133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7179107" y="3225087"/>
            <a:ext cx="6429526" cy="1990928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08889" y="3183670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400" b="1" dirty="0">
                  <a:latin typeface="Arial Narrow" panose="020B0606020202030204" pitchFamily="34" charset="0"/>
                </a:rPr>
                <a:t>Kasbiy rivojlanishda o‘qituvchilar hamkorligi</a:t>
              </a:r>
              <a:endParaRPr lang="ru-RU" sz="24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7457878" y="3705233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509486" y="286234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8150878" y="5215255"/>
            <a:ext cx="706571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grpSp>
        <p:nvGrpSpPr>
          <p:cNvPr id="49" name="Google Shape;659;p26">
            <a:extLst>
              <a:ext uri="{FF2B5EF4-FFF2-40B4-BE49-F238E27FC236}">
                <a16:creationId xmlns:a16="http://schemas.microsoft.com/office/drawing/2014/main" id="{0256AE8F-DA68-42A1-A060-05DB39AD8DAF}"/>
              </a:ext>
            </a:extLst>
          </p:cNvPr>
          <p:cNvGrpSpPr/>
          <p:nvPr/>
        </p:nvGrpSpPr>
        <p:grpSpPr>
          <a:xfrm>
            <a:off x="891349" y="4934854"/>
            <a:ext cx="6429526" cy="1990928"/>
            <a:chOff x="710274" y="3077051"/>
            <a:chExt cx="3704085" cy="1132200"/>
          </a:xfrm>
        </p:grpSpPr>
        <p:sp>
          <p:nvSpPr>
            <p:cNvPr id="50" name="Google Shape;660;p26">
              <a:extLst>
                <a:ext uri="{FF2B5EF4-FFF2-40B4-BE49-F238E27FC236}">
                  <a16:creationId xmlns:a16="http://schemas.microsoft.com/office/drawing/2014/main" id="{351456DB-5498-4E54-B317-F06F79792D53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51" name="Google Shape;661;p26">
              <a:extLst>
                <a:ext uri="{FF2B5EF4-FFF2-40B4-BE49-F238E27FC236}">
                  <a16:creationId xmlns:a16="http://schemas.microsoft.com/office/drawing/2014/main" id="{6F764733-86AA-4902-93F7-A53997245E50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52" name="Google Shape;662;p26">
              <a:extLst>
                <a:ext uri="{FF2B5EF4-FFF2-40B4-BE49-F238E27FC236}">
                  <a16:creationId xmlns:a16="http://schemas.microsoft.com/office/drawing/2014/main" id="{E2C1BBDC-8E63-4DCA-BEA7-FEA730189578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53" name="Google Shape;663;p26">
              <a:extLst>
                <a:ext uri="{FF2B5EF4-FFF2-40B4-BE49-F238E27FC236}">
                  <a16:creationId xmlns:a16="http://schemas.microsoft.com/office/drawing/2014/main" id="{13B4F901-227F-482F-B537-F59577C4B988}"/>
                </a:ext>
              </a:extLst>
            </p:cNvPr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400" b="1" dirty="0">
                  <a:latin typeface="Arial Narrow" panose="020B0606020202030204" pitchFamily="34" charset="0"/>
                </a:rPr>
                <a:t>O‘z ustida ishlash rejasini ishlab chiqish</a:t>
              </a:r>
              <a:endParaRPr lang="ru-RU" sz="24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59" name="Google Shape;669;p26">
            <a:extLst>
              <a:ext uri="{FF2B5EF4-FFF2-40B4-BE49-F238E27FC236}">
                <a16:creationId xmlns:a16="http://schemas.microsoft.com/office/drawing/2014/main" id="{89E2FB43-E7D6-47FE-B618-EE54BA99693A}"/>
              </a:ext>
            </a:extLst>
          </p:cNvPr>
          <p:cNvGrpSpPr/>
          <p:nvPr/>
        </p:nvGrpSpPr>
        <p:grpSpPr>
          <a:xfrm>
            <a:off x="1615250" y="5506471"/>
            <a:ext cx="706571" cy="715061"/>
            <a:chOff x="2497275" y="2744159"/>
            <a:chExt cx="370930" cy="370549"/>
          </a:xfrm>
        </p:grpSpPr>
        <p:sp>
          <p:nvSpPr>
            <p:cNvPr id="60" name="Google Shape;670;p26">
              <a:extLst>
                <a:ext uri="{FF2B5EF4-FFF2-40B4-BE49-F238E27FC236}">
                  <a16:creationId xmlns:a16="http://schemas.microsoft.com/office/drawing/2014/main" id="{977D1B6C-299F-4B4C-8D58-B4773A028316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1" name="Google Shape;671;p26">
              <a:extLst>
                <a:ext uri="{FF2B5EF4-FFF2-40B4-BE49-F238E27FC236}">
                  <a16:creationId xmlns:a16="http://schemas.microsoft.com/office/drawing/2014/main" id="{DD27A5F2-2E18-411C-9254-28990D47F15A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2" name="Google Shape;672;p26">
              <a:extLst>
                <a:ext uri="{FF2B5EF4-FFF2-40B4-BE49-F238E27FC236}">
                  <a16:creationId xmlns:a16="http://schemas.microsoft.com/office/drawing/2014/main" id="{EE318E59-FBE7-44A2-831F-819A6233EBF3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3" name="Google Shape;673;p26">
              <a:extLst>
                <a:ext uri="{FF2B5EF4-FFF2-40B4-BE49-F238E27FC236}">
                  <a16:creationId xmlns:a16="http://schemas.microsoft.com/office/drawing/2014/main" id="{359484CF-F158-401E-9B27-2F012CFFFA1F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" name="Google Shape;674;p26">
              <a:extLst>
                <a:ext uri="{FF2B5EF4-FFF2-40B4-BE49-F238E27FC236}">
                  <a16:creationId xmlns:a16="http://schemas.microsoft.com/office/drawing/2014/main" id="{E4DCD4F3-5A1D-4F93-AF3C-F20467768A60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" name="Google Shape;675;p26">
              <a:extLst>
                <a:ext uri="{FF2B5EF4-FFF2-40B4-BE49-F238E27FC236}">
                  <a16:creationId xmlns:a16="http://schemas.microsoft.com/office/drawing/2014/main" id="{99B89D65-4A6E-461F-9148-41481C06F891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18408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Cyrl-UZ" sz="4450" b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</a:t>
            </a:r>
            <a:r>
              <a:rPr lang="uz-Cyrl-UZ" sz="4450" b="1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uz-Cyrl-UZ" sz="445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baholash faoliyati: mohiyati va ahamiyati</a:t>
            </a:r>
            <a:endParaRPr lang="uz-Cyrl-UZ" sz="445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437376" y="4005072"/>
            <a:ext cx="7399235" cy="13883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uz-Cyrl-UZ" sz="3600" dirty="0">
                <a:solidFill>
                  <a:srgbClr val="161613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O‘zini-o‘zi baholash - o‘qituvchi o‘z faoliyatini tahlil qilib, o‘zining kasbiy rivojlanish yo‘nalishlarini aniqlash jarayoni. Bu jarayon o‘qituvchiga o‘zining kuchli va zaif tomonlarini tan olish imkonini beradi.</a:t>
            </a:r>
            <a:endParaRPr lang="uz-Cyrl-U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665470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1141547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</a:t>
            </a:r>
            <a:r>
              <a:rPr lang="en-US" sz="4450" b="1" dirty="0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en-US" sz="445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baholash </a:t>
            </a:r>
            <a:r>
              <a:rPr lang="uz-Cyrl-UZ" sz="4450" b="1" dirty="0">
                <a:solidFill>
                  <a:srgbClr val="161613"/>
                </a:solidFill>
                <a:latin typeface="Arial Narrow" panose="020B0606020202030204" pitchFamily="34" charset="0"/>
              </a:rPr>
              <a:t>jarayonining tamoyillari</a:t>
            </a:r>
          </a:p>
          <a:p>
            <a:pPr marL="0" indent="0">
              <a:lnSpc>
                <a:spcPts val="5550"/>
              </a:lnSpc>
              <a:buNone/>
            </a:pP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Ob</a:t>
            </a:r>
            <a:r>
              <a:rPr lang="uz-Cyrl-UZ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’</a:t>
            </a:r>
            <a:r>
              <a:rPr lang="en-US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ektivlik</a:t>
            </a: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Baholashda sub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’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ektivlikdan xoli bo‘lish va o‘zning kuchli va zaif tomonlarini tan olish.</a:t>
            </a:r>
          </a:p>
        </p:txBody>
      </p:sp>
      <p:sp>
        <p:nvSpPr>
          <p:cNvPr id="5" name="Text 3"/>
          <p:cNvSpPr/>
          <p:nvPr/>
        </p:nvSpPr>
        <p:spPr>
          <a:xfrm>
            <a:off x="5332928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Doimiylik</a:t>
            </a:r>
          </a:p>
        </p:txBody>
      </p:sp>
      <p:sp>
        <p:nvSpPr>
          <p:cNvPr id="6" name="Text 4"/>
          <p:cNvSpPr/>
          <p:nvPr/>
        </p:nvSpPr>
        <p:spPr>
          <a:xfrm>
            <a:off x="5332928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baholashni muntazam ravishda olib borish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va o‘z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faoliyatini doimiy ravishda kuzatib borish.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9872067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Samaradorlik</a:t>
            </a:r>
          </a:p>
        </p:txBody>
      </p:sp>
      <p:sp>
        <p:nvSpPr>
          <p:cNvPr id="8" name="Text 6"/>
          <p:cNvSpPr/>
          <p:nvPr/>
        </p:nvSpPr>
        <p:spPr>
          <a:xfrm>
            <a:off x="9872067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Baholashning natijalariga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asoslanib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kasbiy rivojlanish rejalarini ishlab chiqish.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CA83BDA-28C3-4079-9C5B-EA3164A09AC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1CE0A9C-91D0-4352-A7EF-67026A7336E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3871" y="1052870"/>
            <a:ext cx="7709059" cy="1281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5000"/>
              </a:lnSpc>
            </a:pP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</a:t>
            </a: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baholashning turlari va vositalari</a:t>
            </a:r>
          </a:p>
        </p:txBody>
      </p:sp>
      <p:sp>
        <p:nvSpPr>
          <p:cNvPr id="4" name="Shape 1"/>
          <p:cNvSpPr/>
          <p:nvPr/>
        </p:nvSpPr>
        <p:spPr>
          <a:xfrm>
            <a:off x="6203871" y="2641402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5" name="Text 2"/>
          <p:cNvSpPr/>
          <p:nvPr/>
        </p:nvSpPr>
        <p:spPr>
          <a:xfrm>
            <a:off x="6408777" y="2846308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Darsni tahlil qilish</a:t>
            </a:r>
            <a:endParaRPr lang="en-US" sz="24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408777" y="3289578"/>
            <a:ext cx="3342322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O‘tkazilgan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darsni tahlil qilish, uning ijobiy va salbiy tomonlarini aniqlash.</a:t>
            </a:r>
          </a:p>
        </p:txBody>
      </p:sp>
      <p:sp>
        <p:nvSpPr>
          <p:cNvPr id="7" name="Shape 4"/>
          <p:cNvSpPr/>
          <p:nvPr/>
        </p:nvSpPr>
        <p:spPr>
          <a:xfrm>
            <a:off x="10160913" y="2641402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8" name="Text 5"/>
          <p:cNvSpPr/>
          <p:nvPr/>
        </p:nvSpPr>
        <p:spPr>
          <a:xfrm>
            <a:off x="10365819" y="2846308"/>
            <a:ext cx="3064312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</a:t>
            </a: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‘quvchilar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bilan muloqot</a:t>
            </a:r>
          </a:p>
        </p:txBody>
      </p:sp>
      <p:sp>
        <p:nvSpPr>
          <p:cNvPr id="9" name="Text 6"/>
          <p:cNvSpPr/>
          <p:nvPr/>
        </p:nvSpPr>
        <p:spPr>
          <a:xfrm>
            <a:off x="10365819" y="3166586"/>
            <a:ext cx="3342322" cy="13120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550"/>
              </a:lnSpc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‘quvchilar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bilan suhbatlashish, ularning fikr-mulohazalarini olish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ta’lim uslubini takomillashtirish.</a:t>
            </a:r>
          </a:p>
        </p:txBody>
      </p:sp>
      <p:sp>
        <p:nvSpPr>
          <p:cNvPr id="10" name="Shape 7"/>
          <p:cNvSpPr/>
          <p:nvPr/>
        </p:nvSpPr>
        <p:spPr>
          <a:xfrm>
            <a:off x="6203871" y="5011460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11" name="Text 8"/>
          <p:cNvSpPr/>
          <p:nvPr/>
        </p:nvSpPr>
        <p:spPr>
          <a:xfrm>
            <a:off x="6408777" y="5216366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O‘zaro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baholash</a:t>
            </a:r>
          </a:p>
        </p:txBody>
      </p:sp>
      <p:sp>
        <p:nvSpPr>
          <p:cNvPr id="12" name="Text 9"/>
          <p:cNvSpPr/>
          <p:nvPr/>
        </p:nvSpPr>
        <p:spPr>
          <a:xfrm>
            <a:off x="6408777" y="5659636"/>
            <a:ext cx="3342322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Boshqa o‘qituvchilar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bilan darslarini tahlil qilish, ularning tajribalaridan foydalanish.</a:t>
            </a:r>
          </a:p>
        </p:txBody>
      </p:sp>
      <p:sp>
        <p:nvSpPr>
          <p:cNvPr id="13" name="Shape 10"/>
          <p:cNvSpPr/>
          <p:nvPr/>
        </p:nvSpPr>
        <p:spPr>
          <a:xfrm>
            <a:off x="10167390" y="5003214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14" name="Text 11"/>
          <p:cNvSpPr/>
          <p:nvPr/>
        </p:nvSpPr>
        <p:spPr>
          <a:xfrm>
            <a:off x="10365819" y="5216366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Portfolio</a:t>
            </a:r>
          </a:p>
        </p:txBody>
      </p:sp>
      <p:sp>
        <p:nvSpPr>
          <p:cNvPr id="15" name="Text 12"/>
          <p:cNvSpPr/>
          <p:nvPr/>
        </p:nvSpPr>
        <p:spPr>
          <a:xfrm>
            <a:off x="10365819" y="5536644"/>
            <a:ext cx="3342322" cy="13120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professional faoliyatini aks ettiruvchi portfolio yaratish va uni doimiy ravishda yangilab borish.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92964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000"/>
              </a:lnSpc>
              <a:buNone/>
            </a:pPr>
            <a:r>
              <a:rPr lang="uz-Cyrl-UZ" sz="4000" b="1">
                <a:solidFill>
                  <a:srgbClr val="161613"/>
                </a:solidFill>
                <a:latin typeface="Arial Narrow" panose="020B0606020202030204" pitchFamily="34" charset="0"/>
              </a:rPr>
              <a:t>O‘zning 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kuchli tomonlarini aniqlash usullari</a:t>
            </a:r>
          </a:p>
        </p:txBody>
      </p:sp>
      <p:sp>
        <p:nvSpPr>
          <p:cNvPr id="4" name="Shape 1"/>
          <p:cNvSpPr/>
          <p:nvPr/>
        </p:nvSpPr>
        <p:spPr>
          <a:xfrm>
            <a:off x="6280190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5" name="Text 2"/>
          <p:cNvSpPr/>
          <p:nvPr/>
        </p:nvSpPr>
        <p:spPr>
          <a:xfrm>
            <a:off x="6479500" y="3027521"/>
            <a:ext cx="11168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O‘z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faoliyatini tahlil qilish</a:t>
            </a:r>
          </a:p>
        </p:txBody>
      </p:sp>
      <p:sp>
        <p:nvSpPr>
          <p:cNvPr id="7" name="Text 4"/>
          <p:cNvSpPr/>
          <p:nvPr/>
        </p:nvSpPr>
        <p:spPr>
          <a:xfrm>
            <a:off x="7017306" y="3787259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O‘tkazilgan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darslar, tayyorlangan materiallar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 o‘quvchilar bilan o‘tkazilgan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muloqotni tahlil qilish.</a:t>
            </a:r>
          </a:p>
        </p:txBody>
      </p:sp>
      <p:sp>
        <p:nvSpPr>
          <p:cNvPr id="8" name="Shape 5"/>
          <p:cNvSpPr/>
          <p:nvPr/>
        </p:nvSpPr>
        <p:spPr>
          <a:xfrm>
            <a:off x="10171867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9" name="Text 6"/>
          <p:cNvSpPr/>
          <p:nvPr/>
        </p:nvSpPr>
        <p:spPr>
          <a:xfrm>
            <a:off x="10328791" y="3027521"/>
            <a:ext cx="19633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Boshqalarning fikr-mulohazalarini olish</a:t>
            </a:r>
          </a:p>
        </p:txBody>
      </p:sp>
      <p:sp>
        <p:nvSpPr>
          <p:cNvPr id="11" name="Text 8"/>
          <p:cNvSpPr/>
          <p:nvPr/>
        </p:nvSpPr>
        <p:spPr>
          <a:xfrm>
            <a:off x="10908983" y="3787259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hamkasblar va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rahbarlardan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faoliyati haqida fikr-mulohazalarini olish.</a:t>
            </a:r>
          </a:p>
        </p:txBody>
      </p:sp>
      <p:sp>
        <p:nvSpPr>
          <p:cNvPr id="12" name="Shape 9"/>
          <p:cNvSpPr/>
          <p:nvPr/>
        </p:nvSpPr>
        <p:spPr>
          <a:xfrm>
            <a:off x="6280190" y="6083737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3" name="Text 10"/>
          <p:cNvSpPr/>
          <p:nvPr/>
        </p:nvSpPr>
        <p:spPr>
          <a:xfrm>
            <a:off x="6434257" y="6168747"/>
            <a:ext cx="20216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6083737"/>
            <a:ext cx="300799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O‘ziga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nisbatan halollik</a:t>
            </a:r>
          </a:p>
        </p:txBody>
      </p:sp>
      <p:sp>
        <p:nvSpPr>
          <p:cNvPr id="15" name="Text 12"/>
          <p:cNvSpPr/>
          <p:nvPr/>
        </p:nvSpPr>
        <p:spPr>
          <a:xfrm>
            <a:off x="7017306" y="6574155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kamchiliklarini tan olish va ularni bartaraf etishga intilib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kuchli tomonlarini mustahkamlash.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0894" y="1045250"/>
            <a:ext cx="7715012" cy="12758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uz-Cyrl-UZ" sz="4000" b="1">
                <a:solidFill>
                  <a:srgbClr val="161613"/>
                </a:solidFill>
                <a:latin typeface="Arial Narrow" panose="020B0606020202030204" pitchFamily="34" charset="0"/>
              </a:rPr>
              <a:t>O‘zining 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kuchsiz tomonlarini aniqlashning samarali usullari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0894" y="2627233"/>
            <a:ext cx="510302" cy="51030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00894" y="3341608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Fikr-mulohazalar</a:t>
            </a:r>
          </a:p>
        </p:txBody>
      </p:sp>
      <p:sp>
        <p:nvSpPr>
          <p:cNvPr id="6" name="Text 2"/>
          <p:cNvSpPr/>
          <p:nvPr/>
        </p:nvSpPr>
        <p:spPr>
          <a:xfrm>
            <a:off x="6200894" y="3782854"/>
            <a:ext cx="3704392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hamkasblar va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rahbarlardan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faoliyati haqida fikr-mulohazalarini olish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1395" y="2627233"/>
            <a:ext cx="510302" cy="51030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11395" y="3341608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Kuzatish</a:t>
            </a:r>
          </a:p>
        </p:txBody>
      </p:sp>
      <p:sp>
        <p:nvSpPr>
          <p:cNvPr id="9" name="Text 4"/>
          <p:cNvSpPr/>
          <p:nvPr/>
        </p:nvSpPr>
        <p:spPr>
          <a:xfrm>
            <a:off x="10211395" y="3782854"/>
            <a:ext cx="3704511" cy="653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darslarini videoga yozib olish va keyinchalik uni tahlil qilish.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0894" y="5375315"/>
            <a:ext cx="510302" cy="51030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00894" y="6089690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O‘</a:t>
            </a: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tahlil qilish</a:t>
            </a:r>
          </a:p>
        </p:txBody>
      </p:sp>
      <p:sp>
        <p:nvSpPr>
          <p:cNvPr id="12" name="Text 6"/>
          <p:cNvSpPr/>
          <p:nvPr/>
        </p:nvSpPr>
        <p:spPr>
          <a:xfrm>
            <a:off x="6200894" y="6530935"/>
            <a:ext cx="3704392" cy="653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faoliyatini sinchiklab tahlil qilish va kamchiliklarni aniqlash</a:t>
            </a:r>
            <a:r>
              <a:rPr lang="en-US" sz="1600" dirty="0">
                <a:solidFill>
                  <a:srgbClr val="16161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5439" y="1165208"/>
            <a:ext cx="13248323" cy="5853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600"/>
              </a:lnSpc>
            </a:pP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O‘zini-o‘zi baholashning shaxsiy va kasbiy rivojlanishga ta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’</a:t>
            </a: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siri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1109" y="1767483"/>
            <a:ext cx="1648182" cy="137850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46803" y="2448044"/>
            <a:ext cx="76795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4996577" y="2104549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uz-Cyrl-UZ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Ishonch</a:t>
            </a:r>
            <a:endParaRPr lang="uz-Cyrl-UZ" sz="32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4996577" y="2461695"/>
            <a:ext cx="6079927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‘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ziga ishonchni kuchaytirish va o‘z imkoniyatlarini to‘liqroq anglash.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856083" y="3159800"/>
            <a:ext cx="9072086" cy="11430"/>
          </a:xfrm>
          <a:prstGeom prst="roundRect">
            <a:avLst>
              <a:gd name="adj" fmla="val 245786"/>
            </a:avLst>
          </a:prstGeom>
          <a:solidFill>
            <a:srgbClr val="D3D1C9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6959" y="3192780"/>
            <a:ext cx="3296483" cy="137850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17633" y="3694748"/>
            <a:ext cx="135136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1800" dirty="0"/>
          </a:p>
        </p:txBody>
      </p:sp>
      <p:sp>
        <p:nvSpPr>
          <p:cNvPr id="10" name="Text 6"/>
          <p:cNvSpPr/>
          <p:nvPr/>
        </p:nvSpPr>
        <p:spPr>
          <a:xfrm>
            <a:off x="5820728" y="3529846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Rivojlanish</a:t>
            </a:r>
          </a:p>
        </p:txBody>
      </p:sp>
      <p:sp>
        <p:nvSpPr>
          <p:cNvPr id="11" name="Text 7"/>
          <p:cNvSpPr/>
          <p:nvPr/>
        </p:nvSpPr>
        <p:spPr>
          <a:xfrm>
            <a:off x="5820728" y="3934658"/>
            <a:ext cx="6320552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just">
              <a:lnSpc>
                <a:spcPts val="2350"/>
              </a:lnSpc>
              <a:buNone/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kamchiliklarini bartaraf etish va kuchli tomonlarini rivojlantirish.</a:t>
            </a:r>
          </a:p>
        </p:txBody>
      </p:sp>
      <p:sp>
        <p:nvSpPr>
          <p:cNvPr id="12" name="Shape 8"/>
          <p:cNvSpPr/>
          <p:nvPr/>
        </p:nvSpPr>
        <p:spPr>
          <a:xfrm>
            <a:off x="5680234" y="4585097"/>
            <a:ext cx="8247936" cy="11430"/>
          </a:xfrm>
          <a:prstGeom prst="roundRect">
            <a:avLst>
              <a:gd name="adj" fmla="val 245786"/>
            </a:avLst>
          </a:prstGeom>
          <a:solidFill>
            <a:srgbClr val="D3D1C9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2808" y="4618077"/>
            <a:ext cx="4944785" cy="137850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15608" y="5120045"/>
            <a:ext cx="139065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0"/>
          <p:cNvSpPr/>
          <p:nvPr/>
        </p:nvSpPr>
        <p:spPr>
          <a:xfrm>
            <a:off x="6504384" y="4855843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300"/>
              </a:lnSpc>
              <a:buNone/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Samaradorlik</a:t>
            </a:r>
          </a:p>
        </p:txBody>
      </p:sp>
      <p:sp>
        <p:nvSpPr>
          <p:cNvPr id="16" name="Text 11"/>
          <p:cNvSpPr/>
          <p:nvPr/>
        </p:nvSpPr>
        <p:spPr>
          <a:xfrm>
            <a:off x="6644878" y="5359956"/>
            <a:ext cx="7027545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/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faoliyatini samaraliroq tashkil etish va o‘quvchilarga </a:t>
            </a:r>
            <a:endParaRPr lang="uz-Cyrl-UZ" sz="24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</a:endParaRPr>
          </a:p>
          <a:p>
            <a:pPr algn="just"/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sifatli ta'lim berish.</a:t>
            </a:r>
          </a:p>
        </p:txBody>
      </p:sp>
      <p:sp>
        <p:nvSpPr>
          <p:cNvPr id="17" name="Shape 12"/>
          <p:cNvSpPr/>
          <p:nvPr/>
        </p:nvSpPr>
        <p:spPr>
          <a:xfrm>
            <a:off x="6504384" y="6010394"/>
            <a:ext cx="7423785" cy="11430"/>
          </a:xfrm>
          <a:prstGeom prst="roundRect">
            <a:avLst>
              <a:gd name="adj" fmla="val 245786"/>
            </a:avLst>
          </a:prstGeom>
          <a:solidFill>
            <a:srgbClr val="D3D1C9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658" y="6043374"/>
            <a:ext cx="6593086" cy="1378506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3912394" y="6545342"/>
            <a:ext cx="145375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4</a:t>
            </a:r>
            <a:endParaRPr lang="en-US" sz="1800" dirty="0"/>
          </a:p>
        </p:txBody>
      </p:sp>
      <p:sp>
        <p:nvSpPr>
          <p:cNvPr id="20" name="Text 14"/>
          <p:cNvSpPr/>
          <p:nvPr/>
        </p:nvSpPr>
        <p:spPr>
          <a:xfrm>
            <a:off x="7469029" y="6230660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Professionallik</a:t>
            </a:r>
          </a:p>
        </p:txBody>
      </p:sp>
      <p:sp>
        <p:nvSpPr>
          <p:cNvPr id="21" name="Text 15"/>
          <p:cNvSpPr/>
          <p:nvPr/>
        </p:nvSpPr>
        <p:spPr>
          <a:xfrm>
            <a:off x="7469029" y="6635472"/>
            <a:ext cx="6318647" cy="599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Kasbiy mahoratini oshirish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va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professionallik darajasini yuksaltirish.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3D65EFF-A955-465E-8B97-6DD38B64748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96752FB-3910-4C86-9310-B464B0CD4A3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8516" y="1368574"/>
            <a:ext cx="13199031" cy="1278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O‘qituvchining o‘zini-o‘zi baholash faoiliyatini tashkil etish</a:t>
            </a:r>
            <a:endParaRPr lang="en-US" sz="4000" b="1" dirty="0">
              <a:latin typeface="Arial Narrow" panose="020B060602020203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7303770" y="2249210"/>
            <a:ext cx="22860" cy="5418415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4" name="Shape 2"/>
          <p:cNvSpPr/>
          <p:nvPr/>
        </p:nvSpPr>
        <p:spPr>
          <a:xfrm>
            <a:off x="6392347" y="2697837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5" name="Shape 3"/>
          <p:cNvSpPr/>
          <p:nvPr/>
        </p:nvSpPr>
        <p:spPr>
          <a:xfrm>
            <a:off x="7085171" y="2479238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6" name="Text 4"/>
          <p:cNvSpPr/>
          <p:nvPr/>
        </p:nvSpPr>
        <p:spPr>
          <a:xfrm>
            <a:off x="7264837" y="2555915"/>
            <a:ext cx="100608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715685" y="2453640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 maqsadlarini </a:t>
            </a:r>
            <a:endParaRPr lang="uz-Cyrl-UZ" sz="32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aniqlash.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7522369" y="3720108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9" name="Shape 7"/>
          <p:cNvSpPr/>
          <p:nvPr/>
        </p:nvSpPr>
        <p:spPr>
          <a:xfrm>
            <a:off x="7085171" y="3501509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0" name="Text 8"/>
          <p:cNvSpPr/>
          <p:nvPr/>
        </p:nvSpPr>
        <p:spPr>
          <a:xfrm>
            <a:off x="7226618" y="3578185"/>
            <a:ext cx="177046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8439864" y="3475911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baholashning turlari va </a:t>
            </a:r>
            <a:endParaRPr lang="uz-Cyrl-UZ" sz="36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l"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vositalarini tanlash.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392347" y="4640223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13" name="Shape 11"/>
          <p:cNvSpPr/>
          <p:nvPr/>
        </p:nvSpPr>
        <p:spPr>
          <a:xfrm>
            <a:off x="7085171" y="4421624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4" name="Text 12"/>
          <p:cNvSpPr/>
          <p:nvPr/>
        </p:nvSpPr>
        <p:spPr>
          <a:xfrm>
            <a:off x="7223998" y="4498300"/>
            <a:ext cx="182285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15685" y="4396026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 jarayonini </a:t>
            </a:r>
            <a:endParaRPr lang="uz-Cyrl-UZ" sz="32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rejalashtirish.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7522369" y="5560338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17" name="Shape 15"/>
          <p:cNvSpPr/>
          <p:nvPr/>
        </p:nvSpPr>
        <p:spPr>
          <a:xfrm>
            <a:off x="7085171" y="5341739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8" name="Text 16"/>
          <p:cNvSpPr/>
          <p:nvPr/>
        </p:nvSpPr>
        <p:spPr>
          <a:xfrm>
            <a:off x="7219950" y="5418415"/>
            <a:ext cx="190500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4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8439864" y="5316141"/>
            <a:ext cx="5474851" cy="654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baholashni olib borish va natijalarni tahlil qilish.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392347" y="6480453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21" name="Shape 19"/>
          <p:cNvSpPr/>
          <p:nvPr/>
        </p:nvSpPr>
        <p:spPr>
          <a:xfrm>
            <a:off x="7085171" y="6261854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22" name="Text 20"/>
          <p:cNvSpPr/>
          <p:nvPr/>
        </p:nvSpPr>
        <p:spPr>
          <a:xfrm>
            <a:off x="7221022" y="6338530"/>
            <a:ext cx="188357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5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715685" y="6236256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O‘zining kasbiy rivojlanish rejalarini </a:t>
            </a:r>
            <a:endParaRPr lang="uz-Cyrl-UZ" sz="32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tuzish.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BCDE635-FA86-425E-846E-4FB0CF519D5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296" y="102243"/>
            <a:ext cx="2533477" cy="7033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A66CD9D-412D-4E52-9E8C-FDA4705419A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13" y="80297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6553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z-Cyrl-UZ" sz="4800" b="1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O‘qituvchilar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hamkorligi: samarali ta’limning kaliti</a:t>
            </a:r>
            <a:endParaRPr lang="uz-Cyrl-UZ" sz="480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412325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40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O‘qituvchilar orasidagi samarali hamkorlik nafaqat o‘z faoliyatlarini yaxshilashga, balki butun ta’lim muassasalarining rivojlanishiga ham katta ta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’</a:t>
            </a:r>
            <a:r>
              <a:rPr lang="en-US" sz="40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sir ko‘rsatadi.</a:t>
            </a:r>
            <a:endParaRPr lang="en-US" sz="40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4840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27FC9E-77E7-4ABC-B5C5-E9BB1C25221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9FA2A78-16F0-4D40-A6C0-7BC0A3089E3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721412"/>
            <a:ext cx="1295423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Zamonaviy ta’limda hamkorlikning muhimligi</a:t>
            </a:r>
          </a:p>
        </p:txBody>
      </p:sp>
      <p:sp>
        <p:nvSpPr>
          <p:cNvPr id="3" name="Text 1"/>
          <p:cNvSpPr/>
          <p:nvPr/>
        </p:nvSpPr>
        <p:spPr>
          <a:xfrm>
            <a:off x="793790" y="3997166"/>
            <a:ext cx="348400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z-Cyrl-UZ" sz="3600" b="1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O‘zaro </a:t>
            </a:r>
            <a:r>
              <a:rPr lang="uz-Cyrl-UZ" sz="3600" b="1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tajriba almashish</a:t>
            </a:r>
            <a:endParaRPr lang="uz-Cyrl-UZ" sz="3600" b="1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57831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3200">
                <a:latin typeface="Arial Narrow" panose="020B0606020202030204" pitchFamily="34" charset="0"/>
                <a:ea typeface="Source Serif Pro" pitchFamily="34" charset="-122"/>
              </a:rPr>
              <a:t>O‘qituvchilar turli o‘quv </a:t>
            </a:r>
            <a:r>
              <a:rPr lang="uz-Cyrl-UZ" sz="3200" dirty="0">
                <a:latin typeface="Arial Narrow" panose="020B0606020202030204" pitchFamily="34" charset="0"/>
                <a:ea typeface="Source Serif Pro" pitchFamily="34" charset="-122"/>
              </a:rPr>
              <a:t>metodlarini muhokama qilishlari va eng samarali yondashuvlarni aniqlashlari mumkin.</a:t>
            </a:r>
          </a:p>
        </p:txBody>
      </p:sp>
      <p:sp>
        <p:nvSpPr>
          <p:cNvPr id="5" name="Text 3"/>
          <p:cNvSpPr/>
          <p:nvPr/>
        </p:nvSpPr>
        <p:spPr>
          <a:xfrm>
            <a:off x="7599521" y="3997166"/>
            <a:ext cx="365117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Yangi g‘oyalarni o‘rganish</a:t>
            </a:r>
          </a:p>
        </p:txBody>
      </p:sp>
      <p:sp>
        <p:nvSpPr>
          <p:cNvPr id="6" name="Text 4"/>
          <p:cNvSpPr/>
          <p:nvPr/>
        </p:nvSpPr>
        <p:spPr>
          <a:xfrm>
            <a:off x="7599521" y="457831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3200" dirty="0">
                <a:latin typeface="Arial Narrow" panose="020B0606020202030204" pitchFamily="34" charset="0"/>
                <a:ea typeface="Source Serif Pro" pitchFamily="34" charset="-122"/>
              </a:rPr>
              <a:t>Ular o‘zaro o‘rganish orqali o‘z bilimlarini kengaytirishlari va yangi o‘quv resurslarini baham ko‘rishlari mumkin.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6C638A9-1360-44E2-9255-F8976CD1ED3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BAB8ECF-9467-4D0C-AFD4-AC19E1EB7D1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6506" y="115120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uz-Cyrl-UZ" sz="4450" b="1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O‘qituvchilar hamkorligining mohiyati</a:t>
            </a:r>
            <a:endParaRPr lang="uz-Cyrl-UZ" sz="445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2670334"/>
            <a:ext cx="3664863" cy="2749987"/>
          </a:xfrm>
          <a:prstGeom prst="roundRect">
            <a:avLst>
              <a:gd name="adj" fmla="val 1237"/>
            </a:avLst>
          </a:prstGeom>
          <a:solidFill>
            <a:srgbClr val="F9F7F7"/>
          </a:solidFill>
          <a:ln/>
        </p:spPr>
      </p:sp>
      <p:sp>
        <p:nvSpPr>
          <p:cNvPr id="5" name="Text 2"/>
          <p:cNvSpPr/>
          <p:nvPr/>
        </p:nvSpPr>
        <p:spPr>
          <a:xfrm>
            <a:off x="850583" y="2693075"/>
            <a:ext cx="343804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buNone/>
            </a:pPr>
            <a:r>
              <a:rPr lang="uz-Cyrl-UZ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O‘zaro tajriba almashish</a:t>
            </a:r>
          </a:p>
        </p:txBody>
      </p:sp>
      <p:sp>
        <p:nvSpPr>
          <p:cNvPr id="6" name="Text 3"/>
          <p:cNvSpPr/>
          <p:nvPr/>
        </p:nvSpPr>
        <p:spPr>
          <a:xfrm>
            <a:off x="963989" y="3968710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latin typeface="Arial Narrow" panose="020B0606020202030204" pitchFamily="34" charset="0"/>
                <a:ea typeface="Source Serif Pro" pitchFamily="34" charset="-122"/>
              </a:rPr>
              <a:t>Birgalikda o‘quv dasturlari va materiallarni ishlab chiqish, pedagogik metodlarni muhokama qilish.</a:t>
            </a:r>
          </a:p>
        </p:txBody>
      </p:sp>
      <p:sp>
        <p:nvSpPr>
          <p:cNvPr id="7" name="Shape 4"/>
          <p:cNvSpPr/>
          <p:nvPr/>
        </p:nvSpPr>
        <p:spPr>
          <a:xfrm>
            <a:off x="4685467" y="2670334"/>
            <a:ext cx="3664863" cy="2749987"/>
          </a:xfrm>
          <a:prstGeom prst="roundRect">
            <a:avLst>
              <a:gd name="adj" fmla="val 1237"/>
            </a:avLst>
          </a:prstGeom>
          <a:noFill/>
          <a:ln/>
        </p:spPr>
      </p:sp>
      <p:sp>
        <p:nvSpPr>
          <p:cNvPr id="8" name="Text 5"/>
          <p:cNvSpPr/>
          <p:nvPr/>
        </p:nvSpPr>
        <p:spPr>
          <a:xfrm>
            <a:off x="4912281" y="2670334"/>
            <a:ext cx="321123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az-Latn-AZ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O‘quvchilarga yordam berish</a:t>
            </a:r>
          </a:p>
        </p:txBody>
      </p:sp>
      <p:sp>
        <p:nvSpPr>
          <p:cNvPr id="9" name="Text 6"/>
          <p:cNvSpPr/>
          <p:nvPr/>
        </p:nvSpPr>
        <p:spPr>
          <a:xfrm>
            <a:off x="4912281" y="3973985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O</a:t>
            </a:r>
            <a:r>
              <a:rPr lang="uz-Cyrl-UZ" sz="240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‘quvchilarning </a:t>
            </a:r>
            <a:r>
              <a:rPr lang="uz-Cyrl-UZ" sz="24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individual ehtiyojlarini qondirish, </a:t>
            </a:r>
            <a:r>
              <a:rPr lang="uz-Cyrl-UZ" sz="240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muvaffaqiyatli o‘rganish uchun qo‘llab-quvvatlash</a:t>
            </a:r>
            <a:r>
              <a:rPr lang="uz-Cyrl-UZ" sz="24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793790" y="5647134"/>
            <a:ext cx="7556421" cy="1669852"/>
          </a:xfrm>
          <a:prstGeom prst="roundRect">
            <a:avLst>
              <a:gd name="adj" fmla="val 2038"/>
            </a:avLst>
          </a:prstGeom>
          <a:solidFill>
            <a:srgbClr val="F9F7F7"/>
          </a:solidFill>
          <a:ln/>
        </p:spPr>
      </p:sp>
      <p:sp>
        <p:nvSpPr>
          <p:cNvPr id="11" name="Text 8"/>
          <p:cNvSpPr/>
          <p:nvPr/>
        </p:nvSpPr>
        <p:spPr>
          <a:xfrm>
            <a:off x="1020604" y="587394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Kasbiy rivojlanish</a:t>
            </a:r>
          </a:p>
        </p:txBody>
      </p:sp>
      <p:sp>
        <p:nvSpPr>
          <p:cNvPr id="12" name="Text 9"/>
          <p:cNvSpPr/>
          <p:nvPr/>
        </p:nvSpPr>
        <p:spPr>
          <a:xfrm>
            <a:off x="1020604" y="6364367"/>
            <a:ext cx="710279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Source Serif Pro" pitchFamily="34" charset="-122"/>
              </a:rPr>
              <a:t>O‘qituvchilarning malakasini oshirish, yangi o‘quv texnologiyalari va pedagogik </a:t>
            </a:r>
            <a:r>
              <a:rPr lang="uz-Cyrl-UZ" sz="2400" dirty="0">
                <a:latin typeface="Arial Narrow" panose="020B0606020202030204" pitchFamily="34" charset="0"/>
                <a:ea typeface="Source Serif Pro" pitchFamily="34" charset="-122"/>
              </a:rPr>
              <a:t>yondashuvlarni o‘rganish.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E9404A4-2553-41B4-AA6C-C48393E0753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CFB4136-BB89-4D5A-A20B-1ECB645F9F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5846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5550"/>
              </a:lnSpc>
              <a:buNone/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O‘zaro yordam va hamjihatlik</a:t>
            </a:r>
          </a:p>
        </p:txBody>
      </p:sp>
      <p:sp>
        <p:nvSpPr>
          <p:cNvPr id="4" name="Shape 1"/>
          <p:cNvSpPr/>
          <p:nvPr/>
        </p:nvSpPr>
        <p:spPr>
          <a:xfrm>
            <a:off x="6605111" y="2816185"/>
            <a:ext cx="30480" cy="435483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311247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3071336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7" name="Text 4"/>
          <p:cNvSpPr/>
          <p:nvPr/>
        </p:nvSpPr>
        <p:spPr>
          <a:xfrm>
            <a:off x="6543913" y="3156347"/>
            <a:ext cx="15275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3042999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latin typeface="Arial Narrow" panose="020B0606020202030204" pitchFamily="34" charset="0"/>
                <a:ea typeface="Source Serif Pro" pitchFamily="34" charset="-122"/>
              </a:rPr>
              <a:t>Qiyin o‘quvchilar </a:t>
            </a:r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bilan ishlashda</a:t>
            </a:r>
            <a:r>
              <a:rPr lang="uz-Cyrl-UZ" sz="2800">
                <a:latin typeface="Arial Narrow" panose="020B0606020202030204" pitchFamily="34" charset="0"/>
                <a:ea typeface="Source Serif Pro" pitchFamily="34" charset="-122"/>
              </a:rPr>
              <a:t>, o‘zaro </a:t>
            </a:r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yordam berish va maslahatlar almashish.</a:t>
            </a:r>
          </a:p>
        </p:txBody>
      </p:sp>
      <p:sp>
        <p:nvSpPr>
          <p:cNvPr id="9" name="Shape 6"/>
          <p:cNvSpPr/>
          <p:nvPr/>
        </p:nvSpPr>
        <p:spPr>
          <a:xfrm>
            <a:off x="6845022" y="4717494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10" name="Shape 7"/>
          <p:cNvSpPr/>
          <p:nvPr/>
        </p:nvSpPr>
        <p:spPr>
          <a:xfrm>
            <a:off x="6365200" y="447758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11" name="Text 8"/>
          <p:cNvSpPr/>
          <p:nvPr/>
        </p:nvSpPr>
        <p:spPr>
          <a:xfrm>
            <a:off x="6510457" y="4562594"/>
            <a:ext cx="21978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7867888" y="4449247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Bir-birlarining g‘</a:t>
            </a:r>
            <a:r>
              <a:rPr lang="uz-Cyrl-UZ" sz="2800">
                <a:latin typeface="Arial Narrow" panose="020B0606020202030204" pitchFamily="34" charset="0"/>
                <a:ea typeface="Source Serif Pro" pitchFamily="34" charset="-122"/>
              </a:rPr>
              <a:t>oyalarini qo‘llab-quvvatlash va o‘zaro </a:t>
            </a:r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ishonchni shakllantirish.</a:t>
            </a:r>
          </a:p>
        </p:txBody>
      </p:sp>
      <p:sp>
        <p:nvSpPr>
          <p:cNvPr id="13" name="Shape 10"/>
          <p:cNvSpPr/>
          <p:nvPr/>
        </p:nvSpPr>
        <p:spPr>
          <a:xfrm>
            <a:off x="6845022" y="6123742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14" name="Shape 11"/>
          <p:cNvSpPr/>
          <p:nvPr/>
        </p:nvSpPr>
        <p:spPr>
          <a:xfrm>
            <a:off x="6365200" y="588383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15" name="Text 12"/>
          <p:cNvSpPr/>
          <p:nvPr/>
        </p:nvSpPr>
        <p:spPr>
          <a:xfrm>
            <a:off x="6514148" y="5968841"/>
            <a:ext cx="21228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3"/>
          <p:cNvSpPr/>
          <p:nvPr/>
        </p:nvSpPr>
        <p:spPr>
          <a:xfrm>
            <a:off x="7867888" y="5855494"/>
            <a:ext cx="596872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buNone/>
            </a:pPr>
            <a:r>
              <a:rPr lang="en-US" sz="2800" dirty="0">
                <a:latin typeface="Arial Narrow" panose="020B0606020202030204" pitchFamily="34" charset="0"/>
                <a:ea typeface="Source Serif Pro" pitchFamily="34" charset="-122"/>
              </a:rPr>
              <a:t>Birgalikda professional rivojlanishga e’tibor qaratish, o‘quv dasturlarini takomillashtirish va o‘quvchilarga samarali yordam berish.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97D64FB-5319-4446-8233-33941BB329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CA8AC44-AB0D-4CAE-8A28-F33AB90A250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121169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Umumiy maqsadlarga erishish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969419"/>
            <a:ext cx="1134070" cy="202418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2864935"/>
            <a:ext cx="6082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O‘quvchilarning o‘rganish </a:t>
            </a:r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natijalarini yaxshilash</a:t>
            </a:r>
          </a:p>
        </p:txBody>
      </p:sp>
      <p:sp>
        <p:nvSpPr>
          <p:cNvPr id="6" name="Text 2"/>
          <p:cNvSpPr/>
          <p:nvPr/>
        </p:nvSpPr>
        <p:spPr>
          <a:xfrm>
            <a:off x="2268022" y="4204347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dirty="0">
                <a:solidFill>
                  <a:srgbClr val="504C49"/>
                </a:solidFill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O‘quvchilarning bilimlarini oshirish, o‘quv jarayonini yanada samarali qilish.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993600"/>
            <a:ext cx="1134070" cy="202418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5220414"/>
            <a:ext cx="6082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Ta’lim muassasasining rivojlanishiga </a:t>
            </a: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hissa qo‘shish</a:t>
            </a:r>
            <a:endParaRPr lang="uz-Cyrl-UZ" sz="3600" dirty="0">
              <a:solidFill>
                <a:srgbClr val="201B18"/>
              </a:solidFill>
              <a:latin typeface="Arial Narrow" panose="020B0606020202030204" pitchFamily="34" charset="0"/>
              <a:cs typeface="Platypi Medium" pitchFamily="34" charset="-12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268021" y="6524206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>
                <a:solidFill>
                  <a:srgbClr val="504C49"/>
                </a:solidFill>
                <a:latin typeface="Arial Narrow" panose="020B0606020202030204" pitchFamily="34" charset="0"/>
                <a:ea typeface="Source Serif Pro" pitchFamily="34" charset="-122"/>
              </a:rPr>
              <a:t>Ta’lim muassasasi obro‘sini oshirish, o‘quvchilar va ota-onalar uchun yanada yaxshi ta’lim muhitini yaratish.</a:t>
            </a:r>
          </a:p>
        </p:txBody>
      </p:sp>
      <p:sp>
        <p:nvSpPr>
          <p:cNvPr id="10" name="Text 0">
            <a:extLst>
              <a:ext uri="{FF2B5EF4-FFF2-40B4-BE49-F238E27FC236}">
                <a16:creationId xmlns:a16="http://schemas.microsoft.com/office/drawing/2014/main" id="{A7608EE2-39A5-4336-8A1C-D8A8D1AEB4F2}"/>
              </a:ext>
            </a:extLst>
          </p:cNvPr>
          <p:cNvSpPr/>
          <p:nvPr/>
        </p:nvSpPr>
        <p:spPr>
          <a:xfrm>
            <a:off x="7555835" y="1193704"/>
            <a:ext cx="798754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Maktab rivojlanishiga</a:t>
            </a:r>
            <a:endParaRPr lang="uz-Cyrl-UZ" sz="4800" b="1" dirty="0">
              <a:solidFill>
                <a:srgbClr val="201B18"/>
              </a:solidFill>
              <a:latin typeface="Arial Narrow" panose="020B0606020202030204" pitchFamily="34" charset="0"/>
              <a:cs typeface="Platypi Medium" pitchFamily="34" charset="-120"/>
            </a:endParaRPr>
          </a:p>
          <a:p>
            <a:pPr indent="0" algn="ctr">
              <a:lnSpc>
                <a:spcPts val="5550"/>
              </a:lnSpc>
              <a:buNone/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 ta’siri</a:t>
            </a:r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0162670C-C902-4654-A131-7A7A8D94AD46}"/>
              </a:ext>
            </a:extLst>
          </p:cNvPr>
          <p:cNvSpPr/>
          <p:nvPr/>
        </p:nvSpPr>
        <p:spPr>
          <a:xfrm>
            <a:off x="8892691" y="3760856"/>
            <a:ext cx="127278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200" b="1"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uz-Cyrl-UZ" sz="2200" b="1">
              <a:latin typeface="Arial Narrow" panose="020B0606020202030204" pitchFamily="34" charset="0"/>
            </a:endParaRP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A770A50A-754A-47B3-92A2-E27C1973E5C1}"/>
              </a:ext>
            </a:extLst>
          </p:cNvPr>
          <p:cNvSpPr/>
          <p:nvPr/>
        </p:nvSpPr>
        <p:spPr>
          <a:xfrm>
            <a:off x="9378638" y="3702444"/>
            <a:ext cx="419671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O‘quvchilarning </a:t>
            </a:r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muvaffaqiyati</a:t>
            </a: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45DE4E1D-16D3-4171-95B3-AEC08D65C25D}"/>
              </a:ext>
            </a:extLst>
          </p:cNvPr>
          <p:cNvSpPr/>
          <p:nvPr/>
        </p:nvSpPr>
        <p:spPr>
          <a:xfrm>
            <a:off x="8864711" y="4538334"/>
            <a:ext cx="183118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200" b="1" dirty="0"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uz-Cyrl-UZ" sz="2200" b="1" dirty="0">
              <a:latin typeface="Arial Narrow" panose="020B0606020202030204" pitchFamily="34" charset="0"/>
            </a:endParaRPr>
          </a:p>
        </p:txBody>
      </p:sp>
      <p:sp>
        <p:nvSpPr>
          <p:cNvPr id="17" name="Text 5">
            <a:extLst>
              <a:ext uri="{FF2B5EF4-FFF2-40B4-BE49-F238E27FC236}">
                <a16:creationId xmlns:a16="http://schemas.microsoft.com/office/drawing/2014/main" id="{20B7CCDF-C0F8-4B4D-B745-694037BE76F7}"/>
              </a:ext>
            </a:extLst>
          </p:cNvPr>
          <p:cNvSpPr/>
          <p:nvPr/>
        </p:nvSpPr>
        <p:spPr>
          <a:xfrm>
            <a:off x="9378638" y="4592677"/>
            <a:ext cx="42548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O‘qituvchilarning </a:t>
            </a:r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kasbiy rivoji</a:t>
            </a:r>
          </a:p>
        </p:txBody>
      </p:sp>
      <p:sp>
        <p:nvSpPr>
          <p:cNvPr id="19" name="Text 7">
            <a:extLst>
              <a:ext uri="{FF2B5EF4-FFF2-40B4-BE49-F238E27FC236}">
                <a16:creationId xmlns:a16="http://schemas.microsoft.com/office/drawing/2014/main" id="{54AD7CB2-B622-471E-AFA1-7CAFD3D77ADB}"/>
              </a:ext>
            </a:extLst>
          </p:cNvPr>
          <p:cNvSpPr/>
          <p:nvPr/>
        </p:nvSpPr>
        <p:spPr>
          <a:xfrm>
            <a:off x="8867807" y="5402966"/>
            <a:ext cx="17692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200" b="1" dirty="0"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uz-Cyrl-UZ" sz="2200" b="1" dirty="0">
              <a:latin typeface="Arial Narrow" panose="020B0606020202030204" pitchFamily="34" charset="0"/>
            </a:endParaRPr>
          </a:p>
        </p:txBody>
      </p:sp>
      <p:sp>
        <p:nvSpPr>
          <p:cNvPr id="20" name="Text 8">
            <a:extLst>
              <a:ext uri="{FF2B5EF4-FFF2-40B4-BE49-F238E27FC236}">
                <a16:creationId xmlns:a16="http://schemas.microsoft.com/office/drawing/2014/main" id="{7A2E1032-8A96-4339-B27E-F0DB9E98963F}"/>
              </a:ext>
            </a:extLst>
          </p:cNvPr>
          <p:cNvSpPr/>
          <p:nvPr/>
        </p:nvSpPr>
        <p:spPr>
          <a:xfrm>
            <a:off x="9378638" y="5482910"/>
            <a:ext cx="274701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Maktabning obro‘si</a:t>
            </a:r>
            <a:endParaRPr lang="uz-Cyrl-UZ" sz="3600" dirty="0">
              <a:solidFill>
                <a:srgbClr val="201B18"/>
              </a:solidFill>
              <a:latin typeface="Arial Narrow" panose="020B0606020202030204" pitchFamily="34" charset="0"/>
              <a:cs typeface="Platypi Medium" pitchFamily="34" charset="-12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67B1708-A363-4959-BD80-86A7B645226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F3E6199-4F73-48AE-9257-F85F14269C8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3479" y="54553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8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ustida ishlash rejasini ishlab chiqish</a:t>
            </a:r>
          </a:p>
        </p:txBody>
      </p:sp>
      <p:sp>
        <p:nvSpPr>
          <p:cNvPr id="4" name="Text 1"/>
          <p:cNvSpPr/>
          <p:nvPr/>
        </p:nvSpPr>
        <p:spPr>
          <a:xfrm>
            <a:off x="793790" y="2019861"/>
            <a:ext cx="7556421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Har bir o‘qituvchi, o‘zining pedagogik faoliyatini yanada yaxshilash, yangi metodlarni o‘zlashtirish va ta’lim sifatini oshirish yo‘lida o‘z ustida ishlashni doimiy ravishda davom ettirishi zarur. </a:t>
            </a:r>
            <a:endParaRPr lang="uz-Cyrl-UZ" sz="2400" dirty="0">
              <a:latin typeface="Arial Narrow" panose="020B0606020202030204" pitchFamily="34" charset="0"/>
              <a:ea typeface="Nobile" pitchFamily="34" charset="-122"/>
              <a:cs typeface="Nobile" pitchFamily="34" charset="-120"/>
            </a:endParaRPr>
          </a:p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Bunday ishlar faqat o‘qituvchining o‘zini rivojlantirishga yordam beradi, balki butun ta’lim tizimining samaradorligini oshirishga ham hissa qo‘shadi.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793790" y="6028373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C882F264-2A22-4957-BA4B-5C035E86C59C}"/>
              </a:ext>
            </a:extLst>
          </p:cNvPr>
          <p:cNvSpPr/>
          <p:nvPr/>
        </p:nvSpPr>
        <p:spPr>
          <a:xfrm>
            <a:off x="786170" y="4351496"/>
            <a:ext cx="931295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8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ustida ishlashning ahamiyati</a:t>
            </a: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A39946C8-7342-4B8D-AC42-AC599E0D150C}"/>
              </a:ext>
            </a:extLst>
          </p:cNvPr>
          <p:cNvSpPr/>
          <p:nvPr/>
        </p:nvSpPr>
        <p:spPr>
          <a:xfrm>
            <a:off x="786170" y="562725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Malaka oshirish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125D8768-75CC-4102-8211-FDE5584D1EF0}"/>
              </a:ext>
            </a:extLst>
          </p:cNvPr>
          <p:cNvSpPr/>
          <p:nvPr/>
        </p:nvSpPr>
        <p:spPr>
          <a:xfrm>
            <a:off x="786170" y="6075166"/>
            <a:ext cx="308591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00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O‘z </a:t>
            </a:r>
            <a:r>
              <a:rPr lang="uz-Cyrl-UZ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ustida </a:t>
            </a:r>
            <a:r>
              <a:rPr lang="uz-Cyrl-UZ" sz="200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ishlash o‘qituvchining o‘z </a:t>
            </a:r>
            <a:r>
              <a:rPr lang="uz-Cyrl-UZ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malakasini oshirish va kasbiy </a:t>
            </a:r>
            <a:r>
              <a:rPr lang="uz-Cyrl-UZ" sz="200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rivojlanish yo'lida </a:t>
            </a:r>
            <a:r>
              <a:rPr lang="uz-Cyrl-UZ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muhim qadamdir.</a:t>
            </a:r>
            <a:endParaRPr lang="uz-Cyrl-UZ" sz="2000" dirty="0">
              <a:latin typeface="Arial Narrow" panose="020B0606020202030204" pitchFamily="34" charset="0"/>
            </a:endParaRPr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FAF6C7D8-DDBC-4DF3-AC14-1F73E4969693}"/>
              </a:ext>
            </a:extLst>
          </p:cNvPr>
          <p:cNvSpPr/>
          <p:nvPr/>
        </p:nvSpPr>
        <p:spPr>
          <a:xfrm>
            <a:off x="4505505" y="5513616"/>
            <a:ext cx="440912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Innovatsion g‘oyalarni </a:t>
            </a:r>
            <a:r>
              <a:rPr lang="uz-Cyrl-UZ" sz="2800" b="1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qo</a:t>
            </a:r>
            <a:r>
              <a:rPr lang="en-US" sz="2800" b="1" dirty="0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‘</a:t>
            </a:r>
            <a:r>
              <a:rPr lang="uz-Cyrl-UZ" sz="2800" b="1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llash</a:t>
            </a:r>
            <a:endParaRPr lang="uz-Cyrl-UZ" sz="2800" b="1" dirty="0">
              <a:solidFill>
                <a:srgbClr val="3B4540"/>
              </a:solidFill>
              <a:latin typeface="Arial Narrow" panose="020B0606020202030204" pitchFamily="34" charset="0"/>
              <a:ea typeface="Fraunces Extra Bold" pitchFamily="34" charset="-122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C8FEFA52-6CFE-499C-AAA9-F439B1ED963B}"/>
              </a:ext>
            </a:extLst>
          </p:cNvPr>
          <p:cNvSpPr/>
          <p:nvPr/>
        </p:nvSpPr>
        <p:spPr>
          <a:xfrm>
            <a:off x="4453565" y="6097249"/>
            <a:ext cx="423887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000" dirty="0">
                <a:latin typeface="Arial Narrow" panose="020B0606020202030204" pitchFamily="34" charset="0"/>
                <a:ea typeface="Nobile" pitchFamily="34" charset="-122"/>
              </a:rPr>
              <a:t>Ta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</a:rPr>
              <a:t>limda yangi texnologiyalar va innovatsion pedagogik g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‘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</a:rPr>
              <a:t>oyalarni qo'llashga yordam beradi.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2361" y="1276702"/>
            <a:ext cx="13045678" cy="1414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8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ustida ishlash ta</a:t>
            </a:r>
            <a:r>
              <a:rPr lang="en-US" sz="48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lim sifatini oshirishga qanday hissa qo</a:t>
            </a:r>
            <a:r>
              <a:rPr lang="uz-Cyrl-UZ" sz="48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shadi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7396" y="2491978"/>
            <a:ext cx="2152531" cy="16667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82998" y="3314938"/>
            <a:ext cx="141208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6265" y="2718316"/>
            <a:ext cx="2829997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Samarali ta</a:t>
            </a:r>
            <a:r>
              <a:rPr lang="uz-Cyrl-UZ" sz="32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lim</a:t>
            </a:r>
            <a:endParaRPr lang="uz-Cyrl-UZ" sz="32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56265" y="3207782"/>
            <a:ext cx="8255437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qituvchining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zi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ni 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zi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rganishi natijasida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quvchilarga samarali ta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lim berish mumkin.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186482" y="4171712"/>
            <a:ext cx="8595003" cy="15240"/>
          </a:xfrm>
          <a:prstGeom prst="roundRect">
            <a:avLst>
              <a:gd name="adj" fmla="val 1337058"/>
            </a:avLst>
          </a:prstGeom>
          <a:solidFill>
            <a:srgbClr val="CED9CE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1190" y="4215289"/>
            <a:ext cx="4305062" cy="16667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61209" y="4822269"/>
            <a:ext cx="184904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432590" y="4441627"/>
            <a:ext cx="3654862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32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quvchi</a:t>
            </a:r>
            <a:r>
              <a:rPr lang="en-US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larni rivojlantirish</a:t>
            </a:r>
          </a:p>
        </p:txBody>
      </p:sp>
      <p:sp>
        <p:nvSpPr>
          <p:cNvPr id="11" name="Text 7"/>
          <p:cNvSpPr/>
          <p:nvPr/>
        </p:nvSpPr>
        <p:spPr>
          <a:xfrm>
            <a:off x="6432590" y="4931093"/>
            <a:ext cx="7179112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Ta’limning sifati 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quvchi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larning rivojlanishiga ijobiy ta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sir ko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rsatadi.</a:t>
            </a:r>
          </a:p>
        </p:txBody>
      </p:sp>
      <p:sp>
        <p:nvSpPr>
          <p:cNvPr id="12" name="Shape 8"/>
          <p:cNvSpPr/>
          <p:nvPr/>
        </p:nvSpPr>
        <p:spPr>
          <a:xfrm>
            <a:off x="6262807" y="5895023"/>
            <a:ext cx="7518678" cy="15240"/>
          </a:xfrm>
          <a:prstGeom prst="roundRect">
            <a:avLst>
              <a:gd name="adj" fmla="val 1337058"/>
            </a:avLst>
          </a:prstGeom>
          <a:solidFill>
            <a:srgbClr val="CED9CE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865" y="5938599"/>
            <a:ext cx="6457593" cy="166675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68115" y="6545580"/>
            <a:ext cx="170974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158841" y="6164937"/>
            <a:ext cx="3671768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Ta’lim tizimini yaxshilash</a:t>
            </a:r>
          </a:p>
        </p:txBody>
      </p:sp>
      <p:sp>
        <p:nvSpPr>
          <p:cNvPr id="16" name="Text 11"/>
          <p:cNvSpPr/>
          <p:nvPr/>
        </p:nvSpPr>
        <p:spPr>
          <a:xfrm>
            <a:off x="7508796" y="6654403"/>
            <a:ext cx="6102906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qituvchilarning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ustida ishlashi butun ta'lim tizimini yaxshilashga olib keladi.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CC91B93-3A7A-47C4-A311-79E7E4B46E9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84716A7-EA0A-4114-A3D0-7A70C014154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-440769" y="745185"/>
            <a:ext cx="7755969" cy="18591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z</a:t>
            </a:r>
            <a:r>
              <a:rPr lang="uz-Cyrl-UZ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 ustida ishlash jarayonida pedagoglarning professional rivojlanish mexanizmlari</a:t>
            </a:r>
          </a:p>
        </p:txBody>
      </p:sp>
      <p:sp>
        <p:nvSpPr>
          <p:cNvPr id="4" name="Shape 1"/>
          <p:cNvSpPr/>
          <p:nvPr/>
        </p:nvSpPr>
        <p:spPr>
          <a:xfrm>
            <a:off x="228957" y="3303464"/>
            <a:ext cx="3627299" cy="2094428"/>
          </a:xfrm>
          <a:prstGeom prst="roundRect">
            <a:avLst>
              <a:gd name="adj" fmla="val 8522"/>
            </a:avLst>
          </a:prstGeom>
          <a:solidFill>
            <a:srgbClr val="E8F3E8"/>
          </a:solidFill>
          <a:ln/>
        </p:spPr>
      </p:sp>
      <p:sp>
        <p:nvSpPr>
          <p:cNvPr id="5" name="Text 2"/>
          <p:cNvSpPr/>
          <p:nvPr/>
        </p:nvSpPr>
        <p:spPr>
          <a:xfrm>
            <a:off x="406832" y="3350600"/>
            <a:ext cx="3115628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Seminarlar va treninglar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73422" y="3660401"/>
            <a:ext cx="3382447" cy="12692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Turli seminarlar va treninglarga qatnashish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qituvchilarga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zlarini yangi bilimlar bilan boyitishga imkon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3940905" y="3344947"/>
            <a:ext cx="3778925" cy="2094428"/>
          </a:xfrm>
          <a:prstGeom prst="roundRect">
            <a:avLst>
              <a:gd name="adj" fmla="val 8522"/>
            </a:avLst>
          </a:prstGeom>
          <a:solidFill>
            <a:srgbClr val="E8F3E8"/>
          </a:solidFill>
          <a:ln/>
        </p:spPr>
      </p:sp>
      <p:sp>
        <p:nvSpPr>
          <p:cNvPr id="8" name="Text 5"/>
          <p:cNvSpPr/>
          <p:nvPr/>
        </p:nvSpPr>
        <p:spPr>
          <a:xfrm>
            <a:off x="4060729" y="3390705"/>
            <a:ext cx="2831902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Pedagogik adabiyotlar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060729" y="3794138"/>
            <a:ext cx="3382447" cy="9519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Pedagogik adabiyotlarni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qish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qituvchilarga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bilimlarini chuqurlashtirishga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29898" y="5609511"/>
            <a:ext cx="7557730" cy="1459825"/>
          </a:xfrm>
          <a:prstGeom prst="roundRect">
            <a:avLst>
              <a:gd name="adj" fmla="val 12226"/>
            </a:avLst>
          </a:prstGeom>
          <a:solidFill>
            <a:srgbClr val="E8F3E8"/>
          </a:solidFill>
          <a:ln/>
        </p:spPr>
      </p:sp>
      <p:sp>
        <p:nvSpPr>
          <p:cNvPr id="11" name="Text 8"/>
          <p:cNvSpPr/>
          <p:nvPr/>
        </p:nvSpPr>
        <p:spPr>
          <a:xfrm>
            <a:off x="5653191" y="5731519"/>
            <a:ext cx="2478881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/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quv guruhlari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328136" y="6165461"/>
            <a:ext cx="7359491" cy="6346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qituvchilarning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zaro tajriba almashish imkonini beradigan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 guruhlari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ustida ishlashda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1F60D140-0FB4-4C83-B169-99E065B0A9FD}"/>
              </a:ext>
            </a:extLst>
          </p:cNvPr>
          <p:cNvSpPr/>
          <p:nvPr/>
        </p:nvSpPr>
        <p:spPr>
          <a:xfrm>
            <a:off x="8018679" y="873980"/>
            <a:ext cx="6151565" cy="17816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4650"/>
              </a:lnSpc>
            </a:pP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ustida ishlash jarayonida xalqaro tajribalarni 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rganish va ulardan foydalanish</a:t>
            </a:r>
          </a:p>
        </p:txBody>
      </p:sp>
      <p:pic>
        <p:nvPicPr>
          <p:cNvPr id="14" name="Image 1" descr="preencoded.png">
            <a:extLst>
              <a:ext uri="{FF2B5EF4-FFF2-40B4-BE49-F238E27FC236}">
                <a16:creationId xmlns:a16="http://schemas.microsoft.com/office/drawing/2014/main" id="{965E4961-35A4-4605-A952-97FE2B46AC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158" y="2921855"/>
            <a:ext cx="950238" cy="1520428"/>
          </a:xfrm>
          <a:prstGeom prst="rect">
            <a:avLst/>
          </a:prstGeom>
        </p:spPr>
      </p:pic>
      <p:sp>
        <p:nvSpPr>
          <p:cNvPr id="15" name="Text 1">
            <a:extLst>
              <a:ext uri="{FF2B5EF4-FFF2-40B4-BE49-F238E27FC236}">
                <a16:creationId xmlns:a16="http://schemas.microsoft.com/office/drawing/2014/main" id="{C86950A7-5136-465A-BF31-3C08A0DE7480}"/>
              </a:ext>
            </a:extLst>
          </p:cNvPr>
          <p:cNvSpPr/>
          <p:nvPr/>
        </p:nvSpPr>
        <p:spPr>
          <a:xfrm>
            <a:off x="9010432" y="3111879"/>
            <a:ext cx="5159812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300"/>
              </a:lnSpc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Xorijiy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quv muassasalari bilan hamkorlik</a:t>
            </a: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C3EA6383-3451-46B1-B6DE-147406EC9025}"/>
              </a:ext>
            </a:extLst>
          </p:cNvPr>
          <p:cNvSpPr/>
          <p:nvPr/>
        </p:nvSpPr>
        <p:spPr>
          <a:xfrm>
            <a:off x="9010431" y="3390705"/>
            <a:ext cx="5159813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Xorijiy o</a:t>
            </a:r>
            <a:r>
              <a:rPr lang="uz-Cyrl-UZ" sz="22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quv muassasalari bilan hamkorlik o</a:t>
            </a:r>
            <a:r>
              <a:rPr lang="uz-Cyrl-UZ" sz="22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qituvchilarga xalqaro tajribalarni o</a:t>
            </a:r>
            <a:r>
              <a:rPr lang="uz-Cyrl-UZ" sz="22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rganishga yordam beradi.</a:t>
            </a:r>
          </a:p>
        </p:txBody>
      </p:sp>
      <p:pic>
        <p:nvPicPr>
          <p:cNvPr id="17" name="Image 2" descr="preencoded.png">
            <a:extLst>
              <a:ext uri="{FF2B5EF4-FFF2-40B4-BE49-F238E27FC236}">
                <a16:creationId xmlns:a16="http://schemas.microsoft.com/office/drawing/2014/main" id="{BF8C3211-3EB5-4D56-B395-FF8C1FBCEF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5158" y="4442283"/>
            <a:ext cx="950238" cy="1520428"/>
          </a:xfrm>
          <a:prstGeom prst="rect">
            <a:avLst/>
          </a:prstGeom>
        </p:spPr>
      </p:pic>
      <p:sp>
        <p:nvSpPr>
          <p:cNvPr id="18" name="Text 3">
            <a:extLst>
              <a:ext uri="{FF2B5EF4-FFF2-40B4-BE49-F238E27FC236}">
                <a16:creationId xmlns:a16="http://schemas.microsoft.com/office/drawing/2014/main" id="{A6A860B1-8319-4D4C-8E67-A61731C2CC8D}"/>
              </a:ext>
            </a:extLst>
          </p:cNvPr>
          <p:cNvSpPr/>
          <p:nvPr/>
        </p:nvSpPr>
        <p:spPr>
          <a:xfrm>
            <a:off x="9010432" y="4632307"/>
            <a:ext cx="4720709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just">
              <a:lnSpc>
                <a:spcPts val="2300"/>
              </a:lnSpc>
              <a:buNone/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Xorijiy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quv dasturlaridan foydalanish</a:t>
            </a:r>
          </a:p>
        </p:txBody>
      </p:sp>
      <p:sp>
        <p:nvSpPr>
          <p:cNvPr id="19" name="Text 4">
            <a:extLst>
              <a:ext uri="{FF2B5EF4-FFF2-40B4-BE49-F238E27FC236}">
                <a16:creationId xmlns:a16="http://schemas.microsoft.com/office/drawing/2014/main" id="{E625DB70-2EB8-4A6E-9894-002CC07691E5}"/>
              </a:ext>
            </a:extLst>
          </p:cNvPr>
          <p:cNvSpPr/>
          <p:nvPr/>
        </p:nvSpPr>
        <p:spPr>
          <a:xfrm>
            <a:off x="9010431" y="4977103"/>
            <a:ext cx="4947391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Xorijiy 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quv dasturlaridan foydalanish 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qituvchilarga yangi pedagogik usullarni 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 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zlashtirishga yordam beradi.</a:t>
            </a:r>
          </a:p>
        </p:txBody>
      </p:sp>
      <p:pic>
        <p:nvPicPr>
          <p:cNvPr id="20" name="Image 3" descr="preencoded.png">
            <a:extLst>
              <a:ext uri="{FF2B5EF4-FFF2-40B4-BE49-F238E27FC236}">
                <a16:creationId xmlns:a16="http://schemas.microsoft.com/office/drawing/2014/main" id="{282896B1-31FC-48B3-AD8A-F01B870975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5158" y="5962712"/>
            <a:ext cx="950238" cy="1520428"/>
          </a:xfrm>
          <a:prstGeom prst="rect">
            <a:avLst/>
          </a:prstGeom>
        </p:spPr>
      </p:pic>
      <p:sp>
        <p:nvSpPr>
          <p:cNvPr id="21" name="Text 5">
            <a:extLst>
              <a:ext uri="{FF2B5EF4-FFF2-40B4-BE49-F238E27FC236}">
                <a16:creationId xmlns:a16="http://schemas.microsoft.com/office/drawing/2014/main" id="{B3315B13-DB84-4CD6-9B63-3CBD3E7B2C20}"/>
              </a:ext>
            </a:extLst>
          </p:cNvPr>
          <p:cNvSpPr/>
          <p:nvPr/>
        </p:nvSpPr>
        <p:spPr>
          <a:xfrm>
            <a:off x="9010432" y="6152735"/>
            <a:ext cx="4629150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300"/>
              </a:lnSpc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Xalqaro konferensiyalarda qatnashish</a:t>
            </a:r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8BF8EEDA-532B-4157-AF21-4EA916C8257E}"/>
              </a:ext>
            </a:extLst>
          </p:cNvPr>
          <p:cNvSpPr/>
          <p:nvPr/>
        </p:nvSpPr>
        <p:spPr>
          <a:xfrm>
            <a:off x="9010432" y="6563501"/>
            <a:ext cx="5159812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buNone/>
            </a:pP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Xalqaro konferensiyalarda qatnashish 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qituvchilarga zamonaviy ta</a:t>
            </a:r>
            <a:r>
              <a:rPr lang="uz-Latn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ʼ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lim tendentsiyalari bilan tanishish imkonini beradi.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149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2115" y="3190518"/>
            <a:ext cx="13166169" cy="19613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4650"/>
              </a:lnSpc>
              <a:buNone/>
            </a:pP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ustida ishlash rejasini amalga oshirishda e</a:t>
            </a:r>
            <a:r>
              <a:rPr lang="uz-Latn-UZ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ʼ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tibor qaratilishi lozim bo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lgan asosiy yo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nalishlar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115" y="5465564"/>
            <a:ext cx="522923" cy="52292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32115" y="6197679"/>
            <a:ext cx="2614970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uz-Cyrl-UZ" sz="2400" b="1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Aniq maqsadlar</a:t>
            </a:r>
          </a:p>
        </p:txBody>
      </p:sp>
      <p:sp>
        <p:nvSpPr>
          <p:cNvPr id="6" name="Text 2"/>
          <p:cNvSpPr/>
          <p:nvPr/>
        </p:nvSpPr>
        <p:spPr>
          <a:xfrm>
            <a:off x="732115" y="6649998"/>
            <a:ext cx="3941485" cy="6693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ustida ishlash rejasining aniq va </a:t>
            </a:r>
            <a:endParaRPr lang="en-US" sz="2000" dirty="0">
              <a:solidFill>
                <a:srgbClr val="405449"/>
              </a:solidFill>
              <a:latin typeface="Arial Narrow" panose="020B0606020202030204" pitchFamily="34" charset="0"/>
              <a:ea typeface="Nobile" pitchFamily="34" charset="-122"/>
              <a:cs typeface="Nobile" pitchFamily="34" charset="-120"/>
            </a:endParaRPr>
          </a:p>
          <a:p>
            <a:pPr algn="just"/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lchanadigan maqsadlari bo'lishi kerak.</a:t>
            </a:r>
            <a:endParaRPr lang="uz-Cyrl-UZ" sz="20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415" y="5465564"/>
            <a:ext cx="522923" cy="52292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25415" y="6197679"/>
            <a:ext cx="2614970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50"/>
              </a:lnSpc>
            </a:pPr>
            <a:r>
              <a:rPr lang="uz-Cyrl-UZ" sz="2400" b="1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Strategiya</a:t>
            </a:r>
          </a:p>
        </p:txBody>
      </p:sp>
      <p:sp>
        <p:nvSpPr>
          <p:cNvPr id="9" name="Text 4"/>
          <p:cNvSpPr/>
          <p:nvPr/>
        </p:nvSpPr>
        <p:spPr>
          <a:xfrm>
            <a:off x="5225415" y="6649998"/>
            <a:ext cx="4179570" cy="6693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600"/>
              </a:lnSpc>
              <a:buNone/>
            </a:pP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Rejaning amalga oshirilishi uchun aniq va samarali strategiya bo'lishi kerak.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8715" y="5465564"/>
            <a:ext cx="522923" cy="52292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8715" y="6197679"/>
            <a:ext cx="2614970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50"/>
              </a:lnSpc>
              <a:buNone/>
            </a:pPr>
            <a:r>
              <a:rPr lang="uz-Cyrl-UZ" sz="2400" b="1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Vaqt jadvali</a:t>
            </a:r>
          </a:p>
        </p:txBody>
      </p:sp>
      <p:sp>
        <p:nvSpPr>
          <p:cNvPr id="12" name="Text 6"/>
          <p:cNvSpPr/>
          <p:nvPr/>
        </p:nvSpPr>
        <p:spPr>
          <a:xfrm>
            <a:off x="9718715" y="6649998"/>
            <a:ext cx="4179570" cy="10040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600"/>
              </a:lnSpc>
            </a:pP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O</a:t>
            </a:r>
            <a:r>
              <a:rPr lang="uz-Cyrl-UZ" sz="2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z ustida ishlash rejasini amalga oshirish uchun aniq vaqt jadvali belgilash muhimdir.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3" descr="preencoded.png">
            <a:extLst>
              <a:ext uri="{FF2B5EF4-FFF2-40B4-BE49-F238E27FC236}">
                <a16:creationId xmlns:a16="http://schemas.microsoft.com/office/drawing/2014/main" id="{408DB10D-A785-4C10-BB69-7D44727764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33" y="6244993"/>
            <a:ext cx="950238" cy="152042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8311" y="1181540"/>
            <a:ext cx="13367006" cy="17816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Latn-UZ" sz="3600" b="1" dirty="0">
                <a:latin typeface="Arial Narrow" panose="020B0606020202030204" pitchFamily="34" charset="0"/>
              </a:rPr>
              <a:t>Quyidagi mavzular bo‘yicha guruh ishi tayyorlang va uni namoyish qiling</a:t>
            </a:r>
            <a:r>
              <a:rPr lang="uz-Latn-UZ" b="1" i="1" dirty="0"/>
              <a:t>.</a:t>
            </a:r>
            <a:r>
              <a:rPr lang="uz-Latn-UZ" dirty="0"/>
              <a:t> </a:t>
            </a:r>
            <a:endParaRPr lang="ru-RU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833" y="1804975"/>
            <a:ext cx="950238" cy="152042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698107" y="1994999"/>
            <a:ext cx="5159812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1-guruh uchun topshiriq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698107" y="2260579"/>
            <a:ext cx="12333982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dirty="0">
                <a:latin typeface="Arial Narrow" panose="020B0606020202030204" pitchFamily="34" charset="0"/>
              </a:rPr>
              <a:t>O‘zingiz o‘tkazgan darslardan birini tanlang va uning samaradorligini tahlil qiling. Dars jarayonidagi asosiy qadamlarni va o‘quvchilarning javoblarini baholang.Dars maqsadi va uning o‘quvchilar tomonidan qabul qilinishi qanday bo‘ldi?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Qaysi metodlar samarali bo‘ldi? Nima uchun?</a:t>
            </a:r>
            <a:endParaRPr lang="ru-RU" dirty="0">
              <a:latin typeface="Arial Narrow" panose="020B0606020202030204" pitchFamily="34" charset="0"/>
            </a:endParaRPr>
          </a:p>
          <a:p>
            <a:pPr lvl="0" algn="just"/>
            <a:r>
              <a:rPr lang="uz-Cyrl-UZ" dirty="0">
                <a:latin typeface="Arial Narrow" panose="020B0606020202030204" pitchFamily="34" charset="0"/>
              </a:rPr>
              <a:t>O‘quvchilarning faoliyatini qanday baholadingiz?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O‘zingizning o‘qitish usul</a:t>
            </a:r>
            <a:r>
              <a:rPr lang="en-US" dirty="0">
                <a:latin typeface="Arial Narrow" panose="020B0606020202030204" pitchFamily="34" charset="0"/>
              </a:rPr>
              <a:t>i</a:t>
            </a:r>
            <a:r>
              <a:rPr lang="uz-Cyrl-UZ" dirty="0">
                <a:latin typeface="Arial Narrow" panose="020B0606020202030204" pitchFamily="34" charset="0"/>
              </a:rPr>
              <a:t>ngizda qanday kamchiliklarni aniqladingiz va ularni qanday tuzatish mumkin?</a:t>
            </a:r>
            <a:endParaRPr lang="ru-RU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833" y="3325403"/>
            <a:ext cx="950238" cy="152042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698107" y="3515427"/>
            <a:ext cx="4720709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2-guruh uchun topshiriq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33" y="4845832"/>
            <a:ext cx="950238" cy="152042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579574" y="4913532"/>
            <a:ext cx="4629150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3-guruh uchun topshiriq</a:t>
            </a:r>
            <a:endParaRPr lang="en-US" sz="2800" b="1" i="1" dirty="0">
              <a:latin typeface="Arial Narrow" panose="020B0606020202030204" pitchFamily="34" charset="0"/>
            </a:endParaRPr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884CDFD6-EC2E-4FF0-AE5D-D1B5C933D8E9}"/>
              </a:ext>
            </a:extLst>
          </p:cNvPr>
          <p:cNvSpPr/>
          <p:nvPr/>
        </p:nvSpPr>
        <p:spPr>
          <a:xfrm>
            <a:off x="1647412" y="6463900"/>
            <a:ext cx="4629150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4-guruh uchun topshiriq</a:t>
            </a:r>
            <a:endParaRPr lang="en-US" sz="2800" b="1" i="1" dirty="0">
              <a:latin typeface="Arial Narrow" panose="020B0606020202030204" pitchFamily="34" charset="0"/>
            </a:endParaRP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12DD813C-084A-4A8F-A37E-E2C7195C6396}"/>
              </a:ext>
            </a:extLst>
          </p:cNvPr>
          <p:cNvSpPr/>
          <p:nvPr/>
        </p:nvSpPr>
        <p:spPr>
          <a:xfrm>
            <a:off x="1664240" y="3810947"/>
            <a:ext cx="12333982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az-Latn-AZ" dirty="0">
                <a:latin typeface="Arial Narrow" panose="020B0606020202030204" pitchFamily="34" charset="0"/>
              </a:rPr>
              <a:t>O‘z faoliyatingizni tahlil qilib, o‘zingiz uchun malaka oshirish rejasini tuzing. Bu reja quyidagi punktlarni o‘z ichiga olishi kerak:Qaysi sohalarda o‘z ustimda ishlashim kerakligini aniqlang.</a:t>
            </a:r>
            <a:r>
              <a:rPr lang="uz-Cyrl-UZ" dirty="0">
                <a:latin typeface="Arial Narrow" panose="020B0606020202030204" pitchFamily="34" charset="0"/>
              </a:rPr>
              <a:t> </a:t>
            </a:r>
            <a:r>
              <a:rPr lang="az-Latn-AZ" dirty="0">
                <a:latin typeface="Arial Narrow" panose="020B0606020202030204" pitchFamily="34" charset="0"/>
              </a:rPr>
              <a:t>Yangi pedagogik metodlarni qanday o‘rganish kerakligini yozing.O‘quvchilar bilan samarali aloqani qanday mustahkamlash mumkinligini rejalashtiring</a:t>
            </a:r>
            <a:r>
              <a:rPr lang="uz-Cyrl-UZ" dirty="0">
                <a:latin typeface="Arial Narrow" panose="020B0606020202030204" pitchFamily="34" charset="0"/>
              </a:rPr>
              <a:t>. </a:t>
            </a:r>
            <a:r>
              <a:rPr lang="az-Latn-AZ" dirty="0">
                <a:latin typeface="Arial Narrow" panose="020B0606020202030204" pitchFamily="34" charset="0"/>
              </a:rPr>
              <a:t>Malaka oshirish kurslari, seminarlar yoki treninglarda qatnashish imkoniyatlarini aniqlang.</a:t>
            </a:r>
          </a:p>
        </p:txBody>
      </p:sp>
      <p:sp>
        <p:nvSpPr>
          <p:cNvPr id="17" name="Text 2">
            <a:extLst>
              <a:ext uri="{FF2B5EF4-FFF2-40B4-BE49-F238E27FC236}">
                <a16:creationId xmlns:a16="http://schemas.microsoft.com/office/drawing/2014/main" id="{7AD47892-6AFC-4154-A99D-1DFB5708E5BF}"/>
              </a:ext>
            </a:extLst>
          </p:cNvPr>
          <p:cNvSpPr/>
          <p:nvPr/>
        </p:nvSpPr>
        <p:spPr>
          <a:xfrm>
            <a:off x="1601195" y="5210355"/>
            <a:ext cx="12527805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dirty="0">
                <a:latin typeface="Arial Narrow" panose="020B0606020202030204" pitchFamily="34" charset="0"/>
              </a:rPr>
              <a:t>O</a:t>
            </a:r>
            <a:r>
              <a:rPr lang="uz-Cyrl-UZ" dirty="0">
                <a:latin typeface="Arial Narrow" panose="020B0606020202030204" pitchFamily="34" charset="0"/>
              </a:rPr>
              <a:t>‘qituvchilar guruhida pedagogik hamkorlikni muvaffaqiyatli amalga oshirish uchun qisqa va uzoq muddatli reja tuzing. Reja quyidagilarni o‘z ichiga olishi kerak: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Qisqa muddatda o‘qituvchilar o‘rtasida qanday hamkorlikni boshlash mumkin (masalan, o‘quvchilarning bilimini baholash, dars samaradorligini o‘rganish)?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Uzoq muddatli hamkorlikning maqsadlari va vazifalari qanday bo‘ladi?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Hamkorlikni baholash va takomillashtirish uchun qanday mezonlar va vositalardan foydalaniladi?</a:t>
            </a:r>
            <a:endParaRPr lang="ru-RU" dirty="0">
              <a:latin typeface="Arial Narrow" panose="020B0606020202030204" pitchFamily="34" charset="0"/>
            </a:endParaRPr>
          </a:p>
        </p:txBody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241DD410-1083-449F-8CCD-C00F9F87F732}"/>
              </a:ext>
            </a:extLst>
          </p:cNvPr>
          <p:cNvSpPr/>
          <p:nvPr/>
        </p:nvSpPr>
        <p:spPr>
          <a:xfrm>
            <a:off x="1664240" y="6758032"/>
            <a:ext cx="12527805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Latn-UZ" dirty="0">
                <a:latin typeface="Arial Narrow" panose="020B0606020202030204" pitchFamily="34" charset="0"/>
              </a:rPr>
              <a:t>O‘zingizning pedagogik faoliyatingizni tahlil qiling. O‘z faoliyatingizni baholashda quyidagi savollarga javob bering:</a:t>
            </a:r>
            <a:endParaRPr lang="ru-RU" dirty="0">
              <a:latin typeface="Arial Narrow" panose="020B0606020202030204" pitchFamily="34" charset="0"/>
            </a:endParaRPr>
          </a:p>
          <a:p>
            <a:r>
              <a:rPr lang="uz-Latn-UZ" dirty="0">
                <a:latin typeface="Arial Narrow" panose="020B0606020202030204" pitchFamily="34" charset="0"/>
              </a:rPr>
              <a:t>O‘zingizni qaysi sohalarda kuchli va zaif deb hisoblaysiz? (Masalan, darsni tashkil etish, o‘quvchilarga individual yondashuv, pedagogik metodlar va boshqalar)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uz-Latn-UZ" dirty="0">
                <a:latin typeface="Arial Narrow" panose="020B0606020202030204" pitchFamily="34" charset="0"/>
              </a:rPr>
              <a:t>O‘quvchilardan qanday fikr-mulohazalar oldingiz? Ularning o‘zlashtirish darajasi qanday?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uz-Latn-UZ" dirty="0">
                <a:latin typeface="Arial Narrow" panose="020B0606020202030204" pitchFamily="34" charset="0"/>
              </a:rPr>
              <a:t>O‘quvchilarga ta'lim berishda qanday muammolarni duch keldingiz? Bu muammolarni qanday hal qilishni o‘yladingiz?</a:t>
            </a:r>
            <a:endParaRPr lang="ru-RU" dirty="0">
              <a:latin typeface="Arial Narrow" panose="020B0606020202030204" pitchFamily="34" charset="0"/>
            </a:endParaRPr>
          </a:p>
          <a:p>
            <a:r>
              <a:rPr lang="uz-Latn-UZ" dirty="0"/>
              <a:t> 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4E21B3F-474C-40AC-8220-89C969A5DAEA}"/>
              </a:ext>
            </a:extLst>
          </p:cNvPr>
          <p:cNvSpPr/>
          <p:nvPr/>
        </p:nvSpPr>
        <p:spPr>
          <a:xfrm>
            <a:off x="713697" y="6760723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800" b="1" i="1" dirty="0">
                <a:latin typeface="Arial Narrow" panose="020B0606020202030204" pitchFamily="34" charset="0"/>
              </a:rPr>
              <a:t>4</a:t>
            </a:r>
            <a:endParaRPr lang="ru-RU" sz="28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CB814F38-C288-495E-9165-8B5CA74E54A6}"/>
              </a:ext>
            </a:extLst>
          </p:cNvPr>
          <p:cNvSpPr/>
          <p:nvPr/>
        </p:nvSpPr>
        <p:spPr>
          <a:xfrm>
            <a:off x="713697" y="2260579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latin typeface="Arial Narrow" panose="020B0606020202030204" pitchFamily="34" charset="0"/>
              </a:rPr>
              <a:t>1</a:t>
            </a:r>
            <a:endParaRPr lang="ru-RU" sz="28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42E5CE7-5DD5-49C8-8336-6BCD629927A3}"/>
              </a:ext>
            </a:extLst>
          </p:cNvPr>
          <p:cNvSpPr/>
          <p:nvPr/>
        </p:nvSpPr>
        <p:spPr>
          <a:xfrm>
            <a:off x="713697" y="3841134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latin typeface="Arial Narrow" panose="020B0606020202030204" pitchFamily="34" charset="0"/>
              </a:rPr>
              <a:t>2</a:t>
            </a:r>
            <a:endParaRPr lang="ru-RU" sz="28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EDF1E4F-F05F-4F91-A8D9-E639AE2E2823}"/>
              </a:ext>
            </a:extLst>
          </p:cNvPr>
          <p:cNvSpPr/>
          <p:nvPr/>
        </p:nvSpPr>
        <p:spPr>
          <a:xfrm>
            <a:off x="677322" y="5363548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latin typeface="Arial Narrow" panose="020B0606020202030204" pitchFamily="34" charset="0"/>
              </a:rPr>
              <a:t>3</a:t>
            </a:r>
            <a:endParaRPr lang="ru-RU" sz="2800" dirty="0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F6338971-05E1-48E6-A16F-67E251A2EEB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1F3E835-02DC-4187-A512-B211746E25D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63123" y="2309492"/>
            <a:ext cx="931295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Latn-UZ" sz="4800" b="1" dirty="0">
                <a:latin typeface="Arial Narrow" panose="020B0606020202030204" pitchFamily="34" charset="0"/>
              </a:rPr>
              <a:t>Refleksiya</a:t>
            </a:r>
            <a:endParaRPr lang="en-US" sz="4800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50234" y="34214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3200" dirty="0">
                <a:latin typeface="Arial Narrow" panose="020B0606020202030204" pitchFamily="34" charset="0"/>
              </a:rPr>
              <a:t>“5x5 metod” (5 ta savolga 5 daqiqada javob berish)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15151" y="4224870"/>
            <a:ext cx="1279803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Cyrl-UZ" dirty="0"/>
              <a:t>·  </a:t>
            </a:r>
            <a:r>
              <a:rPr lang="uz-Cyrl-UZ" sz="3200" dirty="0">
                <a:latin typeface="Arial Narrow" panose="020B0606020202030204" pitchFamily="34" charset="0"/>
              </a:rPr>
              <a:t>Darsda qanday yangi bilim oldim?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Bu bilimni amaliyotda qanday qo‘llashim mumkin?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O‘rganilgan materialni tushunish uchun qanday qo‘shimcha resurslar kerak?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Bu darsda eng ko‘p qiyinchilikni qaysi qismda his qildim?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Darsdan keyin qanday yangi savollar yuzaga keldi?</a:t>
            </a:r>
            <a:endParaRPr lang="ru-RU" sz="3200" dirty="0">
              <a:latin typeface="Arial Narrow" panose="020B0606020202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CDF47A-60E3-409B-AA68-EFE9E18403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CD2AC9D-CCDE-4DFB-A6E4-BE8AE938E16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45248b6d3aed960f791294d73f8151a31180cb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1379</Words>
  <Application>Microsoft Office PowerPoint</Application>
  <PresentationFormat>Произвольный</PresentationFormat>
  <Paragraphs>192</Paragraphs>
  <Slides>21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3" baseType="lpstr">
      <vt:lpstr>Calibri Light</vt:lpstr>
      <vt:lpstr>Calibri</vt:lpstr>
      <vt:lpstr>Source Serif Pro</vt:lpstr>
      <vt:lpstr>Arial</vt:lpstr>
      <vt:lpstr>Times New Roman</vt:lpstr>
      <vt:lpstr>Fraunces Extra Bold</vt:lpstr>
      <vt:lpstr>Nobile</vt:lpstr>
      <vt:lpstr>DM Sans Medium</vt:lpstr>
      <vt:lpstr>Arial Narrow</vt:lpstr>
      <vt:lpstr>Inter</vt:lpstr>
      <vt:lpstr>Platypi Medium</vt:lpstr>
      <vt:lpstr>Office Theme</vt:lpstr>
      <vt:lpstr>Презентация PowerPoint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Nargiza</cp:lastModifiedBy>
  <cp:revision>58</cp:revision>
  <dcterms:created xsi:type="dcterms:W3CDTF">2024-12-29T10:10:54Z</dcterms:created>
  <dcterms:modified xsi:type="dcterms:W3CDTF">2026-10-09T15:13:41Z</dcterms:modified>
</cp:coreProperties>
</file>