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7" r:id="rId4"/>
    <p:sldId id="258" r:id="rId5"/>
    <p:sldId id="259" r:id="rId6"/>
    <p:sldId id="264" r:id="rId7"/>
    <p:sldId id="260" r:id="rId8"/>
    <p:sldId id="262" r:id="rId9"/>
    <p:sldId id="263" r:id="rId10"/>
    <p:sldId id="265" r:id="rId11"/>
    <p:sldId id="26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Acer-i5" initials="A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-1565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FCF3E-BE14-4587-8C2E-53A5D6D92CF8}" type="datetimeFigureOut">
              <a:rPr lang="ru-RU" smtClean="0"/>
              <a:t>08.10.2026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0D8EA-D9EC-4D1E-987F-C69A5A6AF3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3748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FCF3E-BE14-4587-8C2E-53A5D6D92CF8}" type="datetimeFigureOut">
              <a:rPr lang="ru-RU" smtClean="0"/>
              <a:t>08.10.2026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0D8EA-D9EC-4D1E-987F-C69A5A6AF3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53948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FCF3E-BE14-4587-8C2E-53A5D6D92CF8}" type="datetimeFigureOut">
              <a:rPr lang="ru-RU" smtClean="0"/>
              <a:t>08.10.2026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0D8EA-D9EC-4D1E-987F-C69A5A6AF3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4748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FCF3E-BE14-4587-8C2E-53A5D6D92CF8}" type="datetimeFigureOut">
              <a:rPr lang="ru-RU" smtClean="0"/>
              <a:t>08.10.2026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0D8EA-D9EC-4D1E-987F-C69A5A6AF3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6850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FCF3E-BE14-4587-8C2E-53A5D6D92CF8}" type="datetimeFigureOut">
              <a:rPr lang="ru-RU" smtClean="0"/>
              <a:t>08.10.2026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0D8EA-D9EC-4D1E-987F-C69A5A6AF3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95981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FCF3E-BE14-4587-8C2E-53A5D6D92CF8}" type="datetimeFigureOut">
              <a:rPr lang="ru-RU" smtClean="0"/>
              <a:t>08.10.2026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0D8EA-D9EC-4D1E-987F-C69A5A6AF3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4357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FCF3E-BE14-4587-8C2E-53A5D6D92CF8}" type="datetimeFigureOut">
              <a:rPr lang="ru-RU" smtClean="0"/>
              <a:t>08.10.2026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0D8EA-D9EC-4D1E-987F-C69A5A6AF3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25415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FCF3E-BE14-4587-8C2E-53A5D6D92CF8}" type="datetimeFigureOut">
              <a:rPr lang="ru-RU" smtClean="0"/>
              <a:t>08.10.2026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0D8EA-D9EC-4D1E-987F-C69A5A6AF3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8122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FCF3E-BE14-4587-8C2E-53A5D6D92CF8}" type="datetimeFigureOut">
              <a:rPr lang="ru-RU" smtClean="0"/>
              <a:t>08.10.2026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0D8EA-D9EC-4D1E-987F-C69A5A6AF3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08972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FCF3E-BE14-4587-8C2E-53A5D6D92CF8}" type="datetimeFigureOut">
              <a:rPr lang="ru-RU" smtClean="0"/>
              <a:t>08.10.2026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0D8EA-D9EC-4D1E-987F-C69A5A6AF3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06359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FCF3E-BE14-4587-8C2E-53A5D6D92CF8}" type="datetimeFigureOut">
              <a:rPr lang="ru-RU" smtClean="0"/>
              <a:t>08.10.2026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40D8EA-D9EC-4D1E-987F-C69A5A6AF3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81349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BFCF3E-BE14-4587-8C2E-53A5D6D92CF8}" type="datetimeFigureOut">
              <a:rPr lang="ru-RU" smtClean="0"/>
              <a:t>08.10.2026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40D8EA-D9EC-4D1E-987F-C69A5A6AF35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6630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2401"/>
            <a:ext cx="7772400" cy="1523999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C00000"/>
                </a:solidFill>
              </a:rPr>
              <a:t>3.7.3 </a:t>
            </a:r>
            <a:r>
              <a:rPr lang="en-US" dirty="0" err="1" smtClean="0">
                <a:solidFill>
                  <a:srgbClr val="C00000"/>
                </a:solidFill>
              </a:rPr>
              <a:t>sinfdan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tashqari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tadbirlar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orqali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o’quvchilarda</a:t>
            </a:r>
            <a:r>
              <a:rPr lang="en-US" dirty="0" smtClean="0">
                <a:solidFill>
                  <a:srgbClr val="C00000"/>
                </a:solidFill>
              </a:rPr>
              <a:t> “ 4 k” </a:t>
            </a:r>
            <a:r>
              <a:rPr lang="en-US" dirty="0" err="1" smtClean="0">
                <a:solidFill>
                  <a:srgbClr val="C00000"/>
                </a:solidFill>
              </a:rPr>
              <a:t>ko’nikmalarini</a:t>
            </a:r>
            <a:r>
              <a:rPr lang="en-US" dirty="0" smtClean="0">
                <a:solidFill>
                  <a:srgbClr val="C00000"/>
                </a:solidFill>
              </a:rPr>
              <a:t>  </a:t>
            </a:r>
            <a:r>
              <a:rPr lang="en-US" dirty="0" err="1" smtClean="0">
                <a:solidFill>
                  <a:srgbClr val="C00000"/>
                </a:solidFill>
              </a:rPr>
              <a:t>shakillantirish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4800" y="2286000"/>
            <a:ext cx="8610600" cy="4114800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>
                <a:solidFill>
                  <a:srgbClr val="002060"/>
                </a:solidFill>
              </a:rPr>
              <a:t>4 K (4 C) </a:t>
            </a:r>
            <a:r>
              <a:rPr lang="en-US" dirty="0" err="1" smtClean="0">
                <a:solidFill>
                  <a:srgbClr val="002060"/>
                </a:solidFill>
              </a:rPr>
              <a:t>nima</a:t>
            </a:r>
            <a:r>
              <a:rPr lang="en-US" dirty="0" smtClean="0">
                <a:solidFill>
                  <a:srgbClr val="002060"/>
                </a:solidFill>
              </a:rPr>
              <a:t>  </a:t>
            </a:r>
            <a:r>
              <a:rPr lang="en-US" dirty="0" err="1" smtClean="0">
                <a:solidFill>
                  <a:srgbClr val="002060"/>
                </a:solidFill>
              </a:rPr>
              <a:t>va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uning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ta’lmga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aloqsi</a:t>
            </a:r>
            <a:endParaRPr lang="en-US" b="1" dirty="0">
              <a:solidFill>
                <a:srgbClr val="002060"/>
              </a:solidFill>
            </a:endParaRPr>
          </a:p>
          <a:p>
            <a:r>
              <a:rPr lang="en-US" b="1" dirty="0" smtClean="0">
                <a:solidFill>
                  <a:srgbClr val="002060"/>
                </a:solidFill>
              </a:rPr>
              <a:t> 4C</a:t>
            </a:r>
            <a:r>
              <a:rPr lang="en-US" dirty="0">
                <a:solidFill>
                  <a:srgbClr val="002060"/>
                </a:solidFill>
              </a:rPr>
              <a:t> – </a:t>
            </a:r>
            <a:r>
              <a:rPr lang="en-US" dirty="0" err="1">
                <a:solidFill>
                  <a:srgbClr val="002060"/>
                </a:solidFill>
              </a:rPr>
              <a:t>bu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zamonaviy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dunyoda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muvaffaqiyatli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hayot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va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faoliyat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uchun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zarur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bo‘lgan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asosiy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ko‘nikmalar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majmuasidir</a:t>
            </a:r>
            <a:r>
              <a:rPr lang="en-US" dirty="0">
                <a:solidFill>
                  <a:srgbClr val="002060"/>
                </a:solidFill>
              </a:rPr>
              <a:t>. </a:t>
            </a:r>
            <a:r>
              <a:rPr lang="en-US" dirty="0" err="1">
                <a:solidFill>
                  <a:srgbClr val="002060"/>
                </a:solidFill>
              </a:rPr>
              <a:t>Ular</a:t>
            </a:r>
            <a:r>
              <a:rPr lang="en-US" dirty="0">
                <a:solidFill>
                  <a:srgbClr val="002060"/>
                </a:solidFill>
              </a:rPr>
              <a:t> </a:t>
            </a:r>
            <a:r>
              <a:rPr lang="en-US" b="1" dirty="0">
                <a:solidFill>
                  <a:srgbClr val="002060"/>
                </a:solidFill>
              </a:rPr>
              <a:t>“21-asr </a:t>
            </a:r>
            <a:r>
              <a:rPr lang="en-US" b="1" dirty="0" err="1">
                <a:solidFill>
                  <a:srgbClr val="002060"/>
                </a:solidFill>
              </a:rPr>
              <a:t>ko'nikmalari</a:t>
            </a:r>
            <a:r>
              <a:rPr lang="en-US" b="1" dirty="0">
                <a:solidFill>
                  <a:srgbClr val="002060"/>
                </a:solidFill>
              </a:rPr>
              <a:t>”</a:t>
            </a:r>
            <a:r>
              <a:rPr lang="en-US" dirty="0">
                <a:solidFill>
                  <a:srgbClr val="002060"/>
                </a:solidFill>
              </a:rPr>
              <a:t> deb ham </a:t>
            </a:r>
            <a:r>
              <a:rPr lang="en-US" dirty="0" err="1">
                <a:solidFill>
                  <a:srgbClr val="002060"/>
                </a:solidFill>
              </a:rPr>
              <a:t>ataladi</a:t>
            </a:r>
            <a:r>
              <a:rPr lang="en-US" dirty="0">
                <a:solidFill>
                  <a:srgbClr val="002060"/>
                </a:solidFill>
              </a:rPr>
              <a:t>. 4C </a:t>
            </a:r>
            <a:r>
              <a:rPr lang="en-US" dirty="0" err="1">
                <a:solidFill>
                  <a:srgbClr val="002060"/>
                </a:solidFill>
              </a:rPr>
              <a:t>qisqartma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quyidagilardan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>
                <a:solidFill>
                  <a:srgbClr val="002060"/>
                </a:solidFill>
              </a:rPr>
              <a:t>iborat</a:t>
            </a:r>
            <a:r>
              <a:rPr lang="en-US" dirty="0" smtClean="0">
                <a:solidFill>
                  <a:srgbClr val="002060"/>
                </a:solidFill>
              </a:rPr>
              <a:t>:</a:t>
            </a:r>
          </a:p>
          <a:p>
            <a:endParaRPr lang="en-US" dirty="0">
              <a:solidFill>
                <a:srgbClr val="002060"/>
              </a:solidFill>
            </a:endParaRPr>
          </a:p>
          <a:p>
            <a:r>
              <a:rPr lang="en-US" b="1" dirty="0" smtClean="0">
                <a:solidFill>
                  <a:srgbClr val="002060"/>
                </a:solidFill>
              </a:rPr>
              <a:t>Critical </a:t>
            </a:r>
            <a:r>
              <a:rPr lang="en-US" b="1" dirty="0">
                <a:solidFill>
                  <a:srgbClr val="002060"/>
                </a:solidFill>
              </a:rPr>
              <a:t>Thinking</a:t>
            </a:r>
            <a:r>
              <a:rPr lang="en-US" dirty="0">
                <a:solidFill>
                  <a:srgbClr val="002060"/>
                </a:solidFill>
              </a:rPr>
              <a:t> – </a:t>
            </a:r>
            <a:r>
              <a:rPr lang="en-US" b="1" dirty="0" err="1">
                <a:solidFill>
                  <a:srgbClr val="002060"/>
                </a:solidFill>
              </a:rPr>
              <a:t>Tanqidiy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Fikrlash</a:t>
            </a:r>
            <a:endParaRPr lang="en-US" dirty="0">
              <a:solidFill>
                <a:srgbClr val="002060"/>
              </a:solidFill>
            </a:endParaRPr>
          </a:p>
          <a:p>
            <a:r>
              <a:rPr lang="en-US" b="1" dirty="0">
                <a:solidFill>
                  <a:srgbClr val="002060"/>
                </a:solidFill>
              </a:rPr>
              <a:t>Creativity</a:t>
            </a:r>
            <a:r>
              <a:rPr lang="en-US" dirty="0">
                <a:solidFill>
                  <a:srgbClr val="002060"/>
                </a:solidFill>
              </a:rPr>
              <a:t> – </a:t>
            </a:r>
            <a:r>
              <a:rPr lang="en-US" b="1" dirty="0" err="1" smtClean="0">
                <a:solidFill>
                  <a:srgbClr val="002060"/>
                </a:solidFill>
              </a:rPr>
              <a:t>Ijodkorlik</a:t>
            </a:r>
            <a:endParaRPr lang="en-US" b="1" dirty="0" smtClean="0">
              <a:solidFill>
                <a:srgbClr val="002060"/>
              </a:solidFill>
            </a:endParaRPr>
          </a:p>
          <a:p>
            <a:r>
              <a:rPr lang="en-US" b="1" dirty="0">
                <a:solidFill>
                  <a:srgbClr val="002060"/>
                </a:solidFill>
              </a:rPr>
              <a:t>Communication</a:t>
            </a:r>
            <a:r>
              <a:rPr lang="en-US" dirty="0">
                <a:solidFill>
                  <a:srgbClr val="002060"/>
                </a:solidFill>
              </a:rPr>
              <a:t> – </a:t>
            </a:r>
            <a:r>
              <a:rPr lang="en-US" b="1" dirty="0" err="1">
                <a:solidFill>
                  <a:srgbClr val="002060"/>
                </a:solidFill>
              </a:rPr>
              <a:t>Muloqot</a:t>
            </a:r>
            <a:endParaRPr lang="en-US" b="1" dirty="0">
              <a:solidFill>
                <a:srgbClr val="002060"/>
              </a:solidFill>
            </a:endParaRPr>
          </a:p>
          <a:p>
            <a:r>
              <a:rPr lang="en-US" b="1" dirty="0" smtClean="0">
                <a:solidFill>
                  <a:srgbClr val="002060"/>
                </a:solidFill>
              </a:rPr>
              <a:t>Collaboration</a:t>
            </a:r>
            <a:r>
              <a:rPr lang="en-US" dirty="0">
                <a:solidFill>
                  <a:srgbClr val="002060"/>
                </a:solidFill>
              </a:rPr>
              <a:t> – </a:t>
            </a:r>
            <a:r>
              <a:rPr lang="en-US" b="1" dirty="0" err="1">
                <a:solidFill>
                  <a:srgbClr val="002060"/>
                </a:solidFill>
              </a:rPr>
              <a:t>Hamkorlik</a:t>
            </a:r>
            <a:endParaRPr lang="en-US" dirty="0">
              <a:solidFill>
                <a:srgbClr val="00206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25847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Sinfdan</a:t>
            </a:r>
            <a:r>
              <a:rPr lang="en-US" dirty="0" smtClean="0"/>
              <a:t> </a:t>
            </a:r>
            <a:r>
              <a:rPr lang="en-US" dirty="0" err="1" smtClean="0"/>
              <a:t>tashqari</a:t>
            </a:r>
            <a:r>
              <a:rPr lang="en-US" dirty="0" smtClean="0"/>
              <a:t> </a:t>
            </a:r>
            <a:r>
              <a:rPr lang="en-US" dirty="0" err="1" smtClean="0"/>
              <a:t>tadbirlar</a:t>
            </a:r>
            <a:r>
              <a:rPr lang="en-US" dirty="0" smtClean="0"/>
              <a:t> </a:t>
            </a:r>
            <a:r>
              <a:rPr lang="en-US" dirty="0" err="1" smtClean="0"/>
              <a:t>va</a:t>
            </a:r>
            <a:r>
              <a:rPr lang="en-US" dirty="0" smtClean="0"/>
              <a:t> 4k </a:t>
            </a:r>
            <a:r>
              <a:rPr lang="en-US" dirty="0" err="1" smtClean="0"/>
              <a:t>ko’nikmalri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err="1"/>
              <a:t>Sinfdan</a:t>
            </a:r>
            <a:r>
              <a:rPr lang="en-US" b="1" dirty="0"/>
              <a:t> </a:t>
            </a:r>
            <a:r>
              <a:rPr lang="en-US" b="1" dirty="0" err="1"/>
              <a:t>tashqari</a:t>
            </a:r>
            <a:r>
              <a:rPr lang="en-US" b="1" dirty="0"/>
              <a:t> </a:t>
            </a:r>
            <a:r>
              <a:rPr lang="en-US" b="1" dirty="0" err="1"/>
              <a:t>tadbirlar</a:t>
            </a:r>
            <a:r>
              <a:rPr lang="en-US" b="1" dirty="0"/>
              <a:t> - </a:t>
            </a:r>
            <a:r>
              <a:rPr lang="en-US" b="1" dirty="0" err="1"/>
              <a:t>bu</a:t>
            </a:r>
            <a:r>
              <a:rPr lang="en-US" b="1" dirty="0"/>
              <a:t> 4K </a:t>
            </a:r>
            <a:r>
              <a:rPr lang="en-US" b="1" dirty="0" err="1"/>
              <a:t>ko‘nikmalarini</a:t>
            </a:r>
            <a:r>
              <a:rPr lang="en-US" b="1" dirty="0"/>
              <a:t> "</a:t>
            </a:r>
            <a:r>
              <a:rPr lang="en-US" b="1" dirty="0" err="1"/>
              <a:t>mashq</a:t>
            </a:r>
            <a:r>
              <a:rPr lang="en-US" b="1" dirty="0"/>
              <a:t> </a:t>
            </a:r>
            <a:r>
              <a:rPr lang="en-US" b="1" dirty="0" err="1"/>
              <a:t>qilish</a:t>
            </a:r>
            <a:r>
              <a:rPr lang="en-US" b="1" dirty="0"/>
              <a:t>" </a:t>
            </a:r>
            <a:r>
              <a:rPr lang="en-US" b="1" dirty="0" err="1"/>
              <a:t>uchun</a:t>
            </a:r>
            <a:r>
              <a:rPr lang="en-US" b="1" dirty="0"/>
              <a:t> </a:t>
            </a:r>
            <a:r>
              <a:rPr lang="en-US" b="1" dirty="0" err="1"/>
              <a:t>eng</a:t>
            </a:r>
            <a:r>
              <a:rPr lang="en-US" b="1" dirty="0"/>
              <a:t> ideal "</a:t>
            </a:r>
            <a:r>
              <a:rPr lang="en-US" b="1" dirty="0" err="1"/>
              <a:t>tayanch</a:t>
            </a:r>
            <a:r>
              <a:rPr lang="en-US" b="1" dirty="0"/>
              <a:t> </a:t>
            </a:r>
            <a:r>
              <a:rPr lang="en-US" b="1" dirty="0" err="1"/>
              <a:t>maydonchasi"dir</a:t>
            </a:r>
            <a:r>
              <a:rPr lang="en-US" b="1" dirty="0"/>
              <a:t>.</a:t>
            </a:r>
            <a:r>
              <a:rPr lang="en-US" dirty="0"/>
              <a:t> </a:t>
            </a:r>
            <a:endParaRPr lang="en-US" dirty="0" smtClean="0"/>
          </a:p>
          <a:p>
            <a:r>
              <a:rPr lang="en-US" dirty="0" smtClean="0">
                <a:solidFill>
                  <a:srgbClr val="00B050"/>
                </a:solidFill>
              </a:rPr>
              <a:t>Bu </a:t>
            </a:r>
            <a:r>
              <a:rPr lang="en-US" dirty="0" err="1">
                <a:solidFill>
                  <a:srgbClr val="00B050"/>
                </a:solidFill>
              </a:rPr>
              <a:t>tadbirlar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darslikdagi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nazariyani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amaliyotga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joriy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etadi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va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o‘quvchilarni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haqiqiy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 smtClean="0">
                <a:solidFill>
                  <a:srgbClr val="00B050"/>
                </a:solidFill>
              </a:rPr>
              <a:t>hayotdagi</a:t>
            </a:r>
            <a:r>
              <a:rPr lang="en-US" dirty="0" smtClean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vaziyatlar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uchun</a:t>
            </a:r>
            <a:r>
              <a:rPr lang="en-US" dirty="0">
                <a:solidFill>
                  <a:srgbClr val="00B050"/>
                </a:solidFill>
              </a:rPr>
              <a:t> </a:t>
            </a:r>
            <a:r>
              <a:rPr lang="en-US" dirty="0" err="1">
                <a:solidFill>
                  <a:srgbClr val="00B050"/>
                </a:solidFill>
              </a:rPr>
              <a:t>tayyorlaydi</a:t>
            </a:r>
            <a:r>
              <a:rPr lang="en-US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7862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3062654"/>
          </a:xfrm>
        </p:spPr>
        <p:txBody>
          <a:bodyPr>
            <a:noAutofit/>
          </a:bodyPr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4k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nima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zarur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?</a:t>
            </a:r>
            <a:br>
              <a:rPr lang="en-US" sz="2000" b="1" dirty="0">
                <a:latin typeface="Times New Roman" pitchFamily="18" charset="0"/>
                <a:cs typeface="Times New Roman" pitchFamily="18" charset="0"/>
              </a:rPr>
            </a:br>
            <a:r>
              <a:rPr lang="en-US" sz="20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o‘rinlari</a:t>
            </a:r>
            <a:r>
              <a:rPr lang="en-US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talabi</a:t>
            </a:r>
            <a:r>
              <a:rPr lang="en-US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Hozirgi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beruvchilar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ko‘pincha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mutlaqo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kasblar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paydo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bo‘layotgan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dinamik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muhitda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moslasha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oladigan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muammolarni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hal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qila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oladigan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g'oyalarni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topa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oladigan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xodimlarni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qidiradi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0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Axborot</a:t>
            </a:r>
            <a:r>
              <a:rPr lang="en-US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ortig‘i</a:t>
            </a:r>
            <a:r>
              <a:rPr lang="en-US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Internetda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manbalarda</a:t>
            </a:r>
            <a:r>
              <a:rPr lang="en-US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ma'lumot</a:t>
            </a:r>
            <a:r>
              <a:rPr lang="en-US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ko'p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lekin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tanqidiy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tahlil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saralash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ishlatish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qobiliyati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muhim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Global </a:t>
            </a:r>
            <a:r>
              <a:rPr lang="en-US" sz="20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muammolar</a:t>
            </a:r>
            <a:r>
              <a:rPr lang="en-US" sz="20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Dunyo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murakkab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muammolar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iqlim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o'zgarishi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pandemiyalar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yuzlashmoqda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hal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4k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ko'nikmalarini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en-US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0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962400"/>
            <a:ext cx="8229600" cy="2163763"/>
          </a:xfrm>
        </p:spPr>
        <p:txBody>
          <a:bodyPr/>
          <a:lstStyle/>
          <a:p>
            <a:r>
              <a:rPr lang="en-US" dirty="0" err="1"/>
              <a:t>O‘zbekiston</a:t>
            </a:r>
            <a:r>
              <a:rPr lang="en-US" dirty="0"/>
              <a:t> </a:t>
            </a:r>
            <a:r>
              <a:rPr lang="en-US" dirty="0" smtClean="0"/>
              <a:t>  </a:t>
            </a:r>
            <a:r>
              <a:rPr lang="en-US" dirty="0" err="1"/>
              <a:t>xalqaro</a:t>
            </a:r>
            <a:r>
              <a:rPr lang="en-US" dirty="0"/>
              <a:t> </a:t>
            </a:r>
            <a:r>
              <a:rPr lang="en-US" dirty="0" err="1"/>
              <a:t>baholash</a:t>
            </a:r>
            <a:r>
              <a:rPr lang="en-US" dirty="0"/>
              <a:t> </a:t>
            </a:r>
            <a:r>
              <a:rPr lang="en-US" dirty="0" err="1"/>
              <a:t>dasturlariga</a:t>
            </a:r>
            <a:r>
              <a:rPr lang="en-US" dirty="0"/>
              <a:t> </a:t>
            </a:r>
            <a:r>
              <a:rPr lang="en-US" dirty="0" err="1"/>
              <a:t>qo‘shilgani</a:t>
            </a:r>
            <a:r>
              <a:rPr lang="en-US" dirty="0"/>
              <a:t> </a:t>
            </a:r>
            <a:r>
              <a:rPr lang="en-US" dirty="0" smtClean="0"/>
              <a:t>4k  </a:t>
            </a:r>
            <a:r>
              <a:rPr lang="en-US" dirty="0" err="1"/>
              <a:t>ga</a:t>
            </a:r>
            <a:r>
              <a:rPr lang="en-US" dirty="0"/>
              <a:t> </a:t>
            </a:r>
            <a:r>
              <a:rPr lang="en-US" dirty="0" err="1"/>
              <a:t>o‘xshash</a:t>
            </a:r>
            <a:r>
              <a:rPr lang="en-US" dirty="0"/>
              <a:t> </a:t>
            </a:r>
            <a:r>
              <a:rPr lang="en-US" dirty="0" err="1"/>
              <a:t>ko‘nikmalarni</a:t>
            </a:r>
            <a:r>
              <a:rPr lang="en-US" dirty="0"/>
              <a:t> (</a:t>
            </a:r>
            <a:r>
              <a:rPr lang="en-US" dirty="0" err="1"/>
              <a:t>masalan</a:t>
            </a:r>
            <a:r>
              <a:rPr lang="en-US" dirty="0"/>
              <a:t>, </a:t>
            </a:r>
            <a:r>
              <a:rPr lang="en-US" dirty="0" err="1"/>
              <a:t>tanqidiy</a:t>
            </a:r>
            <a:r>
              <a:rPr lang="en-US" dirty="0"/>
              <a:t> </a:t>
            </a:r>
            <a:r>
              <a:rPr lang="en-US" dirty="0" err="1"/>
              <a:t>fikrlash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muammoni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) </a:t>
            </a:r>
            <a:r>
              <a:rPr lang="en-US" dirty="0" err="1"/>
              <a:t>rivojlantirish</a:t>
            </a:r>
            <a:r>
              <a:rPr lang="en-US" dirty="0"/>
              <a:t> </a:t>
            </a:r>
            <a:r>
              <a:rPr lang="en-US" dirty="0" err="1"/>
              <a:t>zaruratini</a:t>
            </a:r>
            <a:r>
              <a:rPr lang="en-US" dirty="0"/>
              <a:t> </a:t>
            </a:r>
            <a:r>
              <a:rPr lang="en-US" dirty="0" err="1"/>
              <a:t>taqozo</a:t>
            </a:r>
            <a:r>
              <a:rPr lang="en-US" dirty="0"/>
              <a:t> </a:t>
            </a:r>
            <a:r>
              <a:rPr lang="en-US" dirty="0" err="1"/>
              <a:t>etdi</a:t>
            </a:r>
            <a:r>
              <a:rPr lang="en-US" dirty="0"/>
              <a:t>.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519854"/>
            <a:ext cx="8686799" cy="334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9088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4572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4k </a:t>
            </a:r>
            <a:r>
              <a:rPr lang="en-US" dirty="0" err="1" smtClean="0"/>
              <a:t>qachon</a:t>
            </a:r>
            <a:r>
              <a:rPr lang="en-US" dirty="0" smtClean="0"/>
              <a:t> </a:t>
            </a:r>
            <a:r>
              <a:rPr lang="en-US" dirty="0" err="1" smtClean="0"/>
              <a:t>tadbiq</a:t>
            </a:r>
            <a:r>
              <a:rPr lang="en-US" dirty="0" smtClean="0"/>
              <a:t> </a:t>
            </a:r>
            <a:r>
              <a:rPr lang="en-US" dirty="0" err="1" smtClean="0"/>
              <a:t>etilgan</a:t>
            </a:r>
            <a:r>
              <a:rPr lang="en-US" dirty="0" smtClean="0"/>
              <a:t> ?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9144000" cy="5211763"/>
          </a:xfrm>
        </p:spPr>
        <p:txBody>
          <a:bodyPr>
            <a:noAutofit/>
          </a:bodyPr>
          <a:lstStyle/>
          <a:p>
            <a:r>
              <a:rPr lang="en-US" sz="2000" dirty="0" smtClean="0">
                <a:solidFill>
                  <a:srgbClr val="002060"/>
                </a:solidFill>
              </a:rPr>
              <a:t>4k </a:t>
            </a:r>
            <a:r>
              <a:rPr lang="en-US" sz="2000" dirty="0" err="1" smtClean="0">
                <a:solidFill>
                  <a:srgbClr val="002060"/>
                </a:solidFill>
              </a:rPr>
              <a:t>O'zbekistonga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aniq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bir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kunda</a:t>
            </a:r>
            <a:r>
              <a:rPr lang="en-US" sz="2000" dirty="0">
                <a:solidFill>
                  <a:srgbClr val="002060"/>
                </a:solidFill>
              </a:rPr>
              <a:t> "</a:t>
            </a:r>
            <a:r>
              <a:rPr lang="en-US" sz="2000" dirty="0" err="1">
                <a:solidFill>
                  <a:srgbClr val="002060"/>
                </a:solidFill>
              </a:rPr>
              <a:t>kirib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kelmagan</a:t>
            </a:r>
            <a:r>
              <a:rPr lang="en-US" sz="2000" dirty="0">
                <a:solidFill>
                  <a:srgbClr val="002060"/>
                </a:solidFill>
              </a:rPr>
              <a:t>", </a:t>
            </a:r>
            <a:r>
              <a:rPr lang="en-US" sz="2000" dirty="0" err="1">
                <a:solidFill>
                  <a:srgbClr val="002060"/>
                </a:solidFill>
              </a:rPr>
              <a:t>balki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ta'lim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islohotlari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doirasida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asta-sekin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joriy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etilgan</a:t>
            </a:r>
            <a:r>
              <a:rPr lang="en-US" sz="2000" dirty="0">
                <a:solidFill>
                  <a:srgbClr val="002060"/>
                </a:solidFill>
              </a:rPr>
              <a:t>.</a:t>
            </a:r>
          </a:p>
          <a:p>
            <a:r>
              <a:rPr lang="en-US" sz="2000" b="1" dirty="0">
                <a:solidFill>
                  <a:srgbClr val="002060"/>
                </a:solidFill>
              </a:rPr>
              <a:t>2012-2016-yillar:</a:t>
            </a:r>
            <a:r>
              <a:rPr lang="en-US" sz="2000" dirty="0">
                <a:solidFill>
                  <a:srgbClr val="002060"/>
                </a:solidFill>
              </a:rPr>
              <a:t> </a:t>
            </a:r>
            <a:r>
              <a:rPr lang="en-US" sz="2000" dirty="0" err="1">
                <a:solidFill>
                  <a:srgbClr val="002060"/>
                </a:solidFill>
              </a:rPr>
              <a:t>O'zbekistonda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ta'lim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tizimini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yangi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bosqichga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olib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chiqishga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qaratilgan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islohotlar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boshlandi</a:t>
            </a:r>
            <a:r>
              <a:rPr lang="en-US" sz="2000" dirty="0">
                <a:solidFill>
                  <a:srgbClr val="002060"/>
                </a:solidFill>
              </a:rPr>
              <a:t>. </a:t>
            </a:r>
            <a:r>
              <a:rPr lang="en-US" sz="2000" dirty="0" err="1">
                <a:solidFill>
                  <a:srgbClr val="002060"/>
                </a:solidFill>
              </a:rPr>
              <a:t>Dastlab</a:t>
            </a:r>
            <a:r>
              <a:rPr lang="en-US" sz="2000" dirty="0">
                <a:solidFill>
                  <a:srgbClr val="002060"/>
                </a:solidFill>
              </a:rPr>
              <a:t>, </a:t>
            </a:r>
            <a:r>
              <a:rPr lang="en-US" sz="2000" dirty="0" err="1">
                <a:solidFill>
                  <a:srgbClr val="002060"/>
                </a:solidFill>
              </a:rPr>
              <a:t>bu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ko'nikmalar</a:t>
            </a:r>
            <a:r>
              <a:rPr lang="en-US" sz="2000" dirty="0">
                <a:solidFill>
                  <a:srgbClr val="002060"/>
                </a:solidFill>
              </a:rPr>
              <a:t> "</a:t>
            </a:r>
            <a:r>
              <a:rPr lang="en-US" sz="2000" dirty="0" err="1">
                <a:solidFill>
                  <a:srgbClr val="002060"/>
                </a:solidFill>
              </a:rPr>
              <a:t>kompetensiya</a:t>
            </a:r>
            <a:r>
              <a:rPr lang="en-US" sz="2000" dirty="0">
                <a:solidFill>
                  <a:srgbClr val="002060"/>
                </a:solidFill>
              </a:rPr>
              <a:t>" </a:t>
            </a:r>
            <a:r>
              <a:rPr lang="en-US" sz="2000" dirty="0" err="1">
                <a:solidFill>
                  <a:srgbClr val="002060"/>
                </a:solidFill>
              </a:rPr>
              <a:t>tushunchasi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ostida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sinflarga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kirita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boshlandi</a:t>
            </a:r>
            <a:r>
              <a:rPr lang="en-US" sz="2000" dirty="0">
                <a:solidFill>
                  <a:srgbClr val="002060"/>
                </a:solidFill>
              </a:rPr>
              <a:t>.</a:t>
            </a:r>
          </a:p>
          <a:p>
            <a:r>
              <a:rPr lang="en-US" sz="2000" b="1" dirty="0">
                <a:solidFill>
                  <a:srgbClr val="002060"/>
                </a:solidFill>
              </a:rPr>
              <a:t>2017-yil </a:t>
            </a:r>
            <a:r>
              <a:rPr lang="en-US" sz="2000" b="1" dirty="0" err="1">
                <a:solidFill>
                  <a:srgbClr val="002060"/>
                </a:solidFill>
              </a:rPr>
              <a:t>va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undan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keyin</a:t>
            </a:r>
            <a:r>
              <a:rPr lang="en-US" sz="2000" b="1" dirty="0">
                <a:solidFill>
                  <a:srgbClr val="002060"/>
                </a:solidFill>
              </a:rPr>
              <a:t>:</a:t>
            </a:r>
            <a:r>
              <a:rPr lang="en-US" sz="2000" dirty="0">
                <a:solidFill>
                  <a:srgbClr val="002060"/>
                </a:solidFill>
              </a:rPr>
              <a:t> </a:t>
            </a:r>
            <a:r>
              <a:rPr lang="en-US" sz="2000" dirty="0" err="1" smtClean="0">
                <a:solidFill>
                  <a:srgbClr val="002060"/>
                </a:solidFill>
              </a:rPr>
              <a:t>Prezidentimiz</a:t>
            </a:r>
            <a:r>
              <a:rPr lang="en-US" sz="2000" dirty="0" smtClean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Shavkat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Mirziyoyevning</a:t>
            </a:r>
            <a:r>
              <a:rPr lang="en-US" sz="2000" dirty="0">
                <a:solidFill>
                  <a:srgbClr val="002060"/>
                </a:solidFill>
              </a:rPr>
              <a:t> "2017-2021-yillarda </a:t>
            </a:r>
            <a:r>
              <a:rPr lang="en-US" sz="2000" dirty="0" err="1">
                <a:solidFill>
                  <a:srgbClr val="002060"/>
                </a:solidFill>
              </a:rPr>
              <a:t>O‘zbekiston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Respublikasini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rivojlantirishning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beshta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ustuvor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yo‘nalishi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bo‘yicha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Harakatlar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strategiyasi"da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ta'lim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va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tarbiyani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tubdan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takomillashtirish</a:t>
            </a:r>
            <a:r>
              <a:rPr lang="en-US" sz="2000" dirty="0">
                <a:solidFill>
                  <a:srgbClr val="002060"/>
                </a:solidFill>
              </a:rPr>
              <a:t>, </a:t>
            </a:r>
            <a:r>
              <a:rPr lang="en-US" sz="2000" dirty="0" err="1">
                <a:solidFill>
                  <a:srgbClr val="002060"/>
                </a:solidFill>
              </a:rPr>
              <a:t>maktab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o'quv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dasturlarini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yangi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metodologiya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asosida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qayta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ishlash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belgilandi</a:t>
            </a:r>
            <a:r>
              <a:rPr lang="en-US" sz="2000" dirty="0">
                <a:solidFill>
                  <a:srgbClr val="002060"/>
                </a:solidFill>
              </a:rPr>
              <a:t>.</a:t>
            </a:r>
          </a:p>
          <a:p>
            <a:r>
              <a:rPr lang="en-US" sz="2000" b="1" dirty="0">
                <a:solidFill>
                  <a:srgbClr val="002060"/>
                </a:solidFill>
              </a:rPr>
              <a:t>"</a:t>
            </a:r>
            <a:r>
              <a:rPr lang="en-US" sz="2000" b="1" dirty="0" err="1">
                <a:solidFill>
                  <a:srgbClr val="002060"/>
                </a:solidFill>
              </a:rPr>
              <a:t>Yangi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O'zbekiston</a:t>
            </a:r>
            <a:r>
              <a:rPr lang="en-US" sz="2000" b="1" dirty="0">
                <a:solidFill>
                  <a:srgbClr val="002060"/>
                </a:solidFill>
              </a:rPr>
              <a:t>" </a:t>
            </a:r>
            <a:r>
              <a:rPr lang="en-US" sz="2000" b="1" dirty="0" err="1">
                <a:solidFill>
                  <a:srgbClr val="002060"/>
                </a:solidFill>
              </a:rPr>
              <a:t>davri</a:t>
            </a:r>
            <a:r>
              <a:rPr lang="en-US" sz="2000" b="1" dirty="0">
                <a:solidFill>
                  <a:srgbClr val="002060"/>
                </a:solidFill>
              </a:rPr>
              <a:t>:</a:t>
            </a:r>
            <a:r>
              <a:rPr lang="en-US" sz="2000" dirty="0">
                <a:solidFill>
                  <a:srgbClr val="002060"/>
                </a:solidFill>
              </a:rPr>
              <a:t> </a:t>
            </a:r>
            <a:r>
              <a:rPr lang="en-US" sz="2000" dirty="0" err="1">
                <a:solidFill>
                  <a:srgbClr val="002060"/>
                </a:solidFill>
              </a:rPr>
              <a:t>Ayniqsa</a:t>
            </a:r>
            <a:r>
              <a:rPr lang="en-US" sz="2000" dirty="0">
                <a:solidFill>
                  <a:srgbClr val="002060"/>
                </a:solidFill>
              </a:rPr>
              <a:t>, 2021-yildan </a:t>
            </a:r>
            <a:r>
              <a:rPr lang="en-US" sz="2000" dirty="0" err="1">
                <a:solidFill>
                  <a:srgbClr val="002060"/>
                </a:solidFill>
              </a:rPr>
              <a:t>keyin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yangi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o'quv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dasturlari</a:t>
            </a:r>
            <a:r>
              <a:rPr lang="en-US" sz="2000" dirty="0">
                <a:solidFill>
                  <a:srgbClr val="002060"/>
                </a:solidFill>
              </a:rPr>
              <a:t>, </a:t>
            </a:r>
            <a:r>
              <a:rPr lang="en-US" sz="2000" dirty="0" err="1">
                <a:solidFill>
                  <a:srgbClr val="002060"/>
                </a:solidFill>
              </a:rPr>
              <a:t>darsliklar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va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o'qituvchilarni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qayta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tayyorlash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dasturlarida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smtClean="0">
                <a:solidFill>
                  <a:srgbClr val="002060"/>
                </a:solidFill>
              </a:rPr>
              <a:t>4k </a:t>
            </a:r>
            <a:r>
              <a:rPr lang="en-US" sz="2000" dirty="0" err="1">
                <a:solidFill>
                  <a:srgbClr val="002060"/>
                </a:solidFill>
              </a:rPr>
              <a:t>tamoyillari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ancha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aniq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va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o'ziga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xos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usullar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bilan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qo'llanila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boshladi</a:t>
            </a:r>
            <a:r>
              <a:rPr lang="en-US" sz="2000" dirty="0">
                <a:solidFill>
                  <a:srgbClr val="002060"/>
                </a:solidFill>
              </a:rPr>
              <a:t>. </a:t>
            </a:r>
            <a:r>
              <a:rPr lang="en-US" sz="2000" dirty="0" err="1">
                <a:solidFill>
                  <a:srgbClr val="002060"/>
                </a:solidFill>
              </a:rPr>
              <a:t>Yangi</a:t>
            </a:r>
            <a:r>
              <a:rPr lang="en-US" sz="2000" dirty="0">
                <a:solidFill>
                  <a:srgbClr val="002060"/>
                </a:solidFill>
              </a:rPr>
              <a:t> "</a:t>
            </a:r>
            <a:r>
              <a:rPr lang="en-US" sz="2000" dirty="0" err="1">
                <a:solidFill>
                  <a:srgbClr val="002060"/>
                </a:solidFill>
              </a:rPr>
              <a:t>Ma'naviy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va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ma'rifiy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islohot"da</a:t>
            </a:r>
            <a:r>
              <a:rPr lang="en-US" sz="2000" dirty="0">
                <a:solidFill>
                  <a:srgbClr val="002060"/>
                </a:solidFill>
              </a:rPr>
              <a:t> ham </a:t>
            </a:r>
            <a:r>
              <a:rPr lang="en-US" sz="2000" dirty="0" err="1">
                <a:solidFill>
                  <a:srgbClr val="002060"/>
                </a:solidFill>
              </a:rPr>
              <a:t>bu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g'oyalar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aks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etgan</a:t>
            </a:r>
            <a:r>
              <a:rPr lang="en-US" sz="2000" dirty="0">
                <a:solidFill>
                  <a:srgbClr val="002060"/>
                </a:solidFill>
              </a:rPr>
              <a:t>.</a:t>
            </a:r>
          </a:p>
          <a:p>
            <a:pPr marL="0" indent="0" algn="ctr">
              <a:buNone/>
            </a:pP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dirty="0">
                <a:solidFill>
                  <a:srgbClr val="002060"/>
                </a:solidFill>
              </a:rPr>
              <a:t> </a:t>
            </a:r>
            <a:r>
              <a:rPr lang="en-US" sz="2000" dirty="0" smtClean="0">
                <a:solidFill>
                  <a:srgbClr val="002060"/>
                </a:solidFill>
              </a:rPr>
              <a:t>      4C </a:t>
            </a:r>
            <a:r>
              <a:rPr lang="en-US" sz="2000" dirty="0">
                <a:solidFill>
                  <a:srgbClr val="002060"/>
                </a:solidFill>
              </a:rPr>
              <a:t>(4K) </a:t>
            </a:r>
            <a:r>
              <a:rPr lang="en-US" sz="2000" dirty="0" err="1">
                <a:solidFill>
                  <a:srgbClr val="002060"/>
                </a:solidFill>
              </a:rPr>
              <a:t>ko'nikmalari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O'zbekiston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ta'limiga</a:t>
            </a:r>
            <a:r>
              <a:rPr lang="en-US" sz="2000" dirty="0">
                <a:solidFill>
                  <a:srgbClr val="002060"/>
                </a:solidFill>
              </a:rPr>
              <a:t> </a:t>
            </a:r>
            <a:r>
              <a:rPr lang="en-US" sz="2000" b="1" dirty="0">
                <a:solidFill>
                  <a:srgbClr val="002060"/>
                </a:solidFill>
              </a:rPr>
              <a:t>2010-yillarning </a:t>
            </a:r>
            <a:r>
              <a:rPr lang="en-US" sz="2000" b="1" dirty="0" err="1">
                <a:solidFill>
                  <a:srgbClr val="002060"/>
                </a:solidFill>
              </a:rPr>
              <a:t>o'rtalaridan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boshlab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smtClean="0">
                <a:solidFill>
                  <a:srgbClr val="002060"/>
                </a:solidFill>
              </a:rPr>
              <a:t>   </a:t>
            </a:r>
            <a:r>
              <a:rPr lang="en-US" sz="2000" b="1" dirty="0" err="1" smtClean="0">
                <a:solidFill>
                  <a:srgbClr val="002060"/>
                </a:solidFill>
              </a:rPr>
              <a:t>islohotlar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jarayonida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kirib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kela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boshlagan</a:t>
            </a:r>
            <a:r>
              <a:rPr lang="en-US" sz="2000" dirty="0">
                <a:solidFill>
                  <a:srgbClr val="002060"/>
                </a:solidFill>
              </a:rPr>
              <a:t> </a:t>
            </a:r>
            <a:r>
              <a:rPr lang="en-US" sz="2000" dirty="0" err="1">
                <a:solidFill>
                  <a:srgbClr val="002060"/>
                </a:solidFill>
              </a:rPr>
              <a:t>va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hozirda</a:t>
            </a:r>
            <a:r>
              <a:rPr lang="en-US" sz="2000" dirty="0">
                <a:solidFill>
                  <a:srgbClr val="002060"/>
                </a:solidFill>
              </a:rPr>
              <a:t> ham </a:t>
            </a:r>
            <a:r>
              <a:rPr lang="en-US" sz="2000" dirty="0" err="1">
                <a:solidFill>
                  <a:srgbClr val="002060"/>
                </a:solidFill>
              </a:rPr>
              <a:t>joriy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etilishi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va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rivojlantirilishi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davom</a:t>
            </a:r>
            <a:r>
              <a:rPr lang="en-US" sz="2000" dirty="0">
                <a:solidFill>
                  <a:srgbClr val="002060"/>
                </a:solidFill>
              </a:rPr>
              <a:t> </a:t>
            </a:r>
            <a:r>
              <a:rPr lang="en-US" sz="2000" dirty="0" err="1">
                <a:solidFill>
                  <a:srgbClr val="002060"/>
                </a:solidFill>
              </a:rPr>
              <a:t>etmoqda</a:t>
            </a:r>
            <a:r>
              <a:rPr lang="en-US" sz="2000" dirty="0">
                <a:solidFill>
                  <a:srgbClr val="002060"/>
                </a:solidFill>
              </a:rPr>
              <a:t>.</a:t>
            </a:r>
          </a:p>
          <a:p>
            <a:pPr algn="ctr"/>
            <a:r>
              <a:rPr lang="en-US" sz="2000" dirty="0" smtClean="0"/>
              <a:t/>
            </a:r>
            <a:br>
              <a:rPr lang="en-US" sz="2000" dirty="0" smtClean="0"/>
            </a:b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409952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3496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4k </a:t>
            </a:r>
            <a:r>
              <a:rPr lang="en-US" dirty="0" err="1" smtClean="0"/>
              <a:t>qayerda</a:t>
            </a:r>
            <a:r>
              <a:rPr lang="en-US" dirty="0" smtClean="0"/>
              <a:t> </a:t>
            </a:r>
            <a:r>
              <a:rPr lang="en-US" dirty="0" err="1" smtClean="0"/>
              <a:t>kashf</a:t>
            </a:r>
            <a:r>
              <a:rPr lang="en-US" dirty="0" smtClean="0"/>
              <a:t> </a:t>
            </a:r>
            <a:r>
              <a:rPr lang="en-US" dirty="0" err="1" smtClean="0"/>
              <a:t>bo’lgan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685800"/>
            <a:ext cx="8610600" cy="5867400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"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4C" 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kishi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ixtiro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qilinmagan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balki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21-asr </a:t>
            </a:r>
            <a:r>
              <a:rPr lang="en-US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iqtisodiyoti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jamiyati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zarur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ko'nikmalarni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tadqiq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natijasida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shakllangan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tushunchalar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majmuasidir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sz="24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g'oyaning</a:t>
            </a:r>
            <a:r>
              <a:rPr lang="en-US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shakllanishida</a:t>
            </a:r>
            <a:r>
              <a:rPr lang="en-US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qator</a:t>
            </a:r>
            <a:r>
              <a:rPr lang="en-US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tashkilot</a:t>
            </a:r>
            <a:r>
              <a:rPr lang="en-US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olimlar</a:t>
            </a:r>
            <a:r>
              <a:rPr lang="en-US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hal</a:t>
            </a:r>
            <a:r>
              <a:rPr lang="en-US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qiluvchi</a:t>
            </a:r>
            <a:r>
              <a:rPr lang="en-US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rol</a:t>
            </a:r>
            <a:r>
              <a:rPr lang="en-US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o'ynagan</a:t>
            </a:r>
            <a:r>
              <a:rPr lang="en-US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"4C" </a:t>
            </a:r>
            <a:r>
              <a:rPr lang="en-US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Taraqqiyot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Bosqichlari</a:t>
            </a:r>
            <a:endParaRPr lang="en-US" sz="24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1. 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Asos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"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O'rgatish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O'rganishning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Ko'nikmalari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" (1980-yillar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undan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oldin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4C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ildizi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Jerome Bruner, John Dewey, Lev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Vygotsky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buyuk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pedagog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psixologlarning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"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konstruktivizm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" (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bilim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faol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quriladi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"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ijtimoiy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o'rganish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"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g'oyalariga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borib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taqaladi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ishlari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hamkorlik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(collaboration)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tanqidiy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fikrlash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(critical thinking)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ahamiyatini</a:t>
            </a:r>
            <a:r>
              <a:rPr lang="en-US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ta'kidlagan</a:t>
            </a:r>
            <a:r>
              <a:rPr lang="en-US" sz="24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en-US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6625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49705" y="152400"/>
            <a:ext cx="838200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Taniqli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Tashkilotlarning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Ishi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(2002-yildan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hozirgacha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4k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zamonaviy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ta'limda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tarqalishida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hissani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AQSh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"Partnership for 21st Century Skills" (P21) 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nomli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tashkiloti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qo'shdi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 2002-yilda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etilgan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guruh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o'sha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paytdagi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yirik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texnologiya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kompaniyalari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Microsoft, Apple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boshqalar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qo'llab-quvvatlangan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beruvchilar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ta'lim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mutaxassislari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hamkorlikda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zamonaviy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talabalar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ko'nikmalarga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bo'lishi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kerakligi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qamrovli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model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chiqdi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4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US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Aynan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tashkilot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"4C </a:t>
            </a:r>
            <a:r>
              <a:rPr lang="en-US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yani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4k" </a:t>
            </a:r>
            <a:r>
              <a:rPr lang="en-US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ramkasini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belgilab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o'quv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dasturiga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integratsiya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qilishni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targ'ib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qila</a:t>
            </a:r>
            <a:r>
              <a:rPr lang="en-US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boshladi</a:t>
            </a:r>
            <a:r>
              <a:rPr lang="en-US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en-US" sz="24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705" y="4648200"/>
            <a:ext cx="2903095" cy="1981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1" y="4267201"/>
            <a:ext cx="2971800" cy="1904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953714"/>
            <a:ext cx="3505200" cy="17137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5024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b="1" dirty="0" smtClean="0"/>
              <a:t>4k Global </a:t>
            </a:r>
            <a:r>
              <a:rPr lang="en-US" sz="3600" b="1" dirty="0" err="1" smtClean="0"/>
              <a:t>Miqyosda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Qabul</a:t>
            </a:r>
            <a:r>
              <a:rPr lang="en-US" sz="3600" b="1" dirty="0" smtClean="0"/>
              <a:t> </a:t>
            </a:r>
            <a:r>
              <a:rPr lang="en-US" sz="3600" b="1" dirty="0" err="1" smtClean="0"/>
              <a:t>Qilinishi</a:t>
            </a:r>
            <a:r>
              <a:rPr lang="en-US" sz="3600" b="1" dirty="0" smtClean="0"/>
              <a:t> (2010-yillardan </a:t>
            </a:r>
            <a:r>
              <a:rPr lang="en-US" sz="3600" b="1" dirty="0" err="1" smtClean="0"/>
              <a:t>keyin</a:t>
            </a:r>
            <a:r>
              <a:rPr lang="en-US" sz="3600" b="1" dirty="0" smtClean="0"/>
              <a:t>)</a:t>
            </a:r>
            <a:br>
              <a:rPr lang="en-US" sz="3600" b="1" dirty="0" smtClean="0"/>
            </a:br>
            <a:endParaRPr lang="ru-RU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63880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endParaRPr lang="en-US" b="1" dirty="0"/>
          </a:p>
          <a:p>
            <a:r>
              <a:rPr lang="en-US" sz="3500" b="1" dirty="0" smtClean="0"/>
              <a:t>OECD </a:t>
            </a:r>
            <a:r>
              <a:rPr lang="en-US" sz="35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(</a:t>
            </a:r>
            <a:r>
              <a:rPr lang="en-US" sz="3500" b="1" dirty="0" err="1">
                <a:solidFill>
                  <a:schemeClr val="tx2">
                    <a:lumMod val="60000"/>
                    <a:lumOff val="40000"/>
                  </a:schemeClr>
                </a:solidFill>
              </a:rPr>
              <a:t>O</a:t>
            </a:r>
            <a:r>
              <a:rPr lang="en-US" sz="35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rganisation</a:t>
            </a:r>
            <a:r>
              <a:rPr lang="en-US" sz="35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for Economic </a:t>
            </a:r>
            <a:r>
              <a:rPr lang="en-US" sz="35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C</a:t>
            </a:r>
            <a:r>
              <a:rPr lang="en-US" sz="35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o-operation and Development) </a:t>
            </a:r>
            <a:r>
              <a:rPr lang="en-US" sz="3500" b="1" dirty="0">
                <a:solidFill>
                  <a:srgbClr val="FF0000"/>
                </a:solidFill>
              </a:rPr>
              <a:t>(</a:t>
            </a:r>
            <a:r>
              <a:rPr lang="en-US" sz="3500" b="1" dirty="0" err="1">
                <a:solidFill>
                  <a:srgbClr val="FF0000"/>
                </a:solidFill>
              </a:rPr>
              <a:t>Iqtisodiy</a:t>
            </a:r>
            <a:r>
              <a:rPr lang="en-US" sz="3500" b="1" dirty="0">
                <a:solidFill>
                  <a:srgbClr val="FF0000"/>
                </a:solidFill>
              </a:rPr>
              <a:t> </a:t>
            </a:r>
            <a:r>
              <a:rPr lang="en-US" sz="3500" b="1" dirty="0" err="1">
                <a:solidFill>
                  <a:srgbClr val="FF0000"/>
                </a:solidFill>
              </a:rPr>
              <a:t>Hamkorlik</a:t>
            </a:r>
            <a:r>
              <a:rPr lang="en-US" sz="3500" b="1" dirty="0">
                <a:solidFill>
                  <a:srgbClr val="FF0000"/>
                </a:solidFill>
              </a:rPr>
              <a:t> </a:t>
            </a:r>
            <a:r>
              <a:rPr lang="en-US" sz="3500" b="1" dirty="0" err="1">
                <a:solidFill>
                  <a:srgbClr val="FF0000"/>
                </a:solidFill>
              </a:rPr>
              <a:t>va</a:t>
            </a:r>
            <a:r>
              <a:rPr lang="en-US" sz="3500" b="1" dirty="0">
                <a:solidFill>
                  <a:srgbClr val="FF0000"/>
                </a:solidFill>
              </a:rPr>
              <a:t> </a:t>
            </a:r>
            <a:r>
              <a:rPr lang="en-US" sz="3500" b="1" dirty="0" err="1">
                <a:solidFill>
                  <a:srgbClr val="FF0000"/>
                </a:solidFill>
              </a:rPr>
              <a:t>Taraqqiyot</a:t>
            </a:r>
            <a:r>
              <a:rPr lang="en-US" sz="3500" b="1" dirty="0">
                <a:solidFill>
                  <a:srgbClr val="FF0000"/>
                </a:solidFill>
              </a:rPr>
              <a:t> </a:t>
            </a:r>
            <a:r>
              <a:rPr lang="en-US" sz="3500" b="1" dirty="0" err="1">
                <a:solidFill>
                  <a:srgbClr val="FF0000"/>
                </a:solidFill>
              </a:rPr>
              <a:t>Tashkiloti</a:t>
            </a:r>
            <a:r>
              <a:rPr lang="en-US" sz="3500" b="1" dirty="0">
                <a:solidFill>
                  <a:srgbClr val="FF0000"/>
                </a:solidFill>
              </a:rPr>
              <a:t>)</a:t>
            </a:r>
            <a:r>
              <a:rPr lang="en-US" sz="3500" dirty="0"/>
              <a:t> </a:t>
            </a:r>
            <a:r>
              <a:rPr lang="en-US" sz="3500" dirty="0" err="1"/>
              <a:t>kabi</a:t>
            </a:r>
            <a:r>
              <a:rPr lang="en-US" sz="3500" dirty="0"/>
              <a:t> </a:t>
            </a:r>
            <a:r>
              <a:rPr lang="en-US" sz="3500" dirty="0" err="1"/>
              <a:t>xalqaro</a:t>
            </a:r>
            <a:r>
              <a:rPr lang="en-US" sz="3500" dirty="0"/>
              <a:t> </a:t>
            </a:r>
            <a:r>
              <a:rPr lang="en-US" sz="3500" dirty="0" err="1"/>
              <a:t>tashkilotlar</a:t>
            </a:r>
            <a:r>
              <a:rPr lang="en-US" sz="3500" dirty="0"/>
              <a:t> </a:t>
            </a:r>
            <a:r>
              <a:rPr lang="en-US" sz="3500" dirty="0" err="1"/>
              <a:t>o'zlarining</a:t>
            </a:r>
            <a:r>
              <a:rPr lang="en-US" sz="3500" dirty="0"/>
              <a:t> "</a:t>
            </a:r>
            <a:r>
              <a:rPr lang="en-US" sz="3500" b="1" dirty="0"/>
              <a:t>2030-yilga </a:t>
            </a:r>
            <a:r>
              <a:rPr lang="en-US" sz="3500" b="1" dirty="0" err="1"/>
              <a:t>kelib</a:t>
            </a:r>
            <a:r>
              <a:rPr lang="en-US" sz="3500" b="1" dirty="0"/>
              <a:t> </a:t>
            </a:r>
            <a:r>
              <a:rPr lang="en-US" sz="3500" b="1" dirty="0" err="1"/>
              <a:t>Ta'lim</a:t>
            </a:r>
            <a:r>
              <a:rPr lang="en-US" sz="3500" b="1" dirty="0"/>
              <a:t> </a:t>
            </a:r>
            <a:r>
              <a:rPr lang="en-US" sz="3500" b="1" dirty="0" err="1"/>
              <a:t>va</a:t>
            </a:r>
            <a:r>
              <a:rPr lang="en-US" sz="3500" b="1" dirty="0"/>
              <a:t> </a:t>
            </a:r>
            <a:r>
              <a:rPr lang="en-US" sz="3500" b="1" dirty="0" err="1"/>
              <a:t>Ko'nikmalar</a:t>
            </a:r>
            <a:r>
              <a:rPr lang="en-US" sz="3500" b="1" dirty="0"/>
              <a:t> </a:t>
            </a:r>
            <a:r>
              <a:rPr lang="en-US" sz="3500" b="1" dirty="0" err="1"/>
              <a:t>Kelajagi</a:t>
            </a:r>
            <a:r>
              <a:rPr lang="en-US" sz="3500" dirty="0"/>
              <a:t>" </a:t>
            </a:r>
            <a:r>
              <a:rPr lang="en-US" sz="3500" dirty="0" err="1"/>
              <a:t>kabi</a:t>
            </a:r>
            <a:r>
              <a:rPr lang="en-US" sz="3500" dirty="0"/>
              <a:t> </a:t>
            </a:r>
            <a:r>
              <a:rPr lang="en-US" sz="3500" dirty="0" err="1"/>
              <a:t>dasturlarida</a:t>
            </a:r>
            <a:r>
              <a:rPr lang="en-US" sz="3500" dirty="0"/>
              <a:t> </a:t>
            </a:r>
            <a:r>
              <a:rPr lang="en-US" sz="3500" dirty="0" smtClean="0"/>
              <a:t>4k </a:t>
            </a:r>
            <a:r>
              <a:rPr lang="en-US" sz="3500" dirty="0" err="1"/>
              <a:t>ga</a:t>
            </a:r>
            <a:r>
              <a:rPr lang="en-US" sz="3500" dirty="0"/>
              <a:t> </a:t>
            </a:r>
            <a:r>
              <a:rPr lang="en-US" sz="3500" dirty="0" err="1"/>
              <a:t>o'xshash</a:t>
            </a:r>
            <a:r>
              <a:rPr lang="en-US" sz="3500" dirty="0"/>
              <a:t> </a:t>
            </a:r>
            <a:r>
              <a:rPr lang="en-US" sz="3500" dirty="0" err="1"/>
              <a:t>ko'nikmalarni</a:t>
            </a:r>
            <a:r>
              <a:rPr lang="en-US" sz="3500" dirty="0"/>
              <a:t> (</a:t>
            </a:r>
            <a:r>
              <a:rPr lang="en-US" sz="3500" dirty="0" err="1"/>
              <a:t>masalan</a:t>
            </a:r>
            <a:r>
              <a:rPr lang="en-US" sz="3500" dirty="0"/>
              <a:t>, </a:t>
            </a:r>
            <a:r>
              <a:rPr lang="en-US" sz="3500" dirty="0" err="1"/>
              <a:t>ijodkorlik</a:t>
            </a:r>
            <a:r>
              <a:rPr lang="en-US" sz="3500" dirty="0"/>
              <a:t>, </a:t>
            </a:r>
            <a:r>
              <a:rPr lang="en-US" sz="3500" dirty="0" err="1"/>
              <a:t>tanqidiy</a:t>
            </a:r>
            <a:r>
              <a:rPr lang="en-US" sz="3500" dirty="0"/>
              <a:t> </a:t>
            </a:r>
            <a:r>
              <a:rPr lang="en-US" sz="3500" dirty="0" err="1"/>
              <a:t>fikrlash</a:t>
            </a:r>
            <a:r>
              <a:rPr lang="en-US" sz="3500" dirty="0"/>
              <a:t>) </a:t>
            </a:r>
            <a:r>
              <a:rPr lang="en-US" sz="3500" dirty="0" err="1"/>
              <a:t>targ'ib</a:t>
            </a:r>
            <a:r>
              <a:rPr lang="en-US" sz="3500" dirty="0"/>
              <a:t> </a:t>
            </a:r>
            <a:r>
              <a:rPr lang="en-US" sz="3500" dirty="0" err="1"/>
              <a:t>qila</a:t>
            </a:r>
            <a:r>
              <a:rPr lang="en-US" sz="3500" dirty="0"/>
              <a:t> </a:t>
            </a:r>
            <a:r>
              <a:rPr lang="en-US" sz="3500" dirty="0" err="1"/>
              <a:t>boshladilar</a:t>
            </a:r>
            <a:r>
              <a:rPr lang="en-US" sz="3500" dirty="0"/>
              <a:t>.</a:t>
            </a:r>
          </a:p>
          <a:p>
            <a:r>
              <a:rPr lang="en-US" sz="3500" b="1" dirty="0"/>
              <a:t>Ken Robinson</a:t>
            </a:r>
            <a:r>
              <a:rPr lang="en-US" sz="3500" dirty="0"/>
              <a:t> </a:t>
            </a:r>
            <a:r>
              <a:rPr lang="en-US" sz="3500" dirty="0" err="1"/>
              <a:t>kabi</a:t>
            </a:r>
            <a:r>
              <a:rPr lang="en-US" sz="3500" dirty="0"/>
              <a:t> </a:t>
            </a:r>
            <a:r>
              <a:rPr lang="en-US" sz="3500" dirty="0" err="1"/>
              <a:t>ta'lim</a:t>
            </a:r>
            <a:r>
              <a:rPr lang="en-US" sz="3500" dirty="0"/>
              <a:t> </a:t>
            </a:r>
            <a:r>
              <a:rPr lang="en-US" sz="3500" dirty="0" err="1"/>
              <a:t>mutaxassislarining</a:t>
            </a:r>
            <a:r>
              <a:rPr lang="en-US" sz="3500" dirty="0"/>
              <a:t> </a:t>
            </a:r>
            <a:r>
              <a:rPr lang="en-US" sz="3500" dirty="0" err="1"/>
              <a:t>ijodkorlik</a:t>
            </a:r>
            <a:r>
              <a:rPr lang="en-US" sz="3500" dirty="0"/>
              <a:t> (Creativity) </a:t>
            </a:r>
            <a:r>
              <a:rPr lang="en-US" sz="3500" dirty="0" err="1"/>
              <a:t>mavzusidagi</a:t>
            </a:r>
            <a:r>
              <a:rPr lang="en-US" sz="3500" dirty="0"/>
              <a:t> </a:t>
            </a:r>
            <a:r>
              <a:rPr lang="en-US" sz="3500" dirty="0" err="1"/>
              <a:t>dunyo</a:t>
            </a:r>
            <a:r>
              <a:rPr lang="en-US" sz="3500" dirty="0"/>
              <a:t> </a:t>
            </a:r>
            <a:r>
              <a:rPr lang="en-US" sz="3500" dirty="0" err="1"/>
              <a:t>bo'ylab</a:t>
            </a:r>
            <a:r>
              <a:rPr lang="en-US" sz="3500" dirty="0"/>
              <a:t> </a:t>
            </a:r>
            <a:r>
              <a:rPr lang="en-US" sz="3500" dirty="0" err="1"/>
              <a:t>mashhur</a:t>
            </a:r>
            <a:r>
              <a:rPr lang="en-US" sz="3500" dirty="0"/>
              <a:t> </a:t>
            </a:r>
            <a:r>
              <a:rPr lang="en-US" sz="3500" dirty="0" err="1"/>
              <a:t>bo'lgan</a:t>
            </a:r>
            <a:r>
              <a:rPr lang="en-US" sz="3500" dirty="0"/>
              <a:t> </a:t>
            </a:r>
            <a:r>
              <a:rPr lang="en-US" sz="3500" dirty="0" err="1"/>
              <a:t>ma'ruzalari</a:t>
            </a:r>
            <a:r>
              <a:rPr lang="en-US" sz="3500" dirty="0"/>
              <a:t> </a:t>
            </a:r>
            <a:r>
              <a:rPr lang="en-US" sz="3500" dirty="0" err="1"/>
              <a:t>bu</a:t>
            </a:r>
            <a:r>
              <a:rPr lang="en-US" sz="3500" dirty="0"/>
              <a:t> </a:t>
            </a:r>
            <a:r>
              <a:rPr lang="en-US" sz="3500" dirty="0" err="1"/>
              <a:t>ko'nikmalarning</a:t>
            </a:r>
            <a:r>
              <a:rPr lang="en-US" sz="3500" dirty="0"/>
              <a:t> </a:t>
            </a:r>
            <a:r>
              <a:rPr lang="en-US" sz="3500" dirty="0" err="1"/>
              <a:t>ahamiyatini</a:t>
            </a:r>
            <a:r>
              <a:rPr lang="en-US" sz="3500" dirty="0"/>
              <a:t> </a:t>
            </a:r>
            <a:r>
              <a:rPr lang="en-US" sz="3500" dirty="0" err="1"/>
              <a:t>jahon</a:t>
            </a:r>
            <a:r>
              <a:rPr lang="en-US" sz="3500" dirty="0"/>
              <a:t> </a:t>
            </a:r>
            <a:r>
              <a:rPr lang="en-US" sz="3500" dirty="0" err="1"/>
              <a:t>miqyosida</a:t>
            </a:r>
            <a:r>
              <a:rPr lang="en-US" sz="3500" dirty="0"/>
              <a:t> </a:t>
            </a:r>
            <a:r>
              <a:rPr lang="en-US" sz="3500" dirty="0" err="1"/>
              <a:t>kengaytirdi</a:t>
            </a:r>
            <a:r>
              <a:rPr lang="en-US" sz="3500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79851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960438"/>
          </a:xfrm>
        </p:spPr>
        <p:txBody>
          <a:bodyPr>
            <a:normAutofit fontScale="90000"/>
          </a:bodyPr>
          <a:lstStyle/>
          <a:p>
            <a:r>
              <a:rPr lang="en-US" b="1" dirty="0" err="1"/>
              <a:t>Sinfdan</a:t>
            </a:r>
            <a:r>
              <a:rPr lang="en-US" b="1" dirty="0"/>
              <a:t> </a:t>
            </a:r>
            <a:r>
              <a:rPr lang="en-US" b="1" dirty="0" err="1"/>
              <a:t>Tashqari</a:t>
            </a:r>
            <a:r>
              <a:rPr lang="en-US" b="1" dirty="0"/>
              <a:t> </a:t>
            </a:r>
            <a:r>
              <a:rPr lang="en-US" b="1" dirty="0" err="1"/>
              <a:t>Tadbirlarni</a:t>
            </a:r>
            <a:r>
              <a:rPr lang="en-US" b="1" dirty="0"/>
              <a:t> </a:t>
            </a:r>
            <a:r>
              <a:rPr lang="en-US" b="1" dirty="0" err="1"/>
              <a:t>Tashkil</a:t>
            </a:r>
            <a:r>
              <a:rPr lang="en-US" b="1" dirty="0"/>
              <a:t> </a:t>
            </a:r>
            <a:r>
              <a:rPr lang="en-US" b="1" dirty="0" err="1"/>
              <a:t>Etishda</a:t>
            </a:r>
            <a:r>
              <a:rPr lang="en-US" b="1" dirty="0"/>
              <a:t> 4K </a:t>
            </a:r>
            <a:r>
              <a:rPr lang="en-US" b="1" dirty="0" err="1"/>
              <a:t>tamoyili</a:t>
            </a:r>
            <a:r>
              <a:rPr lang="en-US" b="1" dirty="0"/>
              <a:t/>
            </a:r>
            <a:br>
              <a:rPr lang="en-US" b="1" dirty="0"/>
            </a:br>
            <a:endParaRPr lang="ru-RU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11838410"/>
              </p:ext>
            </p:extLst>
          </p:nvPr>
        </p:nvGraphicFramePr>
        <p:xfrm>
          <a:off x="457200" y="1295400"/>
          <a:ext cx="8229600" cy="5333999"/>
        </p:xfrm>
        <a:graphic>
          <a:graphicData uri="http://schemas.openxmlformats.org/drawingml/2006/table">
            <a:tbl>
              <a:tblPr/>
              <a:tblGrid>
                <a:gridCol w="3867912"/>
                <a:gridCol w="4361688"/>
              </a:tblGrid>
              <a:tr h="704491">
                <a:tc>
                  <a:txBody>
                    <a:bodyPr/>
                    <a:lstStyle/>
                    <a:p>
                      <a:pPr algn="l"/>
                      <a:r>
                        <a:rPr lang="en-US" b="0">
                          <a:effectLst/>
                          <a:latin typeface="quote-cjk-patch"/>
                        </a:rPr>
                        <a:t>4K Elementi</a:t>
                      </a:r>
                    </a:p>
                  </a:txBody>
                  <a:tcPr marR="121920" marT="76200" marB="762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b="0">
                          <a:effectLst/>
                          <a:latin typeface="quote-cjk-patch"/>
                        </a:rPr>
                        <a:t>Tadbirni Rejalashtirishdagi Savol</a:t>
                      </a:r>
                    </a:p>
                  </a:txBody>
                  <a:tcPr marL="121920" marR="121920" marT="76200" marB="762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1157377">
                <a:tc>
                  <a:txBody>
                    <a:bodyPr/>
                    <a:lstStyle/>
                    <a:p>
                      <a:r>
                        <a:rPr lang="en-US" b="1" dirty="0" err="1">
                          <a:solidFill>
                            <a:srgbClr val="FF0000"/>
                          </a:solidFill>
                          <a:effectLst/>
                          <a:latin typeface="quote-cjk-patch"/>
                        </a:rPr>
                        <a:t>Muloqot</a:t>
                      </a:r>
                      <a:endParaRPr lang="en-US" b="0" dirty="0">
                        <a:solidFill>
                          <a:srgbClr val="FF0000"/>
                        </a:solidFill>
                        <a:effectLst/>
                        <a:latin typeface="quote-cjk-patch"/>
                      </a:endParaRPr>
                    </a:p>
                  </a:txBody>
                  <a:tcPr marR="121920" marT="76200" marB="762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solidFill>
                            <a:srgbClr val="FF0000"/>
                          </a:solidFill>
                          <a:effectLst/>
                          <a:latin typeface="quote-cjk-patch"/>
                        </a:rPr>
                        <a:t>"</a:t>
                      </a:r>
                      <a:r>
                        <a:rPr lang="en-US" b="0" dirty="0" err="1">
                          <a:solidFill>
                            <a:srgbClr val="FF0000"/>
                          </a:solidFill>
                          <a:effectLst/>
                          <a:latin typeface="quote-cjk-patch"/>
                        </a:rPr>
                        <a:t>Ushbu</a:t>
                      </a:r>
                      <a:r>
                        <a:rPr lang="en-US" b="0" dirty="0">
                          <a:solidFill>
                            <a:srgbClr val="FF0000"/>
                          </a:solidFill>
                          <a:effectLst/>
                          <a:latin typeface="quote-cjk-patch"/>
                        </a:rPr>
                        <a:t> </a:t>
                      </a:r>
                      <a:r>
                        <a:rPr lang="en-US" b="0" dirty="0" err="1">
                          <a:solidFill>
                            <a:srgbClr val="FF0000"/>
                          </a:solidFill>
                          <a:effectLst/>
                          <a:latin typeface="quote-cjk-patch"/>
                        </a:rPr>
                        <a:t>tadbir</a:t>
                      </a:r>
                      <a:r>
                        <a:rPr lang="en-US" b="0" dirty="0">
                          <a:solidFill>
                            <a:srgbClr val="FF0000"/>
                          </a:solidFill>
                          <a:effectLst/>
                          <a:latin typeface="quote-cjk-patch"/>
                        </a:rPr>
                        <a:t> </a:t>
                      </a:r>
                      <a:r>
                        <a:rPr lang="en-US" b="0" dirty="0" err="1">
                          <a:solidFill>
                            <a:srgbClr val="FF0000"/>
                          </a:solidFill>
                          <a:effectLst/>
                          <a:latin typeface="quote-cjk-patch"/>
                        </a:rPr>
                        <a:t>o‘quvchilarni</a:t>
                      </a:r>
                      <a:r>
                        <a:rPr lang="en-US" b="0" dirty="0">
                          <a:solidFill>
                            <a:srgbClr val="FF0000"/>
                          </a:solidFill>
                          <a:effectLst/>
                          <a:latin typeface="quote-cjk-patch"/>
                        </a:rPr>
                        <a:t> </a:t>
                      </a:r>
                      <a:r>
                        <a:rPr lang="en-US" b="0" dirty="0" err="1">
                          <a:solidFill>
                            <a:srgbClr val="FF0000"/>
                          </a:solidFill>
                          <a:effectLst/>
                          <a:latin typeface="quote-cjk-patch"/>
                        </a:rPr>
                        <a:t>qanday</a:t>
                      </a:r>
                      <a:r>
                        <a:rPr lang="en-US" b="0" dirty="0">
                          <a:solidFill>
                            <a:srgbClr val="FF0000"/>
                          </a:solidFill>
                          <a:effectLst/>
                          <a:latin typeface="quote-cjk-patch"/>
                        </a:rPr>
                        <a:t> </a:t>
                      </a:r>
                      <a:r>
                        <a:rPr lang="en-US" b="0" dirty="0" err="1">
                          <a:solidFill>
                            <a:srgbClr val="FF0000"/>
                          </a:solidFill>
                          <a:effectLst/>
                          <a:latin typeface="quote-cjk-patch"/>
                        </a:rPr>
                        <a:t>qilib</a:t>
                      </a:r>
                      <a:r>
                        <a:rPr lang="en-US" b="0" dirty="0">
                          <a:solidFill>
                            <a:srgbClr val="FF0000"/>
                          </a:solidFill>
                          <a:effectLst/>
                          <a:latin typeface="quote-cjk-patch"/>
                        </a:rPr>
                        <a:t> </a:t>
                      </a:r>
                      <a:r>
                        <a:rPr lang="en-US" b="0" dirty="0" err="1">
                          <a:solidFill>
                            <a:srgbClr val="FF0000"/>
                          </a:solidFill>
                          <a:effectLst/>
                          <a:latin typeface="quote-cjk-patch"/>
                        </a:rPr>
                        <a:t>muloqot</a:t>
                      </a:r>
                      <a:r>
                        <a:rPr lang="en-US" b="0" dirty="0">
                          <a:solidFill>
                            <a:srgbClr val="FF0000"/>
                          </a:solidFill>
                          <a:effectLst/>
                          <a:latin typeface="quote-cjk-patch"/>
                        </a:rPr>
                        <a:t> </a:t>
                      </a:r>
                      <a:r>
                        <a:rPr lang="en-US" b="0" dirty="0" err="1">
                          <a:solidFill>
                            <a:srgbClr val="FF0000"/>
                          </a:solidFill>
                          <a:effectLst/>
                          <a:latin typeface="quote-cjk-patch"/>
                        </a:rPr>
                        <a:t>qilishga</a:t>
                      </a:r>
                      <a:r>
                        <a:rPr lang="en-US" b="0" dirty="0">
                          <a:solidFill>
                            <a:srgbClr val="FF0000"/>
                          </a:solidFill>
                          <a:effectLst/>
                          <a:latin typeface="quote-cjk-patch"/>
                        </a:rPr>
                        <a:t> </a:t>
                      </a:r>
                      <a:r>
                        <a:rPr lang="en-US" b="0" dirty="0" err="1">
                          <a:solidFill>
                            <a:srgbClr val="FF0000"/>
                          </a:solidFill>
                          <a:effectLst/>
                          <a:latin typeface="quote-cjk-patch"/>
                        </a:rPr>
                        <a:t>undaydi</a:t>
                      </a:r>
                      <a:r>
                        <a:rPr lang="en-US" b="0" dirty="0">
                          <a:solidFill>
                            <a:srgbClr val="FF0000"/>
                          </a:solidFill>
                          <a:effectLst/>
                          <a:latin typeface="quote-cjk-patch"/>
                        </a:rPr>
                        <a:t>?"</a:t>
                      </a:r>
                    </a:p>
                  </a:txBody>
                  <a:tcPr marL="121920" marT="76200" marB="762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1157377">
                <a:tc>
                  <a:txBody>
                    <a:bodyPr/>
                    <a:lstStyle/>
                    <a:p>
                      <a:r>
                        <a:rPr lang="en-US" b="1" dirty="0" err="1">
                          <a:effectLst/>
                          <a:latin typeface="quote-cjk-patch"/>
                        </a:rPr>
                        <a:t>Hamkorlik</a:t>
                      </a:r>
                      <a:endParaRPr lang="en-US" b="0" dirty="0">
                        <a:effectLst/>
                        <a:latin typeface="quote-cjk-patch"/>
                      </a:endParaRPr>
                    </a:p>
                  </a:txBody>
                  <a:tcPr marR="121920" marT="76200" marB="762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>
                          <a:effectLst/>
                          <a:latin typeface="quote-cjk-patch"/>
                        </a:rPr>
                        <a:t>"Tadbir o‘quvchilarga qanday qilib jamoada ishlashni taklif etadi?"</a:t>
                      </a:r>
                    </a:p>
                  </a:txBody>
                  <a:tcPr marL="121920" marT="76200" marB="762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1157377">
                <a:tc>
                  <a:txBody>
                    <a:bodyPr/>
                    <a:lstStyle/>
                    <a:p>
                      <a:r>
                        <a:rPr lang="en-US" b="1" dirty="0" err="1">
                          <a:solidFill>
                            <a:srgbClr val="C00000"/>
                          </a:solidFill>
                          <a:effectLst/>
                          <a:latin typeface="quote-cjk-patch"/>
                        </a:rPr>
                        <a:t>Tanqidiy</a:t>
                      </a:r>
                      <a:r>
                        <a:rPr lang="en-US" b="1" dirty="0">
                          <a:solidFill>
                            <a:srgbClr val="C00000"/>
                          </a:solidFill>
                          <a:effectLst/>
                          <a:latin typeface="quote-cjk-patch"/>
                        </a:rPr>
                        <a:t> </a:t>
                      </a:r>
                      <a:r>
                        <a:rPr lang="en-US" b="1" dirty="0" err="1">
                          <a:solidFill>
                            <a:srgbClr val="C00000"/>
                          </a:solidFill>
                          <a:effectLst/>
                          <a:latin typeface="quote-cjk-patch"/>
                        </a:rPr>
                        <a:t>Fikrlash</a:t>
                      </a:r>
                      <a:endParaRPr lang="en-US" b="0" dirty="0">
                        <a:solidFill>
                          <a:srgbClr val="C00000"/>
                        </a:solidFill>
                        <a:effectLst/>
                        <a:latin typeface="quote-cjk-patch"/>
                      </a:endParaRPr>
                    </a:p>
                  </a:txBody>
                  <a:tcPr marR="121920" marT="76200" marB="762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solidFill>
                            <a:srgbClr val="C00000"/>
                          </a:solidFill>
                          <a:effectLst/>
                          <a:latin typeface="quote-cjk-patch"/>
                        </a:rPr>
                        <a:t>"</a:t>
                      </a:r>
                      <a:r>
                        <a:rPr lang="en-US" b="0" dirty="0" err="1">
                          <a:solidFill>
                            <a:srgbClr val="C00000"/>
                          </a:solidFill>
                          <a:effectLst/>
                          <a:latin typeface="quote-cjk-patch"/>
                        </a:rPr>
                        <a:t>Tadbir</a:t>
                      </a:r>
                      <a:r>
                        <a:rPr lang="en-US" b="0" dirty="0">
                          <a:solidFill>
                            <a:srgbClr val="C00000"/>
                          </a:solidFill>
                          <a:effectLst/>
                          <a:latin typeface="quote-cjk-patch"/>
                        </a:rPr>
                        <a:t> </a:t>
                      </a:r>
                      <a:r>
                        <a:rPr lang="en-US" b="0" dirty="0" err="1">
                          <a:solidFill>
                            <a:srgbClr val="C00000"/>
                          </a:solidFill>
                          <a:effectLst/>
                          <a:latin typeface="quote-cjk-patch"/>
                        </a:rPr>
                        <a:t>qanday</a:t>
                      </a:r>
                      <a:r>
                        <a:rPr lang="en-US" b="0" dirty="0">
                          <a:solidFill>
                            <a:srgbClr val="C00000"/>
                          </a:solidFill>
                          <a:effectLst/>
                          <a:latin typeface="quote-cjk-patch"/>
                        </a:rPr>
                        <a:t> </a:t>
                      </a:r>
                      <a:r>
                        <a:rPr lang="en-US" b="0" dirty="0" err="1">
                          <a:solidFill>
                            <a:srgbClr val="C00000"/>
                          </a:solidFill>
                          <a:effectLst/>
                          <a:latin typeface="quote-cjk-patch"/>
                        </a:rPr>
                        <a:t>muammo</a:t>
                      </a:r>
                      <a:r>
                        <a:rPr lang="en-US" b="0" dirty="0">
                          <a:solidFill>
                            <a:srgbClr val="C00000"/>
                          </a:solidFill>
                          <a:effectLst/>
                          <a:latin typeface="quote-cjk-patch"/>
                        </a:rPr>
                        <a:t> </a:t>
                      </a:r>
                      <a:r>
                        <a:rPr lang="en-US" b="0" dirty="0" err="1">
                          <a:solidFill>
                            <a:srgbClr val="C00000"/>
                          </a:solidFill>
                          <a:effectLst/>
                          <a:latin typeface="quote-cjk-patch"/>
                        </a:rPr>
                        <a:t>yoki</a:t>
                      </a:r>
                      <a:r>
                        <a:rPr lang="en-US" b="0" dirty="0">
                          <a:solidFill>
                            <a:srgbClr val="C00000"/>
                          </a:solidFill>
                          <a:effectLst/>
                          <a:latin typeface="quote-cjk-patch"/>
                        </a:rPr>
                        <a:t> </a:t>
                      </a:r>
                      <a:r>
                        <a:rPr lang="en-US" b="0" dirty="0" err="1">
                          <a:solidFill>
                            <a:srgbClr val="C00000"/>
                          </a:solidFill>
                          <a:effectLst/>
                          <a:latin typeface="quote-cjk-patch"/>
                        </a:rPr>
                        <a:t>vazifani</a:t>
                      </a:r>
                      <a:r>
                        <a:rPr lang="en-US" b="0" dirty="0">
                          <a:solidFill>
                            <a:srgbClr val="C00000"/>
                          </a:solidFill>
                          <a:effectLst/>
                          <a:latin typeface="quote-cjk-patch"/>
                        </a:rPr>
                        <a:t> </a:t>
                      </a:r>
                      <a:r>
                        <a:rPr lang="en-US" b="0" dirty="0" err="1">
                          <a:solidFill>
                            <a:srgbClr val="C00000"/>
                          </a:solidFill>
                          <a:effectLst/>
                          <a:latin typeface="quote-cjk-patch"/>
                        </a:rPr>
                        <a:t>hal</a:t>
                      </a:r>
                      <a:r>
                        <a:rPr lang="en-US" b="0" dirty="0">
                          <a:solidFill>
                            <a:srgbClr val="C00000"/>
                          </a:solidFill>
                          <a:effectLst/>
                          <a:latin typeface="quote-cjk-patch"/>
                        </a:rPr>
                        <a:t> </a:t>
                      </a:r>
                      <a:r>
                        <a:rPr lang="en-US" b="0" dirty="0" err="1">
                          <a:solidFill>
                            <a:srgbClr val="C00000"/>
                          </a:solidFill>
                          <a:effectLst/>
                          <a:latin typeface="quote-cjk-patch"/>
                        </a:rPr>
                        <a:t>qilishni</a:t>
                      </a:r>
                      <a:r>
                        <a:rPr lang="en-US" b="0" dirty="0">
                          <a:solidFill>
                            <a:srgbClr val="C00000"/>
                          </a:solidFill>
                          <a:effectLst/>
                          <a:latin typeface="quote-cjk-patch"/>
                        </a:rPr>
                        <a:t> </a:t>
                      </a:r>
                      <a:r>
                        <a:rPr lang="en-US" b="0" dirty="0" err="1">
                          <a:solidFill>
                            <a:srgbClr val="C00000"/>
                          </a:solidFill>
                          <a:effectLst/>
                          <a:latin typeface="quote-cjk-patch"/>
                        </a:rPr>
                        <a:t>talab</a:t>
                      </a:r>
                      <a:r>
                        <a:rPr lang="en-US" b="0" dirty="0">
                          <a:solidFill>
                            <a:srgbClr val="C00000"/>
                          </a:solidFill>
                          <a:effectLst/>
                          <a:latin typeface="quote-cjk-patch"/>
                        </a:rPr>
                        <a:t> </a:t>
                      </a:r>
                      <a:r>
                        <a:rPr lang="en-US" b="0" dirty="0" err="1">
                          <a:solidFill>
                            <a:srgbClr val="C00000"/>
                          </a:solidFill>
                          <a:effectLst/>
                          <a:latin typeface="quote-cjk-patch"/>
                        </a:rPr>
                        <a:t>qiladi</a:t>
                      </a:r>
                      <a:r>
                        <a:rPr lang="en-US" b="0" dirty="0">
                          <a:solidFill>
                            <a:srgbClr val="C00000"/>
                          </a:solidFill>
                          <a:effectLst/>
                          <a:latin typeface="quote-cjk-patch"/>
                        </a:rPr>
                        <a:t>?"</a:t>
                      </a:r>
                    </a:p>
                  </a:txBody>
                  <a:tcPr marL="121920" marT="76200" marB="762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1157377">
                <a:tc>
                  <a:txBody>
                    <a:bodyPr/>
                    <a:lstStyle/>
                    <a:p>
                      <a:r>
                        <a:rPr lang="en-US" b="1">
                          <a:effectLst/>
                          <a:latin typeface="quote-cjk-patch"/>
                        </a:rPr>
                        <a:t>Ijodkorlik</a:t>
                      </a:r>
                      <a:endParaRPr lang="en-US" b="0">
                        <a:effectLst/>
                        <a:latin typeface="quote-cjk-patch"/>
                      </a:endParaRPr>
                    </a:p>
                  </a:txBody>
                  <a:tcPr marR="121920" marT="76200" marB="762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effectLst/>
                          <a:latin typeface="quote-cjk-patch"/>
                        </a:rPr>
                        <a:t>"</a:t>
                      </a:r>
                      <a:r>
                        <a:rPr lang="en-US" b="0" dirty="0" err="1">
                          <a:effectLst/>
                          <a:latin typeface="quote-cjk-patch"/>
                        </a:rPr>
                        <a:t>O‘quvchilar</a:t>
                      </a:r>
                      <a:r>
                        <a:rPr lang="en-US" b="0" dirty="0">
                          <a:effectLst/>
                          <a:latin typeface="quote-cjk-patch"/>
                        </a:rPr>
                        <a:t> </a:t>
                      </a:r>
                      <a:r>
                        <a:rPr lang="en-US" b="0" dirty="0" err="1">
                          <a:effectLst/>
                          <a:latin typeface="quote-cjk-patch"/>
                        </a:rPr>
                        <a:t>o‘z</a:t>
                      </a:r>
                      <a:r>
                        <a:rPr lang="en-US" b="0" dirty="0">
                          <a:effectLst/>
                          <a:latin typeface="quote-cjk-patch"/>
                        </a:rPr>
                        <a:t> </a:t>
                      </a:r>
                      <a:r>
                        <a:rPr lang="en-US" b="0" dirty="0" err="1">
                          <a:effectLst/>
                          <a:latin typeface="quote-cjk-patch"/>
                        </a:rPr>
                        <a:t>g‘oyalarini</a:t>
                      </a:r>
                      <a:r>
                        <a:rPr lang="en-US" b="0" dirty="0">
                          <a:effectLst/>
                          <a:latin typeface="quote-cjk-patch"/>
                        </a:rPr>
                        <a:t> </a:t>
                      </a:r>
                      <a:r>
                        <a:rPr lang="en-US" b="0" dirty="0" err="1">
                          <a:effectLst/>
                          <a:latin typeface="quote-cjk-patch"/>
                        </a:rPr>
                        <a:t>qanday</a:t>
                      </a:r>
                      <a:r>
                        <a:rPr lang="en-US" b="0" dirty="0">
                          <a:effectLst/>
                          <a:latin typeface="quote-cjk-patch"/>
                        </a:rPr>
                        <a:t> </a:t>
                      </a:r>
                      <a:r>
                        <a:rPr lang="en-US" b="0" dirty="0" err="1">
                          <a:effectLst/>
                          <a:latin typeface="quote-cjk-patch"/>
                        </a:rPr>
                        <a:t>qilib</a:t>
                      </a:r>
                      <a:r>
                        <a:rPr lang="en-US" b="0" dirty="0">
                          <a:effectLst/>
                          <a:latin typeface="quote-cjk-patch"/>
                        </a:rPr>
                        <a:t> </a:t>
                      </a:r>
                      <a:r>
                        <a:rPr lang="en-US" b="0" dirty="0" err="1">
                          <a:effectLst/>
                          <a:latin typeface="quote-cjk-patch"/>
                        </a:rPr>
                        <a:t>ifodalashlari</a:t>
                      </a:r>
                      <a:r>
                        <a:rPr lang="en-US" b="0" dirty="0">
                          <a:effectLst/>
                          <a:latin typeface="quote-cjk-patch"/>
                        </a:rPr>
                        <a:t> </a:t>
                      </a:r>
                      <a:r>
                        <a:rPr lang="en-US" b="0" dirty="0" err="1">
                          <a:effectLst/>
                          <a:latin typeface="quote-cjk-patch"/>
                        </a:rPr>
                        <a:t>mumkin</a:t>
                      </a:r>
                      <a:r>
                        <a:rPr lang="en-US" b="0" dirty="0">
                          <a:effectLst/>
                          <a:latin typeface="quote-cjk-patch"/>
                        </a:rPr>
                        <a:t>?"</a:t>
                      </a:r>
                    </a:p>
                  </a:txBody>
                  <a:tcPr marL="121920" marT="76200" marB="762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57935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4495800" cy="838200"/>
          </a:xfrm>
        </p:spPr>
        <p:txBody>
          <a:bodyPr>
            <a:normAutofit fontScale="90000"/>
          </a:bodyPr>
          <a:lstStyle/>
          <a:p>
            <a:r>
              <a:rPr lang="en-US" sz="2200" b="1" dirty="0" err="1">
                <a:solidFill>
                  <a:srgbClr val="FF0000"/>
                </a:solidFill>
              </a:rPr>
              <a:t>Misol</a:t>
            </a:r>
            <a:r>
              <a:rPr lang="en-US" sz="2200" b="1" dirty="0">
                <a:solidFill>
                  <a:srgbClr val="FF0000"/>
                </a:solidFill>
              </a:rPr>
              <a:t>: </a:t>
            </a:r>
            <a:r>
              <a:rPr lang="en-US" sz="2200" b="1" dirty="0" err="1" smtClean="0">
                <a:solidFill>
                  <a:srgbClr val="FF0000"/>
                </a:solidFill>
              </a:rPr>
              <a:t>siz</a:t>
            </a:r>
            <a:r>
              <a:rPr lang="en-US" sz="2200" b="1" dirty="0" smtClean="0">
                <a:solidFill>
                  <a:srgbClr val="FF0000"/>
                </a:solidFill>
              </a:rPr>
              <a:t> </a:t>
            </a:r>
            <a:r>
              <a:rPr lang="en-US" sz="2200" b="1" dirty="0" err="1" smtClean="0">
                <a:solidFill>
                  <a:srgbClr val="FF0000"/>
                </a:solidFill>
              </a:rPr>
              <a:t>o’quvchilaringiz</a:t>
            </a:r>
            <a:r>
              <a:rPr lang="en-US" sz="2200" b="1" dirty="0" smtClean="0">
                <a:solidFill>
                  <a:srgbClr val="FF0000"/>
                </a:solidFill>
              </a:rPr>
              <a:t> </a:t>
            </a:r>
            <a:r>
              <a:rPr lang="en-US" sz="2200" b="1" dirty="0" err="1" smtClean="0">
                <a:solidFill>
                  <a:srgbClr val="FF0000"/>
                </a:solidFill>
              </a:rPr>
              <a:t>bilan</a:t>
            </a:r>
            <a:r>
              <a:rPr lang="en-US" sz="2200" b="1" dirty="0" smtClean="0">
                <a:solidFill>
                  <a:srgbClr val="FF0000"/>
                </a:solidFill>
              </a:rPr>
              <a:t> </a:t>
            </a:r>
            <a:r>
              <a:rPr lang="en-US" sz="2200" b="1" dirty="0">
                <a:solidFill>
                  <a:srgbClr val="FF0000"/>
                </a:solidFill>
              </a:rPr>
              <a:t>"</a:t>
            </a:r>
            <a:r>
              <a:rPr lang="en-US" sz="2200" b="1" dirty="0" err="1">
                <a:solidFill>
                  <a:srgbClr val="FF0000"/>
                </a:solidFill>
              </a:rPr>
              <a:t>Ekologik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loyiha</a:t>
            </a:r>
            <a:r>
              <a:rPr lang="en-US" sz="2200" b="1" dirty="0">
                <a:solidFill>
                  <a:srgbClr val="FF0000"/>
                </a:solidFill>
              </a:rPr>
              <a:t>" </a:t>
            </a:r>
            <a:r>
              <a:rPr lang="en-US" sz="2200" b="1" dirty="0" err="1">
                <a:solidFill>
                  <a:srgbClr val="FF0000"/>
                </a:solidFill>
              </a:rPr>
              <a:t>ni</a:t>
            </a:r>
            <a:r>
              <a:rPr lang="en-US" sz="2200" b="1" dirty="0">
                <a:solidFill>
                  <a:srgbClr val="FF0000"/>
                </a:solidFill>
              </a:rPr>
              <a:t> </a:t>
            </a:r>
            <a:r>
              <a:rPr lang="en-US" sz="2200" b="1" dirty="0" err="1">
                <a:solidFill>
                  <a:srgbClr val="FF0000"/>
                </a:solidFill>
              </a:rPr>
              <a:t>o‘tkazmoqchisiz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1219200"/>
            <a:ext cx="5638800" cy="5029200"/>
          </a:xfrm>
        </p:spPr>
        <p:txBody>
          <a:bodyPr>
            <a:noAutofit/>
          </a:bodyPr>
          <a:lstStyle/>
          <a:p>
            <a:r>
              <a:rPr lang="en-US" sz="2200" b="1" dirty="0" err="1" smtClean="0"/>
              <a:t>Muloqot</a:t>
            </a:r>
            <a:r>
              <a:rPr lang="en-US" sz="2200" b="1" dirty="0" smtClean="0"/>
              <a:t>:</a:t>
            </a:r>
            <a:r>
              <a:rPr lang="en-US" sz="2200" dirty="0" smtClean="0"/>
              <a:t> </a:t>
            </a:r>
            <a:r>
              <a:rPr lang="en-US" sz="2200" dirty="0" err="1" smtClean="0"/>
              <a:t>O‘quvchilar</a:t>
            </a:r>
            <a:r>
              <a:rPr lang="en-US" sz="2200" dirty="0" smtClean="0"/>
              <a:t> </a:t>
            </a:r>
            <a:r>
              <a:rPr lang="en-US" sz="2200" dirty="0" err="1" smtClean="0"/>
              <a:t>o’quvchilar</a:t>
            </a:r>
            <a:r>
              <a:rPr lang="en-US" sz="2200" dirty="0" smtClean="0"/>
              <a:t> </a:t>
            </a:r>
            <a:r>
              <a:rPr lang="en-US" sz="2200" dirty="0" err="1" smtClean="0"/>
              <a:t>atrof</a:t>
            </a:r>
            <a:r>
              <a:rPr lang="en-US" sz="2200" dirty="0" smtClean="0"/>
              <a:t> </a:t>
            </a:r>
            <a:r>
              <a:rPr lang="en-US" sz="2200" dirty="0" err="1" smtClean="0"/>
              <a:t>muhitni</a:t>
            </a:r>
            <a:r>
              <a:rPr lang="en-US" sz="2200" dirty="0" smtClean="0"/>
              <a:t> </a:t>
            </a:r>
            <a:r>
              <a:rPr lang="en-US" sz="2200" dirty="0" err="1" smtClean="0"/>
              <a:t>o’rganadi</a:t>
            </a:r>
            <a:r>
              <a:rPr lang="en-US" sz="2200" dirty="0" smtClean="0"/>
              <a:t>, </a:t>
            </a:r>
            <a:r>
              <a:rPr lang="en-US" sz="2200" dirty="0" err="1" smtClean="0"/>
              <a:t>o‘z</a:t>
            </a:r>
            <a:r>
              <a:rPr lang="en-US" sz="2200" dirty="0" smtClean="0"/>
              <a:t> </a:t>
            </a:r>
            <a:r>
              <a:rPr lang="en-US" sz="2200" dirty="0" err="1" smtClean="0"/>
              <a:t>loyihalari</a:t>
            </a:r>
            <a:r>
              <a:rPr lang="en-US" sz="2200" dirty="0" smtClean="0"/>
              <a:t> </a:t>
            </a:r>
            <a:r>
              <a:rPr lang="en-US" sz="2200" dirty="0" err="1" smtClean="0"/>
              <a:t>haqida</a:t>
            </a:r>
            <a:r>
              <a:rPr lang="en-US" sz="2200" dirty="0" smtClean="0"/>
              <a:t> </a:t>
            </a:r>
            <a:r>
              <a:rPr lang="en-US" sz="2200" dirty="0" err="1" smtClean="0"/>
              <a:t>atrofdagilar</a:t>
            </a:r>
            <a:r>
              <a:rPr lang="en-US" sz="2200" dirty="0" smtClean="0"/>
              <a:t> </a:t>
            </a:r>
            <a:r>
              <a:rPr lang="en-US" sz="2200" dirty="0" err="1" smtClean="0"/>
              <a:t>va</a:t>
            </a:r>
            <a:r>
              <a:rPr lang="en-US" sz="2200" dirty="0" smtClean="0"/>
              <a:t> </a:t>
            </a:r>
            <a:r>
              <a:rPr lang="en-US" sz="2200" dirty="0" err="1" smtClean="0"/>
              <a:t>sinfdoshlari</a:t>
            </a:r>
            <a:r>
              <a:rPr lang="en-US" sz="2200" dirty="0" smtClean="0"/>
              <a:t> </a:t>
            </a:r>
            <a:r>
              <a:rPr lang="en-US" sz="2200" dirty="0" err="1" smtClean="0"/>
              <a:t>bilan</a:t>
            </a:r>
            <a:r>
              <a:rPr lang="en-US" sz="2200" dirty="0" smtClean="0"/>
              <a:t> </a:t>
            </a:r>
            <a:r>
              <a:rPr lang="en-US" sz="2200" dirty="0" err="1" smtClean="0"/>
              <a:t>muloqot</a:t>
            </a:r>
            <a:r>
              <a:rPr lang="en-US" sz="2200" dirty="0" smtClean="0"/>
              <a:t>  </a:t>
            </a:r>
            <a:r>
              <a:rPr lang="en-US" sz="2200" dirty="0" err="1" smtClean="0"/>
              <a:t>qiladilar</a:t>
            </a:r>
            <a:r>
              <a:rPr lang="en-US" sz="2200" dirty="0" smtClean="0"/>
              <a:t>.</a:t>
            </a:r>
          </a:p>
          <a:p>
            <a:r>
              <a:rPr lang="en-US" sz="2200" b="1" dirty="0" err="1" smtClean="0"/>
              <a:t>Hamkorlik</a:t>
            </a:r>
            <a:r>
              <a:rPr lang="en-US" sz="2200" b="1" dirty="0"/>
              <a:t>:</a:t>
            </a:r>
            <a:r>
              <a:rPr lang="en-US" sz="2200" dirty="0"/>
              <a:t> </a:t>
            </a:r>
            <a:r>
              <a:rPr lang="en-US" sz="2200" dirty="0" err="1"/>
              <a:t>O‘quvchilar</a:t>
            </a:r>
            <a:r>
              <a:rPr lang="en-US" sz="2200" dirty="0"/>
              <a:t> </a:t>
            </a:r>
            <a:r>
              <a:rPr lang="en-US" sz="2200" dirty="0" err="1"/>
              <a:t>guruhlarga</a:t>
            </a:r>
            <a:r>
              <a:rPr lang="en-US" sz="2200" dirty="0"/>
              <a:t> </a:t>
            </a:r>
            <a:r>
              <a:rPr lang="en-US" sz="2200" dirty="0" err="1"/>
              <a:t>bo‘linib</a:t>
            </a:r>
            <a:r>
              <a:rPr lang="en-US" sz="2200" dirty="0"/>
              <a:t>, </a:t>
            </a:r>
            <a:r>
              <a:rPr lang="en-US" sz="2200" dirty="0" err="1"/>
              <a:t>har</a:t>
            </a:r>
            <a:r>
              <a:rPr lang="en-US" sz="2200" dirty="0"/>
              <a:t> </a:t>
            </a:r>
            <a:r>
              <a:rPr lang="en-US" sz="2200" dirty="0" err="1"/>
              <a:t>biri</a:t>
            </a:r>
            <a:r>
              <a:rPr lang="en-US" sz="2200" dirty="0"/>
              <a:t> </a:t>
            </a:r>
            <a:r>
              <a:rPr lang="en-US" sz="2200" dirty="0" err="1"/>
              <a:t>ma'lum</a:t>
            </a:r>
            <a:r>
              <a:rPr lang="en-US" sz="2200" dirty="0"/>
              <a:t> </a:t>
            </a:r>
            <a:r>
              <a:rPr lang="en-US" sz="2200" dirty="0" err="1"/>
              <a:t>bir</a:t>
            </a:r>
            <a:r>
              <a:rPr lang="en-US" sz="2200" dirty="0"/>
              <a:t> </a:t>
            </a:r>
            <a:r>
              <a:rPr lang="en-US" sz="2200" dirty="0" err="1"/>
              <a:t>vazifani</a:t>
            </a:r>
            <a:r>
              <a:rPr lang="en-US" sz="2200" dirty="0"/>
              <a:t> (</a:t>
            </a:r>
            <a:r>
              <a:rPr lang="en-US" sz="2200" dirty="0" err="1"/>
              <a:t>plakat</a:t>
            </a:r>
            <a:r>
              <a:rPr lang="en-US" sz="2200" dirty="0"/>
              <a:t> </a:t>
            </a:r>
            <a:r>
              <a:rPr lang="en-US" sz="2200" dirty="0" err="1"/>
              <a:t>tayyorlash</a:t>
            </a:r>
            <a:r>
              <a:rPr lang="en-US" sz="2200" dirty="0"/>
              <a:t>, </a:t>
            </a:r>
            <a:r>
              <a:rPr lang="en-US" sz="2200" dirty="0" err="1"/>
              <a:t>daraxt</a:t>
            </a:r>
            <a:r>
              <a:rPr lang="en-US" sz="2200" dirty="0"/>
              <a:t> </a:t>
            </a:r>
            <a:r>
              <a:rPr lang="en-US" sz="2200" dirty="0" err="1"/>
              <a:t>ekish</a:t>
            </a:r>
            <a:r>
              <a:rPr lang="en-US" sz="2200" dirty="0"/>
              <a:t>, </a:t>
            </a:r>
            <a:r>
              <a:rPr lang="en-US" sz="2200" dirty="0" err="1"/>
              <a:t>ma'lumot</a:t>
            </a:r>
            <a:r>
              <a:rPr lang="en-US" sz="2200" dirty="0"/>
              <a:t> </a:t>
            </a:r>
            <a:r>
              <a:rPr lang="en-US" sz="2200" dirty="0" err="1"/>
              <a:t>to‘plash</a:t>
            </a:r>
            <a:r>
              <a:rPr lang="en-US" sz="2200" dirty="0"/>
              <a:t>) </a:t>
            </a:r>
            <a:r>
              <a:rPr lang="en-US" sz="2200" dirty="0" err="1"/>
              <a:t>bajaradi</a:t>
            </a:r>
            <a:r>
              <a:rPr lang="en-US" sz="2200" dirty="0"/>
              <a:t>.</a:t>
            </a:r>
          </a:p>
          <a:p>
            <a:r>
              <a:rPr lang="en-US" sz="2200" b="1" dirty="0" err="1"/>
              <a:t>Tanqidiy</a:t>
            </a:r>
            <a:r>
              <a:rPr lang="en-US" sz="2200" b="1" dirty="0"/>
              <a:t> </a:t>
            </a:r>
            <a:r>
              <a:rPr lang="en-US" sz="2200" b="1" dirty="0" err="1"/>
              <a:t>Fikrlash</a:t>
            </a:r>
            <a:r>
              <a:rPr lang="en-US" sz="2200" b="1" dirty="0"/>
              <a:t>:</a:t>
            </a:r>
            <a:r>
              <a:rPr lang="en-US" sz="2200" dirty="0"/>
              <a:t> "</a:t>
            </a:r>
            <a:r>
              <a:rPr lang="en-US" sz="2200" dirty="0" err="1"/>
              <a:t>Atrof-muhitni</a:t>
            </a:r>
            <a:r>
              <a:rPr lang="en-US" sz="2200" dirty="0"/>
              <a:t> </a:t>
            </a:r>
            <a:r>
              <a:rPr lang="en-US" sz="2200" dirty="0" err="1"/>
              <a:t>ifloslanishining</a:t>
            </a:r>
            <a:r>
              <a:rPr lang="en-US" sz="2200" dirty="0"/>
              <a:t> </a:t>
            </a:r>
            <a:r>
              <a:rPr lang="en-US" sz="2200" dirty="0" err="1"/>
              <a:t>asosiy</a:t>
            </a:r>
            <a:r>
              <a:rPr lang="en-US" sz="2200" dirty="0"/>
              <a:t> </a:t>
            </a:r>
            <a:r>
              <a:rPr lang="en-US" sz="2200" dirty="0" err="1"/>
              <a:t>sabablari</a:t>
            </a:r>
            <a:r>
              <a:rPr lang="en-US" sz="2200" dirty="0"/>
              <a:t> </a:t>
            </a:r>
            <a:r>
              <a:rPr lang="en-US" sz="2200" dirty="0" err="1"/>
              <a:t>nima</a:t>
            </a:r>
            <a:r>
              <a:rPr lang="en-US" sz="2200" dirty="0"/>
              <a:t>? </a:t>
            </a:r>
            <a:r>
              <a:rPr lang="en-US" sz="2200" dirty="0" err="1"/>
              <a:t>Buning</a:t>
            </a:r>
            <a:r>
              <a:rPr lang="en-US" sz="2200" dirty="0"/>
              <a:t> </a:t>
            </a:r>
            <a:r>
              <a:rPr lang="en-US" sz="2200" dirty="0" err="1"/>
              <a:t>oldini</a:t>
            </a:r>
            <a:r>
              <a:rPr lang="en-US" sz="2200" dirty="0"/>
              <a:t> </a:t>
            </a:r>
            <a:r>
              <a:rPr lang="en-US" sz="2200" dirty="0" err="1"/>
              <a:t>olishning</a:t>
            </a:r>
            <a:r>
              <a:rPr lang="en-US" sz="2200" dirty="0"/>
              <a:t> </a:t>
            </a:r>
            <a:r>
              <a:rPr lang="en-US" sz="2200" dirty="0" err="1"/>
              <a:t>eng</a:t>
            </a:r>
            <a:r>
              <a:rPr lang="en-US" sz="2200" dirty="0"/>
              <a:t> </a:t>
            </a:r>
            <a:r>
              <a:rPr lang="en-US" sz="2200" dirty="0" err="1"/>
              <a:t>samarali</a:t>
            </a:r>
            <a:r>
              <a:rPr lang="en-US" sz="2200" dirty="0"/>
              <a:t> </a:t>
            </a:r>
            <a:r>
              <a:rPr lang="en-US" sz="2200" dirty="0" err="1"/>
              <a:t>usuli</a:t>
            </a:r>
            <a:r>
              <a:rPr lang="en-US" sz="2200" dirty="0"/>
              <a:t> </a:t>
            </a:r>
            <a:r>
              <a:rPr lang="en-US" sz="2200" dirty="0" err="1"/>
              <a:t>qaysi</a:t>
            </a:r>
            <a:r>
              <a:rPr lang="en-US" sz="2200" dirty="0"/>
              <a:t>?" </a:t>
            </a:r>
            <a:r>
              <a:rPr lang="en-US" sz="2200" dirty="0" err="1"/>
              <a:t>degan</a:t>
            </a:r>
            <a:r>
              <a:rPr lang="en-US" sz="2200" dirty="0"/>
              <a:t> </a:t>
            </a:r>
            <a:r>
              <a:rPr lang="en-US" sz="2200" dirty="0" err="1"/>
              <a:t>savolga</a:t>
            </a:r>
            <a:r>
              <a:rPr lang="en-US" sz="2200" dirty="0"/>
              <a:t> </a:t>
            </a:r>
            <a:r>
              <a:rPr lang="en-US" sz="2200" dirty="0" err="1"/>
              <a:t>javob</a:t>
            </a:r>
            <a:r>
              <a:rPr lang="en-US" sz="2200" dirty="0"/>
              <a:t> </a:t>
            </a:r>
            <a:r>
              <a:rPr lang="en-US" sz="2200" dirty="0" err="1"/>
              <a:t>topishadi</a:t>
            </a:r>
            <a:r>
              <a:rPr lang="en-US" sz="2200" dirty="0"/>
              <a:t>.</a:t>
            </a:r>
          </a:p>
          <a:p>
            <a:r>
              <a:rPr lang="en-US" sz="2200" b="1" dirty="0" err="1"/>
              <a:t>Ijodkorlik</a:t>
            </a:r>
            <a:r>
              <a:rPr lang="en-US" sz="2200" b="1" dirty="0"/>
              <a:t>:</a:t>
            </a:r>
            <a:r>
              <a:rPr lang="en-US" sz="2200" dirty="0"/>
              <a:t> </a:t>
            </a:r>
            <a:r>
              <a:rPr lang="en-US" sz="2200" dirty="0" err="1"/>
              <a:t>Chiqindilardan</a:t>
            </a:r>
            <a:r>
              <a:rPr lang="en-US" sz="2200" dirty="0"/>
              <a:t> </a:t>
            </a:r>
            <a:r>
              <a:rPr lang="en-US" sz="2200" dirty="0" err="1"/>
              <a:t>yangi</a:t>
            </a:r>
            <a:r>
              <a:rPr lang="en-US" sz="2200" dirty="0"/>
              <a:t> </a:t>
            </a:r>
            <a:r>
              <a:rPr lang="en-US" sz="2200" dirty="0" err="1"/>
              <a:t>buyumlar</a:t>
            </a:r>
            <a:r>
              <a:rPr lang="en-US" sz="2200" dirty="0"/>
              <a:t> </a:t>
            </a:r>
            <a:r>
              <a:rPr lang="en-US" sz="2200" dirty="0" err="1"/>
              <a:t>yasash</a:t>
            </a:r>
            <a:r>
              <a:rPr lang="en-US" sz="2200" dirty="0"/>
              <a:t> </a:t>
            </a:r>
            <a:r>
              <a:rPr lang="en-US" sz="2200" dirty="0" err="1"/>
              <a:t>yoki</a:t>
            </a:r>
            <a:r>
              <a:rPr lang="en-US" sz="2200" dirty="0"/>
              <a:t> </a:t>
            </a:r>
            <a:r>
              <a:rPr lang="en-US" sz="2200" dirty="0" err="1"/>
              <a:t>ifloslanishga</a:t>
            </a:r>
            <a:r>
              <a:rPr lang="en-US" sz="2200" dirty="0"/>
              <a:t> </a:t>
            </a:r>
            <a:r>
              <a:rPr lang="en-US" sz="2200" dirty="0" err="1"/>
              <a:t>qarshi</a:t>
            </a:r>
            <a:r>
              <a:rPr lang="en-US" sz="2200" dirty="0"/>
              <a:t> </a:t>
            </a:r>
            <a:r>
              <a:rPr lang="en-US" sz="2200" dirty="0" err="1"/>
              <a:t>o‘ziga</a:t>
            </a:r>
            <a:r>
              <a:rPr lang="en-US" sz="2200" dirty="0"/>
              <a:t> </a:t>
            </a:r>
            <a:r>
              <a:rPr lang="en-US" sz="2200" dirty="0" err="1"/>
              <a:t>xos</a:t>
            </a:r>
            <a:r>
              <a:rPr lang="en-US" sz="2200" dirty="0"/>
              <a:t> </a:t>
            </a:r>
            <a:r>
              <a:rPr lang="en-US" sz="2200" dirty="0" err="1"/>
              <a:t>plakatlar</a:t>
            </a:r>
            <a:r>
              <a:rPr lang="en-US" sz="2200" dirty="0"/>
              <a:t> </a:t>
            </a:r>
            <a:r>
              <a:rPr lang="en-US" sz="2200" dirty="0" err="1" smtClean="0"/>
              <a:t>yaratish</a:t>
            </a:r>
            <a:r>
              <a:rPr lang="en-US" sz="2200" dirty="0" smtClean="0"/>
              <a:t> </a:t>
            </a:r>
            <a:r>
              <a:rPr lang="en-US" sz="2200" dirty="0" err="1" smtClean="0"/>
              <a:t>kabi</a:t>
            </a:r>
            <a:r>
              <a:rPr lang="en-US" sz="2200" dirty="0" smtClean="0"/>
              <a:t> </a:t>
            </a:r>
            <a:r>
              <a:rPr lang="en-US" sz="2200" dirty="0" err="1" smtClean="0"/>
              <a:t>mashg’ulotlarni</a:t>
            </a:r>
            <a:r>
              <a:rPr lang="en-US" sz="2200" dirty="0" smtClean="0"/>
              <a:t> </a:t>
            </a:r>
            <a:r>
              <a:rPr lang="en-US" sz="2200" dirty="0" err="1" smtClean="0"/>
              <a:t>olib</a:t>
            </a:r>
            <a:r>
              <a:rPr lang="en-US" sz="2200" dirty="0" smtClean="0"/>
              <a:t> </a:t>
            </a:r>
            <a:r>
              <a:rPr lang="en-US" sz="2200" dirty="0" err="1" smtClean="0"/>
              <a:t>boradilar</a:t>
            </a:r>
            <a:r>
              <a:rPr lang="en-US" sz="2200" dirty="0" smtClean="0"/>
              <a:t>.</a:t>
            </a:r>
            <a:endParaRPr lang="en-US" sz="2200" dirty="0"/>
          </a:p>
          <a:p>
            <a:endParaRPr lang="en-US" sz="1800" b="1" dirty="0"/>
          </a:p>
          <a:p>
            <a:endParaRPr lang="ru-RU" sz="18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3733800"/>
            <a:ext cx="3886200" cy="312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762001"/>
            <a:ext cx="3335311" cy="30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0764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Sinfdan</a:t>
            </a:r>
            <a:r>
              <a:rPr lang="en-US" dirty="0" smtClean="0"/>
              <a:t> </a:t>
            </a:r>
            <a:r>
              <a:rPr lang="en-US" dirty="0" err="1" smtClean="0"/>
              <a:t>tashqari</a:t>
            </a:r>
            <a:r>
              <a:rPr lang="en-US" dirty="0" smtClean="0"/>
              <a:t> </a:t>
            </a:r>
            <a:r>
              <a:rPr lang="en-US" dirty="0" err="1" smtClean="0"/>
              <a:t>tadbirlar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53340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US" dirty="0"/>
          </a:p>
          <a:p>
            <a:r>
              <a:rPr lang="en-US" dirty="0" err="1"/>
              <a:t>Bayramlar</a:t>
            </a:r>
            <a:r>
              <a:rPr lang="en-US" dirty="0"/>
              <a:t> (</a:t>
            </a:r>
            <a:r>
              <a:rPr lang="en-US" dirty="0" err="1" smtClean="0"/>
              <a:t>Mustaqillik,Navruz</a:t>
            </a:r>
            <a:r>
              <a:rPr lang="en-US" dirty="0" smtClean="0"/>
              <a:t>,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Yil</a:t>
            </a:r>
            <a:r>
              <a:rPr lang="en-US" dirty="0"/>
              <a:t>, </a:t>
            </a:r>
            <a:r>
              <a:rPr lang="en-US" dirty="0" smtClean="0"/>
              <a:t>8-Mart </a:t>
            </a:r>
            <a:r>
              <a:rPr lang="en-US" dirty="0" err="1" smtClean="0"/>
              <a:t>va</a:t>
            </a:r>
            <a:r>
              <a:rPr lang="en-US" dirty="0" smtClean="0"/>
              <a:t> </a:t>
            </a:r>
            <a:r>
              <a:rPr lang="en-US" dirty="0" err="1" smtClean="0"/>
              <a:t>yana</a:t>
            </a:r>
            <a:r>
              <a:rPr lang="en-US" dirty="0" smtClean="0"/>
              <a:t> </a:t>
            </a:r>
            <a:r>
              <a:rPr lang="en-US" dirty="0" err="1" smtClean="0"/>
              <a:t>bir</a:t>
            </a:r>
            <a:r>
              <a:rPr lang="en-US" dirty="0" smtClean="0"/>
              <a:t> </a:t>
            </a:r>
            <a:r>
              <a:rPr lang="en-US" dirty="0" err="1" smtClean="0"/>
              <a:t>qator</a:t>
            </a:r>
            <a:r>
              <a:rPr lang="en-US" dirty="0" smtClean="0"/>
              <a:t> </a:t>
            </a:r>
            <a:r>
              <a:rPr lang="en-US" dirty="0" err="1" smtClean="0"/>
              <a:t>bayramlar</a:t>
            </a:r>
            <a:r>
              <a:rPr lang="en-US" dirty="0" smtClean="0"/>
              <a:t>)</a:t>
            </a:r>
            <a:endParaRPr lang="en-US" dirty="0"/>
          </a:p>
          <a:p>
            <a:r>
              <a:rPr lang="en-US" dirty="0"/>
              <a:t>Sport </a:t>
            </a:r>
            <a:r>
              <a:rPr lang="en-US" dirty="0" err="1"/>
              <a:t>musobaqalari</a:t>
            </a:r>
            <a:endParaRPr lang="en-US" dirty="0"/>
          </a:p>
          <a:p>
            <a:r>
              <a:rPr lang="en-US" dirty="0" err="1"/>
              <a:t>Olimpiadalar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fan </a:t>
            </a:r>
            <a:r>
              <a:rPr lang="en-US" dirty="0" err="1"/>
              <a:t>tanlovlari</a:t>
            </a:r>
            <a:endParaRPr lang="en-US" dirty="0"/>
          </a:p>
          <a:p>
            <a:r>
              <a:rPr lang="en-US" dirty="0" err="1"/>
              <a:t>Konsevtlar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spektakllar</a:t>
            </a:r>
            <a:endParaRPr lang="en-US" dirty="0"/>
          </a:p>
          <a:p>
            <a:r>
              <a:rPr lang="en-US" dirty="0" err="1"/>
              <a:t>Ekskursiyalar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sayohatlar</a:t>
            </a:r>
            <a:endParaRPr lang="en-US" dirty="0"/>
          </a:p>
          <a:p>
            <a:r>
              <a:rPr lang="en-US" dirty="0" err="1"/>
              <a:t>Xayriya</a:t>
            </a:r>
            <a:r>
              <a:rPr lang="en-US" dirty="0"/>
              <a:t> </a:t>
            </a:r>
            <a:r>
              <a:rPr lang="en-US" dirty="0" err="1"/>
              <a:t>aksiyalari</a:t>
            </a:r>
            <a:endParaRPr lang="en-US" dirty="0"/>
          </a:p>
          <a:p>
            <a:r>
              <a:rPr lang="en-US" dirty="0" err="1"/>
              <a:t>Ma'ruzalar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 smtClean="0"/>
              <a:t>uchrashuvlar</a:t>
            </a:r>
            <a:endParaRPr lang="en-US" dirty="0" smtClean="0"/>
          </a:p>
          <a:p>
            <a:r>
              <a:rPr lang="en-US" dirty="0" err="1" smtClean="0">
                <a:solidFill>
                  <a:srgbClr val="C00000"/>
                </a:solidFill>
              </a:rPr>
              <a:t>Savol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so’ngi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martda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siz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qaysi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tadbir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turini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tashkil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etdingiz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va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siz</a:t>
            </a:r>
            <a:r>
              <a:rPr lang="en-US" dirty="0" smtClean="0">
                <a:solidFill>
                  <a:srgbClr val="C00000"/>
                </a:solidFill>
              </a:rPr>
              <a:t> 4k </a:t>
            </a:r>
            <a:r>
              <a:rPr lang="en-US" dirty="0" err="1" smtClean="0">
                <a:solidFill>
                  <a:srgbClr val="C00000"/>
                </a:solidFill>
              </a:rPr>
              <a:t>tamoyillaridan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nimalarni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rivojlantira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oldim</a:t>
            </a:r>
            <a:r>
              <a:rPr lang="en-US" dirty="0" smtClean="0">
                <a:solidFill>
                  <a:srgbClr val="C00000"/>
                </a:solidFill>
              </a:rPr>
              <a:t> deb </a:t>
            </a:r>
            <a:r>
              <a:rPr lang="en-US" dirty="0" err="1" smtClean="0">
                <a:solidFill>
                  <a:srgbClr val="C00000"/>
                </a:solidFill>
              </a:rPr>
              <a:t>o’ylasiz</a:t>
            </a:r>
            <a:r>
              <a:rPr lang="en-US" dirty="0" smtClean="0">
                <a:solidFill>
                  <a:srgbClr val="C00000"/>
                </a:solidFill>
              </a:rPr>
              <a:t>?</a:t>
            </a:r>
            <a:endParaRPr lang="en-US" dirty="0">
              <a:solidFill>
                <a:srgbClr val="C00000"/>
              </a:solidFill>
            </a:endParaRPr>
          </a:p>
          <a:p>
            <a:endParaRPr lang="ru-RU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476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R</a:t>
            </a:r>
            <a:r>
              <a:rPr lang="en-US" dirty="0" err="1" smtClean="0"/>
              <a:t>ahmat</a:t>
            </a:r>
            <a:endParaRPr lang="ru-RU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371600"/>
            <a:ext cx="6781800" cy="518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5106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295</Words>
  <Application>Microsoft Office PowerPoint</Application>
  <PresentationFormat>On-screen Show (4:3)</PresentationFormat>
  <Paragraphs>59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3.7.3 sinfdan tashqari tadbirlar orqali o’quvchilarda “ 4 k” ko’nikmalarini  shakillantirish</vt:lpstr>
      <vt:lpstr>Sinfdan tashqari tadbirlar va 4k ko’nikmalri</vt:lpstr>
      <vt:lpstr>4k nima uchun zarur? Ish o‘rinlari talabi: Hozirgi ish beruvchilar ko‘pincha mutlaqo yangi kasblar paydo bo‘layotgan dinamik muhitda moslasha oladigan, muammolarni hal qila oladigan va yangi g'oyalarni topa oladigan xodimlarni qidiradi. Axborot ortig‘i: Internetda  va boshqa manbalarda ma'lumot ko'p, lekin ularni tanqidiy tahlil qilish, saralash va ishlatish qobiliyati muhim. Global muammolar: Dunyo murakkab muammolar (iqlim o'zgarishi, pandemiyalar) bilan yuzlashmoqda, ularni hal qilish barcha 4k ko'nikmalarini talab qiladi.   </vt:lpstr>
      <vt:lpstr>4k qachon tadbiq etilgan ?</vt:lpstr>
      <vt:lpstr>4k qayerda kashf bo’lgan</vt:lpstr>
      <vt:lpstr>PowerPoint Presentation</vt:lpstr>
      <vt:lpstr>4k Global Miqyosda Qabul Qilinishi (2010-yillardan keyin) </vt:lpstr>
      <vt:lpstr>Sinfdan Tashqari Tadbirlarni Tashkil Etishda 4K tamoyili </vt:lpstr>
      <vt:lpstr>Misol: siz o’quvchilaringiz bilan "Ekologik loyiha" ni o‘tkazmoqchisiz.</vt:lpstr>
      <vt:lpstr>Sinfdan tashqari tadbirlar</vt:lpstr>
      <vt:lpstr>Rahmat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3.7.3 sinfdan tashqari tadbirlar orqali o’quvchilarda “ 4 k” ko’nikmalarini  shakillantirish</dc:title>
  <dc:creator>Acer-i5</dc:creator>
  <cp:lastModifiedBy>Acer-i5</cp:lastModifiedBy>
  <cp:revision>8</cp:revision>
  <dcterms:created xsi:type="dcterms:W3CDTF">2025-10-21T15:40:33Z</dcterms:created>
  <dcterms:modified xsi:type="dcterms:W3CDTF">2026-10-08T08:58:59Z</dcterms:modified>
</cp:coreProperties>
</file>