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1" r:id="rId3"/>
    <p:sldId id="257" r:id="rId4"/>
    <p:sldId id="260" r:id="rId5"/>
    <p:sldId id="272" r:id="rId6"/>
    <p:sldId id="258" r:id="rId7"/>
    <p:sldId id="259" r:id="rId8"/>
    <p:sldId id="264" r:id="rId9"/>
    <p:sldId id="271" r:id="rId10"/>
    <p:sldId id="265" r:id="rId11"/>
    <p:sldId id="266" r:id="rId12"/>
    <p:sldId id="267" r:id="rId13"/>
    <p:sldId id="268" r:id="rId14"/>
    <p:sldId id="270" r:id="rId15"/>
    <p:sldId id="269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565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1862D9-EDBF-4EB3-A7C2-DD2EAC7BA3F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200BB5-BC4D-4A42-8A73-8A5E0E9CBA9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1862D9-EDBF-4EB3-A7C2-DD2EAC7BA3F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200BB5-BC4D-4A42-8A73-8A5E0E9CBA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1862D9-EDBF-4EB3-A7C2-DD2EAC7BA3F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200BB5-BC4D-4A42-8A73-8A5E0E9CBA9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1862D9-EDBF-4EB3-A7C2-DD2EAC7BA3F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200BB5-BC4D-4A42-8A73-8A5E0E9CBA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1862D9-EDBF-4EB3-A7C2-DD2EAC7BA3F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200BB5-BC4D-4A42-8A73-8A5E0E9CBA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1862D9-EDBF-4EB3-A7C2-DD2EAC7BA3F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200BB5-BC4D-4A42-8A73-8A5E0E9CBA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1862D9-EDBF-4EB3-A7C2-DD2EAC7BA3F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200BB5-BC4D-4A42-8A73-8A5E0E9CBA92}" type="slidenum">
              <a:rPr lang="ru-RU" smtClean="0"/>
              <a:t>‹#›</a:t>
            </a:fld>
            <a:endParaRPr lang="ru-RU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1862D9-EDBF-4EB3-A7C2-DD2EAC7BA3F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200BB5-BC4D-4A42-8A73-8A5E0E9CBA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1862D9-EDBF-4EB3-A7C2-DD2EAC7BA3F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200BB5-BC4D-4A42-8A73-8A5E0E9CBA9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1862D9-EDBF-4EB3-A7C2-DD2EAC7BA3F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200BB5-BC4D-4A42-8A73-8A5E0E9CBA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1862D9-EDBF-4EB3-A7C2-DD2EAC7BA3F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200BB5-BC4D-4A42-8A73-8A5E0E9CBA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01862D9-EDBF-4EB3-A7C2-DD2EAC7BA3F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5200BB5-BC4D-4A42-8A73-8A5E0E9CBA92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28600"/>
            <a:ext cx="8763000" cy="1752600"/>
          </a:xfrm>
        </p:spPr>
        <p:txBody>
          <a:bodyPr>
            <a:noAutofit/>
          </a:bodyPr>
          <a:lstStyle/>
          <a:p>
            <a:pPr algn="ctr"/>
            <a:r>
              <a:rPr lang="en-US" sz="2000" dirty="0" err="1">
                <a:solidFill>
                  <a:srgbClr val="0070C0"/>
                </a:solidFill>
              </a:rPr>
              <a:t>Boshlang‘ich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sinf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tarbiya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darslarida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zamonaviy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ta’lim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texnologiyalari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va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inklyuzivlik</a:t>
            </a:r>
            <a:r>
              <a:rPr lang="en-US" sz="2000" dirty="0">
                <a:solidFill>
                  <a:srgbClr val="0070C0"/>
                </a:solidFill>
              </a:rPr>
              <a:t>. </a:t>
            </a:r>
            <a:r>
              <a:rPr lang="en-US" sz="2000" dirty="0" smtClean="0">
                <a:solidFill>
                  <a:srgbClr val="0070C0"/>
                </a:solidFill>
              </a:rPr>
              <a:t/>
            </a:r>
            <a:br>
              <a:rPr lang="en-US" sz="2000" dirty="0" smtClean="0">
                <a:solidFill>
                  <a:srgbClr val="0070C0"/>
                </a:solidFill>
              </a:rPr>
            </a:br>
            <a:r>
              <a:rPr lang="en-US" sz="2000" dirty="0" smtClean="0">
                <a:solidFill>
                  <a:srgbClr val="0070C0"/>
                </a:solidFill>
              </a:rPr>
              <a:t>(</a:t>
            </a:r>
            <a:r>
              <a:rPr lang="en-US" sz="2000" dirty="0">
                <a:solidFill>
                  <a:srgbClr val="0070C0"/>
                </a:solidFill>
              </a:rPr>
              <a:t>2 </a:t>
            </a:r>
            <a:r>
              <a:rPr lang="en-US" sz="2000" dirty="0" err="1">
                <a:solidFill>
                  <a:srgbClr val="0070C0"/>
                </a:solidFill>
              </a:rPr>
              <a:t>soat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amaliy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mashg‘ulot</a:t>
            </a:r>
            <a:r>
              <a:rPr lang="en-US" sz="2000" dirty="0" smtClean="0">
                <a:solidFill>
                  <a:srgbClr val="0070C0"/>
                </a:solidFill>
              </a:rPr>
              <a:t>)</a:t>
            </a:r>
            <a:br>
              <a:rPr lang="en-US" sz="2000" dirty="0" smtClean="0">
                <a:solidFill>
                  <a:srgbClr val="0070C0"/>
                </a:solidFill>
              </a:rPr>
            </a:br>
            <a:r>
              <a:rPr lang="en-US" sz="2000" dirty="0" smtClean="0">
                <a:solidFill>
                  <a:srgbClr val="0070C0"/>
                </a:solidFill>
              </a:rPr>
              <a:t/>
            </a:r>
            <a:br>
              <a:rPr lang="en-US" sz="2000" dirty="0" smtClean="0">
                <a:solidFill>
                  <a:srgbClr val="0070C0"/>
                </a:solidFill>
              </a:rPr>
            </a:br>
            <a:endParaRPr lang="ru-RU" sz="2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447800"/>
            <a:ext cx="8458200" cy="5181600"/>
          </a:xfrm>
        </p:spPr>
        <p:txBody>
          <a:bodyPr>
            <a:normAutofit fontScale="92500" lnSpcReduction="10000"/>
          </a:bodyPr>
          <a:lstStyle/>
          <a:p>
            <a:pPr marL="514350" indent="-514350" algn="l">
              <a:buAutoNum type="arabicPeriod"/>
            </a:pP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Boshlang‘ich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sinfda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tarbiya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darslarini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tashkil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etish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  <a:p>
            <a:pPr marL="514350" indent="-514350" algn="l">
              <a:buAutoNum type="arabicPeriod"/>
            </a:pPr>
            <a:endParaRPr lang="en-US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514350" indent="-514350" algn="l">
              <a:buAutoNum type="arabicPeriod"/>
            </a:pP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Tarbiya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darslarida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zamonaviy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ta’lim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texnologiyalari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algn="l"/>
            <a:endParaRPr lang="en-US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/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3.   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Tarbiya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darslarida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inklyuzivlik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masalalari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  <a:p>
            <a:pPr algn="l"/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4.   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Inklyuziv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ta’limda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yakka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tartibda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ishlash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algn="l"/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  <a:p>
            <a:pPr algn="l"/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5.   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Nogironligi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bo‘lgan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o‘quvchilar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bilan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ishlash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texnologiyalari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algn="l"/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b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6.   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Boshlang‘ich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sinf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tarbiya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darslarida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(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tabiat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qoʻyniga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kutubxonaga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muzeylarga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ekskursiyalar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tashkil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qilish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59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2176" y="152400"/>
            <a:ext cx="8539424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err="1">
                <a:solidFill>
                  <a:schemeClr val="accent4">
                    <a:lumMod val="75000"/>
                  </a:schemeClr>
                </a:solidFill>
              </a:rPr>
              <a:t>Tarbiya</a:t>
            </a:r>
            <a:r>
              <a:rPr lang="en-US" sz="32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75000"/>
                  </a:schemeClr>
                </a:solidFill>
              </a:rPr>
              <a:t>darslarida</a:t>
            </a:r>
            <a:r>
              <a:rPr lang="en-US" sz="32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75000"/>
                  </a:schemeClr>
                </a:solidFill>
              </a:rPr>
              <a:t>zamonaviy</a:t>
            </a:r>
            <a:r>
              <a:rPr lang="en-US" sz="32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75000"/>
                  </a:schemeClr>
                </a:solidFill>
              </a:rPr>
              <a:t>ta’lim</a:t>
            </a:r>
            <a:r>
              <a:rPr lang="en-US" sz="32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75000"/>
                  </a:schemeClr>
                </a:solidFill>
              </a:rPr>
              <a:t>texnologiyalari</a:t>
            </a:r>
            <a:r>
              <a:rPr lang="en-US" sz="32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endParaRPr lang="en-US" sz="3200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en-US" dirty="0"/>
          </a:p>
          <a:p>
            <a:r>
              <a:rPr lang="en-US" dirty="0" err="1" smtClean="0"/>
              <a:t>darsni</a:t>
            </a:r>
            <a:r>
              <a:rPr lang="en-US" dirty="0" smtClean="0"/>
              <a:t> </a:t>
            </a:r>
            <a:r>
              <a:rPr lang="en-US" dirty="0" err="1"/>
              <a:t>jonli</a:t>
            </a:r>
            <a:r>
              <a:rPr lang="en-US" dirty="0"/>
              <a:t>,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Qiziqarli</a:t>
            </a:r>
            <a:endParaRPr lang="en-US" dirty="0" smtClean="0"/>
          </a:p>
          <a:p>
            <a:r>
              <a:rPr lang="en-US" dirty="0" smtClean="0"/>
              <a:t> </a:t>
            </a:r>
          </a:p>
          <a:p>
            <a:r>
              <a:rPr lang="en-US" dirty="0" err="1" smtClean="0"/>
              <a:t>samarali</a:t>
            </a:r>
            <a:r>
              <a:rPr lang="en-US" dirty="0" smtClean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Multimedia </a:t>
            </a:r>
            <a:r>
              <a:rPr lang="en-US" dirty="0"/>
              <a:t>(</a:t>
            </a:r>
            <a:r>
              <a:rPr lang="en-US" dirty="0" err="1"/>
              <a:t>slayd</a:t>
            </a:r>
            <a:r>
              <a:rPr lang="en-US" dirty="0"/>
              <a:t>, video, audio</a:t>
            </a:r>
            <a:r>
              <a:rPr lang="en-US" dirty="0" smtClean="0"/>
              <a:t>)</a:t>
            </a:r>
          </a:p>
          <a:p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axloqiy</a:t>
            </a:r>
            <a:r>
              <a:rPr lang="en-US" dirty="0"/>
              <a:t> </a:t>
            </a:r>
            <a:r>
              <a:rPr lang="en-US" dirty="0" err="1"/>
              <a:t>tushunchalar</a:t>
            </a:r>
            <a:r>
              <a:rPr lang="en-US" dirty="0"/>
              <a:t> </a:t>
            </a:r>
            <a:r>
              <a:rPr lang="en-US" dirty="0" err="1"/>
              <a:t>bolalar</a:t>
            </a:r>
            <a:r>
              <a:rPr lang="en-US" dirty="0"/>
              <a:t> </a:t>
            </a:r>
            <a:r>
              <a:rPr lang="en-US" dirty="0" err="1"/>
              <a:t>xotirasida</a:t>
            </a:r>
            <a:r>
              <a:rPr lang="en-US" dirty="0"/>
              <a:t> </a:t>
            </a:r>
            <a:r>
              <a:rPr lang="en-US" dirty="0" err="1" smtClean="0"/>
              <a:t>mustahkam</a:t>
            </a:r>
            <a:r>
              <a:rPr lang="en-US" dirty="0" smtClean="0"/>
              <a:t> </a:t>
            </a:r>
            <a:r>
              <a:rPr lang="en-US" dirty="0" err="1"/>
              <a:t>saqlanadi</a:t>
            </a:r>
            <a:r>
              <a:rPr lang="en-US" dirty="0"/>
              <a:t>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Gamifikatsiya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/>
              <a:t>o‘yin</a:t>
            </a:r>
            <a:r>
              <a:rPr lang="en-US" dirty="0"/>
              <a:t> </a:t>
            </a:r>
            <a:r>
              <a:rPr lang="en-US" dirty="0" err="1"/>
              <a:t>texnologiyalari</a:t>
            </a:r>
            <a:r>
              <a:rPr lang="en-US" dirty="0"/>
              <a:t>)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bolalar</a:t>
            </a:r>
            <a:r>
              <a:rPr lang="en-US" dirty="0"/>
              <a:t> “</a:t>
            </a:r>
            <a:r>
              <a:rPr lang="en-US" dirty="0" err="1"/>
              <a:t>yaxshi-yomon</a:t>
            </a:r>
            <a:r>
              <a:rPr lang="en-US" dirty="0"/>
              <a:t>”, “</a:t>
            </a:r>
            <a:r>
              <a:rPr lang="en-US" dirty="0" err="1" smtClean="0"/>
              <a:t>to‘g‘ri</a:t>
            </a:r>
            <a:r>
              <a:rPr lang="en-US" dirty="0" smtClean="0"/>
              <a:t>-</a:t>
            </a:r>
          </a:p>
          <a:p>
            <a:r>
              <a:rPr lang="en-US" dirty="0" err="1" smtClean="0"/>
              <a:t>noto‘g‘ri”ni</a:t>
            </a:r>
            <a:r>
              <a:rPr lang="en-US" dirty="0" smtClean="0"/>
              <a:t> </a:t>
            </a:r>
            <a:r>
              <a:rPr lang="en-US" dirty="0" err="1"/>
              <a:t>o‘yin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o‘zlashtiradi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 err="1"/>
              <a:t>Interaktiv</a:t>
            </a:r>
            <a:r>
              <a:rPr lang="en-US" dirty="0"/>
              <a:t> </a:t>
            </a:r>
            <a:r>
              <a:rPr lang="en-US" dirty="0" err="1"/>
              <a:t>metodlar</a:t>
            </a:r>
            <a:r>
              <a:rPr lang="en-US" dirty="0"/>
              <a:t> (</a:t>
            </a:r>
            <a:r>
              <a:rPr lang="en-US" dirty="0" err="1"/>
              <a:t>klaster</a:t>
            </a:r>
            <a:r>
              <a:rPr lang="en-US" dirty="0"/>
              <a:t>, Venn </a:t>
            </a:r>
            <a:r>
              <a:rPr lang="en-US" dirty="0" err="1"/>
              <a:t>diagrammasi</a:t>
            </a:r>
            <a:r>
              <a:rPr lang="en-US" dirty="0"/>
              <a:t>, </a:t>
            </a:r>
            <a:r>
              <a:rPr lang="en-US" dirty="0" err="1"/>
              <a:t>rolli</a:t>
            </a:r>
            <a:r>
              <a:rPr lang="en-US" dirty="0"/>
              <a:t> </a:t>
            </a:r>
            <a:r>
              <a:rPr lang="en-US" dirty="0" err="1"/>
              <a:t>o‘yinlar</a:t>
            </a:r>
            <a:r>
              <a:rPr lang="en-US" dirty="0"/>
              <a:t>)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o‘quvchini</a:t>
            </a:r>
            <a:r>
              <a:rPr lang="en-US" dirty="0"/>
              <a:t> </a:t>
            </a:r>
            <a:r>
              <a:rPr lang="en-US" dirty="0" err="1"/>
              <a:t>fikrlashga</a:t>
            </a:r>
            <a:r>
              <a:rPr lang="en-US" dirty="0"/>
              <a:t> </a:t>
            </a:r>
            <a:r>
              <a:rPr lang="en-US" dirty="0" err="1"/>
              <a:t>undaydi</a:t>
            </a:r>
            <a:r>
              <a:rPr lang="en-US" dirty="0"/>
              <a:t>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Bu </a:t>
            </a:r>
            <a:r>
              <a:rPr lang="en-US" dirty="0" err="1"/>
              <a:t>texnologiyalar</a:t>
            </a:r>
            <a:r>
              <a:rPr lang="en-US" dirty="0"/>
              <a:t> </a:t>
            </a:r>
            <a:r>
              <a:rPr lang="en-US" dirty="0" err="1"/>
              <a:t>tufayli</a:t>
            </a:r>
            <a:r>
              <a:rPr lang="en-US" dirty="0"/>
              <a:t> </a:t>
            </a:r>
            <a:r>
              <a:rPr lang="en-US" dirty="0" err="1"/>
              <a:t>o‘qituvchi</a:t>
            </a:r>
            <a:r>
              <a:rPr lang="en-US" dirty="0"/>
              <a:t> </a:t>
            </a:r>
            <a:r>
              <a:rPr lang="en-US" dirty="0" err="1"/>
              <a:t>darsni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bolaning</a:t>
            </a:r>
            <a:r>
              <a:rPr lang="en-US" dirty="0"/>
              <a:t> </a:t>
            </a:r>
            <a:r>
              <a:rPr lang="en-US" dirty="0" err="1"/>
              <a:t>qobiliyatiga</a:t>
            </a:r>
            <a:r>
              <a:rPr lang="en-US" dirty="0"/>
              <a:t> </a:t>
            </a:r>
            <a:r>
              <a:rPr lang="en-US" dirty="0" err="1"/>
              <a:t>moslashtira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,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jumladan</a:t>
            </a:r>
            <a:r>
              <a:rPr lang="en-US" dirty="0"/>
              <a:t> </a:t>
            </a:r>
            <a:r>
              <a:rPr lang="en-US" dirty="0" err="1"/>
              <a:t>imkoniyati</a:t>
            </a:r>
            <a:r>
              <a:rPr lang="en-US" dirty="0"/>
              <a:t> </a:t>
            </a:r>
            <a:r>
              <a:rPr lang="en-US" dirty="0" err="1"/>
              <a:t>cheklangan</a:t>
            </a:r>
            <a:r>
              <a:rPr lang="en-US" dirty="0"/>
              <a:t> </a:t>
            </a:r>
            <a:r>
              <a:rPr lang="en-US" dirty="0" err="1"/>
              <a:t>bolalar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ham.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Darslar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mavzular</a:t>
            </a:r>
            <a:r>
              <a:rPr lang="en-US" dirty="0" smtClean="0"/>
              <a:t> </a:t>
            </a:r>
            <a:r>
              <a:rPr lang="en-US" dirty="0" err="1" smtClean="0"/>
              <a:t>integratsiyasi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4196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304800"/>
            <a:ext cx="83058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err="1">
                <a:solidFill>
                  <a:srgbClr val="0070C0"/>
                </a:solidFill>
              </a:rPr>
              <a:t>Boshlang‘ich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sinfda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tarbiya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darslarini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tashkil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</a:rPr>
              <a:t>etish</a:t>
            </a:r>
            <a:r>
              <a:rPr lang="en-US" sz="3200" dirty="0" smtClean="0">
                <a:solidFill>
                  <a:srgbClr val="0070C0"/>
                </a:solidFill>
              </a:rPr>
              <a:t>:</a:t>
            </a:r>
          </a:p>
          <a:p>
            <a:r>
              <a:rPr lang="en-US" sz="3200" dirty="0" smtClean="0"/>
              <a:t>-</a:t>
            </a:r>
            <a:r>
              <a:rPr lang="en-US" sz="3200" dirty="0" err="1" smtClean="0"/>
              <a:t>o‘quvchilarning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yoshiga</a:t>
            </a:r>
            <a:r>
              <a:rPr lang="en-US" sz="3200" dirty="0" smtClean="0"/>
              <a:t> </a:t>
            </a:r>
            <a:r>
              <a:rPr lang="en-US" sz="3200" dirty="0" err="1" smtClean="0"/>
              <a:t>mosligi</a:t>
            </a:r>
            <a:r>
              <a:rPr lang="en-US" sz="3200" dirty="0" smtClean="0"/>
              <a:t>, </a:t>
            </a:r>
          </a:p>
          <a:p>
            <a:r>
              <a:rPr lang="en-US" sz="3200" dirty="0" err="1" smtClean="0"/>
              <a:t>axloqiy</a:t>
            </a:r>
            <a:r>
              <a:rPr lang="en-US" sz="3200" dirty="0" smtClean="0"/>
              <a:t> </a:t>
            </a:r>
            <a:r>
              <a:rPr lang="en-US" sz="3200" dirty="0" err="1" smtClean="0"/>
              <a:t>fazilatlarini</a:t>
            </a:r>
            <a:r>
              <a:rPr lang="en-US" sz="3200" dirty="0" smtClean="0"/>
              <a:t> </a:t>
            </a:r>
            <a:r>
              <a:rPr lang="en-US" sz="3200" dirty="0" err="1" smtClean="0"/>
              <a:t>boyitish</a:t>
            </a:r>
            <a:r>
              <a:rPr lang="en-US" sz="3200" dirty="0" smtClean="0"/>
              <a:t>,</a:t>
            </a:r>
          </a:p>
          <a:p>
            <a:r>
              <a:rPr lang="en-US" sz="3200" dirty="0" smtClean="0"/>
              <a:t> </a:t>
            </a:r>
            <a:r>
              <a:rPr lang="en-US" sz="3200" dirty="0" err="1"/>
              <a:t>milliy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umuminsoniy</a:t>
            </a:r>
            <a:r>
              <a:rPr lang="en-US" sz="3200" dirty="0"/>
              <a:t> </a:t>
            </a:r>
            <a:r>
              <a:rPr lang="en-US" sz="3200" dirty="0" err="1"/>
              <a:t>qadriyatlarga</a:t>
            </a:r>
            <a:r>
              <a:rPr lang="en-US" sz="3200" dirty="0"/>
              <a:t> </a:t>
            </a:r>
            <a:r>
              <a:rPr lang="en-US" sz="3200" dirty="0" err="1" smtClean="0"/>
              <a:t>hurmati</a:t>
            </a:r>
            <a:r>
              <a:rPr lang="en-US" sz="3200" dirty="0" smtClean="0"/>
              <a:t>,</a:t>
            </a:r>
          </a:p>
          <a:p>
            <a:r>
              <a:rPr lang="en-US" sz="3200" dirty="0" smtClean="0"/>
              <a:t> </a:t>
            </a:r>
            <a:r>
              <a:rPr lang="en-US" sz="3200" dirty="0" err="1"/>
              <a:t>sog‘lom</a:t>
            </a:r>
            <a:r>
              <a:rPr lang="en-US" sz="3200" dirty="0"/>
              <a:t> </a:t>
            </a:r>
            <a:r>
              <a:rPr lang="en-US" sz="3200" dirty="0" err="1"/>
              <a:t>turmush</a:t>
            </a:r>
            <a:r>
              <a:rPr lang="en-US" sz="3200" dirty="0"/>
              <a:t> </a:t>
            </a:r>
            <a:r>
              <a:rPr lang="en-US" sz="3200" dirty="0" err="1" smtClean="0"/>
              <a:t>tarzi</a:t>
            </a:r>
            <a:endParaRPr lang="en-US" sz="3200" dirty="0" smtClean="0"/>
          </a:p>
          <a:p>
            <a:pPr algn="ctr"/>
            <a:r>
              <a:rPr lang="en-US" sz="3200" dirty="0" smtClean="0"/>
              <a:t> </a:t>
            </a:r>
            <a:r>
              <a:rPr lang="en-US" sz="3200" dirty="0" err="1">
                <a:solidFill>
                  <a:srgbClr val="0070C0"/>
                </a:solidFill>
              </a:rPr>
              <a:t>ko‘nikmalarini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shakllantirishga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qaratilgan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tizimli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jarayondir</a:t>
            </a:r>
            <a:r>
              <a:rPr lang="en-US" sz="3200" dirty="0" smtClean="0">
                <a:solidFill>
                  <a:srgbClr val="0070C0"/>
                </a:solidFill>
              </a:rPr>
              <a:t>.</a:t>
            </a:r>
          </a:p>
          <a:p>
            <a:r>
              <a:rPr lang="en-US" sz="3200" dirty="0" err="1" smtClean="0"/>
              <a:t>O‘qituvchi</a:t>
            </a:r>
            <a:r>
              <a:rPr lang="en-US" sz="3200" dirty="0" smtClean="0"/>
              <a:t> </a:t>
            </a:r>
            <a:r>
              <a:rPr lang="en-US" sz="3200" dirty="0" err="1"/>
              <a:t>dars</a:t>
            </a:r>
            <a:r>
              <a:rPr lang="en-US" sz="3200" dirty="0"/>
              <a:t> </a:t>
            </a:r>
            <a:r>
              <a:rPr lang="en-US" sz="3200" dirty="0" err="1"/>
              <a:t>davomida</a:t>
            </a:r>
            <a:r>
              <a:rPr lang="en-US" sz="3200" dirty="0"/>
              <a:t> </a:t>
            </a:r>
            <a:r>
              <a:rPr lang="en-US" sz="3200" dirty="0" err="1"/>
              <a:t>har</a:t>
            </a:r>
            <a:r>
              <a:rPr lang="en-US" sz="3200" dirty="0"/>
              <a:t> </a:t>
            </a:r>
            <a:r>
              <a:rPr lang="en-US" sz="3200" dirty="0" err="1"/>
              <a:t>bir</a:t>
            </a:r>
            <a:r>
              <a:rPr lang="en-US" sz="3200" dirty="0"/>
              <a:t> </a:t>
            </a:r>
            <a:r>
              <a:rPr lang="en-US" sz="3200" dirty="0" err="1"/>
              <a:t>o‘quvchining</a:t>
            </a:r>
            <a:r>
              <a:rPr lang="en-US" sz="3200" dirty="0"/>
              <a:t> </a:t>
            </a:r>
            <a:r>
              <a:rPr lang="en-US" sz="3200" dirty="0" err="1"/>
              <a:t>faolligini</a:t>
            </a:r>
            <a:r>
              <a:rPr lang="en-US" sz="3200" dirty="0"/>
              <a:t> </a:t>
            </a:r>
            <a:r>
              <a:rPr lang="en-US" sz="3200" dirty="0" err="1"/>
              <a:t>ta’minlashi</a:t>
            </a:r>
            <a:r>
              <a:rPr lang="en-US" sz="3200" dirty="0"/>
              <a:t>, </a:t>
            </a:r>
            <a:r>
              <a:rPr lang="en-US" sz="3200" dirty="0" err="1"/>
              <a:t>ularni</a:t>
            </a:r>
            <a:r>
              <a:rPr lang="en-US" sz="3200" dirty="0"/>
              <a:t> </a:t>
            </a:r>
            <a:r>
              <a:rPr lang="en-US" sz="3200" dirty="0" err="1"/>
              <a:t>fikr</a:t>
            </a:r>
            <a:r>
              <a:rPr lang="en-US" sz="3200" dirty="0"/>
              <a:t> </a:t>
            </a:r>
            <a:r>
              <a:rPr lang="en-US" sz="3200" dirty="0" err="1"/>
              <a:t>bildirishga</a:t>
            </a:r>
            <a:r>
              <a:rPr lang="en-US" sz="3200" dirty="0"/>
              <a:t> </a:t>
            </a:r>
            <a:r>
              <a:rPr lang="en-US" sz="3200" dirty="0" err="1"/>
              <a:t>undashi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turli</a:t>
            </a:r>
            <a:r>
              <a:rPr lang="en-US" sz="3200" dirty="0"/>
              <a:t> </a:t>
            </a:r>
            <a:r>
              <a:rPr lang="en-US" sz="3200" dirty="0" err="1"/>
              <a:t>fikrlarni</a:t>
            </a:r>
            <a:r>
              <a:rPr lang="en-US" sz="3200" dirty="0"/>
              <a:t> </a:t>
            </a:r>
            <a:r>
              <a:rPr lang="en-US" sz="3200" dirty="0" err="1"/>
              <a:t>hurmat</a:t>
            </a:r>
            <a:r>
              <a:rPr lang="en-US" sz="3200" dirty="0"/>
              <a:t> </a:t>
            </a:r>
            <a:r>
              <a:rPr lang="en-US" sz="3200" dirty="0" err="1"/>
              <a:t>qilishga</a:t>
            </a:r>
            <a:r>
              <a:rPr lang="en-US" sz="3200" dirty="0"/>
              <a:t> </a:t>
            </a:r>
            <a:r>
              <a:rPr lang="en-US" sz="3200" dirty="0" err="1"/>
              <a:t>o‘rgatishi</a:t>
            </a:r>
            <a:r>
              <a:rPr lang="en-US" sz="3200" dirty="0"/>
              <a:t> </a:t>
            </a:r>
            <a:r>
              <a:rPr lang="en-US" sz="3200" dirty="0" err="1"/>
              <a:t>lozim</a:t>
            </a:r>
            <a:r>
              <a:rPr lang="en-US" sz="3200" dirty="0"/>
              <a:t>. 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399773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16562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solidFill>
                  <a:srgbClr val="C00000"/>
                </a:solidFill>
              </a:rPr>
              <a:t>Tarbiya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darslari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sinf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xonasidan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tashqarida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br>
              <a:rPr lang="en-US" sz="2400" dirty="0" smtClean="0">
                <a:solidFill>
                  <a:srgbClr val="C00000"/>
                </a:solidFill>
              </a:rPr>
            </a:br>
            <a:r>
              <a:rPr lang="en-US" sz="2400" dirty="0">
                <a:solidFill>
                  <a:srgbClr val="C00000"/>
                </a:solidFill>
              </a:rPr>
              <a:t/>
            </a:r>
            <a:br>
              <a:rPr lang="en-US" sz="2400" dirty="0">
                <a:solidFill>
                  <a:srgbClr val="C00000"/>
                </a:solidFill>
              </a:rPr>
            </a:br>
            <a:r>
              <a:rPr lang="en-US" sz="2400" dirty="0" smtClean="0">
                <a:solidFill>
                  <a:srgbClr val="C00000"/>
                </a:solidFill>
              </a:rPr>
              <a:t/>
            </a:r>
            <a:br>
              <a:rPr lang="en-US" sz="2400" dirty="0" smtClean="0">
                <a:solidFill>
                  <a:srgbClr val="C00000"/>
                </a:solidFill>
              </a:rPr>
            </a:br>
            <a:r>
              <a:rPr lang="en-US" sz="2400" dirty="0" smtClean="0">
                <a:solidFill>
                  <a:srgbClr val="C00000"/>
                </a:solidFill>
              </a:rPr>
              <a:t>— </a:t>
            </a:r>
            <a:r>
              <a:rPr lang="en-US" sz="2400" dirty="0" err="1" smtClean="0">
                <a:solidFill>
                  <a:srgbClr val="C00000"/>
                </a:solidFill>
              </a:rPr>
              <a:t>tabiat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qo‘ynida</a:t>
            </a:r>
            <a:r>
              <a:rPr lang="en-US" sz="2400" dirty="0" smtClean="0">
                <a:solidFill>
                  <a:srgbClr val="C00000"/>
                </a:solidFill>
              </a:rPr>
              <a:t>, </a:t>
            </a:r>
            <a:br>
              <a:rPr lang="en-US" sz="2400" dirty="0" smtClean="0">
                <a:solidFill>
                  <a:srgbClr val="C00000"/>
                </a:solidFill>
              </a:rPr>
            </a:br>
            <a:r>
              <a:rPr lang="en-US" sz="2400" dirty="0" err="1" smtClean="0">
                <a:solidFill>
                  <a:srgbClr val="C00000"/>
                </a:solidFill>
              </a:rPr>
              <a:t>kutubxonada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br>
              <a:rPr lang="en-US" sz="2400" dirty="0" smtClean="0">
                <a:solidFill>
                  <a:srgbClr val="C00000"/>
                </a:solidFill>
              </a:rPr>
            </a:br>
            <a:r>
              <a:rPr lang="en-US" sz="2400" dirty="0" err="1" smtClean="0">
                <a:solidFill>
                  <a:srgbClr val="C00000"/>
                </a:solidFill>
              </a:rPr>
              <a:t>muzeyda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o‘tkazilishi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mumkin</a:t>
            </a:r>
            <a:r>
              <a:rPr lang="en-US" sz="2400" dirty="0" smtClean="0">
                <a:solidFill>
                  <a:srgbClr val="C00000"/>
                </a:solidFill>
              </a:rPr>
              <a:t>, </a:t>
            </a:r>
            <a:br>
              <a:rPr lang="en-US" sz="2400" dirty="0" smtClean="0">
                <a:solidFill>
                  <a:srgbClr val="C00000"/>
                </a:solidFill>
              </a:rPr>
            </a:br>
            <a:r>
              <a:rPr lang="en-US" sz="2400" dirty="0" err="1" smtClean="0">
                <a:solidFill>
                  <a:srgbClr val="C00000"/>
                </a:solidFill>
              </a:rPr>
              <a:t>bu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bolalarning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bilim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va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tajribasini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boyitadi</a:t>
            </a:r>
            <a:r>
              <a:rPr lang="en-US" sz="2400" dirty="0" smtClean="0">
                <a:solidFill>
                  <a:srgbClr val="C00000"/>
                </a:solidFill>
              </a:rPr>
              <a:t>. </a:t>
            </a:r>
            <a:br>
              <a:rPr lang="en-US" sz="2400" dirty="0" smtClean="0">
                <a:solidFill>
                  <a:srgbClr val="C00000"/>
                </a:solidFill>
              </a:rPr>
            </a:br>
            <a:r>
              <a:rPr lang="en-US" sz="2400" dirty="0" err="1" smtClean="0">
                <a:solidFill>
                  <a:srgbClr val="C00000"/>
                </a:solidFill>
              </a:rPr>
              <a:t>Natijada</a:t>
            </a:r>
            <a:r>
              <a:rPr lang="en-US" sz="2400" dirty="0" smtClean="0">
                <a:solidFill>
                  <a:srgbClr val="C00000"/>
                </a:solidFill>
              </a:rPr>
              <a:t>, </a:t>
            </a:r>
            <a:r>
              <a:rPr lang="en-US" sz="2400" dirty="0" err="1" smtClean="0">
                <a:solidFill>
                  <a:srgbClr val="C00000"/>
                </a:solidFill>
              </a:rPr>
              <a:t>to‘g‘ri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tashkil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etilgan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tarbiya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darslari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bolaning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shaxs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sifatida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shakllanishida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va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jamiyatga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moslashuvida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muhim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ro’l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o‘ynaydi</a:t>
            </a:r>
            <a:r>
              <a:rPr lang="en-US" sz="2400" dirty="0" smtClean="0">
                <a:solidFill>
                  <a:srgbClr val="C00000"/>
                </a:solidFill>
              </a:rPr>
              <a:t>.</a:t>
            </a:r>
            <a:r>
              <a:rPr lang="ru-RU" sz="2400" dirty="0" smtClean="0">
                <a:solidFill>
                  <a:srgbClr val="C00000"/>
                </a:solidFill>
              </a:rPr>
              <a:t/>
            </a:r>
            <a:br>
              <a:rPr lang="ru-RU" sz="2400" dirty="0" smtClean="0">
                <a:solidFill>
                  <a:srgbClr val="C00000"/>
                </a:solidFill>
              </a:rPr>
            </a:br>
            <a:endParaRPr lang="ru-RU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735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47800" y="609600"/>
            <a:ext cx="594360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/>
              <a:t>Ishlab</a:t>
            </a:r>
            <a:r>
              <a:rPr lang="en-US" sz="2000" b="1" dirty="0"/>
              <a:t> </a:t>
            </a:r>
            <a:r>
              <a:rPr lang="en-US" sz="2000" b="1" dirty="0" err="1"/>
              <a:t>Chiqarish</a:t>
            </a:r>
            <a:r>
              <a:rPr lang="en-US" sz="2000" b="1" dirty="0"/>
              <a:t> </a:t>
            </a:r>
            <a:r>
              <a:rPr lang="en-US" sz="2000" b="1" dirty="0" err="1" smtClean="0"/>
              <a:t>Ekskursiyalari</a:t>
            </a:r>
            <a:endParaRPr lang="en-US" sz="2000" b="1" dirty="0" smtClean="0"/>
          </a:p>
          <a:p>
            <a:r>
              <a:rPr lang="en-US" sz="2000" b="1" dirty="0"/>
              <a:t/>
            </a:r>
            <a:br>
              <a:rPr lang="en-US" sz="2000" b="1" dirty="0"/>
            </a:br>
            <a:r>
              <a:rPr lang="en-US" b="1" dirty="0" err="1"/>
              <a:t>Mahalliy</a:t>
            </a:r>
            <a:r>
              <a:rPr lang="en-US" b="1" dirty="0"/>
              <a:t> </a:t>
            </a:r>
            <a:r>
              <a:rPr lang="en-US" b="1" dirty="0" err="1"/>
              <a:t>Korxonalar</a:t>
            </a:r>
            <a:r>
              <a:rPr lang="en-US" b="1" dirty="0" smtClean="0"/>
              <a:t>:</a:t>
            </a:r>
          </a:p>
          <a:p>
            <a:endParaRPr lang="en-US" b="1" dirty="0" smtClean="0"/>
          </a:p>
          <a:p>
            <a:r>
              <a:rPr lang="en-US" b="1" dirty="0" smtClean="0"/>
              <a:t>Non </a:t>
            </a:r>
            <a:r>
              <a:rPr lang="en-US" b="1" dirty="0" err="1"/>
              <a:t>zavodi</a:t>
            </a:r>
            <a:r>
              <a:rPr lang="en-US" b="1" dirty="0"/>
              <a:t>:</a:t>
            </a:r>
            <a:r>
              <a:rPr lang="en-US" dirty="0"/>
              <a:t> non </a:t>
            </a:r>
            <a:r>
              <a:rPr lang="en-US" dirty="0" err="1"/>
              <a:t>yasalish</a:t>
            </a:r>
            <a:r>
              <a:rPr lang="en-US" dirty="0"/>
              <a:t> </a:t>
            </a:r>
            <a:r>
              <a:rPr lang="en-US" dirty="0" err="1" smtClean="0"/>
              <a:t>jarayoni</a:t>
            </a:r>
            <a:endParaRPr lang="en-US" dirty="0" smtClean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b="1" dirty="0" err="1"/>
              <a:t>Sut</a:t>
            </a:r>
            <a:r>
              <a:rPr lang="en-US" b="1" dirty="0"/>
              <a:t> </a:t>
            </a:r>
            <a:r>
              <a:rPr lang="en-US" b="1" dirty="0" err="1"/>
              <a:t>zavodi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sut</a:t>
            </a:r>
            <a:r>
              <a:rPr lang="en-US" dirty="0"/>
              <a:t> </a:t>
            </a:r>
            <a:r>
              <a:rPr lang="en-US" dirty="0" err="1"/>
              <a:t>mahsulotlari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 smtClean="0"/>
              <a:t>chiqarish</a:t>
            </a:r>
            <a:endParaRPr lang="en-US" dirty="0" smtClean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b="1" dirty="0" err="1"/>
              <a:t>Gazeta</a:t>
            </a:r>
            <a:r>
              <a:rPr lang="en-US" b="1" dirty="0"/>
              <a:t> </a:t>
            </a:r>
            <a:r>
              <a:rPr lang="en-US" b="1" dirty="0" err="1"/>
              <a:t>tahririyati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gazeta</a:t>
            </a:r>
            <a:r>
              <a:rPr lang="en-US" dirty="0"/>
              <a:t> </a:t>
            </a:r>
            <a:r>
              <a:rPr lang="en-US" dirty="0" err="1"/>
              <a:t>tayyorlash</a:t>
            </a:r>
            <a:r>
              <a:rPr lang="en-US" dirty="0"/>
              <a:t> </a:t>
            </a:r>
            <a:r>
              <a:rPr lang="en-US" dirty="0" err="1" smtClean="0"/>
              <a:t>jarayoni</a:t>
            </a:r>
            <a:endParaRPr lang="en-US" dirty="0" smtClean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b="1" dirty="0" err="1"/>
              <a:t>Qishloq</a:t>
            </a:r>
            <a:r>
              <a:rPr lang="en-US" b="1" dirty="0"/>
              <a:t> </a:t>
            </a:r>
            <a:r>
              <a:rPr lang="en-US" b="1" dirty="0" err="1"/>
              <a:t>Xo‘jaligi</a:t>
            </a:r>
            <a:r>
              <a:rPr lang="en-US" b="1" dirty="0" smtClean="0"/>
              <a:t>:</a:t>
            </a:r>
          </a:p>
          <a:p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Fermer</a:t>
            </a:r>
            <a:r>
              <a:rPr lang="en-US" b="1" dirty="0"/>
              <a:t> </a:t>
            </a:r>
            <a:r>
              <a:rPr lang="en-US" b="1" dirty="0" err="1"/>
              <a:t>xo‘jaligi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ekinlar</a:t>
            </a:r>
            <a:r>
              <a:rPr lang="en-US" dirty="0"/>
              <a:t> </a:t>
            </a:r>
            <a:r>
              <a:rPr lang="en-US" dirty="0" err="1" smtClean="0"/>
              <a:t>yetishtirish</a:t>
            </a:r>
            <a:endParaRPr lang="en-US" dirty="0" smtClean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b="1" dirty="0" err="1"/>
              <a:t>Bog‘dorchilik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meva</a:t>
            </a:r>
            <a:r>
              <a:rPr lang="en-US" dirty="0"/>
              <a:t> </a:t>
            </a:r>
            <a:r>
              <a:rPr lang="en-US" dirty="0" err="1" smtClean="0"/>
              <a:t>yetishtirish</a:t>
            </a:r>
            <a:endParaRPr lang="en-US" dirty="0" smtClean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b="1" dirty="0" err="1"/>
              <a:t>Chorvachilik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hayvonlar</a:t>
            </a:r>
            <a:r>
              <a:rPr lang="en-US" dirty="0"/>
              <a:t> </a:t>
            </a:r>
            <a:r>
              <a:rPr lang="en-US" dirty="0" err="1"/>
              <a:t>parvarishi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8626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6476999" y="5768974"/>
            <a:ext cx="2017713" cy="936625"/>
          </a:xfrm>
        </p:spPr>
        <p:txBody>
          <a:bodyPr/>
          <a:lstStyle/>
          <a:p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457200"/>
            <a:ext cx="7772400" cy="5410200"/>
          </a:xfrm>
        </p:spPr>
        <p:txBody>
          <a:bodyPr>
            <a:normAutofit/>
          </a:bodyPr>
          <a:lstStyle/>
          <a:p>
            <a:r>
              <a:rPr lang="en-US" sz="1400" dirty="0" smtClean="0"/>
              <a:t>--</a:t>
            </a:r>
            <a:r>
              <a:rPr lang="en-US" sz="3200" dirty="0" err="1" smtClean="0"/>
              <a:t>Tarbiya</a:t>
            </a:r>
            <a:r>
              <a:rPr lang="en-US" sz="3200" dirty="0" smtClean="0"/>
              <a:t> </a:t>
            </a:r>
            <a:r>
              <a:rPr lang="en-US" sz="3200" dirty="0" err="1" smtClean="0"/>
              <a:t>darslari</a:t>
            </a:r>
            <a:endParaRPr lang="en-US" sz="3200" dirty="0" smtClean="0"/>
          </a:p>
          <a:p>
            <a:r>
              <a:rPr lang="en-US" sz="2400" dirty="0" err="1" smtClean="0">
                <a:solidFill>
                  <a:srgbClr val="FF0000"/>
                </a:solidFill>
              </a:rPr>
              <a:t>Darslar</a:t>
            </a:r>
            <a:r>
              <a:rPr lang="en-US" sz="2400" dirty="0" smtClean="0">
                <a:solidFill>
                  <a:srgbClr val="FF0000"/>
                </a:solidFill>
              </a:rPr>
              <a:t>: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o‘yin</a:t>
            </a:r>
            <a:r>
              <a:rPr lang="en-US" sz="2400" dirty="0" smtClean="0">
                <a:solidFill>
                  <a:srgbClr val="FF0000"/>
                </a:solidFill>
              </a:rPr>
              <a:t>, </a:t>
            </a:r>
          </a:p>
          <a:p>
            <a:r>
              <a:rPr lang="en-US" sz="2400" dirty="0" err="1" smtClean="0">
                <a:solidFill>
                  <a:srgbClr val="FF0000"/>
                </a:solidFill>
              </a:rPr>
              <a:t>suhbat</a:t>
            </a:r>
            <a:r>
              <a:rPr lang="en-US" sz="2400" dirty="0" smtClean="0">
                <a:solidFill>
                  <a:srgbClr val="FF0000"/>
                </a:solidFill>
              </a:rPr>
              <a:t>,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rolli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o‘yinlar</a:t>
            </a:r>
            <a:r>
              <a:rPr lang="en-US" sz="2400" dirty="0" smtClean="0">
                <a:solidFill>
                  <a:srgbClr val="FF0000"/>
                </a:solidFill>
              </a:rPr>
              <a:t>, </a:t>
            </a:r>
          </a:p>
          <a:p>
            <a:r>
              <a:rPr lang="en-US" sz="2400" dirty="0" err="1" smtClean="0">
                <a:solidFill>
                  <a:srgbClr val="FF0000"/>
                </a:solidFill>
              </a:rPr>
              <a:t>hikoya</a:t>
            </a:r>
            <a:r>
              <a:rPr lang="en-US" sz="2400" dirty="0" smtClean="0">
                <a:solidFill>
                  <a:srgbClr val="FF0000"/>
                </a:solidFill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</a:rPr>
              <a:t>musobaqa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va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amaliy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mashg‘ulotlar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asosida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tashkil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qilinadi</a:t>
            </a:r>
            <a:r>
              <a:rPr lang="en-US" sz="2400" dirty="0" smtClean="0">
                <a:solidFill>
                  <a:srgbClr val="FF0000"/>
                </a:solidFill>
              </a:rPr>
              <a:t>. </a:t>
            </a:r>
          </a:p>
          <a:p>
            <a:r>
              <a:rPr lang="en-US" sz="2400" dirty="0" err="1" smtClean="0">
                <a:solidFill>
                  <a:srgbClr val="FF0000"/>
                </a:solidFill>
              </a:rPr>
              <a:t>Har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bir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dars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bolalarning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kundalik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hayoti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bilan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bog‘liq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 err="1" smtClean="0">
                <a:solidFill>
                  <a:srgbClr val="FF0000"/>
                </a:solidFill>
              </a:rPr>
              <a:t>odob-axloq</a:t>
            </a:r>
            <a:r>
              <a:rPr lang="en-US" sz="2400" dirty="0" smtClean="0">
                <a:solidFill>
                  <a:srgbClr val="FF0000"/>
                </a:solidFill>
              </a:rPr>
              <a:t>, </a:t>
            </a:r>
          </a:p>
          <a:p>
            <a:r>
              <a:rPr lang="en-US" sz="2400" dirty="0" err="1" smtClean="0">
                <a:solidFill>
                  <a:srgbClr val="FF0000"/>
                </a:solidFill>
              </a:rPr>
              <a:t>do‘stlik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mehnatsevarlik</a:t>
            </a:r>
            <a:r>
              <a:rPr lang="en-US" sz="2400" dirty="0" smtClean="0">
                <a:solidFill>
                  <a:srgbClr val="FF0000"/>
                </a:solidFill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</a:rPr>
              <a:t>vatanparvarlik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kabi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tushunchalar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shakllantiriladi</a:t>
            </a:r>
            <a:r>
              <a:rPr lang="en-US" sz="2400" dirty="0" smtClean="0">
                <a:solidFill>
                  <a:srgbClr val="FF0000"/>
                </a:solidFill>
              </a:rPr>
              <a:t>.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149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2133599"/>
          </a:xfrm>
        </p:spPr>
        <p:txBody>
          <a:bodyPr>
            <a:normAutofit fontScale="90000"/>
          </a:bodyPr>
          <a:lstStyle/>
          <a:p>
            <a:r>
              <a:rPr lang="en-US" sz="2400" dirty="0" err="1" smtClean="0"/>
              <a:t>Darslardada</a:t>
            </a:r>
            <a:r>
              <a:rPr lang="en-US" sz="2400" dirty="0" smtClean="0"/>
              <a:t>:</a:t>
            </a:r>
            <a:br>
              <a:rPr lang="en-US" sz="2400" dirty="0" smtClean="0"/>
            </a:br>
            <a:r>
              <a:rPr lang="en-US" sz="2400" dirty="0" smtClean="0"/>
              <a:t> </a:t>
            </a:r>
            <a:r>
              <a:rPr lang="en-US" sz="2400" dirty="0" err="1" smtClean="0"/>
              <a:t>zamonaviy</a:t>
            </a:r>
            <a:r>
              <a:rPr lang="en-US" sz="2400" dirty="0" smtClean="0"/>
              <a:t> </a:t>
            </a:r>
            <a:r>
              <a:rPr lang="en-US" sz="2400" dirty="0" err="1" smtClean="0"/>
              <a:t>ta’lim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texnologiyalari</a:t>
            </a:r>
            <a:r>
              <a:rPr lang="en-US" sz="2400" dirty="0" smtClean="0"/>
              <a:t>, </a:t>
            </a:r>
            <a:br>
              <a:rPr lang="en-US" sz="2400" dirty="0" smtClean="0"/>
            </a:br>
            <a:r>
              <a:rPr lang="en-US" sz="2400" dirty="0" smtClean="0"/>
              <a:t>multimedia </a:t>
            </a:r>
            <a:r>
              <a:rPr lang="en-US" sz="2400" dirty="0" err="1" smtClean="0"/>
              <a:t>taqdimotlari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smtClean="0"/>
              <a:t> </a:t>
            </a:r>
            <a:r>
              <a:rPr lang="en-US" sz="2400" dirty="0" err="1" smtClean="0"/>
              <a:t>interaktiv</a:t>
            </a:r>
            <a:r>
              <a:rPr lang="en-US" sz="2400" dirty="0" smtClean="0"/>
              <a:t> </a:t>
            </a:r>
            <a:r>
              <a:rPr lang="en-US" sz="2400" dirty="0" err="1" smtClean="0"/>
              <a:t>mashqlar</a:t>
            </a:r>
            <a:r>
              <a:rPr lang="en-US" sz="2400" dirty="0" smtClean="0"/>
              <a:t> </a:t>
            </a:r>
            <a:br>
              <a:rPr lang="en-US" sz="2400" dirty="0" smtClean="0"/>
            </a:br>
            <a:r>
              <a:rPr lang="en-US" sz="2400" dirty="0" err="1" smtClean="0"/>
              <a:t>qisqa</a:t>
            </a:r>
            <a:r>
              <a:rPr lang="en-US" sz="2400" dirty="0" smtClean="0"/>
              <a:t> </a:t>
            </a:r>
            <a:r>
              <a:rPr lang="en-US" sz="2400" dirty="0" err="1" smtClean="0"/>
              <a:t>videoroliklardan</a:t>
            </a:r>
            <a:r>
              <a:rPr lang="en-US" sz="2400" dirty="0" smtClean="0"/>
              <a:t> </a:t>
            </a:r>
            <a:r>
              <a:rPr lang="en-US" sz="2400" dirty="0" err="1" smtClean="0"/>
              <a:t>foydalanish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2819400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rgbClr val="C00000"/>
                </a:solidFill>
              </a:rPr>
              <a:t>Shuningdek</a:t>
            </a:r>
            <a:r>
              <a:rPr lang="en-US" dirty="0" smtClean="0">
                <a:solidFill>
                  <a:srgbClr val="C00000"/>
                </a:solidFill>
              </a:rPr>
              <a:t>, </a:t>
            </a:r>
            <a:r>
              <a:rPr lang="en-US" dirty="0" err="1" smtClean="0">
                <a:solidFill>
                  <a:srgbClr val="C00000"/>
                </a:solidFill>
              </a:rPr>
              <a:t>tarbiya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darslarida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inklyuziv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yondashuv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muhim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ahamiyat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kasb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etadi</a:t>
            </a:r>
            <a:r>
              <a:rPr lang="en-US" dirty="0" smtClean="0">
                <a:solidFill>
                  <a:srgbClr val="C00000"/>
                </a:solidFill>
              </a:rPr>
              <a:t>: </a:t>
            </a:r>
          </a:p>
          <a:p>
            <a:r>
              <a:rPr lang="en-US" dirty="0" err="1" smtClean="0">
                <a:solidFill>
                  <a:srgbClr val="C00000"/>
                </a:solidFill>
              </a:rPr>
              <a:t>har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qanday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imkoniyati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cheklangan</a:t>
            </a:r>
            <a:r>
              <a:rPr lang="en-US" dirty="0" smtClean="0">
                <a:solidFill>
                  <a:srgbClr val="C00000"/>
                </a:solidFill>
              </a:rPr>
              <a:t> bola ham </a:t>
            </a:r>
            <a:r>
              <a:rPr lang="en-US" dirty="0" err="1" smtClean="0">
                <a:solidFill>
                  <a:srgbClr val="C00000"/>
                </a:solidFill>
              </a:rPr>
              <a:t>darsning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to‘laqonli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ishtirokchisi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bo‘lishi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uchun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sharoit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yaratiladi</a:t>
            </a:r>
            <a:endParaRPr lang="en-US" dirty="0" smtClean="0">
              <a:solidFill>
                <a:srgbClr val="C00000"/>
              </a:solidFill>
            </a:endParaRPr>
          </a:p>
          <a:p>
            <a:r>
              <a:rPr lang="en-US" dirty="0" err="1" smtClean="0">
                <a:solidFill>
                  <a:srgbClr val="002060"/>
                </a:solidFill>
              </a:rPr>
              <a:t>O’zaro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hurmat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va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hamjihatlik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taminlanadi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364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457200"/>
            <a:ext cx="8686800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</a:rPr>
              <a:t>                                  </a:t>
            </a:r>
            <a:r>
              <a:rPr lang="en-US" sz="1600" b="1" dirty="0" err="1" smtClean="0">
                <a:solidFill>
                  <a:srgbClr val="FF0000"/>
                </a:solidFill>
              </a:rPr>
              <a:t>Zamonaviy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</a:rPr>
              <a:t>ta’lim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</a:rPr>
              <a:t>texnologiyalari</a:t>
            </a:r>
            <a:r>
              <a:rPr lang="en-US" sz="1600" b="1" dirty="0" smtClean="0">
                <a:solidFill>
                  <a:srgbClr val="FF0000"/>
                </a:solidFill>
              </a:rPr>
              <a:t> (</a:t>
            </a:r>
            <a:r>
              <a:rPr lang="en-US" sz="1600" b="1" dirty="0" err="1" smtClean="0">
                <a:solidFill>
                  <a:srgbClr val="FF0000"/>
                </a:solidFill>
              </a:rPr>
              <a:t>tarbiya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</a:rPr>
              <a:t>darslari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</a:rPr>
              <a:t>uchun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</a:rPr>
              <a:t>misollar</a:t>
            </a:r>
            <a:endParaRPr lang="en-US" sz="1600" b="1" dirty="0" smtClean="0"/>
          </a:p>
          <a:p>
            <a:endParaRPr lang="en-US" sz="1600" b="1" dirty="0" smtClean="0"/>
          </a:p>
          <a:p>
            <a:r>
              <a:rPr lang="en-US" sz="1600" b="1" dirty="0" smtClean="0"/>
              <a:t>Multimedia </a:t>
            </a:r>
            <a:r>
              <a:rPr lang="en-US" sz="1600" b="1" dirty="0" err="1" smtClean="0"/>
              <a:t>taqdimotlari</a:t>
            </a:r>
            <a:r>
              <a:rPr lang="en-US" sz="1600" dirty="0" smtClean="0"/>
              <a:t> (PowerPoint, </a:t>
            </a:r>
            <a:r>
              <a:rPr lang="en-US" sz="1600" dirty="0" err="1" smtClean="0"/>
              <a:t>Canva</a:t>
            </a:r>
            <a:r>
              <a:rPr lang="en-US" sz="1600" dirty="0" smtClean="0"/>
              <a:t>, </a:t>
            </a:r>
            <a:r>
              <a:rPr lang="en-US" sz="1600" dirty="0" err="1" smtClean="0"/>
              <a:t>Gamma,gemini</a:t>
            </a:r>
            <a:r>
              <a:rPr lang="en-US" sz="1600" dirty="0" smtClean="0"/>
              <a:t> ) </a:t>
            </a:r>
            <a:r>
              <a:rPr lang="en-US" sz="1600" dirty="0" smtClean="0"/>
              <a:t>– </a:t>
            </a:r>
            <a:r>
              <a:rPr lang="en-US" sz="1600" dirty="0" err="1" smtClean="0"/>
              <a:t>axloqiy</a:t>
            </a:r>
            <a:r>
              <a:rPr lang="en-US" sz="1600" dirty="0" smtClean="0"/>
              <a:t> </a:t>
            </a:r>
            <a:r>
              <a:rPr lang="en-US" sz="1600" dirty="0" err="1" smtClean="0"/>
              <a:t>mavzudagi</a:t>
            </a:r>
            <a:r>
              <a:rPr lang="en-US" sz="1600" dirty="0" smtClean="0"/>
              <a:t> </a:t>
            </a:r>
            <a:r>
              <a:rPr lang="en-US" sz="1600" dirty="0" err="1" smtClean="0"/>
              <a:t>rasmlar</a:t>
            </a:r>
            <a:r>
              <a:rPr lang="en-US" sz="1600" dirty="0" smtClean="0"/>
              <a:t>, </a:t>
            </a:r>
            <a:r>
              <a:rPr lang="en-US" sz="1600" dirty="0" err="1" smtClean="0"/>
              <a:t>videolar</a:t>
            </a:r>
            <a:r>
              <a:rPr lang="en-US" sz="1600" dirty="0" smtClean="0"/>
              <a:t>, audio </a:t>
            </a:r>
            <a:r>
              <a:rPr lang="en-US" sz="1600" dirty="0" err="1" smtClean="0"/>
              <a:t>hikoyalar</a:t>
            </a:r>
            <a:r>
              <a:rPr lang="en-US" sz="1600" dirty="0" smtClean="0"/>
              <a:t> </a:t>
            </a:r>
            <a:r>
              <a:rPr lang="en-US" sz="1600" dirty="0" err="1" smtClean="0"/>
              <a:t>orqali</a:t>
            </a:r>
            <a:r>
              <a:rPr lang="en-US" sz="1600" dirty="0" smtClean="0"/>
              <a:t> </a:t>
            </a:r>
            <a:r>
              <a:rPr lang="en-US" sz="1600" dirty="0" err="1" smtClean="0"/>
              <a:t>darsni</a:t>
            </a:r>
            <a:r>
              <a:rPr lang="en-US" sz="1600" dirty="0" smtClean="0"/>
              <a:t> </a:t>
            </a:r>
            <a:r>
              <a:rPr lang="en-US" sz="1600" dirty="0" err="1" smtClean="0"/>
              <a:t>boyitish</a:t>
            </a:r>
            <a:r>
              <a:rPr lang="en-US" sz="1600" dirty="0" smtClean="0"/>
              <a:t>.</a:t>
            </a:r>
          </a:p>
          <a:p>
            <a:endParaRPr lang="en-US" sz="1600" dirty="0" smtClean="0"/>
          </a:p>
          <a:p>
            <a:r>
              <a:rPr lang="en-US" sz="1600" b="1" dirty="0" err="1" smtClean="0"/>
              <a:t>Gamifikatsiya</a:t>
            </a:r>
            <a:r>
              <a:rPr lang="en-US" sz="1600" dirty="0" smtClean="0"/>
              <a:t> – “</a:t>
            </a:r>
            <a:r>
              <a:rPr lang="en-US" sz="1600" dirty="0" err="1" smtClean="0"/>
              <a:t>Yaxshilik</a:t>
            </a:r>
            <a:r>
              <a:rPr lang="en-US" sz="1600" dirty="0" smtClean="0"/>
              <a:t> </a:t>
            </a:r>
            <a:r>
              <a:rPr lang="en-US" sz="1600" dirty="0" err="1" smtClean="0"/>
              <a:t>poygasi</a:t>
            </a:r>
            <a:r>
              <a:rPr lang="en-US" sz="1600" dirty="0" smtClean="0"/>
              <a:t>”, “</a:t>
            </a:r>
            <a:r>
              <a:rPr lang="en-US" sz="1600" dirty="0" err="1" smtClean="0"/>
              <a:t>Odobli</a:t>
            </a:r>
            <a:r>
              <a:rPr lang="en-US" sz="1600" dirty="0" smtClean="0"/>
              <a:t> </a:t>
            </a:r>
            <a:r>
              <a:rPr lang="en-US" sz="1600" dirty="0" err="1" smtClean="0"/>
              <a:t>jamoa</a:t>
            </a:r>
            <a:r>
              <a:rPr lang="en-US" sz="1600" dirty="0" smtClean="0"/>
              <a:t>”, </a:t>
            </a:r>
            <a:r>
              <a:rPr lang="en-US" sz="1600" dirty="0" err="1" smtClean="0"/>
              <a:t>zakovat,zanjirli</a:t>
            </a:r>
            <a:r>
              <a:rPr lang="en-US" sz="1600" dirty="0" smtClean="0"/>
              <a:t> </a:t>
            </a:r>
            <a:r>
              <a:rPr lang="en-US" sz="1600" dirty="0" err="1" smtClean="0"/>
              <a:t>ismlar</a:t>
            </a:r>
            <a:r>
              <a:rPr lang="en-US" sz="1600" dirty="0" smtClean="0"/>
              <a:t> </a:t>
            </a:r>
            <a:r>
              <a:rPr lang="en-US" sz="1600" dirty="0" err="1" smtClean="0"/>
              <a:t>nomlar</a:t>
            </a:r>
            <a:r>
              <a:rPr lang="en-US" sz="1600" dirty="0" smtClean="0"/>
              <a:t> </a:t>
            </a:r>
            <a:r>
              <a:rPr lang="en-US" sz="1600" dirty="0" err="1" smtClean="0"/>
              <a:t>o’yini</a:t>
            </a:r>
            <a:r>
              <a:rPr lang="en-US" sz="1600" dirty="0" smtClean="0"/>
              <a:t> </a:t>
            </a:r>
            <a:r>
              <a:rPr lang="en-US" sz="1600" dirty="0" err="1" smtClean="0"/>
              <a:t>kabi</a:t>
            </a:r>
            <a:r>
              <a:rPr lang="en-US" sz="1600" dirty="0" smtClean="0"/>
              <a:t> </a:t>
            </a:r>
            <a:r>
              <a:rPr lang="en-US" sz="1600" dirty="0" err="1" smtClean="0"/>
              <a:t>o‘yinli</a:t>
            </a:r>
            <a:r>
              <a:rPr lang="en-US" sz="1600" dirty="0" smtClean="0"/>
              <a:t> </a:t>
            </a:r>
            <a:r>
              <a:rPr lang="en-US" sz="1600" dirty="0" err="1" smtClean="0"/>
              <a:t>musobaqalar</a:t>
            </a:r>
            <a:r>
              <a:rPr lang="en-US" sz="1600" dirty="0" smtClean="0"/>
              <a:t> </a:t>
            </a:r>
            <a:r>
              <a:rPr lang="en-US" sz="1600" dirty="0" err="1" smtClean="0"/>
              <a:t>orqali</a:t>
            </a:r>
            <a:r>
              <a:rPr lang="en-US" sz="1600" dirty="0" smtClean="0"/>
              <a:t> </a:t>
            </a:r>
            <a:r>
              <a:rPr lang="en-US" sz="1600" dirty="0" err="1" smtClean="0"/>
              <a:t>axloqiy</a:t>
            </a:r>
            <a:r>
              <a:rPr lang="en-US" sz="1600" dirty="0" smtClean="0"/>
              <a:t> </a:t>
            </a:r>
            <a:r>
              <a:rPr lang="en-US" sz="1600" dirty="0" err="1" smtClean="0"/>
              <a:t>normalarni</a:t>
            </a:r>
            <a:r>
              <a:rPr lang="en-US" sz="1600" dirty="0" smtClean="0"/>
              <a:t> </a:t>
            </a:r>
            <a:r>
              <a:rPr lang="en-US" sz="1600" dirty="0" err="1" smtClean="0"/>
              <a:t>o‘rgatish</a:t>
            </a:r>
            <a:r>
              <a:rPr lang="en-US" sz="1600" dirty="0" smtClean="0"/>
              <a:t>.</a:t>
            </a:r>
          </a:p>
          <a:p>
            <a:endParaRPr lang="en-US" sz="1600" dirty="0" smtClean="0"/>
          </a:p>
          <a:p>
            <a:r>
              <a:rPr lang="en-US" sz="1600" b="1" dirty="0" err="1" smtClean="0"/>
              <a:t>Rolli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va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imitatsion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o‘yinlar</a:t>
            </a:r>
            <a:r>
              <a:rPr lang="en-US" sz="1600" dirty="0" smtClean="0"/>
              <a:t> – “</a:t>
            </a:r>
            <a:r>
              <a:rPr lang="en-US" sz="1600" dirty="0" err="1" smtClean="0"/>
              <a:t>Do‘konda</a:t>
            </a:r>
            <a:r>
              <a:rPr lang="en-US" sz="1600" dirty="0" smtClean="0"/>
              <a:t>”, “</a:t>
            </a:r>
            <a:r>
              <a:rPr lang="en-US" sz="1600" dirty="0" err="1" smtClean="0"/>
              <a:t>Transportda</a:t>
            </a:r>
            <a:r>
              <a:rPr lang="en-US" sz="1600" dirty="0" smtClean="0"/>
              <a:t>”, “</a:t>
            </a:r>
            <a:r>
              <a:rPr lang="en-US" sz="1600" dirty="0" err="1" smtClean="0"/>
              <a:t>Kutubxonada</a:t>
            </a:r>
            <a:r>
              <a:rPr lang="en-US" sz="1600" dirty="0" smtClean="0"/>
              <a:t>” </a:t>
            </a:r>
            <a:r>
              <a:rPr lang="en-US" sz="1600" dirty="0" err="1" smtClean="0"/>
              <a:t>kabi</a:t>
            </a:r>
            <a:r>
              <a:rPr lang="en-US" sz="1600" dirty="0" smtClean="0"/>
              <a:t> </a:t>
            </a:r>
            <a:r>
              <a:rPr lang="en-US" sz="1600" dirty="0" err="1" smtClean="0"/>
              <a:t>vaziyatlarni</a:t>
            </a:r>
            <a:r>
              <a:rPr lang="en-US" sz="1600" dirty="0" smtClean="0"/>
              <a:t> </a:t>
            </a:r>
            <a:r>
              <a:rPr lang="en-US" sz="1600" dirty="0" err="1" smtClean="0"/>
              <a:t>sahnalashtirish</a:t>
            </a:r>
            <a:r>
              <a:rPr lang="en-US" sz="1600" dirty="0" smtClean="0"/>
              <a:t>.</a:t>
            </a:r>
          </a:p>
          <a:p>
            <a:endParaRPr lang="en-US" sz="1600" dirty="0" smtClean="0"/>
          </a:p>
          <a:p>
            <a:r>
              <a:rPr lang="en-US" sz="1600" b="1" dirty="0" err="1" smtClean="0"/>
              <a:t>Klaster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va</a:t>
            </a:r>
            <a:r>
              <a:rPr lang="en-US" sz="1600" b="1" dirty="0" smtClean="0"/>
              <a:t> Venn </a:t>
            </a:r>
            <a:r>
              <a:rPr lang="en-US" sz="1600" b="1" dirty="0" err="1" smtClean="0"/>
              <a:t>diagrammasi</a:t>
            </a:r>
            <a:r>
              <a:rPr lang="en-US" sz="1600" dirty="0" smtClean="0"/>
              <a:t> – “</a:t>
            </a:r>
            <a:r>
              <a:rPr lang="en-US" sz="1600" dirty="0" err="1" smtClean="0"/>
              <a:t>Do‘stlik</a:t>
            </a:r>
            <a:r>
              <a:rPr lang="en-US" sz="1600" dirty="0" smtClean="0"/>
              <a:t>”, “</a:t>
            </a:r>
            <a:r>
              <a:rPr lang="en-US" sz="1600" dirty="0" err="1" smtClean="0"/>
              <a:t>Hurmat</a:t>
            </a:r>
            <a:r>
              <a:rPr lang="en-US" sz="1600" dirty="0" smtClean="0"/>
              <a:t>”, “</a:t>
            </a:r>
            <a:r>
              <a:rPr lang="en-US" sz="1600" dirty="0" err="1" smtClean="0"/>
              <a:t>Vatan</a:t>
            </a:r>
            <a:r>
              <a:rPr lang="en-US" sz="1600" dirty="0" smtClean="0"/>
              <a:t>” </a:t>
            </a:r>
            <a:r>
              <a:rPr lang="en-US" sz="1600" dirty="0" err="1" smtClean="0"/>
              <a:t>kabi</a:t>
            </a:r>
            <a:r>
              <a:rPr lang="en-US" sz="1600" dirty="0" smtClean="0"/>
              <a:t> </a:t>
            </a:r>
            <a:r>
              <a:rPr lang="en-US" sz="1600" dirty="0" err="1" smtClean="0"/>
              <a:t>tushunchalarni</a:t>
            </a:r>
            <a:r>
              <a:rPr lang="en-US" sz="1600" dirty="0" smtClean="0"/>
              <a:t> </a:t>
            </a:r>
            <a:r>
              <a:rPr lang="en-US" sz="1600" dirty="0" err="1" smtClean="0"/>
              <a:t>tahlil</a:t>
            </a:r>
            <a:r>
              <a:rPr lang="en-US" sz="1600" dirty="0" smtClean="0"/>
              <a:t> </a:t>
            </a:r>
            <a:r>
              <a:rPr lang="en-US" sz="1600" dirty="0" err="1" smtClean="0"/>
              <a:t>qilish</a:t>
            </a:r>
            <a:r>
              <a:rPr lang="en-US" sz="1600" dirty="0" smtClean="0"/>
              <a:t>.</a:t>
            </a:r>
          </a:p>
          <a:p>
            <a:endParaRPr lang="en-US" sz="1600" dirty="0" smtClean="0"/>
          </a:p>
          <a:p>
            <a:r>
              <a:rPr lang="en-US" sz="1600" b="1" dirty="0" err="1" smtClean="0"/>
              <a:t>Interaktiv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doska</a:t>
            </a:r>
            <a:r>
              <a:rPr lang="en-US" sz="1600" b="1" dirty="0" smtClean="0"/>
              <a:t> (</a:t>
            </a:r>
            <a:r>
              <a:rPr lang="en-US" sz="1600" b="1" dirty="0" err="1" smtClean="0"/>
              <a:t>Smartboard</a:t>
            </a:r>
            <a:r>
              <a:rPr lang="en-US" sz="1600" b="1" dirty="0" smtClean="0"/>
              <a:t>)</a:t>
            </a:r>
            <a:r>
              <a:rPr lang="en-US" sz="1600" dirty="0" smtClean="0"/>
              <a:t> – </a:t>
            </a:r>
            <a:r>
              <a:rPr lang="en-US" sz="1600" dirty="0" err="1" smtClean="0"/>
              <a:t>testlar</a:t>
            </a:r>
            <a:r>
              <a:rPr lang="en-US" sz="1600" dirty="0" smtClean="0"/>
              <a:t>, </a:t>
            </a:r>
            <a:r>
              <a:rPr lang="en-US" sz="1600" dirty="0" err="1" smtClean="0"/>
              <a:t>moslashtirish</a:t>
            </a:r>
            <a:r>
              <a:rPr lang="en-US" sz="1600" dirty="0" smtClean="0"/>
              <a:t> </a:t>
            </a:r>
            <a:r>
              <a:rPr lang="en-US" sz="1600" dirty="0" err="1" smtClean="0"/>
              <a:t>o‘yinlari</a:t>
            </a:r>
            <a:r>
              <a:rPr lang="en-US" sz="1600" dirty="0" smtClean="0"/>
              <a:t>, “</a:t>
            </a:r>
            <a:r>
              <a:rPr lang="en-US" sz="1600" dirty="0" err="1" smtClean="0"/>
              <a:t>bo‘sh</a:t>
            </a:r>
            <a:r>
              <a:rPr lang="en-US" sz="1600" dirty="0" smtClean="0"/>
              <a:t> </a:t>
            </a:r>
            <a:r>
              <a:rPr lang="en-US" sz="1600" dirty="0" err="1" smtClean="0"/>
              <a:t>joyni</a:t>
            </a:r>
            <a:r>
              <a:rPr lang="en-US" sz="1600" dirty="0" smtClean="0"/>
              <a:t> </a:t>
            </a:r>
            <a:r>
              <a:rPr lang="en-US" sz="1600" dirty="0" err="1" smtClean="0"/>
              <a:t>to‘ldir</a:t>
            </a:r>
            <a:r>
              <a:rPr lang="en-US" sz="1600" dirty="0" smtClean="0"/>
              <a:t>” </a:t>
            </a:r>
            <a:r>
              <a:rPr lang="en-US" sz="1600" dirty="0" err="1" smtClean="0"/>
              <a:t>kabi</a:t>
            </a:r>
            <a:r>
              <a:rPr lang="en-US" sz="1600" dirty="0" smtClean="0"/>
              <a:t> </a:t>
            </a:r>
            <a:r>
              <a:rPr lang="en-US" sz="1600" dirty="0" err="1" smtClean="0"/>
              <a:t>topshiriqlar</a:t>
            </a:r>
            <a:r>
              <a:rPr lang="en-US" sz="1600" dirty="0" smtClean="0"/>
              <a:t>.</a:t>
            </a:r>
          </a:p>
          <a:p>
            <a:endParaRPr lang="en-US" sz="1600" dirty="0" smtClean="0"/>
          </a:p>
          <a:p>
            <a:r>
              <a:rPr lang="en-US" sz="1600" b="1" dirty="0" smtClean="0"/>
              <a:t>QR </a:t>
            </a:r>
            <a:r>
              <a:rPr lang="en-US" sz="1600" b="1" dirty="0" err="1" smtClean="0"/>
              <a:t>kodlar</a:t>
            </a:r>
            <a:r>
              <a:rPr lang="en-US" sz="1600" dirty="0" smtClean="0"/>
              <a:t> – </a:t>
            </a:r>
            <a:r>
              <a:rPr lang="en-US" sz="1600" dirty="0" err="1" smtClean="0"/>
              <a:t>qisqa</a:t>
            </a:r>
            <a:r>
              <a:rPr lang="en-US" sz="1600" dirty="0" smtClean="0"/>
              <a:t> </a:t>
            </a:r>
            <a:r>
              <a:rPr lang="en-US" sz="1600" dirty="0" err="1" smtClean="0"/>
              <a:t>videolavha</a:t>
            </a:r>
            <a:r>
              <a:rPr lang="en-US" sz="1600" dirty="0" smtClean="0"/>
              <a:t> </a:t>
            </a:r>
            <a:r>
              <a:rPr lang="en-US" sz="1600" dirty="0" err="1" smtClean="0"/>
              <a:t>yoki</a:t>
            </a:r>
            <a:r>
              <a:rPr lang="en-US" sz="1600" dirty="0" smtClean="0"/>
              <a:t> </a:t>
            </a:r>
            <a:r>
              <a:rPr lang="en-US" sz="1600" dirty="0" err="1" smtClean="0"/>
              <a:t>matnga</a:t>
            </a:r>
            <a:r>
              <a:rPr lang="en-US" sz="1600" dirty="0" smtClean="0"/>
              <a:t> </a:t>
            </a:r>
            <a:r>
              <a:rPr lang="en-US" sz="1600" dirty="0" err="1" smtClean="0"/>
              <a:t>tezkor</a:t>
            </a:r>
            <a:r>
              <a:rPr lang="en-US" sz="1600" dirty="0" smtClean="0"/>
              <a:t> </a:t>
            </a:r>
            <a:r>
              <a:rPr lang="en-US" sz="1600" dirty="0" err="1" smtClean="0"/>
              <a:t>kirish</a:t>
            </a:r>
            <a:r>
              <a:rPr lang="en-US" sz="1600" dirty="0" smtClean="0"/>
              <a:t> </a:t>
            </a:r>
            <a:r>
              <a:rPr lang="en-US" sz="1600" dirty="0" err="1" smtClean="0"/>
              <a:t>uchun</a:t>
            </a:r>
            <a:r>
              <a:rPr lang="en-US" sz="1600" dirty="0" smtClean="0"/>
              <a:t> (</a:t>
            </a:r>
            <a:r>
              <a:rPr lang="en-US" sz="1600" dirty="0" err="1" smtClean="0"/>
              <a:t>masalan</a:t>
            </a:r>
            <a:r>
              <a:rPr lang="en-US" sz="1600" dirty="0" smtClean="0"/>
              <a:t>, </a:t>
            </a:r>
            <a:r>
              <a:rPr lang="en-US" sz="1600" dirty="0" err="1" smtClean="0"/>
              <a:t>bir</a:t>
            </a:r>
            <a:r>
              <a:rPr lang="en-US" sz="1600" dirty="0" smtClean="0"/>
              <a:t> </a:t>
            </a:r>
            <a:r>
              <a:rPr lang="en-US" sz="1600" dirty="0" err="1" smtClean="0"/>
              <a:t>tugma</a:t>
            </a:r>
            <a:r>
              <a:rPr lang="en-US" sz="1600" dirty="0" smtClean="0"/>
              <a:t> </a:t>
            </a:r>
            <a:r>
              <a:rPr lang="en-US" sz="1600" dirty="0" err="1" smtClean="0"/>
              <a:t>bilan</a:t>
            </a:r>
            <a:r>
              <a:rPr lang="en-US" sz="1600" dirty="0" smtClean="0"/>
              <a:t> </a:t>
            </a:r>
            <a:r>
              <a:rPr lang="en-US" sz="1600" dirty="0" err="1" smtClean="0"/>
              <a:t>yaxshilik</a:t>
            </a:r>
            <a:r>
              <a:rPr lang="en-US" sz="1600" dirty="0" smtClean="0"/>
              <a:t> </a:t>
            </a:r>
            <a:r>
              <a:rPr lang="en-US" sz="1600" dirty="0" err="1" smtClean="0"/>
              <a:t>haqida</a:t>
            </a:r>
            <a:r>
              <a:rPr lang="en-US" sz="1600" dirty="0" smtClean="0"/>
              <a:t> </a:t>
            </a:r>
            <a:r>
              <a:rPr lang="en-US" sz="1600" dirty="0" err="1" smtClean="0"/>
              <a:t>ertak</a:t>
            </a:r>
            <a:r>
              <a:rPr lang="en-US" sz="1600" dirty="0" smtClean="0"/>
              <a:t> </a:t>
            </a:r>
            <a:r>
              <a:rPr lang="en-US" sz="1600" dirty="0" err="1" smtClean="0"/>
              <a:t>tinglash</a:t>
            </a:r>
            <a:r>
              <a:rPr lang="en-US" sz="1600" dirty="0" smtClean="0"/>
              <a:t>).</a:t>
            </a:r>
          </a:p>
          <a:p>
            <a:endParaRPr lang="en-US" sz="1600" dirty="0" smtClean="0"/>
          </a:p>
          <a:p>
            <a:r>
              <a:rPr lang="en-US" sz="1600" b="1" dirty="0" smtClean="0"/>
              <a:t>Virtual </a:t>
            </a:r>
            <a:r>
              <a:rPr lang="en-US" sz="1600" b="1" dirty="0" err="1" smtClean="0"/>
              <a:t>va</a:t>
            </a:r>
            <a:r>
              <a:rPr lang="en-US" sz="1600" b="1" dirty="0" smtClean="0"/>
              <a:t> AR </a:t>
            </a:r>
            <a:r>
              <a:rPr lang="en-US" sz="1600" b="1" dirty="0" err="1" smtClean="0"/>
              <a:t>texnologiyalar</a:t>
            </a:r>
            <a:r>
              <a:rPr lang="en-US" sz="1600" dirty="0" smtClean="0"/>
              <a:t> – </a:t>
            </a:r>
            <a:r>
              <a:rPr lang="en-US" sz="1600" dirty="0" err="1" smtClean="0"/>
              <a:t>muzey</a:t>
            </a:r>
            <a:r>
              <a:rPr lang="en-US" sz="1600" dirty="0" smtClean="0"/>
              <a:t>, </a:t>
            </a:r>
            <a:r>
              <a:rPr lang="en-US" sz="1600" dirty="0" err="1" smtClean="0"/>
              <a:t>tabiat</a:t>
            </a:r>
            <a:r>
              <a:rPr lang="en-US" sz="1600" dirty="0" smtClean="0"/>
              <a:t> </a:t>
            </a:r>
            <a:r>
              <a:rPr lang="en-US" sz="1600" dirty="0" err="1" smtClean="0"/>
              <a:t>bog‘i</a:t>
            </a:r>
            <a:r>
              <a:rPr lang="en-US" sz="1600" dirty="0" smtClean="0"/>
              <a:t> </a:t>
            </a:r>
            <a:r>
              <a:rPr lang="en-US" sz="1600" dirty="0" err="1" smtClean="0"/>
              <a:t>yoki</a:t>
            </a:r>
            <a:r>
              <a:rPr lang="en-US" sz="1600" dirty="0" smtClean="0"/>
              <a:t> </a:t>
            </a:r>
            <a:r>
              <a:rPr lang="en-US" sz="1600" dirty="0" err="1" smtClean="0"/>
              <a:t>boshqa</a:t>
            </a:r>
            <a:r>
              <a:rPr lang="en-US" sz="1600" dirty="0" smtClean="0"/>
              <a:t> </a:t>
            </a:r>
            <a:r>
              <a:rPr lang="en-US" sz="1600" dirty="0" err="1" smtClean="0"/>
              <a:t>joylarga</a:t>
            </a:r>
            <a:r>
              <a:rPr lang="en-US" sz="1600" dirty="0" smtClean="0"/>
              <a:t> virtual </a:t>
            </a:r>
            <a:r>
              <a:rPr lang="en-US" sz="1600" dirty="0" err="1" smtClean="0"/>
              <a:t>sayohat</a:t>
            </a:r>
            <a:r>
              <a:rPr lang="en-US" sz="1600" dirty="0" smtClean="0"/>
              <a:t> </a:t>
            </a:r>
            <a:r>
              <a:rPr lang="en-US" sz="1600" dirty="0" err="1" smtClean="0"/>
              <a:t>qilish</a:t>
            </a:r>
            <a:r>
              <a:rPr lang="en-US" sz="1600" dirty="0" smtClean="0"/>
              <a:t>.</a:t>
            </a:r>
          </a:p>
          <a:p>
            <a:endParaRPr lang="en-US" sz="1600" dirty="0" smtClean="0"/>
          </a:p>
          <a:p>
            <a:r>
              <a:rPr lang="en-US" sz="1600" b="1" dirty="0" err="1" smtClean="0"/>
              <a:t>Padlet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Jamboard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kabi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onlayn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doskalar</a:t>
            </a:r>
            <a:r>
              <a:rPr lang="en-US" sz="1600" dirty="0" smtClean="0"/>
              <a:t> – </a:t>
            </a:r>
            <a:r>
              <a:rPr lang="en-US" sz="1600" dirty="0" err="1" smtClean="0"/>
              <a:t>o‘quvchilar</a:t>
            </a:r>
            <a:r>
              <a:rPr lang="en-US" sz="1600" dirty="0" smtClean="0"/>
              <a:t> </a:t>
            </a:r>
            <a:r>
              <a:rPr lang="en-US" sz="1600" dirty="0" err="1" smtClean="0"/>
              <a:t>o‘z</a:t>
            </a:r>
            <a:r>
              <a:rPr lang="en-US" sz="1600" dirty="0" smtClean="0"/>
              <a:t> </a:t>
            </a:r>
            <a:r>
              <a:rPr lang="en-US" sz="1600" dirty="0" err="1" smtClean="0"/>
              <a:t>fikrlarini</a:t>
            </a:r>
            <a:r>
              <a:rPr lang="en-US" sz="1600" dirty="0" smtClean="0"/>
              <a:t> </a:t>
            </a:r>
            <a:r>
              <a:rPr lang="en-US" sz="1600" dirty="0" err="1" smtClean="0"/>
              <a:t>yozib</a:t>
            </a:r>
            <a:r>
              <a:rPr lang="en-US" sz="1600" dirty="0" smtClean="0"/>
              <a:t>, </a:t>
            </a:r>
            <a:r>
              <a:rPr lang="en-US" sz="1600" dirty="0" err="1" smtClean="0"/>
              <a:t>rasmlar</a:t>
            </a:r>
            <a:r>
              <a:rPr lang="en-US" sz="1600" dirty="0" smtClean="0"/>
              <a:t> </a:t>
            </a:r>
            <a:r>
              <a:rPr lang="en-US" sz="1600" dirty="0" err="1" smtClean="0"/>
              <a:t>chizib</a:t>
            </a:r>
            <a:r>
              <a:rPr lang="en-US" sz="1600" dirty="0" smtClean="0"/>
              <a:t>, </a:t>
            </a:r>
            <a:r>
              <a:rPr lang="en-US" sz="1600" dirty="0" err="1" smtClean="0"/>
              <a:t>birgalikda</a:t>
            </a:r>
            <a:r>
              <a:rPr lang="en-US" sz="1600" dirty="0" smtClean="0"/>
              <a:t> </a:t>
            </a:r>
            <a:r>
              <a:rPr lang="en-US" sz="1600" dirty="0" err="1" smtClean="0"/>
              <a:t>muhokama</a:t>
            </a:r>
            <a:r>
              <a:rPr lang="en-US" sz="1600" dirty="0" smtClean="0"/>
              <a:t> </a:t>
            </a:r>
            <a:r>
              <a:rPr lang="en-US" sz="1600" dirty="0" err="1" smtClean="0"/>
              <a:t>qilishlari</a:t>
            </a:r>
            <a:r>
              <a:rPr lang="en-US" sz="1600" dirty="0" smtClean="0"/>
              <a:t> </a:t>
            </a:r>
            <a:r>
              <a:rPr lang="en-US" sz="1600" dirty="0" err="1" smtClean="0"/>
              <a:t>mumkin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16823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381000"/>
            <a:ext cx="5029200" cy="5029200"/>
          </a:xfrm>
        </p:spPr>
        <p:txBody>
          <a:bodyPr>
            <a:normAutofit fontScale="90000"/>
          </a:bodyPr>
          <a:lstStyle/>
          <a:p>
            <a:pPr marL="514350" indent="-514350">
              <a:lnSpc>
                <a:spcPct val="170000"/>
              </a:lnSpc>
            </a:pPr>
            <a:r>
              <a:rPr lang="en-US" sz="2000" b="1" dirty="0" err="1" smtClean="0">
                <a:solidFill>
                  <a:srgbClr val="C00000"/>
                </a:solidFill>
              </a:rPr>
              <a:t>Unutmang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br>
              <a:rPr lang="en-US" sz="2000" b="1" dirty="0" smtClean="0">
                <a:solidFill>
                  <a:srgbClr val="C00000"/>
                </a:solidFill>
              </a:rPr>
            </a:br>
            <a:r>
              <a:rPr lang="en-US" sz="2000" b="1" dirty="0" err="1" smtClean="0">
                <a:solidFill>
                  <a:srgbClr val="C00000"/>
                </a:solidFill>
              </a:rPr>
              <a:t>sizda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tayyor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reja</a:t>
            </a:r>
            <a:r>
              <a:rPr lang="en-US" sz="2000" b="1" dirty="0" smtClean="0">
                <a:solidFill>
                  <a:srgbClr val="C00000"/>
                </a:solidFill>
              </a:rPr>
              <a:t> 1 </a:t>
            </a:r>
            <a:r>
              <a:rPr lang="en-US" sz="2000" b="1" dirty="0" err="1" smtClean="0">
                <a:solidFill>
                  <a:srgbClr val="C00000"/>
                </a:solidFill>
              </a:rPr>
              <a:t>yordam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va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nogironkigi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bor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o’quvchilar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uchun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kerakli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jihoz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va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tibbiy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vositalar</a:t>
            </a:r>
            <a:r>
              <a:rPr lang="en-US" sz="2000" b="1" dirty="0" smtClean="0">
                <a:solidFill>
                  <a:srgbClr val="C00000"/>
                </a:solidFill>
              </a:rPr>
              <a:t>, </a:t>
            </a:r>
            <a:br>
              <a:rPr lang="en-US" sz="2000" b="1" dirty="0" smtClean="0">
                <a:solidFill>
                  <a:srgbClr val="C00000"/>
                </a:solidFill>
              </a:rPr>
            </a:br>
            <a:r>
              <a:rPr lang="en-US" sz="2000" b="1" dirty="0" err="1" smtClean="0">
                <a:solidFill>
                  <a:srgbClr val="C00000"/>
                </a:solidFill>
              </a:rPr>
              <a:t>yordamchi</a:t>
            </a:r>
            <a:r>
              <a:rPr lang="en-US" sz="2000" b="1" dirty="0" smtClean="0">
                <a:solidFill>
                  <a:srgbClr val="C00000"/>
                </a:solidFill>
              </a:rPr>
              <a:t> ,</a:t>
            </a:r>
            <a:br>
              <a:rPr lang="en-US" sz="2000" b="1" dirty="0" smtClean="0">
                <a:solidFill>
                  <a:srgbClr val="C00000"/>
                </a:solidFill>
              </a:rPr>
            </a:br>
            <a:r>
              <a:rPr lang="en-US" sz="2000" b="1" dirty="0" err="1" smtClean="0">
                <a:solidFill>
                  <a:srgbClr val="C00000"/>
                </a:solidFill>
              </a:rPr>
              <a:t>masofa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aniqligi</a:t>
            </a:r>
            <a:r>
              <a:rPr lang="en-US" sz="2000" b="1" dirty="0" smtClean="0">
                <a:solidFill>
                  <a:srgbClr val="C00000"/>
                </a:solidFill>
              </a:rPr>
              <a:t> ,</a:t>
            </a:r>
            <a:br>
              <a:rPr lang="en-US" sz="2000" b="1" dirty="0" smtClean="0">
                <a:solidFill>
                  <a:srgbClr val="C00000"/>
                </a:solidFill>
              </a:rPr>
            </a:br>
            <a:r>
              <a:rPr lang="en-US" sz="2000" b="1" dirty="0" err="1" smtClean="0">
                <a:solidFill>
                  <a:srgbClr val="C00000"/>
                </a:solidFill>
              </a:rPr>
              <a:t>bolalarni</a:t>
            </a:r>
            <a:r>
              <a:rPr lang="en-US" sz="2000" b="1" dirty="0" smtClean="0">
                <a:solidFill>
                  <a:srgbClr val="C00000"/>
                </a:solidFill>
              </a:rPr>
              <a:t> band </a:t>
            </a:r>
            <a:r>
              <a:rPr lang="en-US" sz="2000" b="1" dirty="0" err="1" smtClean="0">
                <a:solidFill>
                  <a:srgbClr val="C00000"/>
                </a:solidFill>
              </a:rPr>
              <a:t>qilish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rejasi</a:t>
            </a:r>
            <a:r>
              <a:rPr lang="en-US" sz="2000" b="1" dirty="0" smtClean="0">
                <a:solidFill>
                  <a:srgbClr val="C00000"/>
                </a:solidFill>
              </a:rPr>
              <a:t>,</a:t>
            </a:r>
            <a:br>
              <a:rPr lang="en-US" sz="2000" b="1" dirty="0" smtClean="0">
                <a:solidFill>
                  <a:srgbClr val="C00000"/>
                </a:solidFill>
              </a:rPr>
            </a:br>
            <a:r>
              <a:rPr lang="en-US" sz="2000" b="1" dirty="0" err="1" smtClean="0">
                <a:solidFill>
                  <a:srgbClr val="C00000"/>
                </a:solidFill>
              </a:rPr>
              <a:t>malumot</a:t>
            </a:r>
            <a:r>
              <a:rPr lang="en-US" sz="2000" b="1" dirty="0" smtClean="0">
                <a:solidFill>
                  <a:srgbClr val="C00000"/>
                </a:solidFill>
              </a:rPr>
              <a:t>  </a:t>
            </a:r>
            <a:r>
              <a:rPr lang="en-US" sz="2000" b="1" dirty="0" err="1" smtClean="0">
                <a:solidFill>
                  <a:srgbClr val="C00000"/>
                </a:solidFill>
              </a:rPr>
              <a:t>berish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va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almashish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rejasi</a:t>
            </a:r>
            <a:r>
              <a:rPr lang="en-US" sz="2000" b="1" dirty="0" smtClean="0">
                <a:solidFill>
                  <a:srgbClr val="C00000"/>
                </a:solidFill>
              </a:rPr>
              <a:t>,</a:t>
            </a:r>
            <a:br>
              <a:rPr lang="en-US" sz="2000" b="1" dirty="0" smtClean="0">
                <a:solidFill>
                  <a:srgbClr val="C00000"/>
                </a:solidFill>
              </a:rPr>
            </a:br>
            <a:r>
              <a:rPr lang="en-US" sz="2000" b="1" dirty="0" smtClean="0">
                <a:solidFill>
                  <a:srgbClr val="C00000"/>
                </a:solidFill>
              </a:rPr>
              <a:t>transport,</a:t>
            </a:r>
            <a:br>
              <a:rPr lang="en-US" sz="2000" b="1" dirty="0" smtClean="0">
                <a:solidFill>
                  <a:srgbClr val="C00000"/>
                </a:solidFill>
              </a:rPr>
            </a:br>
            <a:r>
              <a:rPr lang="en-US" sz="2000" b="1" dirty="0" err="1" smtClean="0">
                <a:solidFill>
                  <a:srgbClr val="C00000"/>
                </a:solidFill>
              </a:rPr>
              <a:t>administratsiya</a:t>
            </a:r>
            <a:r>
              <a:rPr lang="en-US" sz="2000" b="1" dirty="0" smtClean="0">
                <a:solidFill>
                  <a:srgbClr val="C00000"/>
                </a:solidFill>
              </a:rPr>
              <a:t>  </a:t>
            </a:r>
            <a:r>
              <a:rPr lang="en-US" sz="2000" b="1" dirty="0" err="1" smtClean="0">
                <a:solidFill>
                  <a:srgbClr val="C00000"/>
                </a:solidFill>
              </a:rPr>
              <a:t>va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ota-onlar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roziligi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br>
              <a:rPr lang="en-US" sz="2000" b="1" dirty="0" smtClean="0">
                <a:solidFill>
                  <a:srgbClr val="C00000"/>
                </a:solidFill>
              </a:rPr>
            </a:b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81600" y="609600"/>
            <a:ext cx="3733800" cy="5715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US" dirty="0" err="1"/>
              <a:t>Transportda</a:t>
            </a:r>
            <a:r>
              <a:rPr lang="en-US" dirty="0"/>
              <a:t>:</a:t>
            </a:r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US" dirty="0" err="1"/>
              <a:t>Ketish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kelish</a:t>
            </a:r>
            <a:r>
              <a:rPr lang="en-US" dirty="0"/>
              <a:t> </a:t>
            </a:r>
            <a:r>
              <a:rPr lang="en-US" dirty="0" err="1"/>
              <a:t>vaqtini</a:t>
            </a:r>
            <a:r>
              <a:rPr lang="en-US" dirty="0"/>
              <a:t> </a:t>
            </a:r>
            <a:r>
              <a:rPr lang="en-US" dirty="0" err="1"/>
              <a:t>belgilash</a:t>
            </a:r>
            <a:endParaRPr lang="en-US" dirty="0"/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US" dirty="0" err="1"/>
              <a:t>Avtobusda</a:t>
            </a:r>
            <a:r>
              <a:rPr lang="en-US" dirty="0"/>
              <a:t> </a:t>
            </a:r>
            <a:r>
              <a:rPr lang="en-US" dirty="0" err="1"/>
              <a:t>o‘rindiqlarni</a:t>
            </a:r>
            <a:r>
              <a:rPr lang="en-US" dirty="0"/>
              <a:t> </a:t>
            </a:r>
            <a:r>
              <a:rPr lang="en-US" dirty="0" err="1"/>
              <a:t>taqsimlash</a:t>
            </a:r>
            <a:endParaRPr lang="en-US" dirty="0"/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US" dirty="0" err="1"/>
              <a:t>Yo‘l</a:t>
            </a:r>
            <a:r>
              <a:rPr lang="en-US" dirty="0"/>
              <a:t> </a:t>
            </a:r>
            <a:r>
              <a:rPr lang="en-US" dirty="0" err="1"/>
              <a:t>harakatlari</a:t>
            </a:r>
            <a:r>
              <a:rPr lang="en-US" dirty="0"/>
              <a:t> </a:t>
            </a:r>
            <a:r>
              <a:rPr lang="en-US" dirty="0" err="1"/>
              <a:t>qoidalariga</a:t>
            </a:r>
            <a:r>
              <a:rPr lang="en-US" dirty="0"/>
              <a:t> </a:t>
            </a:r>
            <a:r>
              <a:rPr lang="en-US" dirty="0" err="1"/>
              <a:t>rioya</a:t>
            </a:r>
            <a:r>
              <a:rPr lang="en-US" dirty="0"/>
              <a:t> </a:t>
            </a:r>
            <a:r>
              <a:rPr lang="en-US" dirty="0" err="1"/>
              <a:t>qilish</a:t>
            </a:r>
            <a:endParaRPr lang="en-US" dirty="0"/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US" dirty="0" err="1"/>
              <a:t>Ekskursiya</a:t>
            </a:r>
            <a:r>
              <a:rPr lang="en-US" dirty="0"/>
              <a:t> </a:t>
            </a:r>
            <a:r>
              <a:rPr lang="en-US" dirty="0" err="1"/>
              <a:t>Joyida</a:t>
            </a:r>
            <a:r>
              <a:rPr lang="en-US" dirty="0"/>
              <a:t>:</a:t>
            </a:r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US" dirty="0" err="1"/>
              <a:t>Guruhni</a:t>
            </a:r>
            <a:r>
              <a:rPr lang="en-US" dirty="0"/>
              <a:t> </a:t>
            </a:r>
            <a:r>
              <a:rPr lang="en-US" dirty="0" err="1"/>
              <a:t>ajralmas</a:t>
            </a:r>
            <a:r>
              <a:rPr lang="en-US" dirty="0"/>
              <a:t> </a:t>
            </a:r>
            <a:r>
              <a:rPr lang="en-US" dirty="0" err="1"/>
              <a:t>saqlash</a:t>
            </a:r>
            <a:endParaRPr lang="en-US" dirty="0"/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US" dirty="0" err="1"/>
              <a:t>Xavfli</a:t>
            </a:r>
            <a:r>
              <a:rPr lang="en-US" dirty="0"/>
              <a:t> </a:t>
            </a:r>
            <a:r>
              <a:rPr lang="en-US" dirty="0" err="1"/>
              <a:t>joylardan</a:t>
            </a:r>
            <a:r>
              <a:rPr lang="en-US" dirty="0"/>
              <a:t> </a:t>
            </a:r>
            <a:r>
              <a:rPr lang="en-US" dirty="0" err="1"/>
              <a:t>uzoqlashish</a:t>
            </a:r>
            <a:endParaRPr lang="en-US" dirty="0"/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US" dirty="0" err="1"/>
              <a:t>Notanish</a:t>
            </a:r>
            <a:r>
              <a:rPr lang="en-US" dirty="0"/>
              <a:t> </a:t>
            </a:r>
            <a:r>
              <a:rPr lang="en-US" dirty="0" err="1"/>
              <a:t>narsalarga</a:t>
            </a:r>
            <a:r>
              <a:rPr lang="en-US" dirty="0"/>
              <a:t> </a:t>
            </a:r>
            <a:r>
              <a:rPr lang="en-US" dirty="0" err="1"/>
              <a:t>tegmaslik</a:t>
            </a:r>
            <a:endParaRPr lang="en-US" dirty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90252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533400"/>
            <a:ext cx="81534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                                    </a:t>
            </a:r>
            <a:r>
              <a:rPr lang="en-US" dirty="0" err="1" smtClean="0"/>
              <a:t>Tarbiya</a:t>
            </a:r>
            <a:r>
              <a:rPr lang="en-US" dirty="0" smtClean="0"/>
              <a:t> </a:t>
            </a:r>
            <a:r>
              <a:rPr lang="en-US" dirty="0" err="1"/>
              <a:t>darslarida</a:t>
            </a:r>
            <a:r>
              <a:rPr lang="en-US" dirty="0"/>
              <a:t> </a:t>
            </a:r>
            <a:r>
              <a:rPr lang="en-US" dirty="0" err="1"/>
              <a:t>inklyuzivlik</a:t>
            </a:r>
            <a:r>
              <a:rPr lang="en-US" dirty="0"/>
              <a:t> </a:t>
            </a:r>
            <a:r>
              <a:rPr lang="en-US" dirty="0" err="1"/>
              <a:t>masalalari</a:t>
            </a:r>
            <a:r>
              <a:rPr lang="en-US" dirty="0"/>
              <a:t>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>
                <a:solidFill>
                  <a:srgbClr val="7030A0"/>
                </a:solidFill>
              </a:rPr>
              <a:t>har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bir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o‘quvchi</a:t>
            </a:r>
            <a:r>
              <a:rPr lang="en-US" dirty="0">
                <a:solidFill>
                  <a:srgbClr val="7030A0"/>
                </a:solidFill>
              </a:rPr>
              <a:t>, </a:t>
            </a:r>
            <a:r>
              <a:rPr lang="en-US" dirty="0" err="1">
                <a:solidFill>
                  <a:srgbClr val="7030A0"/>
                </a:solidFill>
              </a:rPr>
              <a:t>uning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imkoniyati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smtClean="0">
                <a:solidFill>
                  <a:srgbClr val="7030A0"/>
                </a:solidFill>
              </a:rPr>
              <a:t>,</a:t>
            </a:r>
          </a:p>
          <a:p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xususiyatidan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qat’i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nazar</a:t>
            </a:r>
            <a:r>
              <a:rPr lang="en-US" dirty="0">
                <a:solidFill>
                  <a:srgbClr val="7030A0"/>
                </a:solidFill>
              </a:rPr>
              <a:t>, </a:t>
            </a:r>
            <a:r>
              <a:rPr lang="en-US" dirty="0" err="1">
                <a:solidFill>
                  <a:srgbClr val="7030A0"/>
                </a:solidFill>
              </a:rPr>
              <a:t>darsning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to‘laqonli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ishtirokchisi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bo‘lishini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ta’minlashni</a:t>
            </a:r>
            <a:r>
              <a:rPr lang="en-US" dirty="0">
                <a:solidFill>
                  <a:srgbClr val="7030A0"/>
                </a:solidFill>
              </a:rPr>
              <a:t> </a:t>
            </a:r>
            <a:endParaRPr lang="en-US" dirty="0" smtClean="0">
              <a:solidFill>
                <a:srgbClr val="7030A0"/>
              </a:solidFill>
            </a:endParaRPr>
          </a:p>
          <a:p>
            <a:endParaRPr lang="en-US" dirty="0">
              <a:solidFill>
                <a:srgbClr val="7030A0"/>
              </a:solidFill>
            </a:endParaRPr>
          </a:p>
          <a:p>
            <a:r>
              <a:rPr lang="en-US" dirty="0" smtClean="0"/>
              <a:t>Bu </a:t>
            </a:r>
            <a:r>
              <a:rPr lang="en-US" dirty="0" err="1"/>
              <a:t>dars</a:t>
            </a:r>
            <a:r>
              <a:rPr lang="en-US" dirty="0"/>
              <a:t> </a:t>
            </a:r>
            <a:r>
              <a:rPr lang="en-US" dirty="0" err="1"/>
              <a:t>materiallari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topshiriqlarni</a:t>
            </a:r>
            <a:r>
              <a:rPr lang="en-US" dirty="0"/>
              <a:t> </a:t>
            </a:r>
            <a:r>
              <a:rPr lang="en-US" dirty="0" err="1"/>
              <a:t>nogironligi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bolalarning</a:t>
            </a:r>
            <a:r>
              <a:rPr lang="en-US" dirty="0"/>
              <a:t> </a:t>
            </a:r>
            <a:r>
              <a:rPr lang="en-US" dirty="0" err="1"/>
              <a:t>ehtiyojlariga</a:t>
            </a:r>
            <a:r>
              <a:rPr lang="en-US" dirty="0"/>
              <a:t> </a:t>
            </a:r>
            <a:r>
              <a:rPr lang="en-US" dirty="0" err="1"/>
              <a:t>moslashtirishni</a:t>
            </a:r>
            <a:r>
              <a:rPr lang="en-US" dirty="0"/>
              <a:t>, </a:t>
            </a:r>
            <a:endParaRPr lang="en-US" dirty="0" smtClean="0"/>
          </a:p>
          <a:p>
            <a:endParaRPr lang="en-US" dirty="0" smtClean="0"/>
          </a:p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masalan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ko‘rish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nuqsoni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bo‘lgan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o‘quvchi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uchun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matnlarni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katta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shriftda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yoki</a:t>
            </a:r>
            <a:r>
              <a:rPr lang="en-US" dirty="0">
                <a:solidFill>
                  <a:srgbClr val="FF0000"/>
                </a:solidFill>
              </a:rPr>
              <a:t> audio </a:t>
            </a:r>
            <a:r>
              <a:rPr lang="en-US" dirty="0" err="1">
                <a:solidFill>
                  <a:srgbClr val="FF0000"/>
                </a:solidFill>
              </a:rPr>
              <a:t>shaklda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berishni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o‘z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ichiga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oladi</a:t>
            </a:r>
            <a:r>
              <a:rPr lang="en-US" dirty="0">
                <a:solidFill>
                  <a:srgbClr val="FF0000"/>
                </a:solidFill>
              </a:rPr>
              <a:t>. 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err="1" smtClean="0"/>
              <a:t>O‘qituvchi</a:t>
            </a:r>
            <a:r>
              <a:rPr lang="en-US" dirty="0" smtClean="0"/>
              <a:t> </a:t>
            </a:r>
            <a:r>
              <a:rPr lang="en-US" dirty="0" err="1"/>
              <a:t>sinfda</a:t>
            </a:r>
            <a:r>
              <a:rPr lang="en-US" dirty="0"/>
              <a:t> </a:t>
            </a:r>
            <a:r>
              <a:rPr lang="en-US" dirty="0" err="1"/>
              <a:t>o‘zaro</a:t>
            </a:r>
            <a:r>
              <a:rPr lang="en-US" dirty="0"/>
              <a:t> </a:t>
            </a:r>
            <a:r>
              <a:rPr lang="en-US" dirty="0" err="1"/>
              <a:t>hurmat</a:t>
            </a:r>
            <a:r>
              <a:rPr lang="en-US" dirty="0"/>
              <a:t>,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hamjihatlik</a:t>
            </a:r>
            <a:r>
              <a:rPr lang="en-US" dirty="0"/>
              <a:t> </a:t>
            </a:r>
            <a:r>
              <a:rPr lang="en-US" dirty="0" err="1"/>
              <a:t>muhitini</a:t>
            </a:r>
            <a:r>
              <a:rPr lang="en-US" dirty="0"/>
              <a:t> </a:t>
            </a:r>
            <a:r>
              <a:rPr lang="en-US" dirty="0" err="1"/>
              <a:t>shakllantirishi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 smtClean="0"/>
              <a:t>,</a:t>
            </a:r>
          </a:p>
          <a:p>
            <a:r>
              <a:rPr lang="en-US" dirty="0" smtClean="0"/>
              <a:t> </a:t>
            </a:r>
            <a:r>
              <a:rPr lang="en-US" dirty="0" err="1"/>
              <a:t>shunda</a:t>
            </a:r>
            <a:r>
              <a:rPr lang="en-US" dirty="0"/>
              <a:t> </a:t>
            </a:r>
            <a:r>
              <a:rPr lang="en-US" dirty="0" err="1"/>
              <a:t>hech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bola </a:t>
            </a:r>
            <a:r>
              <a:rPr lang="en-US" dirty="0" err="1"/>
              <a:t>o‘zini</a:t>
            </a:r>
            <a:r>
              <a:rPr lang="en-US" dirty="0"/>
              <a:t> </a:t>
            </a:r>
            <a:r>
              <a:rPr lang="en-US" dirty="0" err="1"/>
              <a:t>chetlangandek</a:t>
            </a:r>
            <a:r>
              <a:rPr lang="en-US" dirty="0"/>
              <a:t> his </a:t>
            </a:r>
            <a:r>
              <a:rPr lang="en-US" dirty="0" err="1"/>
              <a:t>qilmaydi</a:t>
            </a:r>
            <a:r>
              <a:rPr lang="en-US" dirty="0"/>
              <a:t>. </a:t>
            </a:r>
            <a:endParaRPr lang="en-US" dirty="0" smtClean="0"/>
          </a:p>
          <a:p>
            <a:endParaRPr lang="en-US" dirty="0" smtClean="0"/>
          </a:p>
          <a:p>
            <a:pPr algn="ctr"/>
            <a:r>
              <a:rPr lang="en-US" dirty="0" err="1" smtClean="0">
                <a:solidFill>
                  <a:srgbClr val="0070C0"/>
                </a:solidFill>
              </a:rPr>
              <a:t>Shuningdek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inklyuzivlik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dars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davomida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barcha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o‘quvchilarni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birgalikda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ishlashga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undash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yakka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tartibdagi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yondashuv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bilan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birga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guruhiy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faoliyatni</a:t>
            </a:r>
            <a:r>
              <a:rPr lang="en-US" dirty="0">
                <a:solidFill>
                  <a:srgbClr val="0070C0"/>
                </a:solidFill>
              </a:rPr>
              <a:t> ham </a:t>
            </a:r>
            <a:r>
              <a:rPr lang="en-US" dirty="0" err="1">
                <a:solidFill>
                  <a:srgbClr val="0070C0"/>
                </a:solidFill>
              </a:rPr>
              <a:t>tashkil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etishni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talab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qiladi</a:t>
            </a:r>
            <a:r>
              <a:rPr lang="en-US" dirty="0">
                <a:solidFill>
                  <a:srgbClr val="0070C0"/>
                </a:solidFill>
              </a:rPr>
              <a:t>. </a:t>
            </a:r>
            <a:endParaRPr lang="en-US" dirty="0" smtClean="0">
              <a:solidFill>
                <a:srgbClr val="0070C0"/>
              </a:solidFill>
            </a:endParaRPr>
          </a:p>
          <a:p>
            <a:pPr algn="ctr"/>
            <a:endParaRPr lang="en-US" dirty="0">
              <a:solidFill>
                <a:srgbClr val="0070C0"/>
              </a:solidFill>
            </a:endParaRPr>
          </a:p>
          <a:p>
            <a:r>
              <a:rPr lang="en-US" dirty="0" err="1" smtClean="0">
                <a:solidFill>
                  <a:srgbClr val="C00000"/>
                </a:solidFill>
              </a:rPr>
              <a:t>Natijada</a:t>
            </a:r>
            <a:r>
              <a:rPr lang="en-US" dirty="0">
                <a:solidFill>
                  <a:srgbClr val="C00000"/>
                </a:solidFill>
              </a:rPr>
              <a:t>, </a:t>
            </a:r>
            <a:r>
              <a:rPr lang="en-US" dirty="0" err="1">
                <a:solidFill>
                  <a:srgbClr val="C00000"/>
                </a:solidFill>
              </a:rPr>
              <a:t>tarbiya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darslaridagi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inklyuziv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yondashuv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barcha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bolalarda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teng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huquqlilik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tuyg‘usini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shakllantiradi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va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ularni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jamiyatga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muvaffaqiyatli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integratsiyalashga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tayyorlaydi</a:t>
            </a:r>
            <a:r>
              <a:rPr lang="en-US" dirty="0">
                <a:solidFill>
                  <a:srgbClr val="C00000"/>
                </a:solidFill>
              </a:rPr>
              <a:t>.</a:t>
            </a:r>
          </a:p>
          <a:p>
            <a:r>
              <a:rPr lang="en-US" dirty="0" smtClean="0">
                <a:solidFill>
                  <a:srgbClr val="C00000"/>
                </a:solidFill>
              </a:rPr>
              <a:t/>
            </a:r>
            <a:br>
              <a:rPr lang="en-US" dirty="0" smtClean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574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1028343"/>
            <a:ext cx="82296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Inklyuziv</a:t>
            </a:r>
            <a:r>
              <a:rPr lang="en-US" dirty="0"/>
              <a:t> </a:t>
            </a:r>
            <a:r>
              <a:rPr lang="en-US" dirty="0" err="1"/>
              <a:t>ta’limda</a:t>
            </a:r>
            <a:r>
              <a:rPr lang="en-US" dirty="0"/>
              <a:t> </a:t>
            </a:r>
            <a:r>
              <a:rPr lang="en-US" dirty="0" err="1"/>
              <a:t>yakka</a:t>
            </a:r>
            <a:r>
              <a:rPr lang="en-US" dirty="0"/>
              <a:t> </a:t>
            </a:r>
            <a:r>
              <a:rPr lang="en-US" dirty="0" err="1"/>
              <a:t>tartibda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Bu </a:t>
            </a:r>
            <a:r>
              <a:rPr lang="en-US" dirty="0" err="1" smtClean="0"/>
              <a:t>har</a:t>
            </a:r>
            <a:r>
              <a:rPr lang="en-US" dirty="0" smtClean="0"/>
              <a:t>-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o‘quvchining</a:t>
            </a:r>
            <a:r>
              <a:rPr lang="en-US" dirty="0"/>
              <a:t> </a:t>
            </a:r>
            <a:r>
              <a:rPr lang="en-US" dirty="0" err="1"/>
              <a:t>imkoniyatlari</a:t>
            </a:r>
            <a:r>
              <a:rPr lang="en-US" dirty="0"/>
              <a:t>, </a:t>
            </a:r>
            <a:endParaRPr lang="en-US" dirty="0" smtClean="0"/>
          </a:p>
          <a:p>
            <a:r>
              <a:rPr lang="en-US" dirty="0" err="1" smtClean="0"/>
              <a:t>ehtiyojlari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o‘zlashtirish</a:t>
            </a:r>
            <a:r>
              <a:rPr lang="en-US" dirty="0"/>
              <a:t> </a:t>
            </a:r>
            <a:r>
              <a:rPr lang="en-US" dirty="0" err="1"/>
              <a:t>tezligiga</a:t>
            </a:r>
            <a:r>
              <a:rPr lang="en-US" dirty="0"/>
              <a:t> </a:t>
            </a:r>
            <a:r>
              <a:rPr lang="en-US" dirty="0" err="1"/>
              <a:t>moslashtirilgan</a:t>
            </a:r>
            <a:r>
              <a:rPr lang="en-US" dirty="0"/>
              <a:t> </a:t>
            </a:r>
            <a:r>
              <a:rPr lang="en-US" dirty="0" err="1"/>
              <a:t>topshiriqlarni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 smtClean="0"/>
              <a:t>chiqish</a:t>
            </a:r>
            <a:endParaRPr lang="en-US" dirty="0" smtClean="0"/>
          </a:p>
          <a:p>
            <a:endParaRPr lang="en-US" dirty="0"/>
          </a:p>
          <a:p>
            <a:r>
              <a:rPr lang="en-US" dirty="0" err="1" smtClean="0"/>
              <a:t>Masalan</a:t>
            </a:r>
            <a:r>
              <a:rPr lang="en-US" dirty="0"/>
              <a:t>, </a:t>
            </a:r>
            <a:r>
              <a:rPr lang="en-US" dirty="0" err="1"/>
              <a:t>nogironligi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o‘quvchiga</a:t>
            </a:r>
            <a:r>
              <a:rPr lang="en-US" dirty="0"/>
              <a:t> </a:t>
            </a:r>
            <a:r>
              <a:rPr lang="en-US" dirty="0" err="1"/>
              <a:t>darsning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maqsadini</a:t>
            </a:r>
            <a:r>
              <a:rPr lang="en-US" dirty="0"/>
              <a:t> </a:t>
            </a:r>
            <a:r>
              <a:rPr lang="en-US" dirty="0" err="1"/>
              <a:t>saqlagan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, </a:t>
            </a:r>
            <a:r>
              <a:rPr lang="en-US" dirty="0" err="1" smtClean="0"/>
              <a:t>sodda</a:t>
            </a:r>
            <a:r>
              <a:rPr lang="en-US" dirty="0" smtClean="0"/>
              <a:t> ,</a:t>
            </a:r>
            <a:r>
              <a:rPr lang="en-US" dirty="0" err="1" smtClean="0"/>
              <a:t>vizual</a:t>
            </a:r>
            <a:r>
              <a:rPr lang="en-US" dirty="0" smtClean="0"/>
              <a:t> </a:t>
            </a:r>
            <a:r>
              <a:rPr lang="en-US" dirty="0" err="1"/>
              <a:t>ko‘proq</a:t>
            </a:r>
            <a:r>
              <a:rPr lang="en-US" dirty="0"/>
              <a:t> </a:t>
            </a:r>
            <a:r>
              <a:rPr lang="en-US" dirty="0" err="1"/>
              <a:t>qo‘llaniladigan</a:t>
            </a:r>
            <a:r>
              <a:rPr lang="en-US" dirty="0"/>
              <a:t> </a:t>
            </a:r>
            <a:r>
              <a:rPr lang="en-US" dirty="0" err="1"/>
              <a:t>topshiriq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. </a:t>
            </a:r>
            <a:endParaRPr lang="en-US" dirty="0" smtClean="0"/>
          </a:p>
          <a:p>
            <a:endParaRPr lang="en-US" dirty="0"/>
          </a:p>
          <a:p>
            <a:r>
              <a:rPr lang="en-US" dirty="0" err="1" smtClean="0"/>
              <a:t>O‘qituvchi</a:t>
            </a:r>
            <a:r>
              <a:rPr lang="en-US" dirty="0" smtClean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o‘quvchi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dars</a:t>
            </a:r>
            <a:r>
              <a:rPr lang="en-US" dirty="0"/>
              <a:t> </a:t>
            </a:r>
            <a:r>
              <a:rPr lang="en-US" dirty="0" err="1"/>
              <a:t>davomida</a:t>
            </a:r>
            <a:r>
              <a:rPr lang="en-US" dirty="0"/>
              <a:t> </a:t>
            </a:r>
            <a:r>
              <a:rPr lang="en-US" dirty="0" err="1"/>
              <a:t>qisqa</a:t>
            </a:r>
            <a:r>
              <a:rPr lang="en-US" dirty="0"/>
              <a:t> </a:t>
            </a:r>
            <a:r>
              <a:rPr lang="en-US" dirty="0" err="1"/>
              <a:t>suhbatlar</a:t>
            </a:r>
            <a:r>
              <a:rPr lang="en-US" dirty="0"/>
              <a:t> </a:t>
            </a:r>
            <a:r>
              <a:rPr lang="en-US" dirty="0" err="1"/>
              <a:t>o‘tkazib</a:t>
            </a:r>
            <a:r>
              <a:rPr lang="en-US" dirty="0"/>
              <a:t>, </a:t>
            </a:r>
            <a:r>
              <a:rPr lang="en-US" dirty="0" err="1"/>
              <a:t>materialni</a:t>
            </a:r>
            <a:r>
              <a:rPr lang="en-US" dirty="0"/>
              <a:t> </a:t>
            </a:r>
            <a:r>
              <a:rPr lang="en-US" dirty="0" err="1"/>
              <a:t>tushunish</a:t>
            </a:r>
            <a:r>
              <a:rPr lang="en-US" dirty="0"/>
              <a:t> </a:t>
            </a:r>
            <a:r>
              <a:rPr lang="en-US" dirty="0" err="1"/>
              <a:t>darajasini</a:t>
            </a:r>
            <a:r>
              <a:rPr lang="en-US" dirty="0"/>
              <a:t> </a:t>
            </a:r>
            <a:r>
              <a:rPr lang="en-US" dirty="0" err="1"/>
              <a:t>tekshirib</a:t>
            </a:r>
            <a:r>
              <a:rPr lang="en-US" dirty="0"/>
              <a:t> </a:t>
            </a:r>
            <a:r>
              <a:rPr lang="en-US" dirty="0" err="1"/>
              <a:t>boradi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bo‘lganda</a:t>
            </a:r>
            <a:r>
              <a:rPr lang="en-US" dirty="0"/>
              <a:t> </a:t>
            </a:r>
            <a:r>
              <a:rPr lang="en-US" dirty="0" err="1"/>
              <a:t>qo‘shimcha</a:t>
            </a:r>
            <a:r>
              <a:rPr lang="en-US" dirty="0"/>
              <a:t> </a:t>
            </a:r>
            <a:r>
              <a:rPr lang="en-US" dirty="0" err="1"/>
              <a:t>tushuntirish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Bu </a:t>
            </a:r>
            <a:r>
              <a:rPr lang="en-US" dirty="0" err="1"/>
              <a:t>yondashuv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bola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 </a:t>
            </a:r>
            <a:r>
              <a:rPr lang="en-US" dirty="0" err="1"/>
              <a:t>darajasida</a:t>
            </a:r>
            <a:r>
              <a:rPr lang="en-US" dirty="0"/>
              <a:t> </a:t>
            </a:r>
            <a:r>
              <a:rPr lang="en-US" dirty="0" err="1"/>
              <a:t>bilim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, </a:t>
            </a:r>
            <a:r>
              <a:rPr lang="en-US" dirty="0" err="1"/>
              <a:t>o‘ziga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ishonchi</a:t>
            </a:r>
            <a:r>
              <a:rPr lang="en-US" dirty="0"/>
              <a:t> </a:t>
            </a:r>
            <a:r>
              <a:rPr lang="en-US" dirty="0" err="1"/>
              <a:t>mustahkamlanadi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sinfdoshlari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 </a:t>
            </a:r>
            <a:r>
              <a:rPr lang="en-US" dirty="0" err="1"/>
              <a:t>huquqli</a:t>
            </a:r>
            <a:r>
              <a:rPr lang="en-US" dirty="0"/>
              <a:t> his </a:t>
            </a:r>
            <a:r>
              <a:rPr lang="en-US" dirty="0" err="1"/>
              <a:t>qiladi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Imkoniyati</a:t>
            </a:r>
            <a:r>
              <a:rPr lang="en-US" dirty="0" smtClean="0"/>
              <a:t> </a:t>
            </a:r>
            <a:r>
              <a:rPr lang="en-US" dirty="0" err="1" smtClean="0"/>
              <a:t>cheklangan</a:t>
            </a:r>
            <a:r>
              <a:rPr lang="en-US" dirty="0" smtClean="0"/>
              <a:t> </a:t>
            </a:r>
            <a:r>
              <a:rPr lang="en-US" dirty="0" err="1" smtClean="0"/>
              <a:t>o‘quvchilar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sharotlar</a:t>
            </a:r>
            <a:r>
              <a:rPr lang="en-US" dirty="0" smtClean="0"/>
              <a:t> </a:t>
            </a:r>
            <a:r>
              <a:rPr lang="en-US" dirty="0" err="1" smtClean="0"/>
              <a:t>yaratish,kerakli</a:t>
            </a:r>
            <a:r>
              <a:rPr lang="en-US" dirty="0" smtClean="0"/>
              <a:t> </a:t>
            </a:r>
            <a:r>
              <a:rPr lang="en-US" dirty="0" err="1" smtClean="0"/>
              <a:t>qurulmalar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birinchi</a:t>
            </a:r>
            <a:r>
              <a:rPr lang="en-US" dirty="0" smtClean="0"/>
              <a:t> </a:t>
            </a:r>
            <a:r>
              <a:rPr lang="en-US" dirty="0" err="1" smtClean="0"/>
              <a:t>yordamga</a:t>
            </a:r>
            <a:r>
              <a:rPr lang="en-US" dirty="0" smtClean="0"/>
              <a:t> </a:t>
            </a:r>
            <a:r>
              <a:rPr lang="en-US" dirty="0" err="1" smtClean="0"/>
              <a:t>kerakli</a:t>
            </a:r>
            <a:r>
              <a:rPr lang="en-US" dirty="0" smtClean="0"/>
              <a:t> </a:t>
            </a:r>
            <a:r>
              <a:rPr lang="en-US" dirty="0" err="1" smtClean="0"/>
              <a:t>dori-darmonlar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Favqulottda</a:t>
            </a:r>
            <a:r>
              <a:rPr lang="en-US" dirty="0" smtClean="0"/>
              <a:t> </a:t>
            </a:r>
            <a:r>
              <a:rPr lang="en-US" dirty="0" err="1" smtClean="0"/>
              <a:t>holatlar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tez</a:t>
            </a:r>
            <a:r>
              <a:rPr lang="en-US" dirty="0" smtClean="0"/>
              <a:t> </a:t>
            </a:r>
            <a:r>
              <a:rPr lang="en-US" dirty="0" err="1" smtClean="0"/>
              <a:t>yordam</a:t>
            </a:r>
            <a:r>
              <a:rPr lang="en-US" dirty="0" smtClean="0"/>
              <a:t> </a:t>
            </a:r>
            <a:r>
              <a:rPr lang="en-US" dirty="0" err="1" smtClean="0"/>
              <a:t>hamda</a:t>
            </a:r>
            <a:r>
              <a:rPr lang="en-US" dirty="0" smtClean="0"/>
              <a:t> </a:t>
            </a:r>
            <a:r>
              <a:rPr lang="en-US" dirty="0" err="1" smtClean="0"/>
              <a:t>obyektning</a:t>
            </a:r>
            <a:r>
              <a:rPr lang="en-US" dirty="0" smtClean="0"/>
              <a:t> </a:t>
            </a:r>
            <a:r>
              <a:rPr lang="en-US" dirty="0" err="1" smtClean="0"/>
              <a:t>shaxsiy</a:t>
            </a:r>
            <a:r>
              <a:rPr lang="en-US" dirty="0" smtClean="0"/>
              <a:t> </a:t>
            </a:r>
            <a:r>
              <a:rPr lang="en-US" dirty="0" err="1" smtClean="0"/>
              <a:t>shifokori</a:t>
            </a:r>
            <a:r>
              <a:rPr lang="en-US" dirty="0" smtClean="0"/>
              <a:t> </a:t>
            </a:r>
            <a:r>
              <a:rPr lang="en-US" dirty="0" err="1" smtClean="0"/>
              <a:t>ruxsatnomasi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bog’lanish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imkoniyatlar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O’quvchilar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qo’shimcha</a:t>
            </a:r>
            <a:r>
              <a:rPr lang="en-US" dirty="0" smtClean="0"/>
              <a:t> </a:t>
            </a:r>
            <a:r>
              <a:rPr lang="en-US" dirty="0" err="1" smtClean="0"/>
              <a:t>tajribali</a:t>
            </a:r>
            <a:r>
              <a:rPr lang="en-US" dirty="0" smtClean="0"/>
              <a:t> </a:t>
            </a:r>
            <a:r>
              <a:rPr lang="en-US" dirty="0" err="1" smtClean="0"/>
              <a:t>kuzatuvchilar</a:t>
            </a:r>
            <a:r>
              <a:rPr lang="en-US" dirty="0" smtClean="0"/>
              <a:t> </a:t>
            </a:r>
            <a:r>
              <a:rPr lang="en-US" smtClean="0"/>
              <a:t>yordami</a:t>
            </a:r>
            <a:endParaRPr lang="en-US" dirty="0"/>
          </a:p>
          <a:p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10615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6153189"/>
              </p:ext>
            </p:extLst>
          </p:nvPr>
        </p:nvGraphicFramePr>
        <p:xfrm>
          <a:off x="114300" y="2552700"/>
          <a:ext cx="8686800" cy="403860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209800"/>
                <a:gridCol w="6477000"/>
              </a:tblGrid>
              <a:tr h="706985">
                <a:tc>
                  <a:txBody>
                    <a:bodyPr/>
                    <a:lstStyle/>
                    <a:p>
                      <a:pPr algn="l"/>
                      <a:r>
                        <a:rPr lang="en-US" dirty="0" err="1">
                          <a:effectLst/>
                        </a:rPr>
                        <a:t>Ekskursiya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turi</a:t>
                      </a:r>
                      <a:endParaRPr lang="en-US" b="0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err="1">
                          <a:effectLst/>
                        </a:rPr>
                        <a:t>Qo‘llaniladigan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zamonaviy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texnologiyalar</a:t>
                      </a:r>
                      <a:endParaRPr lang="en-US" b="0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</a:tr>
              <a:tr h="966065"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Tabiat qo‘yniga</a:t>
                      </a:r>
                      <a:endParaRPr lang="en-US" b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Mobil ilovalar (tabiatni aniqlash), QR kodlar, audiogidlar, foto/video topshiriqlar</a:t>
                      </a:r>
                      <a:endParaRPr lang="en-US" b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/>
                </a:tc>
              </a:tr>
              <a:tr h="1448721"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</a:rPr>
                        <a:t>Kutubxonaga</a:t>
                      </a:r>
                      <a:endParaRPr lang="en-US" b="0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</a:rPr>
                        <a:t>Interaktiv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stendlar</a:t>
                      </a:r>
                      <a:r>
                        <a:rPr lang="en-US" dirty="0">
                          <a:effectLst/>
                        </a:rPr>
                        <a:t>, </a:t>
                      </a:r>
                      <a:r>
                        <a:rPr lang="en-US" dirty="0" err="1">
                          <a:effectLst/>
                        </a:rPr>
                        <a:t>elektron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kataloglar</a:t>
                      </a:r>
                      <a:r>
                        <a:rPr lang="en-US" dirty="0">
                          <a:effectLst/>
                        </a:rPr>
                        <a:t>, </a:t>
                      </a:r>
                      <a:r>
                        <a:rPr lang="en-US" dirty="0" err="1">
                          <a:effectLst/>
                        </a:rPr>
                        <a:t>audiokitoblar</a:t>
                      </a:r>
                      <a:r>
                        <a:rPr lang="en-US" dirty="0">
                          <a:effectLst/>
                        </a:rPr>
                        <a:t>, “augmented reality” (</a:t>
                      </a:r>
                      <a:r>
                        <a:rPr lang="en-US" dirty="0" smtClean="0">
                          <a:effectLst/>
                        </a:rPr>
                        <a:t>AR –</a:t>
                      </a:r>
                      <a:r>
                        <a:rPr lang="en-US" dirty="0" err="1" smtClean="0">
                          <a:effectLst/>
                        </a:rPr>
                        <a:t>to’ldirilgan</a:t>
                      </a:r>
                      <a:r>
                        <a:rPr lang="en-US" dirty="0" smtClean="0">
                          <a:effectLst/>
                        </a:rPr>
                        <a:t> </a:t>
                      </a:r>
                      <a:r>
                        <a:rPr lang="en-US" dirty="0" err="1" smtClean="0">
                          <a:effectLst/>
                        </a:rPr>
                        <a:t>reallik</a:t>
                      </a:r>
                      <a:r>
                        <a:rPr lang="en-US" dirty="0" smtClean="0">
                          <a:effectLst/>
                        </a:rPr>
                        <a:t>) </a:t>
                      </a:r>
                      <a:r>
                        <a:rPr lang="en-US" dirty="0" err="1">
                          <a:effectLst/>
                        </a:rPr>
                        <a:t>kitoblar</a:t>
                      </a:r>
                      <a:endParaRPr lang="en-US" b="0" dirty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/>
                </a:tc>
              </a:tr>
              <a:tr h="916829"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Muzeyga</a:t>
                      </a:r>
                      <a:endParaRPr lang="en-US" b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Virtual </a:t>
                      </a:r>
                      <a:r>
                        <a:rPr lang="en-US" dirty="0" err="1">
                          <a:effectLst/>
                        </a:rPr>
                        <a:t>ekskursiyalar</a:t>
                      </a:r>
                      <a:r>
                        <a:rPr lang="en-US" dirty="0">
                          <a:effectLst/>
                        </a:rPr>
                        <a:t> (</a:t>
                      </a:r>
                      <a:r>
                        <a:rPr lang="en-US" dirty="0" err="1">
                          <a:effectLst/>
                        </a:rPr>
                        <a:t>oldindan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yoki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keyin</a:t>
                      </a:r>
                      <a:r>
                        <a:rPr lang="en-US" dirty="0">
                          <a:effectLst/>
                        </a:rPr>
                        <a:t>), </a:t>
                      </a:r>
                      <a:r>
                        <a:rPr lang="en-US" dirty="0" err="1">
                          <a:effectLst/>
                        </a:rPr>
                        <a:t>interaktiv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panellar</a:t>
                      </a:r>
                      <a:r>
                        <a:rPr lang="en-US" dirty="0">
                          <a:effectLst/>
                        </a:rPr>
                        <a:t>, </a:t>
                      </a:r>
                      <a:r>
                        <a:rPr lang="en-US" dirty="0" err="1">
                          <a:effectLst/>
                        </a:rPr>
                        <a:t>gamifikatsiya</a:t>
                      </a:r>
                      <a:endParaRPr lang="en-US" b="0" dirty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28600" y="152400"/>
            <a:ext cx="8305800" cy="203122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03136" rIns="0" bIns="10156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                   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Ekskursiyaning texnologiya bilan bog‘liqligi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Ekskursiya (tabiat qo‘yniga, kutubxonaga, muzeyga) – bu an’anaviy shakl bo‘lsa-da, 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zamonaviy ta’lim texnologiyalari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 uni quyidagicha boyitadi: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724400" y="6350241"/>
            <a:ext cx="65" cy="48211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101568" rIns="0" bIns="10156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8707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838200"/>
            <a:ext cx="853440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Misol: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/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Ekskursiyadan oldin sinfda 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virtual muzey sayohati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 (VR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 –(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ko’zoynak</a:t>
            </a:r>
            <a:r>
              <a:rPr lang="en-US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)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/AR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–(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komp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)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texnologiyasi) qilinadi.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F1115"/>
              </a:solidFill>
              <a:latin typeface="quote-cjk-patch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/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Ekskursiya davomida 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QR kodlar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 orqali qo‘shimcha ma’lumot olinadi.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Ekskursiyadan keyin 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onlayn viktorina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 yoki 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Padlet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 doskasida izlanishlar baham ko‘riladi.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sz="2400" dirty="0">
              <a:solidFill>
                <a:srgbClr val="0F1115"/>
              </a:solidFill>
              <a:latin typeface="quote-cjk-patch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Ekskursiyaning inklyuzivlik bilan bog‘liqligi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rgbClr val="0F1115"/>
              </a:solidFill>
              <a:latin typeface="quote-cjk-patch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Inklyuziv ta’limda har bir o‘quvchi (shu jumladan nogironligi bo‘lgan bola) ekskursiyadan 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to‘liq foydalanishi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 kerak.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 Bunin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uchun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8931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4121" y="152400"/>
            <a:ext cx="8609763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Harakatida nuqsoni bo‘lgan o‘quvchilar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 uchun – ekskursiya marshruti imkon qadar tekis, panduslar bilan ta’minlangan joy tanlanadi.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Ko‘rish nuqsoni bo‘lganlar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 uchun – audiogidlar, brayl yozuvli materiallar, kattalashtirilgan shakllar.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Eshitish nuqsoni bo‘lganlar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 uchun – imo-ishora tili tarjimoni, matnli qo‘llanmalar, vizual yordamlar.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  <a:p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quote-cjk-patch"/>
                <a:cs typeface="Arial" pitchFamily="34" charset="0"/>
              </a:rPr>
              <a:t>Aqliy yoki rivojlanish nuqsoni bo‘lganlar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quote-cjk-patch"/>
                <a:cs typeface="Arial" pitchFamily="34" charset="0"/>
              </a:rPr>
              <a:t> uchun – topshiriqlar soddalashtiriladi, “juftlikda” yoki “kichik guruhda” ishlash, vizual jadval (PECS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quote-cjk-patch"/>
                <a:cs typeface="Arial" pitchFamily="34" charset="0"/>
              </a:rPr>
              <a:t>-</a:t>
            </a:r>
            <a:r>
              <a:rPr lang="en-US" dirty="0">
                <a:solidFill>
                  <a:srgbClr val="C00000"/>
                </a:solidFill>
              </a:rPr>
              <a:t> </a:t>
            </a:r>
            <a:r>
              <a:rPr lang="en-US" b="1" dirty="0">
                <a:solidFill>
                  <a:srgbClr val="C00000"/>
                </a:solidFill>
              </a:rPr>
              <a:t>Picture Exchange Communication System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quote-cjk-patch"/>
                <a:cs typeface="Arial" pitchFamily="34" charset="0"/>
              </a:rPr>
              <a:t>)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quote-cjk-patch"/>
                <a:cs typeface="Arial" pitchFamily="34" charset="0"/>
              </a:rPr>
              <a:t> </a:t>
            </a:r>
          </a:p>
          <a:p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quote-cjk-patch"/>
              <a:cs typeface="Arial" pitchFamily="34" charset="0"/>
            </a:endParaRPr>
          </a:p>
          <a:p>
            <a:r>
              <a:rPr lang="en-US" dirty="0" smtClean="0">
                <a:solidFill>
                  <a:srgbClr val="C00000"/>
                </a:solidFill>
                <a:latin typeface="quote-cjk-patch"/>
                <a:cs typeface="Arial" pitchFamily="34" charset="0"/>
              </a:rPr>
              <a:t>BU </a:t>
            </a:r>
            <a:r>
              <a:rPr lang="en-US" b="1" dirty="0" smtClean="0">
                <a:solidFill>
                  <a:srgbClr val="C00000"/>
                </a:solidFill>
              </a:rPr>
              <a:t>“Men </a:t>
            </a:r>
            <a:r>
              <a:rPr lang="en-US" b="1" dirty="0" err="1">
                <a:solidFill>
                  <a:srgbClr val="C00000"/>
                </a:solidFill>
              </a:rPr>
              <a:t>ko‘ryapman</a:t>
            </a:r>
            <a:r>
              <a:rPr lang="en-US" b="1" dirty="0">
                <a:solidFill>
                  <a:srgbClr val="C00000"/>
                </a:solidFill>
              </a:rPr>
              <a:t>”, “Men </a:t>
            </a:r>
            <a:r>
              <a:rPr lang="en-US" b="1" dirty="0" err="1">
                <a:solidFill>
                  <a:srgbClr val="C00000"/>
                </a:solidFill>
              </a:rPr>
              <a:t>eshityapman</a:t>
            </a:r>
            <a:r>
              <a:rPr lang="en-US" b="1" dirty="0">
                <a:solidFill>
                  <a:srgbClr val="C00000"/>
                </a:solidFill>
              </a:rPr>
              <a:t>”, “Bu ...”, “</a:t>
            </a:r>
            <a:r>
              <a:rPr lang="en-US" b="1" dirty="0" err="1">
                <a:solidFill>
                  <a:srgbClr val="C00000"/>
                </a:solidFill>
              </a:rPr>
              <a:t>Menga</a:t>
            </a:r>
            <a:r>
              <a:rPr lang="en-US" b="1" dirty="0">
                <a:solidFill>
                  <a:srgbClr val="C00000"/>
                </a:solidFill>
              </a:rPr>
              <a:t> ... </a:t>
            </a:r>
            <a:r>
              <a:rPr lang="en-US" b="1" dirty="0" err="1">
                <a:solidFill>
                  <a:srgbClr val="C00000"/>
                </a:solidFill>
              </a:rPr>
              <a:t>yoqadi</a:t>
            </a:r>
            <a:r>
              <a:rPr lang="en-US" b="1" dirty="0">
                <a:solidFill>
                  <a:srgbClr val="C00000"/>
                </a:solidFill>
              </a:rPr>
              <a:t>”</a:t>
            </a:r>
            <a:r>
              <a:rPr lang="en-US" dirty="0">
                <a:solidFill>
                  <a:srgbClr val="C00000"/>
                </a:solidFill>
              </a:rPr>
              <a:t> </a:t>
            </a:r>
            <a:r>
              <a:rPr lang="en-US" dirty="0" err="1">
                <a:solidFill>
                  <a:srgbClr val="C00000"/>
                </a:solidFill>
              </a:rPr>
              <a:t>kabi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iboralar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bilan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savollarga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javob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beradi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va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atrof-muhit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haqida</a:t>
            </a:r>
            <a:r>
              <a:rPr lang="en-US" dirty="0">
                <a:solidFill>
                  <a:srgbClr val="C00000"/>
                </a:solidFill>
              </a:rPr>
              <a:t>  </a:t>
            </a:r>
            <a:r>
              <a:rPr lang="en-US" dirty="0" err="1">
                <a:solidFill>
                  <a:srgbClr val="C00000"/>
                </a:solidFill>
              </a:rPr>
              <a:t>izohlar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berishga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o‘rgatiladi</a:t>
            </a:r>
            <a:r>
              <a:rPr lang="en-US" dirty="0">
                <a:solidFill>
                  <a:srgbClr val="C00000"/>
                </a:solidFill>
              </a:rPr>
              <a:t> </a:t>
            </a:r>
            <a:r>
              <a:rPr lang="en-US" dirty="0" smtClean="0">
                <a:solidFill>
                  <a:srgbClr val="C00000"/>
                </a:solidFill>
              </a:rPr>
              <a:t>.</a:t>
            </a: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dirty="0">
                <a:solidFill>
                  <a:srgbClr val="C00000"/>
                </a:solidFill>
              </a:rPr>
              <a:t>PECS </a:t>
            </a:r>
            <a:r>
              <a:rPr lang="en-US" dirty="0" err="1">
                <a:solidFill>
                  <a:srgbClr val="C00000"/>
                </a:solidFill>
              </a:rPr>
              <a:t>nafaqat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nutqi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og‘ir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rivojlanmagan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bolalar</a:t>
            </a:r>
            <a:r>
              <a:rPr lang="en-US" dirty="0">
                <a:solidFill>
                  <a:srgbClr val="C00000"/>
                </a:solidFill>
              </a:rPr>
              <a:t>, </a:t>
            </a:r>
            <a:r>
              <a:rPr lang="en-US" dirty="0" err="1">
                <a:solidFill>
                  <a:srgbClr val="C00000"/>
                </a:solidFill>
              </a:rPr>
              <a:t>balki</a:t>
            </a:r>
            <a:r>
              <a:rPr lang="en-US" dirty="0">
                <a:solidFill>
                  <a:srgbClr val="C00000"/>
                </a:solidFill>
              </a:rPr>
              <a:t> </a:t>
            </a:r>
            <a:r>
              <a:rPr lang="en-US" b="1" dirty="0" err="1">
                <a:solidFill>
                  <a:srgbClr val="C00000"/>
                </a:solidFill>
              </a:rPr>
              <a:t>autizm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spektri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buzilishi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eshitish</a:t>
            </a:r>
            <a:r>
              <a:rPr lang="en-US" b="1" dirty="0">
                <a:solidFill>
                  <a:srgbClr val="C00000"/>
                </a:solidFill>
              </a:rPr>
              <a:t>/</a:t>
            </a:r>
            <a:r>
              <a:rPr lang="en-US" b="1" dirty="0" err="1">
                <a:solidFill>
                  <a:srgbClr val="C00000"/>
                </a:solidFill>
              </a:rPr>
              <a:t>nutq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nuqsonlari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serebral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falaj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Daun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sindromi</a:t>
            </a:r>
            <a:r>
              <a:rPr lang="en-US" dirty="0">
                <a:solidFill>
                  <a:srgbClr val="C00000"/>
                </a:solidFill>
              </a:rPr>
              <a:t> </a:t>
            </a:r>
            <a:r>
              <a:rPr lang="en-US" dirty="0" err="1">
                <a:solidFill>
                  <a:srgbClr val="C00000"/>
                </a:solidFill>
              </a:rPr>
              <a:t>va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boshqa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ko‘plab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tashxislar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uchun</a:t>
            </a:r>
            <a:r>
              <a:rPr lang="en-US" dirty="0">
                <a:solidFill>
                  <a:srgbClr val="C00000"/>
                </a:solidFill>
              </a:rPr>
              <a:t> ham </a:t>
            </a:r>
            <a:r>
              <a:rPr lang="en-US" dirty="0" err="1">
                <a:solidFill>
                  <a:srgbClr val="C00000"/>
                </a:solidFill>
              </a:rPr>
              <a:t>samarali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ekanligi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isbotlangan</a:t>
            </a:r>
            <a:r>
              <a:rPr lang="en-US" dirty="0">
                <a:solidFill>
                  <a:srgbClr val="C00000"/>
                </a:solidFill>
              </a:rPr>
              <a:t> </a:t>
            </a:r>
            <a:r>
              <a:rPr lang="en-US" dirty="0" smtClean="0">
                <a:solidFill>
                  <a:srgbClr val="C00000"/>
                </a:solidFill>
              </a:rPr>
              <a:t>.</a:t>
            </a:r>
          </a:p>
          <a:p>
            <a:endParaRPr lang="en-US" dirty="0">
              <a:solidFill>
                <a:srgbClr val="C00000"/>
              </a:solidFill>
              <a:latin typeface="quote-cjk-patch"/>
              <a:cs typeface="Arial" pitchFamily="34" charset="0"/>
            </a:endParaRPr>
          </a:p>
          <a:p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Tabiat ekskursiyasida har bir o‘quvchiga 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o‘z qobiliyatiga mos topshiriq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 beriladi. Kimdir barglarni sanaydi, kimdir ularni chizadi, kimdir tovushlarni yozib oladi.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9963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3000" y="152400"/>
            <a:ext cx="754966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/>
              <a:t>  </a:t>
            </a:r>
            <a:r>
              <a:rPr lang="en-US" sz="2400" b="1" dirty="0" err="1" smtClean="0"/>
              <a:t>Yakka</a:t>
            </a:r>
            <a:r>
              <a:rPr lang="en-US" sz="2400" b="1" dirty="0" smtClean="0"/>
              <a:t> </a:t>
            </a:r>
            <a:r>
              <a:rPr lang="en-US" sz="2400" b="1" dirty="0" err="1"/>
              <a:t>tartibda</a:t>
            </a:r>
            <a:r>
              <a:rPr lang="en-US" sz="2400" b="1" dirty="0"/>
              <a:t> </a:t>
            </a:r>
            <a:r>
              <a:rPr lang="en-US" sz="2400" b="1" dirty="0" err="1"/>
              <a:t>ishlash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 smtClean="0"/>
              <a:t>ekskursiya</a:t>
            </a:r>
            <a:endParaRPr lang="en-US" sz="2400" b="1" dirty="0" smtClean="0"/>
          </a:p>
          <a:p>
            <a:endParaRPr lang="en-US" sz="2400" b="1" dirty="0"/>
          </a:p>
          <a:p>
            <a:endParaRPr lang="en-US" sz="2400" b="1" dirty="0"/>
          </a:p>
          <a:p>
            <a:r>
              <a:rPr lang="en-US" sz="2400" dirty="0" err="1"/>
              <a:t>Inklyuzivlikda</a:t>
            </a:r>
            <a:r>
              <a:rPr lang="en-US" sz="2400" dirty="0"/>
              <a:t> </a:t>
            </a:r>
            <a:r>
              <a:rPr lang="en-US" sz="2400" b="1" dirty="0" err="1"/>
              <a:t>yakka</a:t>
            </a:r>
            <a:r>
              <a:rPr lang="en-US" sz="2400" b="1" dirty="0"/>
              <a:t> </a:t>
            </a:r>
            <a:r>
              <a:rPr lang="en-US" sz="2400" b="1" dirty="0" err="1"/>
              <a:t>tartibda</a:t>
            </a:r>
            <a:r>
              <a:rPr lang="en-US" sz="2400" b="1" dirty="0"/>
              <a:t> </a:t>
            </a:r>
            <a:r>
              <a:rPr lang="en-US" sz="2400" b="1" dirty="0" err="1"/>
              <a:t>ishlash</a:t>
            </a:r>
            <a:r>
              <a:rPr lang="en-US" sz="2400" dirty="0"/>
              <a:t> </a:t>
            </a:r>
            <a:r>
              <a:rPr lang="en-US" sz="2400" dirty="0" err="1"/>
              <a:t>ekskursiyada</a:t>
            </a:r>
            <a:r>
              <a:rPr lang="en-US" sz="2400" dirty="0"/>
              <a:t> </a:t>
            </a:r>
            <a:r>
              <a:rPr lang="en-US" sz="2400" dirty="0" err="1"/>
              <a:t>quyidagicha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oshadi</a:t>
            </a:r>
            <a:r>
              <a:rPr lang="en-US" sz="2400" dirty="0" smtClean="0"/>
              <a:t>:</a:t>
            </a:r>
          </a:p>
          <a:p>
            <a:endParaRPr lang="en-US" sz="2400" dirty="0"/>
          </a:p>
          <a:p>
            <a:r>
              <a:rPr lang="en-US" sz="2400" dirty="0" err="1"/>
              <a:t>Ayrim</a:t>
            </a:r>
            <a:r>
              <a:rPr lang="en-US" sz="2400" dirty="0"/>
              <a:t> </a:t>
            </a:r>
            <a:r>
              <a:rPr lang="en-US" sz="2400" dirty="0" err="1"/>
              <a:t>o‘quvchilar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ekskursiya</a:t>
            </a:r>
            <a:r>
              <a:rPr lang="en-US" sz="2400" dirty="0"/>
              <a:t> </a:t>
            </a:r>
            <a:r>
              <a:rPr lang="en-US" sz="2400" b="1" dirty="0" err="1"/>
              <a:t>kichik</a:t>
            </a:r>
            <a:r>
              <a:rPr lang="en-US" sz="2400" b="1" dirty="0"/>
              <a:t> </a:t>
            </a:r>
            <a:r>
              <a:rPr lang="en-US" sz="2400" b="1" dirty="0" err="1"/>
              <a:t>guruhlarda</a:t>
            </a:r>
            <a:r>
              <a:rPr lang="en-US" sz="2400" dirty="0"/>
              <a:t> </a:t>
            </a:r>
            <a:r>
              <a:rPr lang="en-US" sz="2400" dirty="0" err="1"/>
              <a:t>yoki</a:t>
            </a:r>
            <a:r>
              <a:rPr lang="en-US" sz="2400" dirty="0"/>
              <a:t> </a:t>
            </a:r>
            <a:r>
              <a:rPr lang="en-US" sz="2400" b="1" dirty="0"/>
              <a:t>individual </a:t>
            </a:r>
            <a:r>
              <a:rPr lang="en-US" sz="2400" b="1" dirty="0" err="1"/>
              <a:t>yordamchi</a:t>
            </a:r>
            <a:r>
              <a:rPr lang="en-US" sz="2400" dirty="0"/>
              <a:t> 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qilinadi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dirty="0" err="1"/>
              <a:t>Ekskursiyadan</a:t>
            </a:r>
            <a:r>
              <a:rPr lang="en-US" sz="2400" dirty="0"/>
              <a:t> </a:t>
            </a:r>
            <a:r>
              <a:rPr lang="en-US" sz="2400" dirty="0" err="1"/>
              <a:t>oldin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o‘quvchiga</a:t>
            </a:r>
            <a:r>
              <a:rPr lang="en-US" sz="2400" dirty="0"/>
              <a:t> </a:t>
            </a:r>
            <a:r>
              <a:rPr lang="en-US" sz="2400" b="1" dirty="0"/>
              <a:t>individual </a:t>
            </a:r>
            <a:r>
              <a:rPr lang="en-US" sz="2400" b="1" dirty="0" err="1"/>
              <a:t>marshrut</a:t>
            </a:r>
            <a:r>
              <a:rPr lang="en-US" sz="2400" b="1" dirty="0"/>
              <a:t> </a:t>
            </a:r>
            <a:r>
              <a:rPr lang="en-US" sz="2400" b="1" dirty="0" err="1"/>
              <a:t>varaqasi</a:t>
            </a:r>
            <a:r>
              <a:rPr lang="en-US" sz="2400" dirty="0"/>
              <a:t> </a:t>
            </a:r>
            <a:r>
              <a:rPr lang="en-US" sz="2400" dirty="0" err="1"/>
              <a:t>tayyorlanadi</a:t>
            </a:r>
            <a:r>
              <a:rPr lang="en-US" sz="2400" dirty="0"/>
              <a:t> (</a:t>
            </a:r>
            <a:r>
              <a:rPr lang="en-US" sz="2400" dirty="0" err="1"/>
              <a:t>rasm</a:t>
            </a:r>
            <a:r>
              <a:rPr lang="en-US" sz="2400" dirty="0"/>
              <a:t>, </a:t>
            </a:r>
            <a:r>
              <a:rPr lang="en-US" sz="2400" dirty="0" err="1"/>
              <a:t>piktogramma</a:t>
            </a:r>
            <a:r>
              <a:rPr lang="en-US" sz="2400" dirty="0"/>
              <a:t>, </a:t>
            </a:r>
            <a:r>
              <a:rPr lang="en-US" sz="2400" dirty="0" err="1"/>
              <a:t>qisqa</a:t>
            </a:r>
            <a:r>
              <a:rPr lang="en-US" sz="2400" dirty="0"/>
              <a:t> </a:t>
            </a:r>
            <a:r>
              <a:rPr lang="en-US" sz="2400" dirty="0" err="1"/>
              <a:t>so‘zlar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 smtClean="0"/>
              <a:t>).</a:t>
            </a:r>
          </a:p>
          <a:p>
            <a:endParaRPr lang="en-US" sz="2400" dirty="0"/>
          </a:p>
          <a:p>
            <a:r>
              <a:rPr lang="en-US" sz="2400" dirty="0" err="1"/>
              <a:t>Ekskursiyadan</a:t>
            </a:r>
            <a:r>
              <a:rPr lang="en-US" sz="2400" dirty="0"/>
              <a:t> </a:t>
            </a:r>
            <a:r>
              <a:rPr lang="en-US" sz="2400" dirty="0" err="1"/>
              <a:t>keyin</a:t>
            </a:r>
            <a:r>
              <a:rPr lang="en-US" sz="2400" dirty="0"/>
              <a:t> </a:t>
            </a:r>
            <a:r>
              <a:rPr lang="en-US" sz="2400" b="1" dirty="0" err="1"/>
              <a:t>har</a:t>
            </a:r>
            <a:r>
              <a:rPr lang="en-US" sz="2400" b="1" dirty="0"/>
              <a:t> </a:t>
            </a:r>
            <a:r>
              <a:rPr lang="en-US" sz="2400" b="1" dirty="0" err="1"/>
              <a:t>bir</a:t>
            </a:r>
            <a:r>
              <a:rPr lang="en-US" sz="2400" b="1" dirty="0"/>
              <a:t> bola </a:t>
            </a:r>
            <a:r>
              <a:rPr lang="en-US" sz="2400" b="1" dirty="0" err="1"/>
              <a:t>o‘z</a:t>
            </a:r>
            <a:r>
              <a:rPr lang="en-US" sz="2400" b="1" dirty="0"/>
              <a:t> </a:t>
            </a:r>
            <a:r>
              <a:rPr lang="en-US" sz="2400" b="1" dirty="0" err="1"/>
              <a:t>qobiliyati</a:t>
            </a:r>
            <a:r>
              <a:rPr lang="en-US" sz="2400" b="1" dirty="0"/>
              <a:t> </a:t>
            </a:r>
            <a:r>
              <a:rPr lang="en-US" sz="2400" b="1" dirty="0" err="1"/>
              <a:t>darajasida</a:t>
            </a:r>
            <a:r>
              <a:rPr lang="en-US" sz="2400" dirty="0"/>
              <a:t> </a:t>
            </a:r>
            <a:r>
              <a:rPr lang="en-US" sz="2400" dirty="0" err="1"/>
              <a:t>hisobot</a:t>
            </a:r>
            <a:r>
              <a:rPr lang="en-US" sz="2400" dirty="0"/>
              <a:t> </a:t>
            </a:r>
            <a:r>
              <a:rPr lang="en-US" sz="2400" dirty="0" err="1"/>
              <a:t>beradi</a:t>
            </a:r>
            <a:r>
              <a:rPr lang="en-US" sz="2400" dirty="0"/>
              <a:t> (</a:t>
            </a:r>
            <a:r>
              <a:rPr lang="en-US" sz="2400" dirty="0" err="1"/>
              <a:t>og‘zaki</a:t>
            </a:r>
            <a:r>
              <a:rPr lang="en-US" sz="2400" dirty="0"/>
              <a:t>, </a:t>
            </a:r>
            <a:r>
              <a:rPr lang="en-US" sz="2400" dirty="0" err="1"/>
              <a:t>chizma</a:t>
            </a:r>
            <a:r>
              <a:rPr lang="en-US" sz="2400" dirty="0"/>
              <a:t>, </a:t>
            </a:r>
            <a:r>
              <a:rPr lang="en-US" sz="2400" dirty="0" err="1"/>
              <a:t>kollaj</a:t>
            </a:r>
            <a:r>
              <a:rPr lang="en-US" sz="2400" dirty="0"/>
              <a:t>, </a:t>
            </a:r>
            <a:r>
              <a:rPr lang="en-US" sz="2400" dirty="0" err="1"/>
              <a:t>audioyozuv</a:t>
            </a:r>
            <a:r>
              <a:rPr lang="en-US" sz="24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0862494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0600" y="304799"/>
            <a:ext cx="44196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/>
              <a:t>Interfaol</a:t>
            </a:r>
            <a:r>
              <a:rPr lang="en-US" b="1" dirty="0"/>
              <a:t> </a:t>
            </a:r>
            <a:r>
              <a:rPr lang="en-US" b="1" dirty="0" err="1" smtClean="0"/>
              <a:t>Usullar</a:t>
            </a:r>
            <a:endParaRPr lang="en-US" b="1" dirty="0" smtClean="0"/>
          </a:p>
          <a:p>
            <a:endParaRPr lang="en-US" b="1" dirty="0"/>
          </a:p>
          <a:p>
            <a:endParaRPr lang="en-US" b="1" dirty="0"/>
          </a:p>
          <a:p>
            <a:pPr>
              <a:buFont typeface="Wingdings" pitchFamily="2" charset="2"/>
              <a:buChar char="v"/>
            </a:pPr>
            <a:r>
              <a:rPr lang="en-US" b="1" dirty="0" err="1" smtClean="0">
                <a:solidFill>
                  <a:srgbClr val="00B050"/>
                </a:solidFill>
              </a:rPr>
              <a:t>Topishmoq</a:t>
            </a:r>
            <a:r>
              <a:rPr lang="en-US" b="1" dirty="0" smtClean="0">
                <a:solidFill>
                  <a:srgbClr val="00B050"/>
                </a:solidFill>
              </a:rPr>
              <a:t>  </a:t>
            </a:r>
            <a:r>
              <a:rPr lang="en-US" b="1" dirty="0" err="1">
                <a:solidFill>
                  <a:srgbClr val="00B050"/>
                </a:solidFill>
              </a:rPr>
              <a:t>va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Vazifalar</a:t>
            </a:r>
            <a:r>
              <a:rPr lang="en-US" b="1" dirty="0" smtClean="0">
                <a:solidFill>
                  <a:srgbClr val="00B050"/>
                </a:solidFill>
              </a:rPr>
              <a:t>:</a:t>
            </a:r>
          </a:p>
          <a:p>
            <a:pPr>
              <a:buFont typeface="Wingdings" pitchFamily="2" charset="2"/>
              <a:buChar char="v"/>
            </a:pPr>
            <a:endParaRPr lang="en-US" b="1" dirty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b="1" dirty="0">
                <a:solidFill>
                  <a:srgbClr val="00B050"/>
                </a:solidFill>
              </a:rPr>
              <a:t>"Toping"</a:t>
            </a:r>
            <a:r>
              <a:rPr lang="en-US" dirty="0">
                <a:solidFill>
                  <a:srgbClr val="00B050"/>
                </a:solidFill>
              </a:rPr>
              <a:t> - </a:t>
            </a:r>
            <a:r>
              <a:rPr lang="en-US" dirty="0" err="1">
                <a:solidFill>
                  <a:srgbClr val="00B050"/>
                </a:solidFill>
              </a:rPr>
              <a:t>ma'lum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ob'ektni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topish</a:t>
            </a:r>
            <a:endParaRPr lang="en-US" dirty="0" smtClean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endParaRPr lang="en-US" dirty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b="1" dirty="0">
                <a:solidFill>
                  <a:srgbClr val="00B050"/>
                </a:solidFill>
              </a:rPr>
              <a:t>"</a:t>
            </a:r>
            <a:r>
              <a:rPr lang="en-US" b="1" dirty="0" err="1">
                <a:solidFill>
                  <a:srgbClr val="00B050"/>
                </a:solidFill>
              </a:rPr>
              <a:t>Sanang</a:t>
            </a:r>
            <a:r>
              <a:rPr lang="en-US" b="1" dirty="0">
                <a:solidFill>
                  <a:srgbClr val="00B050"/>
                </a:solidFill>
              </a:rPr>
              <a:t>"</a:t>
            </a:r>
            <a:r>
              <a:rPr lang="en-US" dirty="0">
                <a:solidFill>
                  <a:srgbClr val="00B050"/>
                </a:solidFill>
              </a:rPr>
              <a:t> - </a:t>
            </a:r>
            <a:r>
              <a:rPr lang="en-US" dirty="0" err="1">
                <a:solidFill>
                  <a:srgbClr val="00B050"/>
                </a:solidFill>
              </a:rPr>
              <a:t>miqdorni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hisoblash</a:t>
            </a:r>
            <a:endParaRPr lang="en-US" dirty="0" smtClean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endParaRPr lang="en-US" dirty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b="1" dirty="0">
                <a:solidFill>
                  <a:srgbClr val="00B050"/>
                </a:solidFill>
              </a:rPr>
              <a:t>"</a:t>
            </a:r>
            <a:r>
              <a:rPr lang="en-US" b="1" dirty="0" err="1">
                <a:solidFill>
                  <a:srgbClr val="00B050"/>
                </a:solidFill>
              </a:rPr>
              <a:t>Kuzatuvchi</a:t>
            </a:r>
            <a:r>
              <a:rPr lang="en-US" b="1" dirty="0">
                <a:solidFill>
                  <a:srgbClr val="00B050"/>
                </a:solidFill>
              </a:rPr>
              <a:t>"</a:t>
            </a:r>
            <a:r>
              <a:rPr lang="en-US" dirty="0">
                <a:solidFill>
                  <a:srgbClr val="00B050"/>
                </a:solidFill>
              </a:rPr>
              <a:t> - </a:t>
            </a:r>
            <a:r>
              <a:rPr lang="en-US" dirty="0" err="1">
                <a:solidFill>
                  <a:srgbClr val="00B050"/>
                </a:solidFill>
              </a:rPr>
              <a:t>o‘zgarishlarni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qayd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etish</a:t>
            </a:r>
            <a:endParaRPr lang="en-US" dirty="0" smtClean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endParaRPr lang="en-US" dirty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b="1" dirty="0">
                <a:solidFill>
                  <a:srgbClr val="00B050"/>
                </a:solidFill>
              </a:rPr>
              <a:t>"</a:t>
            </a:r>
            <a:r>
              <a:rPr lang="en-US" b="1" dirty="0" err="1">
                <a:solidFill>
                  <a:srgbClr val="00B050"/>
                </a:solidFill>
              </a:rPr>
              <a:t>Tabiat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detektivi</a:t>
            </a:r>
            <a:r>
              <a:rPr lang="en-US" b="1" dirty="0">
                <a:solidFill>
                  <a:srgbClr val="00B050"/>
                </a:solidFill>
              </a:rPr>
              <a:t>"</a:t>
            </a:r>
            <a:r>
              <a:rPr lang="en-US" dirty="0">
                <a:solidFill>
                  <a:srgbClr val="00B050"/>
                </a:solidFill>
              </a:rPr>
              <a:t> - </a:t>
            </a:r>
            <a:r>
              <a:rPr lang="en-US" dirty="0" err="1">
                <a:solidFill>
                  <a:srgbClr val="00B050"/>
                </a:solidFill>
              </a:rPr>
              <a:t>iz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va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belgilarni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topish</a:t>
            </a:r>
            <a:endParaRPr lang="en-US" dirty="0" smtClean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endParaRPr lang="en-US" dirty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b="1" dirty="0">
                <a:solidFill>
                  <a:srgbClr val="00B050"/>
                </a:solidFill>
              </a:rPr>
              <a:t>"</a:t>
            </a:r>
            <a:r>
              <a:rPr lang="en-US" b="1" dirty="0" err="1">
                <a:solidFill>
                  <a:srgbClr val="00B050"/>
                </a:solidFill>
              </a:rPr>
              <a:t>Tasvirlang</a:t>
            </a:r>
            <a:r>
              <a:rPr lang="en-US" b="1" dirty="0">
                <a:solidFill>
                  <a:srgbClr val="00B050"/>
                </a:solidFill>
              </a:rPr>
              <a:t>"</a:t>
            </a:r>
            <a:r>
              <a:rPr lang="en-US" dirty="0">
                <a:solidFill>
                  <a:srgbClr val="00B050"/>
                </a:solidFill>
              </a:rPr>
              <a:t> - </a:t>
            </a:r>
            <a:r>
              <a:rPr lang="en-US" dirty="0" err="1">
                <a:solidFill>
                  <a:srgbClr val="00B050"/>
                </a:solidFill>
              </a:rPr>
              <a:t>ko‘rgan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narsani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tasvirlash</a:t>
            </a:r>
            <a:endParaRPr lang="en-US" dirty="0" smtClean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endParaRPr lang="en-US" dirty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b="1" dirty="0" err="1">
                <a:solidFill>
                  <a:srgbClr val="00B050"/>
                </a:solidFill>
              </a:rPr>
              <a:t>O‘yinlar</a:t>
            </a:r>
            <a:r>
              <a:rPr lang="en-US" b="1" dirty="0" smtClean="0">
                <a:solidFill>
                  <a:srgbClr val="00B050"/>
                </a:solidFill>
              </a:rPr>
              <a:t>:</a:t>
            </a:r>
          </a:p>
          <a:p>
            <a:pPr>
              <a:buFont typeface="Wingdings" pitchFamily="2" charset="2"/>
              <a:buChar char="v"/>
            </a:pPr>
            <a:endParaRPr lang="en-US" b="1" dirty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b="1" dirty="0">
                <a:solidFill>
                  <a:srgbClr val="00B050"/>
                </a:solidFill>
              </a:rPr>
              <a:t>"</a:t>
            </a:r>
            <a:r>
              <a:rPr lang="en-US" b="1" dirty="0" err="1">
                <a:solidFill>
                  <a:srgbClr val="00B050"/>
                </a:solidFill>
              </a:rPr>
              <a:t>Hikoyachi</a:t>
            </a:r>
            <a:r>
              <a:rPr lang="en-US" b="1" dirty="0">
                <a:solidFill>
                  <a:srgbClr val="00B050"/>
                </a:solidFill>
              </a:rPr>
              <a:t>"</a:t>
            </a:r>
            <a:r>
              <a:rPr lang="en-US" dirty="0">
                <a:solidFill>
                  <a:srgbClr val="00B050"/>
                </a:solidFill>
              </a:rPr>
              <a:t> - </a:t>
            </a:r>
            <a:r>
              <a:rPr lang="en-US" dirty="0" err="1">
                <a:solidFill>
                  <a:srgbClr val="00B050"/>
                </a:solidFill>
              </a:rPr>
              <a:t>ko‘rganlarini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hikoya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qilish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86400" y="2057400"/>
            <a:ext cx="3200400" cy="4038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Integratsiya</a:t>
            </a:r>
            <a:r>
              <a:rPr lang="en-US" b="1" dirty="0" smtClean="0"/>
              <a:t> </a:t>
            </a:r>
          </a:p>
          <a:p>
            <a:pPr algn="ctr"/>
            <a:endParaRPr lang="en-US" b="1" dirty="0" smtClean="0"/>
          </a:p>
          <a:p>
            <a:pPr algn="ctr"/>
            <a:r>
              <a:rPr lang="en-US" b="1" dirty="0" err="1" smtClean="0"/>
              <a:t>Matematika</a:t>
            </a:r>
            <a:r>
              <a:rPr lang="en-US" b="1" dirty="0" smtClean="0"/>
              <a:t> </a:t>
            </a:r>
            <a:r>
              <a:rPr lang="en-US" b="1" dirty="0" err="1"/>
              <a:t>bilan</a:t>
            </a:r>
            <a:r>
              <a:rPr lang="en-US" b="1" dirty="0"/>
              <a:t>:</a:t>
            </a:r>
            <a:br>
              <a:rPr lang="en-US" b="1" dirty="0"/>
            </a:br>
            <a:r>
              <a:rPr lang="en-US" b="1" dirty="0" err="1"/>
              <a:t>O‘lchash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masofa</a:t>
            </a:r>
            <a:r>
              <a:rPr lang="en-US" dirty="0"/>
              <a:t>, </a:t>
            </a:r>
            <a:r>
              <a:rPr lang="en-US" dirty="0" err="1"/>
              <a:t>balandlik</a:t>
            </a:r>
            <a:r>
              <a:rPr lang="en-US" dirty="0"/>
              <a:t>, </a:t>
            </a:r>
            <a:r>
              <a:rPr lang="en-US" dirty="0" err="1"/>
              <a:t>hajm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err="1"/>
              <a:t>Sanash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ob'ektlar</a:t>
            </a:r>
            <a:r>
              <a:rPr lang="en-US" dirty="0"/>
              <a:t> </a:t>
            </a:r>
            <a:r>
              <a:rPr lang="en-US" dirty="0" err="1"/>
              <a:t>sonini</a:t>
            </a:r>
            <a:r>
              <a:rPr lang="en-US" dirty="0"/>
              <a:t> </a:t>
            </a:r>
            <a:r>
              <a:rPr lang="en-US" dirty="0" err="1" smtClean="0"/>
              <a:t>hisoblash</a:t>
            </a:r>
            <a:endParaRPr lang="en-US" dirty="0" smtClean="0"/>
          </a:p>
          <a:p>
            <a:pPr algn="ctr"/>
            <a:endParaRPr lang="en-US" dirty="0"/>
          </a:p>
          <a:p>
            <a:pPr algn="ctr"/>
            <a:r>
              <a:rPr lang="en-US" dirty="0"/>
              <a:t/>
            </a:r>
            <a:br>
              <a:rPr lang="en-US" dirty="0"/>
            </a:br>
            <a:r>
              <a:rPr lang="en-US" b="1" dirty="0" err="1"/>
              <a:t>Geometriya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shakllarni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59424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3000" y="609600"/>
            <a:ext cx="7239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XULOSA</a:t>
            </a:r>
          </a:p>
          <a:p>
            <a:pPr>
              <a:buFont typeface="Wingdings" pitchFamily="2" charset="2"/>
              <a:buChar char="ü"/>
            </a:pPr>
            <a:r>
              <a:rPr lang="en-US" dirty="0" err="1">
                <a:solidFill>
                  <a:srgbClr val="C00000"/>
                </a:solidFill>
              </a:rPr>
              <a:t>Ekskursiyalar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boshlang'ich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sinf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o'quvchilari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uchun</a:t>
            </a:r>
            <a:r>
              <a:rPr lang="en-US" dirty="0" smtClean="0">
                <a:solidFill>
                  <a:srgbClr val="C00000"/>
                </a:solidFill>
              </a:rPr>
              <a:t>:</a:t>
            </a:r>
          </a:p>
          <a:p>
            <a:pPr>
              <a:buFont typeface="Wingdings" pitchFamily="2" charset="2"/>
              <a:buChar char="ü"/>
            </a:pPr>
            <a:endParaRPr lang="en-US" dirty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b="1" dirty="0" err="1">
                <a:solidFill>
                  <a:srgbClr val="C00000"/>
                </a:solidFill>
              </a:rPr>
              <a:t>Hayotiy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tajriba</a:t>
            </a:r>
            <a:r>
              <a:rPr lang="en-US" dirty="0">
                <a:solidFill>
                  <a:srgbClr val="C00000"/>
                </a:solidFill>
              </a:rPr>
              <a:t> </a:t>
            </a:r>
            <a:r>
              <a:rPr lang="en-US" dirty="0" err="1" smtClean="0">
                <a:solidFill>
                  <a:srgbClr val="C00000"/>
                </a:solidFill>
              </a:rPr>
              <a:t>beradi</a:t>
            </a:r>
            <a:endParaRPr lang="en-US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endParaRPr lang="en-US" dirty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b="1" dirty="0" err="1">
                <a:solidFill>
                  <a:srgbClr val="C00000"/>
                </a:solidFill>
              </a:rPr>
              <a:t>Nazariy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bilimni</a:t>
            </a:r>
            <a:r>
              <a:rPr lang="en-US" dirty="0">
                <a:solidFill>
                  <a:srgbClr val="C00000"/>
                </a:solidFill>
              </a:rPr>
              <a:t> </a:t>
            </a:r>
            <a:r>
              <a:rPr lang="en-US" dirty="0" err="1" smtClean="0">
                <a:solidFill>
                  <a:srgbClr val="C00000"/>
                </a:solidFill>
              </a:rPr>
              <a:t>mustahkamlaydi</a:t>
            </a:r>
            <a:endParaRPr lang="en-US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endParaRPr lang="en-US" dirty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b="1" dirty="0" err="1">
                <a:solidFill>
                  <a:srgbClr val="C00000"/>
                </a:solidFill>
              </a:rPr>
              <a:t>Kuzatish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ko'nikmalarini</a:t>
            </a:r>
            <a:r>
              <a:rPr lang="en-US" dirty="0">
                <a:solidFill>
                  <a:srgbClr val="C00000"/>
                </a:solidFill>
              </a:rPr>
              <a:t> </a:t>
            </a:r>
            <a:r>
              <a:rPr lang="en-US" dirty="0" err="1" smtClean="0">
                <a:solidFill>
                  <a:srgbClr val="C00000"/>
                </a:solidFill>
              </a:rPr>
              <a:t>rivojlantıradi</a:t>
            </a:r>
            <a:endParaRPr lang="en-US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endParaRPr lang="en-US" dirty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b="1" dirty="0" err="1">
                <a:solidFill>
                  <a:srgbClr val="C00000"/>
                </a:solidFill>
              </a:rPr>
              <a:t>Jamiyat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bilan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bog'lanishni</a:t>
            </a:r>
            <a:r>
              <a:rPr lang="en-US" dirty="0">
                <a:solidFill>
                  <a:srgbClr val="C00000"/>
                </a:solidFill>
              </a:rPr>
              <a:t> </a:t>
            </a:r>
            <a:r>
              <a:rPr lang="en-US" dirty="0" err="1" smtClean="0">
                <a:solidFill>
                  <a:srgbClr val="C00000"/>
                </a:solidFill>
              </a:rPr>
              <a:t>o‘rgatadi</a:t>
            </a:r>
            <a:endParaRPr lang="en-US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endParaRPr lang="en-US" dirty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b="1" dirty="0" err="1">
                <a:solidFill>
                  <a:srgbClr val="C00000"/>
                </a:solidFill>
              </a:rPr>
              <a:t>Tabiatni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sevishni</a:t>
            </a:r>
            <a:r>
              <a:rPr lang="en-US" dirty="0">
                <a:solidFill>
                  <a:srgbClr val="C00000"/>
                </a:solidFill>
              </a:rPr>
              <a:t> </a:t>
            </a:r>
            <a:r>
              <a:rPr lang="en-US" dirty="0" err="1" smtClean="0">
                <a:solidFill>
                  <a:srgbClr val="C00000"/>
                </a:solidFill>
              </a:rPr>
              <a:t>tarbiyalaydi</a:t>
            </a:r>
            <a:endParaRPr lang="en-US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endParaRPr lang="en-US" dirty="0">
              <a:solidFill>
                <a:srgbClr val="C00000"/>
              </a:solidFill>
            </a:endParaRPr>
          </a:p>
          <a:p>
            <a:r>
              <a:rPr lang="en-US" dirty="0" err="1">
                <a:solidFill>
                  <a:srgbClr val="C00000"/>
                </a:solidFill>
              </a:rPr>
              <a:t>Har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bir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ekskursiya</a:t>
            </a:r>
            <a:r>
              <a:rPr lang="en-US" dirty="0">
                <a:solidFill>
                  <a:srgbClr val="C00000"/>
                </a:solidFill>
              </a:rPr>
              <a:t> - </a:t>
            </a:r>
            <a:r>
              <a:rPr lang="en-US" dirty="0" err="1">
                <a:solidFill>
                  <a:srgbClr val="C00000"/>
                </a:solidFill>
              </a:rPr>
              <a:t>bu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yangi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dunyoni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kashf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qilish</a:t>
            </a:r>
            <a:r>
              <a:rPr lang="en-US" dirty="0">
                <a:solidFill>
                  <a:srgbClr val="C00000"/>
                </a:solidFill>
              </a:rPr>
              <a:t>, </a:t>
            </a:r>
            <a:endParaRPr lang="en-US" dirty="0" smtClean="0">
              <a:solidFill>
                <a:srgbClr val="C00000"/>
              </a:solidFill>
            </a:endParaRPr>
          </a:p>
          <a:p>
            <a:r>
              <a:rPr lang="en-US" dirty="0" err="1" smtClean="0">
                <a:solidFill>
                  <a:srgbClr val="C00000"/>
                </a:solidFill>
              </a:rPr>
              <a:t>bilimlarni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boyitish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va</a:t>
            </a:r>
            <a:endParaRPr lang="en-US" dirty="0" smtClean="0">
              <a:solidFill>
                <a:srgbClr val="C00000"/>
              </a:solidFill>
            </a:endParaRPr>
          </a:p>
          <a:p>
            <a:r>
              <a:rPr lang="en-US" dirty="0" err="1" smtClean="0">
                <a:solidFill>
                  <a:srgbClr val="C00000"/>
                </a:solidFill>
              </a:rPr>
              <a:t>bolalarni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hayotga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tayyorlashning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muhim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bosqichi</a:t>
            </a:r>
            <a:r>
              <a:rPr lang="en-US" dirty="0">
                <a:solidFill>
                  <a:srgbClr val="C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30177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81000"/>
            <a:ext cx="6149975" cy="5791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95493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04800"/>
            <a:ext cx="7772399" cy="6172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54780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8600"/>
            <a:ext cx="7696200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71986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85</TotalTime>
  <Words>619</Words>
  <Application>Microsoft Office PowerPoint</Application>
  <PresentationFormat>On-screen Show (4:3)</PresentationFormat>
  <Paragraphs>202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Solstice</vt:lpstr>
      <vt:lpstr>Boshlang‘ich sinf tarbiya darslarida zamonaviy ta’lim texnologiyalari va inklyuzivlik.  (2 soat amaliy mashg‘ulot)  </vt:lpstr>
      <vt:lpstr>PowerPoint Presentation</vt:lpstr>
      <vt:lpstr>PowerPoint Presentation</vt:lpstr>
      <vt:lpstr>Tarbiya darslari sinf xonasidan tashqarida    — tabiat qo‘ynida,  kutubxonada  muzeyda o‘tkazilishi mumkin,  bu bolalarning bilim va tajribasini boyitadi.  Natijada, to‘g‘ri tashkil etilgan tarbiya darslari bolaning shaxs sifatida shakllanishida va jamiyatga moslashuvida muhim ro’l o‘ynaydi. </vt:lpstr>
      <vt:lpstr>PowerPoint Presentation</vt:lpstr>
      <vt:lpstr>.</vt:lpstr>
      <vt:lpstr>Darslardada:  zamonaviy ta’lim texnologiyalari,  multimedia taqdimotlari,  interaktiv mashqlar  qisqa videoroliklardan foydalanish </vt:lpstr>
      <vt:lpstr>PowerPoint Presentation</vt:lpstr>
      <vt:lpstr>Unutmang  sizda tayyor reja 1 yordam va nogironkigi bor o’quvchilar uchun kerakli jihoz va tibbiy vositalar,  yordamchi , masofa aniqligi , bolalarni band qilish rejasi, malumot  berish va almashish rejasi, transport, administratsiya  va ota-onlar roziligi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Boshlang‘ich sinf tarbiya darslarida zamonaviy ta’lim texnologiyalari va inklyuzivlik.  (2 soat amaliy mashg‘ulot)</dc:title>
  <dc:creator>Acer-i5</dc:creator>
  <cp:lastModifiedBy>Acer-i5</cp:lastModifiedBy>
  <cp:revision>10</cp:revision>
  <dcterms:created xsi:type="dcterms:W3CDTF">2026-04-08T15:07:53Z</dcterms:created>
  <dcterms:modified xsi:type="dcterms:W3CDTF">2026-10-08T08:50:08Z</dcterms:modified>
</cp:coreProperties>
</file>