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36"/>
  </p:notesMasterIdLst>
  <p:sldIdLst>
    <p:sldId id="361" r:id="rId2"/>
    <p:sldId id="350" r:id="rId3"/>
    <p:sldId id="442" r:id="rId4"/>
    <p:sldId id="446" r:id="rId5"/>
    <p:sldId id="441" r:id="rId6"/>
    <p:sldId id="443" r:id="rId7"/>
    <p:sldId id="444" r:id="rId8"/>
    <p:sldId id="354" r:id="rId9"/>
    <p:sldId id="356" r:id="rId10"/>
    <p:sldId id="448" r:id="rId11"/>
    <p:sldId id="455" r:id="rId12"/>
    <p:sldId id="456" r:id="rId13"/>
    <p:sldId id="457" r:id="rId14"/>
    <p:sldId id="358" r:id="rId15"/>
    <p:sldId id="465" r:id="rId16"/>
    <p:sldId id="445" r:id="rId17"/>
    <p:sldId id="359" r:id="rId18"/>
    <p:sldId id="357" r:id="rId19"/>
    <p:sldId id="353" r:id="rId20"/>
    <p:sldId id="355" r:id="rId21"/>
    <p:sldId id="458" r:id="rId22"/>
    <p:sldId id="459" r:id="rId23"/>
    <p:sldId id="460" r:id="rId24"/>
    <p:sldId id="462" r:id="rId25"/>
    <p:sldId id="447" r:id="rId26"/>
    <p:sldId id="464" r:id="rId27"/>
    <p:sldId id="466" r:id="rId28"/>
    <p:sldId id="454" r:id="rId29"/>
    <p:sldId id="449" r:id="rId30"/>
    <p:sldId id="450" r:id="rId31"/>
    <p:sldId id="451" r:id="rId32"/>
    <p:sldId id="452" r:id="rId33"/>
    <p:sldId id="453" r:id="rId34"/>
    <p:sldId id="463" r:id="rId35"/>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B5B"/>
    <a:srgbClr val="1F295C"/>
    <a:srgbClr val="002060"/>
    <a:srgbClr val="E53935"/>
    <a:srgbClr val="80C783"/>
    <a:srgbClr val="E6E6E6"/>
    <a:srgbClr val="FF8B8B"/>
    <a:srgbClr val="FF6161"/>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87" autoAdjust="0"/>
    <p:restoredTop sz="94660"/>
  </p:normalViewPr>
  <p:slideViewPr>
    <p:cSldViewPr>
      <p:cViewPr>
        <p:scale>
          <a:sx n="50" d="100"/>
          <a:sy n="50" d="100"/>
        </p:scale>
        <p:origin x="1138" y="134"/>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2F0499-15B8-401D-8683-F68A9C4E6BA6}"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ru-RU"/>
        </a:p>
      </dgm:t>
    </dgm:pt>
    <dgm:pt modelId="{7CABAA52-3561-4937-BE53-60CA96DE92BE}">
      <dgm:prSet phldrT="[Текст]" custT="1"/>
      <dgm:spPr>
        <a:ln w="76200">
          <a:solidFill>
            <a:srgbClr val="7030A0"/>
          </a:solidFill>
        </a:ln>
      </dgm:spPr>
      <dgm:t>
        <a:bodyPr/>
        <a:lstStyle/>
        <a:p>
          <a:r>
            <a:rPr lang="uz-Latn-UZ" sz="2400" b="1" dirty="0">
              <a:latin typeface="Times New Roman" panose="02020603050405020304" pitchFamily="18" charset="0"/>
              <a:cs typeface="Times New Roman" panose="02020603050405020304" pitchFamily="18" charset="0"/>
            </a:rPr>
            <a:t>Konvergent Fikrlash</a:t>
          </a:r>
        </a:p>
        <a:p>
          <a:r>
            <a:rPr lang="uz-Latn-UZ" sz="2400" b="1" i="1" dirty="0">
              <a:latin typeface="Times New Roman" panose="02020603050405020304" pitchFamily="18" charset="0"/>
              <a:cs typeface="Times New Roman" panose="02020603050405020304" pitchFamily="18" charset="0"/>
            </a:rPr>
            <a:t>Konvergent fikrlash </a:t>
          </a:r>
          <a:r>
            <a:rPr lang="uz-Latn-UZ" sz="2400" i="1" dirty="0">
              <a:latin typeface="Times New Roman" panose="02020603050405020304" pitchFamily="18" charset="0"/>
              <a:cs typeface="Times New Roman" panose="02020603050405020304" pitchFamily="18" charset="0"/>
            </a:rPr>
            <a:t>— bu o‘ylashning tizimli va mantiqiy usulidir. Bu jarayon ma'lum bir masala yoki savolga aniq va to‘g‘ri javob topishga qaratilgan. Konvergen fikrlashda barcha ma'lumotlar va g‘oyalar bir nuqtaga jamlanadi, ya'ni bitta to‘g‘ri yoki optimal yechimga kelish uchun fikr yuritiladi.</a:t>
          </a:r>
          <a:endParaRPr lang="ru-RU" sz="2400" i="1" dirty="0">
            <a:latin typeface="Times New Roman" panose="02020603050405020304" pitchFamily="18" charset="0"/>
            <a:cs typeface="Times New Roman" panose="02020603050405020304" pitchFamily="18" charset="0"/>
          </a:endParaRPr>
        </a:p>
      </dgm:t>
    </dgm:pt>
    <dgm:pt modelId="{6514A554-EB64-4847-8A41-0C575AC34311}" type="parTrans" cxnId="{F2E50BCE-1D8E-492D-BDCA-B4AD953971D7}">
      <dgm:prSet/>
      <dgm:spPr/>
      <dgm:t>
        <a:bodyPr/>
        <a:lstStyle/>
        <a:p>
          <a:endParaRPr lang="ru-RU"/>
        </a:p>
      </dgm:t>
    </dgm:pt>
    <dgm:pt modelId="{39F6F9BD-F920-443D-8F49-22B29AB3C321}" type="sibTrans" cxnId="{F2E50BCE-1D8E-492D-BDCA-B4AD953971D7}">
      <dgm:prSet/>
      <dgm:spPr/>
      <dgm:t>
        <a:bodyPr/>
        <a:lstStyle/>
        <a:p>
          <a:endParaRPr lang="ru-RU"/>
        </a:p>
      </dgm:t>
    </dgm:pt>
    <dgm:pt modelId="{58AF8C28-2AB0-4335-B404-4F9F68AB2DA7}">
      <dgm:prSet phldrT="[Текст]" custT="1"/>
      <dgm:spPr>
        <a:solidFill>
          <a:schemeClr val="accent3"/>
        </a:solidFill>
      </dgm:spPr>
      <dgm:t>
        <a:bodyPr/>
        <a:lstStyle/>
        <a:p>
          <a:r>
            <a:rPr lang="uz-Latn-UZ" sz="2400" b="1" dirty="0">
              <a:latin typeface="Times New Roman" panose="02020603050405020304" pitchFamily="18" charset="0"/>
              <a:cs typeface="Times New Roman" panose="02020603050405020304" pitchFamily="18" charset="0"/>
            </a:rPr>
            <a:t>Aniqlik va to‘g‘rilik:</a:t>
          </a:r>
          <a:r>
            <a:rPr lang="uz-Latn-UZ" sz="2400" dirty="0">
              <a:latin typeface="Times New Roman" panose="02020603050405020304" pitchFamily="18" charset="0"/>
              <a:cs typeface="Times New Roman" panose="02020603050405020304" pitchFamily="18" charset="0"/>
            </a:rPr>
            <a:t> Konvergen fikrlashda javoblar aniq, mantiqan to‘g‘ri va faktlarga asoslangan bo‘ladi.</a:t>
          </a:r>
          <a:endParaRPr lang="ru-RU" sz="2400" dirty="0">
            <a:latin typeface="Times New Roman" panose="02020603050405020304" pitchFamily="18" charset="0"/>
            <a:cs typeface="Times New Roman" panose="02020603050405020304" pitchFamily="18" charset="0"/>
          </a:endParaRPr>
        </a:p>
      </dgm:t>
    </dgm:pt>
    <dgm:pt modelId="{1B36DCF2-42EF-4876-87EA-122D993EE93C}" type="parTrans" cxnId="{5204AF16-6D3E-437B-808D-5F207569354D}">
      <dgm:prSet/>
      <dgm:spPr/>
      <dgm:t>
        <a:bodyPr/>
        <a:lstStyle/>
        <a:p>
          <a:endParaRPr lang="ru-RU"/>
        </a:p>
      </dgm:t>
    </dgm:pt>
    <dgm:pt modelId="{A4B825CB-CD94-4D03-B292-D2D0A0157BA1}" type="sibTrans" cxnId="{5204AF16-6D3E-437B-808D-5F207569354D}">
      <dgm:prSet/>
      <dgm:spPr/>
      <dgm:t>
        <a:bodyPr/>
        <a:lstStyle/>
        <a:p>
          <a:endParaRPr lang="ru-RU"/>
        </a:p>
      </dgm:t>
    </dgm:pt>
    <dgm:pt modelId="{8C1E7854-67F4-4D87-80F4-8EAB143FD7FC}">
      <dgm:prSet phldrT="[Текст]" custT="1"/>
      <dgm:spPr>
        <a:solidFill>
          <a:srgbClr val="00B0F0"/>
        </a:solidFill>
      </dgm:spPr>
      <dgm:t>
        <a:bodyPr/>
        <a:lstStyle/>
        <a:p>
          <a:r>
            <a:rPr lang="uz-Latn-UZ" sz="2400" b="1" dirty="0">
              <a:latin typeface="Times New Roman" panose="02020603050405020304" pitchFamily="18" charset="0"/>
              <a:cs typeface="Times New Roman" panose="02020603050405020304" pitchFamily="18" charset="0"/>
            </a:rPr>
            <a:t>Muammoning yechimi:</a:t>
          </a:r>
          <a:r>
            <a:rPr lang="uz-Latn-UZ" sz="2400" dirty="0">
              <a:latin typeface="Times New Roman" panose="02020603050405020304" pitchFamily="18" charset="0"/>
              <a:cs typeface="Times New Roman" panose="02020603050405020304" pitchFamily="18" charset="0"/>
            </a:rPr>
            <a:t> Masala yoki savolga faqat bitta to‘g‘ri yechimni topish maqsad qilinadi.</a:t>
          </a:r>
          <a:endParaRPr lang="ru-RU" sz="2400" dirty="0">
            <a:latin typeface="Times New Roman" panose="02020603050405020304" pitchFamily="18" charset="0"/>
            <a:cs typeface="Times New Roman" panose="02020603050405020304" pitchFamily="18" charset="0"/>
          </a:endParaRPr>
        </a:p>
      </dgm:t>
    </dgm:pt>
    <dgm:pt modelId="{2314FFC8-4251-40D5-AAC2-C8D6097A0176}" type="parTrans" cxnId="{F5B01242-792C-4F45-81F8-BEB813B52A3F}">
      <dgm:prSet/>
      <dgm:spPr/>
      <dgm:t>
        <a:bodyPr/>
        <a:lstStyle/>
        <a:p>
          <a:endParaRPr lang="ru-RU"/>
        </a:p>
      </dgm:t>
    </dgm:pt>
    <dgm:pt modelId="{103D7C9B-56A8-4E5F-BF2B-ECCFA4C4C2AE}" type="sibTrans" cxnId="{F5B01242-792C-4F45-81F8-BEB813B52A3F}">
      <dgm:prSet/>
      <dgm:spPr/>
      <dgm:t>
        <a:bodyPr/>
        <a:lstStyle/>
        <a:p>
          <a:endParaRPr lang="ru-RU"/>
        </a:p>
      </dgm:t>
    </dgm:pt>
    <dgm:pt modelId="{B3E248BC-54C4-4296-8D44-4B9ACBC889D4}">
      <dgm:prSet phldrT="[Текст]" custT="1"/>
      <dgm:spPr>
        <a:solidFill>
          <a:schemeClr val="accent4">
            <a:lumMod val="75000"/>
          </a:schemeClr>
        </a:solidFill>
      </dgm:spPr>
      <dgm:t>
        <a:bodyPr/>
        <a:lstStyle/>
        <a:p>
          <a:r>
            <a:rPr lang="uz-Latn-UZ" sz="2400" b="1" dirty="0">
              <a:latin typeface="Times New Roman" panose="02020603050405020304" pitchFamily="18" charset="0"/>
              <a:cs typeface="Times New Roman" panose="02020603050405020304" pitchFamily="18" charset="0"/>
            </a:rPr>
            <a:t>Yakuniy qaror: </a:t>
          </a:r>
          <a:r>
            <a:rPr lang="uz-Latn-UZ" sz="2400" b="0" dirty="0">
              <a:latin typeface="Times New Roman" panose="02020603050405020304" pitchFamily="18" charset="0"/>
              <a:cs typeface="Times New Roman" panose="02020603050405020304" pitchFamily="18" charset="0"/>
            </a:rPr>
            <a:t>O‘quvchilar yoki shaxslar faqat bitta javobni tanlaydilar.</a:t>
          </a:r>
          <a:endParaRPr lang="ru-RU" sz="2400" b="0" dirty="0">
            <a:latin typeface="Times New Roman" panose="02020603050405020304" pitchFamily="18" charset="0"/>
            <a:cs typeface="Times New Roman" panose="02020603050405020304" pitchFamily="18" charset="0"/>
          </a:endParaRPr>
        </a:p>
      </dgm:t>
    </dgm:pt>
    <dgm:pt modelId="{4D86B56F-B9D7-4F74-ADCE-11DFD3E85642}" type="parTrans" cxnId="{CD2C4503-19A7-41A1-B053-BABEE7FB2532}">
      <dgm:prSet/>
      <dgm:spPr/>
      <dgm:t>
        <a:bodyPr/>
        <a:lstStyle/>
        <a:p>
          <a:endParaRPr lang="ru-RU"/>
        </a:p>
      </dgm:t>
    </dgm:pt>
    <dgm:pt modelId="{DD47C552-AFFF-4BE6-9424-1C2EADCD5591}" type="sibTrans" cxnId="{CD2C4503-19A7-41A1-B053-BABEE7FB2532}">
      <dgm:prSet/>
      <dgm:spPr/>
      <dgm:t>
        <a:bodyPr/>
        <a:lstStyle/>
        <a:p>
          <a:endParaRPr lang="ru-RU"/>
        </a:p>
      </dgm:t>
    </dgm:pt>
    <dgm:pt modelId="{1F7767B5-A618-4056-AC3E-37E26286CFE9}">
      <dgm:prSet custT="1"/>
      <dgm:spPr>
        <a:solidFill>
          <a:srgbClr val="92D050"/>
        </a:solidFill>
      </dgm:spPr>
      <dgm:t>
        <a:bodyPr/>
        <a:lstStyle/>
        <a:p>
          <a:r>
            <a:rPr lang="uz-Latn-UZ" sz="2400" b="1" dirty="0">
              <a:latin typeface="Times New Roman" panose="02020603050405020304" pitchFamily="18" charset="0"/>
              <a:cs typeface="Times New Roman" panose="02020603050405020304" pitchFamily="18" charset="0"/>
            </a:rPr>
            <a:t>Mantiqiy va tahliliy yondashuv: </a:t>
          </a:r>
          <a:r>
            <a:rPr lang="uz-Latn-UZ" sz="2400" dirty="0">
              <a:latin typeface="Times New Roman" panose="02020603050405020304" pitchFamily="18" charset="0"/>
              <a:cs typeface="Times New Roman" panose="02020603050405020304" pitchFamily="18" charset="0"/>
            </a:rPr>
            <a:t>Mavjud ma'lumotlarni tahlil qilib, ulardan foydalanib, birinchi o‘rinda eng samarali javobni izlash.</a:t>
          </a:r>
        </a:p>
      </dgm:t>
    </dgm:pt>
    <dgm:pt modelId="{9C0D89C1-D837-4AE2-9690-F67A6A47D383}" type="parTrans" cxnId="{38000A51-A138-4124-AEBF-CE1E175FAA38}">
      <dgm:prSet/>
      <dgm:spPr/>
      <dgm:t>
        <a:bodyPr/>
        <a:lstStyle/>
        <a:p>
          <a:endParaRPr lang="ru-RU"/>
        </a:p>
      </dgm:t>
    </dgm:pt>
    <dgm:pt modelId="{D5EA2471-0664-4CF9-BDE7-19D86867C0B4}" type="sibTrans" cxnId="{38000A51-A138-4124-AEBF-CE1E175FAA38}">
      <dgm:prSet/>
      <dgm:spPr/>
      <dgm:t>
        <a:bodyPr/>
        <a:lstStyle/>
        <a:p>
          <a:endParaRPr lang="ru-RU"/>
        </a:p>
      </dgm:t>
    </dgm:pt>
    <dgm:pt modelId="{7706FFCD-68CF-43B3-8788-D7B202412E6D}" type="pres">
      <dgm:prSet presAssocID="{502F0499-15B8-401D-8683-F68A9C4E6BA6}" presName="Name0" presStyleCnt="0">
        <dgm:presLayoutVars>
          <dgm:chPref val="1"/>
          <dgm:dir/>
          <dgm:animOne val="branch"/>
          <dgm:animLvl val="lvl"/>
          <dgm:resizeHandles val="exact"/>
        </dgm:presLayoutVars>
      </dgm:prSet>
      <dgm:spPr/>
    </dgm:pt>
    <dgm:pt modelId="{9464D4C4-B5F9-4894-AA87-E0790F82095D}" type="pres">
      <dgm:prSet presAssocID="{7CABAA52-3561-4937-BE53-60CA96DE92BE}" presName="root1" presStyleCnt="0"/>
      <dgm:spPr/>
    </dgm:pt>
    <dgm:pt modelId="{A8082526-99A6-4848-892E-3D5988D2C3A5}" type="pres">
      <dgm:prSet presAssocID="{7CABAA52-3561-4937-BE53-60CA96DE92BE}" presName="LevelOneTextNode" presStyleLbl="node0" presStyleIdx="0" presStyleCnt="1" custAng="5400000" custScaleX="278721" custScaleY="52725" custLinFactNeighborX="-62368" custLinFactNeighborY="-2379">
        <dgm:presLayoutVars>
          <dgm:chPref val="3"/>
        </dgm:presLayoutVars>
      </dgm:prSet>
      <dgm:spPr/>
    </dgm:pt>
    <dgm:pt modelId="{8329E98B-5E86-4DCF-B283-3F8AEDFBED6C}" type="pres">
      <dgm:prSet presAssocID="{7CABAA52-3561-4937-BE53-60CA96DE92BE}" presName="level2hierChild" presStyleCnt="0"/>
      <dgm:spPr/>
    </dgm:pt>
    <dgm:pt modelId="{1E620A9B-8355-4CCB-A066-DCD3189AE9D9}" type="pres">
      <dgm:prSet presAssocID="{1B36DCF2-42EF-4876-87EA-122D993EE93C}" presName="conn2-1" presStyleLbl="parChTrans1D2" presStyleIdx="0" presStyleCnt="4"/>
      <dgm:spPr/>
    </dgm:pt>
    <dgm:pt modelId="{81F8C270-AEED-432B-A5F2-849A1A17227E}" type="pres">
      <dgm:prSet presAssocID="{1B36DCF2-42EF-4876-87EA-122D993EE93C}" presName="connTx" presStyleLbl="parChTrans1D2" presStyleIdx="0" presStyleCnt="4"/>
      <dgm:spPr/>
    </dgm:pt>
    <dgm:pt modelId="{2F250439-BE92-43D5-8B20-15305DBB82A2}" type="pres">
      <dgm:prSet presAssocID="{58AF8C28-2AB0-4335-B404-4F9F68AB2DA7}" presName="root2" presStyleCnt="0"/>
      <dgm:spPr/>
    </dgm:pt>
    <dgm:pt modelId="{51E51E50-B32B-44F0-84EE-E4C20DA148D2}" type="pres">
      <dgm:prSet presAssocID="{58AF8C28-2AB0-4335-B404-4F9F68AB2DA7}" presName="LevelTwoTextNode" presStyleLbl="node2" presStyleIdx="0" presStyleCnt="4" custLinFactNeighborX="1402" custLinFactNeighborY="-58372">
        <dgm:presLayoutVars>
          <dgm:chPref val="3"/>
        </dgm:presLayoutVars>
      </dgm:prSet>
      <dgm:spPr/>
    </dgm:pt>
    <dgm:pt modelId="{A9F6CAAA-2593-46EA-B75A-95E420E5E21C}" type="pres">
      <dgm:prSet presAssocID="{58AF8C28-2AB0-4335-B404-4F9F68AB2DA7}" presName="level3hierChild" presStyleCnt="0"/>
      <dgm:spPr/>
    </dgm:pt>
    <dgm:pt modelId="{C1E31F34-3DD1-403C-8403-F7C06DF14645}" type="pres">
      <dgm:prSet presAssocID="{2314FFC8-4251-40D5-AAC2-C8D6097A0176}" presName="conn2-1" presStyleLbl="parChTrans1D2" presStyleIdx="1" presStyleCnt="4"/>
      <dgm:spPr/>
    </dgm:pt>
    <dgm:pt modelId="{0E41FCCC-FCF0-4992-B573-4B4E0BE2EFDE}" type="pres">
      <dgm:prSet presAssocID="{2314FFC8-4251-40D5-AAC2-C8D6097A0176}" presName="connTx" presStyleLbl="parChTrans1D2" presStyleIdx="1" presStyleCnt="4"/>
      <dgm:spPr/>
    </dgm:pt>
    <dgm:pt modelId="{C8A65D25-89BA-44DE-B0DF-E2820284F084}" type="pres">
      <dgm:prSet presAssocID="{8C1E7854-67F4-4D87-80F4-8EAB143FD7FC}" presName="root2" presStyleCnt="0"/>
      <dgm:spPr/>
    </dgm:pt>
    <dgm:pt modelId="{43776510-B85A-4775-94AD-C38CCFF116F2}" type="pres">
      <dgm:prSet presAssocID="{8C1E7854-67F4-4D87-80F4-8EAB143FD7FC}" presName="LevelTwoTextNode" presStyleLbl="node2" presStyleIdx="1" presStyleCnt="4" custLinFactNeighborX="-126" custLinFactNeighborY="-6839">
        <dgm:presLayoutVars>
          <dgm:chPref val="3"/>
        </dgm:presLayoutVars>
      </dgm:prSet>
      <dgm:spPr/>
    </dgm:pt>
    <dgm:pt modelId="{E8FFB492-D831-477A-912A-4155FE31695E}" type="pres">
      <dgm:prSet presAssocID="{8C1E7854-67F4-4D87-80F4-8EAB143FD7FC}" presName="level3hierChild" presStyleCnt="0"/>
      <dgm:spPr/>
    </dgm:pt>
    <dgm:pt modelId="{13686A51-394F-40A2-8BCA-676CBE8B541D}" type="pres">
      <dgm:prSet presAssocID="{9C0D89C1-D837-4AE2-9690-F67A6A47D383}" presName="conn2-1" presStyleLbl="parChTrans1D2" presStyleIdx="2" presStyleCnt="4"/>
      <dgm:spPr/>
    </dgm:pt>
    <dgm:pt modelId="{F9C133AE-4215-4D20-9A73-6D4E2ED7F41F}" type="pres">
      <dgm:prSet presAssocID="{9C0D89C1-D837-4AE2-9690-F67A6A47D383}" presName="connTx" presStyleLbl="parChTrans1D2" presStyleIdx="2" presStyleCnt="4"/>
      <dgm:spPr/>
    </dgm:pt>
    <dgm:pt modelId="{C6D609EE-C665-4E8B-8A12-2576EAF2D201}" type="pres">
      <dgm:prSet presAssocID="{1F7767B5-A618-4056-AC3E-37E26286CFE9}" presName="root2" presStyleCnt="0"/>
      <dgm:spPr/>
    </dgm:pt>
    <dgm:pt modelId="{A8D10D86-A52E-44A1-A146-DDEE0C6C7EC8}" type="pres">
      <dgm:prSet presAssocID="{1F7767B5-A618-4056-AC3E-37E26286CFE9}" presName="LevelTwoTextNode" presStyleLbl="node2" presStyleIdx="2" presStyleCnt="4">
        <dgm:presLayoutVars>
          <dgm:chPref val="3"/>
        </dgm:presLayoutVars>
      </dgm:prSet>
      <dgm:spPr/>
    </dgm:pt>
    <dgm:pt modelId="{796275E3-128A-4971-8EB7-35B726995CFE}" type="pres">
      <dgm:prSet presAssocID="{1F7767B5-A618-4056-AC3E-37E26286CFE9}" presName="level3hierChild" presStyleCnt="0"/>
      <dgm:spPr/>
    </dgm:pt>
    <dgm:pt modelId="{AAE6FD88-0494-461D-8C1F-ED6A133D66CF}" type="pres">
      <dgm:prSet presAssocID="{4D86B56F-B9D7-4F74-ADCE-11DFD3E85642}" presName="conn2-1" presStyleLbl="parChTrans1D2" presStyleIdx="3" presStyleCnt="4"/>
      <dgm:spPr/>
    </dgm:pt>
    <dgm:pt modelId="{9B7765FC-7BBC-457D-A4B4-9EA28D316CA6}" type="pres">
      <dgm:prSet presAssocID="{4D86B56F-B9D7-4F74-ADCE-11DFD3E85642}" presName="connTx" presStyleLbl="parChTrans1D2" presStyleIdx="3" presStyleCnt="4"/>
      <dgm:spPr/>
    </dgm:pt>
    <dgm:pt modelId="{82F155FC-46C4-479A-84E9-F6912CC77676}" type="pres">
      <dgm:prSet presAssocID="{B3E248BC-54C4-4296-8D44-4B9ACBC889D4}" presName="root2" presStyleCnt="0"/>
      <dgm:spPr/>
    </dgm:pt>
    <dgm:pt modelId="{0C564512-8E3E-4E77-86BC-B3CFA42955F7}" type="pres">
      <dgm:prSet presAssocID="{B3E248BC-54C4-4296-8D44-4B9ACBC889D4}" presName="LevelTwoTextNode" presStyleLbl="node2" presStyleIdx="3" presStyleCnt="4" custLinFactNeighborX="-126" custLinFactNeighborY="54509">
        <dgm:presLayoutVars>
          <dgm:chPref val="3"/>
        </dgm:presLayoutVars>
      </dgm:prSet>
      <dgm:spPr/>
    </dgm:pt>
    <dgm:pt modelId="{FE544F7E-991F-48FD-9DFF-2744DB35DF37}" type="pres">
      <dgm:prSet presAssocID="{B3E248BC-54C4-4296-8D44-4B9ACBC889D4}" presName="level3hierChild" presStyleCnt="0"/>
      <dgm:spPr/>
    </dgm:pt>
  </dgm:ptLst>
  <dgm:cxnLst>
    <dgm:cxn modelId="{CD2C4503-19A7-41A1-B053-BABEE7FB2532}" srcId="{7CABAA52-3561-4937-BE53-60CA96DE92BE}" destId="{B3E248BC-54C4-4296-8D44-4B9ACBC889D4}" srcOrd="3" destOrd="0" parTransId="{4D86B56F-B9D7-4F74-ADCE-11DFD3E85642}" sibTransId="{DD47C552-AFFF-4BE6-9424-1C2EADCD5591}"/>
    <dgm:cxn modelId="{4AE8C10E-CB6C-4CA7-8322-C87C72CC8F58}" type="presOf" srcId="{502F0499-15B8-401D-8683-F68A9C4E6BA6}" destId="{7706FFCD-68CF-43B3-8788-D7B202412E6D}" srcOrd="0" destOrd="0" presId="urn:microsoft.com/office/officeart/2008/layout/HorizontalMultiLevelHierarchy"/>
    <dgm:cxn modelId="{87A25710-787B-4B3B-96D0-6704141A9F3A}" type="presOf" srcId="{1B36DCF2-42EF-4876-87EA-122D993EE93C}" destId="{81F8C270-AEED-432B-A5F2-849A1A17227E}" srcOrd="1" destOrd="0" presId="urn:microsoft.com/office/officeart/2008/layout/HorizontalMultiLevelHierarchy"/>
    <dgm:cxn modelId="{870A9E11-9CD1-4FA7-8BB3-D86A55B7B7E2}" type="presOf" srcId="{4D86B56F-B9D7-4F74-ADCE-11DFD3E85642}" destId="{AAE6FD88-0494-461D-8C1F-ED6A133D66CF}" srcOrd="0" destOrd="0" presId="urn:microsoft.com/office/officeart/2008/layout/HorizontalMultiLevelHierarchy"/>
    <dgm:cxn modelId="{5204AF16-6D3E-437B-808D-5F207569354D}" srcId="{7CABAA52-3561-4937-BE53-60CA96DE92BE}" destId="{58AF8C28-2AB0-4335-B404-4F9F68AB2DA7}" srcOrd="0" destOrd="0" parTransId="{1B36DCF2-42EF-4876-87EA-122D993EE93C}" sibTransId="{A4B825CB-CD94-4D03-B292-D2D0A0157BA1}"/>
    <dgm:cxn modelId="{C3526834-495B-4DED-BEA1-5C3D9D57C6EA}" type="presOf" srcId="{9C0D89C1-D837-4AE2-9690-F67A6A47D383}" destId="{F9C133AE-4215-4D20-9A73-6D4E2ED7F41F}" srcOrd="1" destOrd="0" presId="urn:microsoft.com/office/officeart/2008/layout/HorizontalMultiLevelHierarchy"/>
    <dgm:cxn modelId="{FE027D39-9114-43B4-91E0-CF4F9548A39A}" type="presOf" srcId="{B3E248BC-54C4-4296-8D44-4B9ACBC889D4}" destId="{0C564512-8E3E-4E77-86BC-B3CFA42955F7}" srcOrd="0" destOrd="0" presId="urn:microsoft.com/office/officeart/2008/layout/HorizontalMultiLevelHierarchy"/>
    <dgm:cxn modelId="{F5B01242-792C-4F45-81F8-BEB813B52A3F}" srcId="{7CABAA52-3561-4937-BE53-60CA96DE92BE}" destId="{8C1E7854-67F4-4D87-80F4-8EAB143FD7FC}" srcOrd="1" destOrd="0" parTransId="{2314FFC8-4251-40D5-AAC2-C8D6097A0176}" sibTransId="{103D7C9B-56A8-4E5F-BF2B-ECCFA4C4C2AE}"/>
    <dgm:cxn modelId="{38000A51-A138-4124-AEBF-CE1E175FAA38}" srcId="{7CABAA52-3561-4937-BE53-60CA96DE92BE}" destId="{1F7767B5-A618-4056-AC3E-37E26286CFE9}" srcOrd="2" destOrd="0" parTransId="{9C0D89C1-D837-4AE2-9690-F67A6A47D383}" sibTransId="{D5EA2471-0664-4CF9-BDE7-19D86867C0B4}"/>
    <dgm:cxn modelId="{73B3D476-2821-4DBD-A36A-C4DC6752A44B}" type="presOf" srcId="{2314FFC8-4251-40D5-AAC2-C8D6097A0176}" destId="{0E41FCCC-FCF0-4992-B573-4B4E0BE2EFDE}" srcOrd="1" destOrd="0" presId="urn:microsoft.com/office/officeart/2008/layout/HorizontalMultiLevelHierarchy"/>
    <dgm:cxn modelId="{E3C5168E-BFDF-4843-97CF-A20EA3D80080}" type="presOf" srcId="{9C0D89C1-D837-4AE2-9690-F67A6A47D383}" destId="{13686A51-394F-40A2-8BCA-676CBE8B541D}" srcOrd="0" destOrd="0" presId="urn:microsoft.com/office/officeart/2008/layout/HorizontalMultiLevelHierarchy"/>
    <dgm:cxn modelId="{6F1DF38F-87D2-48F3-B8D5-F3C047F70CC3}" type="presOf" srcId="{8C1E7854-67F4-4D87-80F4-8EAB143FD7FC}" destId="{43776510-B85A-4775-94AD-C38CCFF116F2}" srcOrd="0" destOrd="0" presId="urn:microsoft.com/office/officeart/2008/layout/HorizontalMultiLevelHierarchy"/>
    <dgm:cxn modelId="{F2E50BCE-1D8E-492D-BDCA-B4AD953971D7}" srcId="{502F0499-15B8-401D-8683-F68A9C4E6BA6}" destId="{7CABAA52-3561-4937-BE53-60CA96DE92BE}" srcOrd="0" destOrd="0" parTransId="{6514A554-EB64-4847-8A41-0C575AC34311}" sibTransId="{39F6F9BD-F920-443D-8F49-22B29AB3C321}"/>
    <dgm:cxn modelId="{6B620CD3-BF81-4AE7-A2DF-CBF12FD5540B}" type="presOf" srcId="{1B36DCF2-42EF-4876-87EA-122D993EE93C}" destId="{1E620A9B-8355-4CCB-A066-DCD3189AE9D9}" srcOrd="0" destOrd="0" presId="urn:microsoft.com/office/officeart/2008/layout/HorizontalMultiLevelHierarchy"/>
    <dgm:cxn modelId="{B1E845DC-499E-4800-8F6A-F85300FFC1B6}" type="presOf" srcId="{1F7767B5-A618-4056-AC3E-37E26286CFE9}" destId="{A8D10D86-A52E-44A1-A146-DDEE0C6C7EC8}" srcOrd="0" destOrd="0" presId="urn:microsoft.com/office/officeart/2008/layout/HorizontalMultiLevelHierarchy"/>
    <dgm:cxn modelId="{F938E6E9-5966-43FA-AA2F-14C39905547C}" type="presOf" srcId="{7CABAA52-3561-4937-BE53-60CA96DE92BE}" destId="{A8082526-99A6-4848-892E-3D5988D2C3A5}" srcOrd="0" destOrd="0" presId="urn:microsoft.com/office/officeart/2008/layout/HorizontalMultiLevelHierarchy"/>
    <dgm:cxn modelId="{A3F98DF5-BCAB-42D0-98A2-B1B6759E3398}" type="presOf" srcId="{58AF8C28-2AB0-4335-B404-4F9F68AB2DA7}" destId="{51E51E50-B32B-44F0-84EE-E4C20DA148D2}" srcOrd="0" destOrd="0" presId="urn:microsoft.com/office/officeart/2008/layout/HorizontalMultiLevelHierarchy"/>
    <dgm:cxn modelId="{75666AFB-BDC4-427F-88BA-113917142F9F}" type="presOf" srcId="{4D86B56F-B9D7-4F74-ADCE-11DFD3E85642}" destId="{9B7765FC-7BBC-457D-A4B4-9EA28D316CA6}" srcOrd="1" destOrd="0" presId="urn:microsoft.com/office/officeart/2008/layout/HorizontalMultiLevelHierarchy"/>
    <dgm:cxn modelId="{6B6F10FC-6C47-4FAD-8D5D-9D5253CEBB2B}" type="presOf" srcId="{2314FFC8-4251-40D5-AAC2-C8D6097A0176}" destId="{C1E31F34-3DD1-403C-8403-F7C06DF14645}" srcOrd="0" destOrd="0" presId="urn:microsoft.com/office/officeart/2008/layout/HorizontalMultiLevelHierarchy"/>
    <dgm:cxn modelId="{F6A0B603-7D60-4F51-87A8-9D4BCD12CFC8}" type="presParOf" srcId="{7706FFCD-68CF-43B3-8788-D7B202412E6D}" destId="{9464D4C4-B5F9-4894-AA87-E0790F82095D}" srcOrd="0" destOrd="0" presId="urn:microsoft.com/office/officeart/2008/layout/HorizontalMultiLevelHierarchy"/>
    <dgm:cxn modelId="{A99E0367-43D1-4FF0-856C-D2BE27359BE6}" type="presParOf" srcId="{9464D4C4-B5F9-4894-AA87-E0790F82095D}" destId="{A8082526-99A6-4848-892E-3D5988D2C3A5}" srcOrd="0" destOrd="0" presId="urn:microsoft.com/office/officeart/2008/layout/HorizontalMultiLevelHierarchy"/>
    <dgm:cxn modelId="{B76B9DCF-C09D-41F3-8902-B7052A95B9A6}" type="presParOf" srcId="{9464D4C4-B5F9-4894-AA87-E0790F82095D}" destId="{8329E98B-5E86-4DCF-B283-3F8AEDFBED6C}" srcOrd="1" destOrd="0" presId="urn:microsoft.com/office/officeart/2008/layout/HorizontalMultiLevelHierarchy"/>
    <dgm:cxn modelId="{BE77A1E5-5275-4A0F-8A35-867898464B35}" type="presParOf" srcId="{8329E98B-5E86-4DCF-B283-3F8AEDFBED6C}" destId="{1E620A9B-8355-4CCB-A066-DCD3189AE9D9}" srcOrd="0" destOrd="0" presId="urn:microsoft.com/office/officeart/2008/layout/HorizontalMultiLevelHierarchy"/>
    <dgm:cxn modelId="{D07AA55B-113B-4447-88ED-F5CBDF50F0A4}" type="presParOf" srcId="{1E620A9B-8355-4CCB-A066-DCD3189AE9D9}" destId="{81F8C270-AEED-432B-A5F2-849A1A17227E}" srcOrd="0" destOrd="0" presId="urn:microsoft.com/office/officeart/2008/layout/HorizontalMultiLevelHierarchy"/>
    <dgm:cxn modelId="{F4448D81-C115-44B7-8A8A-860A05B40F61}" type="presParOf" srcId="{8329E98B-5E86-4DCF-B283-3F8AEDFBED6C}" destId="{2F250439-BE92-43D5-8B20-15305DBB82A2}" srcOrd="1" destOrd="0" presId="urn:microsoft.com/office/officeart/2008/layout/HorizontalMultiLevelHierarchy"/>
    <dgm:cxn modelId="{46D09372-576D-4F31-A1C4-FE4CA4CBD06D}" type="presParOf" srcId="{2F250439-BE92-43D5-8B20-15305DBB82A2}" destId="{51E51E50-B32B-44F0-84EE-E4C20DA148D2}" srcOrd="0" destOrd="0" presId="urn:microsoft.com/office/officeart/2008/layout/HorizontalMultiLevelHierarchy"/>
    <dgm:cxn modelId="{30A44123-D9A1-48AE-99DF-D9D21C59383D}" type="presParOf" srcId="{2F250439-BE92-43D5-8B20-15305DBB82A2}" destId="{A9F6CAAA-2593-46EA-B75A-95E420E5E21C}" srcOrd="1" destOrd="0" presId="urn:microsoft.com/office/officeart/2008/layout/HorizontalMultiLevelHierarchy"/>
    <dgm:cxn modelId="{6E6171AD-F841-4A04-8E2C-2881608070C2}" type="presParOf" srcId="{8329E98B-5E86-4DCF-B283-3F8AEDFBED6C}" destId="{C1E31F34-3DD1-403C-8403-F7C06DF14645}" srcOrd="2" destOrd="0" presId="urn:microsoft.com/office/officeart/2008/layout/HorizontalMultiLevelHierarchy"/>
    <dgm:cxn modelId="{EE512880-255F-4EE9-B3CB-A315AD55F2E9}" type="presParOf" srcId="{C1E31F34-3DD1-403C-8403-F7C06DF14645}" destId="{0E41FCCC-FCF0-4992-B573-4B4E0BE2EFDE}" srcOrd="0" destOrd="0" presId="urn:microsoft.com/office/officeart/2008/layout/HorizontalMultiLevelHierarchy"/>
    <dgm:cxn modelId="{55E4F086-C351-4D89-A5F3-1D83B20087E1}" type="presParOf" srcId="{8329E98B-5E86-4DCF-B283-3F8AEDFBED6C}" destId="{C8A65D25-89BA-44DE-B0DF-E2820284F084}" srcOrd="3" destOrd="0" presId="urn:microsoft.com/office/officeart/2008/layout/HorizontalMultiLevelHierarchy"/>
    <dgm:cxn modelId="{28AB005F-4550-4C82-9E0B-86508FC7863F}" type="presParOf" srcId="{C8A65D25-89BA-44DE-B0DF-E2820284F084}" destId="{43776510-B85A-4775-94AD-C38CCFF116F2}" srcOrd="0" destOrd="0" presId="urn:microsoft.com/office/officeart/2008/layout/HorizontalMultiLevelHierarchy"/>
    <dgm:cxn modelId="{74BF7941-262E-4DDD-B4B9-A2A61BD8DFB1}" type="presParOf" srcId="{C8A65D25-89BA-44DE-B0DF-E2820284F084}" destId="{E8FFB492-D831-477A-912A-4155FE31695E}" srcOrd="1" destOrd="0" presId="urn:microsoft.com/office/officeart/2008/layout/HorizontalMultiLevelHierarchy"/>
    <dgm:cxn modelId="{2AC9827F-33E0-41FA-868A-12B23756D1FE}" type="presParOf" srcId="{8329E98B-5E86-4DCF-B283-3F8AEDFBED6C}" destId="{13686A51-394F-40A2-8BCA-676CBE8B541D}" srcOrd="4" destOrd="0" presId="urn:microsoft.com/office/officeart/2008/layout/HorizontalMultiLevelHierarchy"/>
    <dgm:cxn modelId="{563AF6EB-C793-4121-B545-FD33CD15C26F}" type="presParOf" srcId="{13686A51-394F-40A2-8BCA-676CBE8B541D}" destId="{F9C133AE-4215-4D20-9A73-6D4E2ED7F41F}" srcOrd="0" destOrd="0" presId="urn:microsoft.com/office/officeart/2008/layout/HorizontalMultiLevelHierarchy"/>
    <dgm:cxn modelId="{587849F9-E173-4CD4-BFC6-062771EEB7E1}" type="presParOf" srcId="{8329E98B-5E86-4DCF-B283-3F8AEDFBED6C}" destId="{C6D609EE-C665-4E8B-8A12-2576EAF2D201}" srcOrd="5" destOrd="0" presId="urn:microsoft.com/office/officeart/2008/layout/HorizontalMultiLevelHierarchy"/>
    <dgm:cxn modelId="{30B6976C-1A6A-4993-A16F-3B9DE2C025F8}" type="presParOf" srcId="{C6D609EE-C665-4E8B-8A12-2576EAF2D201}" destId="{A8D10D86-A52E-44A1-A146-DDEE0C6C7EC8}" srcOrd="0" destOrd="0" presId="urn:microsoft.com/office/officeart/2008/layout/HorizontalMultiLevelHierarchy"/>
    <dgm:cxn modelId="{69A67A3A-2B3D-4E68-80DD-488A532D3F39}" type="presParOf" srcId="{C6D609EE-C665-4E8B-8A12-2576EAF2D201}" destId="{796275E3-128A-4971-8EB7-35B726995CFE}" srcOrd="1" destOrd="0" presId="urn:microsoft.com/office/officeart/2008/layout/HorizontalMultiLevelHierarchy"/>
    <dgm:cxn modelId="{5F373BE1-4EA2-4110-9B5E-DC56EA77FE17}" type="presParOf" srcId="{8329E98B-5E86-4DCF-B283-3F8AEDFBED6C}" destId="{AAE6FD88-0494-461D-8C1F-ED6A133D66CF}" srcOrd="6" destOrd="0" presId="urn:microsoft.com/office/officeart/2008/layout/HorizontalMultiLevelHierarchy"/>
    <dgm:cxn modelId="{0B321321-37C4-492B-9CD8-FD5332EB6104}" type="presParOf" srcId="{AAE6FD88-0494-461D-8C1F-ED6A133D66CF}" destId="{9B7765FC-7BBC-457D-A4B4-9EA28D316CA6}" srcOrd="0" destOrd="0" presId="urn:microsoft.com/office/officeart/2008/layout/HorizontalMultiLevelHierarchy"/>
    <dgm:cxn modelId="{CD189C14-E8A0-4F6F-9E46-0111DE3E95FA}" type="presParOf" srcId="{8329E98B-5E86-4DCF-B283-3F8AEDFBED6C}" destId="{82F155FC-46C4-479A-84E9-F6912CC77676}" srcOrd="7" destOrd="0" presId="urn:microsoft.com/office/officeart/2008/layout/HorizontalMultiLevelHierarchy"/>
    <dgm:cxn modelId="{65F26395-C963-41C3-9A38-70D0811BD167}" type="presParOf" srcId="{82F155FC-46C4-479A-84E9-F6912CC77676}" destId="{0C564512-8E3E-4E77-86BC-B3CFA42955F7}" srcOrd="0" destOrd="0" presId="urn:microsoft.com/office/officeart/2008/layout/HorizontalMultiLevelHierarchy"/>
    <dgm:cxn modelId="{F5650330-3342-4CC3-9941-5FAA51945836}" type="presParOf" srcId="{82F155FC-46C4-479A-84E9-F6912CC77676}" destId="{FE544F7E-991F-48FD-9DFF-2744DB35DF37}" srcOrd="1" destOrd="0" presId="urn:microsoft.com/office/officeart/2008/layout/HorizontalMultiLevelHierarchy"/>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2F0499-15B8-401D-8683-F68A9C4E6BA6}" type="doc">
      <dgm:prSet loTypeId="urn:microsoft.com/office/officeart/2008/layout/HorizontalMultiLevelHierarchy" loCatId="hierarchy" qsTypeId="urn:microsoft.com/office/officeart/2005/8/quickstyle/simple1" qsCatId="simple" csTypeId="urn:microsoft.com/office/officeart/2005/8/colors/colorful1" csCatId="colorful" phldr="1"/>
      <dgm:spPr/>
      <dgm:t>
        <a:bodyPr/>
        <a:lstStyle/>
        <a:p>
          <a:endParaRPr lang="ru-RU"/>
        </a:p>
      </dgm:t>
    </dgm:pt>
    <dgm:pt modelId="{7CABAA52-3561-4937-BE53-60CA96DE92BE}">
      <dgm:prSet phldrT="[Текст]" custT="1"/>
      <dgm:spPr/>
      <dgm:t>
        <a:bodyPr/>
        <a:lstStyle/>
        <a:p>
          <a:r>
            <a:rPr lang="uz-Latn-UZ" sz="2400" b="1" dirty="0">
              <a:solidFill>
                <a:schemeClr val="tx1"/>
              </a:solidFill>
              <a:latin typeface="Times New Roman" panose="02020603050405020304" pitchFamily="18" charset="0"/>
              <a:cs typeface="Times New Roman" panose="02020603050405020304" pitchFamily="18" charset="0"/>
            </a:rPr>
            <a:t>Divergent </a:t>
          </a:r>
          <a:r>
            <a:rPr lang="en-US" sz="2400" b="1" dirty="0">
              <a:solidFill>
                <a:schemeClr val="tx1"/>
              </a:solidFill>
              <a:latin typeface="Times New Roman" panose="02020603050405020304" pitchFamily="18" charset="0"/>
              <a:cs typeface="Times New Roman" panose="02020603050405020304" pitchFamily="18" charset="0"/>
            </a:rPr>
            <a:t>f</a:t>
          </a:r>
          <a:r>
            <a:rPr lang="uz-Latn-UZ" sz="2400" b="1" dirty="0">
              <a:solidFill>
                <a:schemeClr val="tx1"/>
              </a:solidFill>
              <a:latin typeface="Times New Roman" panose="02020603050405020304" pitchFamily="18" charset="0"/>
              <a:cs typeface="Times New Roman" panose="02020603050405020304" pitchFamily="18" charset="0"/>
            </a:rPr>
            <a:t>ikrlash :</a:t>
          </a:r>
        </a:p>
        <a:p>
          <a:r>
            <a:rPr lang="uz-Latn-UZ" sz="2400" dirty="0">
              <a:latin typeface="Times New Roman" panose="02020603050405020304" pitchFamily="18" charset="0"/>
              <a:cs typeface="Times New Roman" panose="02020603050405020304" pitchFamily="18" charset="0"/>
            </a:rPr>
            <a:t>Divergent fikrlash — bu ijodiy fikrlash jarayonidir, u ko‘plab g‘oyalar yoki yechimlarni ishlab chiqishga qaratilgan. Divergent fikrlashda fikrlar va yechimlar turli tomonga tarqaladi, bu esa turli nuqtai nazarlar va kreativ g‘oyalarni keltirib chiqaradi.</a:t>
          </a:r>
          <a:endParaRPr lang="ru-RU" sz="2400" dirty="0">
            <a:latin typeface="Times New Roman" panose="02020603050405020304" pitchFamily="18" charset="0"/>
            <a:cs typeface="Times New Roman" panose="02020603050405020304" pitchFamily="18" charset="0"/>
          </a:endParaRPr>
        </a:p>
      </dgm:t>
    </dgm:pt>
    <dgm:pt modelId="{6514A554-EB64-4847-8A41-0C575AC34311}" type="parTrans" cxnId="{F2E50BCE-1D8E-492D-BDCA-B4AD953971D7}">
      <dgm:prSet/>
      <dgm:spPr/>
      <dgm:t>
        <a:bodyPr/>
        <a:lstStyle/>
        <a:p>
          <a:endParaRPr lang="ru-RU"/>
        </a:p>
      </dgm:t>
    </dgm:pt>
    <dgm:pt modelId="{39F6F9BD-F920-443D-8F49-22B29AB3C321}" type="sibTrans" cxnId="{F2E50BCE-1D8E-492D-BDCA-B4AD953971D7}">
      <dgm:prSet/>
      <dgm:spPr/>
      <dgm:t>
        <a:bodyPr/>
        <a:lstStyle/>
        <a:p>
          <a:endParaRPr lang="ru-RU"/>
        </a:p>
      </dgm:t>
    </dgm:pt>
    <dgm:pt modelId="{58AF8C28-2AB0-4335-B404-4F9F68AB2DA7}">
      <dgm:prSet phldrT="[Текст]" custT="1"/>
      <dgm:spPr/>
      <dgm:t>
        <a:bodyPr/>
        <a:lstStyle/>
        <a:p>
          <a:r>
            <a:rPr lang="uz-Latn-UZ" sz="2400" b="1" dirty="0">
              <a:solidFill>
                <a:schemeClr val="tx1"/>
              </a:solidFill>
              <a:latin typeface="Times New Roman" panose="02020603050405020304" pitchFamily="18" charset="0"/>
              <a:cs typeface="Times New Roman" panose="02020603050405020304" pitchFamily="18" charset="0"/>
            </a:rPr>
            <a:t>Ijodiy va innovatsion:</a:t>
          </a:r>
          <a:r>
            <a:rPr lang="uz-Latn-UZ" sz="2400" dirty="0">
              <a:solidFill>
                <a:schemeClr val="tx1"/>
              </a:solidFill>
              <a:latin typeface="Times New Roman" panose="02020603050405020304" pitchFamily="18" charset="0"/>
              <a:cs typeface="Times New Roman" panose="02020603050405020304" pitchFamily="18" charset="0"/>
            </a:rPr>
            <a:t> Divergent fikrlashda yangi va original g‘oyalar, yechimlar ishlab chiqiladi</a:t>
          </a:r>
          <a:r>
            <a:rPr lang="uz-Latn-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1B36DCF2-42EF-4876-87EA-122D993EE93C}" type="parTrans" cxnId="{5204AF16-6D3E-437B-808D-5F207569354D}">
      <dgm:prSet/>
      <dgm:spPr/>
      <dgm:t>
        <a:bodyPr/>
        <a:lstStyle/>
        <a:p>
          <a:endParaRPr lang="ru-RU"/>
        </a:p>
      </dgm:t>
    </dgm:pt>
    <dgm:pt modelId="{A4B825CB-CD94-4D03-B292-D2D0A0157BA1}" type="sibTrans" cxnId="{5204AF16-6D3E-437B-808D-5F207569354D}">
      <dgm:prSet/>
      <dgm:spPr/>
      <dgm:t>
        <a:bodyPr/>
        <a:lstStyle/>
        <a:p>
          <a:endParaRPr lang="ru-RU"/>
        </a:p>
      </dgm:t>
    </dgm:pt>
    <dgm:pt modelId="{8C1E7854-67F4-4D87-80F4-8EAB143FD7FC}">
      <dgm:prSet phldrT="[Текст]" custT="1"/>
      <dgm:spPr/>
      <dgm:t>
        <a:bodyPr/>
        <a:lstStyle/>
        <a:p>
          <a:r>
            <a:rPr lang="uz-Latn-UZ" sz="2400" b="1" dirty="0">
              <a:solidFill>
                <a:schemeClr val="tx1"/>
              </a:solidFill>
              <a:latin typeface="Times New Roman" panose="02020603050405020304" pitchFamily="18" charset="0"/>
              <a:cs typeface="Times New Roman" panose="02020603050405020304" pitchFamily="18" charset="0"/>
            </a:rPr>
            <a:t>Ko‘p variantlar:</a:t>
          </a:r>
          <a:r>
            <a:rPr lang="uz-Latn-UZ" sz="2400" dirty="0">
              <a:solidFill>
                <a:schemeClr val="tx1"/>
              </a:solidFill>
              <a:latin typeface="Times New Roman" panose="02020603050405020304" pitchFamily="18" charset="0"/>
              <a:cs typeface="Times New Roman" panose="02020603050405020304" pitchFamily="18" charset="0"/>
            </a:rPr>
            <a:t> Biror savol yoki muammo uchun ko‘plab javoblar yoki yechimlar taklif qilinadi.</a:t>
          </a:r>
          <a:endParaRPr lang="ru-RU" sz="2400" dirty="0">
            <a:solidFill>
              <a:schemeClr val="tx1"/>
            </a:solidFill>
            <a:latin typeface="Times New Roman" panose="02020603050405020304" pitchFamily="18" charset="0"/>
            <a:cs typeface="Times New Roman" panose="02020603050405020304" pitchFamily="18" charset="0"/>
          </a:endParaRPr>
        </a:p>
      </dgm:t>
    </dgm:pt>
    <dgm:pt modelId="{2314FFC8-4251-40D5-AAC2-C8D6097A0176}" type="parTrans" cxnId="{F5B01242-792C-4F45-81F8-BEB813B52A3F}">
      <dgm:prSet/>
      <dgm:spPr/>
      <dgm:t>
        <a:bodyPr/>
        <a:lstStyle/>
        <a:p>
          <a:endParaRPr lang="ru-RU"/>
        </a:p>
      </dgm:t>
    </dgm:pt>
    <dgm:pt modelId="{103D7C9B-56A8-4E5F-BF2B-ECCFA4C4C2AE}" type="sibTrans" cxnId="{F5B01242-792C-4F45-81F8-BEB813B52A3F}">
      <dgm:prSet/>
      <dgm:spPr/>
      <dgm:t>
        <a:bodyPr/>
        <a:lstStyle/>
        <a:p>
          <a:endParaRPr lang="ru-RU"/>
        </a:p>
      </dgm:t>
    </dgm:pt>
    <dgm:pt modelId="{B3E248BC-54C4-4296-8D44-4B9ACBC889D4}">
      <dgm:prSet phldrT="[Текст]" custT="1"/>
      <dgm:spPr/>
      <dgm:t>
        <a:bodyPr/>
        <a:lstStyle/>
        <a:p>
          <a:r>
            <a:rPr lang="uz-Latn-UZ" sz="2400" b="1" dirty="0">
              <a:solidFill>
                <a:schemeClr val="tx1"/>
              </a:solidFill>
              <a:latin typeface="Times New Roman" panose="02020603050405020304" pitchFamily="18" charset="0"/>
              <a:cs typeface="Times New Roman" panose="02020603050405020304" pitchFamily="18" charset="0"/>
            </a:rPr>
            <a:t>Erkin fikrlash:</a:t>
          </a:r>
          <a:r>
            <a:rPr lang="uz-Latn-UZ" sz="2400" dirty="0">
              <a:solidFill>
                <a:schemeClr val="tx1"/>
              </a:solidFill>
              <a:latin typeface="Times New Roman" panose="02020603050405020304" pitchFamily="18" charset="0"/>
              <a:cs typeface="Times New Roman" panose="02020603050405020304" pitchFamily="18" charset="0"/>
            </a:rPr>
            <a:t> Fikrlar doirasini kengaytirish va an'anaviy fikrni cheklamaslik.</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4D86B56F-B9D7-4F74-ADCE-11DFD3E85642}" type="parTrans" cxnId="{CD2C4503-19A7-41A1-B053-BABEE7FB2532}">
      <dgm:prSet/>
      <dgm:spPr/>
      <dgm:t>
        <a:bodyPr/>
        <a:lstStyle/>
        <a:p>
          <a:endParaRPr lang="ru-RU"/>
        </a:p>
      </dgm:t>
    </dgm:pt>
    <dgm:pt modelId="{DD47C552-AFFF-4BE6-9424-1C2EADCD5591}" type="sibTrans" cxnId="{CD2C4503-19A7-41A1-B053-BABEE7FB2532}">
      <dgm:prSet/>
      <dgm:spPr/>
      <dgm:t>
        <a:bodyPr/>
        <a:lstStyle/>
        <a:p>
          <a:endParaRPr lang="ru-RU"/>
        </a:p>
      </dgm:t>
    </dgm:pt>
    <dgm:pt modelId="{1F7767B5-A618-4056-AC3E-37E26286CFE9}">
      <dgm:prSet custT="1"/>
      <dgm:spPr/>
      <dgm:t>
        <a:bodyPr/>
        <a:lstStyle/>
        <a:p>
          <a:r>
            <a:rPr lang="uz-Latn-UZ" sz="2400" b="1" dirty="0">
              <a:solidFill>
                <a:schemeClr val="tx1"/>
              </a:solidFill>
              <a:latin typeface="Times New Roman" panose="02020603050405020304" pitchFamily="18" charset="0"/>
              <a:cs typeface="Times New Roman" panose="02020603050405020304" pitchFamily="18" charset="0"/>
            </a:rPr>
            <a:t>Eslash va yaratish:</a:t>
          </a:r>
          <a:r>
            <a:rPr lang="uz-Latn-UZ" sz="2400" dirty="0">
              <a:solidFill>
                <a:schemeClr val="tx1"/>
              </a:solidFill>
              <a:latin typeface="Times New Roman" panose="02020603050405020304" pitchFamily="18" charset="0"/>
              <a:cs typeface="Times New Roman" panose="02020603050405020304" pitchFamily="18" charset="0"/>
            </a:rPr>
            <a:t> O‘quvchilar yangi g‘oyalar va qarorlar topishda erkin va kreativ yondashadilar.</a:t>
          </a:r>
        </a:p>
      </dgm:t>
    </dgm:pt>
    <dgm:pt modelId="{9C0D89C1-D837-4AE2-9690-F67A6A47D383}" type="parTrans" cxnId="{38000A51-A138-4124-AEBF-CE1E175FAA38}">
      <dgm:prSet/>
      <dgm:spPr/>
      <dgm:t>
        <a:bodyPr/>
        <a:lstStyle/>
        <a:p>
          <a:endParaRPr lang="ru-RU"/>
        </a:p>
      </dgm:t>
    </dgm:pt>
    <dgm:pt modelId="{D5EA2471-0664-4CF9-BDE7-19D86867C0B4}" type="sibTrans" cxnId="{38000A51-A138-4124-AEBF-CE1E175FAA38}">
      <dgm:prSet/>
      <dgm:spPr/>
      <dgm:t>
        <a:bodyPr/>
        <a:lstStyle/>
        <a:p>
          <a:endParaRPr lang="ru-RU"/>
        </a:p>
      </dgm:t>
    </dgm:pt>
    <dgm:pt modelId="{7706FFCD-68CF-43B3-8788-D7B202412E6D}" type="pres">
      <dgm:prSet presAssocID="{502F0499-15B8-401D-8683-F68A9C4E6BA6}" presName="Name0" presStyleCnt="0">
        <dgm:presLayoutVars>
          <dgm:chPref val="1"/>
          <dgm:dir/>
          <dgm:animOne val="branch"/>
          <dgm:animLvl val="lvl"/>
          <dgm:resizeHandles val="exact"/>
        </dgm:presLayoutVars>
      </dgm:prSet>
      <dgm:spPr/>
    </dgm:pt>
    <dgm:pt modelId="{9464D4C4-B5F9-4894-AA87-E0790F82095D}" type="pres">
      <dgm:prSet presAssocID="{7CABAA52-3561-4937-BE53-60CA96DE92BE}" presName="root1" presStyleCnt="0"/>
      <dgm:spPr/>
    </dgm:pt>
    <dgm:pt modelId="{A8082526-99A6-4848-892E-3D5988D2C3A5}" type="pres">
      <dgm:prSet presAssocID="{7CABAA52-3561-4937-BE53-60CA96DE92BE}" presName="LevelOneTextNode" presStyleLbl="node0" presStyleIdx="0" presStyleCnt="1" custAng="5400000" custScaleX="204782" custScaleY="60242" custLinFactNeighborX="-2947" custLinFactNeighborY="-307">
        <dgm:presLayoutVars>
          <dgm:chPref val="3"/>
        </dgm:presLayoutVars>
      </dgm:prSet>
      <dgm:spPr/>
    </dgm:pt>
    <dgm:pt modelId="{8329E98B-5E86-4DCF-B283-3F8AEDFBED6C}" type="pres">
      <dgm:prSet presAssocID="{7CABAA52-3561-4937-BE53-60CA96DE92BE}" presName="level2hierChild" presStyleCnt="0"/>
      <dgm:spPr/>
    </dgm:pt>
    <dgm:pt modelId="{1E620A9B-8355-4CCB-A066-DCD3189AE9D9}" type="pres">
      <dgm:prSet presAssocID="{1B36DCF2-42EF-4876-87EA-122D993EE93C}" presName="conn2-1" presStyleLbl="parChTrans1D2" presStyleIdx="0" presStyleCnt="4"/>
      <dgm:spPr/>
    </dgm:pt>
    <dgm:pt modelId="{81F8C270-AEED-432B-A5F2-849A1A17227E}" type="pres">
      <dgm:prSet presAssocID="{1B36DCF2-42EF-4876-87EA-122D993EE93C}" presName="connTx" presStyleLbl="parChTrans1D2" presStyleIdx="0" presStyleCnt="4"/>
      <dgm:spPr/>
    </dgm:pt>
    <dgm:pt modelId="{2F250439-BE92-43D5-8B20-15305DBB82A2}" type="pres">
      <dgm:prSet presAssocID="{58AF8C28-2AB0-4335-B404-4F9F68AB2DA7}" presName="root2" presStyleCnt="0"/>
      <dgm:spPr/>
    </dgm:pt>
    <dgm:pt modelId="{51E51E50-B32B-44F0-84EE-E4C20DA148D2}" type="pres">
      <dgm:prSet presAssocID="{58AF8C28-2AB0-4335-B404-4F9F68AB2DA7}" presName="LevelTwoTextNode" presStyleLbl="node2" presStyleIdx="0" presStyleCnt="4" custLinFactNeighborX="1402" custLinFactNeighborY="-58372">
        <dgm:presLayoutVars>
          <dgm:chPref val="3"/>
        </dgm:presLayoutVars>
      </dgm:prSet>
      <dgm:spPr/>
    </dgm:pt>
    <dgm:pt modelId="{A9F6CAAA-2593-46EA-B75A-95E420E5E21C}" type="pres">
      <dgm:prSet presAssocID="{58AF8C28-2AB0-4335-B404-4F9F68AB2DA7}" presName="level3hierChild" presStyleCnt="0"/>
      <dgm:spPr/>
    </dgm:pt>
    <dgm:pt modelId="{C1E31F34-3DD1-403C-8403-F7C06DF14645}" type="pres">
      <dgm:prSet presAssocID="{2314FFC8-4251-40D5-AAC2-C8D6097A0176}" presName="conn2-1" presStyleLbl="parChTrans1D2" presStyleIdx="1" presStyleCnt="4"/>
      <dgm:spPr/>
    </dgm:pt>
    <dgm:pt modelId="{0E41FCCC-FCF0-4992-B573-4B4E0BE2EFDE}" type="pres">
      <dgm:prSet presAssocID="{2314FFC8-4251-40D5-AAC2-C8D6097A0176}" presName="connTx" presStyleLbl="parChTrans1D2" presStyleIdx="1" presStyleCnt="4"/>
      <dgm:spPr/>
    </dgm:pt>
    <dgm:pt modelId="{C8A65D25-89BA-44DE-B0DF-E2820284F084}" type="pres">
      <dgm:prSet presAssocID="{8C1E7854-67F4-4D87-80F4-8EAB143FD7FC}" presName="root2" presStyleCnt="0"/>
      <dgm:spPr/>
    </dgm:pt>
    <dgm:pt modelId="{43776510-B85A-4775-94AD-C38CCFF116F2}" type="pres">
      <dgm:prSet presAssocID="{8C1E7854-67F4-4D87-80F4-8EAB143FD7FC}" presName="LevelTwoTextNode" presStyleLbl="node2" presStyleIdx="1" presStyleCnt="4" custLinFactNeighborX="-126" custLinFactNeighborY="-6839">
        <dgm:presLayoutVars>
          <dgm:chPref val="3"/>
        </dgm:presLayoutVars>
      </dgm:prSet>
      <dgm:spPr/>
    </dgm:pt>
    <dgm:pt modelId="{E8FFB492-D831-477A-912A-4155FE31695E}" type="pres">
      <dgm:prSet presAssocID="{8C1E7854-67F4-4D87-80F4-8EAB143FD7FC}" presName="level3hierChild" presStyleCnt="0"/>
      <dgm:spPr/>
    </dgm:pt>
    <dgm:pt modelId="{13686A51-394F-40A2-8BCA-676CBE8B541D}" type="pres">
      <dgm:prSet presAssocID="{9C0D89C1-D837-4AE2-9690-F67A6A47D383}" presName="conn2-1" presStyleLbl="parChTrans1D2" presStyleIdx="2" presStyleCnt="4"/>
      <dgm:spPr/>
    </dgm:pt>
    <dgm:pt modelId="{F9C133AE-4215-4D20-9A73-6D4E2ED7F41F}" type="pres">
      <dgm:prSet presAssocID="{9C0D89C1-D837-4AE2-9690-F67A6A47D383}" presName="connTx" presStyleLbl="parChTrans1D2" presStyleIdx="2" presStyleCnt="4"/>
      <dgm:spPr/>
    </dgm:pt>
    <dgm:pt modelId="{C6D609EE-C665-4E8B-8A12-2576EAF2D201}" type="pres">
      <dgm:prSet presAssocID="{1F7767B5-A618-4056-AC3E-37E26286CFE9}" presName="root2" presStyleCnt="0"/>
      <dgm:spPr/>
    </dgm:pt>
    <dgm:pt modelId="{A8D10D86-A52E-44A1-A146-DDEE0C6C7EC8}" type="pres">
      <dgm:prSet presAssocID="{1F7767B5-A618-4056-AC3E-37E26286CFE9}" presName="LevelTwoTextNode" presStyleLbl="node2" presStyleIdx="2" presStyleCnt="4">
        <dgm:presLayoutVars>
          <dgm:chPref val="3"/>
        </dgm:presLayoutVars>
      </dgm:prSet>
      <dgm:spPr/>
    </dgm:pt>
    <dgm:pt modelId="{796275E3-128A-4971-8EB7-35B726995CFE}" type="pres">
      <dgm:prSet presAssocID="{1F7767B5-A618-4056-AC3E-37E26286CFE9}" presName="level3hierChild" presStyleCnt="0"/>
      <dgm:spPr/>
    </dgm:pt>
    <dgm:pt modelId="{AAE6FD88-0494-461D-8C1F-ED6A133D66CF}" type="pres">
      <dgm:prSet presAssocID="{4D86B56F-B9D7-4F74-ADCE-11DFD3E85642}" presName="conn2-1" presStyleLbl="parChTrans1D2" presStyleIdx="3" presStyleCnt="4"/>
      <dgm:spPr/>
    </dgm:pt>
    <dgm:pt modelId="{9B7765FC-7BBC-457D-A4B4-9EA28D316CA6}" type="pres">
      <dgm:prSet presAssocID="{4D86B56F-B9D7-4F74-ADCE-11DFD3E85642}" presName="connTx" presStyleLbl="parChTrans1D2" presStyleIdx="3" presStyleCnt="4"/>
      <dgm:spPr/>
    </dgm:pt>
    <dgm:pt modelId="{82F155FC-46C4-479A-84E9-F6912CC77676}" type="pres">
      <dgm:prSet presAssocID="{B3E248BC-54C4-4296-8D44-4B9ACBC889D4}" presName="root2" presStyleCnt="0"/>
      <dgm:spPr/>
    </dgm:pt>
    <dgm:pt modelId="{0C564512-8E3E-4E77-86BC-B3CFA42955F7}" type="pres">
      <dgm:prSet presAssocID="{B3E248BC-54C4-4296-8D44-4B9ACBC889D4}" presName="LevelTwoTextNode" presStyleLbl="node2" presStyleIdx="3" presStyleCnt="4" custLinFactNeighborX="-126" custLinFactNeighborY="54509">
        <dgm:presLayoutVars>
          <dgm:chPref val="3"/>
        </dgm:presLayoutVars>
      </dgm:prSet>
      <dgm:spPr/>
    </dgm:pt>
    <dgm:pt modelId="{FE544F7E-991F-48FD-9DFF-2744DB35DF37}" type="pres">
      <dgm:prSet presAssocID="{B3E248BC-54C4-4296-8D44-4B9ACBC889D4}" presName="level3hierChild" presStyleCnt="0"/>
      <dgm:spPr/>
    </dgm:pt>
  </dgm:ptLst>
  <dgm:cxnLst>
    <dgm:cxn modelId="{CD2C4503-19A7-41A1-B053-BABEE7FB2532}" srcId="{7CABAA52-3561-4937-BE53-60CA96DE92BE}" destId="{B3E248BC-54C4-4296-8D44-4B9ACBC889D4}" srcOrd="3" destOrd="0" parTransId="{4D86B56F-B9D7-4F74-ADCE-11DFD3E85642}" sibTransId="{DD47C552-AFFF-4BE6-9424-1C2EADCD5591}"/>
    <dgm:cxn modelId="{4AE8C10E-CB6C-4CA7-8322-C87C72CC8F58}" type="presOf" srcId="{502F0499-15B8-401D-8683-F68A9C4E6BA6}" destId="{7706FFCD-68CF-43B3-8788-D7B202412E6D}" srcOrd="0" destOrd="0" presId="urn:microsoft.com/office/officeart/2008/layout/HorizontalMultiLevelHierarchy"/>
    <dgm:cxn modelId="{87A25710-787B-4B3B-96D0-6704141A9F3A}" type="presOf" srcId="{1B36DCF2-42EF-4876-87EA-122D993EE93C}" destId="{81F8C270-AEED-432B-A5F2-849A1A17227E}" srcOrd="1" destOrd="0" presId="urn:microsoft.com/office/officeart/2008/layout/HorizontalMultiLevelHierarchy"/>
    <dgm:cxn modelId="{870A9E11-9CD1-4FA7-8BB3-D86A55B7B7E2}" type="presOf" srcId="{4D86B56F-B9D7-4F74-ADCE-11DFD3E85642}" destId="{AAE6FD88-0494-461D-8C1F-ED6A133D66CF}" srcOrd="0" destOrd="0" presId="urn:microsoft.com/office/officeart/2008/layout/HorizontalMultiLevelHierarchy"/>
    <dgm:cxn modelId="{5204AF16-6D3E-437B-808D-5F207569354D}" srcId="{7CABAA52-3561-4937-BE53-60CA96DE92BE}" destId="{58AF8C28-2AB0-4335-B404-4F9F68AB2DA7}" srcOrd="0" destOrd="0" parTransId="{1B36DCF2-42EF-4876-87EA-122D993EE93C}" sibTransId="{A4B825CB-CD94-4D03-B292-D2D0A0157BA1}"/>
    <dgm:cxn modelId="{C3526834-495B-4DED-BEA1-5C3D9D57C6EA}" type="presOf" srcId="{9C0D89C1-D837-4AE2-9690-F67A6A47D383}" destId="{F9C133AE-4215-4D20-9A73-6D4E2ED7F41F}" srcOrd="1" destOrd="0" presId="urn:microsoft.com/office/officeart/2008/layout/HorizontalMultiLevelHierarchy"/>
    <dgm:cxn modelId="{FE027D39-9114-43B4-91E0-CF4F9548A39A}" type="presOf" srcId="{B3E248BC-54C4-4296-8D44-4B9ACBC889D4}" destId="{0C564512-8E3E-4E77-86BC-B3CFA42955F7}" srcOrd="0" destOrd="0" presId="urn:microsoft.com/office/officeart/2008/layout/HorizontalMultiLevelHierarchy"/>
    <dgm:cxn modelId="{F5B01242-792C-4F45-81F8-BEB813B52A3F}" srcId="{7CABAA52-3561-4937-BE53-60CA96DE92BE}" destId="{8C1E7854-67F4-4D87-80F4-8EAB143FD7FC}" srcOrd="1" destOrd="0" parTransId="{2314FFC8-4251-40D5-AAC2-C8D6097A0176}" sibTransId="{103D7C9B-56A8-4E5F-BF2B-ECCFA4C4C2AE}"/>
    <dgm:cxn modelId="{38000A51-A138-4124-AEBF-CE1E175FAA38}" srcId="{7CABAA52-3561-4937-BE53-60CA96DE92BE}" destId="{1F7767B5-A618-4056-AC3E-37E26286CFE9}" srcOrd="2" destOrd="0" parTransId="{9C0D89C1-D837-4AE2-9690-F67A6A47D383}" sibTransId="{D5EA2471-0664-4CF9-BDE7-19D86867C0B4}"/>
    <dgm:cxn modelId="{73B3D476-2821-4DBD-A36A-C4DC6752A44B}" type="presOf" srcId="{2314FFC8-4251-40D5-AAC2-C8D6097A0176}" destId="{0E41FCCC-FCF0-4992-B573-4B4E0BE2EFDE}" srcOrd="1" destOrd="0" presId="urn:microsoft.com/office/officeart/2008/layout/HorizontalMultiLevelHierarchy"/>
    <dgm:cxn modelId="{E3C5168E-BFDF-4843-97CF-A20EA3D80080}" type="presOf" srcId="{9C0D89C1-D837-4AE2-9690-F67A6A47D383}" destId="{13686A51-394F-40A2-8BCA-676CBE8B541D}" srcOrd="0" destOrd="0" presId="urn:microsoft.com/office/officeart/2008/layout/HorizontalMultiLevelHierarchy"/>
    <dgm:cxn modelId="{6F1DF38F-87D2-48F3-B8D5-F3C047F70CC3}" type="presOf" srcId="{8C1E7854-67F4-4D87-80F4-8EAB143FD7FC}" destId="{43776510-B85A-4775-94AD-C38CCFF116F2}" srcOrd="0" destOrd="0" presId="urn:microsoft.com/office/officeart/2008/layout/HorizontalMultiLevelHierarchy"/>
    <dgm:cxn modelId="{F2E50BCE-1D8E-492D-BDCA-B4AD953971D7}" srcId="{502F0499-15B8-401D-8683-F68A9C4E6BA6}" destId="{7CABAA52-3561-4937-BE53-60CA96DE92BE}" srcOrd="0" destOrd="0" parTransId="{6514A554-EB64-4847-8A41-0C575AC34311}" sibTransId="{39F6F9BD-F920-443D-8F49-22B29AB3C321}"/>
    <dgm:cxn modelId="{6B620CD3-BF81-4AE7-A2DF-CBF12FD5540B}" type="presOf" srcId="{1B36DCF2-42EF-4876-87EA-122D993EE93C}" destId="{1E620A9B-8355-4CCB-A066-DCD3189AE9D9}" srcOrd="0" destOrd="0" presId="urn:microsoft.com/office/officeart/2008/layout/HorizontalMultiLevelHierarchy"/>
    <dgm:cxn modelId="{B1E845DC-499E-4800-8F6A-F85300FFC1B6}" type="presOf" srcId="{1F7767B5-A618-4056-AC3E-37E26286CFE9}" destId="{A8D10D86-A52E-44A1-A146-DDEE0C6C7EC8}" srcOrd="0" destOrd="0" presId="urn:microsoft.com/office/officeart/2008/layout/HorizontalMultiLevelHierarchy"/>
    <dgm:cxn modelId="{F938E6E9-5966-43FA-AA2F-14C39905547C}" type="presOf" srcId="{7CABAA52-3561-4937-BE53-60CA96DE92BE}" destId="{A8082526-99A6-4848-892E-3D5988D2C3A5}" srcOrd="0" destOrd="0" presId="urn:microsoft.com/office/officeart/2008/layout/HorizontalMultiLevelHierarchy"/>
    <dgm:cxn modelId="{A3F98DF5-BCAB-42D0-98A2-B1B6759E3398}" type="presOf" srcId="{58AF8C28-2AB0-4335-B404-4F9F68AB2DA7}" destId="{51E51E50-B32B-44F0-84EE-E4C20DA148D2}" srcOrd="0" destOrd="0" presId="urn:microsoft.com/office/officeart/2008/layout/HorizontalMultiLevelHierarchy"/>
    <dgm:cxn modelId="{75666AFB-BDC4-427F-88BA-113917142F9F}" type="presOf" srcId="{4D86B56F-B9D7-4F74-ADCE-11DFD3E85642}" destId="{9B7765FC-7BBC-457D-A4B4-9EA28D316CA6}" srcOrd="1" destOrd="0" presId="urn:microsoft.com/office/officeart/2008/layout/HorizontalMultiLevelHierarchy"/>
    <dgm:cxn modelId="{6B6F10FC-6C47-4FAD-8D5D-9D5253CEBB2B}" type="presOf" srcId="{2314FFC8-4251-40D5-AAC2-C8D6097A0176}" destId="{C1E31F34-3DD1-403C-8403-F7C06DF14645}" srcOrd="0" destOrd="0" presId="urn:microsoft.com/office/officeart/2008/layout/HorizontalMultiLevelHierarchy"/>
    <dgm:cxn modelId="{F6A0B603-7D60-4F51-87A8-9D4BCD12CFC8}" type="presParOf" srcId="{7706FFCD-68CF-43B3-8788-D7B202412E6D}" destId="{9464D4C4-B5F9-4894-AA87-E0790F82095D}" srcOrd="0" destOrd="0" presId="urn:microsoft.com/office/officeart/2008/layout/HorizontalMultiLevelHierarchy"/>
    <dgm:cxn modelId="{A99E0367-43D1-4FF0-856C-D2BE27359BE6}" type="presParOf" srcId="{9464D4C4-B5F9-4894-AA87-E0790F82095D}" destId="{A8082526-99A6-4848-892E-3D5988D2C3A5}" srcOrd="0" destOrd="0" presId="urn:microsoft.com/office/officeart/2008/layout/HorizontalMultiLevelHierarchy"/>
    <dgm:cxn modelId="{B76B9DCF-C09D-41F3-8902-B7052A95B9A6}" type="presParOf" srcId="{9464D4C4-B5F9-4894-AA87-E0790F82095D}" destId="{8329E98B-5E86-4DCF-B283-3F8AEDFBED6C}" srcOrd="1" destOrd="0" presId="urn:microsoft.com/office/officeart/2008/layout/HorizontalMultiLevelHierarchy"/>
    <dgm:cxn modelId="{BE77A1E5-5275-4A0F-8A35-867898464B35}" type="presParOf" srcId="{8329E98B-5E86-4DCF-B283-3F8AEDFBED6C}" destId="{1E620A9B-8355-4CCB-A066-DCD3189AE9D9}" srcOrd="0" destOrd="0" presId="urn:microsoft.com/office/officeart/2008/layout/HorizontalMultiLevelHierarchy"/>
    <dgm:cxn modelId="{D07AA55B-113B-4447-88ED-F5CBDF50F0A4}" type="presParOf" srcId="{1E620A9B-8355-4CCB-A066-DCD3189AE9D9}" destId="{81F8C270-AEED-432B-A5F2-849A1A17227E}" srcOrd="0" destOrd="0" presId="urn:microsoft.com/office/officeart/2008/layout/HorizontalMultiLevelHierarchy"/>
    <dgm:cxn modelId="{F4448D81-C115-44B7-8A8A-860A05B40F61}" type="presParOf" srcId="{8329E98B-5E86-4DCF-B283-3F8AEDFBED6C}" destId="{2F250439-BE92-43D5-8B20-15305DBB82A2}" srcOrd="1" destOrd="0" presId="urn:microsoft.com/office/officeart/2008/layout/HorizontalMultiLevelHierarchy"/>
    <dgm:cxn modelId="{46D09372-576D-4F31-A1C4-FE4CA4CBD06D}" type="presParOf" srcId="{2F250439-BE92-43D5-8B20-15305DBB82A2}" destId="{51E51E50-B32B-44F0-84EE-E4C20DA148D2}" srcOrd="0" destOrd="0" presId="urn:microsoft.com/office/officeart/2008/layout/HorizontalMultiLevelHierarchy"/>
    <dgm:cxn modelId="{30A44123-D9A1-48AE-99DF-D9D21C59383D}" type="presParOf" srcId="{2F250439-BE92-43D5-8B20-15305DBB82A2}" destId="{A9F6CAAA-2593-46EA-B75A-95E420E5E21C}" srcOrd="1" destOrd="0" presId="urn:microsoft.com/office/officeart/2008/layout/HorizontalMultiLevelHierarchy"/>
    <dgm:cxn modelId="{6E6171AD-F841-4A04-8E2C-2881608070C2}" type="presParOf" srcId="{8329E98B-5E86-4DCF-B283-3F8AEDFBED6C}" destId="{C1E31F34-3DD1-403C-8403-F7C06DF14645}" srcOrd="2" destOrd="0" presId="urn:microsoft.com/office/officeart/2008/layout/HorizontalMultiLevelHierarchy"/>
    <dgm:cxn modelId="{EE512880-255F-4EE9-B3CB-A315AD55F2E9}" type="presParOf" srcId="{C1E31F34-3DD1-403C-8403-F7C06DF14645}" destId="{0E41FCCC-FCF0-4992-B573-4B4E0BE2EFDE}" srcOrd="0" destOrd="0" presId="urn:microsoft.com/office/officeart/2008/layout/HorizontalMultiLevelHierarchy"/>
    <dgm:cxn modelId="{55E4F086-C351-4D89-A5F3-1D83B20087E1}" type="presParOf" srcId="{8329E98B-5E86-4DCF-B283-3F8AEDFBED6C}" destId="{C8A65D25-89BA-44DE-B0DF-E2820284F084}" srcOrd="3" destOrd="0" presId="urn:microsoft.com/office/officeart/2008/layout/HorizontalMultiLevelHierarchy"/>
    <dgm:cxn modelId="{28AB005F-4550-4C82-9E0B-86508FC7863F}" type="presParOf" srcId="{C8A65D25-89BA-44DE-B0DF-E2820284F084}" destId="{43776510-B85A-4775-94AD-C38CCFF116F2}" srcOrd="0" destOrd="0" presId="urn:microsoft.com/office/officeart/2008/layout/HorizontalMultiLevelHierarchy"/>
    <dgm:cxn modelId="{74BF7941-262E-4DDD-B4B9-A2A61BD8DFB1}" type="presParOf" srcId="{C8A65D25-89BA-44DE-B0DF-E2820284F084}" destId="{E8FFB492-D831-477A-912A-4155FE31695E}" srcOrd="1" destOrd="0" presId="urn:microsoft.com/office/officeart/2008/layout/HorizontalMultiLevelHierarchy"/>
    <dgm:cxn modelId="{2AC9827F-33E0-41FA-868A-12B23756D1FE}" type="presParOf" srcId="{8329E98B-5E86-4DCF-B283-3F8AEDFBED6C}" destId="{13686A51-394F-40A2-8BCA-676CBE8B541D}" srcOrd="4" destOrd="0" presId="urn:microsoft.com/office/officeart/2008/layout/HorizontalMultiLevelHierarchy"/>
    <dgm:cxn modelId="{563AF6EB-C793-4121-B545-FD33CD15C26F}" type="presParOf" srcId="{13686A51-394F-40A2-8BCA-676CBE8B541D}" destId="{F9C133AE-4215-4D20-9A73-6D4E2ED7F41F}" srcOrd="0" destOrd="0" presId="urn:microsoft.com/office/officeart/2008/layout/HorizontalMultiLevelHierarchy"/>
    <dgm:cxn modelId="{587849F9-E173-4CD4-BFC6-062771EEB7E1}" type="presParOf" srcId="{8329E98B-5E86-4DCF-B283-3F8AEDFBED6C}" destId="{C6D609EE-C665-4E8B-8A12-2576EAF2D201}" srcOrd="5" destOrd="0" presId="urn:microsoft.com/office/officeart/2008/layout/HorizontalMultiLevelHierarchy"/>
    <dgm:cxn modelId="{30B6976C-1A6A-4993-A16F-3B9DE2C025F8}" type="presParOf" srcId="{C6D609EE-C665-4E8B-8A12-2576EAF2D201}" destId="{A8D10D86-A52E-44A1-A146-DDEE0C6C7EC8}" srcOrd="0" destOrd="0" presId="urn:microsoft.com/office/officeart/2008/layout/HorizontalMultiLevelHierarchy"/>
    <dgm:cxn modelId="{69A67A3A-2B3D-4E68-80DD-488A532D3F39}" type="presParOf" srcId="{C6D609EE-C665-4E8B-8A12-2576EAF2D201}" destId="{796275E3-128A-4971-8EB7-35B726995CFE}" srcOrd="1" destOrd="0" presId="urn:microsoft.com/office/officeart/2008/layout/HorizontalMultiLevelHierarchy"/>
    <dgm:cxn modelId="{5F373BE1-4EA2-4110-9B5E-DC56EA77FE17}" type="presParOf" srcId="{8329E98B-5E86-4DCF-B283-3F8AEDFBED6C}" destId="{AAE6FD88-0494-461D-8C1F-ED6A133D66CF}" srcOrd="6" destOrd="0" presId="urn:microsoft.com/office/officeart/2008/layout/HorizontalMultiLevelHierarchy"/>
    <dgm:cxn modelId="{0B321321-37C4-492B-9CD8-FD5332EB6104}" type="presParOf" srcId="{AAE6FD88-0494-461D-8C1F-ED6A133D66CF}" destId="{9B7765FC-7BBC-457D-A4B4-9EA28D316CA6}" srcOrd="0" destOrd="0" presId="urn:microsoft.com/office/officeart/2008/layout/HorizontalMultiLevelHierarchy"/>
    <dgm:cxn modelId="{CD189C14-E8A0-4F6F-9E46-0111DE3E95FA}" type="presParOf" srcId="{8329E98B-5E86-4DCF-B283-3F8AEDFBED6C}" destId="{82F155FC-46C4-479A-84E9-F6912CC77676}" srcOrd="7" destOrd="0" presId="urn:microsoft.com/office/officeart/2008/layout/HorizontalMultiLevelHierarchy"/>
    <dgm:cxn modelId="{65F26395-C963-41C3-9A38-70D0811BD167}" type="presParOf" srcId="{82F155FC-46C4-479A-84E9-F6912CC77676}" destId="{0C564512-8E3E-4E77-86BC-B3CFA42955F7}" srcOrd="0" destOrd="0" presId="urn:microsoft.com/office/officeart/2008/layout/HorizontalMultiLevelHierarchy"/>
    <dgm:cxn modelId="{F5650330-3342-4CC3-9941-5FAA51945836}" type="presParOf" srcId="{82F155FC-46C4-479A-84E9-F6912CC77676}" destId="{FE544F7E-991F-48FD-9DFF-2744DB35DF37}" srcOrd="1" destOrd="0" presId="urn:microsoft.com/office/officeart/2008/layout/HorizontalMultiLevelHierarchy"/>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E6FD88-0494-461D-8C1F-ED6A133D66CF}">
      <dsp:nvSpPr>
        <dsp:cNvPr id="0" name=""/>
        <dsp:cNvSpPr/>
      </dsp:nvSpPr>
      <dsp:spPr>
        <a:xfrm>
          <a:off x="4338625" y="3918056"/>
          <a:ext cx="1916334" cy="3528703"/>
        </a:xfrm>
        <a:custGeom>
          <a:avLst/>
          <a:gdLst/>
          <a:ahLst/>
          <a:cxnLst/>
          <a:rect l="0" t="0" r="0" b="0"/>
          <a:pathLst>
            <a:path>
              <a:moveTo>
                <a:pt x="0" y="0"/>
              </a:moveTo>
              <a:lnTo>
                <a:pt x="958167" y="0"/>
              </a:lnTo>
              <a:lnTo>
                <a:pt x="958167" y="3528703"/>
              </a:lnTo>
              <a:lnTo>
                <a:pt x="1916334" y="3528703"/>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a:off x="5196405" y="5582020"/>
        <a:ext cx="200774" cy="200774"/>
      </dsp:txXfrm>
    </dsp:sp>
    <dsp:sp modelId="{13686A51-394F-40A2-8BCA-676CBE8B541D}">
      <dsp:nvSpPr>
        <dsp:cNvPr id="0" name=""/>
        <dsp:cNvSpPr/>
      </dsp:nvSpPr>
      <dsp:spPr>
        <a:xfrm>
          <a:off x="4338625" y="3918056"/>
          <a:ext cx="1922781" cy="1170355"/>
        </a:xfrm>
        <a:custGeom>
          <a:avLst/>
          <a:gdLst/>
          <a:ahLst/>
          <a:cxnLst/>
          <a:rect l="0" t="0" r="0" b="0"/>
          <a:pathLst>
            <a:path>
              <a:moveTo>
                <a:pt x="0" y="0"/>
              </a:moveTo>
              <a:lnTo>
                <a:pt x="961390" y="0"/>
              </a:lnTo>
              <a:lnTo>
                <a:pt x="961390" y="1170355"/>
              </a:lnTo>
              <a:lnTo>
                <a:pt x="1922781" y="11703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ru-RU" sz="800" kern="1200"/>
        </a:p>
      </dsp:txBody>
      <dsp:txXfrm>
        <a:off x="5243741" y="4446959"/>
        <a:ext cx="112548" cy="112548"/>
      </dsp:txXfrm>
    </dsp:sp>
    <dsp:sp modelId="{C1E31F34-3DD1-403C-8403-F7C06DF14645}">
      <dsp:nvSpPr>
        <dsp:cNvPr id="0" name=""/>
        <dsp:cNvSpPr/>
      </dsp:nvSpPr>
      <dsp:spPr>
        <a:xfrm>
          <a:off x="4338625" y="3031675"/>
          <a:ext cx="1916334" cy="886380"/>
        </a:xfrm>
        <a:custGeom>
          <a:avLst/>
          <a:gdLst/>
          <a:ahLst/>
          <a:cxnLst/>
          <a:rect l="0" t="0" r="0" b="0"/>
          <a:pathLst>
            <a:path>
              <a:moveTo>
                <a:pt x="0" y="886380"/>
              </a:moveTo>
              <a:lnTo>
                <a:pt x="958167" y="886380"/>
              </a:lnTo>
              <a:lnTo>
                <a:pt x="958167" y="0"/>
              </a:lnTo>
              <a:lnTo>
                <a:pt x="1916334" y="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ru-RU" sz="700" kern="1200"/>
        </a:p>
      </dsp:txBody>
      <dsp:txXfrm>
        <a:off x="5244007" y="3422080"/>
        <a:ext cx="105569" cy="105569"/>
      </dsp:txXfrm>
    </dsp:sp>
    <dsp:sp modelId="{1E620A9B-8355-4CCB-A066-DCD3189AE9D9}">
      <dsp:nvSpPr>
        <dsp:cNvPr id="0" name=""/>
        <dsp:cNvSpPr/>
      </dsp:nvSpPr>
      <dsp:spPr>
        <a:xfrm>
          <a:off x="4338625" y="780018"/>
          <a:ext cx="1994520" cy="3138037"/>
        </a:xfrm>
        <a:custGeom>
          <a:avLst/>
          <a:gdLst/>
          <a:ahLst/>
          <a:cxnLst/>
          <a:rect l="0" t="0" r="0" b="0"/>
          <a:pathLst>
            <a:path>
              <a:moveTo>
                <a:pt x="0" y="3138037"/>
              </a:moveTo>
              <a:lnTo>
                <a:pt x="997260" y="3138037"/>
              </a:lnTo>
              <a:lnTo>
                <a:pt x="997260" y="0"/>
              </a:lnTo>
              <a:lnTo>
                <a:pt x="1994520" y="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77850">
            <a:lnSpc>
              <a:spcPct val="90000"/>
            </a:lnSpc>
            <a:spcBef>
              <a:spcPct val="0"/>
            </a:spcBef>
            <a:spcAft>
              <a:spcPct val="35000"/>
            </a:spcAft>
            <a:buNone/>
          </a:pPr>
          <a:endParaRPr lang="ru-RU" sz="1300" kern="1200"/>
        </a:p>
      </dsp:txBody>
      <dsp:txXfrm>
        <a:off x="5242929" y="2256080"/>
        <a:ext cx="185912" cy="185912"/>
      </dsp:txXfrm>
    </dsp:sp>
    <dsp:sp modelId="{A8082526-99A6-4848-892E-3D5988D2C3A5}">
      <dsp:nvSpPr>
        <dsp:cNvPr id="0" name=""/>
        <dsp:cNvSpPr/>
      </dsp:nvSpPr>
      <dsp:spPr>
        <a:xfrm>
          <a:off x="0" y="1743981"/>
          <a:ext cx="4329101" cy="4348149"/>
        </a:xfrm>
        <a:prstGeom prst="rect">
          <a:avLst/>
        </a:prstGeom>
        <a:solidFill>
          <a:schemeClr val="lt1">
            <a:hueOff val="0"/>
            <a:satOff val="0"/>
            <a:lumOff val="0"/>
            <a:alphaOff val="0"/>
          </a:schemeClr>
        </a:solidFill>
        <a:ln w="762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latin typeface="Times New Roman" panose="02020603050405020304" pitchFamily="18" charset="0"/>
              <a:cs typeface="Times New Roman" panose="02020603050405020304" pitchFamily="18" charset="0"/>
            </a:rPr>
            <a:t>Konvergent Fikrlash</a:t>
          </a:r>
        </a:p>
        <a:p>
          <a:pPr marL="0" lvl="0" indent="0" algn="ctr" defTabSz="1066800">
            <a:lnSpc>
              <a:spcPct val="90000"/>
            </a:lnSpc>
            <a:spcBef>
              <a:spcPct val="0"/>
            </a:spcBef>
            <a:spcAft>
              <a:spcPct val="35000"/>
            </a:spcAft>
            <a:buNone/>
          </a:pPr>
          <a:r>
            <a:rPr lang="uz-Latn-UZ" sz="2400" b="1" i="1" kern="1200" dirty="0">
              <a:latin typeface="Times New Roman" panose="02020603050405020304" pitchFamily="18" charset="0"/>
              <a:cs typeface="Times New Roman" panose="02020603050405020304" pitchFamily="18" charset="0"/>
            </a:rPr>
            <a:t>Konvergent fikrlash </a:t>
          </a:r>
          <a:r>
            <a:rPr lang="uz-Latn-UZ" sz="2400" i="1" kern="1200" dirty="0">
              <a:latin typeface="Times New Roman" panose="02020603050405020304" pitchFamily="18" charset="0"/>
              <a:cs typeface="Times New Roman" panose="02020603050405020304" pitchFamily="18" charset="0"/>
            </a:rPr>
            <a:t>— bu o‘ylashning tizimli va mantiqiy usulidir. Bu jarayon ma'lum bir masala yoki savolga aniq va to‘g‘ri javob topishga qaratilgan. Konvergen fikrlashda barcha ma'lumotlar va g‘oyalar bir nuqtaga jamlanadi, ya'ni bitta to‘g‘ri yoki optimal yechimga kelish uchun fikr yuritiladi.</a:t>
          </a:r>
          <a:endParaRPr lang="ru-RU" sz="2400" i="1" kern="1200" dirty="0">
            <a:latin typeface="Times New Roman" panose="02020603050405020304" pitchFamily="18" charset="0"/>
            <a:cs typeface="Times New Roman" panose="02020603050405020304" pitchFamily="18" charset="0"/>
          </a:endParaRPr>
        </a:p>
      </dsp:txBody>
      <dsp:txXfrm>
        <a:off x="0" y="1743981"/>
        <a:ext cx="4329101" cy="4348149"/>
      </dsp:txXfrm>
    </dsp:sp>
    <dsp:sp modelId="{51E51E50-B32B-44F0-84EE-E4C20DA148D2}">
      <dsp:nvSpPr>
        <dsp:cNvPr id="0" name=""/>
        <dsp:cNvSpPr/>
      </dsp:nvSpPr>
      <dsp:spPr>
        <a:xfrm>
          <a:off x="6333145" y="0"/>
          <a:ext cx="5116919" cy="1560036"/>
        </a:xfrm>
        <a:prstGeom prst="rect">
          <a:avLst/>
        </a:prstGeom>
        <a:solidFill>
          <a:schemeClr val="accent3"/>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latin typeface="Times New Roman" panose="02020603050405020304" pitchFamily="18" charset="0"/>
              <a:cs typeface="Times New Roman" panose="02020603050405020304" pitchFamily="18" charset="0"/>
            </a:rPr>
            <a:t>Aniqlik va to‘g‘rilik:</a:t>
          </a:r>
          <a:r>
            <a:rPr lang="uz-Latn-UZ" sz="2400" kern="1200" dirty="0">
              <a:latin typeface="Times New Roman" panose="02020603050405020304" pitchFamily="18" charset="0"/>
              <a:cs typeface="Times New Roman" panose="02020603050405020304" pitchFamily="18" charset="0"/>
            </a:rPr>
            <a:t> Konvergen fikrlashda javoblar aniq, mantiqan to‘g‘ri va faktlarga asoslangan bo‘ladi.</a:t>
          </a:r>
          <a:endParaRPr lang="ru-RU" sz="2400" kern="1200" dirty="0">
            <a:latin typeface="Times New Roman" panose="02020603050405020304" pitchFamily="18" charset="0"/>
            <a:cs typeface="Times New Roman" panose="02020603050405020304" pitchFamily="18" charset="0"/>
          </a:endParaRPr>
        </a:p>
      </dsp:txBody>
      <dsp:txXfrm>
        <a:off x="6333145" y="0"/>
        <a:ext cx="5116919" cy="1560036"/>
      </dsp:txXfrm>
    </dsp:sp>
    <dsp:sp modelId="{43776510-B85A-4775-94AD-C38CCFF116F2}">
      <dsp:nvSpPr>
        <dsp:cNvPr id="0" name=""/>
        <dsp:cNvSpPr/>
      </dsp:nvSpPr>
      <dsp:spPr>
        <a:xfrm>
          <a:off x="6254959" y="2251657"/>
          <a:ext cx="5116919" cy="1560036"/>
        </a:xfrm>
        <a:prstGeom prst="rect">
          <a:avLst/>
        </a:prstGeom>
        <a:solidFill>
          <a:srgbClr val="00B0F0"/>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latin typeface="Times New Roman" panose="02020603050405020304" pitchFamily="18" charset="0"/>
              <a:cs typeface="Times New Roman" panose="02020603050405020304" pitchFamily="18" charset="0"/>
            </a:rPr>
            <a:t>Muammoning yechimi:</a:t>
          </a:r>
          <a:r>
            <a:rPr lang="uz-Latn-UZ" sz="2400" kern="1200" dirty="0">
              <a:latin typeface="Times New Roman" panose="02020603050405020304" pitchFamily="18" charset="0"/>
              <a:cs typeface="Times New Roman" panose="02020603050405020304" pitchFamily="18" charset="0"/>
            </a:rPr>
            <a:t> Masala yoki savolga faqat bitta to‘g‘ri yechimni topish maqsad qilinadi.</a:t>
          </a:r>
          <a:endParaRPr lang="ru-RU" sz="2400" kern="1200" dirty="0">
            <a:latin typeface="Times New Roman" panose="02020603050405020304" pitchFamily="18" charset="0"/>
            <a:cs typeface="Times New Roman" panose="02020603050405020304" pitchFamily="18" charset="0"/>
          </a:endParaRPr>
        </a:p>
      </dsp:txBody>
      <dsp:txXfrm>
        <a:off x="6254959" y="2251657"/>
        <a:ext cx="5116919" cy="1560036"/>
      </dsp:txXfrm>
    </dsp:sp>
    <dsp:sp modelId="{A8D10D86-A52E-44A1-A146-DDEE0C6C7EC8}">
      <dsp:nvSpPr>
        <dsp:cNvPr id="0" name=""/>
        <dsp:cNvSpPr/>
      </dsp:nvSpPr>
      <dsp:spPr>
        <a:xfrm>
          <a:off x="6261406" y="4308393"/>
          <a:ext cx="5116919" cy="1560036"/>
        </a:xfrm>
        <a:prstGeom prst="rect">
          <a:avLst/>
        </a:prstGeom>
        <a:solidFill>
          <a:srgbClr val="92D050"/>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latin typeface="Times New Roman" panose="02020603050405020304" pitchFamily="18" charset="0"/>
              <a:cs typeface="Times New Roman" panose="02020603050405020304" pitchFamily="18" charset="0"/>
            </a:rPr>
            <a:t>Mantiqiy va tahliliy yondashuv: </a:t>
          </a:r>
          <a:r>
            <a:rPr lang="uz-Latn-UZ" sz="2400" kern="1200" dirty="0">
              <a:latin typeface="Times New Roman" panose="02020603050405020304" pitchFamily="18" charset="0"/>
              <a:cs typeface="Times New Roman" panose="02020603050405020304" pitchFamily="18" charset="0"/>
            </a:rPr>
            <a:t>Mavjud ma'lumotlarni tahlil qilib, ulardan foydalanib, birinchi o‘rinda eng samarali javobni izlash.</a:t>
          </a:r>
        </a:p>
      </dsp:txBody>
      <dsp:txXfrm>
        <a:off x="6261406" y="4308393"/>
        <a:ext cx="5116919" cy="1560036"/>
      </dsp:txXfrm>
    </dsp:sp>
    <dsp:sp modelId="{0C564512-8E3E-4E77-86BC-B3CFA42955F7}">
      <dsp:nvSpPr>
        <dsp:cNvPr id="0" name=""/>
        <dsp:cNvSpPr/>
      </dsp:nvSpPr>
      <dsp:spPr>
        <a:xfrm>
          <a:off x="6254959" y="6666741"/>
          <a:ext cx="5116919" cy="1560036"/>
        </a:xfrm>
        <a:prstGeom prst="rect">
          <a:avLst/>
        </a:prstGeom>
        <a:solidFill>
          <a:schemeClr val="accent4">
            <a:lumMod val="75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latin typeface="Times New Roman" panose="02020603050405020304" pitchFamily="18" charset="0"/>
              <a:cs typeface="Times New Roman" panose="02020603050405020304" pitchFamily="18" charset="0"/>
            </a:rPr>
            <a:t>Yakuniy qaror: </a:t>
          </a:r>
          <a:r>
            <a:rPr lang="uz-Latn-UZ" sz="2400" b="0" kern="1200" dirty="0">
              <a:latin typeface="Times New Roman" panose="02020603050405020304" pitchFamily="18" charset="0"/>
              <a:cs typeface="Times New Roman" panose="02020603050405020304" pitchFamily="18" charset="0"/>
            </a:rPr>
            <a:t>O‘quvchilar yoki shaxslar faqat bitta javobni tanlaydilar.</a:t>
          </a:r>
          <a:endParaRPr lang="ru-RU" sz="2400" b="0" kern="1200" dirty="0">
            <a:latin typeface="Times New Roman" panose="02020603050405020304" pitchFamily="18" charset="0"/>
            <a:cs typeface="Times New Roman" panose="02020603050405020304" pitchFamily="18" charset="0"/>
          </a:endParaRPr>
        </a:p>
      </dsp:txBody>
      <dsp:txXfrm>
        <a:off x="6254959" y="6666741"/>
        <a:ext cx="5116919" cy="15600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E6FD88-0494-461D-8C1F-ED6A133D66CF}">
      <dsp:nvSpPr>
        <dsp:cNvPr id="0" name=""/>
        <dsp:cNvSpPr/>
      </dsp:nvSpPr>
      <dsp:spPr>
        <a:xfrm>
          <a:off x="4720724" y="4165603"/>
          <a:ext cx="1083040" cy="3422182"/>
        </a:xfrm>
        <a:custGeom>
          <a:avLst/>
          <a:gdLst/>
          <a:ahLst/>
          <a:cxnLst/>
          <a:rect l="0" t="0" r="0" b="0"/>
          <a:pathLst>
            <a:path>
              <a:moveTo>
                <a:pt x="0" y="0"/>
              </a:moveTo>
              <a:lnTo>
                <a:pt x="541520" y="0"/>
              </a:lnTo>
              <a:lnTo>
                <a:pt x="541520" y="3422182"/>
              </a:lnTo>
              <a:lnTo>
                <a:pt x="1083040" y="342218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p>
      </dsp:txBody>
      <dsp:txXfrm>
        <a:off x="5172507" y="5786958"/>
        <a:ext cx="179473" cy="179473"/>
      </dsp:txXfrm>
    </dsp:sp>
    <dsp:sp modelId="{13686A51-394F-40A2-8BCA-676CBE8B541D}">
      <dsp:nvSpPr>
        <dsp:cNvPr id="0" name=""/>
        <dsp:cNvSpPr/>
      </dsp:nvSpPr>
      <dsp:spPr>
        <a:xfrm>
          <a:off x="4720724" y="4165603"/>
          <a:ext cx="1089609" cy="1019171"/>
        </a:xfrm>
        <a:custGeom>
          <a:avLst/>
          <a:gdLst/>
          <a:ahLst/>
          <a:cxnLst/>
          <a:rect l="0" t="0" r="0" b="0"/>
          <a:pathLst>
            <a:path>
              <a:moveTo>
                <a:pt x="0" y="0"/>
              </a:moveTo>
              <a:lnTo>
                <a:pt x="544804" y="0"/>
              </a:lnTo>
              <a:lnTo>
                <a:pt x="544804" y="1019171"/>
              </a:lnTo>
              <a:lnTo>
                <a:pt x="1089609" y="101917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5228229" y="4637890"/>
        <a:ext cx="74598" cy="74598"/>
      </dsp:txXfrm>
    </dsp:sp>
    <dsp:sp modelId="{C1E31F34-3DD1-403C-8403-F7C06DF14645}">
      <dsp:nvSpPr>
        <dsp:cNvPr id="0" name=""/>
        <dsp:cNvSpPr/>
      </dsp:nvSpPr>
      <dsp:spPr>
        <a:xfrm>
          <a:off x="4720724" y="3089088"/>
          <a:ext cx="1083040" cy="1076514"/>
        </a:xfrm>
        <a:custGeom>
          <a:avLst/>
          <a:gdLst/>
          <a:ahLst/>
          <a:cxnLst/>
          <a:rect l="0" t="0" r="0" b="0"/>
          <a:pathLst>
            <a:path>
              <a:moveTo>
                <a:pt x="0" y="1076514"/>
              </a:moveTo>
              <a:lnTo>
                <a:pt x="541520" y="1076514"/>
              </a:lnTo>
              <a:lnTo>
                <a:pt x="541520" y="0"/>
              </a:lnTo>
              <a:lnTo>
                <a:pt x="1083040"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5224068" y="3589170"/>
        <a:ext cx="76352" cy="76352"/>
      </dsp:txXfrm>
    </dsp:sp>
    <dsp:sp modelId="{1E620A9B-8355-4CCB-A066-DCD3189AE9D9}">
      <dsp:nvSpPr>
        <dsp:cNvPr id="0" name=""/>
        <dsp:cNvSpPr/>
      </dsp:nvSpPr>
      <dsp:spPr>
        <a:xfrm>
          <a:off x="4720724" y="794790"/>
          <a:ext cx="1162707" cy="3370813"/>
        </a:xfrm>
        <a:custGeom>
          <a:avLst/>
          <a:gdLst/>
          <a:ahLst/>
          <a:cxnLst/>
          <a:rect l="0" t="0" r="0" b="0"/>
          <a:pathLst>
            <a:path>
              <a:moveTo>
                <a:pt x="0" y="3370813"/>
              </a:moveTo>
              <a:lnTo>
                <a:pt x="581353" y="3370813"/>
              </a:lnTo>
              <a:lnTo>
                <a:pt x="581353" y="0"/>
              </a:lnTo>
              <a:lnTo>
                <a:pt x="116270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ru-RU" sz="1200" kern="1200"/>
        </a:p>
      </dsp:txBody>
      <dsp:txXfrm>
        <a:off x="5212935" y="2391054"/>
        <a:ext cx="178285" cy="178285"/>
      </dsp:txXfrm>
    </dsp:sp>
    <dsp:sp modelId="{A8082526-99A6-4848-892E-3D5988D2C3A5}">
      <dsp:nvSpPr>
        <dsp:cNvPr id="0" name=""/>
        <dsp:cNvSpPr/>
      </dsp:nvSpPr>
      <dsp:spPr>
        <a:xfrm>
          <a:off x="573150" y="2538016"/>
          <a:ext cx="5039973" cy="32551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solidFill>
                <a:schemeClr val="tx1"/>
              </a:solidFill>
              <a:latin typeface="Times New Roman" panose="02020603050405020304" pitchFamily="18" charset="0"/>
              <a:cs typeface="Times New Roman" panose="02020603050405020304" pitchFamily="18" charset="0"/>
            </a:rPr>
            <a:t>Divergent </a:t>
          </a:r>
          <a:r>
            <a:rPr lang="en-US" sz="2400" b="1" kern="1200" dirty="0">
              <a:solidFill>
                <a:schemeClr val="tx1"/>
              </a:solidFill>
              <a:latin typeface="Times New Roman" panose="02020603050405020304" pitchFamily="18" charset="0"/>
              <a:cs typeface="Times New Roman" panose="02020603050405020304" pitchFamily="18" charset="0"/>
            </a:rPr>
            <a:t>f</a:t>
          </a:r>
          <a:r>
            <a:rPr lang="uz-Latn-UZ" sz="2400" b="1" kern="1200" dirty="0">
              <a:solidFill>
                <a:schemeClr val="tx1"/>
              </a:solidFill>
              <a:latin typeface="Times New Roman" panose="02020603050405020304" pitchFamily="18" charset="0"/>
              <a:cs typeface="Times New Roman" panose="02020603050405020304" pitchFamily="18" charset="0"/>
            </a:rPr>
            <a:t>ikrlash :</a:t>
          </a:r>
        </a:p>
        <a:p>
          <a:pPr marL="0" lvl="0" indent="0" algn="ctr" defTabSz="1066800">
            <a:lnSpc>
              <a:spcPct val="90000"/>
            </a:lnSpc>
            <a:spcBef>
              <a:spcPct val="0"/>
            </a:spcBef>
            <a:spcAft>
              <a:spcPct val="35000"/>
            </a:spcAft>
            <a:buNone/>
          </a:pPr>
          <a:r>
            <a:rPr lang="uz-Latn-UZ" sz="2400" kern="1200" dirty="0">
              <a:latin typeface="Times New Roman" panose="02020603050405020304" pitchFamily="18" charset="0"/>
              <a:cs typeface="Times New Roman" panose="02020603050405020304" pitchFamily="18" charset="0"/>
            </a:rPr>
            <a:t>Divergent fikrlash — bu ijodiy fikrlash jarayonidir, u ko‘plab g‘oyalar yoki yechimlarni ishlab chiqishga qaratilgan. Divergent fikrlashda fikrlar va yechimlar turli tomonga tarqaladi, bu esa turli nuqtai nazarlar va kreativ g‘oyalarni keltirib chiqaradi.</a:t>
          </a:r>
          <a:endParaRPr lang="ru-RU" sz="2400" kern="1200" dirty="0">
            <a:latin typeface="Times New Roman" panose="02020603050405020304" pitchFamily="18" charset="0"/>
            <a:cs typeface="Times New Roman" panose="02020603050405020304" pitchFamily="18" charset="0"/>
          </a:endParaRPr>
        </a:p>
      </dsp:txBody>
      <dsp:txXfrm>
        <a:off x="573150" y="2538016"/>
        <a:ext cx="5039973" cy="3255174"/>
      </dsp:txXfrm>
    </dsp:sp>
    <dsp:sp modelId="{51E51E50-B32B-44F0-84EE-E4C20DA148D2}">
      <dsp:nvSpPr>
        <dsp:cNvPr id="0" name=""/>
        <dsp:cNvSpPr/>
      </dsp:nvSpPr>
      <dsp:spPr>
        <a:xfrm>
          <a:off x="5883431" y="0"/>
          <a:ext cx="5213823" cy="15895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solidFill>
                <a:schemeClr val="tx1"/>
              </a:solidFill>
              <a:latin typeface="Times New Roman" panose="02020603050405020304" pitchFamily="18" charset="0"/>
              <a:cs typeface="Times New Roman" panose="02020603050405020304" pitchFamily="18" charset="0"/>
            </a:rPr>
            <a:t>Ijodiy va innovatsion:</a:t>
          </a:r>
          <a:r>
            <a:rPr lang="uz-Latn-UZ" sz="2400" kern="1200" dirty="0">
              <a:solidFill>
                <a:schemeClr val="tx1"/>
              </a:solidFill>
              <a:latin typeface="Times New Roman" panose="02020603050405020304" pitchFamily="18" charset="0"/>
              <a:cs typeface="Times New Roman" panose="02020603050405020304" pitchFamily="18" charset="0"/>
            </a:rPr>
            <a:t> Divergent fikrlashda yangi va original g‘oyalar, yechimlar ishlab chiqiladi</a:t>
          </a:r>
          <a:r>
            <a:rPr lang="uz-Latn-UZ" sz="2400" kern="1200" dirty="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5883431" y="0"/>
        <a:ext cx="5213823" cy="1589580"/>
      </dsp:txXfrm>
    </dsp:sp>
    <dsp:sp modelId="{43776510-B85A-4775-94AD-C38CCFF116F2}">
      <dsp:nvSpPr>
        <dsp:cNvPr id="0" name=""/>
        <dsp:cNvSpPr/>
      </dsp:nvSpPr>
      <dsp:spPr>
        <a:xfrm>
          <a:off x="5803764" y="2294298"/>
          <a:ext cx="5213823" cy="15895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solidFill>
                <a:schemeClr val="tx1"/>
              </a:solidFill>
              <a:latin typeface="Times New Roman" panose="02020603050405020304" pitchFamily="18" charset="0"/>
              <a:cs typeface="Times New Roman" panose="02020603050405020304" pitchFamily="18" charset="0"/>
            </a:rPr>
            <a:t>Ko‘p variantlar:</a:t>
          </a:r>
          <a:r>
            <a:rPr lang="uz-Latn-UZ" sz="2400" kern="1200" dirty="0">
              <a:solidFill>
                <a:schemeClr val="tx1"/>
              </a:solidFill>
              <a:latin typeface="Times New Roman" panose="02020603050405020304" pitchFamily="18" charset="0"/>
              <a:cs typeface="Times New Roman" panose="02020603050405020304" pitchFamily="18" charset="0"/>
            </a:rPr>
            <a:t> Biror savol yoki muammo uchun ko‘plab javoblar yoki yechimlar taklif qilinadi.</a:t>
          </a: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5803764" y="2294298"/>
        <a:ext cx="5213823" cy="1589580"/>
      </dsp:txXfrm>
    </dsp:sp>
    <dsp:sp modelId="{A8D10D86-A52E-44A1-A146-DDEE0C6C7EC8}">
      <dsp:nvSpPr>
        <dsp:cNvPr id="0" name=""/>
        <dsp:cNvSpPr/>
      </dsp:nvSpPr>
      <dsp:spPr>
        <a:xfrm>
          <a:off x="5810333" y="4389985"/>
          <a:ext cx="5213823" cy="15895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solidFill>
                <a:schemeClr val="tx1"/>
              </a:solidFill>
              <a:latin typeface="Times New Roman" panose="02020603050405020304" pitchFamily="18" charset="0"/>
              <a:cs typeface="Times New Roman" panose="02020603050405020304" pitchFamily="18" charset="0"/>
            </a:rPr>
            <a:t>Eslash va yaratish:</a:t>
          </a:r>
          <a:r>
            <a:rPr lang="uz-Latn-UZ" sz="2400" kern="1200" dirty="0">
              <a:solidFill>
                <a:schemeClr val="tx1"/>
              </a:solidFill>
              <a:latin typeface="Times New Roman" panose="02020603050405020304" pitchFamily="18" charset="0"/>
              <a:cs typeface="Times New Roman" panose="02020603050405020304" pitchFamily="18" charset="0"/>
            </a:rPr>
            <a:t> O‘quvchilar yangi g‘oyalar va qarorlar topishda erkin va kreativ yondashadilar.</a:t>
          </a:r>
        </a:p>
      </dsp:txBody>
      <dsp:txXfrm>
        <a:off x="5810333" y="4389985"/>
        <a:ext cx="5213823" cy="1589580"/>
      </dsp:txXfrm>
    </dsp:sp>
    <dsp:sp modelId="{0C564512-8E3E-4E77-86BC-B3CFA42955F7}">
      <dsp:nvSpPr>
        <dsp:cNvPr id="0" name=""/>
        <dsp:cNvSpPr/>
      </dsp:nvSpPr>
      <dsp:spPr>
        <a:xfrm>
          <a:off x="5803764" y="6792995"/>
          <a:ext cx="5213823" cy="15895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Latn-UZ" sz="2400" b="1" kern="1200" dirty="0">
              <a:solidFill>
                <a:schemeClr val="tx1"/>
              </a:solidFill>
              <a:latin typeface="Times New Roman" panose="02020603050405020304" pitchFamily="18" charset="0"/>
              <a:cs typeface="Times New Roman" panose="02020603050405020304" pitchFamily="18" charset="0"/>
            </a:rPr>
            <a:t>Erkin fikrlash:</a:t>
          </a:r>
          <a:r>
            <a:rPr lang="uz-Latn-UZ" sz="2400" kern="1200" dirty="0">
              <a:solidFill>
                <a:schemeClr val="tx1"/>
              </a:solidFill>
              <a:latin typeface="Times New Roman" panose="02020603050405020304" pitchFamily="18" charset="0"/>
              <a:cs typeface="Times New Roman" panose="02020603050405020304" pitchFamily="18" charset="0"/>
            </a:rPr>
            <a:t> Fikrlar doirasini kengaytirish va an'anaviy fikrni cheklamaslik.</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5803764" y="6792995"/>
        <a:ext cx="5213823" cy="1589580"/>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18.03.2026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3/18/2026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2.sv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2.sv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sv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svg"/><Relationship Id="rId7" Type="http://schemas.openxmlformats.org/officeDocument/2006/relationships/diagramLayout" Target="../diagrams/layout1.xml"/><Relationship Id="rId12"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xml"/><Relationship Id="rId11" Type="http://schemas.openxmlformats.org/officeDocument/2006/relationships/image" Target="../media/image17.png"/><Relationship Id="rId5" Type="http://schemas.openxmlformats.org/officeDocument/2006/relationships/image" Target="../media/image8.png"/><Relationship Id="rId10" Type="http://schemas.microsoft.com/office/2007/relationships/diagramDrawing" Target="../diagrams/drawing1.xml"/><Relationship Id="rId4" Type="http://schemas.openxmlformats.org/officeDocument/2006/relationships/image" Target="../media/image7.png"/><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sv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12"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2.xml"/><Relationship Id="rId11" Type="http://schemas.openxmlformats.org/officeDocument/2006/relationships/image" Target="../media/image23.png"/><Relationship Id="rId5" Type="http://schemas.openxmlformats.org/officeDocument/2006/relationships/image" Target="../media/image8.png"/><Relationship Id="rId10" Type="http://schemas.microsoft.com/office/2007/relationships/diagramDrawing" Target="../diagrams/drawing2.xml"/><Relationship Id="rId4" Type="http://schemas.openxmlformats.org/officeDocument/2006/relationships/image" Target="../media/image7.png"/><Relationship Id="rId9" Type="http://schemas.openxmlformats.org/officeDocument/2006/relationships/diagramColors" Target="../diagrams/colors2.xml"/></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7" Type="http://schemas.microsoft.com/office/2007/relationships/hdphoto" Target="../media/hdphoto4.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svg"/><Relationship Id="rId7"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svg"/><Relationship Id="rId7"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1.gif"/><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rot="21148834">
            <a:off x="908717" y="7031969"/>
            <a:ext cx="1188333" cy="1175131"/>
            <a:chOff x="4013171" y="2771357"/>
            <a:chExt cx="346058" cy="301259"/>
          </a:xfrm>
          <a:solidFill>
            <a:srgbClr val="0070C0"/>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dirty="0"/>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612937" y="4336467"/>
            <a:ext cx="1292894" cy="983867"/>
            <a:chOff x="5594095" y="1563619"/>
            <a:chExt cx="278163" cy="219366"/>
          </a:xfrm>
          <a:solidFill>
            <a:srgbClr val="C00000"/>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10" name="TextBox 9">
            <a:extLst>
              <a:ext uri="{FF2B5EF4-FFF2-40B4-BE49-F238E27FC236}">
                <a16:creationId xmlns:a16="http://schemas.microsoft.com/office/drawing/2014/main" id="{A5CDBF68-FBF5-0356-1FF4-AF26493421D8}"/>
              </a:ext>
            </a:extLst>
          </p:cNvPr>
          <p:cNvSpPr txBox="1"/>
          <p:nvPr/>
        </p:nvSpPr>
        <p:spPr>
          <a:xfrm>
            <a:off x="4121150" y="1710508"/>
            <a:ext cx="8998655" cy="1323439"/>
          </a:xfrm>
          <a:prstGeom prst="rect">
            <a:avLst/>
          </a:prstGeom>
          <a:noFill/>
        </p:spPr>
        <p:txBody>
          <a:bodyPr wrap="square">
            <a:spAutoFit/>
          </a:bodyPr>
          <a:lstStyle/>
          <a:p>
            <a:pPr algn="ctr"/>
            <a:r>
              <a:rPr lang="en-US" sz="4000" dirty="0">
                <a:latin typeface="Arial Black" panose="020B0A04020102020204" pitchFamily="34" charset="0"/>
                <a:cs typeface="Times New Roman" panose="02020603050405020304" pitchFamily="18" charset="0"/>
              </a:rPr>
              <a:t>III. FANNI O‘QITISHGA ZAMONAVIY YONDASHUVLAR</a:t>
            </a:r>
            <a:endParaRPr lang="ru-RU" sz="4000" dirty="0">
              <a:latin typeface="Arial Black" panose="020B0A040201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695D71B7-3BB9-7D19-0393-D72D7489F176}"/>
              </a:ext>
            </a:extLst>
          </p:cNvPr>
          <p:cNvSpPr txBox="1"/>
          <p:nvPr/>
        </p:nvSpPr>
        <p:spPr>
          <a:xfrm>
            <a:off x="1377950" y="4451841"/>
            <a:ext cx="15852718" cy="1323439"/>
          </a:xfrm>
          <a:prstGeom prst="rect">
            <a:avLst/>
          </a:prstGeom>
          <a:noFill/>
        </p:spPr>
        <p:txBody>
          <a:bodyPr wrap="square">
            <a:spAutoFit/>
          </a:bodyPr>
          <a:lstStyle/>
          <a:p>
            <a:pPr algn="ctr"/>
            <a:r>
              <a:rPr lang="en-US" sz="4000" b="1" dirty="0">
                <a:latin typeface="Times New Roman" panose="02020603050405020304" pitchFamily="18" charset="0"/>
                <a:cs typeface="Times New Roman" panose="02020603050405020304" pitchFamily="18" charset="0"/>
              </a:rPr>
              <a:t>3.4. “</a:t>
            </a:r>
            <a:r>
              <a:rPr lang="en-US" sz="4000" b="1" dirty="0" err="1">
                <a:latin typeface="Times New Roman" panose="02020603050405020304" pitchFamily="18" charset="0"/>
                <a:cs typeface="Times New Roman" panose="02020603050405020304" pitchFamily="18" charset="0"/>
              </a:rPr>
              <a:t>Tarbiya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darslarida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o‘quvchilarda</a:t>
            </a:r>
            <a:r>
              <a:rPr lang="en-US" sz="4000" b="1" dirty="0">
                <a:latin typeface="Times New Roman" panose="02020603050405020304" pitchFamily="18" charset="0"/>
                <a:cs typeface="Times New Roman" panose="02020603050405020304" pitchFamily="18" charset="0"/>
              </a:rPr>
              <a:t> 4K </a:t>
            </a:r>
            <a:r>
              <a:rPr lang="en-US" sz="4000" b="1" dirty="0" err="1">
                <a:latin typeface="Times New Roman" panose="02020603050405020304" pitchFamily="18" charset="0"/>
                <a:cs typeface="Times New Roman" panose="02020603050405020304" pitchFamily="18" charset="0"/>
              </a:rPr>
              <a:t>kompetensiyalarini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shakllantirish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metodikasi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modulining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o‘quv</a:t>
            </a:r>
            <a:r>
              <a:rPr lang="en-US" sz="4000" b="1" dirty="0">
                <a:latin typeface="Times New Roman" panose="02020603050405020304" pitchFamily="18" charset="0"/>
                <a:cs typeface="Times New Roman" panose="02020603050405020304" pitchFamily="18" charset="0"/>
              </a:rPr>
              <a:t> dasturi </a:t>
            </a:r>
            <a:endParaRPr lang="ru-RU" sz="4000" b="1"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FAEF6AF-0BE8-8A27-E68E-4FD34AA3332E}"/>
              </a:ext>
            </a:extLst>
          </p:cNvPr>
          <p:cNvSpPr txBox="1"/>
          <p:nvPr/>
        </p:nvSpPr>
        <p:spPr>
          <a:xfrm>
            <a:off x="2749550" y="6959267"/>
            <a:ext cx="13386851" cy="1938992"/>
          </a:xfrm>
          <a:prstGeom prst="rect">
            <a:avLst/>
          </a:prstGeom>
          <a:noFill/>
        </p:spPr>
        <p:txBody>
          <a:bodyPr wrap="square">
            <a:spAutoFit/>
          </a:bodyPr>
          <a:lstStyle/>
          <a:p>
            <a:pPr algn="ctr"/>
            <a:r>
              <a:rPr lang="en-US" sz="6000" dirty="0"/>
              <a:t>2-mavzu. </a:t>
            </a:r>
            <a:r>
              <a:rPr lang="en-US" sz="6000" dirty="0" err="1"/>
              <a:t>Tarbiya</a:t>
            </a:r>
            <a:r>
              <a:rPr lang="en-US" sz="6000" dirty="0"/>
              <a:t> </a:t>
            </a:r>
            <a:r>
              <a:rPr lang="en-US" sz="6000" dirty="0" err="1"/>
              <a:t>fanini</a:t>
            </a:r>
            <a:r>
              <a:rPr lang="en-US" sz="6000" dirty="0"/>
              <a:t> </a:t>
            </a:r>
            <a:r>
              <a:rPr lang="en-US" sz="6000" dirty="0" err="1"/>
              <a:t>o‘qitishda</a:t>
            </a:r>
            <a:r>
              <a:rPr lang="en-US" sz="6000" dirty="0"/>
              <a:t> </a:t>
            </a:r>
            <a:r>
              <a:rPr lang="en-US" sz="6000" dirty="0" err="1"/>
              <a:t>tanqidiy</a:t>
            </a:r>
            <a:r>
              <a:rPr lang="en-US" sz="6000" dirty="0"/>
              <a:t>, divergent </a:t>
            </a:r>
            <a:r>
              <a:rPr lang="en-US" sz="6000" dirty="0" err="1"/>
              <a:t>va</a:t>
            </a:r>
            <a:r>
              <a:rPr lang="en-US" sz="6000" dirty="0"/>
              <a:t> </a:t>
            </a:r>
            <a:r>
              <a:rPr lang="en-US" sz="6000" dirty="0" err="1"/>
              <a:t>konvergent</a:t>
            </a:r>
            <a:r>
              <a:rPr lang="en-US" sz="6000" dirty="0"/>
              <a:t> </a:t>
            </a:r>
            <a:r>
              <a:rPr lang="en-US" sz="6000" dirty="0" err="1"/>
              <a:t>fikrlash</a:t>
            </a:r>
            <a:r>
              <a:rPr lang="en-US" sz="6000" dirty="0"/>
              <a:t> </a:t>
            </a:r>
            <a:endParaRPr lang="ru-RU"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8030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rcRect l="11632" t="13778" r="10653" b="15857"/>
          <a:stretch/>
        </p:blipFill>
        <p:spPr>
          <a:xfrm>
            <a:off x="13912850" y="3296814"/>
            <a:ext cx="3810000" cy="3449702"/>
          </a:xfrm>
          <a:prstGeom prst="rect">
            <a:avLst/>
          </a:prstGeom>
        </p:spPr>
      </p:pic>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0" y="1431668"/>
            <a:ext cx="17722850" cy="1600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rgbClr val="002060"/>
                </a:solidFill>
                <a:latin typeface="Agency FB" panose="020B0503020202020204" pitchFamily="34" charset="0"/>
              </a:rPr>
              <a:t>TARBIYA</a:t>
            </a:r>
            <a:r>
              <a:rPr lang="uz-Latn-UZ" sz="4800" b="1" dirty="0">
                <a:solidFill>
                  <a:srgbClr val="002060"/>
                </a:solidFill>
                <a:latin typeface="Agency FB" panose="020B0503020202020204" pitchFamily="34" charset="0"/>
              </a:rPr>
              <a:t> DARSLARIDA O‘QUVCHILARNING </a:t>
            </a:r>
          </a:p>
          <a:p>
            <a:pPr algn="ctr"/>
            <a:r>
              <a:rPr lang="en-US" sz="4800" b="1" dirty="0">
                <a:solidFill>
                  <a:srgbClr val="002060"/>
                </a:solidFill>
                <a:latin typeface="Agency FB" panose="020B0503020202020204" pitchFamily="34" charset="0"/>
              </a:rPr>
              <a:t>KONVERGEN</a:t>
            </a:r>
            <a:r>
              <a:rPr lang="uz-Latn-UZ" sz="4800" b="1" dirty="0">
                <a:solidFill>
                  <a:srgbClr val="002060"/>
                </a:solidFill>
                <a:latin typeface="Agency FB" panose="020B0503020202020204" pitchFamily="34" charset="0"/>
              </a:rPr>
              <a:t>T</a:t>
            </a:r>
            <a:r>
              <a:rPr lang="en-US" sz="4800" b="1" dirty="0">
                <a:solidFill>
                  <a:srgbClr val="002060"/>
                </a:solidFill>
                <a:latin typeface="Agency FB" panose="020B0503020202020204" pitchFamily="34" charset="0"/>
              </a:rPr>
              <a:t> VA DIVERGENT FIKRLASH</a:t>
            </a:r>
            <a:r>
              <a:rPr lang="uz-Latn-UZ" sz="4800" b="1" dirty="0">
                <a:solidFill>
                  <a:srgbClr val="002060"/>
                </a:solidFill>
                <a:latin typeface="Agency FB" panose="020B0503020202020204" pitchFamily="34" charset="0"/>
              </a:rPr>
              <a:t> FAOLIYATINI </a:t>
            </a:r>
            <a:r>
              <a:rPr lang="en-US" sz="4800" b="1" dirty="0">
                <a:solidFill>
                  <a:srgbClr val="002060"/>
                </a:solidFill>
                <a:latin typeface="Agency FB" panose="020B0503020202020204" pitchFamily="34" charset="0"/>
              </a:rPr>
              <a:t>RIVOJLANTIRIS</a:t>
            </a:r>
            <a:r>
              <a:rPr lang="uz-Latn-UZ" sz="4800" b="1" dirty="0">
                <a:solidFill>
                  <a:srgbClr val="002060"/>
                </a:solidFill>
                <a:latin typeface="Agency FB" panose="020B0503020202020204" pitchFamily="34" charset="0"/>
              </a:rPr>
              <a:t>H USULLARI</a:t>
            </a:r>
            <a:endParaRPr lang="ru-RU" sz="4800" b="1" dirty="0">
              <a:solidFill>
                <a:srgbClr val="002060"/>
              </a:solidFill>
            </a:endParaRPr>
          </a:p>
        </p:txBody>
      </p:sp>
      <p:sp>
        <p:nvSpPr>
          <p:cNvPr id="8" name="TextBox 7">
            <a:extLst>
              <a:ext uri="{FF2B5EF4-FFF2-40B4-BE49-F238E27FC236}">
                <a16:creationId xmlns:a16="http://schemas.microsoft.com/office/drawing/2014/main" id="{9F5B5610-907B-C008-1BC6-2DC93BE1DA28}"/>
              </a:ext>
            </a:extLst>
          </p:cNvPr>
          <p:cNvSpPr txBox="1"/>
          <p:nvPr/>
        </p:nvSpPr>
        <p:spPr>
          <a:xfrm>
            <a:off x="387350" y="3117334"/>
            <a:ext cx="14554200" cy="7294305"/>
          </a:xfrm>
          <a:prstGeom prst="rect">
            <a:avLst/>
          </a:prstGeom>
          <a:noFill/>
        </p:spPr>
        <p:txBody>
          <a:bodyPr wrap="square">
            <a:spAutoFit/>
          </a:bodyPr>
          <a:lstStyle/>
          <a:p>
            <a:pPr algn="ctr"/>
            <a:r>
              <a:rPr lang="en-US" sz="5200" b="1" dirty="0"/>
              <a:t>REJA:</a:t>
            </a:r>
          </a:p>
          <a:p>
            <a:r>
              <a:rPr lang="en-US" sz="5200" b="1" dirty="0"/>
              <a:t>1. </a:t>
            </a:r>
            <a:r>
              <a:rPr lang="en-US" sz="5200" b="1" dirty="0" err="1"/>
              <a:t>Fikrlash</a:t>
            </a:r>
            <a:r>
              <a:rPr lang="en-US" sz="5200" b="1" dirty="0"/>
              <a:t> </a:t>
            </a:r>
            <a:r>
              <a:rPr lang="en-US" sz="5200" b="1" dirty="0" err="1"/>
              <a:t>nazariyasining</a:t>
            </a:r>
            <a:r>
              <a:rPr lang="en-US" sz="5200" b="1" dirty="0"/>
              <a:t> </a:t>
            </a:r>
            <a:r>
              <a:rPr lang="en-US" sz="5200" b="1" dirty="0" err="1"/>
              <a:t>tarixiy</a:t>
            </a:r>
            <a:r>
              <a:rPr lang="en-US" sz="5200" b="1" dirty="0"/>
              <a:t> </a:t>
            </a:r>
            <a:r>
              <a:rPr lang="en-US" sz="5200" b="1" dirty="0" err="1"/>
              <a:t>rivoji</a:t>
            </a:r>
            <a:r>
              <a:rPr lang="en-US" sz="5200" b="1" dirty="0"/>
              <a:t> </a:t>
            </a:r>
            <a:r>
              <a:rPr lang="en-US" sz="5200" b="1" dirty="0" err="1"/>
              <a:t>va</a:t>
            </a:r>
            <a:r>
              <a:rPr lang="en-US" sz="5200" b="1" dirty="0"/>
              <a:t> </a:t>
            </a:r>
            <a:r>
              <a:rPr lang="en-US" sz="5200" b="1" dirty="0" err="1"/>
              <a:t>ilmiy</a:t>
            </a:r>
            <a:r>
              <a:rPr lang="en-US" sz="5200" b="1" dirty="0"/>
              <a:t> </a:t>
            </a:r>
            <a:r>
              <a:rPr lang="en-US" sz="5200" b="1" dirty="0" err="1"/>
              <a:t>asoslari</a:t>
            </a:r>
            <a:endParaRPr lang="en-US" sz="5200" dirty="0"/>
          </a:p>
          <a:p>
            <a:r>
              <a:rPr lang="en-US" sz="5200" b="1" dirty="0"/>
              <a:t>2.Konvergent </a:t>
            </a:r>
            <a:r>
              <a:rPr lang="en-US" sz="5200" b="1" dirty="0" err="1"/>
              <a:t>fikrlash</a:t>
            </a:r>
            <a:r>
              <a:rPr lang="en-US" sz="5200" b="1" dirty="0"/>
              <a:t>: </a:t>
            </a:r>
            <a:r>
              <a:rPr lang="en-US" sz="5200" b="1" dirty="0" err="1"/>
              <a:t>mohiyati</a:t>
            </a:r>
            <a:r>
              <a:rPr lang="en-US" sz="5200" b="1" dirty="0"/>
              <a:t>, </a:t>
            </a:r>
            <a:r>
              <a:rPr lang="en-US" sz="5200" b="1" dirty="0" err="1"/>
              <a:t>didaktik</a:t>
            </a:r>
            <a:r>
              <a:rPr lang="en-US" sz="5200" b="1" dirty="0"/>
              <a:t> </a:t>
            </a:r>
            <a:r>
              <a:rPr lang="en-US" sz="5200" b="1" dirty="0" err="1"/>
              <a:t>imkoniyatlari</a:t>
            </a:r>
            <a:r>
              <a:rPr lang="en-US" sz="5200" b="1" dirty="0"/>
              <a:t> </a:t>
            </a:r>
            <a:r>
              <a:rPr lang="en-US" sz="5200" b="1" dirty="0" err="1"/>
              <a:t>va</a:t>
            </a:r>
            <a:r>
              <a:rPr lang="en-US" sz="5200" b="1" dirty="0"/>
              <a:t> </a:t>
            </a:r>
            <a:r>
              <a:rPr lang="en-US" sz="5200" b="1" dirty="0" err="1"/>
              <a:t>tarbiya</a:t>
            </a:r>
            <a:r>
              <a:rPr lang="en-US" sz="5200" b="1" dirty="0"/>
              <a:t> </a:t>
            </a:r>
            <a:r>
              <a:rPr lang="en-US" sz="5200" b="1" dirty="0" err="1"/>
              <a:t>darslaridagi</a:t>
            </a:r>
            <a:r>
              <a:rPr lang="en-US" sz="5200" b="1" dirty="0"/>
              <a:t> </a:t>
            </a:r>
            <a:r>
              <a:rPr lang="en-US" sz="5200" b="1" dirty="0" err="1"/>
              <a:t>o‘rni</a:t>
            </a:r>
            <a:endParaRPr lang="en-US" sz="5200" dirty="0"/>
          </a:p>
          <a:p>
            <a:r>
              <a:rPr lang="en-US" sz="5200" b="1" dirty="0"/>
              <a:t>3.Divergent </a:t>
            </a:r>
            <a:r>
              <a:rPr lang="en-US" sz="5200" b="1" dirty="0" err="1"/>
              <a:t>fikrlash</a:t>
            </a:r>
            <a:r>
              <a:rPr lang="en-US" sz="5200" b="1" dirty="0"/>
              <a:t>: </a:t>
            </a:r>
            <a:r>
              <a:rPr lang="en-US" sz="5200" b="1" dirty="0" err="1"/>
              <a:t>kreativ</a:t>
            </a:r>
            <a:r>
              <a:rPr lang="en-US" sz="5200" b="1" dirty="0"/>
              <a:t> </a:t>
            </a:r>
            <a:r>
              <a:rPr lang="en-US" sz="5200" b="1" dirty="0" err="1"/>
              <a:t>tafakkur</a:t>
            </a:r>
            <a:r>
              <a:rPr lang="en-US" sz="5200" b="1" dirty="0"/>
              <a:t> </a:t>
            </a:r>
            <a:r>
              <a:rPr lang="en-US" sz="5200" b="1" dirty="0" err="1"/>
              <a:t>va</a:t>
            </a:r>
            <a:r>
              <a:rPr lang="en-US" sz="5200" b="1" dirty="0"/>
              <a:t> </a:t>
            </a:r>
            <a:r>
              <a:rPr lang="en-US" sz="5200" b="1" dirty="0" err="1"/>
              <a:t>innovatsion</a:t>
            </a:r>
            <a:r>
              <a:rPr lang="en-US" sz="5200" b="1" dirty="0"/>
              <a:t> </a:t>
            </a:r>
            <a:r>
              <a:rPr lang="en-US" sz="5200" b="1" dirty="0" err="1"/>
              <a:t>yondashuvlar</a:t>
            </a:r>
            <a:endParaRPr lang="en-US" sz="5200" dirty="0"/>
          </a:p>
          <a:p>
            <a:r>
              <a:rPr lang="en-US" sz="5200" b="1" dirty="0"/>
              <a:t>4.Konvergent </a:t>
            </a:r>
            <a:r>
              <a:rPr lang="en-US" sz="5200" b="1" dirty="0" err="1"/>
              <a:t>va</a:t>
            </a:r>
            <a:r>
              <a:rPr lang="en-US" sz="5200" b="1" dirty="0"/>
              <a:t> divergent </a:t>
            </a:r>
            <a:r>
              <a:rPr lang="en-US" sz="5200" b="1" dirty="0" err="1"/>
              <a:t>fikrlash</a:t>
            </a:r>
            <a:r>
              <a:rPr lang="en-US" sz="5200" b="1" dirty="0"/>
              <a:t> </a:t>
            </a:r>
            <a:r>
              <a:rPr lang="en-US" sz="5200" b="1" dirty="0" err="1"/>
              <a:t>integratsiyasi</a:t>
            </a:r>
            <a:r>
              <a:rPr lang="en-US" sz="5200" b="1" dirty="0"/>
              <a:t>: </a:t>
            </a:r>
            <a:r>
              <a:rPr lang="en-US" sz="5200" b="1" dirty="0" err="1"/>
              <a:t>zamonaviy</a:t>
            </a:r>
            <a:r>
              <a:rPr lang="en-US" sz="5200" b="1" dirty="0"/>
              <a:t> </a:t>
            </a:r>
            <a:r>
              <a:rPr lang="en-US" sz="5200" b="1" dirty="0" err="1"/>
              <a:t>pedagogik</a:t>
            </a:r>
            <a:r>
              <a:rPr lang="en-US" sz="5200" b="1" dirty="0"/>
              <a:t> </a:t>
            </a:r>
            <a:r>
              <a:rPr lang="en-US" sz="5200" b="1" dirty="0" err="1"/>
              <a:t>texnologiyalar</a:t>
            </a:r>
            <a:endParaRPr lang="en-US" sz="5200" dirty="0"/>
          </a:p>
        </p:txBody>
      </p:sp>
    </p:spTree>
    <p:extLst>
      <p:ext uri="{BB962C8B-B14F-4D97-AF65-F5344CB8AC3E}">
        <p14:creationId xmlns:p14="http://schemas.microsoft.com/office/powerpoint/2010/main" val="3649465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9757CBAC-61A5-EF9F-2F78-CE323F295AFB}"/>
              </a:ext>
            </a:extLst>
          </p:cNvPr>
          <p:cNvSpPr txBox="1"/>
          <p:nvPr/>
        </p:nvSpPr>
        <p:spPr>
          <a:xfrm>
            <a:off x="632694" y="3677739"/>
            <a:ext cx="8458199" cy="4708981"/>
          </a:xfrm>
          <a:prstGeom prst="rect">
            <a:avLst/>
          </a:prstGeom>
          <a:noFill/>
          <a:ln w="76200">
            <a:solidFill>
              <a:srgbClr val="C00000"/>
            </a:solidFill>
          </a:ln>
        </p:spPr>
        <p:txBody>
          <a:bodyPr wrap="square">
            <a:spAutoFit/>
          </a:bodyPr>
          <a:lstStyle/>
          <a:p>
            <a:pPr algn="just"/>
            <a:r>
              <a:rPr lang="en-US" sz="6000" dirty="0"/>
              <a:t>Nima </a:t>
            </a:r>
            <a:r>
              <a:rPr lang="en-US" sz="6000" dirty="0" err="1"/>
              <a:t>uchun</a:t>
            </a:r>
            <a:r>
              <a:rPr lang="en-US" sz="6000" dirty="0"/>
              <a:t> </a:t>
            </a:r>
            <a:r>
              <a:rPr lang="en-US" sz="6000" dirty="0" err="1"/>
              <a:t>bugungi</a:t>
            </a:r>
            <a:r>
              <a:rPr lang="en-US" sz="6000" dirty="0"/>
              <a:t> </a:t>
            </a:r>
            <a:r>
              <a:rPr lang="en-US" sz="6000" dirty="0" err="1"/>
              <a:t>ta’lim</a:t>
            </a:r>
            <a:r>
              <a:rPr lang="en-US" sz="6000" dirty="0"/>
              <a:t> </a:t>
            </a:r>
            <a:r>
              <a:rPr lang="en-US" sz="6000" dirty="0" err="1"/>
              <a:t>tizimida</a:t>
            </a:r>
            <a:r>
              <a:rPr lang="en-US" sz="6000" dirty="0"/>
              <a:t> </a:t>
            </a:r>
            <a:r>
              <a:rPr lang="en-US" sz="6000" dirty="0" err="1"/>
              <a:t>faqat</a:t>
            </a:r>
            <a:r>
              <a:rPr lang="en-US" sz="6000" dirty="0"/>
              <a:t> </a:t>
            </a:r>
            <a:r>
              <a:rPr lang="en-US" sz="6000" dirty="0" err="1"/>
              <a:t>to‘g‘ri</a:t>
            </a:r>
            <a:r>
              <a:rPr lang="en-US" sz="6000" dirty="0"/>
              <a:t> </a:t>
            </a:r>
            <a:r>
              <a:rPr lang="en-US" sz="6000" dirty="0" err="1"/>
              <a:t>javob</a:t>
            </a:r>
            <a:r>
              <a:rPr lang="en-US" sz="6000" dirty="0"/>
              <a:t> </a:t>
            </a:r>
            <a:r>
              <a:rPr lang="en-US" sz="6000" dirty="0" err="1"/>
              <a:t>emas</a:t>
            </a:r>
            <a:r>
              <a:rPr lang="en-US" sz="6000" dirty="0"/>
              <a:t>, </a:t>
            </a:r>
            <a:r>
              <a:rPr lang="en-US" sz="6000" dirty="0" err="1"/>
              <a:t>balki</a:t>
            </a:r>
            <a:r>
              <a:rPr lang="en-US" sz="6000" dirty="0"/>
              <a:t> </a:t>
            </a:r>
            <a:r>
              <a:rPr lang="en-US" sz="6000" dirty="0" err="1"/>
              <a:t>turli</a:t>
            </a:r>
            <a:r>
              <a:rPr lang="en-US" sz="6000" dirty="0"/>
              <a:t> </a:t>
            </a:r>
            <a:r>
              <a:rPr lang="en-US" sz="6000" dirty="0" err="1"/>
              <a:t>fikrlar</a:t>
            </a:r>
            <a:r>
              <a:rPr lang="en-US" sz="6000" dirty="0"/>
              <a:t> ham </a:t>
            </a:r>
            <a:r>
              <a:rPr lang="en-US" sz="6000" dirty="0" err="1"/>
              <a:t>muhim</a:t>
            </a:r>
            <a:r>
              <a:rPr lang="en-US" sz="6000" dirty="0"/>
              <a:t> </a:t>
            </a:r>
            <a:r>
              <a:rPr lang="en-US" sz="6000" dirty="0" err="1"/>
              <a:t>hisoblanadi</a:t>
            </a:r>
            <a:r>
              <a:rPr lang="en-US" sz="6000" dirty="0"/>
              <a:t>?</a:t>
            </a:r>
            <a:endParaRPr lang="ru-RU" sz="6000" dirty="0"/>
          </a:p>
        </p:txBody>
      </p:sp>
      <p:pic>
        <p:nvPicPr>
          <p:cNvPr id="13314" name="Picture 2">
            <a:extLst>
              <a:ext uri="{FF2B5EF4-FFF2-40B4-BE49-F238E27FC236}">
                <a16:creationId xmlns:a16="http://schemas.microsoft.com/office/drawing/2014/main" id="{7A08C65C-AC9D-25FE-CD28-B7D36B1E2D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79150" y="2200275"/>
            <a:ext cx="6096000" cy="7711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651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E65A19A2-3964-FCE7-E24B-E2F8CED6E80F}"/>
              </a:ext>
            </a:extLst>
          </p:cNvPr>
          <p:cNvSpPr txBox="1"/>
          <p:nvPr/>
        </p:nvSpPr>
        <p:spPr>
          <a:xfrm>
            <a:off x="2901948" y="8560966"/>
            <a:ext cx="14454067" cy="1200329"/>
          </a:xfrm>
          <a:prstGeom prst="rect">
            <a:avLst/>
          </a:prstGeom>
          <a:ln w="57150"/>
        </p:spPr>
        <p:style>
          <a:lnRef idx="2">
            <a:schemeClr val="accent5"/>
          </a:lnRef>
          <a:fillRef idx="1">
            <a:schemeClr val="lt1"/>
          </a:fillRef>
          <a:effectRef idx="0">
            <a:schemeClr val="accent5"/>
          </a:effectRef>
          <a:fontRef idx="minor">
            <a:schemeClr val="dk1"/>
          </a:fontRef>
        </p:style>
        <p:txBody>
          <a:bodyPr wrap="square">
            <a:spAutoFit/>
          </a:bodyPr>
          <a:lstStyle/>
          <a:p>
            <a:pPr algn="just"/>
            <a:r>
              <a:rPr lang="en-US" sz="3600" b="1" dirty="0"/>
              <a:t> </a:t>
            </a:r>
            <a:r>
              <a:rPr lang="en-US" sz="3600" dirty="0"/>
              <a:t>Abu Ali ibn Sino </a:t>
            </a:r>
            <a:r>
              <a:rPr lang="en-US" sz="3600" b="1" dirty="0" err="1"/>
              <a:t>fikrlashni</a:t>
            </a:r>
            <a:r>
              <a:rPr lang="en-US" sz="3600" b="1" dirty="0"/>
              <a:t> </a:t>
            </a:r>
            <a:r>
              <a:rPr lang="en-US" sz="3600" b="1" dirty="0" err="1"/>
              <a:t>bilish</a:t>
            </a:r>
            <a:r>
              <a:rPr lang="en-US" sz="3600" b="1" dirty="0"/>
              <a:t> </a:t>
            </a:r>
            <a:r>
              <a:rPr lang="en-US" sz="3600" b="1" dirty="0" err="1"/>
              <a:t>jarayonining</a:t>
            </a:r>
            <a:r>
              <a:rPr lang="en-US" sz="3600" b="1" dirty="0"/>
              <a:t> </a:t>
            </a:r>
            <a:r>
              <a:rPr lang="en-US" sz="3600" b="1" dirty="0" err="1"/>
              <a:t>eng</a:t>
            </a:r>
            <a:r>
              <a:rPr lang="en-US" sz="3600" b="1" dirty="0"/>
              <a:t> </a:t>
            </a:r>
            <a:r>
              <a:rPr lang="en-US" sz="3600" b="1" dirty="0" err="1"/>
              <a:t>yuqori</a:t>
            </a:r>
            <a:r>
              <a:rPr lang="en-US" sz="3600" b="1" dirty="0"/>
              <a:t> </a:t>
            </a:r>
            <a:r>
              <a:rPr lang="en-US" sz="3600" b="1" dirty="0" err="1"/>
              <a:t>bosqichi</a:t>
            </a:r>
            <a:r>
              <a:rPr lang="en-US" sz="3600" b="1" dirty="0"/>
              <a:t> </a:t>
            </a:r>
            <a:r>
              <a:rPr lang="en-US" sz="3600" b="1" dirty="0" err="1"/>
              <a:t>sifatida</a:t>
            </a:r>
            <a:r>
              <a:rPr lang="en-US" sz="3600" b="1" dirty="0"/>
              <a:t> </a:t>
            </a:r>
            <a:r>
              <a:rPr lang="en-US" sz="3600" b="1" dirty="0" err="1"/>
              <a:t>ko‘rib</a:t>
            </a:r>
            <a:r>
              <a:rPr lang="en-US" sz="3600" dirty="0"/>
              <a:t>, </a:t>
            </a:r>
            <a:r>
              <a:rPr lang="en-US" sz="3600" dirty="0" err="1"/>
              <a:t>uni</a:t>
            </a:r>
            <a:r>
              <a:rPr lang="en-US" sz="3600" dirty="0"/>
              <a:t> </a:t>
            </a:r>
            <a:r>
              <a:rPr lang="en-US" sz="3600" dirty="0" err="1"/>
              <a:t>tajriba</a:t>
            </a:r>
            <a:r>
              <a:rPr lang="en-US" sz="3600" dirty="0"/>
              <a:t> </a:t>
            </a:r>
            <a:r>
              <a:rPr lang="en-US" sz="3600" dirty="0" err="1"/>
              <a:t>va</a:t>
            </a:r>
            <a:r>
              <a:rPr lang="en-US" sz="3600" dirty="0"/>
              <a:t> </a:t>
            </a:r>
            <a:r>
              <a:rPr lang="en-US" sz="3600" dirty="0" err="1"/>
              <a:t>mantiqiy</a:t>
            </a:r>
            <a:r>
              <a:rPr lang="en-US" sz="3600" dirty="0"/>
              <a:t> </a:t>
            </a:r>
            <a:r>
              <a:rPr lang="en-US" sz="3600" dirty="0" err="1"/>
              <a:t>tahlil</a:t>
            </a:r>
            <a:r>
              <a:rPr lang="en-US" sz="3600" dirty="0"/>
              <a:t> </a:t>
            </a:r>
            <a:r>
              <a:rPr lang="en-US" sz="3600" dirty="0" err="1"/>
              <a:t>bilan</a:t>
            </a:r>
            <a:r>
              <a:rPr lang="en-US" sz="3600" dirty="0"/>
              <a:t> </a:t>
            </a:r>
            <a:r>
              <a:rPr lang="en-US" sz="3600" dirty="0" err="1"/>
              <a:t>bog‘laydi</a:t>
            </a:r>
            <a:r>
              <a:rPr lang="en-US" sz="3600" dirty="0"/>
              <a:t>.</a:t>
            </a:r>
          </a:p>
        </p:txBody>
      </p:sp>
      <p:pic>
        <p:nvPicPr>
          <p:cNvPr id="5122" name="Picture 2" descr="Oyina">
            <a:extLst>
              <a:ext uri="{FF2B5EF4-FFF2-40B4-BE49-F238E27FC236}">
                <a16:creationId xmlns:a16="http://schemas.microsoft.com/office/drawing/2014/main" id="{95A746ED-79EB-E008-9465-5DFB2CE7F44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0400" r="17199"/>
          <a:stretch/>
        </p:blipFill>
        <p:spPr bwMode="auto">
          <a:xfrm>
            <a:off x="243112" y="2346998"/>
            <a:ext cx="2434979" cy="255285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1FCF8B0-B9B6-EEBF-3B6A-E44B48563F99}"/>
              </a:ext>
            </a:extLst>
          </p:cNvPr>
          <p:cNvSpPr txBox="1"/>
          <p:nvPr/>
        </p:nvSpPr>
        <p:spPr>
          <a:xfrm>
            <a:off x="3978728" y="1382842"/>
            <a:ext cx="12639221" cy="523220"/>
          </a:xfrm>
          <a:prstGeom prst="rect">
            <a:avLst/>
          </a:prstGeom>
          <a:noFill/>
        </p:spPr>
        <p:txBody>
          <a:bodyPr wrap="square">
            <a:spAutoFit/>
          </a:bodyPr>
          <a:lstStyle/>
          <a:p>
            <a:pPr algn="ctr"/>
            <a:r>
              <a:rPr lang="en-US" sz="2800" b="1" dirty="0"/>
              <a:t>FIKRLASH TUSHUNCHASINING FALSAFIY VA TARIXIY ILDIZLARI</a:t>
            </a:r>
          </a:p>
        </p:txBody>
      </p:sp>
      <p:sp>
        <p:nvSpPr>
          <p:cNvPr id="12" name="TextBox 11">
            <a:extLst>
              <a:ext uri="{FF2B5EF4-FFF2-40B4-BE49-F238E27FC236}">
                <a16:creationId xmlns:a16="http://schemas.microsoft.com/office/drawing/2014/main" id="{6DE0FA28-3EEF-B290-8080-72052EBF7E7E}"/>
              </a:ext>
            </a:extLst>
          </p:cNvPr>
          <p:cNvSpPr txBox="1"/>
          <p:nvPr/>
        </p:nvSpPr>
        <p:spPr>
          <a:xfrm>
            <a:off x="2760223" y="2043065"/>
            <a:ext cx="14735944" cy="2862322"/>
          </a:xfrm>
          <a:prstGeom prst="rect">
            <a:avLst/>
          </a:prstGeom>
          <a:ln w="38100"/>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en-US" sz="3600" dirty="0" err="1"/>
              <a:t>Fikrlash</a:t>
            </a:r>
            <a:r>
              <a:rPr lang="en-US" sz="3600" dirty="0"/>
              <a:t> </a:t>
            </a:r>
            <a:r>
              <a:rPr lang="en-US" sz="3600" dirty="0" err="1"/>
              <a:t>tushunchasi</a:t>
            </a:r>
            <a:r>
              <a:rPr lang="en-US" sz="3600" dirty="0"/>
              <a:t> </a:t>
            </a:r>
            <a:r>
              <a:rPr lang="en-US" sz="3600" dirty="0" err="1"/>
              <a:t>qadimgi</a:t>
            </a:r>
            <a:r>
              <a:rPr lang="en-US" sz="3600" dirty="0"/>
              <a:t> </a:t>
            </a:r>
            <a:r>
              <a:rPr lang="en-US" sz="3600" dirty="0" err="1"/>
              <a:t>davrlardan</a:t>
            </a:r>
            <a:r>
              <a:rPr lang="en-US" sz="3600" dirty="0"/>
              <a:t> </a:t>
            </a:r>
            <a:r>
              <a:rPr lang="en-US" sz="3600" dirty="0" err="1"/>
              <a:t>boshlab</a:t>
            </a:r>
            <a:r>
              <a:rPr lang="en-US" sz="3600" dirty="0"/>
              <a:t> </a:t>
            </a:r>
            <a:r>
              <a:rPr lang="en-US" sz="3600" dirty="0" err="1"/>
              <a:t>insoniyat</a:t>
            </a:r>
            <a:r>
              <a:rPr lang="en-US" sz="3600" dirty="0"/>
              <a:t> </a:t>
            </a:r>
            <a:r>
              <a:rPr lang="en-US" sz="3600" dirty="0" err="1"/>
              <a:t>tafakkurining</a:t>
            </a:r>
            <a:r>
              <a:rPr lang="en-US" sz="3600" dirty="0"/>
              <a:t> </a:t>
            </a:r>
            <a:r>
              <a:rPr lang="en-US" sz="3600" dirty="0" err="1"/>
              <a:t>markaziy</a:t>
            </a:r>
            <a:r>
              <a:rPr lang="en-US" sz="3600" dirty="0"/>
              <a:t> </a:t>
            </a:r>
            <a:r>
              <a:rPr lang="en-US" sz="3600" dirty="0" err="1"/>
              <a:t>masalasi</a:t>
            </a:r>
            <a:r>
              <a:rPr lang="en-US" sz="3600" dirty="0"/>
              <a:t> </a:t>
            </a:r>
            <a:r>
              <a:rPr lang="en-US" sz="3600" dirty="0" err="1"/>
              <a:t>bo‘lib</a:t>
            </a:r>
            <a:r>
              <a:rPr lang="en-US" sz="3600" dirty="0"/>
              <a:t> </a:t>
            </a:r>
            <a:r>
              <a:rPr lang="en-US" sz="3600" dirty="0" err="1"/>
              <a:t>kelgan</a:t>
            </a:r>
            <a:r>
              <a:rPr lang="en-US" sz="3600" dirty="0"/>
              <a:t>. </a:t>
            </a:r>
            <a:r>
              <a:rPr lang="en-US" sz="3600" dirty="0" err="1"/>
              <a:t>Qadimgi</a:t>
            </a:r>
            <a:r>
              <a:rPr lang="en-US" sz="3600" dirty="0"/>
              <a:t> </a:t>
            </a:r>
            <a:r>
              <a:rPr lang="en-US" sz="3600" dirty="0" err="1"/>
              <a:t>yunon</a:t>
            </a:r>
            <a:r>
              <a:rPr lang="en-US" sz="3600" dirty="0"/>
              <a:t> </a:t>
            </a:r>
            <a:r>
              <a:rPr lang="en-US" sz="3600" dirty="0" err="1"/>
              <a:t>faylasufi</a:t>
            </a:r>
            <a:r>
              <a:rPr lang="en-US" sz="3600" dirty="0"/>
              <a:t> Arastu (</a:t>
            </a:r>
            <a:r>
              <a:rPr lang="en-US" sz="3600" dirty="0" err="1"/>
              <a:t>mil.avv</a:t>
            </a:r>
            <a:r>
              <a:rPr lang="en-US" sz="3600" dirty="0"/>
              <a:t>. 384–322-yillar) </a:t>
            </a:r>
            <a:r>
              <a:rPr lang="en-US" sz="3600" dirty="0" err="1"/>
              <a:t>fikrlashni</a:t>
            </a:r>
            <a:r>
              <a:rPr lang="en-US" sz="3600" dirty="0"/>
              <a:t> </a:t>
            </a:r>
            <a:r>
              <a:rPr lang="en-US" sz="3600" b="1" dirty="0"/>
              <a:t>“</a:t>
            </a:r>
            <a:r>
              <a:rPr lang="en-US" sz="3600" b="1" dirty="0" err="1"/>
              <a:t>insonni</a:t>
            </a:r>
            <a:r>
              <a:rPr lang="en-US" sz="3600" b="1" dirty="0"/>
              <a:t> </a:t>
            </a:r>
            <a:r>
              <a:rPr lang="en-US" sz="3600" b="1" dirty="0" err="1"/>
              <a:t>boshqa</a:t>
            </a:r>
            <a:r>
              <a:rPr lang="en-US" sz="3600" b="1" dirty="0"/>
              <a:t> </a:t>
            </a:r>
            <a:r>
              <a:rPr lang="en-US" sz="3600" b="1" dirty="0" err="1"/>
              <a:t>mavjudotlardan</a:t>
            </a:r>
            <a:r>
              <a:rPr lang="en-US" sz="3600" b="1" dirty="0"/>
              <a:t> </a:t>
            </a:r>
            <a:r>
              <a:rPr lang="en-US" sz="3600" b="1" dirty="0" err="1"/>
              <a:t>ajratib</a:t>
            </a:r>
            <a:r>
              <a:rPr lang="en-US" sz="3600" b="1" dirty="0"/>
              <a:t> </a:t>
            </a:r>
            <a:r>
              <a:rPr lang="en-US" sz="3600" b="1" dirty="0" err="1"/>
              <a:t>turuvchi</a:t>
            </a:r>
            <a:r>
              <a:rPr lang="en-US" sz="3600" b="1" dirty="0"/>
              <a:t> </a:t>
            </a:r>
            <a:r>
              <a:rPr lang="en-US" sz="3600" b="1" dirty="0" err="1"/>
              <a:t>eng</a:t>
            </a:r>
            <a:r>
              <a:rPr lang="en-US" sz="3600" b="1" dirty="0"/>
              <a:t> </a:t>
            </a:r>
            <a:r>
              <a:rPr lang="en-US" sz="3600" b="1" dirty="0" err="1"/>
              <a:t>oliy</a:t>
            </a:r>
            <a:r>
              <a:rPr lang="en-US" sz="3600" b="1" dirty="0"/>
              <a:t> </a:t>
            </a:r>
            <a:r>
              <a:rPr lang="en-US" sz="3600" b="1" dirty="0" err="1"/>
              <a:t>qobiliyat</a:t>
            </a:r>
            <a:r>
              <a:rPr lang="en-US" sz="3600" b="1" dirty="0"/>
              <a:t>”</a:t>
            </a:r>
            <a:r>
              <a:rPr lang="en-US" sz="3600" dirty="0"/>
              <a:t> </a:t>
            </a:r>
            <a:r>
              <a:rPr lang="en-US" sz="3600" dirty="0" err="1"/>
              <a:t>sifatida</a:t>
            </a:r>
            <a:r>
              <a:rPr lang="en-US" sz="3600" dirty="0"/>
              <a:t> </a:t>
            </a:r>
            <a:r>
              <a:rPr lang="en-US" sz="3600" dirty="0" err="1"/>
              <a:t>ta’riflagan</a:t>
            </a:r>
            <a:r>
              <a:rPr lang="en-US" sz="3600" dirty="0"/>
              <a:t>. </a:t>
            </a:r>
            <a:r>
              <a:rPr lang="en-US" sz="3600" dirty="0" err="1"/>
              <a:t>Uning</a:t>
            </a:r>
            <a:r>
              <a:rPr lang="en-US" sz="3600" dirty="0"/>
              <a:t> </a:t>
            </a:r>
            <a:r>
              <a:rPr lang="en-US" sz="3600" dirty="0" err="1"/>
              <a:t>mantiq</a:t>
            </a:r>
            <a:r>
              <a:rPr lang="en-US" sz="3600" dirty="0"/>
              <a:t> </a:t>
            </a:r>
            <a:r>
              <a:rPr lang="en-US" sz="3600" dirty="0" err="1"/>
              <a:t>ilmi</a:t>
            </a:r>
            <a:r>
              <a:rPr lang="en-US" sz="3600" dirty="0"/>
              <a:t> </a:t>
            </a:r>
            <a:r>
              <a:rPr lang="en-US" sz="3600" dirty="0" err="1"/>
              <a:t>bo‘yicha</a:t>
            </a:r>
            <a:r>
              <a:rPr lang="en-US" sz="3600" dirty="0"/>
              <a:t> </a:t>
            </a:r>
            <a:r>
              <a:rPr lang="en-US" sz="3600" dirty="0" err="1"/>
              <a:t>ishlari</a:t>
            </a:r>
            <a:r>
              <a:rPr lang="en-US" sz="3600" dirty="0"/>
              <a:t> </a:t>
            </a:r>
            <a:r>
              <a:rPr lang="en-US" sz="3600" dirty="0" err="1"/>
              <a:t>keyingi</a:t>
            </a:r>
            <a:r>
              <a:rPr lang="en-US" sz="3600" dirty="0"/>
              <a:t> </a:t>
            </a:r>
            <a:r>
              <a:rPr lang="en-US" sz="3600" dirty="0" err="1"/>
              <a:t>asrlar</a:t>
            </a:r>
            <a:r>
              <a:rPr lang="en-US" sz="3600" dirty="0"/>
              <a:t> </a:t>
            </a:r>
            <a:r>
              <a:rPr lang="en-US" sz="3600" dirty="0" err="1"/>
              <a:t>davomida</a:t>
            </a:r>
            <a:r>
              <a:rPr lang="en-US" sz="3600" dirty="0"/>
              <a:t> </a:t>
            </a:r>
            <a:r>
              <a:rPr lang="en-US" sz="3600" dirty="0" err="1"/>
              <a:t>ilmiy</a:t>
            </a:r>
            <a:r>
              <a:rPr lang="en-US" sz="3600" dirty="0"/>
              <a:t> </a:t>
            </a:r>
            <a:r>
              <a:rPr lang="en-US" sz="3600" dirty="0" err="1"/>
              <a:t>tafakkurning</a:t>
            </a:r>
            <a:r>
              <a:rPr lang="en-US" sz="3600" dirty="0"/>
              <a:t> </a:t>
            </a:r>
            <a:r>
              <a:rPr lang="en-US" sz="3600" dirty="0" err="1"/>
              <a:t>rivojlanishiga</a:t>
            </a:r>
            <a:r>
              <a:rPr lang="en-US" sz="3600" dirty="0"/>
              <a:t> </a:t>
            </a:r>
            <a:r>
              <a:rPr lang="en-US" sz="3600" dirty="0" err="1"/>
              <a:t>asos</a:t>
            </a:r>
            <a:r>
              <a:rPr lang="en-US" sz="3600" dirty="0"/>
              <a:t> </a:t>
            </a:r>
            <a:r>
              <a:rPr lang="en-US" sz="3600" dirty="0" err="1"/>
              <a:t>bo‘lib</a:t>
            </a:r>
            <a:r>
              <a:rPr lang="en-US" sz="3600" dirty="0"/>
              <a:t> </a:t>
            </a:r>
            <a:r>
              <a:rPr lang="en-US" sz="3600" dirty="0" err="1"/>
              <a:t>xizmat</a:t>
            </a:r>
            <a:r>
              <a:rPr lang="en-US" sz="3600" dirty="0"/>
              <a:t> </a:t>
            </a:r>
            <a:r>
              <a:rPr lang="en-US" sz="3600" dirty="0" err="1"/>
              <a:t>qilgan</a:t>
            </a:r>
            <a:r>
              <a:rPr lang="en-US" sz="3600" dirty="0"/>
              <a:t>.</a:t>
            </a:r>
          </a:p>
        </p:txBody>
      </p:sp>
      <p:sp>
        <p:nvSpPr>
          <p:cNvPr id="14" name="TextBox 13">
            <a:extLst>
              <a:ext uri="{FF2B5EF4-FFF2-40B4-BE49-F238E27FC236}">
                <a16:creationId xmlns:a16="http://schemas.microsoft.com/office/drawing/2014/main" id="{748B989C-2D6A-3BB4-30C5-3259C311394C}"/>
              </a:ext>
            </a:extLst>
          </p:cNvPr>
          <p:cNvSpPr txBox="1"/>
          <p:nvPr/>
        </p:nvSpPr>
        <p:spPr>
          <a:xfrm>
            <a:off x="2786530" y="5319630"/>
            <a:ext cx="14569485" cy="2308324"/>
          </a:xfrm>
          <a:prstGeom prst="rect">
            <a:avLst/>
          </a:prstGeom>
          <a:ln w="5715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sz="3600" dirty="0" err="1"/>
              <a:t>Sharq</a:t>
            </a:r>
            <a:r>
              <a:rPr lang="en-US" sz="3600" dirty="0"/>
              <a:t> </a:t>
            </a:r>
            <a:r>
              <a:rPr lang="en-US" sz="3600" dirty="0" err="1"/>
              <a:t>mutafakkirlari</a:t>
            </a:r>
            <a:r>
              <a:rPr lang="en-US" sz="3600" dirty="0"/>
              <a:t> ham </a:t>
            </a:r>
            <a:r>
              <a:rPr lang="en-US" sz="3600" dirty="0" err="1"/>
              <a:t>fikrlash</a:t>
            </a:r>
            <a:r>
              <a:rPr lang="en-US" sz="3600" dirty="0"/>
              <a:t> </a:t>
            </a:r>
            <a:r>
              <a:rPr lang="en-US" sz="3600" dirty="0" err="1"/>
              <a:t>masalasiga</a:t>
            </a:r>
            <a:r>
              <a:rPr lang="en-US" sz="3600" dirty="0"/>
              <a:t> </a:t>
            </a:r>
            <a:r>
              <a:rPr lang="en-US" sz="3600" dirty="0" err="1"/>
              <a:t>alohida</a:t>
            </a:r>
            <a:r>
              <a:rPr lang="en-US" sz="3600" dirty="0"/>
              <a:t> </a:t>
            </a:r>
            <a:r>
              <a:rPr lang="en-US" sz="3600" dirty="0" err="1"/>
              <a:t>e’tibor</a:t>
            </a:r>
            <a:r>
              <a:rPr lang="en-US" sz="3600" dirty="0"/>
              <a:t> </a:t>
            </a:r>
            <a:r>
              <a:rPr lang="en-US" sz="3600" dirty="0" err="1"/>
              <a:t>qaratganlar</a:t>
            </a:r>
            <a:r>
              <a:rPr lang="en-US" sz="3600" dirty="0"/>
              <a:t>. </a:t>
            </a:r>
            <a:r>
              <a:rPr lang="en-US" sz="3600" dirty="0" err="1"/>
              <a:t>Malasan</a:t>
            </a:r>
            <a:r>
              <a:rPr lang="en-US" sz="3600" dirty="0"/>
              <a:t> “</a:t>
            </a:r>
            <a:r>
              <a:rPr lang="en-US" sz="3600" dirty="0" err="1"/>
              <a:t>Ikkinchi</a:t>
            </a:r>
            <a:r>
              <a:rPr lang="en-US" sz="3600" dirty="0"/>
              <a:t> </a:t>
            </a:r>
            <a:r>
              <a:rPr lang="en-US" sz="3600" dirty="0" err="1"/>
              <a:t>muallim</a:t>
            </a:r>
            <a:r>
              <a:rPr lang="en-US" sz="3600" dirty="0"/>
              <a:t>” Abu Nasr </a:t>
            </a:r>
            <a:r>
              <a:rPr lang="en-US" sz="3600" dirty="0" err="1"/>
              <a:t>Forobiy</a:t>
            </a:r>
            <a:r>
              <a:rPr lang="en-US" sz="3600" dirty="0"/>
              <a:t> “</a:t>
            </a:r>
            <a:r>
              <a:rPr lang="en-US" sz="3600" dirty="0" err="1"/>
              <a:t>Fozil</a:t>
            </a:r>
            <a:r>
              <a:rPr lang="en-US" sz="3600" dirty="0"/>
              <a:t> </a:t>
            </a:r>
            <a:r>
              <a:rPr lang="en-US" sz="3600" dirty="0" err="1"/>
              <a:t>odamlar</a:t>
            </a:r>
            <a:r>
              <a:rPr lang="en-US" sz="3600" dirty="0"/>
              <a:t> </a:t>
            </a:r>
            <a:r>
              <a:rPr lang="en-US" sz="3600" dirty="0" err="1"/>
              <a:t>shahri</a:t>
            </a:r>
            <a:r>
              <a:rPr lang="en-US" sz="3600" dirty="0"/>
              <a:t>” </a:t>
            </a:r>
            <a:r>
              <a:rPr lang="en-US" sz="3600" dirty="0" err="1"/>
              <a:t>asarida</a:t>
            </a:r>
            <a:r>
              <a:rPr lang="en-US" sz="3600" dirty="0"/>
              <a:t> </a:t>
            </a:r>
            <a:r>
              <a:rPr lang="en-US" sz="3600" b="1" dirty="0" err="1"/>
              <a:t>insonning</a:t>
            </a:r>
            <a:r>
              <a:rPr lang="en-US" sz="3600" b="1" dirty="0"/>
              <a:t> </a:t>
            </a:r>
            <a:r>
              <a:rPr lang="en-US" sz="3600" b="1" dirty="0" err="1"/>
              <a:t>kamoloti</a:t>
            </a:r>
            <a:r>
              <a:rPr lang="en-US" sz="3600" b="1" dirty="0"/>
              <a:t> </a:t>
            </a:r>
            <a:r>
              <a:rPr lang="en-US" sz="3600" b="1" dirty="0" err="1"/>
              <a:t>uning</a:t>
            </a:r>
            <a:r>
              <a:rPr lang="en-US" sz="3600" b="1" dirty="0"/>
              <a:t> </a:t>
            </a:r>
            <a:r>
              <a:rPr lang="en-US" sz="3600" b="1" dirty="0" err="1"/>
              <a:t>fikrlash</a:t>
            </a:r>
            <a:r>
              <a:rPr lang="en-US" sz="3600" b="1" dirty="0"/>
              <a:t> </a:t>
            </a:r>
            <a:r>
              <a:rPr lang="en-US" sz="3600" b="1" dirty="0" err="1"/>
              <a:t>darajasi</a:t>
            </a:r>
            <a:r>
              <a:rPr lang="en-US" sz="3600" b="1" dirty="0"/>
              <a:t> </a:t>
            </a:r>
            <a:r>
              <a:rPr lang="en-US" sz="3600" b="1" dirty="0" err="1"/>
              <a:t>bilan</a:t>
            </a:r>
            <a:r>
              <a:rPr lang="en-US" sz="3600" b="1" dirty="0"/>
              <a:t> </a:t>
            </a:r>
            <a:r>
              <a:rPr lang="en-US" sz="3600" b="1" dirty="0" err="1"/>
              <a:t>belgilanadi</a:t>
            </a:r>
            <a:r>
              <a:rPr lang="en-US" sz="3600" dirty="0"/>
              <a:t>, deb </a:t>
            </a:r>
            <a:r>
              <a:rPr lang="en-US" sz="3600" dirty="0" err="1"/>
              <a:t>ta’kidlaydi</a:t>
            </a:r>
            <a:r>
              <a:rPr lang="en-US" sz="3600" dirty="0"/>
              <a:t>. </a:t>
            </a:r>
            <a:r>
              <a:rPr lang="en-US" sz="3600" dirty="0" err="1"/>
              <a:t>Unga</a:t>
            </a:r>
            <a:r>
              <a:rPr lang="en-US" sz="3600" dirty="0"/>
              <a:t> </a:t>
            </a:r>
            <a:r>
              <a:rPr lang="en-US" sz="3600" dirty="0" err="1"/>
              <a:t>ko‘ra</a:t>
            </a:r>
            <a:r>
              <a:rPr lang="en-US" sz="3600" dirty="0"/>
              <a:t>, </a:t>
            </a:r>
            <a:r>
              <a:rPr lang="en-US" sz="3600" dirty="0" err="1"/>
              <a:t>ta’lim</a:t>
            </a:r>
            <a:r>
              <a:rPr lang="en-US" sz="3600" dirty="0"/>
              <a:t> </a:t>
            </a:r>
            <a:r>
              <a:rPr lang="en-US" sz="3600" dirty="0" err="1"/>
              <a:t>jarayoni</a:t>
            </a:r>
            <a:r>
              <a:rPr lang="en-US" sz="3600" dirty="0"/>
              <a:t> </a:t>
            </a:r>
            <a:r>
              <a:rPr lang="en-US" sz="3600" dirty="0" err="1"/>
              <a:t>insonni</a:t>
            </a:r>
            <a:r>
              <a:rPr lang="en-US" sz="3600" dirty="0"/>
              <a:t> </a:t>
            </a:r>
            <a:r>
              <a:rPr lang="en-US" sz="3600" dirty="0" err="1"/>
              <a:t>fikrlashga</a:t>
            </a:r>
            <a:r>
              <a:rPr lang="en-US" sz="3600" dirty="0"/>
              <a:t> </a:t>
            </a:r>
            <a:r>
              <a:rPr lang="en-US" sz="3600" dirty="0" err="1"/>
              <a:t>o‘rgatishi</a:t>
            </a:r>
            <a:r>
              <a:rPr lang="en-US" sz="3600" dirty="0"/>
              <a:t> </a:t>
            </a:r>
            <a:r>
              <a:rPr lang="en-US" sz="3600" dirty="0" err="1"/>
              <a:t>lozim</a:t>
            </a:r>
            <a:r>
              <a:rPr lang="en-US" sz="3600" dirty="0"/>
              <a:t>.</a:t>
            </a:r>
          </a:p>
        </p:txBody>
      </p:sp>
      <p:pic>
        <p:nvPicPr>
          <p:cNvPr id="5124" name="Picture 4" descr="Abu Nasr Forobiy – Tarix • Sinaps">
            <a:extLst>
              <a:ext uri="{FF2B5EF4-FFF2-40B4-BE49-F238E27FC236}">
                <a16:creationId xmlns:a16="http://schemas.microsoft.com/office/drawing/2014/main" id="{7C5FA51F-BA0D-E43F-E139-4B5D634E13A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6229"/>
          <a:stretch/>
        </p:blipFill>
        <p:spPr bwMode="auto">
          <a:xfrm>
            <a:off x="243112" y="4987096"/>
            <a:ext cx="2420919" cy="266299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bu Ali al-Husain ibn Abdulloh ibn Sino (980 – 1037) | Korporativ veb sayti  AK “O'zbekiston havo yo'llari”">
            <a:extLst>
              <a:ext uri="{FF2B5EF4-FFF2-40B4-BE49-F238E27FC236}">
                <a16:creationId xmlns:a16="http://schemas.microsoft.com/office/drawing/2014/main" id="{4381475B-A40D-3DC5-0D1B-B7B8FE7FFCA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5446" y="7627954"/>
            <a:ext cx="2420920" cy="2937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148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9" name="TextBox 8">
            <a:extLst>
              <a:ext uri="{FF2B5EF4-FFF2-40B4-BE49-F238E27FC236}">
                <a16:creationId xmlns:a16="http://schemas.microsoft.com/office/drawing/2014/main" id="{7CBA36B8-E733-541C-FF3B-D90370A0EF9B}"/>
              </a:ext>
            </a:extLst>
          </p:cNvPr>
          <p:cNvSpPr txBox="1"/>
          <p:nvPr/>
        </p:nvSpPr>
        <p:spPr>
          <a:xfrm>
            <a:off x="539750" y="1895475"/>
            <a:ext cx="10515600" cy="7478970"/>
          </a:xfrm>
          <a:custGeom>
            <a:avLst/>
            <a:gdLst>
              <a:gd name="connsiteX0" fmla="*/ 0 w 10515600"/>
              <a:gd name="connsiteY0" fmla="*/ 0 h 7478970"/>
              <a:gd name="connsiteX1" fmla="*/ 373888 w 10515600"/>
              <a:gd name="connsiteY1" fmla="*/ 0 h 7478970"/>
              <a:gd name="connsiteX2" fmla="*/ 852932 w 10515600"/>
              <a:gd name="connsiteY2" fmla="*/ 0 h 7478970"/>
              <a:gd name="connsiteX3" fmla="*/ 1542288 w 10515600"/>
              <a:gd name="connsiteY3" fmla="*/ 0 h 7478970"/>
              <a:gd name="connsiteX4" fmla="*/ 2336800 w 10515600"/>
              <a:gd name="connsiteY4" fmla="*/ 0 h 7478970"/>
              <a:gd name="connsiteX5" fmla="*/ 2921000 w 10515600"/>
              <a:gd name="connsiteY5" fmla="*/ 0 h 7478970"/>
              <a:gd name="connsiteX6" fmla="*/ 3505200 w 10515600"/>
              <a:gd name="connsiteY6" fmla="*/ 0 h 7478970"/>
              <a:gd name="connsiteX7" fmla="*/ 4089400 w 10515600"/>
              <a:gd name="connsiteY7" fmla="*/ 0 h 7478970"/>
              <a:gd name="connsiteX8" fmla="*/ 4358132 w 10515600"/>
              <a:gd name="connsiteY8" fmla="*/ 0 h 7478970"/>
              <a:gd name="connsiteX9" fmla="*/ 5152644 w 10515600"/>
              <a:gd name="connsiteY9" fmla="*/ 0 h 7478970"/>
              <a:gd name="connsiteX10" fmla="*/ 5526532 w 10515600"/>
              <a:gd name="connsiteY10" fmla="*/ 0 h 7478970"/>
              <a:gd name="connsiteX11" fmla="*/ 5795264 w 10515600"/>
              <a:gd name="connsiteY11" fmla="*/ 0 h 7478970"/>
              <a:gd name="connsiteX12" fmla="*/ 6274308 w 10515600"/>
              <a:gd name="connsiteY12" fmla="*/ 0 h 7478970"/>
              <a:gd name="connsiteX13" fmla="*/ 6858508 w 10515600"/>
              <a:gd name="connsiteY13" fmla="*/ 0 h 7478970"/>
              <a:gd name="connsiteX14" fmla="*/ 7337552 w 10515600"/>
              <a:gd name="connsiteY14" fmla="*/ 0 h 7478970"/>
              <a:gd name="connsiteX15" fmla="*/ 7606284 w 10515600"/>
              <a:gd name="connsiteY15" fmla="*/ 0 h 7478970"/>
              <a:gd name="connsiteX16" fmla="*/ 8190484 w 10515600"/>
              <a:gd name="connsiteY16" fmla="*/ 0 h 7478970"/>
              <a:gd name="connsiteX17" fmla="*/ 8774684 w 10515600"/>
              <a:gd name="connsiteY17" fmla="*/ 0 h 7478970"/>
              <a:gd name="connsiteX18" fmla="*/ 9043416 w 10515600"/>
              <a:gd name="connsiteY18" fmla="*/ 0 h 7478970"/>
              <a:gd name="connsiteX19" fmla="*/ 9417304 w 10515600"/>
              <a:gd name="connsiteY19" fmla="*/ 0 h 7478970"/>
              <a:gd name="connsiteX20" fmla="*/ 10515600 w 10515600"/>
              <a:gd name="connsiteY20" fmla="*/ 0 h 7478970"/>
              <a:gd name="connsiteX21" fmla="*/ 10515600 w 10515600"/>
              <a:gd name="connsiteY21" fmla="*/ 724885 h 7478970"/>
              <a:gd name="connsiteX22" fmla="*/ 10515600 w 10515600"/>
              <a:gd name="connsiteY22" fmla="*/ 1150611 h 7478970"/>
              <a:gd name="connsiteX23" fmla="*/ 10515600 w 10515600"/>
              <a:gd name="connsiteY23" fmla="*/ 1800706 h 7478970"/>
              <a:gd name="connsiteX24" fmla="*/ 10515600 w 10515600"/>
              <a:gd name="connsiteY24" fmla="*/ 2151642 h 7478970"/>
              <a:gd name="connsiteX25" fmla="*/ 10515600 w 10515600"/>
              <a:gd name="connsiteY25" fmla="*/ 2726948 h 7478970"/>
              <a:gd name="connsiteX26" fmla="*/ 10515600 w 10515600"/>
              <a:gd name="connsiteY26" fmla="*/ 3377043 h 7478970"/>
              <a:gd name="connsiteX27" fmla="*/ 10515600 w 10515600"/>
              <a:gd name="connsiteY27" fmla="*/ 3802769 h 7478970"/>
              <a:gd name="connsiteX28" fmla="*/ 10515600 w 10515600"/>
              <a:gd name="connsiteY28" fmla="*/ 4378074 h 7478970"/>
              <a:gd name="connsiteX29" fmla="*/ 10515600 w 10515600"/>
              <a:gd name="connsiteY29" fmla="*/ 4803800 h 7478970"/>
              <a:gd name="connsiteX30" fmla="*/ 10515600 w 10515600"/>
              <a:gd name="connsiteY30" fmla="*/ 5528685 h 7478970"/>
              <a:gd name="connsiteX31" fmla="*/ 10515600 w 10515600"/>
              <a:gd name="connsiteY31" fmla="*/ 5879621 h 7478970"/>
              <a:gd name="connsiteX32" fmla="*/ 10515600 w 10515600"/>
              <a:gd name="connsiteY32" fmla="*/ 6604506 h 7478970"/>
              <a:gd name="connsiteX33" fmla="*/ 10515600 w 10515600"/>
              <a:gd name="connsiteY33" fmla="*/ 7478970 h 7478970"/>
              <a:gd name="connsiteX34" fmla="*/ 9931400 w 10515600"/>
              <a:gd name="connsiteY34" fmla="*/ 7478970 h 7478970"/>
              <a:gd name="connsiteX35" fmla="*/ 9242044 w 10515600"/>
              <a:gd name="connsiteY35" fmla="*/ 7478970 h 7478970"/>
              <a:gd name="connsiteX36" fmla="*/ 8447532 w 10515600"/>
              <a:gd name="connsiteY36" fmla="*/ 7478970 h 7478970"/>
              <a:gd name="connsiteX37" fmla="*/ 7968488 w 10515600"/>
              <a:gd name="connsiteY37" fmla="*/ 7478970 h 7478970"/>
              <a:gd name="connsiteX38" fmla="*/ 7279132 w 10515600"/>
              <a:gd name="connsiteY38" fmla="*/ 7478970 h 7478970"/>
              <a:gd name="connsiteX39" fmla="*/ 6694932 w 10515600"/>
              <a:gd name="connsiteY39" fmla="*/ 7478970 h 7478970"/>
              <a:gd name="connsiteX40" fmla="*/ 6110732 w 10515600"/>
              <a:gd name="connsiteY40" fmla="*/ 7478970 h 7478970"/>
              <a:gd name="connsiteX41" fmla="*/ 5526532 w 10515600"/>
              <a:gd name="connsiteY41" fmla="*/ 7478970 h 7478970"/>
              <a:gd name="connsiteX42" fmla="*/ 4837176 w 10515600"/>
              <a:gd name="connsiteY42" fmla="*/ 7478970 h 7478970"/>
              <a:gd name="connsiteX43" fmla="*/ 4463288 w 10515600"/>
              <a:gd name="connsiteY43" fmla="*/ 7478970 h 7478970"/>
              <a:gd name="connsiteX44" fmla="*/ 3984244 w 10515600"/>
              <a:gd name="connsiteY44" fmla="*/ 7478970 h 7478970"/>
              <a:gd name="connsiteX45" fmla="*/ 3294888 w 10515600"/>
              <a:gd name="connsiteY45" fmla="*/ 7478970 h 7478970"/>
              <a:gd name="connsiteX46" fmla="*/ 2921000 w 10515600"/>
              <a:gd name="connsiteY46" fmla="*/ 7478970 h 7478970"/>
              <a:gd name="connsiteX47" fmla="*/ 2231644 w 10515600"/>
              <a:gd name="connsiteY47" fmla="*/ 7478970 h 7478970"/>
              <a:gd name="connsiteX48" fmla="*/ 1752600 w 10515600"/>
              <a:gd name="connsiteY48" fmla="*/ 7478970 h 7478970"/>
              <a:gd name="connsiteX49" fmla="*/ 1273556 w 10515600"/>
              <a:gd name="connsiteY49" fmla="*/ 7478970 h 7478970"/>
              <a:gd name="connsiteX50" fmla="*/ 794512 w 10515600"/>
              <a:gd name="connsiteY50" fmla="*/ 7478970 h 7478970"/>
              <a:gd name="connsiteX51" fmla="*/ 0 w 10515600"/>
              <a:gd name="connsiteY51" fmla="*/ 7478970 h 7478970"/>
              <a:gd name="connsiteX52" fmla="*/ 0 w 10515600"/>
              <a:gd name="connsiteY52" fmla="*/ 7053244 h 7478970"/>
              <a:gd name="connsiteX53" fmla="*/ 0 w 10515600"/>
              <a:gd name="connsiteY53" fmla="*/ 6477939 h 7478970"/>
              <a:gd name="connsiteX54" fmla="*/ 0 w 10515600"/>
              <a:gd name="connsiteY54" fmla="*/ 5753054 h 7478970"/>
              <a:gd name="connsiteX55" fmla="*/ 0 w 10515600"/>
              <a:gd name="connsiteY55" fmla="*/ 5327328 h 7478970"/>
              <a:gd name="connsiteX56" fmla="*/ 0 w 10515600"/>
              <a:gd name="connsiteY56" fmla="*/ 4677233 h 7478970"/>
              <a:gd name="connsiteX57" fmla="*/ 0 w 10515600"/>
              <a:gd name="connsiteY57" fmla="*/ 4326296 h 7478970"/>
              <a:gd name="connsiteX58" fmla="*/ 0 w 10515600"/>
              <a:gd name="connsiteY58" fmla="*/ 3900571 h 7478970"/>
              <a:gd name="connsiteX59" fmla="*/ 0 w 10515600"/>
              <a:gd name="connsiteY59" fmla="*/ 3474845 h 7478970"/>
              <a:gd name="connsiteX60" fmla="*/ 0 w 10515600"/>
              <a:gd name="connsiteY60" fmla="*/ 2899539 h 7478970"/>
              <a:gd name="connsiteX61" fmla="*/ 0 w 10515600"/>
              <a:gd name="connsiteY61" fmla="*/ 2399023 h 7478970"/>
              <a:gd name="connsiteX62" fmla="*/ 0 w 10515600"/>
              <a:gd name="connsiteY62" fmla="*/ 2048087 h 7478970"/>
              <a:gd name="connsiteX63" fmla="*/ 0 w 10515600"/>
              <a:gd name="connsiteY63" fmla="*/ 1472782 h 7478970"/>
              <a:gd name="connsiteX64" fmla="*/ 0 w 10515600"/>
              <a:gd name="connsiteY64" fmla="*/ 972266 h 7478970"/>
              <a:gd name="connsiteX65" fmla="*/ 0 w 10515600"/>
              <a:gd name="connsiteY65" fmla="*/ 0 h 747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0515600" h="7478970" fill="none" extrusionOk="0">
                <a:moveTo>
                  <a:pt x="0" y="0"/>
                </a:moveTo>
                <a:cubicBezTo>
                  <a:pt x="98803" y="-1722"/>
                  <a:pt x="245256" y="739"/>
                  <a:pt x="373888" y="0"/>
                </a:cubicBezTo>
                <a:cubicBezTo>
                  <a:pt x="502520" y="-739"/>
                  <a:pt x="745420" y="37124"/>
                  <a:pt x="852932" y="0"/>
                </a:cubicBezTo>
                <a:cubicBezTo>
                  <a:pt x="960444" y="-37124"/>
                  <a:pt x="1369760" y="13420"/>
                  <a:pt x="1542288" y="0"/>
                </a:cubicBezTo>
                <a:cubicBezTo>
                  <a:pt x="1714816" y="-13420"/>
                  <a:pt x="2054336" y="75795"/>
                  <a:pt x="2336800" y="0"/>
                </a:cubicBezTo>
                <a:cubicBezTo>
                  <a:pt x="2619264" y="-75795"/>
                  <a:pt x="2710237" y="17401"/>
                  <a:pt x="2921000" y="0"/>
                </a:cubicBezTo>
                <a:cubicBezTo>
                  <a:pt x="3131763" y="-17401"/>
                  <a:pt x="3362516" y="27796"/>
                  <a:pt x="3505200" y="0"/>
                </a:cubicBezTo>
                <a:cubicBezTo>
                  <a:pt x="3647884" y="-27796"/>
                  <a:pt x="3929595" y="29644"/>
                  <a:pt x="4089400" y="0"/>
                </a:cubicBezTo>
                <a:cubicBezTo>
                  <a:pt x="4249205" y="-29644"/>
                  <a:pt x="4226038" y="5782"/>
                  <a:pt x="4358132" y="0"/>
                </a:cubicBezTo>
                <a:cubicBezTo>
                  <a:pt x="4490226" y="-5782"/>
                  <a:pt x="4965080" y="41958"/>
                  <a:pt x="5152644" y="0"/>
                </a:cubicBezTo>
                <a:cubicBezTo>
                  <a:pt x="5340208" y="-41958"/>
                  <a:pt x="5369163" y="489"/>
                  <a:pt x="5526532" y="0"/>
                </a:cubicBezTo>
                <a:cubicBezTo>
                  <a:pt x="5683901" y="-489"/>
                  <a:pt x="5691877" y="14349"/>
                  <a:pt x="5795264" y="0"/>
                </a:cubicBezTo>
                <a:cubicBezTo>
                  <a:pt x="5898651" y="-14349"/>
                  <a:pt x="6061665" y="28127"/>
                  <a:pt x="6274308" y="0"/>
                </a:cubicBezTo>
                <a:cubicBezTo>
                  <a:pt x="6486951" y="-28127"/>
                  <a:pt x="6574884" y="8346"/>
                  <a:pt x="6858508" y="0"/>
                </a:cubicBezTo>
                <a:cubicBezTo>
                  <a:pt x="7142132" y="-8346"/>
                  <a:pt x="7217337" y="32832"/>
                  <a:pt x="7337552" y="0"/>
                </a:cubicBezTo>
                <a:cubicBezTo>
                  <a:pt x="7457767" y="-32832"/>
                  <a:pt x="7474726" y="7240"/>
                  <a:pt x="7606284" y="0"/>
                </a:cubicBezTo>
                <a:cubicBezTo>
                  <a:pt x="7737842" y="-7240"/>
                  <a:pt x="8061336" y="63672"/>
                  <a:pt x="8190484" y="0"/>
                </a:cubicBezTo>
                <a:cubicBezTo>
                  <a:pt x="8319632" y="-63672"/>
                  <a:pt x="8587380" y="16528"/>
                  <a:pt x="8774684" y="0"/>
                </a:cubicBezTo>
                <a:cubicBezTo>
                  <a:pt x="8961988" y="-16528"/>
                  <a:pt x="8969434" y="4031"/>
                  <a:pt x="9043416" y="0"/>
                </a:cubicBezTo>
                <a:cubicBezTo>
                  <a:pt x="9117398" y="-4031"/>
                  <a:pt x="9251110" y="35900"/>
                  <a:pt x="9417304" y="0"/>
                </a:cubicBezTo>
                <a:cubicBezTo>
                  <a:pt x="9583498" y="-35900"/>
                  <a:pt x="10127688" y="56298"/>
                  <a:pt x="10515600" y="0"/>
                </a:cubicBezTo>
                <a:cubicBezTo>
                  <a:pt x="10573737" y="279169"/>
                  <a:pt x="10439138" y="388498"/>
                  <a:pt x="10515600" y="724885"/>
                </a:cubicBezTo>
                <a:cubicBezTo>
                  <a:pt x="10592062" y="1061272"/>
                  <a:pt x="10467549" y="1039061"/>
                  <a:pt x="10515600" y="1150611"/>
                </a:cubicBezTo>
                <a:cubicBezTo>
                  <a:pt x="10563651" y="1262161"/>
                  <a:pt x="10501251" y="1536004"/>
                  <a:pt x="10515600" y="1800706"/>
                </a:cubicBezTo>
                <a:cubicBezTo>
                  <a:pt x="10529949" y="2065409"/>
                  <a:pt x="10508425" y="2038162"/>
                  <a:pt x="10515600" y="2151642"/>
                </a:cubicBezTo>
                <a:cubicBezTo>
                  <a:pt x="10522775" y="2265122"/>
                  <a:pt x="10475511" y="2482520"/>
                  <a:pt x="10515600" y="2726948"/>
                </a:cubicBezTo>
                <a:cubicBezTo>
                  <a:pt x="10555689" y="2971376"/>
                  <a:pt x="10472589" y="3107866"/>
                  <a:pt x="10515600" y="3377043"/>
                </a:cubicBezTo>
                <a:cubicBezTo>
                  <a:pt x="10558611" y="3646220"/>
                  <a:pt x="10500929" y="3609019"/>
                  <a:pt x="10515600" y="3802769"/>
                </a:cubicBezTo>
                <a:cubicBezTo>
                  <a:pt x="10530271" y="3996519"/>
                  <a:pt x="10499020" y="4227366"/>
                  <a:pt x="10515600" y="4378074"/>
                </a:cubicBezTo>
                <a:cubicBezTo>
                  <a:pt x="10532180" y="4528783"/>
                  <a:pt x="10483093" y="4679311"/>
                  <a:pt x="10515600" y="4803800"/>
                </a:cubicBezTo>
                <a:cubicBezTo>
                  <a:pt x="10548107" y="4928289"/>
                  <a:pt x="10443660" y="5242834"/>
                  <a:pt x="10515600" y="5528685"/>
                </a:cubicBezTo>
                <a:cubicBezTo>
                  <a:pt x="10587540" y="5814536"/>
                  <a:pt x="10491863" y="5714747"/>
                  <a:pt x="10515600" y="5879621"/>
                </a:cubicBezTo>
                <a:cubicBezTo>
                  <a:pt x="10539337" y="6044495"/>
                  <a:pt x="10487728" y="6299743"/>
                  <a:pt x="10515600" y="6604506"/>
                </a:cubicBezTo>
                <a:cubicBezTo>
                  <a:pt x="10543472" y="6909270"/>
                  <a:pt x="10465501" y="7179542"/>
                  <a:pt x="10515600" y="7478970"/>
                </a:cubicBezTo>
                <a:cubicBezTo>
                  <a:pt x="10395376" y="7521208"/>
                  <a:pt x="10172282" y="7443695"/>
                  <a:pt x="9931400" y="7478970"/>
                </a:cubicBezTo>
                <a:cubicBezTo>
                  <a:pt x="9690518" y="7514245"/>
                  <a:pt x="9387537" y="7477809"/>
                  <a:pt x="9242044" y="7478970"/>
                </a:cubicBezTo>
                <a:cubicBezTo>
                  <a:pt x="9096551" y="7480131"/>
                  <a:pt x="8731902" y="7387950"/>
                  <a:pt x="8447532" y="7478970"/>
                </a:cubicBezTo>
                <a:cubicBezTo>
                  <a:pt x="8163162" y="7569990"/>
                  <a:pt x="8086246" y="7454546"/>
                  <a:pt x="7968488" y="7478970"/>
                </a:cubicBezTo>
                <a:cubicBezTo>
                  <a:pt x="7850730" y="7503394"/>
                  <a:pt x="7555707" y="7474387"/>
                  <a:pt x="7279132" y="7478970"/>
                </a:cubicBezTo>
                <a:cubicBezTo>
                  <a:pt x="7002557" y="7483553"/>
                  <a:pt x="6908494" y="7427379"/>
                  <a:pt x="6694932" y="7478970"/>
                </a:cubicBezTo>
                <a:cubicBezTo>
                  <a:pt x="6481370" y="7530561"/>
                  <a:pt x="6379597" y="7464195"/>
                  <a:pt x="6110732" y="7478970"/>
                </a:cubicBezTo>
                <a:cubicBezTo>
                  <a:pt x="5841867" y="7493745"/>
                  <a:pt x="5795081" y="7430226"/>
                  <a:pt x="5526532" y="7478970"/>
                </a:cubicBezTo>
                <a:cubicBezTo>
                  <a:pt x="5257983" y="7527714"/>
                  <a:pt x="5151265" y="7409363"/>
                  <a:pt x="4837176" y="7478970"/>
                </a:cubicBezTo>
                <a:cubicBezTo>
                  <a:pt x="4523087" y="7548577"/>
                  <a:pt x="4551484" y="7475830"/>
                  <a:pt x="4463288" y="7478970"/>
                </a:cubicBezTo>
                <a:cubicBezTo>
                  <a:pt x="4375092" y="7482110"/>
                  <a:pt x="4214076" y="7463101"/>
                  <a:pt x="3984244" y="7478970"/>
                </a:cubicBezTo>
                <a:cubicBezTo>
                  <a:pt x="3754412" y="7494839"/>
                  <a:pt x="3491532" y="7450823"/>
                  <a:pt x="3294888" y="7478970"/>
                </a:cubicBezTo>
                <a:cubicBezTo>
                  <a:pt x="3098244" y="7507117"/>
                  <a:pt x="3017265" y="7478360"/>
                  <a:pt x="2921000" y="7478970"/>
                </a:cubicBezTo>
                <a:cubicBezTo>
                  <a:pt x="2824735" y="7479580"/>
                  <a:pt x="2382458" y="7434162"/>
                  <a:pt x="2231644" y="7478970"/>
                </a:cubicBezTo>
                <a:cubicBezTo>
                  <a:pt x="2080830" y="7523778"/>
                  <a:pt x="1950879" y="7440903"/>
                  <a:pt x="1752600" y="7478970"/>
                </a:cubicBezTo>
                <a:cubicBezTo>
                  <a:pt x="1554321" y="7517037"/>
                  <a:pt x="1491266" y="7445850"/>
                  <a:pt x="1273556" y="7478970"/>
                </a:cubicBezTo>
                <a:cubicBezTo>
                  <a:pt x="1055846" y="7512090"/>
                  <a:pt x="898894" y="7466597"/>
                  <a:pt x="794512" y="7478970"/>
                </a:cubicBezTo>
                <a:cubicBezTo>
                  <a:pt x="690130" y="7491343"/>
                  <a:pt x="376771" y="7461436"/>
                  <a:pt x="0" y="7478970"/>
                </a:cubicBezTo>
                <a:cubicBezTo>
                  <a:pt x="-12234" y="7339475"/>
                  <a:pt x="42613" y="7226629"/>
                  <a:pt x="0" y="7053244"/>
                </a:cubicBezTo>
                <a:cubicBezTo>
                  <a:pt x="-42613" y="6879859"/>
                  <a:pt x="53309" y="6707101"/>
                  <a:pt x="0" y="6477939"/>
                </a:cubicBezTo>
                <a:cubicBezTo>
                  <a:pt x="-53309" y="6248777"/>
                  <a:pt x="46303" y="5989887"/>
                  <a:pt x="0" y="5753054"/>
                </a:cubicBezTo>
                <a:cubicBezTo>
                  <a:pt x="-46303" y="5516221"/>
                  <a:pt x="1652" y="5497410"/>
                  <a:pt x="0" y="5327328"/>
                </a:cubicBezTo>
                <a:cubicBezTo>
                  <a:pt x="-1652" y="5157246"/>
                  <a:pt x="44026" y="4856922"/>
                  <a:pt x="0" y="4677233"/>
                </a:cubicBezTo>
                <a:cubicBezTo>
                  <a:pt x="-44026" y="4497545"/>
                  <a:pt x="27374" y="4494298"/>
                  <a:pt x="0" y="4326296"/>
                </a:cubicBezTo>
                <a:cubicBezTo>
                  <a:pt x="-27374" y="4158294"/>
                  <a:pt x="35399" y="4028599"/>
                  <a:pt x="0" y="3900571"/>
                </a:cubicBezTo>
                <a:cubicBezTo>
                  <a:pt x="-35399" y="3772543"/>
                  <a:pt x="41982" y="3672349"/>
                  <a:pt x="0" y="3474845"/>
                </a:cubicBezTo>
                <a:cubicBezTo>
                  <a:pt x="-41982" y="3277341"/>
                  <a:pt x="43964" y="3136931"/>
                  <a:pt x="0" y="2899539"/>
                </a:cubicBezTo>
                <a:cubicBezTo>
                  <a:pt x="-43964" y="2662147"/>
                  <a:pt x="30265" y="2527302"/>
                  <a:pt x="0" y="2399023"/>
                </a:cubicBezTo>
                <a:cubicBezTo>
                  <a:pt x="-30265" y="2270744"/>
                  <a:pt x="38436" y="2142588"/>
                  <a:pt x="0" y="2048087"/>
                </a:cubicBezTo>
                <a:cubicBezTo>
                  <a:pt x="-38436" y="1953586"/>
                  <a:pt x="8440" y="1686114"/>
                  <a:pt x="0" y="1472782"/>
                </a:cubicBezTo>
                <a:cubicBezTo>
                  <a:pt x="-8440" y="1259450"/>
                  <a:pt x="20345" y="1142062"/>
                  <a:pt x="0" y="972266"/>
                </a:cubicBezTo>
                <a:cubicBezTo>
                  <a:pt x="-20345" y="802470"/>
                  <a:pt x="109852" y="483580"/>
                  <a:pt x="0" y="0"/>
                </a:cubicBezTo>
                <a:close/>
              </a:path>
              <a:path w="10515600" h="7478970" stroke="0" extrusionOk="0">
                <a:moveTo>
                  <a:pt x="0" y="0"/>
                </a:moveTo>
                <a:cubicBezTo>
                  <a:pt x="173265" y="-68429"/>
                  <a:pt x="292338" y="63194"/>
                  <a:pt x="584200" y="0"/>
                </a:cubicBezTo>
                <a:cubicBezTo>
                  <a:pt x="876062" y="-63194"/>
                  <a:pt x="820482" y="1756"/>
                  <a:pt x="958088" y="0"/>
                </a:cubicBezTo>
                <a:cubicBezTo>
                  <a:pt x="1095694" y="-1756"/>
                  <a:pt x="1123162" y="17646"/>
                  <a:pt x="1226820" y="0"/>
                </a:cubicBezTo>
                <a:cubicBezTo>
                  <a:pt x="1330478" y="-17646"/>
                  <a:pt x="1403359" y="22013"/>
                  <a:pt x="1495552" y="0"/>
                </a:cubicBezTo>
                <a:cubicBezTo>
                  <a:pt x="1587745" y="-22013"/>
                  <a:pt x="1696697" y="25632"/>
                  <a:pt x="1869440" y="0"/>
                </a:cubicBezTo>
                <a:cubicBezTo>
                  <a:pt x="2042183" y="-25632"/>
                  <a:pt x="2117286" y="9850"/>
                  <a:pt x="2243328" y="0"/>
                </a:cubicBezTo>
                <a:cubicBezTo>
                  <a:pt x="2369370" y="-9850"/>
                  <a:pt x="2484652" y="4076"/>
                  <a:pt x="2617216" y="0"/>
                </a:cubicBezTo>
                <a:cubicBezTo>
                  <a:pt x="2749780" y="-4076"/>
                  <a:pt x="2859416" y="56444"/>
                  <a:pt x="3096260" y="0"/>
                </a:cubicBezTo>
                <a:cubicBezTo>
                  <a:pt x="3333104" y="-56444"/>
                  <a:pt x="3472623" y="33382"/>
                  <a:pt x="3575304" y="0"/>
                </a:cubicBezTo>
                <a:cubicBezTo>
                  <a:pt x="3677985" y="-33382"/>
                  <a:pt x="4070021" y="49095"/>
                  <a:pt x="4369816" y="0"/>
                </a:cubicBezTo>
                <a:cubicBezTo>
                  <a:pt x="4669611" y="-49095"/>
                  <a:pt x="4764666" y="35474"/>
                  <a:pt x="5059172" y="0"/>
                </a:cubicBezTo>
                <a:cubicBezTo>
                  <a:pt x="5353678" y="-35474"/>
                  <a:pt x="5377386" y="62282"/>
                  <a:pt x="5643372" y="0"/>
                </a:cubicBezTo>
                <a:cubicBezTo>
                  <a:pt x="5909358" y="-62282"/>
                  <a:pt x="6180975" y="88573"/>
                  <a:pt x="6437884" y="0"/>
                </a:cubicBezTo>
                <a:cubicBezTo>
                  <a:pt x="6694793" y="-88573"/>
                  <a:pt x="6793577" y="47004"/>
                  <a:pt x="6916928" y="0"/>
                </a:cubicBezTo>
                <a:cubicBezTo>
                  <a:pt x="7040279" y="-47004"/>
                  <a:pt x="7356204" y="34997"/>
                  <a:pt x="7501128" y="0"/>
                </a:cubicBezTo>
                <a:cubicBezTo>
                  <a:pt x="7646052" y="-34997"/>
                  <a:pt x="7880014" y="31958"/>
                  <a:pt x="7980172" y="0"/>
                </a:cubicBezTo>
                <a:cubicBezTo>
                  <a:pt x="8080330" y="-31958"/>
                  <a:pt x="8348624" y="63975"/>
                  <a:pt x="8564372" y="0"/>
                </a:cubicBezTo>
                <a:cubicBezTo>
                  <a:pt x="8780120" y="-63975"/>
                  <a:pt x="8945167" y="36748"/>
                  <a:pt x="9043416" y="0"/>
                </a:cubicBezTo>
                <a:cubicBezTo>
                  <a:pt x="9141665" y="-36748"/>
                  <a:pt x="9466978" y="67606"/>
                  <a:pt x="9627616" y="0"/>
                </a:cubicBezTo>
                <a:cubicBezTo>
                  <a:pt x="9788254" y="-67606"/>
                  <a:pt x="10202299" y="1585"/>
                  <a:pt x="10515600" y="0"/>
                </a:cubicBezTo>
                <a:cubicBezTo>
                  <a:pt x="10520723" y="145741"/>
                  <a:pt x="10457553" y="261192"/>
                  <a:pt x="10515600" y="500516"/>
                </a:cubicBezTo>
                <a:cubicBezTo>
                  <a:pt x="10573647" y="739840"/>
                  <a:pt x="10512610" y="713971"/>
                  <a:pt x="10515600" y="926242"/>
                </a:cubicBezTo>
                <a:cubicBezTo>
                  <a:pt x="10518590" y="1138513"/>
                  <a:pt x="10491952" y="1464203"/>
                  <a:pt x="10515600" y="1651126"/>
                </a:cubicBezTo>
                <a:cubicBezTo>
                  <a:pt x="10539248" y="1838049"/>
                  <a:pt x="10453678" y="2158949"/>
                  <a:pt x="10515600" y="2376011"/>
                </a:cubicBezTo>
                <a:cubicBezTo>
                  <a:pt x="10577522" y="2593074"/>
                  <a:pt x="10473343" y="2686239"/>
                  <a:pt x="10515600" y="2801737"/>
                </a:cubicBezTo>
                <a:cubicBezTo>
                  <a:pt x="10557857" y="2917235"/>
                  <a:pt x="10488914" y="3006532"/>
                  <a:pt x="10515600" y="3152674"/>
                </a:cubicBezTo>
                <a:cubicBezTo>
                  <a:pt x="10542286" y="3298816"/>
                  <a:pt x="10494912" y="3559179"/>
                  <a:pt x="10515600" y="3802769"/>
                </a:cubicBezTo>
                <a:cubicBezTo>
                  <a:pt x="10536288" y="4046360"/>
                  <a:pt x="10460042" y="4204302"/>
                  <a:pt x="10515600" y="4527653"/>
                </a:cubicBezTo>
                <a:cubicBezTo>
                  <a:pt x="10571158" y="4851004"/>
                  <a:pt x="10492385" y="4810489"/>
                  <a:pt x="10515600" y="5028169"/>
                </a:cubicBezTo>
                <a:cubicBezTo>
                  <a:pt x="10538815" y="5245849"/>
                  <a:pt x="10489038" y="5413508"/>
                  <a:pt x="10515600" y="5528685"/>
                </a:cubicBezTo>
                <a:cubicBezTo>
                  <a:pt x="10542162" y="5643862"/>
                  <a:pt x="10503972" y="5809220"/>
                  <a:pt x="10515600" y="6029200"/>
                </a:cubicBezTo>
                <a:cubicBezTo>
                  <a:pt x="10527228" y="6249181"/>
                  <a:pt x="10487105" y="6220196"/>
                  <a:pt x="10515600" y="6380137"/>
                </a:cubicBezTo>
                <a:cubicBezTo>
                  <a:pt x="10544095" y="6540078"/>
                  <a:pt x="10515066" y="6595805"/>
                  <a:pt x="10515600" y="6805863"/>
                </a:cubicBezTo>
                <a:cubicBezTo>
                  <a:pt x="10516134" y="7015921"/>
                  <a:pt x="10502703" y="7271062"/>
                  <a:pt x="10515600" y="7478970"/>
                </a:cubicBezTo>
                <a:cubicBezTo>
                  <a:pt x="10397712" y="7486335"/>
                  <a:pt x="10306115" y="7460656"/>
                  <a:pt x="10246868" y="7478970"/>
                </a:cubicBezTo>
                <a:cubicBezTo>
                  <a:pt x="10187621" y="7497284"/>
                  <a:pt x="9664868" y="7425173"/>
                  <a:pt x="9452356" y="7478970"/>
                </a:cubicBezTo>
                <a:cubicBezTo>
                  <a:pt x="9239844" y="7532767"/>
                  <a:pt x="9206511" y="7436924"/>
                  <a:pt x="9078468" y="7478970"/>
                </a:cubicBezTo>
                <a:cubicBezTo>
                  <a:pt x="8950425" y="7521016"/>
                  <a:pt x="8795840" y="7441721"/>
                  <a:pt x="8599424" y="7478970"/>
                </a:cubicBezTo>
                <a:cubicBezTo>
                  <a:pt x="8403008" y="7516219"/>
                  <a:pt x="8191109" y="7456217"/>
                  <a:pt x="7910068" y="7478970"/>
                </a:cubicBezTo>
                <a:cubicBezTo>
                  <a:pt x="7629027" y="7501723"/>
                  <a:pt x="7396988" y="7458893"/>
                  <a:pt x="7220712" y="7478970"/>
                </a:cubicBezTo>
                <a:cubicBezTo>
                  <a:pt x="7044436" y="7499047"/>
                  <a:pt x="7060966" y="7467855"/>
                  <a:pt x="6951980" y="7478970"/>
                </a:cubicBezTo>
                <a:cubicBezTo>
                  <a:pt x="6842994" y="7490085"/>
                  <a:pt x="6651348" y="7453101"/>
                  <a:pt x="6367780" y="7478970"/>
                </a:cubicBezTo>
                <a:cubicBezTo>
                  <a:pt x="6084212" y="7504839"/>
                  <a:pt x="6158261" y="7464023"/>
                  <a:pt x="5993892" y="7478970"/>
                </a:cubicBezTo>
                <a:cubicBezTo>
                  <a:pt x="5829523" y="7493917"/>
                  <a:pt x="5758676" y="7469433"/>
                  <a:pt x="5620004" y="7478970"/>
                </a:cubicBezTo>
                <a:cubicBezTo>
                  <a:pt x="5481332" y="7488507"/>
                  <a:pt x="5470505" y="7454967"/>
                  <a:pt x="5351272" y="7478970"/>
                </a:cubicBezTo>
                <a:cubicBezTo>
                  <a:pt x="5232039" y="7502973"/>
                  <a:pt x="5176860" y="7460675"/>
                  <a:pt x="5082540" y="7478970"/>
                </a:cubicBezTo>
                <a:cubicBezTo>
                  <a:pt x="4988220" y="7497265"/>
                  <a:pt x="4895142" y="7459703"/>
                  <a:pt x="4813808" y="7478970"/>
                </a:cubicBezTo>
                <a:cubicBezTo>
                  <a:pt x="4732474" y="7498237"/>
                  <a:pt x="4476770" y="7411426"/>
                  <a:pt x="4229608" y="7478970"/>
                </a:cubicBezTo>
                <a:cubicBezTo>
                  <a:pt x="3982446" y="7546514"/>
                  <a:pt x="3810498" y="7451154"/>
                  <a:pt x="3645408" y="7478970"/>
                </a:cubicBezTo>
                <a:cubicBezTo>
                  <a:pt x="3480318" y="7506786"/>
                  <a:pt x="3281585" y="7469704"/>
                  <a:pt x="3166364" y="7478970"/>
                </a:cubicBezTo>
                <a:cubicBezTo>
                  <a:pt x="3051143" y="7488236"/>
                  <a:pt x="2785591" y="7432900"/>
                  <a:pt x="2687320" y="7478970"/>
                </a:cubicBezTo>
                <a:cubicBezTo>
                  <a:pt x="2589049" y="7525040"/>
                  <a:pt x="2533379" y="7462842"/>
                  <a:pt x="2418588" y="7478970"/>
                </a:cubicBezTo>
                <a:cubicBezTo>
                  <a:pt x="2303797" y="7495098"/>
                  <a:pt x="2270626" y="7459408"/>
                  <a:pt x="2149856" y="7478970"/>
                </a:cubicBezTo>
                <a:cubicBezTo>
                  <a:pt x="2029086" y="7498532"/>
                  <a:pt x="1943293" y="7444486"/>
                  <a:pt x="1775968" y="7478970"/>
                </a:cubicBezTo>
                <a:cubicBezTo>
                  <a:pt x="1608643" y="7513454"/>
                  <a:pt x="1547257" y="7463292"/>
                  <a:pt x="1402080" y="7478970"/>
                </a:cubicBezTo>
                <a:cubicBezTo>
                  <a:pt x="1256903" y="7494648"/>
                  <a:pt x="970295" y="7463203"/>
                  <a:pt x="712724" y="7478970"/>
                </a:cubicBezTo>
                <a:cubicBezTo>
                  <a:pt x="455153" y="7494737"/>
                  <a:pt x="346458" y="7436671"/>
                  <a:pt x="0" y="7478970"/>
                </a:cubicBezTo>
                <a:cubicBezTo>
                  <a:pt x="-50312" y="7172295"/>
                  <a:pt x="31434" y="6959131"/>
                  <a:pt x="0" y="6828875"/>
                </a:cubicBezTo>
                <a:cubicBezTo>
                  <a:pt x="-31434" y="6698620"/>
                  <a:pt x="79904" y="6378826"/>
                  <a:pt x="0" y="6103990"/>
                </a:cubicBezTo>
                <a:cubicBezTo>
                  <a:pt x="-79904" y="5829154"/>
                  <a:pt x="38970" y="5847729"/>
                  <a:pt x="0" y="5753054"/>
                </a:cubicBezTo>
                <a:cubicBezTo>
                  <a:pt x="-38970" y="5658379"/>
                  <a:pt x="63947" y="5288983"/>
                  <a:pt x="0" y="5028169"/>
                </a:cubicBezTo>
                <a:cubicBezTo>
                  <a:pt x="-63947" y="4767356"/>
                  <a:pt x="32654" y="4812451"/>
                  <a:pt x="0" y="4677233"/>
                </a:cubicBezTo>
                <a:cubicBezTo>
                  <a:pt x="-32654" y="4542015"/>
                  <a:pt x="29677" y="4341655"/>
                  <a:pt x="0" y="4251507"/>
                </a:cubicBezTo>
                <a:cubicBezTo>
                  <a:pt x="-29677" y="4161359"/>
                  <a:pt x="20126" y="4000338"/>
                  <a:pt x="0" y="3825781"/>
                </a:cubicBezTo>
                <a:cubicBezTo>
                  <a:pt x="-20126" y="3651224"/>
                  <a:pt x="31843" y="3419894"/>
                  <a:pt x="0" y="3100896"/>
                </a:cubicBezTo>
                <a:cubicBezTo>
                  <a:pt x="-31843" y="2781898"/>
                  <a:pt x="5193" y="2879178"/>
                  <a:pt x="0" y="2749960"/>
                </a:cubicBezTo>
                <a:cubicBezTo>
                  <a:pt x="-5193" y="2620742"/>
                  <a:pt x="18587" y="2494827"/>
                  <a:pt x="0" y="2249444"/>
                </a:cubicBezTo>
                <a:cubicBezTo>
                  <a:pt x="-18587" y="2004061"/>
                  <a:pt x="42648" y="1959387"/>
                  <a:pt x="0" y="1748928"/>
                </a:cubicBezTo>
                <a:cubicBezTo>
                  <a:pt x="-42648" y="1538469"/>
                  <a:pt x="44472" y="1442839"/>
                  <a:pt x="0" y="1248413"/>
                </a:cubicBezTo>
                <a:cubicBezTo>
                  <a:pt x="-44472" y="1053988"/>
                  <a:pt x="76283" y="794929"/>
                  <a:pt x="0" y="598318"/>
                </a:cubicBezTo>
                <a:cubicBezTo>
                  <a:pt x="-76283" y="401707"/>
                  <a:pt x="37901" y="215570"/>
                  <a:pt x="0" y="0"/>
                </a:cubicBezTo>
                <a:close/>
              </a:path>
            </a:pathLst>
          </a:custGeom>
          <a:ln w="57150">
            <a:extLst>
              <a:ext uri="{C807C97D-BFC1-408E-A445-0C87EB9F89A2}">
                <ask:lineSketchStyleProps xmlns:ask="http://schemas.microsoft.com/office/drawing/2018/sketchyshapes" sd="3589287029">
                  <a:prstGeom prst="rect">
                    <a:avLst/>
                  </a:prstGeom>
                  <ask:type>
                    <ask:lineSketchScribble/>
                  </ask:type>
                </ask:lineSketchStyleProps>
              </a:ext>
            </a:extLst>
          </a:ln>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4800" dirty="0" err="1"/>
              <a:t>Zamonaviy</a:t>
            </a:r>
            <a:r>
              <a:rPr lang="en-US" sz="4800" dirty="0"/>
              <a:t> </a:t>
            </a:r>
            <a:r>
              <a:rPr lang="en-US" sz="4800" dirty="0" err="1"/>
              <a:t>ta’lim</a:t>
            </a:r>
            <a:r>
              <a:rPr lang="en-US" sz="4800" dirty="0"/>
              <a:t> </a:t>
            </a:r>
            <a:r>
              <a:rPr lang="en-US" sz="4800" dirty="0" err="1"/>
              <a:t>tizimida</a:t>
            </a:r>
            <a:r>
              <a:rPr lang="en-US" sz="4800" dirty="0"/>
              <a:t> </a:t>
            </a:r>
            <a:r>
              <a:rPr lang="en-US" sz="4800" dirty="0" err="1"/>
              <a:t>o‘quvchilarning</a:t>
            </a:r>
            <a:r>
              <a:rPr lang="en-US" sz="4800" dirty="0"/>
              <a:t> </a:t>
            </a:r>
            <a:r>
              <a:rPr lang="en-US" sz="4800" dirty="0" err="1"/>
              <a:t>fikrlash</a:t>
            </a:r>
            <a:r>
              <a:rPr lang="en-US" sz="4800" dirty="0"/>
              <a:t> </a:t>
            </a:r>
            <a:r>
              <a:rPr lang="en-US" sz="4800" dirty="0" err="1"/>
              <a:t>faoliyatini</a:t>
            </a:r>
            <a:r>
              <a:rPr lang="en-US" sz="4800" dirty="0"/>
              <a:t> </a:t>
            </a:r>
            <a:r>
              <a:rPr lang="en-US" sz="4800" dirty="0" err="1"/>
              <a:t>rivojlantirish</a:t>
            </a:r>
            <a:r>
              <a:rPr lang="en-US" sz="4800" dirty="0"/>
              <a:t> </a:t>
            </a:r>
            <a:r>
              <a:rPr lang="en-US" sz="4800" dirty="0" err="1"/>
              <a:t>ustuvor</a:t>
            </a:r>
            <a:r>
              <a:rPr lang="en-US" sz="4800" dirty="0"/>
              <a:t> </a:t>
            </a:r>
            <a:r>
              <a:rPr lang="en-US" sz="4800" dirty="0" err="1"/>
              <a:t>vazifalardan</a:t>
            </a:r>
            <a:r>
              <a:rPr lang="en-US" sz="4800" dirty="0"/>
              <a:t> </a:t>
            </a:r>
            <a:r>
              <a:rPr lang="en-US" sz="4800" dirty="0" err="1"/>
              <a:t>biri</a:t>
            </a:r>
            <a:r>
              <a:rPr lang="en-US" sz="4800" dirty="0"/>
              <a:t> </a:t>
            </a:r>
            <a:r>
              <a:rPr lang="en-US" sz="4800" dirty="0" err="1"/>
              <a:t>hisoblanadi</a:t>
            </a:r>
            <a:r>
              <a:rPr lang="en-US" sz="4800" dirty="0"/>
              <a:t>. </a:t>
            </a:r>
            <a:r>
              <a:rPr lang="en-US" sz="4800" dirty="0" err="1"/>
              <a:t>Ayniqsa</a:t>
            </a:r>
            <a:r>
              <a:rPr lang="en-US" sz="4800" dirty="0"/>
              <a:t>, </a:t>
            </a:r>
            <a:br>
              <a:rPr lang="en-US" sz="4800" dirty="0"/>
            </a:br>
            <a:r>
              <a:rPr lang="en-US" sz="4800" dirty="0"/>
              <a:t>2020-yilda </a:t>
            </a:r>
            <a:r>
              <a:rPr lang="en-US" sz="4800" dirty="0" err="1"/>
              <a:t>qabul</a:t>
            </a:r>
            <a:r>
              <a:rPr lang="en-US" sz="4800" dirty="0"/>
              <a:t> </a:t>
            </a:r>
            <a:r>
              <a:rPr lang="en-US" sz="4800" dirty="0" err="1"/>
              <a:t>qilingan</a:t>
            </a:r>
            <a:r>
              <a:rPr lang="en-US" sz="4800" dirty="0"/>
              <a:t> </a:t>
            </a:r>
            <a:r>
              <a:rPr lang="en-US" sz="4800" dirty="0" err="1"/>
              <a:t>O‘zbekiston</a:t>
            </a:r>
            <a:r>
              <a:rPr lang="en-US" sz="4800" dirty="0"/>
              <a:t> </a:t>
            </a:r>
            <a:r>
              <a:rPr lang="en-US" sz="4800" dirty="0" err="1"/>
              <a:t>Respublikasi</a:t>
            </a:r>
            <a:r>
              <a:rPr lang="en-US" sz="4800" dirty="0"/>
              <a:t> </a:t>
            </a:r>
            <a:r>
              <a:rPr lang="en-US" sz="4800" dirty="0" err="1"/>
              <a:t>Prezidentining</a:t>
            </a:r>
            <a:r>
              <a:rPr lang="en-US" sz="4800" dirty="0"/>
              <a:t> “</a:t>
            </a:r>
            <a:r>
              <a:rPr lang="en-US" sz="4800" dirty="0" err="1"/>
              <a:t>Ta’lim</a:t>
            </a:r>
            <a:r>
              <a:rPr lang="en-US" sz="4800" dirty="0"/>
              <a:t> </a:t>
            </a:r>
            <a:r>
              <a:rPr lang="en-US" sz="4800" dirty="0" err="1"/>
              <a:t>to‘g‘risida”gi</a:t>
            </a:r>
            <a:r>
              <a:rPr lang="en-US" sz="4800" dirty="0"/>
              <a:t> </a:t>
            </a:r>
            <a:r>
              <a:rPr lang="en-US" sz="4800" dirty="0" err="1"/>
              <a:t>Qonuni</a:t>
            </a:r>
            <a:r>
              <a:rPr lang="en-US" sz="4800" dirty="0"/>
              <a:t> (2020-yil </a:t>
            </a:r>
            <a:br>
              <a:rPr lang="en-US" sz="4800" dirty="0"/>
            </a:br>
            <a:r>
              <a:rPr lang="en-US" sz="4800" dirty="0"/>
              <a:t>23-sentabr) </a:t>
            </a:r>
            <a:r>
              <a:rPr lang="en-US" sz="4800" dirty="0" err="1"/>
              <a:t>hamda</a:t>
            </a:r>
            <a:r>
              <a:rPr lang="en-US" sz="4800" dirty="0"/>
              <a:t> 2022–2026-yillarga </a:t>
            </a:r>
            <a:r>
              <a:rPr lang="en-US" sz="4800" dirty="0" err="1"/>
              <a:t>mo‘ljallangan</a:t>
            </a:r>
            <a:r>
              <a:rPr lang="en-US" sz="4800" dirty="0"/>
              <a:t> </a:t>
            </a:r>
            <a:r>
              <a:rPr lang="en-US" sz="4800" dirty="0" err="1"/>
              <a:t>taraqqiyot</a:t>
            </a:r>
            <a:r>
              <a:rPr lang="en-US" sz="4800" dirty="0"/>
              <a:t> </a:t>
            </a:r>
            <a:r>
              <a:rPr lang="en-US" sz="4800" dirty="0" err="1"/>
              <a:t>strategiyasida</a:t>
            </a:r>
            <a:r>
              <a:rPr lang="en-US" sz="4800" dirty="0"/>
              <a:t> </a:t>
            </a:r>
            <a:r>
              <a:rPr lang="en-US" sz="4800" dirty="0" err="1"/>
              <a:t>tanqidiy</a:t>
            </a:r>
            <a:r>
              <a:rPr lang="en-US" sz="4800" dirty="0"/>
              <a:t> </a:t>
            </a:r>
            <a:r>
              <a:rPr lang="en-US" sz="4800" dirty="0" err="1"/>
              <a:t>va</a:t>
            </a:r>
            <a:r>
              <a:rPr lang="en-US" sz="4800" dirty="0"/>
              <a:t> </a:t>
            </a:r>
            <a:r>
              <a:rPr lang="en-US" sz="4800" dirty="0" err="1"/>
              <a:t>kreativ</a:t>
            </a:r>
            <a:r>
              <a:rPr lang="en-US" sz="4800" dirty="0"/>
              <a:t> </a:t>
            </a:r>
            <a:r>
              <a:rPr lang="en-US" sz="4800" dirty="0" err="1"/>
              <a:t>fikrlashni</a:t>
            </a:r>
            <a:r>
              <a:rPr lang="en-US" sz="4800" dirty="0"/>
              <a:t> </a:t>
            </a:r>
            <a:r>
              <a:rPr lang="en-US" sz="4800" dirty="0" err="1"/>
              <a:t>rivojlantirish</a:t>
            </a:r>
            <a:r>
              <a:rPr lang="en-US" sz="4800" dirty="0"/>
              <a:t> </a:t>
            </a:r>
            <a:r>
              <a:rPr lang="en-US" sz="4800" dirty="0" err="1"/>
              <a:t>muhim</a:t>
            </a:r>
            <a:r>
              <a:rPr lang="en-US" sz="4800" dirty="0"/>
              <a:t> </a:t>
            </a:r>
            <a:r>
              <a:rPr lang="en-US" sz="4800" dirty="0" err="1"/>
              <a:t>yo‘nalish</a:t>
            </a:r>
            <a:r>
              <a:rPr lang="en-US" sz="4800" dirty="0"/>
              <a:t> </a:t>
            </a:r>
            <a:r>
              <a:rPr lang="en-US" sz="4800" dirty="0" err="1"/>
              <a:t>sifatida</a:t>
            </a:r>
            <a:r>
              <a:rPr lang="en-US" sz="4800" dirty="0"/>
              <a:t> </a:t>
            </a:r>
            <a:r>
              <a:rPr lang="en-US" sz="4800" dirty="0" err="1"/>
              <a:t>belgilangan</a:t>
            </a:r>
            <a:r>
              <a:rPr lang="en-US" sz="4800" dirty="0"/>
              <a:t>.</a:t>
            </a:r>
            <a:endParaRPr lang="ru-RU" sz="4800" dirty="0"/>
          </a:p>
        </p:txBody>
      </p:sp>
      <p:pic>
        <p:nvPicPr>
          <p:cNvPr id="1026" name="Picture 2" descr="MAKTAB TA'LIMI">
            <a:extLst>
              <a:ext uri="{FF2B5EF4-FFF2-40B4-BE49-F238E27FC236}">
                <a16:creationId xmlns:a16="http://schemas.microsoft.com/office/drawing/2014/main" id="{5F103CF9-CE4E-6E6A-4F84-1527841580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712596" y="1634460"/>
            <a:ext cx="5841034" cy="800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682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A0BE1220-448B-372A-B9D8-31AD81606D70}"/>
              </a:ext>
            </a:extLst>
          </p:cNvPr>
          <p:cNvSpPr txBox="1"/>
          <p:nvPr/>
        </p:nvSpPr>
        <p:spPr>
          <a:xfrm>
            <a:off x="692150" y="1620043"/>
            <a:ext cx="15775440" cy="3416320"/>
          </a:xfrm>
          <a:prstGeom prst="rect">
            <a:avLst/>
          </a:prstGeom>
          <a:noFill/>
        </p:spPr>
        <p:txBody>
          <a:bodyPr wrap="square">
            <a:spAutoFit/>
          </a:bodyPr>
          <a:lstStyle/>
          <a:p>
            <a:pPr algn="ctr"/>
            <a:r>
              <a:rPr lang="en-US" sz="5400" dirty="0" err="1">
                <a:latin typeface="Times New Roman" panose="02020603050405020304" pitchFamily="18" charset="0"/>
                <a:cs typeface="Times New Roman" panose="02020603050405020304" pitchFamily="18" charset="0"/>
              </a:rPr>
              <a:t>Psixologiya</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va</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pedagogika</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fanida</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fikrlashning</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ikki</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asosiy</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turi</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ajratiladi</a:t>
            </a:r>
            <a:r>
              <a:rPr lang="en-US" sz="5400" dirty="0">
                <a:latin typeface="Times New Roman" panose="02020603050405020304" pitchFamily="18" charset="0"/>
                <a:cs typeface="Times New Roman" panose="02020603050405020304" pitchFamily="18" charset="0"/>
              </a:rPr>
              <a:t>:</a:t>
            </a:r>
          </a:p>
          <a:p>
            <a:r>
              <a:rPr lang="ru-RU" sz="5400" b="1" dirty="0">
                <a:latin typeface="Arial Black" panose="020B0A04020102020204" pitchFamily="34" charset="0"/>
              </a:rPr>
              <a:t> </a:t>
            </a:r>
            <a:r>
              <a:rPr lang="en-US" sz="5400" b="1" dirty="0" err="1">
                <a:latin typeface="Arial Black" panose="020B0A04020102020204" pitchFamily="34" charset="0"/>
              </a:rPr>
              <a:t>Konvergent</a:t>
            </a:r>
            <a:r>
              <a:rPr lang="en-US" sz="5400" b="1" dirty="0">
                <a:latin typeface="Arial Black" panose="020B0A04020102020204" pitchFamily="34" charset="0"/>
              </a:rPr>
              <a:t> </a:t>
            </a:r>
            <a:r>
              <a:rPr lang="en-US" sz="5400" b="1" dirty="0" err="1">
                <a:latin typeface="Arial Black" panose="020B0A04020102020204" pitchFamily="34" charset="0"/>
              </a:rPr>
              <a:t>fikrlash</a:t>
            </a:r>
            <a:endParaRPr lang="en-US" sz="5400" b="1" dirty="0">
              <a:latin typeface="Arial Black" panose="020B0A04020102020204" pitchFamily="34" charset="0"/>
            </a:endParaRPr>
          </a:p>
          <a:p>
            <a:r>
              <a:rPr lang="ru-RU" sz="5400" b="1" dirty="0">
                <a:latin typeface="Arial Black" panose="020B0A04020102020204" pitchFamily="34" charset="0"/>
              </a:rPr>
              <a:t> </a:t>
            </a:r>
            <a:r>
              <a:rPr lang="en-US" sz="5400" b="1" dirty="0">
                <a:latin typeface="Arial Black" panose="020B0A04020102020204" pitchFamily="34" charset="0"/>
              </a:rPr>
              <a:t>Divergent </a:t>
            </a:r>
            <a:r>
              <a:rPr lang="en-US" sz="5400" b="1" dirty="0" err="1">
                <a:latin typeface="Arial Black" panose="020B0A04020102020204" pitchFamily="34" charset="0"/>
              </a:rPr>
              <a:t>fikrlash</a:t>
            </a:r>
            <a:endParaRPr lang="en-US" sz="5400" b="1" dirty="0">
              <a:latin typeface="Arial Black" panose="020B0A04020102020204" pitchFamily="34" charset="0"/>
            </a:endParaRPr>
          </a:p>
        </p:txBody>
      </p:sp>
      <p:pic>
        <p:nvPicPr>
          <p:cNvPr id="2050" name="Picture 2" descr="How (and why) to balance convergent and divergent thinking | Planio">
            <a:extLst>
              <a:ext uri="{FF2B5EF4-FFF2-40B4-BE49-F238E27FC236}">
                <a16:creationId xmlns:a16="http://schemas.microsoft.com/office/drawing/2014/main" id="{A025746E-7874-6B04-BB77-AFE550EBE5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27452" y="5294330"/>
            <a:ext cx="7315200" cy="503491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n the realm of cognitive processes, three distinct thinking styles— convergent, divergent, and lateral—shape how we approach problems and  generate ideas. Convergent thinking is a focused, analytical approach that  aims to find a">
            <a:extLst>
              <a:ext uri="{FF2B5EF4-FFF2-40B4-BE49-F238E27FC236}">
                <a16:creationId xmlns:a16="http://schemas.microsoft.com/office/drawing/2014/main" id="{A9290EB9-0DF8-40EF-2E20-1B4D922D55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449454" y="5783454"/>
            <a:ext cx="4545791" cy="454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250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EC27563B-9FCE-DF59-F0E6-FC5EAB9EDB5C}"/>
              </a:ext>
            </a:extLst>
          </p:cNvPr>
          <p:cNvSpPr txBox="1"/>
          <p:nvPr/>
        </p:nvSpPr>
        <p:spPr>
          <a:xfrm>
            <a:off x="387350" y="1679752"/>
            <a:ext cx="10591800" cy="8094524"/>
          </a:xfrm>
          <a:prstGeom prst="rect">
            <a:avLst/>
          </a:prstGeom>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4000" b="1" dirty="0">
                <a:latin typeface="Times New Roman" panose="02020603050405020304" pitchFamily="18" charset="0"/>
                <a:cs typeface="Times New Roman" panose="02020603050405020304" pitchFamily="18" charset="0"/>
              </a:rPr>
              <a:t>KONVERGENT FIKRLASH</a:t>
            </a:r>
          </a:p>
          <a:p>
            <a:pPr algn="just"/>
            <a:r>
              <a:rPr lang="en-US" sz="4000" dirty="0" err="1">
                <a:latin typeface="Times New Roman" panose="02020603050405020304" pitchFamily="18" charset="0"/>
                <a:cs typeface="Times New Roman" panose="02020603050405020304" pitchFamily="18" charset="0"/>
              </a:rPr>
              <a:t>Konvergent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tushunchasi</a:t>
            </a:r>
            <a:r>
              <a:rPr lang="en-US" sz="4000" dirty="0">
                <a:latin typeface="Times New Roman" panose="02020603050405020304" pitchFamily="18" charset="0"/>
                <a:cs typeface="Times New Roman" panose="02020603050405020304" pitchFamily="18" charset="0"/>
              </a:rPr>
              <a:t> ilk </a:t>
            </a:r>
            <a:r>
              <a:rPr lang="en-US" sz="4000" dirty="0" err="1">
                <a:latin typeface="Times New Roman" panose="02020603050405020304" pitchFamily="18" charset="0"/>
                <a:cs typeface="Times New Roman" panose="02020603050405020304" pitchFamily="18" charset="0"/>
              </a:rPr>
              <a:t>bor</a:t>
            </a:r>
            <a:r>
              <a:rPr lang="en-US" sz="4000" dirty="0">
                <a:latin typeface="Times New Roman" panose="02020603050405020304" pitchFamily="18" charset="0"/>
                <a:cs typeface="Times New Roman" panose="02020603050405020304" pitchFamily="18" charset="0"/>
              </a:rPr>
              <a:t> 1950-yilda </a:t>
            </a:r>
            <a:r>
              <a:rPr lang="en-US" sz="4000" dirty="0" err="1">
                <a:latin typeface="Times New Roman" panose="02020603050405020304" pitchFamily="18" charset="0"/>
                <a:cs typeface="Times New Roman" panose="02020603050405020304" pitchFamily="18" charset="0"/>
              </a:rPr>
              <a:t>amerikalik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psixolog</a:t>
            </a:r>
            <a:r>
              <a:rPr lang="en-US" sz="4000" dirty="0">
                <a:latin typeface="Times New Roman" panose="02020603050405020304" pitchFamily="18" charset="0"/>
                <a:cs typeface="Times New Roman" panose="02020603050405020304" pitchFamily="18" charset="0"/>
              </a:rPr>
              <a:t> J.P. Guilford </a:t>
            </a:r>
            <a:r>
              <a:rPr lang="en-US" sz="4000" dirty="0" err="1">
                <a:latin typeface="Times New Roman" panose="02020603050405020304" pitchFamily="18" charset="0"/>
                <a:cs typeface="Times New Roman" panose="02020603050405020304" pitchFamily="18" charset="0"/>
              </a:rPr>
              <a:t>tomonidan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ilmiy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muomalaga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kiritilgan</a:t>
            </a:r>
            <a:r>
              <a:rPr lang="en-US" sz="4000" dirty="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Bu </a:t>
            </a:r>
            <a:r>
              <a:rPr lang="en-US" sz="4000" b="1" dirty="0" err="1">
                <a:latin typeface="Times New Roman" panose="02020603050405020304" pitchFamily="18" charset="0"/>
                <a:cs typeface="Times New Roman" panose="02020603050405020304" pitchFamily="18" charset="0"/>
              </a:rPr>
              <a:t>fikrlash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turi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muammoning</a:t>
            </a:r>
            <a:r>
              <a:rPr lang="en-US" sz="4000" b="1" dirty="0">
                <a:latin typeface="Times New Roman" panose="02020603050405020304" pitchFamily="18" charset="0"/>
                <a:cs typeface="Times New Roman" panose="02020603050405020304" pitchFamily="18" charset="0"/>
              </a:rPr>
              <a:t> yagona </a:t>
            </a:r>
            <a:r>
              <a:rPr lang="en-US" sz="4000" b="1" dirty="0" err="1">
                <a:latin typeface="Times New Roman" panose="02020603050405020304" pitchFamily="18" charset="0"/>
                <a:cs typeface="Times New Roman" panose="02020603050405020304" pitchFamily="18" charset="0"/>
              </a:rPr>
              <a:t>to‘g‘ri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yechimini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topishga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qaratilgan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bo‘lib</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mantiqiy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tahlil</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solishtirish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umumlashtirish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orqali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amalga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oshiriladi</a:t>
            </a:r>
            <a:r>
              <a:rPr lang="en-US" sz="4000" b="1" dirty="0">
                <a:latin typeface="Times New Roman" panose="02020603050405020304" pitchFamily="18" charset="0"/>
                <a:cs typeface="Times New Roman" panose="02020603050405020304" pitchFamily="18" charset="0"/>
              </a:rPr>
              <a:t>.</a:t>
            </a:r>
          </a:p>
          <a:p>
            <a:pPr algn="ctr"/>
            <a:r>
              <a:rPr lang="en-US" sz="4000" b="1" dirty="0" err="1">
                <a:latin typeface="Times New Roman" panose="02020603050405020304" pitchFamily="18" charset="0"/>
                <a:cs typeface="Times New Roman" panose="02020603050405020304" pitchFamily="18" charset="0"/>
              </a:rPr>
              <a:t>Tarbiya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darslarida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konvergent</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fikrlash</a:t>
            </a:r>
            <a:r>
              <a:rPr lang="en-US" sz="4000" dirty="0">
                <a:latin typeface="Times New Roman" panose="02020603050405020304" pitchFamily="18" charset="0"/>
                <a:cs typeface="Times New Roman" panose="02020603050405020304" pitchFamily="18" charset="0"/>
              </a:rPr>
              <a:t>:</a:t>
            </a:r>
          </a:p>
          <a:p>
            <a:pPr lvl="5" algn="just"/>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aniq</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tushunchalarni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shakllantirish</a:t>
            </a:r>
            <a:endParaRPr lang="en-US" sz="4000" dirty="0">
              <a:latin typeface="Times New Roman" panose="02020603050405020304" pitchFamily="18" charset="0"/>
              <a:cs typeface="Times New Roman" panose="02020603050405020304" pitchFamily="18" charset="0"/>
            </a:endParaRPr>
          </a:p>
          <a:p>
            <a:pPr lvl="5" algn="just"/>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axloqiy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xulosalar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chiqarish</a:t>
            </a:r>
            <a:endParaRPr lang="en-US" sz="4000" dirty="0">
              <a:latin typeface="Times New Roman" panose="02020603050405020304" pitchFamily="18" charset="0"/>
              <a:cs typeface="Times New Roman" panose="02020603050405020304" pitchFamily="18" charset="0"/>
            </a:endParaRPr>
          </a:p>
          <a:p>
            <a:pPr lvl="5" algn="just"/>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qadriyatlarni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mustahkamlash</a:t>
            </a:r>
            <a:endParaRPr lang="en-US" sz="4000" dirty="0">
              <a:latin typeface="Times New Roman" panose="02020603050405020304" pitchFamily="18" charset="0"/>
              <a:cs typeface="Times New Roman" panose="02020603050405020304" pitchFamily="18" charset="0"/>
            </a:endParaRPr>
          </a:p>
          <a:p>
            <a:pPr lvl="5" algn="just"/>
            <a:r>
              <a:rPr lang="en-US" sz="4000" dirty="0" err="1">
                <a:latin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xizmat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qiladi</a:t>
            </a:r>
            <a:r>
              <a:rPr lang="en-US" sz="4000" dirty="0">
                <a:latin typeface="Times New Roman" panose="02020603050405020304" pitchFamily="18" charset="0"/>
                <a:cs typeface="Times New Roman" panose="02020603050405020304" pitchFamily="18" charset="0"/>
              </a:rPr>
              <a:t>.</a:t>
            </a:r>
          </a:p>
        </p:txBody>
      </p:sp>
      <p:pic>
        <p:nvPicPr>
          <p:cNvPr id="3074" name="Picture 2" descr="What is Convergent Thinking? (Easiest Explanation)">
            <a:extLst>
              <a:ext uri="{FF2B5EF4-FFF2-40B4-BE49-F238E27FC236}">
                <a16:creationId xmlns:a16="http://schemas.microsoft.com/office/drawing/2014/main" id="{55B9CBD9-FD92-BBF3-2785-58803EEC59E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3333" b="13333"/>
          <a:stretch/>
        </p:blipFill>
        <p:spPr bwMode="auto">
          <a:xfrm>
            <a:off x="11283950" y="2870099"/>
            <a:ext cx="6096000" cy="4816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059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7" name="Схема 6"/>
          <p:cNvGraphicFramePr/>
          <p:nvPr>
            <p:extLst>
              <p:ext uri="{D42A27DB-BD31-4B8C-83A1-F6EECF244321}">
                <p14:modId xmlns:p14="http://schemas.microsoft.com/office/powerpoint/2010/main" val="2757214074"/>
              </p:ext>
            </p:extLst>
          </p:nvPr>
        </p:nvGraphicFramePr>
        <p:xfrm>
          <a:off x="844550" y="2106435"/>
          <a:ext cx="12268200" cy="82267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0" name="Рисунок 9"/>
          <p:cNvPicPr>
            <a:picLocks noChangeAspect="1"/>
          </p:cNvPicPr>
          <p:nvPr/>
        </p:nvPicPr>
        <p:blipFill rotWithShape="1">
          <a:blip r:embed="rId11">
            <a:extLst>
              <a:ext uri="{BEBA8EAE-BF5A-486C-A8C5-ECC9F3942E4B}">
                <a14:imgProps xmlns:a14="http://schemas.microsoft.com/office/drawing/2010/main">
                  <a14:imgLayer r:embed="rId12">
                    <a14:imgEffect>
                      <a14:sharpenSoften amount="50000"/>
                    </a14:imgEffect>
                  </a14:imgLayer>
                </a14:imgProps>
              </a:ext>
            </a:extLst>
          </a:blip>
          <a:srcRect l="48889" t="11497" r="11115" b="26305"/>
          <a:stretch/>
        </p:blipFill>
        <p:spPr>
          <a:xfrm>
            <a:off x="12731750" y="3038475"/>
            <a:ext cx="5029201" cy="5867401"/>
          </a:xfrm>
          <a:prstGeom prst="rect">
            <a:avLst/>
          </a:prstGeom>
        </p:spPr>
      </p:pic>
    </p:spTree>
    <p:extLst>
      <p:ext uri="{BB962C8B-B14F-4D97-AF65-F5344CB8AC3E}">
        <p14:creationId xmlns:p14="http://schemas.microsoft.com/office/powerpoint/2010/main" val="1333563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3968750" y="2054501"/>
            <a:ext cx="8762999" cy="7602081"/>
          </a:xfrm>
          <a:prstGeom prst="rect">
            <a:avLst/>
          </a:prstGeom>
        </p:spPr>
        <p:txBody>
          <a:bodyPr wrap="square">
            <a:spAutoFit/>
          </a:bodyPr>
          <a:lstStyle/>
          <a:p>
            <a:pPr algn="ctr"/>
            <a:r>
              <a:rPr lang="uz-Latn-UZ" sz="2800" b="1" dirty="0">
                <a:solidFill>
                  <a:srgbClr val="7030A0"/>
                </a:solidFill>
                <a:latin typeface="Times New Roman" panose="02020603050405020304" pitchFamily="18" charset="0"/>
                <a:cs typeface="Times New Roman" panose="02020603050405020304" pitchFamily="18" charset="0"/>
              </a:rPr>
              <a:t>KONVERGENT FIKRLASH FAOLIYATINI RIVOJLANTIRISH USUL</a:t>
            </a:r>
            <a:r>
              <a:rPr lang="ru-RU" sz="2800" b="1" dirty="0">
                <a:solidFill>
                  <a:srgbClr val="7030A0"/>
                </a:solidFill>
                <a:latin typeface="Times New Roman" panose="02020603050405020304" pitchFamily="18" charset="0"/>
                <a:cs typeface="Times New Roman" panose="02020603050405020304" pitchFamily="18" charset="0"/>
              </a:rPr>
              <a:t> </a:t>
            </a:r>
            <a:r>
              <a:rPr lang="en-US" sz="2800" b="1" dirty="0">
                <a:solidFill>
                  <a:srgbClr val="7030A0"/>
                </a:solidFill>
                <a:latin typeface="Times New Roman" panose="02020603050405020304" pitchFamily="18" charset="0"/>
                <a:cs typeface="Times New Roman" panose="02020603050405020304" pitchFamily="18" charset="0"/>
              </a:rPr>
              <a:t>VA METODLAR</a:t>
            </a:r>
            <a:r>
              <a:rPr lang="uz-Latn-UZ" sz="2800" b="1" dirty="0">
                <a:solidFill>
                  <a:srgbClr val="7030A0"/>
                </a:solidFill>
                <a:latin typeface="Times New Roman" panose="02020603050405020304" pitchFamily="18" charset="0"/>
                <a:cs typeface="Times New Roman" panose="02020603050405020304" pitchFamily="18" charset="0"/>
              </a:rPr>
              <a:t>:</a:t>
            </a:r>
          </a:p>
          <a:p>
            <a:pPr>
              <a:buFont typeface="+mj-lt"/>
              <a:buAutoNum type="arabicPeriod"/>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Savol-javob va muhokama</a:t>
            </a:r>
          </a:p>
          <a:p>
            <a:endParaRPr lang="uz-Latn-UZ"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Muammo yoki masalani hal qilish</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Argumentatsiya</a:t>
            </a:r>
          </a:p>
          <a:p>
            <a:pPr marL="342900" indent="-342900">
              <a:buFont typeface="Wingdings" panose="05000000000000000000" pitchFamily="2" charset="2"/>
              <a:buChar char="v"/>
            </a:pPr>
            <a:endParaRPr lang="uz-Latn-UZ"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Tajriba</a:t>
            </a:r>
            <a:r>
              <a:rPr lang="uz-Latn-UZ" sz="2400" dirty="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yoki eksperimentlar </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Diagramma va jadval tuzish</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Fikrlar xaritasini tuzish</a:t>
            </a:r>
            <a:r>
              <a:rPr lang="uz-Latn-UZ" sz="2400" dirty="0">
                <a:latin typeface="Times New Roman" panose="02020603050405020304" pitchFamily="18" charset="0"/>
                <a:cs typeface="Times New Roman" panose="02020603050405020304" pitchFamily="18" charset="0"/>
              </a:rPr>
              <a:t> </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Tahlil va baholash</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"Think-Pair-Share“ metodi</a:t>
            </a:r>
          </a:p>
          <a:p>
            <a:pPr marL="342900" indent="-342900">
              <a:buFont typeface="Wingdings" panose="05000000000000000000" pitchFamily="2" charset="2"/>
              <a:buChar char="v"/>
            </a:pPr>
            <a:endParaRPr lang="uz-Latn-UZ"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uz-Latn-UZ" sz="2400" b="1" dirty="0">
                <a:latin typeface="Times New Roman" panose="02020603050405020304" pitchFamily="18" charset="0"/>
                <a:cs typeface="Times New Roman" panose="02020603050405020304" pitchFamily="18" charset="0"/>
              </a:rPr>
              <a:t> “Flipped Classroom” (O'zgartirilgan sinf)metodi</a:t>
            </a:r>
          </a:p>
        </p:txBody>
      </p:sp>
      <p:sp>
        <p:nvSpPr>
          <p:cNvPr id="7" name="Google Shape;242;p24"/>
          <p:cNvSpPr>
            <a:spLocks noChangeArrowheads="1"/>
          </p:cNvSpPr>
          <p:nvPr/>
        </p:nvSpPr>
        <p:spPr bwMode="auto">
          <a:xfrm>
            <a:off x="1406524" y="2054501"/>
            <a:ext cx="1295400" cy="8043762"/>
          </a:xfrm>
          <a:prstGeom prst="roundRect">
            <a:avLst>
              <a:gd name="adj" fmla="val 50000"/>
            </a:avLst>
          </a:prstGeom>
          <a:noFill/>
          <a:ln w="57150">
            <a:solidFill>
              <a:srgbClr val="00206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91413" tIns="91413" rIns="91413" bIns="91413" anchor="ctr"/>
          <a:lstStyle>
            <a:lvl1pPr defTabSz="45561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455613">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455613">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455613">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455613">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5613"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5613"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5613"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5613"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900">
              <a:solidFill>
                <a:schemeClr val="bg1"/>
              </a:solidFill>
              <a:latin typeface="Arial" panose="020B0604020202020204" pitchFamily="34" charset="0"/>
              <a:cs typeface="Arial" panose="020B0604020202020204" pitchFamily="34" charset="0"/>
            </a:endParaRPr>
          </a:p>
        </p:txBody>
      </p:sp>
      <p:sp>
        <p:nvSpPr>
          <p:cNvPr id="43" name="Freeform 166"/>
          <p:cNvSpPr>
            <a:spLocks noChangeArrowheads="1"/>
          </p:cNvSpPr>
          <p:nvPr/>
        </p:nvSpPr>
        <p:spPr bwMode="auto">
          <a:xfrm>
            <a:off x="1683419" y="5629267"/>
            <a:ext cx="628650" cy="681037"/>
          </a:xfrm>
          <a:custGeom>
            <a:avLst/>
            <a:gdLst>
              <a:gd name="T0" fmla="*/ 371 w 390"/>
              <a:gd name="T1" fmla="*/ 0 h 445"/>
              <a:gd name="T2" fmla="*/ 371 w 390"/>
              <a:gd name="T3" fmla="*/ 0 h 445"/>
              <a:gd name="T4" fmla="*/ 310 w 390"/>
              <a:gd name="T5" fmla="*/ 0 h 445"/>
              <a:gd name="T6" fmla="*/ 292 w 390"/>
              <a:gd name="T7" fmla="*/ 28 h 445"/>
              <a:gd name="T8" fmla="*/ 292 w 390"/>
              <a:gd name="T9" fmla="*/ 444 h 445"/>
              <a:gd name="T10" fmla="*/ 389 w 390"/>
              <a:gd name="T11" fmla="*/ 444 h 445"/>
              <a:gd name="T12" fmla="*/ 389 w 390"/>
              <a:gd name="T13" fmla="*/ 28 h 445"/>
              <a:gd name="T14" fmla="*/ 371 w 390"/>
              <a:gd name="T15" fmla="*/ 0 h 445"/>
              <a:gd name="T16" fmla="*/ 221 w 390"/>
              <a:gd name="T17" fmla="*/ 151 h 445"/>
              <a:gd name="T18" fmla="*/ 221 w 390"/>
              <a:gd name="T19" fmla="*/ 151 h 445"/>
              <a:gd name="T20" fmla="*/ 168 w 390"/>
              <a:gd name="T21" fmla="*/ 151 h 445"/>
              <a:gd name="T22" fmla="*/ 141 w 390"/>
              <a:gd name="T23" fmla="*/ 178 h 445"/>
              <a:gd name="T24" fmla="*/ 141 w 390"/>
              <a:gd name="T25" fmla="*/ 444 h 445"/>
              <a:gd name="T26" fmla="*/ 248 w 390"/>
              <a:gd name="T27" fmla="*/ 444 h 445"/>
              <a:gd name="T28" fmla="*/ 248 w 390"/>
              <a:gd name="T29" fmla="*/ 178 h 445"/>
              <a:gd name="T30" fmla="*/ 221 w 390"/>
              <a:gd name="T31" fmla="*/ 151 h 445"/>
              <a:gd name="T32" fmla="*/ 70 w 390"/>
              <a:gd name="T33" fmla="*/ 302 h 445"/>
              <a:gd name="T34" fmla="*/ 70 w 390"/>
              <a:gd name="T35" fmla="*/ 302 h 445"/>
              <a:gd name="T36" fmla="*/ 17 w 390"/>
              <a:gd name="T37" fmla="*/ 302 h 445"/>
              <a:gd name="T38" fmla="*/ 0 w 390"/>
              <a:gd name="T39" fmla="*/ 319 h 445"/>
              <a:gd name="T40" fmla="*/ 0 w 390"/>
              <a:gd name="T41" fmla="*/ 444 h 445"/>
              <a:gd name="T42" fmla="*/ 97 w 390"/>
              <a:gd name="T43" fmla="*/ 444 h 445"/>
              <a:gd name="T44" fmla="*/ 97 w 390"/>
              <a:gd name="T45" fmla="*/ 319 h 445"/>
              <a:gd name="T46" fmla="*/ 70 w 390"/>
              <a:gd name="T47" fmla="*/ 30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445">
                <a:moveTo>
                  <a:pt x="371" y="0"/>
                </a:moveTo>
                <a:lnTo>
                  <a:pt x="371" y="0"/>
                </a:lnTo>
                <a:cubicBezTo>
                  <a:pt x="310" y="0"/>
                  <a:pt x="310" y="0"/>
                  <a:pt x="310" y="0"/>
                </a:cubicBezTo>
                <a:cubicBezTo>
                  <a:pt x="301" y="0"/>
                  <a:pt x="292" y="10"/>
                  <a:pt x="292" y="28"/>
                </a:cubicBezTo>
                <a:cubicBezTo>
                  <a:pt x="292" y="444"/>
                  <a:pt x="292" y="444"/>
                  <a:pt x="292" y="444"/>
                </a:cubicBezTo>
                <a:cubicBezTo>
                  <a:pt x="389" y="444"/>
                  <a:pt x="389" y="444"/>
                  <a:pt x="389" y="444"/>
                </a:cubicBezTo>
                <a:cubicBezTo>
                  <a:pt x="389" y="28"/>
                  <a:pt x="389" y="28"/>
                  <a:pt x="389" y="28"/>
                </a:cubicBezTo>
                <a:cubicBezTo>
                  <a:pt x="389" y="10"/>
                  <a:pt x="380" y="0"/>
                  <a:pt x="371" y="0"/>
                </a:cubicBezTo>
                <a:close/>
                <a:moveTo>
                  <a:pt x="221" y="151"/>
                </a:moveTo>
                <a:lnTo>
                  <a:pt x="221" y="151"/>
                </a:lnTo>
                <a:cubicBezTo>
                  <a:pt x="168" y="151"/>
                  <a:pt x="168" y="151"/>
                  <a:pt x="168" y="151"/>
                </a:cubicBezTo>
                <a:cubicBezTo>
                  <a:pt x="150" y="151"/>
                  <a:pt x="141" y="160"/>
                  <a:pt x="141" y="178"/>
                </a:cubicBezTo>
                <a:cubicBezTo>
                  <a:pt x="141" y="444"/>
                  <a:pt x="141" y="444"/>
                  <a:pt x="141" y="444"/>
                </a:cubicBezTo>
                <a:cubicBezTo>
                  <a:pt x="248" y="444"/>
                  <a:pt x="248" y="444"/>
                  <a:pt x="248" y="444"/>
                </a:cubicBezTo>
                <a:cubicBezTo>
                  <a:pt x="248" y="178"/>
                  <a:pt x="248" y="178"/>
                  <a:pt x="248" y="178"/>
                </a:cubicBezTo>
                <a:cubicBezTo>
                  <a:pt x="248" y="160"/>
                  <a:pt x="230" y="151"/>
                  <a:pt x="221" y="151"/>
                </a:cubicBezTo>
                <a:close/>
                <a:moveTo>
                  <a:pt x="70" y="302"/>
                </a:moveTo>
                <a:lnTo>
                  <a:pt x="70" y="302"/>
                </a:lnTo>
                <a:cubicBezTo>
                  <a:pt x="17" y="302"/>
                  <a:pt x="17" y="302"/>
                  <a:pt x="17" y="302"/>
                </a:cubicBezTo>
                <a:cubicBezTo>
                  <a:pt x="0" y="302"/>
                  <a:pt x="0" y="310"/>
                  <a:pt x="0" y="319"/>
                </a:cubicBezTo>
                <a:cubicBezTo>
                  <a:pt x="0" y="444"/>
                  <a:pt x="0" y="444"/>
                  <a:pt x="0" y="444"/>
                </a:cubicBezTo>
                <a:cubicBezTo>
                  <a:pt x="97" y="444"/>
                  <a:pt x="97" y="444"/>
                  <a:pt x="97" y="444"/>
                </a:cubicBezTo>
                <a:cubicBezTo>
                  <a:pt x="97" y="319"/>
                  <a:pt x="97" y="319"/>
                  <a:pt x="97" y="319"/>
                </a:cubicBezTo>
                <a:cubicBezTo>
                  <a:pt x="97" y="310"/>
                  <a:pt x="88" y="302"/>
                  <a:pt x="70" y="302"/>
                </a:cubicBezTo>
                <a:close/>
              </a:path>
            </a:pathLst>
          </a:custGeom>
          <a:solidFill>
            <a:srgbClr val="7030A0"/>
          </a:solidFill>
          <a:ln>
            <a:noFill/>
          </a:ln>
          <a:effectLst/>
        </p:spPr>
        <p:txBody>
          <a:bodyPr wrap="none" lIns="34290" tIns="17145" rIns="34290" bIns="17145" anchor="ctr"/>
          <a:lstStyle/>
          <a:p>
            <a:pPr eaLnBrk="1" fontAlgn="auto" hangingPunct="1">
              <a:spcBef>
                <a:spcPts val="0"/>
              </a:spcBef>
              <a:spcAft>
                <a:spcPts val="0"/>
              </a:spcAft>
              <a:defRPr/>
            </a:pPr>
            <a:endParaRPr lang="en-US" dirty="0">
              <a:latin typeface="+mn-lt"/>
            </a:endParaRPr>
          </a:p>
        </p:txBody>
      </p:sp>
      <p:sp>
        <p:nvSpPr>
          <p:cNvPr id="45" name="Freeform 11"/>
          <p:cNvSpPr>
            <a:spLocks noEditPoints="1"/>
          </p:cNvSpPr>
          <p:nvPr/>
        </p:nvSpPr>
        <p:spPr bwMode="auto">
          <a:xfrm>
            <a:off x="1691480" y="2611139"/>
            <a:ext cx="725488" cy="712788"/>
          </a:xfrm>
          <a:custGeom>
            <a:avLst/>
            <a:gdLst>
              <a:gd name="T0" fmla="*/ 2147483646 w 55"/>
              <a:gd name="T1" fmla="*/ 2147483646 h 68"/>
              <a:gd name="T2" fmla="*/ 2147483646 w 55"/>
              <a:gd name="T3" fmla="*/ 2147483646 h 68"/>
              <a:gd name="T4" fmla="*/ 2147483646 w 55"/>
              <a:gd name="T5" fmla="*/ 2147483646 h 68"/>
              <a:gd name="T6" fmla="*/ 2147483646 w 55"/>
              <a:gd name="T7" fmla="*/ 2147483646 h 68"/>
              <a:gd name="T8" fmla="*/ 2147483646 w 55"/>
              <a:gd name="T9" fmla="*/ 2147483646 h 68"/>
              <a:gd name="T10" fmla="*/ 2147483646 w 55"/>
              <a:gd name="T11" fmla="*/ 2147483646 h 68"/>
              <a:gd name="T12" fmla="*/ 2147483646 w 55"/>
              <a:gd name="T13" fmla="*/ 2147483646 h 68"/>
              <a:gd name="T14" fmla="*/ 2147483646 w 55"/>
              <a:gd name="T15" fmla="*/ 2147483646 h 68"/>
              <a:gd name="T16" fmla="*/ 2147483646 w 55"/>
              <a:gd name="T17" fmla="*/ 2147483646 h 68"/>
              <a:gd name="T18" fmla="*/ 2147483646 w 55"/>
              <a:gd name="T19" fmla="*/ 2147483646 h 68"/>
              <a:gd name="T20" fmla="*/ 2147483646 w 55"/>
              <a:gd name="T21" fmla="*/ 2147483646 h 68"/>
              <a:gd name="T22" fmla="*/ 2147483646 w 55"/>
              <a:gd name="T23" fmla="*/ 2147483646 h 68"/>
              <a:gd name="T24" fmla="*/ 2147483646 w 55"/>
              <a:gd name="T25" fmla="*/ 2147483646 h 68"/>
              <a:gd name="T26" fmla="*/ 2147483646 w 55"/>
              <a:gd name="T27" fmla="*/ 2147483646 h 68"/>
              <a:gd name="T28" fmla="*/ 2147483646 w 55"/>
              <a:gd name="T29" fmla="*/ 2147483646 h 68"/>
              <a:gd name="T30" fmla="*/ 2147483646 w 55"/>
              <a:gd name="T31" fmla="*/ 2147483646 h 68"/>
              <a:gd name="T32" fmla="*/ 2147483646 w 55"/>
              <a:gd name="T33" fmla="*/ 2147483646 h 68"/>
              <a:gd name="T34" fmla="*/ 2147483646 w 55"/>
              <a:gd name="T35" fmla="*/ 2147483646 h 68"/>
              <a:gd name="T36" fmla="*/ 2147483646 w 55"/>
              <a:gd name="T37" fmla="*/ 2147483646 h 68"/>
              <a:gd name="T38" fmla="*/ 2147483646 w 55"/>
              <a:gd name="T39" fmla="*/ 2147483646 h 68"/>
              <a:gd name="T40" fmla="*/ 2147483646 w 55"/>
              <a:gd name="T41" fmla="*/ 2147483646 h 68"/>
              <a:gd name="T42" fmla="*/ 2147483646 w 55"/>
              <a:gd name="T43" fmla="*/ 2147483646 h 68"/>
              <a:gd name="T44" fmla="*/ 2147483646 w 55"/>
              <a:gd name="T45" fmla="*/ 2147483646 h 68"/>
              <a:gd name="T46" fmla="*/ 2147483646 w 55"/>
              <a:gd name="T47" fmla="*/ 2147483646 h 68"/>
              <a:gd name="T48" fmla="*/ 2147483646 w 55"/>
              <a:gd name="T49" fmla="*/ 2147483646 h 68"/>
              <a:gd name="T50" fmla="*/ 2147483646 w 55"/>
              <a:gd name="T51" fmla="*/ 2147483646 h 68"/>
              <a:gd name="T52" fmla="*/ 2147483646 w 55"/>
              <a:gd name="T53" fmla="*/ 2147483646 h 68"/>
              <a:gd name="T54" fmla="*/ 2147483646 w 55"/>
              <a:gd name="T55" fmla="*/ 2147483646 h 68"/>
              <a:gd name="T56" fmla="*/ 2147483646 w 55"/>
              <a:gd name="T57" fmla="*/ 2147483646 h 68"/>
              <a:gd name="T58" fmla="*/ 2147483646 w 55"/>
              <a:gd name="T59" fmla="*/ 2147483646 h 68"/>
              <a:gd name="T60" fmla="*/ 2147483646 w 55"/>
              <a:gd name="T61" fmla="*/ 2147483646 h 68"/>
              <a:gd name="T62" fmla="*/ 2147483646 w 55"/>
              <a:gd name="T63" fmla="*/ 2147483646 h 68"/>
              <a:gd name="T64" fmla="*/ 2147483646 w 55"/>
              <a:gd name="T65" fmla="*/ 2147483646 h 68"/>
              <a:gd name="T66" fmla="*/ 2147483646 w 55"/>
              <a:gd name="T67" fmla="*/ 2147483646 h 68"/>
              <a:gd name="T68" fmla="*/ 2147483646 w 55"/>
              <a:gd name="T69" fmla="*/ 2147483646 h 68"/>
              <a:gd name="T70" fmla="*/ 2147483646 w 55"/>
              <a:gd name="T71" fmla="*/ 2147483646 h 68"/>
              <a:gd name="T72" fmla="*/ 2147483646 w 55"/>
              <a:gd name="T73" fmla="*/ 2147483646 h 68"/>
              <a:gd name="T74" fmla="*/ 2147483646 w 55"/>
              <a:gd name="T75" fmla="*/ 2147483646 h 68"/>
              <a:gd name="T76" fmla="*/ 2147483646 w 55"/>
              <a:gd name="T77" fmla="*/ 2147483646 h 6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8">
                <a:moveTo>
                  <a:pt x="55" y="67"/>
                </a:moveTo>
                <a:cubicBezTo>
                  <a:pt x="51" y="47"/>
                  <a:pt x="51" y="47"/>
                  <a:pt x="51" y="47"/>
                </a:cubicBezTo>
                <a:cubicBezTo>
                  <a:pt x="51" y="47"/>
                  <a:pt x="51" y="47"/>
                  <a:pt x="51" y="47"/>
                </a:cubicBezTo>
                <a:cubicBezTo>
                  <a:pt x="51" y="47"/>
                  <a:pt x="51" y="47"/>
                  <a:pt x="51" y="47"/>
                </a:cubicBezTo>
                <a:cubicBezTo>
                  <a:pt x="51" y="47"/>
                  <a:pt x="51" y="47"/>
                  <a:pt x="51" y="47"/>
                </a:cubicBezTo>
                <a:cubicBezTo>
                  <a:pt x="51" y="47"/>
                  <a:pt x="51" y="47"/>
                  <a:pt x="51" y="47"/>
                </a:cubicBezTo>
                <a:cubicBezTo>
                  <a:pt x="19" y="6"/>
                  <a:pt x="19" y="6"/>
                  <a:pt x="19" y="6"/>
                </a:cubicBezTo>
                <a:cubicBezTo>
                  <a:pt x="19" y="6"/>
                  <a:pt x="19" y="6"/>
                  <a:pt x="19" y="6"/>
                </a:cubicBezTo>
                <a:cubicBezTo>
                  <a:pt x="16" y="2"/>
                  <a:pt x="11" y="0"/>
                  <a:pt x="8" y="3"/>
                </a:cubicBezTo>
                <a:cubicBezTo>
                  <a:pt x="4" y="6"/>
                  <a:pt x="4" y="6"/>
                  <a:pt x="4" y="6"/>
                </a:cubicBezTo>
                <a:cubicBezTo>
                  <a:pt x="0" y="9"/>
                  <a:pt x="0" y="14"/>
                  <a:pt x="3" y="18"/>
                </a:cubicBezTo>
                <a:cubicBezTo>
                  <a:pt x="35" y="59"/>
                  <a:pt x="35" y="59"/>
                  <a:pt x="35" y="59"/>
                </a:cubicBezTo>
                <a:cubicBezTo>
                  <a:pt x="35" y="59"/>
                  <a:pt x="35" y="59"/>
                  <a:pt x="35" y="59"/>
                </a:cubicBezTo>
                <a:cubicBezTo>
                  <a:pt x="35" y="59"/>
                  <a:pt x="35" y="59"/>
                  <a:pt x="35" y="59"/>
                </a:cubicBezTo>
                <a:cubicBezTo>
                  <a:pt x="35" y="59"/>
                  <a:pt x="35" y="59"/>
                  <a:pt x="35" y="59"/>
                </a:cubicBezTo>
                <a:cubicBezTo>
                  <a:pt x="35" y="59"/>
                  <a:pt x="35" y="59"/>
                  <a:pt x="35" y="59"/>
                </a:cubicBezTo>
                <a:cubicBezTo>
                  <a:pt x="53" y="68"/>
                  <a:pt x="53" y="68"/>
                  <a:pt x="53" y="68"/>
                </a:cubicBezTo>
                <a:cubicBezTo>
                  <a:pt x="53" y="68"/>
                  <a:pt x="54" y="68"/>
                  <a:pt x="54" y="68"/>
                </a:cubicBezTo>
                <a:cubicBezTo>
                  <a:pt x="54" y="68"/>
                  <a:pt x="54" y="68"/>
                  <a:pt x="55" y="68"/>
                </a:cubicBezTo>
                <a:cubicBezTo>
                  <a:pt x="55" y="68"/>
                  <a:pt x="55" y="67"/>
                  <a:pt x="55" y="67"/>
                </a:cubicBezTo>
                <a:close/>
                <a:moveTo>
                  <a:pt x="5" y="8"/>
                </a:moveTo>
                <a:cubicBezTo>
                  <a:pt x="9" y="5"/>
                  <a:pt x="9" y="5"/>
                  <a:pt x="9" y="5"/>
                </a:cubicBezTo>
                <a:cubicBezTo>
                  <a:pt x="11" y="3"/>
                  <a:pt x="14" y="4"/>
                  <a:pt x="17" y="6"/>
                </a:cubicBezTo>
                <a:cubicBezTo>
                  <a:pt x="5" y="16"/>
                  <a:pt x="5" y="16"/>
                  <a:pt x="5" y="16"/>
                </a:cubicBezTo>
                <a:cubicBezTo>
                  <a:pt x="3" y="13"/>
                  <a:pt x="3" y="9"/>
                  <a:pt x="5" y="8"/>
                </a:cubicBezTo>
                <a:close/>
                <a:moveTo>
                  <a:pt x="6" y="18"/>
                </a:moveTo>
                <a:cubicBezTo>
                  <a:pt x="18" y="8"/>
                  <a:pt x="18" y="8"/>
                  <a:pt x="18" y="8"/>
                </a:cubicBezTo>
                <a:cubicBezTo>
                  <a:pt x="39" y="35"/>
                  <a:pt x="39" y="35"/>
                  <a:pt x="39" y="35"/>
                </a:cubicBezTo>
                <a:cubicBezTo>
                  <a:pt x="27" y="45"/>
                  <a:pt x="27" y="45"/>
                  <a:pt x="27" y="45"/>
                </a:cubicBezTo>
                <a:lnTo>
                  <a:pt x="6" y="18"/>
                </a:lnTo>
                <a:close/>
                <a:moveTo>
                  <a:pt x="28" y="47"/>
                </a:moveTo>
                <a:cubicBezTo>
                  <a:pt x="41" y="37"/>
                  <a:pt x="41" y="37"/>
                  <a:pt x="41" y="37"/>
                </a:cubicBezTo>
                <a:cubicBezTo>
                  <a:pt x="48" y="47"/>
                  <a:pt x="48" y="47"/>
                  <a:pt x="48" y="47"/>
                </a:cubicBezTo>
                <a:cubicBezTo>
                  <a:pt x="36" y="57"/>
                  <a:pt x="36" y="57"/>
                  <a:pt x="36" y="57"/>
                </a:cubicBezTo>
                <a:lnTo>
                  <a:pt x="28" y="47"/>
                </a:lnTo>
                <a:close/>
                <a:moveTo>
                  <a:pt x="38" y="58"/>
                </a:moveTo>
                <a:cubicBezTo>
                  <a:pt x="49" y="49"/>
                  <a:pt x="49" y="49"/>
                  <a:pt x="49" y="49"/>
                </a:cubicBezTo>
                <a:cubicBezTo>
                  <a:pt x="52" y="65"/>
                  <a:pt x="52" y="65"/>
                  <a:pt x="52" y="65"/>
                </a:cubicBezTo>
                <a:lnTo>
                  <a:pt x="38" y="58"/>
                </a:lnTo>
                <a:close/>
              </a:path>
            </a:pathLst>
          </a:custGeom>
          <a:solidFill>
            <a:srgbClr val="C00000"/>
          </a:solidFill>
          <a:ln w="12700">
            <a:solidFill>
              <a:schemeClr val="tx1"/>
            </a:solidFill>
            <a:round/>
            <a:headEnd/>
            <a:tailEnd/>
          </a:ln>
        </p:spPr>
        <p:txBody>
          <a:bodyPr/>
          <a:lstStyle/>
          <a:p>
            <a:endParaRPr lang="ru-RU"/>
          </a:p>
        </p:txBody>
      </p:sp>
      <p:sp>
        <p:nvSpPr>
          <p:cNvPr id="46" name="Freeform 79"/>
          <p:cNvSpPr>
            <a:spLocks noEditPoints="1"/>
          </p:cNvSpPr>
          <p:nvPr/>
        </p:nvSpPr>
        <p:spPr bwMode="auto">
          <a:xfrm>
            <a:off x="1705053" y="7813519"/>
            <a:ext cx="663575" cy="615950"/>
          </a:xfrm>
          <a:custGeom>
            <a:avLst/>
            <a:gdLst>
              <a:gd name="T0" fmla="*/ 2147483646 w 68"/>
              <a:gd name="T1" fmla="*/ 2147483646 h 53"/>
              <a:gd name="T2" fmla="*/ 0 w 68"/>
              <a:gd name="T3" fmla="*/ 2147483646 h 53"/>
              <a:gd name="T4" fmla="*/ 2147483646 w 68"/>
              <a:gd name="T5" fmla="*/ 0 h 53"/>
              <a:gd name="T6" fmla="*/ 2147483646 w 68"/>
              <a:gd name="T7" fmla="*/ 2147483646 h 53"/>
              <a:gd name="T8" fmla="*/ 2147483646 w 68"/>
              <a:gd name="T9" fmla="*/ 2147483646 h 53"/>
              <a:gd name="T10" fmla="*/ 2147483646 w 68"/>
              <a:gd name="T11" fmla="*/ 2147483646 h 53"/>
              <a:gd name="T12" fmla="*/ 0 w 68"/>
              <a:gd name="T13" fmla="*/ 2147483646 h 53"/>
              <a:gd name="T14" fmla="*/ 2147483646 w 68"/>
              <a:gd name="T15" fmla="*/ 2147483646 h 53"/>
              <a:gd name="T16" fmla="*/ 2147483646 w 68"/>
              <a:gd name="T17" fmla="*/ 2147483646 h 53"/>
              <a:gd name="T18" fmla="*/ 2147483646 w 68"/>
              <a:gd name="T19" fmla="*/ 2147483646 h 53"/>
              <a:gd name="T20" fmla="*/ 0 w 68"/>
              <a:gd name="T21" fmla="*/ 2147483646 h 53"/>
              <a:gd name="T22" fmla="*/ 2147483646 w 68"/>
              <a:gd name="T23" fmla="*/ 2147483646 h 53"/>
              <a:gd name="T24" fmla="*/ 2147483646 w 68"/>
              <a:gd name="T25" fmla="*/ 2147483646 h 53"/>
              <a:gd name="T26" fmla="*/ 2147483646 w 68"/>
              <a:gd name="T27" fmla="*/ 2147483646 h 53"/>
              <a:gd name="T28" fmla="*/ 2147483646 w 68"/>
              <a:gd name="T29" fmla="*/ 2147483646 h 53"/>
              <a:gd name="T30" fmla="*/ 0 w 68"/>
              <a:gd name="T31" fmla="*/ 2147483646 h 53"/>
              <a:gd name="T32" fmla="*/ 2147483646 w 68"/>
              <a:gd name="T33" fmla="*/ 2147483646 h 53"/>
              <a:gd name="T34" fmla="*/ 2147483646 w 68"/>
              <a:gd name="T35" fmla="*/ 2147483646 h 53"/>
              <a:gd name="T36" fmla="*/ 2147483646 w 68"/>
              <a:gd name="T37" fmla="*/ 2147483646 h 53"/>
              <a:gd name="T38" fmla="*/ 2147483646 w 68"/>
              <a:gd name="T39" fmla="*/ 2147483646 h 53"/>
              <a:gd name="T40" fmla="*/ 2147483646 w 68"/>
              <a:gd name="T41" fmla="*/ 0 h 53"/>
              <a:gd name="T42" fmla="*/ 2147483646 w 68"/>
              <a:gd name="T43" fmla="*/ 2147483646 h 53"/>
              <a:gd name="T44" fmla="*/ 2147483646 w 68"/>
              <a:gd name="T45" fmla="*/ 2147483646 h 53"/>
              <a:gd name="T46" fmla="*/ 2147483646 w 68"/>
              <a:gd name="T47" fmla="*/ 2147483646 h 53"/>
              <a:gd name="T48" fmla="*/ 2147483646 w 68"/>
              <a:gd name="T49" fmla="*/ 2147483646 h 53"/>
              <a:gd name="T50" fmla="*/ 2147483646 w 68"/>
              <a:gd name="T51" fmla="*/ 2147483646 h 53"/>
              <a:gd name="T52" fmla="*/ 2147483646 w 68"/>
              <a:gd name="T53" fmla="*/ 2147483646 h 53"/>
              <a:gd name="T54" fmla="*/ 2147483646 w 68"/>
              <a:gd name="T55" fmla="*/ 2147483646 h 53"/>
              <a:gd name="T56" fmla="*/ 2147483646 w 68"/>
              <a:gd name="T57" fmla="*/ 2147483646 h 53"/>
              <a:gd name="T58" fmla="*/ 2147483646 w 68"/>
              <a:gd name="T59" fmla="*/ 2147483646 h 53"/>
              <a:gd name="T60" fmla="*/ 2147483646 w 68"/>
              <a:gd name="T61" fmla="*/ 2147483646 h 53"/>
              <a:gd name="T62" fmla="*/ 2147483646 w 68"/>
              <a:gd name="T63" fmla="*/ 2147483646 h 53"/>
              <a:gd name="T64" fmla="*/ 2147483646 w 68"/>
              <a:gd name="T65" fmla="*/ 2147483646 h 53"/>
              <a:gd name="T66" fmla="*/ 2147483646 w 68"/>
              <a:gd name="T67" fmla="*/ 2147483646 h 53"/>
              <a:gd name="T68" fmla="*/ 2147483646 w 68"/>
              <a:gd name="T69" fmla="*/ 2147483646 h 53"/>
              <a:gd name="T70" fmla="*/ 2147483646 w 68"/>
              <a:gd name="T71" fmla="*/ 2147483646 h 5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 h="53">
                <a:moveTo>
                  <a:pt x="10" y="8"/>
                </a:moveTo>
                <a:cubicBezTo>
                  <a:pt x="10" y="9"/>
                  <a:pt x="10" y="9"/>
                  <a:pt x="9" y="9"/>
                </a:cubicBezTo>
                <a:cubicBezTo>
                  <a:pt x="2" y="9"/>
                  <a:pt x="2" y="9"/>
                  <a:pt x="2" y="9"/>
                </a:cubicBezTo>
                <a:cubicBezTo>
                  <a:pt x="1" y="9"/>
                  <a:pt x="0" y="9"/>
                  <a:pt x="0" y="8"/>
                </a:cubicBezTo>
                <a:cubicBezTo>
                  <a:pt x="0" y="1"/>
                  <a:pt x="0" y="1"/>
                  <a:pt x="0" y="1"/>
                </a:cubicBezTo>
                <a:cubicBezTo>
                  <a:pt x="0" y="0"/>
                  <a:pt x="1" y="0"/>
                  <a:pt x="2" y="0"/>
                </a:cubicBezTo>
                <a:cubicBezTo>
                  <a:pt x="9" y="0"/>
                  <a:pt x="9" y="0"/>
                  <a:pt x="9" y="0"/>
                </a:cubicBezTo>
                <a:cubicBezTo>
                  <a:pt x="10" y="0"/>
                  <a:pt x="10" y="0"/>
                  <a:pt x="10" y="1"/>
                </a:cubicBezTo>
                <a:lnTo>
                  <a:pt x="10" y="8"/>
                </a:lnTo>
                <a:close/>
                <a:moveTo>
                  <a:pt x="10" y="23"/>
                </a:moveTo>
                <a:cubicBezTo>
                  <a:pt x="10" y="23"/>
                  <a:pt x="10" y="24"/>
                  <a:pt x="9" y="24"/>
                </a:cubicBezTo>
                <a:cubicBezTo>
                  <a:pt x="2" y="24"/>
                  <a:pt x="2" y="24"/>
                  <a:pt x="2" y="24"/>
                </a:cubicBezTo>
                <a:cubicBezTo>
                  <a:pt x="1" y="24"/>
                  <a:pt x="0" y="23"/>
                  <a:pt x="0" y="23"/>
                </a:cubicBezTo>
                <a:cubicBezTo>
                  <a:pt x="0" y="15"/>
                  <a:pt x="0" y="15"/>
                  <a:pt x="0" y="15"/>
                </a:cubicBezTo>
                <a:cubicBezTo>
                  <a:pt x="0" y="15"/>
                  <a:pt x="1" y="14"/>
                  <a:pt x="2" y="14"/>
                </a:cubicBezTo>
                <a:cubicBezTo>
                  <a:pt x="9" y="14"/>
                  <a:pt x="9" y="14"/>
                  <a:pt x="9" y="14"/>
                </a:cubicBezTo>
                <a:cubicBezTo>
                  <a:pt x="10" y="14"/>
                  <a:pt x="10" y="15"/>
                  <a:pt x="10" y="15"/>
                </a:cubicBezTo>
                <a:lnTo>
                  <a:pt x="10" y="23"/>
                </a:lnTo>
                <a:close/>
                <a:moveTo>
                  <a:pt x="10" y="37"/>
                </a:moveTo>
                <a:cubicBezTo>
                  <a:pt x="10" y="38"/>
                  <a:pt x="10" y="38"/>
                  <a:pt x="9" y="38"/>
                </a:cubicBezTo>
                <a:cubicBezTo>
                  <a:pt x="2" y="38"/>
                  <a:pt x="2" y="38"/>
                  <a:pt x="2" y="38"/>
                </a:cubicBezTo>
                <a:cubicBezTo>
                  <a:pt x="1" y="38"/>
                  <a:pt x="0" y="38"/>
                  <a:pt x="0" y="37"/>
                </a:cubicBezTo>
                <a:cubicBezTo>
                  <a:pt x="0" y="30"/>
                  <a:pt x="0" y="30"/>
                  <a:pt x="0" y="30"/>
                </a:cubicBezTo>
                <a:cubicBezTo>
                  <a:pt x="0" y="29"/>
                  <a:pt x="1" y="29"/>
                  <a:pt x="2" y="29"/>
                </a:cubicBezTo>
                <a:cubicBezTo>
                  <a:pt x="9" y="29"/>
                  <a:pt x="9" y="29"/>
                  <a:pt x="9" y="29"/>
                </a:cubicBezTo>
                <a:cubicBezTo>
                  <a:pt x="10" y="29"/>
                  <a:pt x="10" y="29"/>
                  <a:pt x="10" y="30"/>
                </a:cubicBezTo>
                <a:lnTo>
                  <a:pt x="10" y="37"/>
                </a:lnTo>
                <a:close/>
                <a:moveTo>
                  <a:pt x="10" y="52"/>
                </a:moveTo>
                <a:cubicBezTo>
                  <a:pt x="10" y="52"/>
                  <a:pt x="10" y="53"/>
                  <a:pt x="9" y="53"/>
                </a:cubicBezTo>
                <a:cubicBezTo>
                  <a:pt x="2" y="53"/>
                  <a:pt x="2" y="53"/>
                  <a:pt x="2" y="53"/>
                </a:cubicBezTo>
                <a:cubicBezTo>
                  <a:pt x="1" y="53"/>
                  <a:pt x="0" y="52"/>
                  <a:pt x="0" y="52"/>
                </a:cubicBezTo>
                <a:cubicBezTo>
                  <a:pt x="0" y="44"/>
                  <a:pt x="0" y="44"/>
                  <a:pt x="0" y="44"/>
                </a:cubicBezTo>
                <a:cubicBezTo>
                  <a:pt x="0" y="44"/>
                  <a:pt x="1" y="43"/>
                  <a:pt x="2" y="43"/>
                </a:cubicBezTo>
                <a:cubicBezTo>
                  <a:pt x="9" y="43"/>
                  <a:pt x="9" y="43"/>
                  <a:pt x="9" y="43"/>
                </a:cubicBezTo>
                <a:cubicBezTo>
                  <a:pt x="10" y="43"/>
                  <a:pt x="10" y="44"/>
                  <a:pt x="10" y="44"/>
                </a:cubicBezTo>
                <a:lnTo>
                  <a:pt x="10" y="52"/>
                </a:lnTo>
                <a:close/>
                <a:moveTo>
                  <a:pt x="68" y="8"/>
                </a:moveTo>
                <a:cubicBezTo>
                  <a:pt x="68" y="9"/>
                  <a:pt x="68" y="9"/>
                  <a:pt x="67" y="9"/>
                </a:cubicBezTo>
                <a:cubicBezTo>
                  <a:pt x="16" y="9"/>
                  <a:pt x="16" y="9"/>
                  <a:pt x="16" y="9"/>
                </a:cubicBezTo>
                <a:cubicBezTo>
                  <a:pt x="16" y="9"/>
                  <a:pt x="15" y="9"/>
                  <a:pt x="15" y="8"/>
                </a:cubicBezTo>
                <a:cubicBezTo>
                  <a:pt x="15" y="1"/>
                  <a:pt x="15" y="1"/>
                  <a:pt x="15" y="1"/>
                </a:cubicBezTo>
                <a:cubicBezTo>
                  <a:pt x="15" y="0"/>
                  <a:pt x="16" y="0"/>
                  <a:pt x="16" y="0"/>
                </a:cubicBezTo>
                <a:cubicBezTo>
                  <a:pt x="67" y="0"/>
                  <a:pt x="67" y="0"/>
                  <a:pt x="67" y="0"/>
                </a:cubicBezTo>
                <a:cubicBezTo>
                  <a:pt x="68" y="0"/>
                  <a:pt x="68" y="0"/>
                  <a:pt x="68" y="1"/>
                </a:cubicBezTo>
                <a:lnTo>
                  <a:pt x="68" y="8"/>
                </a:lnTo>
                <a:close/>
                <a:moveTo>
                  <a:pt x="68" y="23"/>
                </a:moveTo>
                <a:cubicBezTo>
                  <a:pt x="68" y="23"/>
                  <a:pt x="68" y="24"/>
                  <a:pt x="67" y="24"/>
                </a:cubicBezTo>
                <a:cubicBezTo>
                  <a:pt x="16" y="24"/>
                  <a:pt x="16" y="24"/>
                  <a:pt x="16" y="24"/>
                </a:cubicBezTo>
                <a:cubicBezTo>
                  <a:pt x="16" y="24"/>
                  <a:pt x="15" y="23"/>
                  <a:pt x="15" y="23"/>
                </a:cubicBezTo>
                <a:cubicBezTo>
                  <a:pt x="15" y="15"/>
                  <a:pt x="15" y="15"/>
                  <a:pt x="15" y="15"/>
                </a:cubicBezTo>
                <a:cubicBezTo>
                  <a:pt x="15" y="15"/>
                  <a:pt x="16" y="14"/>
                  <a:pt x="16" y="14"/>
                </a:cubicBezTo>
                <a:cubicBezTo>
                  <a:pt x="67" y="14"/>
                  <a:pt x="67" y="14"/>
                  <a:pt x="67" y="14"/>
                </a:cubicBezTo>
                <a:cubicBezTo>
                  <a:pt x="68" y="14"/>
                  <a:pt x="68" y="15"/>
                  <a:pt x="68" y="15"/>
                </a:cubicBezTo>
                <a:lnTo>
                  <a:pt x="68" y="23"/>
                </a:lnTo>
                <a:close/>
                <a:moveTo>
                  <a:pt x="68" y="37"/>
                </a:moveTo>
                <a:cubicBezTo>
                  <a:pt x="68" y="38"/>
                  <a:pt x="68" y="38"/>
                  <a:pt x="67" y="38"/>
                </a:cubicBezTo>
                <a:cubicBezTo>
                  <a:pt x="16" y="38"/>
                  <a:pt x="16" y="38"/>
                  <a:pt x="16" y="38"/>
                </a:cubicBezTo>
                <a:cubicBezTo>
                  <a:pt x="16" y="38"/>
                  <a:pt x="15" y="38"/>
                  <a:pt x="15" y="37"/>
                </a:cubicBezTo>
                <a:cubicBezTo>
                  <a:pt x="15" y="30"/>
                  <a:pt x="15" y="30"/>
                  <a:pt x="15" y="30"/>
                </a:cubicBezTo>
                <a:cubicBezTo>
                  <a:pt x="15" y="29"/>
                  <a:pt x="16" y="29"/>
                  <a:pt x="16" y="29"/>
                </a:cubicBezTo>
                <a:cubicBezTo>
                  <a:pt x="67" y="29"/>
                  <a:pt x="67" y="29"/>
                  <a:pt x="67" y="29"/>
                </a:cubicBezTo>
                <a:cubicBezTo>
                  <a:pt x="68" y="29"/>
                  <a:pt x="68" y="29"/>
                  <a:pt x="68" y="30"/>
                </a:cubicBezTo>
                <a:lnTo>
                  <a:pt x="68" y="37"/>
                </a:lnTo>
                <a:close/>
                <a:moveTo>
                  <a:pt x="68" y="52"/>
                </a:moveTo>
                <a:cubicBezTo>
                  <a:pt x="68" y="52"/>
                  <a:pt x="68" y="53"/>
                  <a:pt x="67" y="53"/>
                </a:cubicBezTo>
                <a:cubicBezTo>
                  <a:pt x="16" y="53"/>
                  <a:pt x="16" y="53"/>
                  <a:pt x="16" y="53"/>
                </a:cubicBezTo>
                <a:cubicBezTo>
                  <a:pt x="16" y="53"/>
                  <a:pt x="15" y="52"/>
                  <a:pt x="15" y="52"/>
                </a:cubicBezTo>
                <a:cubicBezTo>
                  <a:pt x="15" y="44"/>
                  <a:pt x="15" y="44"/>
                  <a:pt x="15" y="44"/>
                </a:cubicBezTo>
                <a:cubicBezTo>
                  <a:pt x="15" y="44"/>
                  <a:pt x="16" y="43"/>
                  <a:pt x="16" y="43"/>
                </a:cubicBezTo>
                <a:cubicBezTo>
                  <a:pt x="67" y="43"/>
                  <a:pt x="67" y="43"/>
                  <a:pt x="67" y="43"/>
                </a:cubicBezTo>
                <a:cubicBezTo>
                  <a:pt x="68" y="43"/>
                  <a:pt x="68" y="44"/>
                  <a:pt x="68" y="44"/>
                </a:cubicBezTo>
                <a:lnTo>
                  <a:pt x="68" y="52"/>
                </a:lnTo>
                <a:close/>
              </a:path>
            </a:pathLst>
          </a:custGeom>
          <a:solidFill>
            <a:schemeClr val="accent3">
              <a:lumMod val="50000"/>
            </a:schemeClr>
          </a:solidFill>
          <a:ln>
            <a:noFill/>
          </a:ln>
        </p:spPr>
        <p:txBody>
          <a:bodyPr/>
          <a:lstStyle>
            <a:defPPr>
              <a:defRPr lang="th-TH"/>
            </a:defPPr>
            <a:lvl1pPr marL="0" algn="l" defTabSz="2173204" rtl="0" eaLnBrk="1" latinLnBrk="0" hangingPunct="1">
              <a:defRPr sz="6700" kern="1200">
                <a:solidFill>
                  <a:schemeClr val="tx1"/>
                </a:solidFill>
                <a:latin typeface="+mn-lt"/>
                <a:ea typeface="+mn-ea"/>
                <a:cs typeface="+mn-cs"/>
              </a:defRPr>
            </a:lvl1pPr>
            <a:lvl2pPr marL="1086601" algn="l" defTabSz="2173204" rtl="0" eaLnBrk="1" latinLnBrk="0" hangingPunct="1">
              <a:defRPr sz="6700" kern="1200">
                <a:solidFill>
                  <a:schemeClr val="tx1"/>
                </a:solidFill>
                <a:latin typeface="+mn-lt"/>
                <a:ea typeface="+mn-ea"/>
                <a:cs typeface="+mn-cs"/>
              </a:defRPr>
            </a:lvl2pPr>
            <a:lvl3pPr marL="2173204" algn="l" defTabSz="2173204" rtl="0" eaLnBrk="1" latinLnBrk="0" hangingPunct="1">
              <a:defRPr sz="6700" kern="1200">
                <a:solidFill>
                  <a:schemeClr val="tx1"/>
                </a:solidFill>
                <a:latin typeface="+mn-lt"/>
                <a:ea typeface="+mn-ea"/>
                <a:cs typeface="+mn-cs"/>
              </a:defRPr>
            </a:lvl3pPr>
            <a:lvl4pPr marL="3259805" algn="l" defTabSz="2173204" rtl="0" eaLnBrk="1" latinLnBrk="0" hangingPunct="1">
              <a:defRPr sz="6700" kern="1200">
                <a:solidFill>
                  <a:schemeClr val="tx1"/>
                </a:solidFill>
                <a:latin typeface="+mn-lt"/>
                <a:ea typeface="+mn-ea"/>
                <a:cs typeface="+mn-cs"/>
              </a:defRPr>
            </a:lvl4pPr>
            <a:lvl5pPr marL="4346406" algn="l" defTabSz="2173204" rtl="0" eaLnBrk="1" latinLnBrk="0" hangingPunct="1">
              <a:defRPr sz="6700" kern="1200">
                <a:solidFill>
                  <a:schemeClr val="tx1"/>
                </a:solidFill>
                <a:latin typeface="+mn-lt"/>
                <a:ea typeface="+mn-ea"/>
                <a:cs typeface="+mn-cs"/>
              </a:defRPr>
            </a:lvl5pPr>
            <a:lvl6pPr marL="5433009" algn="l" defTabSz="2173204" rtl="0" eaLnBrk="1" latinLnBrk="0" hangingPunct="1">
              <a:defRPr sz="6700" kern="1200">
                <a:solidFill>
                  <a:schemeClr val="tx1"/>
                </a:solidFill>
                <a:latin typeface="+mn-lt"/>
                <a:ea typeface="+mn-ea"/>
                <a:cs typeface="+mn-cs"/>
              </a:defRPr>
            </a:lvl6pPr>
            <a:lvl7pPr marL="6519610" algn="l" defTabSz="2173204" rtl="0" eaLnBrk="1" latinLnBrk="0" hangingPunct="1">
              <a:defRPr sz="6700" kern="1200">
                <a:solidFill>
                  <a:schemeClr val="tx1"/>
                </a:solidFill>
                <a:latin typeface="+mn-lt"/>
                <a:ea typeface="+mn-ea"/>
                <a:cs typeface="+mn-cs"/>
              </a:defRPr>
            </a:lvl7pPr>
            <a:lvl8pPr marL="7606211" algn="l" defTabSz="2173204" rtl="0" eaLnBrk="1" latinLnBrk="0" hangingPunct="1">
              <a:defRPr sz="6700" kern="1200">
                <a:solidFill>
                  <a:schemeClr val="tx1"/>
                </a:solidFill>
                <a:latin typeface="+mn-lt"/>
                <a:ea typeface="+mn-ea"/>
                <a:cs typeface="+mn-cs"/>
              </a:defRPr>
            </a:lvl8pPr>
            <a:lvl9pPr marL="8692815" algn="l" defTabSz="2173204" rtl="0" eaLnBrk="1" latinLnBrk="0" hangingPunct="1">
              <a:defRPr sz="6700" kern="1200">
                <a:solidFill>
                  <a:schemeClr val="tx1"/>
                </a:solidFill>
                <a:latin typeface="+mn-lt"/>
                <a:ea typeface="+mn-ea"/>
                <a:cs typeface="+mn-cs"/>
              </a:defRPr>
            </a:lvl9pPr>
          </a:lstStyle>
          <a:p>
            <a:pPr>
              <a:defRPr/>
            </a:pPr>
            <a:endParaRPr lang="th-TH"/>
          </a:p>
        </p:txBody>
      </p:sp>
      <p:sp>
        <p:nvSpPr>
          <p:cNvPr id="47" name="Freeform 22"/>
          <p:cNvSpPr>
            <a:spLocks noEditPoints="1"/>
          </p:cNvSpPr>
          <p:nvPr/>
        </p:nvSpPr>
        <p:spPr bwMode="auto">
          <a:xfrm>
            <a:off x="1647156" y="8866363"/>
            <a:ext cx="725488" cy="727037"/>
          </a:xfrm>
          <a:custGeom>
            <a:avLst/>
            <a:gdLst>
              <a:gd name="T0" fmla="*/ 2147483646 w 68"/>
              <a:gd name="T1" fmla="*/ 2147483646 h 59"/>
              <a:gd name="T2" fmla="*/ 2147483646 w 68"/>
              <a:gd name="T3" fmla="*/ 2147483646 h 59"/>
              <a:gd name="T4" fmla="*/ 2147483646 w 68"/>
              <a:gd name="T5" fmla="*/ 2147483646 h 59"/>
              <a:gd name="T6" fmla="*/ 2147483646 w 68"/>
              <a:gd name="T7" fmla="*/ 2147483646 h 59"/>
              <a:gd name="T8" fmla="*/ 2147483646 w 68"/>
              <a:gd name="T9" fmla="*/ 2147483646 h 59"/>
              <a:gd name="T10" fmla="*/ 2147483646 w 68"/>
              <a:gd name="T11" fmla="*/ 2147483646 h 59"/>
              <a:gd name="T12" fmla="*/ 2147483646 w 68"/>
              <a:gd name="T13" fmla="*/ 2147483646 h 59"/>
              <a:gd name="T14" fmla="*/ 2147483646 w 68"/>
              <a:gd name="T15" fmla="*/ 2147483646 h 59"/>
              <a:gd name="T16" fmla="*/ 2147483646 w 68"/>
              <a:gd name="T17" fmla="*/ 2147483646 h 59"/>
              <a:gd name="T18" fmla="*/ 2147483646 w 68"/>
              <a:gd name="T19" fmla="*/ 2147483646 h 59"/>
              <a:gd name="T20" fmla="*/ 0 w 68"/>
              <a:gd name="T21" fmla="*/ 2147483646 h 59"/>
              <a:gd name="T22" fmla="*/ 0 w 68"/>
              <a:gd name="T23" fmla="*/ 2147483646 h 59"/>
              <a:gd name="T24" fmla="*/ 2147483646 w 68"/>
              <a:gd name="T25" fmla="*/ 2147483646 h 59"/>
              <a:gd name="T26" fmla="*/ 2147483646 w 68"/>
              <a:gd name="T27" fmla="*/ 2147483646 h 59"/>
              <a:gd name="T28" fmla="*/ 2147483646 w 68"/>
              <a:gd name="T29" fmla="*/ 0 h 59"/>
              <a:gd name="T30" fmla="*/ 2147483646 w 68"/>
              <a:gd name="T31" fmla="*/ 2147483646 h 59"/>
              <a:gd name="T32" fmla="*/ 2147483646 w 68"/>
              <a:gd name="T33" fmla="*/ 2147483646 h 59"/>
              <a:gd name="T34" fmla="*/ 2147483646 w 68"/>
              <a:gd name="T35" fmla="*/ 2147483646 h 59"/>
              <a:gd name="T36" fmla="*/ 2147483646 w 68"/>
              <a:gd name="T37" fmla="*/ 2147483646 h 59"/>
              <a:gd name="T38" fmla="*/ 2147483646 w 68"/>
              <a:gd name="T39" fmla="*/ 2147483646 h 59"/>
              <a:gd name="T40" fmla="*/ 2147483646 w 68"/>
              <a:gd name="T41" fmla="*/ 2147483646 h 59"/>
              <a:gd name="T42" fmla="*/ 2147483646 w 68"/>
              <a:gd name="T43" fmla="*/ 2147483646 h 59"/>
              <a:gd name="T44" fmla="*/ 2147483646 w 68"/>
              <a:gd name="T45" fmla="*/ 2147483646 h 5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rgbClr val="08500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8" name="Freeform 50"/>
          <p:cNvSpPr>
            <a:spLocks noEditPoints="1"/>
          </p:cNvSpPr>
          <p:nvPr/>
        </p:nvSpPr>
        <p:spPr bwMode="auto">
          <a:xfrm>
            <a:off x="1706164" y="6741534"/>
            <a:ext cx="662464" cy="635091"/>
          </a:xfrm>
          <a:custGeom>
            <a:avLst/>
            <a:gdLst>
              <a:gd name="T0" fmla="*/ 2147483646 w 112"/>
              <a:gd name="T1" fmla="*/ 2147483646 h 109"/>
              <a:gd name="T2" fmla="*/ 2147483646 w 112"/>
              <a:gd name="T3" fmla="*/ 0 h 109"/>
              <a:gd name="T4" fmla="*/ 2147483646 w 112"/>
              <a:gd name="T5" fmla="*/ 2147483646 h 109"/>
              <a:gd name="T6" fmla="*/ 2147483646 w 112"/>
              <a:gd name="T7" fmla="*/ 2147483646 h 109"/>
              <a:gd name="T8" fmla="*/ 0 w 112"/>
              <a:gd name="T9" fmla="*/ 2147483646 h 109"/>
              <a:gd name="T10" fmla="*/ 2147483646 w 112"/>
              <a:gd name="T11" fmla="*/ 2147483646 h 109"/>
              <a:gd name="T12" fmla="*/ 2147483646 w 112"/>
              <a:gd name="T13" fmla="*/ 2147483646 h 109"/>
              <a:gd name="T14" fmla="*/ 2147483646 w 112"/>
              <a:gd name="T15" fmla="*/ 2147483646 h 109"/>
              <a:gd name="T16" fmla="*/ 2147483646 w 112"/>
              <a:gd name="T17" fmla="*/ 2147483646 h 109"/>
              <a:gd name="T18" fmla="*/ 2147483646 w 112"/>
              <a:gd name="T19" fmla="*/ 2147483646 h 109"/>
              <a:gd name="T20" fmla="*/ 2147483646 w 112"/>
              <a:gd name="T21" fmla="*/ 2147483646 h 109"/>
              <a:gd name="T22" fmla="*/ 2147483646 w 112"/>
              <a:gd name="T23" fmla="*/ 2147483646 h 109"/>
              <a:gd name="T24" fmla="*/ 2147483646 w 112"/>
              <a:gd name="T25" fmla="*/ 2147483646 h 109"/>
              <a:gd name="T26" fmla="*/ 2147483646 w 112"/>
              <a:gd name="T27" fmla="*/ 2147483646 h 109"/>
              <a:gd name="T28" fmla="*/ 2147483646 w 112"/>
              <a:gd name="T29" fmla="*/ 2147483646 h 109"/>
              <a:gd name="T30" fmla="*/ 2147483646 w 112"/>
              <a:gd name="T31" fmla="*/ 2147483646 h 109"/>
              <a:gd name="T32" fmla="*/ 2147483646 w 112"/>
              <a:gd name="T33" fmla="*/ 2147483646 h 109"/>
              <a:gd name="T34" fmla="*/ 2147483646 w 112"/>
              <a:gd name="T35" fmla="*/ 2147483646 h 109"/>
              <a:gd name="T36" fmla="*/ 2147483646 w 112"/>
              <a:gd name="T37" fmla="*/ 2147483646 h 109"/>
              <a:gd name="T38" fmla="*/ 2147483646 w 112"/>
              <a:gd name="T39" fmla="*/ 2147483646 h 109"/>
              <a:gd name="T40" fmla="*/ 2147483646 w 112"/>
              <a:gd name="T41" fmla="*/ 2147483646 h 109"/>
              <a:gd name="T42" fmla="*/ 2147483646 w 112"/>
              <a:gd name="T43" fmla="*/ 2147483646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2" h="109">
                <a:moveTo>
                  <a:pt x="112" y="8"/>
                </a:moveTo>
                <a:cubicBezTo>
                  <a:pt x="104" y="0"/>
                  <a:pt x="104" y="0"/>
                  <a:pt x="104" y="0"/>
                </a:cubicBezTo>
                <a:cubicBezTo>
                  <a:pt x="86" y="21"/>
                  <a:pt x="86" y="21"/>
                  <a:pt x="86" y="21"/>
                </a:cubicBezTo>
                <a:cubicBezTo>
                  <a:pt x="77" y="12"/>
                  <a:pt x="65" y="7"/>
                  <a:pt x="51" y="7"/>
                </a:cubicBezTo>
                <a:cubicBezTo>
                  <a:pt x="23" y="7"/>
                  <a:pt x="0" y="30"/>
                  <a:pt x="0" y="58"/>
                </a:cubicBezTo>
                <a:cubicBezTo>
                  <a:pt x="0" y="86"/>
                  <a:pt x="23" y="109"/>
                  <a:pt x="51" y="109"/>
                </a:cubicBezTo>
                <a:cubicBezTo>
                  <a:pt x="79" y="109"/>
                  <a:pt x="102" y="86"/>
                  <a:pt x="102" y="58"/>
                </a:cubicBezTo>
                <a:cubicBezTo>
                  <a:pt x="102" y="48"/>
                  <a:pt x="99" y="38"/>
                  <a:pt x="94" y="31"/>
                </a:cubicBezTo>
                <a:lnTo>
                  <a:pt x="112" y="8"/>
                </a:lnTo>
                <a:close/>
                <a:moveTo>
                  <a:pt x="95" y="58"/>
                </a:moveTo>
                <a:cubicBezTo>
                  <a:pt x="95" y="82"/>
                  <a:pt x="75" y="101"/>
                  <a:pt x="51" y="101"/>
                </a:cubicBezTo>
                <a:cubicBezTo>
                  <a:pt x="27" y="101"/>
                  <a:pt x="8" y="82"/>
                  <a:pt x="8" y="58"/>
                </a:cubicBezTo>
                <a:cubicBezTo>
                  <a:pt x="8" y="34"/>
                  <a:pt x="27" y="14"/>
                  <a:pt x="51" y="14"/>
                </a:cubicBezTo>
                <a:cubicBezTo>
                  <a:pt x="63" y="14"/>
                  <a:pt x="73" y="19"/>
                  <a:pt x="81" y="26"/>
                </a:cubicBezTo>
                <a:cubicBezTo>
                  <a:pt x="50" y="62"/>
                  <a:pt x="50" y="62"/>
                  <a:pt x="50" y="62"/>
                </a:cubicBezTo>
                <a:cubicBezTo>
                  <a:pt x="26" y="39"/>
                  <a:pt x="26" y="39"/>
                  <a:pt x="26" y="39"/>
                </a:cubicBezTo>
                <a:cubicBezTo>
                  <a:pt x="18" y="54"/>
                  <a:pt x="18" y="54"/>
                  <a:pt x="18" y="54"/>
                </a:cubicBezTo>
                <a:cubicBezTo>
                  <a:pt x="43" y="82"/>
                  <a:pt x="43" y="82"/>
                  <a:pt x="43" y="82"/>
                </a:cubicBezTo>
                <a:cubicBezTo>
                  <a:pt x="48" y="89"/>
                  <a:pt x="48" y="89"/>
                  <a:pt x="48" y="89"/>
                </a:cubicBezTo>
                <a:cubicBezTo>
                  <a:pt x="54" y="82"/>
                  <a:pt x="54" y="82"/>
                  <a:pt x="54" y="82"/>
                </a:cubicBezTo>
                <a:cubicBezTo>
                  <a:pt x="89" y="37"/>
                  <a:pt x="89" y="37"/>
                  <a:pt x="89" y="37"/>
                </a:cubicBezTo>
                <a:cubicBezTo>
                  <a:pt x="93" y="43"/>
                  <a:pt x="95" y="50"/>
                  <a:pt x="95" y="58"/>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 name="Freeform 197"/>
          <p:cNvSpPr>
            <a:spLocks noEditPoints="1"/>
          </p:cNvSpPr>
          <p:nvPr/>
        </p:nvSpPr>
        <p:spPr bwMode="auto">
          <a:xfrm>
            <a:off x="1691480" y="3663331"/>
            <a:ext cx="691833" cy="596266"/>
          </a:xfrm>
          <a:custGeom>
            <a:avLst/>
            <a:gdLst>
              <a:gd name="T0" fmla="*/ 2147483646 w 110"/>
              <a:gd name="T1" fmla="*/ 2147483646 h 109"/>
              <a:gd name="T2" fmla="*/ 2147483646 w 110"/>
              <a:gd name="T3" fmla="*/ 0 h 109"/>
              <a:gd name="T4" fmla="*/ 2147483646 w 110"/>
              <a:gd name="T5" fmla="*/ 0 h 109"/>
              <a:gd name="T6" fmla="*/ 2147483646 w 110"/>
              <a:gd name="T7" fmla="*/ 2147483646 h 109"/>
              <a:gd name="T8" fmla="*/ 2147483646 w 110"/>
              <a:gd name="T9" fmla="*/ 2147483646 h 109"/>
              <a:gd name="T10" fmla="*/ 2147483646 w 110"/>
              <a:gd name="T11" fmla="*/ 2147483646 h 109"/>
              <a:gd name="T12" fmla="*/ 2147483646 w 110"/>
              <a:gd name="T13" fmla="*/ 2147483646 h 109"/>
              <a:gd name="T14" fmla="*/ 0 w 110"/>
              <a:gd name="T15" fmla="*/ 2147483646 h 109"/>
              <a:gd name="T16" fmla="*/ 2147483646 w 110"/>
              <a:gd name="T17" fmla="*/ 2147483646 h 109"/>
              <a:gd name="T18" fmla="*/ 2147483646 w 110"/>
              <a:gd name="T19" fmla="*/ 2147483646 h 109"/>
              <a:gd name="T20" fmla="*/ 2147483646 w 110"/>
              <a:gd name="T21" fmla="*/ 2147483646 h 109"/>
              <a:gd name="T22" fmla="*/ 2147483646 w 110"/>
              <a:gd name="T23" fmla="*/ 2147483646 h 109"/>
              <a:gd name="T24" fmla="*/ 2147483646 w 110"/>
              <a:gd name="T25" fmla="*/ 2147483646 h 109"/>
              <a:gd name="T26" fmla="*/ 2147483646 w 110"/>
              <a:gd name="T27" fmla="*/ 2147483646 h 109"/>
              <a:gd name="T28" fmla="*/ 2147483646 w 110"/>
              <a:gd name="T29" fmla="*/ 2147483646 h 109"/>
              <a:gd name="T30" fmla="*/ 2147483646 w 110"/>
              <a:gd name="T31" fmla="*/ 2147483646 h 109"/>
              <a:gd name="T32" fmla="*/ 2147483646 w 110"/>
              <a:gd name="T33" fmla="*/ 2147483646 h 109"/>
              <a:gd name="T34" fmla="*/ 2147483646 w 110"/>
              <a:gd name="T35" fmla="*/ 2147483646 h 109"/>
              <a:gd name="T36" fmla="*/ 2147483646 w 110"/>
              <a:gd name="T37" fmla="*/ 2147483646 h 109"/>
              <a:gd name="T38" fmla="*/ 2147483646 w 110"/>
              <a:gd name="T39" fmla="*/ 2147483646 h 109"/>
              <a:gd name="T40" fmla="*/ 2147483646 w 110"/>
              <a:gd name="T41" fmla="*/ 2147483646 h 109"/>
              <a:gd name="T42" fmla="*/ 2147483646 w 110"/>
              <a:gd name="T43" fmla="*/ 2147483646 h 109"/>
              <a:gd name="T44" fmla="*/ 2147483646 w 110"/>
              <a:gd name="T45" fmla="*/ 2147483646 h 109"/>
              <a:gd name="T46" fmla="*/ 2147483646 w 110"/>
              <a:gd name="T47" fmla="*/ 2147483646 h 109"/>
              <a:gd name="T48" fmla="*/ 2147483646 w 110"/>
              <a:gd name="T49" fmla="*/ 2147483646 h 109"/>
              <a:gd name="T50" fmla="*/ 2147483646 w 110"/>
              <a:gd name="T51" fmla="*/ 2147483646 h 109"/>
              <a:gd name="T52" fmla="*/ 2147483646 w 110"/>
              <a:gd name="T53" fmla="*/ 2147483646 h 109"/>
              <a:gd name="T54" fmla="*/ 2147483646 w 110"/>
              <a:gd name="T55" fmla="*/ 2147483646 h 109"/>
              <a:gd name="T56" fmla="*/ 2147483646 w 110"/>
              <a:gd name="T57" fmla="*/ 2147483646 h 109"/>
              <a:gd name="T58" fmla="*/ 2147483646 w 110"/>
              <a:gd name="T59" fmla="*/ 2147483646 h 109"/>
              <a:gd name="T60" fmla="*/ 2147483646 w 110"/>
              <a:gd name="T61" fmla="*/ 2147483646 h 109"/>
              <a:gd name="T62" fmla="*/ 2147483646 w 110"/>
              <a:gd name="T63" fmla="*/ 2147483646 h 109"/>
              <a:gd name="T64" fmla="*/ 2147483646 w 110"/>
              <a:gd name="T65" fmla="*/ 2147483646 h 109"/>
              <a:gd name="T66" fmla="*/ 2147483646 w 110"/>
              <a:gd name="T67" fmla="*/ 2147483646 h 109"/>
              <a:gd name="T68" fmla="*/ 2147483646 w 110"/>
              <a:gd name="T69" fmla="*/ 2147483646 h 109"/>
              <a:gd name="T70" fmla="*/ 2147483646 w 110"/>
              <a:gd name="T71" fmla="*/ 2147483646 h 109"/>
              <a:gd name="T72" fmla="*/ 2147483646 w 110"/>
              <a:gd name="T73" fmla="*/ 2147483646 h 109"/>
              <a:gd name="T74" fmla="*/ 2147483646 w 110"/>
              <a:gd name="T75" fmla="*/ 2147483646 h 109"/>
              <a:gd name="T76" fmla="*/ 2147483646 w 110"/>
              <a:gd name="T77" fmla="*/ 2147483646 h 109"/>
              <a:gd name="T78" fmla="*/ 2147483646 w 110"/>
              <a:gd name="T79" fmla="*/ 2147483646 h 109"/>
              <a:gd name="T80" fmla="*/ 2147483646 w 110"/>
              <a:gd name="T81" fmla="*/ 2147483646 h 109"/>
              <a:gd name="T82" fmla="*/ 2147483646 w 110"/>
              <a:gd name="T83" fmla="*/ 2147483646 h 1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10" h="109">
                <a:moveTo>
                  <a:pt x="106" y="5"/>
                </a:moveTo>
                <a:cubicBezTo>
                  <a:pt x="104" y="3"/>
                  <a:pt x="101" y="0"/>
                  <a:pt x="94" y="0"/>
                </a:cubicBezTo>
                <a:cubicBezTo>
                  <a:pt x="45" y="0"/>
                  <a:pt x="45" y="0"/>
                  <a:pt x="45" y="0"/>
                </a:cubicBezTo>
                <a:cubicBezTo>
                  <a:pt x="29" y="0"/>
                  <a:pt x="18" y="13"/>
                  <a:pt x="18" y="22"/>
                </a:cubicBezTo>
                <a:cubicBezTo>
                  <a:pt x="18" y="73"/>
                  <a:pt x="18" y="73"/>
                  <a:pt x="18" y="73"/>
                </a:cubicBezTo>
                <a:cubicBezTo>
                  <a:pt x="18" y="75"/>
                  <a:pt x="17" y="77"/>
                  <a:pt x="16" y="80"/>
                </a:cubicBezTo>
                <a:cubicBezTo>
                  <a:pt x="15" y="80"/>
                  <a:pt x="15" y="80"/>
                  <a:pt x="15" y="80"/>
                </a:cubicBezTo>
                <a:cubicBezTo>
                  <a:pt x="5" y="80"/>
                  <a:pt x="0" y="88"/>
                  <a:pt x="0" y="95"/>
                </a:cubicBezTo>
                <a:cubicBezTo>
                  <a:pt x="0" y="102"/>
                  <a:pt x="5" y="109"/>
                  <a:pt x="15" y="109"/>
                </a:cubicBezTo>
                <a:cubicBezTo>
                  <a:pt x="69" y="109"/>
                  <a:pt x="69" y="109"/>
                  <a:pt x="69" y="109"/>
                </a:cubicBezTo>
                <a:cubicBezTo>
                  <a:pt x="82" y="109"/>
                  <a:pt x="84" y="73"/>
                  <a:pt x="84" y="73"/>
                </a:cubicBezTo>
                <a:cubicBezTo>
                  <a:pt x="84" y="30"/>
                  <a:pt x="84" y="30"/>
                  <a:pt x="84" y="30"/>
                </a:cubicBezTo>
                <a:cubicBezTo>
                  <a:pt x="94" y="30"/>
                  <a:pt x="94" y="30"/>
                  <a:pt x="94" y="30"/>
                </a:cubicBezTo>
                <a:cubicBezTo>
                  <a:pt x="104" y="30"/>
                  <a:pt x="110" y="22"/>
                  <a:pt x="110" y="14"/>
                </a:cubicBezTo>
                <a:cubicBezTo>
                  <a:pt x="110" y="10"/>
                  <a:pt x="109" y="7"/>
                  <a:pt x="106" y="5"/>
                </a:cubicBezTo>
                <a:close/>
                <a:moveTo>
                  <a:pt x="76" y="20"/>
                </a:moveTo>
                <a:cubicBezTo>
                  <a:pt x="76" y="21"/>
                  <a:pt x="76" y="21"/>
                  <a:pt x="76" y="22"/>
                </a:cubicBezTo>
                <a:cubicBezTo>
                  <a:pt x="76" y="73"/>
                  <a:pt x="76" y="73"/>
                  <a:pt x="76" y="73"/>
                </a:cubicBezTo>
                <a:cubicBezTo>
                  <a:pt x="76" y="83"/>
                  <a:pt x="72" y="101"/>
                  <a:pt x="69" y="102"/>
                </a:cubicBezTo>
                <a:cubicBezTo>
                  <a:pt x="15" y="102"/>
                  <a:pt x="15" y="102"/>
                  <a:pt x="15" y="102"/>
                </a:cubicBezTo>
                <a:cubicBezTo>
                  <a:pt x="13" y="102"/>
                  <a:pt x="11" y="101"/>
                  <a:pt x="10" y="101"/>
                </a:cubicBezTo>
                <a:cubicBezTo>
                  <a:pt x="8" y="99"/>
                  <a:pt x="7" y="97"/>
                  <a:pt x="7" y="95"/>
                </a:cubicBezTo>
                <a:cubicBezTo>
                  <a:pt x="7" y="92"/>
                  <a:pt x="9" y="89"/>
                  <a:pt x="12" y="88"/>
                </a:cubicBezTo>
                <a:cubicBezTo>
                  <a:pt x="13" y="88"/>
                  <a:pt x="14" y="88"/>
                  <a:pt x="15" y="88"/>
                </a:cubicBezTo>
                <a:cubicBezTo>
                  <a:pt x="62" y="88"/>
                  <a:pt x="62" y="88"/>
                  <a:pt x="62" y="88"/>
                </a:cubicBezTo>
                <a:cubicBezTo>
                  <a:pt x="64" y="88"/>
                  <a:pt x="65" y="86"/>
                  <a:pt x="65" y="84"/>
                </a:cubicBezTo>
                <a:cubicBezTo>
                  <a:pt x="65" y="82"/>
                  <a:pt x="64" y="80"/>
                  <a:pt x="62" y="80"/>
                </a:cubicBezTo>
                <a:cubicBezTo>
                  <a:pt x="24" y="80"/>
                  <a:pt x="24" y="80"/>
                  <a:pt x="24" y="80"/>
                </a:cubicBezTo>
                <a:cubicBezTo>
                  <a:pt x="25" y="78"/>
                  <a:pt x="26" y="75"/>
                  <a:pt x="26" y="73"/>
                </a:cubicBezTo>
                <a:cubicBezTo>
                  <a:pt x="26" y="22"/>
                  <a:pt x="26" y="22"/>
                  <a:pt x="26" y="22"/>
                </a:cubicBezTo>
                <a:cubicBezTo>
                  <a:pt x="26" y="17"/>
                  <a:pt x="33" y="8"/>
                  <a:pt x="45" y="8"/>
                </a:cubicBezTo>
                <a:cubicBezTo>
                  <a:pt x="78" y="8"/>
                  <a:pt x="78" y="8"/>
                  <a:pt x="78" y="8"/>
                </a:cubicBezTo>
                <a:cubicBezTo>
                  <a:pt x="76" y="12"/>
                  <a:pt x="76" y="16"/>
                  <a:pt x="76" y="20"/>
                </a:cubicBezTo>
                <a:close/>
                <a:moveTo>
                  <a:pt x="101" y="20"/>
                </a:moveTo>
                <a:cubicBezTo>
                  <a:pt x="100" y="21"/>
                  <a:pt x="98" y="22"/>
                  <a:pt x="94" y="22"/>
                </a:cubicBezTo>
                <a:cubicBezTo>
                  <a:pt x="84" y="22"/>
                  <a:pt x="84" y="22"/>
                  <a:pt x="84" y="22"/>
                </a:cubicBezTo>
                <a:cubicBezTo>
                  <a:pt x="84" y="21"/>
                  <a:pt x="84" y="20"/>
                  <a:pt x="84" y="20"/>
                </a:cubicBezTo>
                <a:cubicBezTo>
                  <a:pt x="83" y="16"/>
                  <a:pt x="83" y="12"/>
                  <a:pt x="85" y="10"/>
                </a:cubicBezTo>
                <a:cubicBezTo>
                  <a:pt x="87" y="8"/>
                  <a:pt x="89" y="8"/>
                  <a:pt x="92" y="8"/>
                </a:cubicBezTo>
                <a:cubicBezTo>
                  <a:pt x="94" y="8"/>
                  <a:pt x="94" y="8"/>
                  <a:pt x="94" y="8"/>
                </a:cubicBezTo>
                <a:cubicBezTo>
                  <a:pt x="100" y="8"/>
                  <a:pt x="103" y="10"/>
                  <a:pt x="103" y="14"/>
                </a:cubicBezTo>
                <a:cubicBezTo>
                  <a:pt x="103" y="16"/>
                  <a:pt x="102" y="18"/>
                  <a:pt x="101" y="20"/>
                </a:cubicBezTo>
                <a:close/>
              </a:path>
            </a:pathLst>
          </a:custGeom>
          <a:solidFill>
            <a:schemeClr val="accent1">
              <a:lumMod val="50000"/>
            </a:schemeClr>
          </a:solidFill>
          <a:ln>
            <a:noFill/>
          </a:ln>
        </p:spPr>
        <p:txBody>
          <a:bodyPr/>
          <a:lstStyle/>
          <a:p>
            <a:pPr>
              <a:defRPr/>
            </a:pPr>
            <a:endParaRPr lang="th-TH"/>
          </a:p>
        </p:txBody>
      </p:sp>
      <p:sp>
        <p:nvSpPr>
          <p:cNvPr id="50" name="Freeform 17"/>
          <p:cNvSpPr>
            <a:spLocks noEditPoints="1"/>
          </p:cNvSpPr>
          <p:nvPr/>
        </p:nvSpPr>
        <p:spPr bwMode="auto">
          <a:xfrm>
            <a:off x="1683419" y="4575664"/>
            <a:ext cx="678815" cy="714414"/>
          </a:xfrm>
          <a:custGeom>
            <a:avLst/>
            <a:gdLst>
              <a:gd name="T0" fmla="*/ 2147483646 w 63"/>
              <a:gd name="T1" fmla="*/ 2147483646 h 68"/>
              <a:gd name="T2" fmla="*/ 2147483646 w 63"/>
              <a:gd name="T3" fmla="*/ 2147483646 h 68"/>
              <a:gd name="T4" fmla="*/ 2147483646 w 63"/>
              <a:gd name="T5" fmla="*/ 2147483646 h 68"/>
              <a:gd name="T6" fmla="*/ 2147483646 w 63"/>
              <a:gd name="T7" fmla="*/ 2147483646 h 68"/>
              <a:gd name="T8" fmla="*/ 2147483646 w 63"/>
              <a:gd name="T9" fmla="*/ 2147483646 h 68"/>
              <a:gd name="T10" fmla="*/ 0 w 63"/>
              <a:gd name="T11" fmla="*/ 2147483646 h 68"/>
              <a:gd name="T12" fmla="*/ 2147483646 w 63"/>
              <a:gd name="T13" fmla="*/ 2147483646 h 68"/>
              <a:gd name="T14" fmla="*/ 2147483646 w 63"/>
              <a:gd name="T15" fmla="*/ 2147483646 h 68"/>
              <a:gd name="T16" fmla="*/ 2147483646 w 63"/>
              <a:gd name="T17" fmla="*/ 2147483646 h 68"/>
              <a:gd name="T18" fmla="*/ 2147483646 w 63"/>
              <a:gd name="T19" fmla="*/ 0 h 68"/>
              <a:gd name="T20" fmla="*/ 2147483646 w 63"/>
              <a:gd name="T21" fmla="*/ 2147483646 h 68"/>
              <a:gd name="T22" fmla="*/ 2147483646 w 63"/>
              <a:gd name="T23" fmla="*/ 2147483646 h 68"/>
              <a:gd name="T24" fmla="*/ 2147483646 w 63"/>
              <a:gd name="T25" fmla="*/ 2147483646 h 68"/>
              <a:gd name="T26" fmla="*/ 2147483646 w 63"/>
              <a:gd name="T27" fmla="*/ 2147483646 h 68"/>
              <a:gd name="T28" fmla="*/ 2147483646 w 63"/>
              <a:gd name="T29" fmla="*/ 2147483646 h 68"/>
              <a:gd name="T30" fmla="*/ 2147483646 w 63"/>
              <a:gd name="T31" fmla="*/ 2147483646 h 68"/>
              <a:gd name="T32" fmla="*/ 2147483646 w 63"/>
              <a:gd name="T33" fmla="*/ 2147483646 h 68"/>
              <a:gd name="T34" fmla="*/ 2147483646 w 63"/>
              <a:gd name="T35" fmla="*/ 2147483646 h 68"/>
              <a:gd name="T36" fmla="*/ 2147483646 w 63"/>
              <a:gd name="T37" fmla="*/ 2147483646 h 68"/>
              <a:gd name="T38" fmla="*/ 2147483646 w 63"/>
              <a:gd name="T39" fmla="*/ 2147483646 h 68"/>
              <a:gd name="T40" fmla="*/ 2147483646 w 63"/>
              <a:gd name="T41" fmla="*/ 2147483646 h 68"/>
              <a:gd name="T42" fmla="*/ 2147483646 w 63"/>
              <a:gd name="T43" fmla="*/ 2147483646 h 68"/>
              <a:gd name="T44" fmla="*/ 2147483646 w 63"/>
              <a:gd name="T45" fmla="*/ 2147483646 h 68"/>
              <a:gd name="T46" fmla="*/ 2147483646 w 63"/>
              <a:gd name="T47" fmla="*/ 2147483646 h 68"/>
              <a:gd name="T48" fmla="*/ 2147483646 w 63"/>
              <a:gd name="T49" fmla="*/ 2147483646 h 68"/>
              <a:gd name="T50" fmla="*/ 2147483646 w 63"/>
              <a:gd name="T51" fmla="*/ 2147483646 h 68"/>
              <a:gd name="T52" fmla="*/ 2147483646 w 63"/>
              <a:gd name="T53" fmla="*/ 2147483646 h 68"/>
              <a:gd name="T54" fmla="*/ 2147483646 w 63"/>
              <a:gd name="T55" fmla="*/ 2147483646 h 6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56" y="53"/>
                </a:moveTo>
                <a:cubicBezTo>
                  <a:pt x="49" y="45"/>
                  <a:pt x="46" y="35"/>
                  <a:pt x="46" y="22"/>
                </a:cubicBezTo>
                <a:cubicBezTo>
                  <a:pt x="46" y="17"/>
                  <a:pt x="41" y="9"/>
                  <a:pt x="31" y="9"/>
                </a:cubicBezTo>
                <a:cubicBezTo>
                  <a:pt x="22" y="9"/>
                  <a:pt x="17" y="17"/>
                  <a:pt x="17" y="22"/>
                </a:cubicBezTo>
                <a:cubicBezTo>
                  <a:pt x="17" y="35"/>
                  <a:pt x="14" y="45"/>
                  <a:pt x="7" y="53"/>
                </a:cubicBezTo>
                <a:lnTo>
                  <a:pt x="56" y="53"/>
                </a:ln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pic>
        <p:nvPicPr>
          <p:cNvPr id="8" name="Рисунок 7"/>
          <p:cNvPicPr>
            <a:picLocks noChangeAspect="1"/>
          </p:cNvPicPr>
          <p:nvPr/>
        </p:nvPicPr>
        <p:blipFill>
          <a:blip r:embed="rId6"/>
          <a:stretch>
            <a:fillRect/>
          </a:stretch>
        </p:blipFill>
        <p:spPr>
          <a:xfrm>
            <a:off x="10674350" y="3005737"/>
            <a:ext cx="6096000" cy="6096000"/>
          </a:xfrm>
          <a:prstGeom prst="rect">
            <a:avLst/>
          </a:prstGeom>
        </p:spPr>
      </p:pic>
    </p:spTree>
    <p:extLst>
      <p:ext uri="{BB962C8B-B14F-4D97-AF65-F5344CB8AC3E}">
        <p14:creationId xmlns:p14="http://schemas.microsoft.com/office/powerpoint/2010/main" val="4192595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9" name="TextBox 8">
            <a:extLst>
              <a:ext uri="{FF2B5EF4-FFF2-40B4-BE49-F238E27FC236}">
                <a16:creationId xmlns:a16="http://schemas.microsoft.com/office/drawing/2014/main" id="{604ACF93-9DB4-C7C4-3E38-9B5A4E4822D5}"/>
              </a:ext>
            </a:extLst>
          </p:cNvPr>
          <p:cNvSpPr txBox="1"/>
          <p:nvPr/>
        </p:nvSpPr>
        <p:spPr>
          <a:xfrm>
            <a:off x="172772" y="1413874"/>
            <a:ext cx="17380857" cy="5139869"/>
          </a:xfrm>
          <a:prstGeom prst="rect">
            <a:avLst/>
          </a:prstGeom>
          <a:noFill/>
        </p:spPr>
        <p:txBody>
          <a:bodyPr wrap="square">
            <a:spAutoFit/>
          </a:bodyPr>
          <a:lstStyle/>
          <a:p>
            <a:pPr algn="ctr"/>
            <a:r>
              <a:rPr lang="en-US" sz="3200" b="1" dirty="0"/>
              <a:t> </a:t>
            </a:r>
            <a:r>
              <a:rPr lang="en-US" sz="4000" b="1" dirty="0">
                <a:solidFill>
                  <a:srgbClr val="0070C0"/>
                </a:solidFill>
                <a:latin typeface="Times New Roman" panose="02020603050405020304" pitchFamily="18" charset="0"/>
                <a:cs typeface="Times New Roman" panose="02020603050405020304" pitchFamily="18" charset="0"/>
              </a:rPr>
              <a:t>"6 SHLYAPA" METODI</a:t>
            </a:r>
            <a:endParaRPr lang="en-US" sz="3200" b="1" dirty="0">
              <a:solidFill>
                <a:srgbClr val="0070C0"/>
              </a:solidFill>
              <a:latin typeface="Times New Roman" panose="02020603050405020304" pitchFamily="18" charset="0"/>
              <a:cs typeface="Times New Roman" panose="02020603050405020304" pitchFamily="18" charset="0"/>
            </a:endParaRPr>
          </a:p>
          <a:p>
            <a:r>
              <a:rPr lang="en-US" sz="3200" dirty="0"/>
              <a:t>Bu </a:t>
            </a:r>
            <a:r>
              <a:rPr lang="en-US" sz="3200" dirty="0" err="1"/>
              <a:t>metodni</a:t>
            </a:r>
            <a:r>
              <a:rPr lang="en-US" sz="3200" dirty="0"/>
              <a:t> </a:t>
            </a:r>
            <a:r>
              <a:rPr lang="en-US" sz="3200" b="1" dirty="0"/>
              <a:t>"</a:t>
            </a:r>
            <a:r>
              <a:rPr lang="en-US" sz="3200" b="1" dirty="0" err="1"/>
              <a:t>Rangli</a:t>
            </a:r>
            <a:r>
              <a:rPr lang="en-US" sz="3200" b="1" dirty="0"/>
              <a:t> </a:t>
            </a:r>
            <a:r>
              <a:rPr lang="en-US" sz="3200" b="1" dirty="0" err="1"/>
              <a:t>fikrlar</a:t>
            </a:r>
            <a:r>
              <a:rPr lang="en-US" sz="3200" b="1" dirty="0"/>
              <a:t>"</a:t>
            </a:r>
            <a:r>
              <a:rPr lang="en-US" sz="3200" dirty="0"/>
              <a:t> deb </a:t>
            </a:r>
            <a:r>
              <a:rPr lang="en-US" sz="3200" dirty="0" err="1"/>
              <a:t>tushuntirish</a:t>
            </a:r>
            <a:r>
              <a:rPr lang="en-US" sz="3200" dirty="0"/>
              <a:t> </a:t>
            </a:r>
            <a:r>
              <a:rPr lang="en-US" sz="3200" dirty="0" err="1"/>
              <a:t>mumkin</a:t>
            </a:r>
            <a:r>
              <a:rPr lang="en-US" sz="3200" dirty="0"/>
              <a:t>.</a:t>
            </a:r>
          </a:p>
          <a:p>
            <a:r>
              <a:rPr lang="en-US" sz="3200" dirty="0" err="1"/>
              <a:t>Tinglovchilarga</a:t>
            </a:r>
            <a:r>
              <a:rPr lang="en-US" sz="3200" dirty="0"/>
              <a:t> </a:t>
            </a:r>
            <a:r>
              <a:rPr lang="en-US" sz="3200" dirty="0" err="1"/>
              <a:t>turli</a:t>
            </a:r>
            <a:r>
              <a:rPr lang="en-US" sz="3200" dirty="0"/>
              <a:t> </a:t>
            </a:r>
            <a:r>
              <a:rPr lang="en-US" sz="3200" dirty="0" err="1"/>
              <a:t>rangdagi</a:t>
            </a:r>
            <a:r>
              <a:rPr lang="en-US" sz="3200" dirty="0"/>
              <a:t> (</a:t>
            </a:r>
            <a:r>
              <a:rPr lang="en-US" sz="3200" dirty="0" err="1"/>
              <a:t>yoki</a:t>
            </a:r>
            <a:r>
              <a:rPr lang="en-US" sz="3200" dirty="0"/>
              <a:t> </a:t>
            </a:r>
            <a:r>
              <a:rPr lang="en-US" sz="3200" dirty="0" err="1"/>
              <a:t>kartochkalar</a:t>
            </a:r>
            <a:r>
              <a:rPr lang="en-US" sz="3200" dirty="0"/>
              <a:t>) </a:t>
            </a:r>
            <a:r>
              <a:rPr lang="en-US" sz="3200" dirty="0" err="1"/>
              <a:t>shlyapalar</a:t>
            </a:r>
            <a:r>
              <a:rPr lang="en-US" sz="3200" dirty="0"/>
              <a:t> </a:t>
            </a:r>
            <a:r>
              <a:rPr lang="en-US" sz="3200" dirty="0" err="1"/>
              <a:t>tarqatiladi</a:t>
            </a:r>
            <a:r>
              <a:rPr lang="en-US" sz="3200" dirty="0"/>
              <a:t>. Har </a:t>
            </a:r>
            <a:r>
              <a:rPr lang="en-US" sz="3200" dirty="0" err="1"/>
              <a:t>bir</a:t>
            </a:r>
            <a:r>
              <a:rPr lang="en-US" sz="3200" dirty="0"/>
              <a:t> rang </a:t>
            </a:r>
            <a:r>
              <a:rPr lang="en-US" sz="3200" dirty="0" err="1"/>
              <a:t>egasi</a:t>
            </a:r>
            <a:r>
              <a:rPr lang="en-US" sz="3200" dirty="0"/>
              <a:t> </a:t>
            </a:r>
            <a:r>
              <a:rPr lang="en-US" sz="3200" dirty="0" err="1"/>
              <a:t>muammoga</a:t>
            </a:r>
            <a:r>
              <a:rPr lang="en-US" sz="3200" dirty="0"/>
              <a:t> </a:t>
            </a:r>
            <a:r>
              <a:rPr lang="en-US" sz="3200" dirty="0" err="1"/>
              <a:t>faqat</a:t>
            </a:r>
            <a:r>
              <a:rPr lang="en-US" sz="3200" dirty="0"/>
              <a:t> </a:t>
            </a:r>
            <a:r>
              <a:rPr lang="en-US" sz="3200" dirty="0" err="1"/>
              <a:t>o‘sha</a:t>
            </a:r>
            <a:r>
              <a:rPr lang="en-US" sz="3200" dirty="0"/>
              <a:t> rang "</a:t>
            </a:r>
            <a:r>
              <a:rPr lang="en-US" sz="3200" dirty="0" err="1"/>
              <a:t>ko‘zoynagi</a:t>
            </a:r>
            <a:r>
              <a:rPr lang="en-US" sz="3200" dirty="0"/>
              <a:t>" </a:t>
            </a:r>
            <a:r>
              <a:rPr lang="en-US" sz="3200" dirty="0" err="1"/>
              <a:t>orqali</a:t>
            </a:r>
            <a:r>
              <a:rPr lang="en-US" sz="3200" dirty="0"/>
              <a:t> </a:t>
            </a:r>
            <a:r>
              <a:rPr lang="en-US" sz="3200" dirty="0" err="1"/>
              <a:t>qaraydi</a:t>
            </a:r>
            <a:r>
              <a:rPr lang="en-US" sz="3200" dirty="0"/>
              <a:t>:</a:t>
            </a:r>
          </a:p>
          <a:p>
            <a:r>
              <a:rPr lang="en-US" sz="3200" dirty="0"/>
              <a:t>⚪ </a:t>
            </a:r>
            <a:r>
              <a:rPr lang="en-US" sz="3200" b="1" dirty="0" err="1"/>
              <a:t>Oq</a:t>
            </a:r>
            <a:r>
              <a:rPr lang="en-US" sz="3200" b="1" dirty="0"/>
              <a:t>:</a:t>
            </a:r>
            <a:r>
              <a:rPr lang="en-US" sz="3200" dirty="0"/>
              <a:t> </a:t>
            </a:r>
            <a:r>
              <a:rPr lang="en-US" sz="3200" dirty="0" err="1"/>
              <a:t>Faqat</a:t>
            </a:r>
            <a:r>
              <a:rPr lang="en-US" sz="3200" dirty="0"/>
              <a:t> </a:t>
            </a:r>
            <a:r>
              <a:rPr lang="en-US" sz="3200" dirty="0" err="1"/>
              <a:t>raqam</a:t>
            </a:r>
            <a:r>
              <a:rPr lang="en-US" sz="3200" dirty="0"/>
              <a:t> </a:t>
            </a:r>
            <a:r>
              <a:rPr lang="en-US" sz="3200" dirty="0" err="1"/>
              <a:t>va</a:t>
            </a:r>
            <a:r>
              <a:rPr lang="en-US" sz="3200" dirty="0"/>
              <a:t> </a:t>
            </a:r>
            <a:r>
              <a:rPr lang="en-US" sz="3200" dirty="0" err="1"/>
              <a:t>faktlar</a:t>
            </a:r>
            <a:r>
              <a:rPr lang="en-US" sz="3200" dirty="0"/>
              <a:t> (</a:t>
            </a:r>
            <a:r>
              <a:rPr lang="en-US" sz="3200" dirty="0" err="1"/>
              <a:t>Mantiq</a:t>
            </a:r>
            <a:r>
              <a:rPr lang="en-US" sz="3200" dirty="0"/>
              <a:t>).</a:t>
            </a:r>
          </a:p>
          <a:p>
            <a:r>
              <a:rPr lang="ru-RU" sz="3200" dirty="0"/>
              <a:t>🔴 </a:t>
            </a:r>
            <a:r>
              <a:rPr lang="en-US" sz="3200" b="1" dirty="0" err="1"/>
              <a:t>Qizil</a:t>
            </a:r>
            <a:r>
              <a:rPr lang="en-US" sz="3200" b="1" dirty="0"/>
              <a:t>:</a:t>
            </a:r>
            <a:r>
              <a:rPr lang="en-US" sz="3200" dirty="0"/>
              <a:t> </a:t>
            </a:r>
            <a:r>
              <a:rPr lang="en-US" sz="3200" dirty="0" err="1"/>
              <a:t>Faqat</a:t>
            </a:r>
            <a:r>
              <a:rPr lang="en-US" sz="3200" dirty="0"/>
              <a:t> </a:t>
            </a:r>
            <a:r>
              <a:rPr lang="en-US" sz="3200" dirty="0" err="1"/>
              <a:t>hissiyotlar</a:t>
            </a:r>
            <a:r>
              <a:rPr lang="en-US" sz="3200" dirty="0"/>
              <a:t> (Yurak).</a:t>
            </a:r>
          </a:p>
          <a:p>
            <a:r>
              <a:rPr lang="en-US" sz="3200" dirty="0"/>
              <a:t>⚫ </a:t>
            </a:r>
            <a:r>
              <a:rPr lang="en-US" sz="3200" b="1" dirty="0" err="1"/>
              <a:t>Qora</a:t>
            </a:r>
            <a:r>
              <a:rPr lang="en-US" sz="3200" b="1" dirty="0"/>
              <a:t>:</a:t>
            </a:r>
            <a:r>
              <a:rPr lang="en-US" sz="3200" dirty="0"/>
              <a:t> </a:t>
            </a:r>
            <a:r>
              <a:rPr lang="en-US" sz="3200" dirty="0" err="1"/>
              <a:t>Faqat</a:t>
            </a:r>
            <a:r>
              <a:rPr lang="en-US" sz="3200" dirty="0"/>
              <a:t> </a:t>
            </a:r>
            <a:r>
              <a:rPr lang="en-US" sz="3200" dirty="0" err="1"/>
              <a:t>xavf</a:t>
            </a:r>
            <a:r>
              <a:rPr lang="en-US" sz="3200" dirty="0"/>
              <a:t> </a:t>
            </a:r>
            <a:r>
              <a:rPr lang="en-US" sz="3200" dirty="0" err="1"/>
              <a:t>va</a:t>
            </a:r>
            <a:r>
              <a:rPr lang="en-US" sz="3200" dirty="0"/>
              <a:t> </a:t>
            </a:r>
            <a:r>
              <a:rPr lang="en-US" sz="3200" dirty="0" err="1"/>
              <a:t>kamchiliklar</a:t>
            </a:r>
            <a:r>
              <a:rPr lang="en-US" sz="3200" dirty="0"/>
              <a:t> (</a:t>
            </a:r>
            <a:r>
              <a:rPr lang="en-US" sz="3200" dirty="0" err="1"/>
              <a:t>Tanqid</a:t>
            </a:r>
            <a:r>
              <a:rPr lang="en-US" sz="3200" dirty="0"/>
              <a:t>).</a:t>
            </a:r>
          </a:p>
          <a:p>
            <a:r>
              <a:rPr lang="ru-RU" sz="3200" dirty="0"/>
              <a:t>🟡 </a:t>
            </a:r>
            <a:r>
              <a:rPr lang="en-US" sz="3200" b="1" dirty="0" err="1"/>
              <a:t>Sariq</a:t>
            </a:r>
            <a:r>
              <a:rPr lang="en-US" sz="3200" b="1" dirty="0"/>
              <a:t>:</a:t>
            </a:r>
            <a:r>
              <a:rPr lang="en-US" sz="3200" dirty="0"/>
              <a:t> </a:t>
            </a:r>
            <a:r>
              <a:rPr lang="en-US" sz="3200" dirty="0" err="1"/>
              <a:t>Faqat</a:t>
            </a:r>
            <a:r>
              <a:rPr lang="en-US" sz="3200" dirty="0"/>
              <a:t> </a:t>
            </a:r>
            <a:r>
              <a:rPr lang="en-US" sz="3200" dirty="0" err="1"/>
              <a:t>foyda</a:t>
            </a:r>
            <a:r>
              <a:rPr lang="en-US" sz="3200" dirty="0"/>
              <a:t> </a:t>
            </a:r>
            <a:r>
              <a:rPr lang="en-US" sz="3200" dirty="0" err="1"/>
              <a:t>va</a:t>
            </a:r>
            <a:r>
              <a:rPr lang="en-US" sz="3200" dirty="0"/>
              <a:t> </a:t>
            </a:r>
            <a:r>
              <a:rPr lang="en-US" sz="3200" dirty="0" err="1"/>
              <a:t>yutuqlar</a:t>
            </a:r>
            <a:r>
              <a:rPr lang="en-US" sz="3200" dirty="0"/>
              <a:t> (Optimist).</a:t>
            </a:r>
          </a:p>
          <a:p>
            <a:r>
              <a:rPr lang="ru-RU" sz="3200" dirty="0"/>
              <a:t>🟢 </a:t>
            </a:r>
            <a:r>
              <a:rPr lang="en-US" sz="3200" b="1" dirty="0" err="1"/>
              <a:t>Yashil</a:t>
            </a:r>
            <a:r>
              <a:rPr lang="en-US" sz="3200" b="1" dirty="0"/>
              <a:t>:</a:t>
            </a:r>
            <a:r>
              <a:rPr lang="en-US" sz="3200" dirty="0"/>
              <a:t> </a:t>
            </a:r>
            <a:r>
              <a:rPr lang="en-US" sz="3200" dirty="0" err="1"/>
              <a:t>Yangi</a:t>
            </a:r>
            <a:r>
              <a:rPr lang="en-US" sz="3200" dirty="0"/>
              <a:t> </a:t>
            </a:r>
            <a:r>
              <a:rPr lang="en-US" sz="3200" dirty="0" err="1"/>
              <a:t>g‘oyalar</a:t>
            </a:r>
            <a:r>
              <a:rPr lang="en-US" sz="3200" dirty="0"/>
              <a:t> (</a:t>
            </a:r>
            <a:r>
              <a:rPr lang="en-US" sz="3200" dirty="0" err="1"/>
              <a:t>Kreativlik</a:t>
            </a:r>
            <a:r>
              <a:rPr lang="en-US" sz="3200" dirty="0"/>
              <a:t>).</a:t>
            </a:r>
          </a:p>
          <a:p>
            <a:r>
              <a:rPr lang="ru-RU" sz="3200" dirty="0"/>
              <a:t>🔵 </a:t>
            </a:r>
            <a:r>
              <a:rPr lang="en-US" sz="3200" b="1" dirty="0" err="1"/>
              <a:t>Ko‘k</a:t>
            </a:r>
            <a:r>
              <a:rPr lang="en-US" sz="3200" b="1" dirty="0"/>
              <a:t>:</a:t>
            </a:r>
            <a:r>
              <a:rPr lang="en-US" sz="3200" dirty="0"/>
              <a:t> </a:t>
            </a:r>
            <a:r>
              <a:rPr lang="en-US" sz="3200" dirty="0" err="1"/>
              <a:t>Boshqaruvchi</a:t>
            </a:r>
            <a:r>
              <a:rPr lang="en-US" sz="3200" dirty="0"/>
              <a:t> </a:t>
            </a:r>
            <a:r>
              <a:rPr lang="en-US" sz="3200" dirty="0" err="1"/>
              <a:t>va</a:t>
            </a:r>
            <a:r>
              <a:rPr lang="en-US" sz="3200" dirty="0"/>
              <a:t> </a:t>
            </a:r>
            <a:r>
              <a:rPr lang="en-US" sz="3200" dirty="0" err="1"/>
              <a:t>xulosa</a:t>
            </a:r>
            <a:r>
              <a:rPr lang="en-US" sz="3200" dirty="0"/>
              <a:t> </a:t>
            </a:r>
            <a:r>
              <a:rPr lang="en-US" sz="3200" dirty="0" err="1"/>
              <a:t>yasovchi</a:t>
            </a:r>
            <a:r>
              <a:rPr lang="en-US" sz="3200" dirty="0"/>
              <a:t> (Professor).</a:t>
            </a:r>
          </a:p>
        </p:txBody>
      </p:sp>
      <p:sp>
        <p:nvSpPr>
          <p:cNvPr id="11" name="Rectangle 1">
            <a:extLst>
              <a:ext uri="{FF2B5EF4-FFF2-40B4-BE49-F238E27FC236}">
                <a16:creationId xmlns:a16="http://schemas.microsoft.com/office/drawing/2014/main" id="{8F22A40E-0FB5-91D4-4E38-A694FEEAFC3C}"/>
              </a:ext>
            </a:extLst>
          </p:cNvPr>
          <p:cNvSpPr>
            <a:spLocks noChangeArrowheads="1"/>
          </p:cNvSpPr>
          <p:nvPr/>
        </p:nvSpPr>
        <p:spPr bwMode="auto">
          <a:xfrm>
            <a:off x="197963" y="6504007"/>
            <a:ext cx="1759997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1" i="0" u="none" strike="noStrike" cap="none" normalizeH="0" baseline="0" dirty="0" err="1">
                <a:ln>
                  <a:noFill/>
                </a:ln>
                <a:solidFill>
                  <a:schemeClr val="tx1"/>
                </a:solidFill>
                <a:effectLst/>
                <a:latin typeface="Arial" panose="020B0604020202020204" pitchFamily="34" charset="0"/>
              </a:rPr>
              <a:t>Mavzumizga</a:t>
            </a:r>
            <a:r>
              <a:rPr kumimoji="0" lang="ru-RU" altLang="ru-RU" sz="3200" b="1" i="0" u="none" strike="noStrike" cap="none" normalizeH="0" baseline="0" dirty="0">
                <a:ln>
                  <a:noFill/>
                </a:ln>
                <a:solidFill>
                  <a:schemeClr val="tx1"/>
                </a:solidFill>
                <a:effectLst/>
                <a:latin typeface="Arial" panose="020B0604020202020204" pitchFamily="34" charset="0"/>
              </a:rPr>
              <a:t> </a:t>
            </a:r>
            <a:r>
              <a:rPr kumimoji="0" lang="ru-RU" altLang="ru-RU" sz="3200" b="1" i="0" u="none" strike="noStrike" cap="none" normalizeH="0" baseline="0" dirty="0" err="1">
                <a:ln>
                  <a:noFill/>
                </a:ln>
                <a:solidFill>
                  <a:schemeClr val="tx1"/>
                </a:solidFill>
                <a:effectLst/>
                <a:latin typeface="Arial" panose="020B0604020202020204" pitchFamily="34" charset="0"/>
              </a:rPr>
              <a:t>mos</a:t>
            </a:r>
            <a:r>
              <a:rPr kumimoji="0" lang="ru-RU" altLang="ru-RU" sz="3200" b="1" i="0" u="none" strike="noStrike" cap="none" normalizeH="0" baseline="0" dirty="0">
                <a:ln>
                  <a:noFill/>
                </a:ln>
                <a:solidFill>
                  <a:schemeClr val="tx1"/>
                </a:solidFill>
                <a:effectLst/>
                <a:latin typeface="Arial" panose="020B0604020202020204" pitchFamily="34" charset="0"/>
              </a:rPr>
              <a:t> </a:t>
            </a:r>
            <a:r>
              <a:rPr kumimoji="0" lang="ru-RU" altLang="ru-RU" sz="3200" b="1" i="0" u="none" strike="noStrike" cap="none" normalizeH="0" baseline="0" dirty="0" err="1">
                <a:ln>
                  <a:noFill/>
                </a:ln>
                <a:solidFill>
                  <a:schemeClr val="tx1"/>
                </a:solidFill>
                <a:effectLst/>
                <a:latin typeface="Arial" panose="020B0604020202020204" pitchFamily="34" charset="0"/>
              </a:rPr>
              <a:t>misol</a:t>
            </a:r>
            <a:r>
              <a:rPr kumimoji="0" lang="ru-RU" altLang="ru-RU" sz="3200" b="1" i="0" u="none" strike="noStrike" cap="none" normalizeH="0" baseline="0" dirty="0">
                <a:ln>
                  <a:noFill/>
                </a:ln>
                <a:solidFill>
                  <a:schemeClr val="tx1"/>
                </a:solidFill>
                <a:effectLst/>
                <a:latin typeface="Arial" panose="020B0604020202020204" pitchFamily="34" charset="0"/>
              </a:rPr>
              <a:t>:</a:t>
            </a:r>
            <a:endParaRPr kumimoji="0" lang="ru-RU" altLang="ru-RU" sz="3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a:ln>
                  <a:noFill/>
                </a:ln>
                <a:solidFill>
                  <a:schemeClr val="tx1"/>
                </a:solidFill>
                <a:effectLst/>
                <a:latin typeface="Arial" panose="020B0604020202020204" pitchFamily="34" charset="0"/>
              </a:rPr>
              <a:t>"</a:t>
            </a:r>
            <a:r>
              <a:rPr kumimoji="0" lang="ru-RU" altLang="ru-RU" sz="3200" b="0" i="0" u="none" strike="noStrike" cap="none" normalizeH="0" baseline="0" dirty="0" err="1">
                <a:ln>
                  <a:noFill/>
                </a:ln>
                <a:solidFill>
                  <a:schemeClr val="tx1"/>
                </a:solidFill>
                <a:effectLst/>
                <a:latin typeface="Arial" panose="020B0604020202020204" pitchFamily="34" charset="0"/>
              </a:rPr>
              <a:t>Maktabda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darslikdan</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tashqari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erkin</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mavzuda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dars</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o‘tish</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tartibi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joriy</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etilmoqda</a:t>
            </a:r>
            <a:r>
              <a:rPr kumimoji="0" lang="ru-RU" altLang="ru-RU" sz="32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1" i="0" u="none" strike="noStrike" cap="none" normalizeH="0" baseline="0" dirty="0" err="1">
                <a:ln>
                  <a:noFill/>
                </a:ln>
                <a:solidFill>
                  <a:schemeClr val="tx1"/>
                </a:solidFill>
                <a:effectLst/>
                <a:latin typeface="Arial" panose="020B0604020202020204" pitchFamily="34" charset="0"/>
              </a:rPr>
              <a:t>Oq</a:t>
            </a:r>
            <a:r>
              <a:rPr kumimoji="0" lang="ru-RU" altLang="ru-RU" sz="3200" b="1" i="0" u="none" strike="noStrike" cap="none" normalizeH="0" baseline="0" dirty="0">
                <a:ln>
                  <a:noFill/>
                </a:ln>
                <a:solidFill>
                  <a:schemeClr val="tx1"/>
                </a:solidFill>
                <a:effectLst/>
                <a:latin typeface="Arial" panose="020B0604020202020204" pitchFamily="34" charset="0"/>
              </a:rPr>
              <a:t> </a:t>
            </a:r>
            <a:r>
              <a:rPr kumimoji="0" lang="ru-RU" altLang="ru-RU" sz="3200" b="1" i="0" u="none" strike="noStrike" cap="none" normalizeH="0" baseline="0" dirty="0" err="1">
                <a:ln>
                  <a:noFill/>
                </a:ln>
                <a:solidFill>
                  <a:schemeClr val="tx1"/>
                </a:solidFill>
                <a:effectLst/>
                <a:latin typeface="Arial" panose="020B0604020202020204" pitchFamily="34" charset="0"/>
              </a:rPr>
              <a:t>shlyapa</a:t>
            </a:r>
            <a:r>
              <a:rPr kumimoji="0" lang="ru-RU" altLang="ru-RU" sz="3200" b="1" i="0" u="none" strike="noStrike" cap="none" normalizeH="0" baseline="0" dirty="0">
                <a:ln>
                  <a:noFill/>
                </a:ln>
                <a:solidFill>
                  <a:schemeClr val="tx1"/>
                </a:solidFill>
                <a:effectLst/>
                <a:latin typeface="Arial" panose="020B0604020202020204" pitchFamily="34" charset="0"/>
              </a:rPr>
              <a: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Bu</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dars</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uchun</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haftasiga</a:t>
            </a:r>
            <a:r>
              <a:rPr kumimoji="0" lang="ru-RU" altLang="ru-RU" sz="3200" b="0" i="0" u="none" strike="noStrike" cap="none" normalizeH="0" baseline="0" dirty="0">
                <a:ln>
                  <a:noFill/>
                </a:ln>
                <a:solidFill>
                  <a:schemeClr val="tx1"/>
                </a:solidFill>
                <a:effectLst/>
                <a:latin typeface="Arial" panose="020B0604020202020204" pitchFamily="34" charset="0"/>
              </a:rPr>
              <a:t> 2 </a:t>
            </a:r>
            <a:r>
              <a:rPr kumimoji="0" lang="ru-RU" altLang="ru-RU" sz="3200" b="0" i="0" u="none" strike="noStrike" cap="none" normalizeH="0" baseline="0" dirty="0" err="1">
                <a:ln>
                  <a:noFill/>
                </a:ln>
                <a:solidFill>
                  <a:schemeClr val="tx1"/>
                </a:solidFill>
                <a:effectLst/>
                <a:latin typeface="Arial" panose="020B0604020202020204" pitchFamily="34" charset="0"/>
              </a:rPr>
              <a:t>soat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ajratilgan</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Fakt</a:t>
            </a:r>
            <a:r>
              <a:rPr kumimoji="0" lang="ru-RU" altLang="ru-RU" sz="32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1" i="0" u="none" strike="noStrike" cap="none" normalizeH="0" baseline="0" dirty="0" err="1">
                <a:ln>
                  <a:noFill/>
                </a:ln>
                <a:solidFill>
                  <a:schemeClr val="tx1"/>
                </a:solidFill>
                <a:effectLst/>
                <a:latin typeface="Arial" panose="020B0604020202020204" pitchFamily="34" charset="0"/>
              </a:rPr>
              <a:t>Yashil</a:t>
            </a:r>
            <a:r>
              <a:rPr kumimoji="0" lang="ru-RU" altLang="ru-RU" sz="3200" b="1" i="0" u="none" strike="noStrike" cap="none" normalizeH="0" baseline="0" dirty="0">
                <a:ln>
                  <a:noFill/>
                </a:ln>
                <a:solidFill>
                  <a:schemeClr val="tx1"/>
                </a:solidFill>
                <a:effectLst/>
                <a:latin typeface="Arial" panose="020B0604020202020204" pitchFamily="34" charset="0"/>
              </a:rPr>
              <a:t> </a:t>
            </a:r>
            <a:r>
              <a:rPr kumimoji="0" lang="ru-RU" altLang="ru-RU" sz="3200" b="1" i="0" u="none" strike="noStrike" cap="none" normalizeH="0" baseline="0" dirty="0" err="1">
                <a:ln>
                  <a:noFill/>
                </a:ln>
                <a:solidFill>
                  <a:schemeClr val="tx1"/>
                </a:solidFill>
                <a:effectLst/>
                <a:latin typeface="Arial" panose="020B0604020202020204" pitchFamily="34" charset="0"/>
              </a:rPr>
              <a:t>shlyapa</a:t>
            </a:r>
            <a:r>
              <a:rPr kumimoji="0" lang="ru-RU" altLang="ru-RU" sz="3200" b="1" i="0" u="none" strike="noStrike" cap="none" normalizeH="0" baseline="0" dirty="0">
                <a:ln>
                  <a:noFill/>
                </a:ln>
                <a:solidFill>
                  <a:schemeClr val="tx1"/>
                </a:solidFill>
                <a:effectLst/>
                <a:latin typeface="Arial" panose="020B0604020202020204" pitchFamily="34" charset="0"/>
              </a:rPr>
              <a: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O‘quvchilar</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darsni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bog‘da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yoki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muzeyda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o‘tishsa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bo‘ladi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Divergent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g‘oya</a:t>
            </a:r>
            <a:r>
              <a:rPr kumimoji="0" lang="ru-RU" altLang="ru-RU" sz="32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3200" b="1" i="0" u="none" strike="noStrike" cap="none" normalizeH="0" baseline="0" dirty="0" err="1">
                <a:ln>
                  <a:noFill/>
                </a:ln>
                <a:solidFill>
                  <a:schemeClr val="tx1"/>
                </a:solidFill>
                <a:effectLst/>
                <a:latin typeface="Arial" panose="020B0604020202020204" pitchFamily="34" charset="0"/>
              </a:rPr>
              <a:t>Qora</a:t>
            </a:r>
            <a:r>
              <a:rPr kumimoji="0" lang="ru-RU" altLang="ru-RU" sz="3200" b="1" i="0" u="none" strike="noStrike" cap="none" normalizeH="0" baseline="0" dirty="0">
                <a:ln>
                  <a:noFill/>
                </a:ln>
                <a:solidFill>
                  <a:schemeClr val="tx1"/>
                </a:solidFill>
                <a:effectLst/>
                <a:latin typeface="Arial" panose="020B0604020202020204" pitchFamily="34" charset="0"/>
              </a:rPr>
              <a:t> </a:t>
            </a:r>
            <a:r>
              <a:rPr kumimoji="0" lang="ru-RU" altLang="ru-RU" sz="3200" b="1" i="0" u="none" strike="noStrike" cap="none" normalizeH="0" baseline="0" dirty="0" err="1">
                <a:ln>
                  <a:noFill/>
                </a:ln>
                <a:solidFill>
                  <a:schemeClr val="tx1"/>
                </a:solidFill>
                <a:effectLst/>
                <a:latin typeface="Arial" panose="020B0604020202020204" pitchFamily="34" charset="0"/>
              </a:rPr>
              <a:t>shlyapa</a:t>
            </a:r>
            <a:r>
              <a:rPr kumimoji="0" lang="ru-RU" altLang="ru-RU" sz="3200" b="1" i="0" u="none" strike="noStrike" cap="none" normalizeH="0" baseline="0" dirty="0">
                <a:ln>
                  <a:noFill/>
                </a:ln>
                <a:solidFill>
                  <a:schemeClr val="tx1"/>
                </a:solidFill>
                <a:effectLst/>
                <a:latin typeface="Arial" panose="020B0604020202020204" pitchFamily="34" charset="0"/>
              </a:rPr>
              <a: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Nazorat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susayishi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va</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intizom</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buzilishi</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mumkin</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Konvergent</a:t>
            </a:r>
            <a:r>
              <a:rPr kumimoji="0" lang="ru-RU" altLang="ru-RU" sz="3200" b="0" i="0" u="none" strike="noStrike" cap="none" normalizeH="0" baseline="0" dirty="0">
                <a:ln>
                  <a:noFill/>
                </a:ln>
                <a:solidFill>
                  <a:schemeClr val="tx1"/>
                </a:solidFill>
                <a:effectLst/>
                <a:latin typeface="Arial" panose="020B0604020202020204" pitchFamily="34" charset="0"/>
              </a:rPr>
              <a:t> </a:t>
            </a:r>
            <a:r>
              <a:rPr kumimoji="0" lang="ru-RU" altLang="ru-RU" sz="3200" b="0" i="0" u="none" strike="noStrike" cap="none" normalizeH="0" baseline="0" dirty="0" err="1">
                <a:ln>
                  <a:noFill/>
                </a:ln>
                <a:solidFill>
                  <a:schemeClr val="tx1"/>
                </a:solidFill>
                <a:effectLst/>
                <a:latin typeface="Arial" panose="020B0604020202020204" pitchFamily="34" charset="0"/>
              </a:rPr>
              <a:t>tahlil</a:t>
            </a:r>
            <a:r>
              <a:rPr kumimoji="0" lang="ru-RU" altLang="ru-RU" sz="32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42031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E95155A8-DA34-900A-33E8-5CC8AC3DECFB}"/>
              </a:ext>
            </a:extLst>
          </p:cNvPr>
          <p:cNvSpPr>
            <a:spLocks noChangeArrowheads="1"/>
          </p:cNvSpPr>
          <p:nvPr/>
        </p:nvSpPr>
        <p:spPr bwMode="auto">
          <a:xfrm>
            <a:off x="173679" y="1611344"/>
            <a:ext cx="17206271" cy="7478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"QARORLAR ZINAPOYASI“</a:t>
            </a:r>
            <a:r>
              <a:rPr kumimoji="0" lang="en-US" altLang="ru-RU" sz="4000" b="1" i="0" u="none" strike="noStrike" cap="none" normalizeH="0" baseline="0" dirty="0">
                <a:ln>
                  <a:noFill/>
                </a:ln>
                <a:solidFill>
                  <a:srgbClr val="0070C0"/>
                </a:solidFill>
                <a:effectLst/>
                <a:latin typeface="Arial" panose="020B0604020202020204" pitchFamily="34" charset="0"/>
              </a:rPr>
              <a:t> METODI</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Doskaga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piramida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chiziladi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Pastdan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yuqoriga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qarab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muammoni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err="1">
                <a:ln>
                  <a:noFill/>
                </a:ln>
                <a:solidFill>
                  <a:schemeClr val="tx1"/>
                </a:solidFill>
                <a:effectLst/>
                <a:latin typeface="Arial" panose="020B0604020202020204" pitchFamily="34" charset="0"/>
              </a:rPr>
              <a:t>tahlil</a:t>
            </a:r>
            <a:r>
              <a:rPr kumimoji="0" lang="en-US"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err="1">
                <a:ln>
                  <a:noFill/>
                </a:ln>
                <a:solidFill>
                  <a:schemeClr val="tx1"/>
                </a:solidFill>
                <a:effectLst/>
                <a:latin typeface="Arial" panose="020B0604020202020204" pitchFamily="34" charset="0"/>
              </a:rPr>
              <a:t>qilib</a:t>
            </a:r>
            <a:r>
              <a:rPr kumimoji="0" lang="en-US"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err="1">
                <a:ln>
                  <a:noFill/>
                </a:ln>
                <a:solidFill>
                  <a:schemeClr val="tx1"/>
                </a:solidFill>
                <a:effectLst/>
                <a:latin typeface="Arial" panose="020B0604020202020204" pitchFamily="34" charset="0"/>
              </a:rPr>
              <a:t>chiqamiz</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ru-RU" altLang="ru-RU" sz="4000" b="1" i="0" u="none" strike="noStrike" cap="none" normalizeH="0" baseline="0" dirty="0" err="1">
                <a:ln>
                  <a:noFill/>
                </a:ln>
                <a:solidFill>
                  <a:schemeClr val="tx1"/>
                </a:solidFill>
                <a:effectLst/>
                <a:latin typeface="Arial" panose="020B0604020202020204" pitchFamily="34" charset="0"/>
              </a:rPr>
              <a:t>Pastki</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qism</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Vaziyat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nima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Ma’lumot</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ru-RU" altLang="ru-RU" sz="4000" b="1" i="0" u="none" strike="noStrike" cap="none" normalizeH="0" baseline="0" dirty="0" err="1">
                <a:ln>
                  <a:noFill/>
                </a:ln>
                <a:solidFill>
                  <a:schemeClr val="tx1"/>
                </a:solidFill>
                <a:effectLst/>
                <a:latin typeface="Arial" panose="020B0604020202020204" pitchFamily="34" charset="0"/>
              </a:rPr>
              <a:t>O‘rta</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qism</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Qonun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qoidalar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nima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deydi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Normativ</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bilim</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ru-RU" altLang="ru-RU" sz="4000" b="1" i="0" u="none" strike="noStrike" cap="none" normalizeH="0" baseline="0" dirty="0" err="1">
                <a:ln>
                  <a:noFill/>
                </a:ln>
                <a:solidFill>
                  <a:schemeClr val="tx1"/>
                </a:solidFill>
                <a:effectLst/>
                <a:latin typeface="Arial" panose="020B0604020202020204" pitchFamily="34" charset="0"/>
              </a:rPr>
              <a:t>Yuqori</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qism</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insofli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mantiqiy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yechim</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qaysi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Yakuniy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qaror</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4000" b="1" i="0" u="none" strike="noStrike" cap="none" normalizeH="0" baseline="0" dirty="0" err="1">
                <a:ln>
                  <a:noFill/>
                </a:ln>
                <a:solidFill>
                  <a:schemeClr val="tx1"/>
                </a:solidFill>
                <a:effectLst/>
                <a:latin typeface="Arial" panose="020B0604020202020204" pitchFamily="34" charset="0"/>
              </a:rPr>
              <a:t>Masalan</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O‘quvchi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sinfdoshining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telefon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o‘g‘irlaganini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ko‘rib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qoldi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Do‘stlikni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saqlashmi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haqiqatni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aytishmi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0" i="0" u="none" strike="noStrike" cap="none" normalizeH="0" baseline="0" dirty="0" err="1">
                <a:ln>
                  <a:noFill/>
                </a:ln>
                <a:solidFill>
                  <a:schemeClr val="tx1"/>
                </a:solidFill>
                <a:effectLst/>
                <a:latin typeface="Arial" panose="020B0604020202020204" pitchFamily="34" charset="0"/>
              </a:rPr>
              <a:t>Tinglovchilar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konvergent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orqali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qonun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axloq</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me’yorlarini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eslaydi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Piramidaning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cho‘qqisida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esa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Adolat</a:t>
            </a:r>
            <a:r>
              <a:rPr kumimoji="0" lang="ru-RU" altLang="ru-RU" sz="4000" b="0" i="0" u="none" strike="noStrike" cap="none" normalizeH="0" baseline="0" dirty="0">
                <a:ln>
                  <a:noFill/>
                </a:ln>
                <a:solidFill>
                  <a:schemeClr val="tx1"/>
                </a:solidFill>
                <a:effectLst/>
                <a:latin typeface="Arial" panose="020B0604020202020204" pitchFamily="34" charset="0"/>
              </a:rPr>
              <a:t> — </a:t>
            </a:r>
            <a:r>
              <a:rPr kumimoji="0" lang="ru-RU" altLang="ru-RU" sz="4000" b="0" i="0" u="none" strike="noStrike" cap="none" normalizeH="0" baseline="0" dirty="0" err="1">
                <a:ln>
                  <a:noFill/>
                </a:ln>
                <a:solidFill>
                  <a:schemeClr val="tx1"/>
                </a:solidFill>
                <a:effectLst/>
                <a:latin typeface="Arial" panose="020B0604020202020204" pitchFamily="34" charset="0"/>
              </a:rPr>
              <a:t>do‘stlikdan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ustun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degan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mantiqiy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yechimga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kelishadi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2347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96D75BE2-55B8-745F-7714-A30B2BFB2541}"/>
              </a:ext>
            </a:extLst>
          </p:cNvPr>
          <p:cNvSpPr>
            <a:spLocks noChangeArrowheads="1"/>
          </p:cNvSpPr>
          <p:nvPr/>
        </p:nvSpPr>
        <p:spPr bwMode="auto">
          <a:xfrm>
            <a:off x="768350" y="1866943"/>
            <a:ext cx="9729873" cy="8094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BALIQ SKELETI</a:t>
            </a:r>
            <a:r>
              <a:rPr lang="en-US" altLang="ru-RU" sz="4000" b="1" dirty="0">
                <a:solidFill>
                  <a:srgbClr val="0070C0"/>
                </a:solidFill>
                <a:latin typeface="Arial" panose="020B0604020202020204" pitchFamily="34" charset="0"/>
              </a:rPr>
              <a:t> METODI</a:t>
            </a:r>
            <a:endParaRPr kumimoji="0" lang="ru-RU" altLang="ru-RU" sz="4000" b="1" i="0" u="none" strike="noStrike" cap="none" normalizeH="0" baseline="0" dirty="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Baliq</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rasmi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chiziladi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1" i="0" u="none" strike="noStrike" cap="none" normalizeH="0" baseline="0" dirty="0" err="1">
                <a:ln>
                  <a:noFill/>
                </a:ln>
                <a:solidFill>
                  <a:schemeClr val="tx1"/>
                </a:solidFill>
                <a:effectLst/>
                <a:latin typeface="Arial" panose="020B0604020202020204" pitchFamily="34" charset="0"/>
              </a:rPr>
              <a:t>Yuqorida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Sabablar</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1" i="0" u="none" strike="noStrike" cap="none" normalizeH="0" baseline="0" dirty="0" err="1">
                <a:ln>
                  <a:noFill/>
                </a:ln>
                <a:solidFill>
                  <a:schemeClr val="tx1"/>
                </a:solidFill>
                <a:effectLst/>
                <a:latin typeface="Arial" panose="020B0604020202020204" pitchFamily="34" charset="0"/>
              </a:rPr>
              <a:t>Pastda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Faktlar</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err="1">
                <a:ln>
                  <a:noFill/>
                </a:ln>
                <a:solidFill>
                  <a:schemeClr val="tx1"/>
                </a:solidFill>
                <a:effectLst/>
                <a:latin typeface="Arial" panose="020B0604020202020204" pitchFamily="34" charset="0"/>
              </a:rPr>
              <a:t>Boshi</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Asosiy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muammo</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err="1">
                <a:ln>
                  <a:noFill/>
                </a:ln>
                <a:solidFill>
                  <a:schemeClr val="tx1"/>
                </a:solidFill>
                <a:effectLst/>
                <a:latin typeface="Arial" panose="020B0604020202020204" pitchFamily="34" charset="0"/>
              </a:rPr>
              <a:t>Ma</a:t>
            </a:r>
            <a:r>
              <a:rPr kumimoji="0" lang="en-US" altLang="ru-RU" sz="4000" b="1" i="0" u="none" strike="noStrike" cap="none" normalizeH="0" baseline="0" dirty="0" err="1">
                <a:ln>
                  <a:noFill/>
                </a:ln>
                <a:solidFill>
                  <a:schemeClr val="tx1"/>
                </a:solidFill>
                <a:effectLst/>
                <a:latin typeface="Arial" panose="020B0604020202020204" pitchFamily="34" charset="0"/>
              </a:rPr>
              <a:t>salan</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Nima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uchun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o‘quvchilar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xil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a:ln>
                  <a:noFill/>
                </a:ln>
                <a:solidFill>
                  <a:schemeClr val="tx1"/>
                </a:solidFill>
                <a:effectLst/>
                <a:latin typeface="Arial" panose="020B0604020202020204" pitchFamily="34" charset="0"/>
              </a:rPr>
              <a:t>1:</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Faqat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testga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tayyorlanish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Konvergent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bosim</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a:ln>
                  <a:noFill/>
                </a:ln>
                <a:solidFill>
                  <a:schemeClr val="tx1"/>
                </a:solidFill>
                <a:effectLst/>
                <a:latin typeface="Arial" panose="020B0604020202020204" pitchFamily="34" charset="0"/>
              </a:rPr>
              <a:t>2:</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Xato</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qilishdan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qo‘rqish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Psixologik</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to‘siq</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err="1">
                <a:ln>
                  <a:noFill/>
                </a:ln>
                <a:solidFill>
                  <a:schemeClr val="tx1"/>
                </a:solidFill>
                <a:effectLst/>
                <a:latin typeface="Arial" panose="020B0604020202020204" pitchFamily="34" charset="0"/>
              </a:rPr>
              <a:t>Yechim</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en-US" altLang="ru-RU" sz="4000" b="1" i="0" u="none" strike="noStrike" cap="none" normalizeH="0" baseline="0" dirty="0">
                <a:ln>
                  <a:noFill/>
                </a:ln>
                <a:solidFill>
                  <a:schemeClr val="tx1"/>
                </a:solidFill>
                <a:effectLst/>
                <a:latin typeface="Arial" panose="020B0604020202020204" pitchFamily="34" charset="0"/>
              </a:rPr>
              <a:t>d</a:t>
            </a:r>
            <a:r>
              <a:rPr kumimoji="0" lang="ru-RU" altLang="ru-RU" sz="4000" b="1" i="0" u="none" strike="noStrike" cap="none" normalizeH="0" baseline="0" dirty="0" err="1">
                <a:ln>
                  <a:noFill/>
                </a:ln>
                <a:solidFill>
                  <a:schemeClr val="tx1"/>
                </a:solidFill>
                <a:effectLst/>
                <a:latin typeface="Arial" panose="020B0604020202020204" pitchFamily="34" charset="0"/>
              </a:rPr>
              <a:t>umi</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Divergent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topshiriqlarni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ko‘paytirish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Kreativlikni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oshirish</a:t>
            </a:r>
            <a:r>
              <a:rPr kumimoji="0" lang="ru-RU" altLang="ru-RU" sz="4000" b="0" i="0" u="none" strike="noStrike" cap="none" normalizeH="0" baseline="0" dirty="0">
                <a:ln>
                  <a:noFill/>
                </a:ln>
                <a:solidFill>
                  <a:schemeClr val="tx1"/>
                </a:solidFill>
                <a:effectLst/>
                <a:latin typeface="Arial" panose="020B0604020202020204" pitchFamily="34" charset="0"/>
              </a:rPr>
              <a:t>).</a:t>
            </a:r>
          </a:p>
        </p:txBody>
      </p:sp>
      <p:pic>
        <p:nvPicPr>
          <p:cNvPr id="3075" name="Picture 3" descr="Fishbone Diagram - How to Use it for Root Cause Analysis">
            <a:extLst>
              <a:ext uri="{FF2B5EF4-FFF2-40B4-BE49-F238E27FC236}">
                <a16:creationId xmlns:a16="http://schemas.microsoft.com/office/drawing/2014/main" id="{5E817B92-D73A-91FA-B072-31FD01E196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98223" y="3271837"/>
            <a:ext cx="7402624" cy="425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609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F78A5968-35D8-A468-BD37-18DA697D883D}"/>
              </a:ext>
            </a:extLst>
          </p:cNvPr>
          <p:cNvSpPr>
            <a:spLocks noChangeArrowheads="1"/>
          </p:cNvSpPr>
          <p:nvPr/>
        </p:nvSpPr>
        <p:spPr bwMode="auto">
          <a:xfrm>
            <a:off x="885462" y="1816297"/>
            <a:ext cx="16189688" cy="8094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"5 NEGA?" </a:t>
            </a:r>
            <a:r>
              <a:rPr kumimoji="0" lang="en-US" altLang="ru-RU" sz="4000" b="1" i="0" u="none" strike="noStrike" cap="none" normalizeH="0" baseline="0" dirty="0">
                <a:ln>
                  <a:noFill/>
                </a:ln>
                <a:solidFill>
                  <a:srgbClr val="0070C0"/>
                </a:solidFill>
                <a:effectLst/>
                <a:latin typeface="Arial" panose="020B0604020202020204" pitchFamily="34" charset="0"/>
              </a:rPr>
              <a:t>METODI</a:t>
            </a:r>
            <a:endParaRPr kumimoji="0" lang="ru-RU" altLang="ru-RU" sz="4000" b="1" i="0" u="none" strike="noStrike" cap="none" normalizeH="0" baseline="0" dirty="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Xuddi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kichkina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boladek</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muammo</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yechilmaguncha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Nega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deb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so‘rayverasiz</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err="1">
                <a:ln>
                  <a:noFill/>
                </a:ln>
                <a:solidFill>
                  <a:schemeClr val="tx1"/>
                </a:solidFill>
                <a:effectLst/>
                <a:latin typeface="Arial" panose="020B0604020202020204" pitchFamily="34" charset="0"/>
              </a:rPr>
              <a:t>Ma</a:t>
            </a:r>
            <a:r>
              <a:rPr kumimoji="0" lang="en-US" altLang="ru-RU" sz="4000" b="1" i="0" u="none" strike="noStrike" cap="none" normalizeH="0" baseline="0" dirty="0" err="1">
                <a:ln>
                  <a:noFill/>
                </a:ln>
                <a:solidFill>
                  <a:schemeClr val="tx1"/>
                </a:solidFill>
                <a:effectLst/>
                <a:latin typeface="Arial" panose="020B0604020202020204" pitchFamily="34" charset="0"/>
              </a:rPr>
              <a:t>salan</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O‘qituvchi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yangi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metodni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qo‘llay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olmadi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ru-RU" altLang="ru-RU" sz="4000" b="1" i="0" u="none" strike="noStrike" cap="none" normalizeH="0" baseline="0" dirty="0" err="1">
                <a:ln>
                  <a:noFill/>
                </a:ln>
                <a:solidFill>
                  <a:schemeClr val="tx1"/>
                </a:solidFill>
                <a:effectLst/>
                <a:latin typeface="Arial" panose="020B0604020202020204" pitchFamily="34" charset="0"/>
              </a:rPr>
              <a:t>Nega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Chunki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vaqt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yetmadi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ru-RU" altLang="ru-RU" sz="4000" b="1" i="0" u="none" strike="noStrike" cap="none" normalizeH="0" baseline="0" dirty="0" err="1">
                <a:ln>
                  <a:noFill/>
                </a:ln>
                <a:solidFill>
                  <a:schemeClr val="tx1"/>
                </a:solidFill>
                <a:effectLst/>
                <a:latin typeface="Arial" panose="020B0604020202020204" pitchFamily="34" charset="0"/>
              </a:rPr>
              <a:t>Nega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Chunki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rejasi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juda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og‘ir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tuzilgan</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ru-RU" altLang="ru-RU" sz="4000" b="1" i="0" u="none" strike="noStrike" cap="none" normalizeH="0" baseline="0" dirty="0" err="1">
                <a:ln>
                  <a:noFill/>
                </a:ln>
                <a:solidFill>
                  <a:schemeClr val="tx1"/>
                </a:solidFill>
                <a:effectLst/>
                <a:latin typeface="Arial" panose="020B0604020202020204" pitchFamily="34" charset="0"/>
              </a:rPr>
              <a:t>Nega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Chunki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faqat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nazariyaga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Konvergent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qolipga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urg‘u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berilgan</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ru-RU" altLang="ru-RU" sz="4000" b="1" i="0" u="none" strike="noStrike" cap="none" normalizeH="0" baseline="0" dirty="0" err="1">
                <a:ln>
                  <a:noFill/>
                </a:ln>
                <a:solidFill>
                  <a:schemeClr val="tx1"/>
                </a:solidFill>
                <a:effectLst/>
                <a:latin typeface="Arial" panose="020B0604020202020204" pitchFamily="34" charset="0"/>
              </a:rPr>
              <a:t>Nega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Chunki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ijodiy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yondashuv</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Divergent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rejasiga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kiritilmagan</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ru-RU" altLang="ru-RU" sz="4000" b="1" i="0" u="none" strike="noStrike" cap="none" normalizeH="0" baseline="0" dirty="0" err="1">
                <a:ln>
                  <a:noFill/>
                </a:ln>
                <a:solidFill>
                  <a:schemeClr val="tx1"/>
                </a:solidFill>
                <a:effectLst/>
                <a:latin typeface="Arial" panose="020B0604020202020204" pitchFamily="34" charset="0"/>
              </a:rPr>
              <a:t>Nega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Chunki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metodik</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yordam</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yetishmaydi</a:t>
            </a:r>
            <a:r>
              <a:rPr kumimoji="0" lang="ru-RU" altLang="ru-RU" sz="4000" b="0" i="0" u="none" strike="noStrike" cap="none" normalizeH="0" baseline="0" dirty="0">
                <a:ln>
                  <a:noFill/>
                </a:ln>
                <a:solidFill>
                  <a:schemeClr val="tx1"/>
                </a:solidFill>
                <a:effectLst/>
                <a:latin typeface="Arial" panose="020B0604020202020204" pitchFamily="34" charset="0"/>
              </a:rPr>
              <a:t>.</a:t>
            </a:r>
            <a:endParaRPr kumimoji="0" lang="en-US" altLang="ru-RU"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ru-RU" altLang="ru-RU"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err="1">
                <a:ln>
                  <a:noFill/>
                </a:ln>
                <a:solidFill>
                  <a:schemeClr val="tx1"/>
                </a:solidFill>
                <a:effectLst/>
                <a:latin typeface="Arial" panose="020B0604020202020204" pitchFamily="34" charset="0"/>
              </a:rPr>
              <a:t>Xulosa</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Demak</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muammo</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vaqtda</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emas</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dars</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strukturasini</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divergent</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tarzda</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o‘zgartirishda</a:t>
            </a:r>
            <a:r>
              <a:rPr kumimoji="0" lang="ru-RU" altLang="ru-RU" sz="4000" b="1"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2022190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9" name="TextBox 8">
            <a:extLst>
              <a:ext uri="{FF2B5EF4-FFF2-40B4-BE49-F238E27FC236}">
                <a16:creationId xmlns:a16="http://schemas.microsoft.com/office/drawing/2014/main" id="{1DC25E61-87BB-BDC6-3449-7E185C8ACA30}"/>
              </a:ext>
            </a:extLst>
          </p:cNvPr>
          <p:cNvSpPr txBox="1"/>
          <p:nvPr/>
        </p:nvSpPr>
        <p:spPr>
          <a:xfrm>
            <a:off x="604683" y="1634072"/>
            <a:ext cx="8999220" cy="8710077"/>
          </a:xfrm>
          <a:prstGeom prst="rect">
            <a:avLst/>
          </a:prstGeom>
          <a:noFill/>
        </p:spPr>
        <p:txBody>
          <a:bodyPr wrap="square">
            <a:spAutoFit/>
          </a:bodyPr>
          <a:lstStyle/>
          <a:p>
            <a:pPr algn="ctr"/>
            <a:r>
              <a:rPr lang="en-US" sz="4000" b="1" dirty="0">
                <a:solidFill>
                  <a:schemeClr val="accent2">
                    <a:lumMod val="75000"/>
                  </a:schemeClr>
                </a:solidFill>
              </a:rPr>
              <a:t>"BAHOLASHDAGI ADOLATSIZLIK“</a:t>
            </a:r>
          </a:p>
          <a:p>
            <a:pPr algn="just"/>
            <a:r>
              <a:rPr lang="en-US" sz="4000" dirty="0" err="1"/>
              <a:t>Darsda</a:t>
            </a:r>
            <a:r>
              <a:rPr lang="en-US" sz="4000" dirty="0"/>
              <a:t> </a:t>
            </a:r>
            <a:r>
              <a:rPr lang="en-US" sz="4000" dirty="0" err="1"/>
              <a:t>sinf</a:t>
            </a:r>
            <a:r>
              <a:rPr lang="en-US" sz="4000" dirty="0"/>
              <a:t> </a:t>
            </a:r>
            <a:r>
              <a:rPr lang="en-US" sz="4000" dirty="0" err="1"/>
              <a:t>ikki</a:t>
            </a:r>
            <a:r>
              <a:rPr lang="en-US" sz="4000" dirty="0"/>
              <a:t> </a:t>
            </a:r>
            <a:r>
              <a:rPr lang="en-US" sz="4000" dirty="0" err="1"/>
              <a:t>guruhga</a:t>
            </a:r>
            <a:r>
              <a:rPr lang="en-US" sz="4000" dirty="0"/>
              <a:t> </a:t>
            </a:r>
            <a:r>
              <a:rPr lang="en-US" sz="4000" dirty="0" err="1"/>
              <a:t>bo‘lindi</a:t>
            </a:r>
            <a:r>
              <a:rPr lang="en-US" sz="4000" dirty="0"/>
              <a:t> </a:t>
            </a:r>
            <a:r>
              <a:rPr lang="en-US" sz="4000" dirty="0" err="1"/>
              <a:t>va</a:t>
            </a:r>
            <a:r>
              <a:rPr lang="en-US" sz="4000" dirty="0"/>
              <a:t> </a:t>
            </a:r>
            <a:r>
              <a:rPr lang="en-US" sz="4000" dirty="0" err="1"/>
              <a:t>har</a:t>
            </a:r>
            <a:r>
              <a:rPr lang="en-US" sz="4000" dirty="0"/>
              <a:t> </a:t>
            </a:r>
            <a:r>
              <a:rPr lang="en-US" sz="4000" dirty="0" err="1"/>
              <a:t>bir</a:t>
            </a:r>
            <a:r>
              <a:rPr lang="en-US" sz="4000" dirty="0"/>
              <a:t> </a:t>
            </a:r>
            <a:r>
              <a:rPr lang="en-US" sz="4000" dirty="0" err="1"/>
              <a:t>guruhga</a:t>
            </a:r>
            <a:r>
              <a:rPr lang="en-US" sz="4000" dirty="0"/>
              <a:t> </a:t>
            </a:r>
            <a:r>
              <a:rPr lang="en-US" sz="4000" dirty="0" err="1"/>
              <a:t>topshiriq</a:t>
            </a:r>
            <a:r>
              <a:rPr lang="en-US" sz="4000" dirty="0"/>
              <a:t> </a:t>
            </a:r>
            <a:r>
              <a:rPr lang="en-US" sz="4000" dirty="0" err="1"/>
              <a:t>berildi</a:t>
            </a:r>
            <a:r>
              <a:rPr lang="en-US" sz="4000" dirty="0"/>
              <a:t>. 1-guruh </a:t>
            </a:r>
            <a:r>
              <a:rPr lang="en-US" sz="4000" dirty="0" err="1"/>
              <a:t>vazifani</a:t>
            </a:r>
            <a:r>
              <a:rPr lang="en-US" sz="4000" dirty="0"/>
              <a:t> </a:t>
            </a:r>
            <a:r>
              <a:rPr lang="en-US" sz="4000" dirty="0" err="1"/>
              <a:t>kitobdagi</a:t>
            </a:r>
            <a:r>
              <a:rPr lang="en-US" sz="4000" dirty="0"/>
              <a:t> </a:t>
            </a:r>
            <a:r>
              <a:rPr lang="en-US" sz="4000" dirty="0" err="1"/>
              <a:t>ma’lumot</a:t>
            </a:r>
            <a:r>
              <a:rPr lang="en-US" sz="4000" dirty="0"/>
              <a:t> </a:t>
            </a:r>
            <a:r>
              <a:rPr lang="en-US" sz="4000" dirty="0" err="1"/>
              <a:t>va</a:t>
            </a:r>
            <a:r>
              <a:rPr lang="en-US" sz="4000" dirty="0"/>
              <a:t> </a:t>
            </a:r>
            <a:r>
              <a:rPr lang="en-US" sz="4000" dirty="0" err="1"/>
              <a:t>qoidalar</a:t>
            </a:r>
            <a:r>
              <a:rPr lang="en-US" sz="4000" dirty="0"/>
              <a:t> </a:t>
            </a:r>
            <a:r>
              <a:rPr lang="en-US" sz="4000" dirty="0" err="1"/>
              <a:t>asosida</a:t>
            </a:r>
            <a:r>
              <a:rPr lang="en-US" sz="4000" dirty="0"/>
              <a:t>, </a:t>
            </a:r>
            <a:r>
              <a:rPr lang="en-US" sz="4000" dirty="0" err="1"/>
              <a:t>xatosiz</a:t>
            </a:r>
            <a:r>
              <a:rPr lang="en-US" sz="4000" dirty="0"/>
              <a:t>, </a:t>
            </a:r>
            <a:r>
              <a:rPr lang="en-US" sz="4000" dirty="0" err="1"/>
              <a:t>lekin</a:t>
            </a:r>
            <a:r>
              <a:rPr lang="en-US" sz="4000" dirty="0"/>
              <a:t> </a:t>
            </a:r>
            <a:r>
              <a:rPr lang="en-US" sz="4000" dirty="0" err="1"/>
              <a:t>oddiy</a:t>
            </a:r>
            <a:r>
              <a:rPr lang="en-US" sz="4000" dirty="0"/>
              <a:t> </a:t>
            </a:r>
            <a:r>
              <a:rPr lang="en-US" sz="4000" dirty="0" err="1"/>
              <a:t>bajardi</a:t>
            </a:r>
            <a:r>
              <a:rPr lang="en-US" sz="4000" dirty="0"/>
              <a:t>. 2-guruh </a:t>
            </a:r>
            <a:r>
              <a:rPr lang="en-US" sz="4000" dirty="0" err="1"/>
              <a:t>esa</a:t>
            </a:r>
            <a:r>
              <a:rPr lang="en-US" sz="4000" dirty="0"/>
              <a:t> </a:t>
            </a:r>
            <a:r>
              <a:rPr lang="en-US" sz="4000" dirty="0" err="1"/>
              <a:t>o‘ta</a:t>
            </a:r>
            <a:r>
              <a:rPr lang="en-US" sz="4000" dirty="0"/>
              <a:t> </a:t>
            </a:r>
            <a:r>
              <a:rPr lang="en-US" sz="4000" dirty="0" err="1"/>
              <a:t>kreativ</a:t>
            </a:r>
            <a:r>
              <a:rPr lang="en-US" sz="4000" dirty="0"/>
              <a:t>, </a:t>
            </a:r>
            <a:r>
              <a:rPr lang="en-US" sz="4000" dirty="0" err="1"/>
              <a:t>yangi</a:t>
            </a:r>
            <a:r>
              <a:rPr lang="en-US" sz="4000" dirty="0"/>
              <a:t> </a:t>
            </a:r>
            <a:r>
              <a:rPr lang="en-US" sz="4000" dirty="0" err="1"/>
              <a:t>g‘oyalar</a:t>
            </a:r>
            <a:r>
              <a:rPr lang="en-US" sz="4000" dirty="0"/>
              <a:t> </a:t>
            </a:r>
            <a:r>
              <a:rPr lang="en-US" sz="4000" dirty="0" err="1"/>
              <a:t>bilan</a:t>
            </a:r>
            <a:r>
              <a:rPr lang="en-US" sz="4000" dirty="0"/>
              <a:t>, </a:t>
            </a:r>
            <a:r>
              <a:rPr lang="en-US" sz="4000" dirty="0" err="1"/>
              <a:t>lekin</a:t>
            </a:r>
            <a:r>
              <a:rPr lang="en-US" sz="4000" dirty="0"/>
              <a:t> </a:t>
            </a:r>
            <a:r>
              <a:rPr lang="en-US" sz="4000" dirty="0" err="1"/>
              <a:t>imlo</a:t>
            </a:r>
            <a:r>
              <a:rPr lang="en-US" sz="4000" dirty="0"/>
              <a:t> </a:t>
            </a:r>
            <a:r>
              <a:rPr lang="en-US" sz="4000" dirty="0" err="1"/>
              <a:t>va</a:t>
            </a:r>
            <a:r>
              <a:rPr lang="en-US" sz="4000" dirty="0"/>
              <a:t> </a:t>
            </a:r>
            <a:r>
              <a:rPr lang="en-US" sz="4000" dirty="0" err="1"/>
              <a:t>mantiqiy</a:t>
            </a:r>
            <a:r>
              <a:rPr lang="en-US" sz="4000" dirty="0"/>
              <a:t> </a:t>
            </a:r>
            <a:r>
              <a:rPr lang="en-US" sz="4000" dirty="0" err="1"/>
              <a:t>xatolar</a:t>
            </a:r>
            <a:r>
              <a:rPr lang="en-US" sz="4000" dirty="0"/>
              <a:t> </a:t>
            </a:r>
            <a:r>
              <a:rPr lang="en-US" sz="4000" dirty="0" err="1"/>
              <a:t>bilan</a:t>
            </a:r>
            <a:r>
              <a:rPr lang="en-US" sz="4000" dirty="0"/>
              <a:t> </a:t>
            </a:r>
            <a:r>
              <a:rPr lang="en-US" sz="4000" dirty="0" err="1"/>
              <a:t>bajardi</a:t>
            </a:r>
            <a:r>
              <a:rPr lang="en-US" sz="4000" dirty="0"/>
              <a:t>.</a:t>
            </a:r>
          </a:p>
          <a:p>
            <a:pPr algn="just"/>
            <a:r>
              <a:rPr lang="en-US" sz="4000" b="1" dirty="0" err="1"/>
              <a:t>Muammo</a:t>
            </a:r>
            <a:r>
              <a:rPr lang="en-US" sz="4000" b="1" dirty="0"/>
              <a:t>:</a:t>
            </a:r>
            <a:r>
              <a:rPr lang="en-US" sz="4000" dirty="0"/>
              <a:t> </a:t>
            </a:r>
            <a:r>
              <a:rPr lang="en-US" sz="4000" dirty="0" err="1"/>
              <a:t>O‘qituvchi</a:t>
            </a:r>
            <a:r>
              <a:rPr lang="en-US" sz="4000" dirty="0"/>
              <a:t> 1-guruhga "5", 2-guruhga "4" </a:t>
            </a:r>
            <a:r>
              <a:rPr lang="en-US" sz="4000" dirty="0" err="1"/>
              <a:t>qo‘ydi</a:t>
            </a:r>
            <a:r>
              <a:rPr lang="en-US" sz="4000" dirty="0"/>
              <a:t>. 2-guruh </a:t>
            </a:r>
            <a:r>
              <a:rPr lang="en-US" sz="4000" dirty="0" err="1"/>
              <a:t>norozi</a:t>
            </a:r>
            <a:r>
              <a:rPr lang="en-US" sz="4000" dirty="0"/>
              <a:t> </a:t>
            </a:r>
            <a:r>
              <a:rPr lang="en-US" sz="4000" dirty="0" err="1"/>
              <a:t>bo‘lib</a:t>
            </a:r>
            <a:r>
              <a:rPr lang="en-US" sz="4000" dirty="0"/>
              <a:t>, "Biz </a:t>
            </a:r>
            <a:r>
              <a:rPr lang="en-US" sz="4000" dirty="0" err="1"/>
              <a:t>ko‘proq</a:t>
            </a:r>
            <a:r>
              <a:rPr lang="en-US" sz="4000" dirty="0"/>
              <a:t> </a:t>
            </a:r>
            <a:r>
              <a:rPr lang="en-US" sz="4000" dirty="0" err="1"/>
              <a:t>mehnat</a:t>
            </a:r>
            <a:r>
              <a:rPr lang="en-US" sz="4000" dirty="0"/>
              <a:t> </a:t>
            </a:r>
            <a:r>
              <a:rPr lang="en-US" sz="4000" dirty="0" err="1"/>
              <a:t>qildik</a:t>
            </a:r>
            <a:r>
              <a:rPr lang="en-US" sz="4000" dirty="0"/>
              <a:t> </a:t>
            </a:r>
            <a:r>
              <a:rPr lang="en-US" sz="4000" dirty="0" err="1"/>
              <a:t>va</a:t>
            </a:r>
            <a:r>
              <a:rPr lang="en-US" sz="4000" dirty="0"/>
              <a:t> </a:t>
            </a:r>
            <a:r>
              <a:rPr lang="en-US" sz="4000" dirty="0" err="1"/>
              <a:t>yangi</a:t>
            </a:r>
            <a:r>
              <a:rPr lang="en-US" sz="4000" dirty="0"/>
              <a:t> </a:t>
            </a:r>
            <a:r>
              <a:rPr lang="en-US" sz="4000" dirty="0" err="1"/>
              <a:t>narsa</a:t>
            </a:r>
            <a:r>
              <a:rPr lang="en-US" sz="4000" dirty="0"/>
              <a:t> </a:t>
            </a:r>
            <a:r>
              <a:rPr lang="en-US" sz="4000" dirty="0" err="1"/>
              <a:t>o‘ylab</a:t>
            </a:r>
            <a:r>
              <a:rPr lang="en-US" sz="4000" dirty="0"/>
              <a:t> </a:t>
            </a:r>
            <a:r>
              <a:rPr lang="en-US" sz="4000" dirty="0" err="1"/>
              <a:t>topdik</a:t>
            </a:r>
            <a:r>
              <a:rPr lang="en-US" sz="4000" dirty="0"/>
              <a:t>", deb </a:t>
            </a:r>
            <a:r>
              <a:rPr lang="en-US" sz="4000" dirty="0" err="1"/>
              <a:t>da’vo</a:t>
            </a:r>
            <a:r>
              <a:rPr lang="en-US" sz="4000" dirty="0"/>
              <a:t> </a:t>
            </a:r>
            <a:r>
              <a:rPr lang="en-US" sz="4000" dirty="0" err="1"/>
              <a:t>qilmoqda</a:t>
            </a:r>
            <a:r>
              <a:rPr lang="en-US" sz="4000" dirty="0"/>
              <a:t>.</a:t>
            </a:r>
          </a:p>
          <a:p>
            <a:pPr algn="just"/>
            <a:r>
              <a:rPr lang="en-US" sz="4000" dirty="0" err="1"/>
              <a:t>O‘qituvchi</a:t>
            </a:r>
            <a:r>
              <a:rPr lang="en-US" sz="4000" dirty="0"/>
              <a:t> </a:t>
            </a:r>
            <a:r>
              <a:rPr lang="en-US" sz="4000" dirty="0" err="1"/>
              <a:t>Kreativlik</a:t>
            </a:r>
            <a:r>
              <a:rPr lang="en-US" sz="4000" dirty="0"/>
              <a:t> (divergent) </a:t>
            </a:r>
            <a:r>
              <a:rPr lang="en-US" sz="4000" dirty="0" err="1"/>
              <a:t>va</a:t>
            </a:r>
            <a:r>
              <a:rPr lang="en-US" sz="4000" dirty="0"/>
              <a:t> </a:t>
            </a:r>
            <a:r>
              <a:rPr lang="en-US" sz="4000" dirty="0" err="1"/>
              <a:t>aniqlik</a:t>
            </a:r>
            <a:r>
              <a:rPr lang="en-US" sz="4000" dirty="0"/>
              <a:t> (</a:t>
            </a:r>
            <a:r>
              <a:rPr lang="en-US" sz="4000" dirty="0" err="1"/>
              <a:t>konvergent</a:t>
            </a:r>
            <a:r>
              <a:rPr lang="en-US" sz="4000" dirty="0"/>
              <a:t>) </a:t>
            </a:r>
            <a:r>
              <a:rPr lang="en-US" sz="4000" dirty="0" err="1"/>
              <a:t>qanday</a:t>
            </a:r>
            <a:r>
              <a:rPr lang="en-US" sz="4000" dirty="0"/>
              <a:t> </a:t>
            </a:r>
            <a:r>
              <a:rPr lang="en-US" sz="4000" dirty="0" err="1"/>
              <a:t>mezonlar</a:t>
            </a:r>
            <a:r>
              <a:rPr lang="en-US" sz="4000" dirty="0"/>
              <a:t> </a:t>
            </a:r>
            <a:r>
              <a:rPr lang="en-US" sz="4000" dirty="0" err="1"/>
              <a:t>asosida</a:t>
            </a:r>
            <a:r>
              <a:rPr lang="en-US" sz="4000" dirty="0"/>
              <a:t> </a:t>
            </a:r>
            <a:r>
              <a:rPr lang="en-US" sz="4000" dirty="0" err="1"/>
              <a:t>baholanishi</a:t>
            </a:r>
            <a:r>
              <a:rPr lang="en-US" sz="4000" dirty="0"/>
              <a:t> </a:t>
            </a:r>
            <a:r>
              <a:rPr lang="en-US" sz="4000" dirty="0" err="1"/>
              <a:t>kerak</a:t>
            </a:r>
            <a:r>
              <a:rPr lang="en-US" sz="4000" dirty="0"/>
              <a:t>?</a:t>
            </a:r>
          </a:p>
        </p:txBody>
      </p:sp>
      <p:pic>
        <p:nvPicPr>
          <p:cNvPr id="10242" name="Picture 2" descr="Question Mark Rotate | 3D Animated Clipart for PowerPoint -  PresenterMedia.com">
            <a:extLst>
              <a:ext uri="{FF2B5EF4-FFF2-40B4-BE49-F238E27FC236}">
                <a16:creationId xmlns:a16="http://schemas.microsoft.com/office/drawing/2014/main" id="{564C01F4-06C7-8920-76E8-ACBD8C0F11E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667" t="10000" r="24444" b="5555"/>
          <a:stretch/>
        </p:blipFill>
        <p:spPr bwMode="auto">
          <a:xfrm>
            <a:off x="12122150" y="1971675"/>
            <a:ext cx="4572000" cy="789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499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TextBox 3">
            <a:extLst>
              <a:ext uri="{FF2B5EF4-FFF2-40B4-BE49-F238E27FC236}">
                <a16:creationId xmlns:a16="http://schemas.microsoft.com/office/drawing/2014/main" id="{6B4EC113-508F-5023-9902-E2FAD7AF330A}"/>
              </a:ext>
            </a:extLst>
          </p:cNvPr>
          <p:cNvSpPr txBox="1"/>
          <p:nvPr/>
        </p:nvSpPr>
        <p:spPr>
          <a:xfrm>
            <a:off x="4349750" y="4181475"/>
            <a:ext cx="8999220" cy="1015663"/>
          </a:xfrm>
          <a:prstGeom prst="rect">
            <a:avLst/>
          </a:prstGeom>
          <a:noFill/>
        </p:spPr>
        <p:txBody>
          <a:bodyPr wrap="square">
            <a:spAutoFit/>
          </a:bodyPr>
          <a:lstStyle/>
          <a:p>
            <a:pPr algn="ctr"/>
            <a:r>
              <a:rPr lang="en-US" sz="4800" b="1" dirty="0"/>
              <a:t> </a:t>
            </a:r>
            <a:r>
              <a:rPr lang="en-US" sz="6000" b="1" dirty="0">
                <a:solidFill>
                  <a:srgbClr val="0070C0"/>
                </a:solidFill>
                <a:latin typeface="Times New Roman" panose="02020603050405020304" pitchFamily="18" charset="0"/>
                <a:cs typeface="Times New Roman" panose="02020603050405020304" pitchFamily="18" charset="0"/>
              </a:rPr>
              <a:t>"6 SHLYAPA" METODI</a:t>
            </a:r>
            <a:endParaRPr lang="en-US" sz="4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0864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2B477DF3-2BF2-1C62-64BA-B777B0F29652}"/>
              </a:ext>
            </a:extLst>
          </p:cNvPr>
          <p:cNvSpPr txBox="1"/>
          <p:nvPr/>
        </p:nvSpPr>
        <p:spPr>
          <a:xfrm>
            <a:off x="539750" y="1661190"/>
            <a:ext cx="10012628" cy="6863417"/>
          </a:xfrm>
          <a:prstGeom prst="rect">
            <a:avLst/>
          </a:prstGeom>
          <a:solidFill>
            <a:schemeClr val="accent6">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ru-RU" sz="4000" b="1" dirty="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DIVERGENT FIKRLASH</a:t>
            </a:r>
          </a:p>
          <a:p>
            <a:pPr algn="just"/>
            <a:r>
              <a:rPr lang="en-US" sz="4000" dirty="0">
                <a:latin typeface="Times New Roman" panose="02020603050405020304" pitchFamily="18" charset="0"/>
                <a:cs typeface="Times New Roman" panose="02020603050405020304" pitchFamily="18" charset="0"/>
              </a:rPr>
              <a:t>Divergent </a:t>
            </a:r>
            <a:r>
              <a:rPr lang="en-US" sz="4000" dirty="0" err="1">
                <a:latin typeface="Times New Roman" panose="02020603050405020304" pitchFamily="18" charset="0"/>
                <a:cs typeface="Times New Roman" panose="02020603050405020304" pitchFamily="18" charset="0"/>
              </a:rPr>
              <a:t>fikrlash</a:t>
            </a:r>
            <a:r>
              <a:rPr lang="en-US" sz="4000" dirty="0">
                <a:latin typeface="Times New Roman" panose="02020603050405020304" pitchFamily="18" charset="0"/>
                <a:cs typeface="Times New Roman" panose="02020603050405020304" pitchFamily="18" charset="0"/>
              </a:rPr>
              <a:t> ham Guilford </a:t>
            </a:r>
            <a:r>
              <a:rPr lang="en-US" sz="4000" dirty="0" err="1">
                <a:latin typeface="Times New Roman" panose="02020603050405020304" pitchFamily="18" charset="0"/>
                <a:cs typeface="Times New Roman" panose="02020603050405020304" pitchFamily="18" charset="0"/>
              </a:rPr>
              <a:t>tomonidan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asoslangan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bo‘lib</a:t>
            </a:r>
            <a:r>
              <a:rPr lang="en-US" sz="4000" dirty="0">
                <a:latin typeface="Times New Roman" panose="02020603050405020304" pitchFamily="18" charset="0"/>
                <a:cs typeface="Times New Roman" panose="02020603050405020304" pitchFamily="18" charset="0"/>
              </a:rPr>
              <a:t>, u </a:t>
            </a:r>
            <a:r>
              <a:rPr lang="en-US" sz="4000" b="1" dirty="0" err="1">
                <a:latin typeface="Times New Roman" panose="02020603050405020304" pitchFamily="18" charset="0"/>
                <a:cs typeface="Times New Roman" panose="02020603050405020304" pitchFamily="18" charset="0"/>
              </a:rPr>
              <a:t>ijodiy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tafakkur</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bilan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chambarchas</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bog‘liqdir</a:t>
            </a:r>
            <a:r>
              <a:rPr lang="en-US" sz="4000" dirty="0">
                <a:latin typeface="Times New Roman" panose="02020603050405020304" pitchFamily="18" charset="0"/>
                <a:cs typeface="Times New Roman" panose="02020603050405020304" pitchFamily="18" charset="0"/>
              </a:rPr>
              <a:t>. Bu </a:t>
            </a:r>
            <a:r>
              <a:rPr lang="en-US" sz="4000" dirty="0" err="1">
                <a:latin typeface="Times New Roman" panose="02020603050405020304" pitchFamily="18" charset="0"/>
                <a:cs typeface="Times New Roman" panose="02020603050405020304" pitchFamily="18" charset="0"/>
              </a:rPr>
              <a:t>fikrlash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muammo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nechta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alternativ</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yechimlar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ishlab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chiqishga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asoslanadi</a:t>
            </a:r>
            <a:r>
              <a:rPr lang="en-US" sz="4000" dirty="0">
                <a:latin typeface="Times New Roman" panose="02020603050405020304" pitchFamily="18" charset="0"/>
                <a:cs typeface="Times New Roman" panose="02020603050405020304" pitchFamily="18" charset="0"/>
              </a:rPr>
              <a:t>.</a:t>
            </a:r>
          </a:p>
          <a:p>
            <a:r>
              <a:rPr lang="en-US" sz="4000" b="1" dirty="0" err="1">
                <a:latin typeface="Times New Roman" panose="02020603050405020304" pitchFamily="18" charset="0"/>
                <a:cs typeface="Times New Roman" panose="02020603050405020304" pitchFamily="18" charset="0"/>
              </a:rPr>
              <a:t>Tarbiya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darslarida</a:t>
            </a:r>
            <a:r>
              <a:rPr lang="en-US" sz="4000" b="1" dirty="0">
                <a:latin typeface="Times New Roman" panose="02020603050405020304" pitchFamily="18" charset="0"/>
                <a:cs typeface="Times New Roman" panose="02020603050405020304" pitchFamily="18" charset="0"/>
              </a:rPr>
              <a:t> divergent </a:t>
            </a:r>
            <a:r>
              <a:rPr lang="en-US" sz="4000" b="1" dirty="0" err="1">
                <a:latin typeface="Times New Roman" panose="02020603050405020304" pitchFamily="18" charset="0"/>
                <a:cs typeface="Times New Roman" panose="02020603050405020304" pitchFamily="18" charset="0"/>
              </a:rPr>
              <a:t>fikrlash</a:t>
            </a:r>
            <a:r>
              <a:rPr lang="en-US" sz="4000" dirty="0">
                <a:latin typeface="Times New Roman" panose="02020603050405020304" pitchFamily="18" charset="0"/>
                <a:cs typeface="Times New Roman" panose="02020603050405020304" pitchFamily="18" charset="0"/>
              </a:rPr>
              <a:t>:</a:t>
            </a:r>
          </a:p>
          <a:p>
            <a:pPr lvl="3"/>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mustaqil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a:t>
            </a:r>
            <a:endParaRPr lang="en-US" sz="4000" dirty="0">
              <a:latin typeface="Times New Roman" panose="02020603050405020304" pitchFamily="18" charset="0"/>
              <a:cs typeface="Times New Roman" panose="02020603050405020304" pitchFamily="18" charset="0"/>
            </a:endParaRPr>
          </a:p>
          <a:p>
            <a:pPr lvl="3"/>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kreativlik</a:t>
            </a:r>
            <a:endParaRPr lang="en-US" sz="4000" dirty="0">
              <a:latin typeface="Times New Roman" panose="02020603050405020304" pitchFamily="18" charset="0"/>
              <a:cs typeface="Times New Roman" panose="02020603050405020304" pitchFamily="18" charset="0"/>
            </a:endParaRPr>
          </a:p>
          <a:p>
            <a:pPr lvl="3"/>
            <a:r>
              <a:rPr lang="en-US"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muammoga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turli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nuqtai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nazardan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yondashishni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rivojlantiradi</a:t>
            </a:r>
            <a:r>
              <a:rPr lang="en-US" sz="4000" dirty="0">
                <a:latin typeface="Times New Roman" panose="02020603050405020304" pitchFamily="18" charset="0"/>
                <a:cs typeface="Times New Roman" panose="02020603050405020304" pitchFamily="18" charset="0"/>
              </a:rPr>
              <a:t>.</a:t>
            </a:r>
          </a:p>
        </p:txBody>
      </p:sp>
      <p:pic>
        <p:nvPicPr>
          <p:cNvPr id="4098" name="Picture 2" descr="How (and why) to balance convergent and divergent thinking | Planio">
            <a:extLst>
              <a:ext uri="{FF2B5EF4-FFF2-40B4-BE49-F238E27FC236}">
                <a16:creationId xmlns:a16="http://schemas.microsoft.com/office/drawing/2014/main" id="{DCF9792A-ADDF-B3D3-326D-169A4EA66F88}"/>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3247" r="3750" b="5437"/>
          <a:stretch/>
        </p:blipFill>
        <p:spPr bwMode="auto">
          <a:xfrm>
            <a:off x="10902949" y="1500508"/>
            <a:ext cx="6763869" cy="441678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Power of Divergent Thinking and How It Can Improve Business Processes">
            <a:extLst>
              <a:ext uri="{FF2B5EF4-FFF2-40B4-BE49-F238E27FC236}">
                <a16:creationId xmlns:a16="http://schemas.microsoft.com/office/drawing/2014/main" id="{A0ACFC1A-CA7A-84A2-09FA-68711B1E5A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25566" y="6296993"/>
            <a:ext cx="6935384" cy="3791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330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7" name="Схема 6"/>
          <p:cNvGraphicFramePr/>
          <p:nvPr>
            <p:extLst>
              <p:ext uri="{D42A27DB-BD31-4B8C-83A1-F6EECF244321}">
                <p14:modId xmlns:p14="http://schemas.microsoft.com/office/powerpoint/2010/main" val="1484539620"/>
              </p:ext>
            </p:extLst>
          </p:nvPr>
        </p:nvGraphicFramePr>
        <p:xfrm>
          <a:off x="5300598" y="1664888"/>
          <a:ext cx="12536552" cy="838257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2" name="Рисунок 11"/>
          <p:cNvPicPr>
            <a:picLocks noChangeAspect="1"/>
          </p:cNvPicPr>
          <p:nvPr/>
        </p:nvPicPr>
        <p:blipFill rotWithShape="1">
          <a:blip r:embed="rId11">
            <a:extLst>
              <a:ext uri="{BEBA8EAE-BF5A-486C-A8C5-ECC9F3942E4B}">
                <a14:imgProps xmlns:a14="http://schemas.microsoft.com/office/drawing/2010/main">
                  <a14:imgLayer r:embed="rId12">
                    <a14:imgEffect>
                      <a14:sharpenSoften amount="25000"/>
                    </a14:imgEffect>
                  </a14:imgLayer>
                </a14:imgProps>
              </a:ext>
            </a:extLst>
          </a:blip>
          <a:srcRect l="8889" t="14445" r="48889" b="27091"/>
          <a:stretch/>
        </p:blipFill>
        <p:spPr>
          <a:xfrm>
            <a:off x="311150" y="3190875"/>
            <a:ext cx="4989447" cy="5181600"/>
          </a:xfrm>
          <a:prstGeom prst="rect">
            <a:avLst/>
          </a:prstGeom>
        </p:spPr>
      </p:pic>
    </p:spTree>
    <p:extLst>
      <p:ext uri="{BB962C8B-B14F-4D97-AF65-F5344CB8AC3E}">
        <p14:creationId xmlns:p14="http://schemas.microsoft.com/office/powerpoint/2010/main" val="27286096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4730750" y="2200275"/>
            <a:ext cx="11430000" cy="7879080"/>
          </a:xfrm>
          <a:prstGeom prst="rect">
            <a:avLst/>
          </a:prstGeom>
        </p:spPr>
        <p:txBody>
          <a:bodyPr wrap="square">
            <a:spAutoFit/>
          </a:bodyPr>
          <a:lstStyle/>
          <a:p>
            <a:pPr algn="ctr"/>
            <a:r>
              <a:rPr lang="uz-Latn-UZ" sz="2800" b="1" dirty="0">
                <a:solidFill>
                  <a:srgbClr val="0070C0"/>
                </a:solidFill>
                <a:latin typeface="Times New Roman" panose="02020603050405020304" pitchFamily="18" charset="0"/>
                <a:cs typeface="Times New Roman" panose="02020603050405020304" pitchFamily="18" charset="0"/>
              </a:rPr>
              <a:t>DIVERGENT FIKRLASH FAOLIYATINI RIVOJLANTIRISH USULLARI</a:t>
            </a:r>
          </a:p>
          <a:p>
            <a:pPr algn="ctr"/>
            <a:endParaRPr lang="uz-Latn-UZ" sz="2400" b="1" dirty="0">
              <a:solidFill>
                <a:srgbClr val="0070C0"/>
              </a:solidFill>
              <a:latin typeface="Times New Roman" panose="02020603050405020304" pitchFamily="18" charset="0"/>
              <a:cs typeface="Times New Roman" panose="02020603050405020304" pitchFamily="18" charset="0"/>
            </a:endParaRPr>
          </a:p>
          <a:p>
            <a:pPr marL="742950" lvl="1" indent="-285750">
              <a:buFont typeface="+mj-lt"/>
              <a:buAutoNum type="arabicPeriod"/>
            </a:pPr>
            <a:endParaRPr lang="uz-Latn-UZ" b="1" dirty="0"/>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Brainstorming</a:t>
            </a:r>
            <a:r>
              <a:rPr lang="uz-Latn-UZ" sz="2400" dirty="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(miya sharchasi) metodi</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Savollarni ochiq tarzda berish</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Ijodiy muammolar va vazifalar</a:t>
            </a:r>
          </a:p>
          <a:p>
            <a:pPr lvl="1"/>
            <a:endParaRPr lang="uz-Latn-UZ" sz="2400" b="1"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Fikrlarni kengaytirish</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Kreativ yozuvlar</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Rasm chizish va vizual tafsiyalar</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Muammolarni tahlil qilish va yangi yondashuvlarni ishlab chiqish</a:t>
            </a:r>
          </a:p>
          <a:p>
            <a:pPr lvl="1"/>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Alternativ yechimlar</a:t>
            </a:r>
          </a:p>
          <a:p>
            <a:pPr marL="742950" lvl="1" indent="-285750">
              <a:buFont typeface="Wingdings" panose="05000000000000000000" pitchFamily="2" charset="2"/>
              <a:buChar char="Ø"/>
            </a:pPr>
            <a:endParaRPr lang="uz-Latn-UZ"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Ø"/>
            </a:pPr>
            <a:r>
              <a:rPr lang="uz-Latn-UZ" sz="2400" b="1" dirty="0">
                <a:latin typeface="Times New Roman" panose="02020603050405020304" pitchFamily="18" charset="0"/>
                <a:cs typeface="Times New Roman" panose="02020603050405020304" pitchFamily="18" charset="0"/>
              </a:rPr>
              <a:t>Mind Mapping</a:t>
            </a:r>
            <a:r>
              <a:rPr lang="uz-Latn-UZ" sz="2400" dirty="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(aql xaritasi) metodi</a:t>
            </a:r>
            <a:endParaRPr lang="uz-Latn-UZ" sz="2400" b="1" dirty="0"/>
          </a:p>
        </p:txBody>
      </p:sp>
      <p:pic>
        <p:nvPicPr>
          <p:cNvPr id="8" name="Рисунок 7"/>
          <p:cNvPicPr>
            <a:picLocks noChangeAspect="1"/>
          </p:cNvPicPr>
          <p:nvPr/>
        </p:nvPicPr>
        <p:blipFill rotWithShape="1">
          <a:blip r:embed="rId6"/>
          <a:srcRect l="6418" t="13200" r="38106"/>
          <a:stretch/>
        </p:blipFill>
        <p:spPr>
          <a:xfrm rot="20875131">
            <a:off x="1163583" y="6131155"/>
            <a:ext cx="2982734" cy="3509099"/>
          </a:xfrm>
          <a:prstGeom prst="rect">
            <a:avLst/>
          </a:prstGeom>
        </p:spPr>
      </p:pic>
    </p:spTree>
    <p:extLst>
      <p:ext uri="{BB962C8B-B14F-4D97-AF65-F5344CB8AC3E}">
        <p14:creationId xmlns:p14="http://schemas.microsoft.com/office/powerpoint/2010/main" val="41667091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4197350" y="2124075"/>
            <a:ext cx="9372600" cy="584775"/>
          </a:xfrm>
          <a:prstGeom prst="rect">
            <a:avLst/>
          </a:prstGeom>
        </p:spPr>
        <p:txBody>
          <a:bodyPr wrap="square">
            <a:spAutoFit/>
          </a:bodyPr>
          <a:lstStyle/>
          <a:p>
            <a:pPr algn="ctr"/>
            <a:r>
              <a:rPr lang="uz-Latn-UZ" sz="3200" b="1" dirty="0">
                <a:latin typeface="Agency FB" panose="020B0503020202020204" pitchFamily="34" charset="0"/>
              </a:rPr>
              <a:t>KONVERGENT VA DIVERGENT FIKRLASHNING FARQLARI</a:t>
            </a:r>
            <a:endParaRPr lang="ru-RU" sz="3200" b="1" dirty="0"/>
          </a:p>
        </p:txBody>
      </p:sp>
      <p:graphicFrame>
        <p:nvGraphicFramePr>
          <p:cNvPr id="2" name="Таблица 1"/>
          <p:cNvGraphicFramePr>
            <a:graphicFrameLocks noGrp="1"/>
          </p:cNvGraphicFramePr>
          <p:nvPr>
            <p:extLst>
              <p:ext uri="{D42A27DB-BD31-4B8C-83A1-F6EECF244321}">
                <p14:modId xmlns:p14="http://schemas.microsoft.com/office/powerpoint/2010/main" val="345238788"/>
              </p:ext>
            </p:extLst>
          </p:nvPr>
        </p:nvGraphicFramePr>
        <p:xfrm>
          <a:off x="1416049" y="3267075"/>
          <a:ext cx="15163800" cy="6343717"/>
        </p:xfrm>
        <a:graphic>
          <a:graphicData uri="http://schemas.openxmlformats.org/drawingml/2006/table">
            <a:tbl>
              <a:tblPr firstRow="1" bandRow="1">
                <a:tableStyleId>{5C22544A-7EE6-4342-B048-85BDC9FD1C3A}</a:tableStyleId>
              </a:tblPr>
              <a:tblGrid>
                <a:gridCol w="7581900">
                  <a:extLst>
                    <a:ext uri="{9D8B030D-6E8A-4147-A177-3AD203B41FA5}">
                      <a16:colId xmlns:a16="http://schemas.microsoft.com/office/drawing/2014/main" val="1510866294"/>
                    </a:ext>
                  </a:extLst>
                </a:gridCol>
                <a:gridCol w="7581900">
                  <a:extLst>
                    <a:ext uri="{9D8B030D-6E8A-4147-A177-3AD203B41FA5}">
                      <a16:colId xmlns:a16="http://schemas.microsoft.com/office/drawing/2014/main" val="2090185928"/>
                    </a:ext>
                  </a:extLst>
                </a:gridCol>
              </a:tblGrid>
              <a:tr h="1352481">
                <a:tc>
                  <a:txBody>
                    <a:bodyPr/>
                    <a:lstStyle/>
                    <a:p>
                      <a:pPr marL="0" marR="0" lvl="0" indent="0" algn="ctr" defTabSz="1349654" rtl="0" eaLnBrk="1" fontAlgn="auto" latinLnBrk="0" hangingPunct="1">
                        <a:lnSpc>
                          <a:spcPct val="100000"/>
                        </a:lnSpc>
                        <a:spcBef>
                          <a:spcPts val="0"/>
                        </a:spcBef>
                        <a:spcAft>
                          <a:spcPts val="0"/>
                        </a:spcAft>
                        <a:buClrTx/>
                        <a:buSzTx/>
                        <a:buFontTx/>
                        <a:buNone/>
                        <a:tabLst/>
                        <a:defRPr/>
                      </a:pPr>
                      <a:endParaRPr kumimoji="0" lang="uz-Latn-UZ"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1349654" rtl="0" eaLnBrk="1" fontAlgn="auto" latinLnBrk="0" hangingPunct="1">
                        <a:lnSpc>
                          <a:spcPct val="100000"/>
                        </a:lnSpc>
                        <a:spcBef>
                          <a:spcPts val="0"/>
                        </a:spcBef>
                        <a:spcAft>
                          <a:spcPts val="0"/>
                        </a:spcAft>
                        <a:buClrTx/>
                        <a:buSzTx/>
                        <a:buFontTx/>
                        <a:buNone/>
                        <a:tabLst/>
                        <a:defRPr/>
                      </a:pPr>
                      <a:r>
                        <a:rPr kumimoji="0" lang="uz-Latn-UZ"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KONVERGENT FIKRLASH</a:t>
                      </a:r>
                      <a:endParaRPr kumimoji="0" lang="uz-Latn-UZ" sz="2800" b="0"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algn="ctr"/>
                      <a:endParaRPr lang="ru-RU" sz="2800" dirty="0">
                        <a:solidFill>
                          <a:schemeClr val="bg1"/>
                        </a:solidFill>
                        <a:latin typeface="Times New Roman" panose="02020603050405020304" pitchFamily="18" charset="0"/>
                        <a:cs typeface="Times New Roman" panose="02020603050405020304" pitchFamily="18" charset="0"/>
                      </a:endParaRPr>
                    </a:p>
                  </a:txBody>
                  <a:tcPr>
                    <a:solidFill>
                      <a:srgbClr val="1F295C"/>
                    </a:solidFill>
                  </a:tcPr>
                </a:tc>
                <a:tc>
                  <a:txBody>
                    <a:bodyPr/>
                    <a:lstStyle/>
                    <a:p>
                      <a:pPr marL="0" marR="0" lvl="0" indent="0" algn="ctr" defTabSz="1349654" rtl="0" eaLnBrk="1" fontAlgn="auto" latinLnBrk="0" hangingPunct="1">
                        <a:lnSpc>
                          <a:spcPct val="100000"/>
                        </a:lnSpc>
                        <a:spcBef>
                          <a:spcPts val="0"/>
                        </a:spcBef>
                        <a:spcAft>
                          <a:spcPts val="0"/>
                        </a:spcAft>
                        <a:buClrTx/>
                        <a:buSzTx/>
                        <a:buFontTx/>
                        <a:buNone/>
                        <a:tabLst/>
                        <a:defRPr/>
                      </a:pPr>
                      <a:endParaRPr kumimoji="0" lang="uz-Latn-UZ"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1349654" rtl="0" eaLnBrk="1" fontAlgn="auto" latinLnBrk="0" hangingPunct="1">
                        <a:lnSpc>
                          <a:spcPct val="100000"/>
                        </a:lnSpc>
                        <a:spcBef>
                          <a:spcPts val="0"/>
                        </a:spcBef>
                        <a:spcAft>
                          <a:spcPts val="0"/>
                        </a:spcAft>
                        <a:buClrTx/>
                        <a:buSzTx/>
                        <a:buFontTx/>
                        <a:buNone/>
                        <a:tabLst/>
                        <a:defRPr/>
                      </a:pPr>
                      <a:r>
                        <a:rPr kumimoji="0" lang="uz-Latn-UZ"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DIVERGENT FIKRLASH</a:t>
                      </a:r>
                      <a:endParaRPr kumimoji="0" lang="uz-Latn-UZ" sz="2800" b="0"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algn="ctr"/>
                      <a:endParaRPr lang="ru-RU" sz="2800" dirty="0">
                        <a:solidFill>
                          <a:schemeClr val="bg1"/>
                        </a:solidFill>
                        <a:latin typeface="Times New Roman" panose="02020603050405020304" pitchFamily="18" charset="0"/>
                        <a:cs typeface="Times New Roman" panose="02020603050405020304" pitchFamily="18" charset="0"/>
                      </a:endParaRPr>
                    </a:p>
                  </a:txBody>
                  <a:tcPr>
                    <a:solidFill>
                      <a:srgbClr val="1F295C"/>
                    </a:solidFill>
                  </a:tcPr>
                </a:tc>
                <a:extLst>
                  <a:ext uri="{0D108BD9-81ED-4DB2-BD59-A6C34878D82A}">
                    <a16:rowId xmlns:a16="http://schemas.microsoft.com/office/drawing/2014/main" val="181154704"/>
                  </a:ext>
                </a:extLst>
              </a:tr>
              <a:tr h="1362224">
                <a:tc>
                  <a:txBody>
                    <a:bodyPr/>
                    <a:lstStyle/>
                    <a:p>
                      <a:r>
                        <a:rPr lang="uz-Latn-UZ" sz="2800" dirty="0">
                          <a:latin typeface="Times New Roman" panose="02020603050405020304" pitchFamily="18" charset="0"/>
                          <a:cs typeface="Times New Roman" panose="02020603050405020304" pitchFamily="18" charset="0"/>
                        </a:rPr>
                        <a:t>Ma'lum bir savolga yoki muammoga aniq, to‘g‘ri javob izlash.</a:t>
                      </a:r>
                    </a:p>
                  </a:txBody>
                  <a:tcPr anchor="ctr"/>
                </a:tc>
                <a:tc>
                  <a:txBody>
                    <a:bodyPr/>
                    <a:lstStyle/>
                    <a:p>
                      <a:r>
                        <a:rPr lang="uz-Latn-UZ" sz="2800" dirty="0">
                          <a:latin typeface="Times New Roman" panose="02020603050405020304" pitchFamily="18" charset="0"/>
                          <a:cs typeface="Times New Roman" panose="02020603050405020304" pitchFamily="18" charset="0"/>
                        </a:rPr>
                        <a:t>Ko‘plab g‘oyalar yoki yechimlarni ishlab chiqish.</a:t>
                      </a:r>
                    </a:p>
                  </a:txBody>
                  <a:tcPr anchor="ctr"/>
                </a:tc>
                <a:extLst>
                  <a:ext uri="{0D108BD9-81ED-4DB2-BD59-A6C34878D82A}">
                    <a16:rowId xmlns:a16="http://schemas.microsoft.com/office/drawing/2014/main" val="124704013"/>
                  </a:ext>
                </a:extLst>
              </a:tr>
              <a:tr h="749223">
                <a:tc>
                  <a:txBody>
                    <a:bodyPr/>
                    <a:lstStyle/>
                    <a:p>
                      <a:r>
                        <a:rPr lang="uz-Latn-UZ" sz="2800" dirty="0">
                          <a:latin typeface="Times New Roman" panose="02020603050405020304" pitchFamily="18" charset="0"/>
                          <a:cs typeface="Times New Roman" panose="02020603050405020304" pitchFamily="18" charset="0"/>
                        </a:rPr>
                        <a:t>Mantiqiy, tizimli va tahliliy.</a:t>
                      </a:r>
                    </a:p>
                  </a:txBody>
                  <a:tcPr anchor="ctr"/>
                </a:tc>
                <a:tc>
                  <a:txBody>
                    <a:bodyPr/>
                    <a:lstStyle/>
                    <a:p>
                      <a:r>
                        <a:rPr lang="uz-Latn-UZ" sz="2800" dirty="0">
                          <a:latin typeface="Times New Roman" panose="02020603050405020304" pitchFamily="18" charset="0"/>
                          <a:cs typeface="Times New Roman" panose="02020603050405020304" pitchFamily="18" charset="0"/>
                        </a:rPr>
                        <a:t>Ijodiy, erkin va tasavvurga asoslangan.</a:t>
                      </a:r>
                    </a:p>
                  </a:txBody>
                  <a:tcPr anchor="ctr"/>
                </a:tc>
                <a:extLst>
                  <a:ext uri="{0D108BD9-81ED-4DB2-BD59-A6C34878D82A}">
                    <a16:rowId xmlns:a16="http://schemas.microsoft.com/office/drawing/2014/main" val="3067512012"/>
                  </a:ext>
                </a:extLst>
              </a:tr>
              <a:tr h="749223">
                <a:tc>
                  <a:txBody>
                    <a:bodyPr/>
                    <a:lstStyle/>
                    <a:p>
                      <a:r>
                        <a:rPr lang="uz-Latn-UZ" sz="2800" dirty="0">
                          <a:latin typeface="Times New Roman" panose="02020603050405020304" pitchFamily="18" charset="0"/>
                          <a:cs typeface="Times New Roman" panose="02020603050405020304" pitchFamily="18" charset="0"/>
                        </a:rPr>
                        <a:t>Bitta yoki eng to‘g‘ri javobga kelish.</a:t>
                      </a:r>
                    </a:p>
                  </a:txBody>
                  <a:tcPr anchor="ctr"/>
                </a:tc>
                <a:tc>
                  <a:txBody>
                    <a:bodyPr/>
                    <a:lstStyle/>
                    <a:p>
                      <a:r>
                        <a:rPr lang="uz-Latn-UZ" sz="2800" dirty="0">
                          <a:latin typeface="Times New Roman" panose="02020603050405020304" pitchFamily="18" charset="0"/>
                          <a:cs typeface="Times New Roman" panose="02020603050405020304" pitchFamily="18" charset="0"/>
                        </a:rPr>
                        <a:t>Turli xil yechimlar va qarorlar ishlab chiqish.</a:t>
                      </a:r>
                    </a:p>
                  </a:txBody>
                  <a:tcPr anchor="ctr"/>
                </a:tc>
                <a:extLst>
                  <a:ext uri="{0D108BD9-81ED-4DB2-BD59-A6C34878D82A}">
                    <a16:rowId xmlns:a16="http://schemas.microsoft.com/office/drawing/2014/main" val="1521477838"/>
                  </a:ext>
                </a:extLst>
              </a:tr>
              <a:tr h="1362224">
                <a:tc>
                  <a:txBody>
                    <a:bodyPr/>
                    <a:lstStyle/>
                    <a:p>
                      <a:r>
                        <a:rPr lang="uz-Latn-UZ" sz="2800" dirty="0">
                          <a:latin typeface="Times New Roman" panose="02020603050405020304" pitchFamily="18" charset="0"/>
                          <a:cs typeface="Times New Roman" panose="02020603050405020304" pitchFamily="18" charset="0"/>
                        </a:rPr>
                        <a:t>Faktlar, ma'lumotlar va mavjud bilimlarga asoslanadi.</a:t>
                      </a:r>
                    </a:p>
                  </a:txBody>
                  <a:tcPr anchor="ctr"/>
                </a:tc>
                <a:tc>
                  <a:txBody>
                    <a:bodyPr/>
                    <a:lstStyle/>
                    <a:p>
                      <a:r>
                        <a:rPr lang="uz-Latn-UZ" sz="2800" dirty="0">
                          <a:latin typeface="Times New Roman" panose="02020603050405020304" pitchFamily="18" charset="0"/>
                          <a:cs typeface="Times New Roman" panose="02020603050405020304" pitchFamily="18" charset="0"/>
                        </a:rPr>
                        <a:t>Yangi g‘oyalar va imkoniyatlarni o‘ylab topishga qaratilgan.</a:t>
                      </a:r>
                    </a:p>
                  </a:txBody>
                  <a:tcPr anchor="ctr"/>
                </a:tc>
                <a:extLst>
                  <a:ext uri="{0D108BD9-81ED-4DB2-BD59-A6C34878D82A}">
                    <a16:rowId xmlns:a16="http://schemas.microsoft.com/office/drawing/2014/main" val="1783971373"/>
                  </a:ext>
                </a:extLst>
              </a:tr>
              <a:tr h="749223">
                <a:tc>
                  <a:txBody>
                    <a:bodyPr/>
                    <a:lstStyle/>
                    <a:p>
                      <a:r>
                        <a:rPr lang="uz-Latn-UZ" sz="2800" dirty="0">
                          <a:latin typeface="Times New Roman" panose="02020603050405020304" pitchFamily="18" charset="0"/>
                          <a:cs typeface="Times New Roman" panose="02020603050405020304" pitchFamily="18" charset="0"/>
                        </a:rPr>
                        <a:t>Fikrlash jarayoni yakuniy va aniq bo‘ladi.</a:t>
                      </a:r>
                    </a:p>
                  </a:txBody>
                  <a:tcPr anchor="ctr"/>
                </a:tc>
                <a:tc>
                  <a:txBody>
                    <a:bodyPr/>
                    <a:lstStyle/>
                    <a:p>
                      <a:r>
                        <a:rPr lang="uz-Latn-UZ" sz="2800" dirty="0">
                          <a:latin typeface="Times New Roman" panose="02020603050405020304" pitchFamily="18" charset="0"/>
                          <a:cs typeface="Times New Roman" panose="02020603050405020304" pitchFamily="18" charset="0"/>
                        </a:rPr>
                        <a:t>Fikrlar ochiq va kengaytirilgan bo‘ladi.</a:t>
                      </a:r>
                    </a:p>
                  </a:txBody>
                  <a:tcPr anchor="ctr"/>
                </a:tc>
                <a:extLst>
                  <a:ext uri="{0D108BD9-81ED-4DB2-BD59-A6C34878D82A}">
                    <a16:rowId xmlns:a16="http://schemas.microsoft.com/office/drawing/2014/main" val="1327687282"/>
                  </a:ext>
                </a:extLst>
              </a:tr>
            </a:tbl>
          </a:graphicData>
        </a:graphic>
      </p:graphicFrame>
    </p:spTree>
    <p:extLst>
      <p:ext uri="{BB962C8B-B14F-4D97-AF65-F5344CB8AC3E}">
        <p14:creationId xmlns:p14="http://schemas.microsoft.com/office/powerpoint/2010/main" val="2322053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Layer>
                </a14:imgProps>
              </a:ext>
            </a:extLst>
          </a:blip>
          <a:stretch>
            <a:fillRect/>
          </a:stretch>
        </p:blipFill>
        <p:spPr>
          <a:xfrm rot="566676">
            <a:off x="6550192" y="2760260"/>
            <a:ext cx="4895512" cy="5566130"/>
          </a:xfrm>
          <a:prstGeom prst="rect">
            <a:avLst/>
          </a:prstGeom>
        </p:spPr>
      </p:pic>
      <p:sp>
        <p:nvSpPr>
          <p:cNvPr id="4" name="Прямоугольник 3"/>
          <p:cNvSpPr/>
          <p:nvPr/>
        </p:nvSpPr>
        <p:spPr>
          <a:xfrm>
            <a:off x="4570006" y="2134714"/>
            <a:ext cx="9243236" cy="523220"/>
          </a:xfrm>
          <a:prstGeom prst="rect">
            <a:avLst/>
          </a:prstGeom>
          <a:solidFill>
            <a:srgbClr val="FFFF00"/>
          </a:solidFill>
        </p:spPr>
        <p:txBody>
          <a:bodyPr wrap="none">
            <a:spAutoFit/>
          </a:bodyPr>
          <a:lstStyle/>
          <a:p>
            <a:r>
              <a:rPr lang="uz-Latn-UZ" sz="2800" b="1" dirty="0">
                <a:latin typeface="Agency FB" panose="020B0503020202020204" pitchFamily="34" charset="0"/>
              </a:rPr>
              <a:t>KONVERGENT VA DIVERGENT FIKRLASHNI TARBIYA DARSLARIDA QO‘LLASH</a:t>
            </a:r>
          </a:p>
        </p:txBody>
      </p:sp>
      <p:sp>
        <p:nvSpPr>
          <p:cNvPr id="8" name="Прямоугольник 7"/>
          <p:cNvSpPr/>
          <p:nvPr/>
        </p:nvSpPr>
        <p:spPr>
          <a:xfrm rot="20968792">
            <a:off x="826401" y="3789367"/>
            <a:ext cx="5174605" cy="4093428"/>
          </a:xfrm>
          <a:prstGeom prst="rect">
            <a:avLst/>
          </a:prstGeom>
          <a:ln w="76200"/>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uz-Latn-UZ" sz="2600" b="1" dirty="0">
                <a:latin typeface="Times New Roman" panose="02020603050405020304" pitchFamily="18" charset="0"/>
                <a:cs typeface="Times New Roman" panose="02020603050405020304" pitchFamily="18" charset="0"/>
              </a:rPr>
              <a:t>Konvergent fikrlash:</a:t>
            </a:r>
            <a:r>
              <a:rPr lang="uz-Latn-UZ" sz="2600" dirty="0">
                <a:latin typeface="Times New Roman" panose="02020603050405020304" pitchFamily="18" charset="0"/>
                <a:cs typeface="Times New Roman" panose="02020603050405020304" pitchFamily="18" charset="0"/>
              </a:rPr>
              <a:t> Tarbiya darslarida bu usulni </a:t>
            </a:r>
            <a:r>
              <a:rPr lang="uz-Latn-UZ" sz="2600" b="1" dirty="0">
                <a:latin typeface="Times New Roman" panose="02020603050405020304" pitchFamily="18" charset="0"/>
                <a:cs typeface="Times New Roman" panose="02020603050405020304" pitchFamily="18" charset="0"/>
              </a:rPr>
              <a:t>ma'lumotlarni aniq tushuntirish</a:t>
            </a:r>
            <a:r>
              <a:rPr lang="uz-Latn-UZ" sz="2600" dirty="0">
                <a:latin typeface="Times New Roman" panose="02020603050405020304" pitchFamily="18" charset="0"/>
                <a:cs typeface="Times New Roman" panose="02020603050405020304" pitchFamily="18" charset="0"/>
              </a:rPr>
              <a:t> va </a:t>
            </a:r>
            <a:r>
              <a:rPr lang="uz-Latn-UZ" sz="2600" b="1" dirty="0">
                <a:latin typeface="Times New Roman" panose="02020603050405020304" pitchFamily="18" charset="0"/>
                <a:cs typeface="Times New Roman" panose="02020603050405020304" pitchFamily="18" charset="0"/>
              </a:rPr>
              <a:t>mavzuga asoslangan yakuniy qarorlar</a:t>
            </a:r>
            <a:r>
              <a:rPr lang="uz-Latn-UZ" sz="2600" dirty="0">
                <a:latin typeface="Times New Roman" panose="02020603050405020304" pitchFamily="18" charset="0"/>
                <a:cs typeface="Times New Roman" panose="02020603050405020304" pitchFamily="18" charset="0"/>
              </a:rPr>
              <a:t> chiqarishda ishlatish mumkin. Masalan, </a:t>
            </a:r>
            <a:r>
              <a:rPr lang="uz-Latn-UZ" sz="2600" b="1" dirty="0">
                <a:latin typeface="Times New Roman" panose="02020603050405020304" pitchFamily="18" charset="0"/>
                <a:cs typeface="Times New Roman" panose="02020603050405020304" pitchFamily="18" charset="0"/>
              </a:rPr>
              <a:t>darsni tugatishda o‘quvchilarga yakuniy javoblarni berish</a:t>
            </a:r>
            <a:r>
              <a:rPr lang="uz-Latn-UZ" sz="2600" dirty="0">
                <a:latin typeface="Times New Roman" panose="02020603050405020304" pitchFamily="18" charset="0"/>
                <a:cs typeface="Times New Roman" panose="02020603050405020304" pitchFamily="18" charset="0"/>
              </a:rPr>
              <a:t> yoki muayyan fikrni mustahkamlash uchun konvergen fikrlashni qo‘llash.</a:t>
            </a:r>
          </a:p>
        </p:txBody>
      </p:sp>
      <p:sp>
        <p:nvSpPr>
          <p:cNvPr id="9" name="Прямоугольник 8"/>
          <p:cNvSpPr/>
          <p:nvPr/>
        </p:nvSpPr>
        <p:spPr>
          <a:xfrm rot="732424">
            <a:off x="12007779" y="3907905"/>
            <a:ext cx="4909879" cy="3693319"/>
          </a:xfrm>
          <a:prstGeom prst="rect">
            <a:avLst/>
          </a:prstGeom>
          <a:ln w="76200">
            <a:solidFill>
              <a:srgbClr val="00B050"/>
            </a:solid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uz-Latn-UZ" sz="2600" b="1" dirty="0">
                <a:latin typeface="Times New Roman" panose="02020603050405020304" pitchFamily="18" charset="0"/>
                <a:cs typeface="Times New Roman" panose="02020603050405020304" pitchFamily="18" charset="0"/>
              </a:rPr>
              <a:t>Divergent fikrlash:</a:t>
            </a:r>
            <a:r>
              <a:rPr lang="uz-Latn-UZ" sz="2600" dirty="0">
                <a:latin typeface="Times New Roman" panose="02020603050405020304" pitchFamily="18" charset="0"/>
                <a:cs typeface="Times New Roman" panose="02020603050405020304" pitchFamily="18" charset="0"/>
              </a:rPr>
              <a:t> Bu usul </a:t>
            </a:r>
            <a:r>
              <a:rPr lang="uz-Latn-UZ" sz="2600" b="1" dirty="0">
                <a:latin typeface="Times New Roman" panose="02020603050405020304" pitchFamily="18" charset="0"/>
                <a:cs typeface="Times New Roman" panose="02020603050405020304" pitchFamily="18" charset="0"/>
              </a:rPr>
              <a:t>ijodiy ishlash</a:t>
            </a:r>
            <a:r>
              <a:rPr lang="uz-Latn-UZ" sz="2600" dirty="0">
                <a:latin typeface="Times New Roman" panose="02020603050405020304" pitchFamily="18" charset="0"/>
                <a:cs typeface="Times New Roman" panose="02020603050405020304" pitchFamily="18" charset="0"/>
              </a:rPr>
              <a:t> va </a:t>
            </a:r>
            <a:r>
              <a:rPr lang="uz-Latn-UZ" sz="2600" b="1" dirty="0">
                <a:latin typeface="Times New Roman" panose="02020603050405020304" pitchFamily="18" charset="0"/>
                <a:cs typeface="Times New Roman" panose="02020603050405020304" pitchFamily="18" charset="0"/>
              </a:rPr>
              <a:t>yangi g‘oyalar ishlab chiqish</a:t>
            </a:r>
            <a:r>
              <a:rPr lang="uz-Latn-UZ" sz="2600" dirty="0">
                <a:latin typeface="Times New Roman" panose="02020603050405020304" pitchFamily="18" charset="0"/>
                <a:cs typeface="Times New Roman" panose="02020603050405020304" pitchFamily="18" charset="0"/>
              </a:rPr>
              <a:t> uchun juda mos keladi. Masalan, o‘quvchilarga </a:t>
            </a:r>
            <a:r>
              <a:rPr lang="uz-Latn-UZ" sz="2600" b="1" dirty="0">
                <a:latin typeface="Times New Roman" panose="02020603050405020304" pitchFamily="18" charset="0"/>
                <a:cs typeface="Times New Roman" panose="02020603050405020304" pitchFamily="18" charset="0"/>
              </a:rPr>
              <a:t>boshqa alternativ yechimlar yoki fikrlar</a:t>
            </a:r>
            <a:r>
              <a:rPr lang="uz-Latn-UZ" sz="2600" dirty="0">
                <a:latin typeface="Times New Roman" panose="02020603050405020304" pitchFamily="18" charset="0"/>
                <a:cs typeface="Times New Roman" panose="02020603050405020304" pitchFamily="18" charset="0"/>
              </a:rPr>
              <a:t> yaratish, </a:t>
            </a:r>
            <a:r>
              <a:rPr lang="uz-Latn-UZ" sz="2600" b="1" dirty="0">
                <a:latin typeface="Times New Roman" panose="02020603050405020304" pitchFamily="18" charset="0"/>
                <a:cs typeface="Times New Roman" panose="02020603050405020304" pitchFamily="18" charset="0"/>
              </a:rPr>
              <a:t>mavzu bilan bog‘liq yangi tasavvurlar</a:t>
            </a:r>
            <a:r>
              <a:rPr lang="uz-Latn-UZ" sz="2600" dirty="0">
                <a:latin typeface="Times New Roman" panose="02020603050405020304" pitchFamily="18" charset="0"/>
                <a:cs typeface="Times New Roman" panose="02020603050405020304" pitchFamily="18" charset="0"/>
              </a:rPr>
              <a:t> yoki </a:t>
            </a:r>
            <a:r>
              <a:rPr lang="uz-Latn-UZ" sz="2600" b="1" dirty="0">
                <a:latin typeface="Times New Roman" panose="02020603050405020304" pitchFamily="18" charset="0"/>
                <a:cs typeface="Times New Roman" panose="02020603050405020304" pitchFamily="18" charset="0"/>
              </a:rPr>
              <a:t>innovatsion fikrlar</a:t>
            </a:r>
            <a:r>
              <a:rPr lang="uz-Latn-UZ" sz="2600" dirty="0">
                <a:latin typeface="Times New Roman" panose="02020603050405020304" pitchFamily="18" charset="0"/>
                <a:cs typeface="Times New Roman" panose="02020603050405020304" pitchFamily="18" charset="0"/>
              </a:rPr>
              <a:t> ishlab chiqishni so‘rash.</a:t>
            </a:r>
          </a:p>
        </p:txBody>
      </p:sp>
      <p:sp>
        <p:nvSpPr>
          <p:cNvPr id="10" name="Прямоугольник 9"/>
          <p:cNvSpPr/>
          <p:nvPr/>
        </p:nvSpPr>
        <p:spPr>
          <a:xfrm>
            <a:off x="3441699" y="8650389"/>
            <a:ext cx="11499851" cy="1292662"/>
          </a:xfrm>
          <a:prstGeom prst="rect">
            <a:avLst/>
          </a:prstGeom>
          <a:ln w="76200">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uz-Latn-UZ" sz="2600" dirty="0">
                <a:latin typeface="Times New Roman" panose="02020603050405020304" pitchFamily="18" charset="0"/>
                <a:cs typeface="Times New Roman" panose="02020603050405020304" pitchFamily="18" charset="0"/>
              </a:rPr>
              <a:t>Konvergent va divergent fikrlash usullari bir-birini to‘ldiradi. Ular darslarda o‘quvchilarning turli fikrlash qobiliyatlarini rivojlantirishga yordam beradi va har ikki usulni birgalikda qo‘llash samarali ta'lim jarayonini tashkil etadi.</a:t>
            </a:r>
          </a:p>
        </p:txBody>
      </p:sp>
    </p:spTree>
    <p:extLst>
      <p:ext uri="{BB962C8B-B14F-4D97-AF65-F5344CB8AC3E}">
        <p14:creationId xmlns:p14="http://schemas.microsoft.com/office/powerpoint/2010/main" val="862311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957702F4-0497-33A6-FA5C-DE1D3507E992}"/>
              </a:ext>
            </a:extLst>
          </p:cNvPr>
          <p:cNvSpPr>
            <a:spLocks noChangeArrowheads="1"/>
          </p:cNvSpPr>
          <p:nvPr/>
        </p:nvSpPr>
        <p:spPr bwMode="auto">
          <a:xfrm>
            <a:off x="234950" y="1808284"/>
            <a:ext cx="16862487" cy="9325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"SCAMPER" METODI </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1" i="0" u="none" strike="noStrike" cap="none" normalizeH="0" baseline="0" dirty="0" err="1">
                <a:ln>
                  <a:noFill/>
                </a:ln>
                <a:solidFill>
                  <a:schemeClr val="tx1"/>
                </a:solidFill>
                <a:effectLst/>
                <a:latin typeface="Arial" panose="020B0604020202020204" pitchFamily="34" charset="0"/>
              </a:rPr>
              <a:t>G‘oyalarni</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o‘zgartirish</a:t>
            </a:r>
            <a:r>
              <a:rPr kumimoji="0" lang="ru-RU" altLang="ru-RU" sz="4000" b="1"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metod</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mavjud</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g‘oyani</a:t>
            </a:r>
            <a:r>
              <a:rPr kumimoji="0" lang="ru-RU" altLang="ru-RU" sz="4000" b="0" i="0" u="none" strike="noStrike" cap="none" normalizeH="0" baseline="0" dirty="0">
                <a:ln>
                  <a:noFill/>
                </a:ln>
                <a:solidFill>
                  <a:schemeClr val="tx1"/>
                </a:solidFill>
                <a:effectLst/>
                <a:latin typeface="Arial" panose="020B0604020202020204" pitchFamily="34" charset="0"/>
              </a:rPr>
              <a:t> 7 </a:t>
            </a:r>
            <a:r>
              <a:rPr kumimoji="0" lang="ru-RU" altLang="ru-RU" sz="4000" b="0" i="0" u="none" strike="noStrike" cap="none" normalizeH="0" baseline="0" dirty="0" err="1">
                <a:ln>
                  <a:noFill/>
                </a:ln>
                <a:solidFill>
                  <a:schemeClr val="tx1"/>
                </a:solidFill>
                <a:effectLst/>
                <a:latin typeface="Arial" panose="020B0604020202020204" pitchFamily="34" charset="0"/>
              </a:rPr>
              <a:t>xil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usulda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o‘zgartirib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butunlay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yangi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narsa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yaratishga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o‘rgatadi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Tasavvur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sizda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bitta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eski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buyum</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qanday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yangilash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mumkin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qismini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almashtiramiz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boshqa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narsaga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qo‘shamiz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shaklini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o‘zgartiramiz</a:t>
            </a:r>
            <a:r>
              <a:rPr kumimoji="0" lang="ru-RU" altLang="ru-RU" sz="4000" b="0" i="0" u="none" strike="noStrike" cap="none" normalizeH="0" baseline="0" dirty="0">
                <a:ln>
                  <a:noFill/>
                </a:ln>
                <a:solidFill>
                  <a:schemeClr val="tx1"/>
                </a:solidFill>
                <a:effectLst/>
                <a:latin typeface="Arial" panose="020B0604020202020204" pitchFamily="34" charset="0"/>
              </a:rPr>
              <a:t>. SCAMPER — </a:t>
            </a: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g‘oyalarni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tahrir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asboblar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qutisi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4000" b="1" i="0" u="none" strike="noStrike" cap="none" normalizeH="0" baseline="0" dirty="0" err="1">
                <a:ln>
                  <a:noFill/>
                </a:ln>
                <a:solidFill>
                  <a:schemeClr val="tx1"/>
                </a:solidFill>
                <a:effectLst/>
                <a:latin typeface="Arial" panose="020B0604020202020204" pitchFamily="34" charset="0"/>
              </a:rPr>
              <a:t>Masalan</a:t>
            </a:r>
            <a:r>
              <a:rPr kumimoji="0" lang="en-US"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Tarbiya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qanday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qiziqroq</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mumkin</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lang="en-US" altLang="ru-RU" sz="4000" b="1" dirty="0">
                <a:latin typeface="Arial" panose="020B0604020202020204" pitchFamily="34" charset="0"/>
              </a:rPr>
              <a:t>1.</a:t>
            </a:r>
            <a:r>
              <a:rPr kumimoji="0" lang="ru-RU" altLang="ru-RU" sz="4000" b="1" i="0" u="none" strike="noStrike" cap="none" normalizeH="0" baseline="0" dirty="0" err="1">
                <a:ln>
                  <a:noFill/>
                </a:ln>
                <a:solidFill>
                  <a:schemeClr val="tx1"/>
                </a:solidFill>
                <a:effectLst/>
                <a:latin typeface="Arial" panose="020B0604020202020204" pitchFamily="34" charset="0"/>
              </a:rPr>
              <a:t>Almashtirish</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partada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o‘tirib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emas</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doira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bo‘lib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o‘tirishga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almashtirish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lang="en-US" altLang="ru-RU" sz="4000" b="1" dirty="0">
                <a:latin typeface="Arial" panose="020B0604020202020204" pitchFamily="34" charset="0"/>
              </a:rPr>
              <a:t>2.</a:t>
            </a:r>
            <a:r>
              <a:rPr kumimoji="0" lang="ru-RU" altLang="ru-RU" sz="4000" b="1" i="0" u="none" strike="noStrike" cap="none" normalizeH="0" baseline="0" dirty="0" err="1">
                <a:ln>
                  <a:noFill/>
                </a:ln>
                <a:solidFill>
                  <a:schemeClr val="tx1"/>
                </a:solidFill>
                <a:effectLst/>
                <a:latin typeface="Arial" panose="020B0604020202020204" pitchFamily="34" charset="0"/>
              </a:rPr>
              <a:t>Birlashtirish</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Tarbiya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Musiqa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Tasviriy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san’at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bilan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birlashtirish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lang="en-US" altLang="ru-RU" sz="4000" b="1" dirty="0">
                <a:latin typeface="Arial" panose="020B0604020202020204" pitchFamily="34" charset="0"/>
              </a:rPr>
              <a:t>3.</a:t>
            </a:r>
            <a:r>
              <a:rPr kumimoji="0" lang="ru-RU" altLang="ru-RU" sz="4000" b="1" i="0" u="none" strike="noStrike" cap="none" normalizeH="0" baseline="0" dirty="0" err="1">
                <a:ln>
                  <a:noFill/>
                </a:ln>
                <a:solidFill>
                  <a:schemeClr val="tx1"/>
                </a:solidFill>
                <a:effectLst/>
                <a:latin typeface="Arial" panose="020B0604020202020204" pitchFamily="34" charset="0"/>
              </a:rPr>
              <a:t>Moslashtirish</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Mashhur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kino</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qahramonining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xatti-harakatini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mavzusiga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moslashtirib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tahlil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qilish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0265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1F4F5A5A-BC2E-4206-74D9-6364F5564DE1}"/>
              </a:ext>
            </a:extLst>
          </p:cNvPr>
          <p:cNvSpPr>
            <a:spLocks noChangeArrowheads="1"/>
          </p:cNvSpPr>
          <p:nvPr/>
        </p:nvSpPr>
        <p:spPr bwMode="auto">
          <a:xfrm>
            <a:off x="311150" y="2249625"/>
            <a:ext cx="15849600" cy="7478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G‘OYALAR KONSTRUKTORI</a:t>
            </a:r>
            <a:r>
              <a:rPr lang="en-US" altLang="ru-RU" sz="4000" b="1" dirty="0">
                <a:solidFill>
                  <a:srgbClr val="0070C0"/>
                </a:solidFill>
                <a:latin typeface="Arial" panose="020B0604020202020204" pitchFamily="34" charset="0"/>
              </a:rPr>
              <a:t> METODI</a:t>
            </a:r>
            <a:endParaRPr kumimoji="0" lang="ru-RU" altLang="ru-RU" sz="4000" b="1" i="0" u="none" strike="noStrike" cap="none" normalizeH="0" baseline="0" dirty="0">
              <a:ln>
                <a:noFill/>
              </a:ln>
              <a:solidFill>
                <a:srgbClr val="0070C0"/>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metod</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yuzlab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yangi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noodatiy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g‘oyalarni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necha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daqiqada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yig‘ish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imkonini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beradi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xuddi</a:t>
            </a:r>
            <a:r>
              <a:rPr kumimoji="0" lang="ru-RU" altLang="ru-RU" sz="4000" b="0" i="0" u="none" strike="noStrike" cap="none" normalizeH="0" baseline="0" dirty="0">
                <a:ln>
                  <a:noFill/>
                </a:ln>
                <a:solidFill>
                  <a:schemeClr val="tx1"/>
                </a:solidFill>
                <a:effectLst/>
                <a:latin typeface="Arial" panose="020B0604020202020204" pitchFamily="34" charset="0"/>
              </a:rPr>
              <a:t> "Lego" </a:t>
            </a:r>
            <a:r>
              <a:rPr kumimoji="0" lang="ru-RU" altLang="ru-RU" sz="4000" b="0" i="0" u="none" strike="noStrike" cap="none" normalizeH="0" baseline="0" dirty="0" err="1">
                <a:ln>
                  <a:noFill/>
                </a:ln>
                <a:solidFill>
                  <a:schemeClr val="tx1"/>
                </a:solidFill>
                <a:effectLst/>
                <a:latin typeface="Arial" panose="020B0604020202020204" pitchFamily="34" charset="0"/>
              </a:rPr>
              <a:t>konstruktoriga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o‘xshaydi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Bizda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turli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qismlari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metod</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joy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vosita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kutilmagan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kombinatsiyalarda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birlashtiramiz</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ru-RU" sz="4000" b="1" i="0" u="none" strike="noStrike" cap="none" normalizeH="0" baseline="0" dirty="0" err="1">
                <a:ln>
                  <a:noFill/>
                </a:ln>
                <a:solidFill>
                  <a:schemeClr val="tx1"/>
                </a:solidFill>
                <a:effectLst/>
                <a:latin typeface="Arial" panose="020B0604020202020204" pitchFamily="34" charset="0"/>
              </a:rPr>
              <a:t>Masalan</a:t>
            </a:r>
            <a:r>
              <a:rPr kumimoji="0" lang="en-US"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Yangi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kreativ</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loyihasini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yaratish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en-US" altLang="ru-RU" sz="4000" b="1" i="0" u="none" strike="noStrike" cap="none" normalizeH="0" baseline="0" dirty="0">
                <a:ln>
                  <a:noFill/>
                </a:ln>
                <a:solidFill>
                  <a:schemeClr val="tx1"/>
                </a:solidFill>
                <a:effectLst/>
                <a:latin typeface="Arial" panose="020B0604020202020204" pitchFamily="34" charset="0"/>
              </a:rPr>
              <a:t>1-</a:t>
            </a:r>
            <a:r>
              <a:rPr kumimoji="0" lang="ru-RU" altLang="ru-RU" sz="4000" b="1" i="0" u="none" strike="noStrike" cap="none" normalizeH="0" baseline="0" dirty="0" err="1">
                <a:ln>
                  <a:noFill/>
                </a:ln>
                <a:solidFill>
                  <a:schemeClr val="tx1"/>
                </a:solidFill>
                <a:effectLst/>
                <a:latin typeface="Arial" panose="020B0604020202020204" pitchFamily="34" charset="0"/>
              </a:rPr>
              <a:t>Ustu</a:t>
            </a:r>
            <a:r>
              <a:rPr kumimoji="0" lang="en-US" altLang="ru-RU" sz="4000" b="1" i="0" u="none" strike="noStrike" cap="none" normalizeH="0" baseline="0" dirty="0">
                <a:ln>
                  <a:noFill/>
                </a:ln>
                <a:solidFill>
                  <a:schemeClr val="tx1"/>
                </a:solidFill>
                <a:effectLst/>
                <a:latin typeface="Arial" panose="020B0604020202020204" pitchFamily="34" charset="0"/>
              </a:rPr>
              <a:t>n </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1" i="0" u="none" strike="noStrike" cap="none" normalizeH="0" baseline="0" dirty="0" err="1">
                <a:ln>
                  <a:noFill/>
                </a:ln>
                <a:solidFill>
                  <a:schemeClr val="tx1"/>
                </a:solidFill>
                <a:effectLst/>
                <a:latin typeface="Arial" panose="020B0604020202020204" pitchFamily="34" charset="0"/>
              </a:rPr>
              <a:t>Mavzu</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Odob-axloq</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Milliy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g‘oya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Ekologiya</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lang="en-US" altLang="ru-RU" sz="4000" b="1" dirty="0">
                <a:latin typeface="Arial" panose="020B0604020202020204" pitchFamily="34" charset="0"/>
              </a:rPr>
              <a:t>2-Ustun </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1" i="0" u="none" strike="noStrike" cap="none" normalizeH="0" baseline="0" dirty="0" err="1">
                <a:ln>
                  <a:noFill/>
                </a:ln>
                <a:solidFill>
                  <a:schemeClr val="tx1"/>
                </a:solidFill>
                <a:effectLst/>
                <a:latin typeface="Arial" panose="020B0604020202020204" pitchFamily="34" charset="0"/>
              </a:rPr>
              <a:t>Metod</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Teatr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Rasm</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chizish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Debat</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en-US" altLang="ru-RU" sz="4000" b="1" i="0" u="none" strike="noStrike" cap="none" normalizeH="0" baseline="0" dirty="0">
                <a:ln>
                  <a:noFill/>
                </a:ln>
                <a:solidFill>
                  <a:schemeClr val="tx1"/>
                </a:solidFill>
                <a:effectLst/>
                <a:latin typeface="Arial" panose="020B0604020202020204" pitchFamily="34" charset="0"/>
              </a:rPr>
              <a:t>3-</a:t>
            </a:r>
            <a:r>
              <a:rPr kumimoji="0" lang="ru-RU" altLang="ru-RU" sz="4000" b="1" i="0" u="none" strike="noStrike" cap="none" normalizeH="0" baseline="0" dirty="0" err="1">
                <a:ln>
                  <a:noFill/>
                </a:ln>
                <a:solidFill>
                  <a:schemeClr val="tx1"/>
                </a:solidFill>
                <a:effectLst/>
                <a:latin typeface="Arial" panose="020B0604020202020204" pitchFamily="34" charset="0"/>
              </a:rPr>
              <a:t>Ustun</a:t>
            </a:r>
            <a:r>
              <a:rPr kumimoji="0" lang="ru-RU" altLang="ru-RU" sz="4000" b="1" i="0" u="none" strike="noStrike" cap="none" normalizeH="0" baseline="0" dirty="0">
                <a:ln>
                  <a:noFill/>
                </a:ln>
                <a:solidFill>
                  <a:schemeClr val="tx1"/>
                </a:solidFill>
                <a:effectLst/>
                <a:latin typeface="Arial" panose="020B0604020202020204" pitchFamily="34" charset="0"/>
              </a:rPr>
              <a:t> (</a:t>
            </a:r>
            <a:r>
              <a:rPr kumimoji="0" lang="ru-RU" altLang="ru-RU" sz="4000" b="1" i="0" u="none" strike="noStrike" cap="none" normalizeH="0" baseline="0" dirty="0" err="1">
                <a:ln>
                  <a:noFill/>
                </a:ln>
                <a:solidFill>
                  <a:schemeClr val="tx1"/>
                </a:solidFill>
                <a:effectLst/>
                <a:latin typeface="Arial" panose="020B0604020202020204" pitchFamily="34" charset="0"/>
              </a:rPr>
              <a:t>Joy</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Muzey</a:t>
            </a:r>
            <a:r>
              <a:rPr kumimoji="0" lang="ru-RU" altLang="ru-RU" sz="4000" b="0" i="0" u="none" strike="noStrike" cap="none" normalizeH="0" baseline="0" dirty="0">
                <a:ln>
                  <a:noFill/>
                </a:ln>
                <a:solidFill>
                  <a:schemeClr val="tx1"/>
                </a:solidFill>
                <a:effectLst/>
                <a:latin typeface="Arial" panose="020B0604020202020204" pitchFamily="34" charset="0"/>
              </a:rPr>
              <a:t>, Sport </a:t>
            </a:r>
            <a:r>
              <a:rPr kumimoji="0" lang="ru-RU" altLang="ru-RU" sz="4000" b="0" i="0" u="none" strike="noStrike" cap="none" normalizeH="0" baseline="0" dirty="0" err="1">
                <a:ln>
                  <a:noFill/>
                </a:ln>
                <a:solidFill>
                  <a:schemeClr val="tx1"/>
                </a:solidFill>
                <a:effectLst/>
                <a:latin typeface="Arial" panose="020B0604020202020204" pitchFamily="34" charset="0"/>
              </a:rPr>
              <a:t>zali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Onlayn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platforma</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4000" b="1" i="0" u="none" strike="noStrike" cap="none" normalizeH="0" baseline="0" dirty="0" err="1">
                <a:ln>
                  <a:noFill/>
                </a:ln>
                <a:solidFill>
                  <a:schemeClr val="tx1"/>
                </a:solidFill>
                <a:effectLst/>
                <a:latin typeface="Arial" panose="020B0604020202020204" pitchFamily="34" charset="0"/>
              </a:rPr>
              <a:t>Natija</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Ekologiya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mavzusini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Muzeyda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Teatr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ko‘rinishida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o‘tish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divergent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tanlov</a:t>
            </a:r>
            <a:r>
              <a:rPr kumimoji="0" lang="ru-RU" altLang="ru-RU" sz="40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849600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0FF56608-1B96-9514-084E-D9C636CB5E0D}"/>
              </a:ext>
            </a:extLst>
          </p:cNvPr>
          <p:cNvSpPr>
            <a:spLocks noChangeArrowheads="1"/>
          </p:cNvSpPr>
          <p:nvPr/>
        </p:nvSpPr>
        <p:spPr bwMode="auto">
          <a:xfrm>
            <a:off x="311150" y="1866943"/>
            <a:ext cx="9184606" cy="8094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AQL XARITASI </a:t>
            </a:r>
            <a:r>
              <a:rPr kumimoji="0" lang="en-US" altLang="ru-RU" sz="4000" b="1" i="0" u="none" strike="noStrike" cap="none" normalizeH="0" baseline="0" dirty="0">
                <a:ln>
                  <a:noFill/>
                </a:ln>
                <a:solidFill>
                  <a:srgbClr val="0070C0"/>
                </a:solidFill>
                <a:effectLst/>
                <a:latin typeface="Arial" panose="020B0604020202020204" pitchFamily="34" charset="0"/>
              </a:rPr>
              <a:t>METODI</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Miya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xuddi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daraxtga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o‘xshaydi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Markazda</a:t>
            </a:r>
            <a:r>
              <a:rPr kumimoji="0" lang="ru-RU" altLang="ru-RU" sz="4000" b="0" i="0" u="none" strike="noStrike" cap="none" normalizeH="0" baseline="0" dirty="0">
                <a:ln>
                  <a:noFill/>
                </a:ln>
                <a:solidFill>
                  <a:schemeClr val="tx1"/>
                </a:solidFill>
                <a:effectLst/>
                <a:latin typeface="Arial" panose="020B0604020202020204" pitchFamily="34" charset="0"/>
              </a:rPr>
              <a:t> — </a:t>
            </a:r>
            <a:r>
              <a:rPr kumimoji="0" lang="ru-RU" altLang="ru-RU" sz="4000" b="0" i="0" u="none" strike="noStrike" cap="none" normalizeH="0" baseline="0" dirty="0" err="1">
                <a:ln>
                  <a:noFill/>
                </a:ln>
                <a:solidFill>
                  <a:schemeClr val="tx1"/>
                </a:solidFill>
                <a:effectLst/>
                <a:latin typeface="Arial" panose="020B0604020202020204" pitchFamily="34" charset="0"/>
              </a:rPr>
              <a:t>daraxt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tanasi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a:ln>
                  <a:noFill/>
                </a:ln>
                <a:solidFill>
                  <a:schemeClr val="tx1"/>
                </a:solidFill>
                <a:effectLst/>
                <a:latin typeface="Arial" panose="020B0604020202020204" pitchFamily="34" charset="0"/>
              </a:rPr>
              <a:t>m</a:t>
            </a:r>
            <a:r>
              <a:rPr kumimoji="0" lang="ru-RU" altLang="ru-RU" sz="4000" b="0" i="0" u="none" strike="noStrike" cap="none" normalizeH="0" baseline="0" dirty="0" err="1">
                <a:ln>
                  <a:noFill/>
                </a:ln>
                <a:solidFill>
                  <a:schemeClr val="tx1"/>
                </a:solidFill>
                <a:effectLst/>
                <a:latin typeface="Arial" panose="020B0604020202020204" pitchFamily="34" charset="0"/>
              </a:rPr>
              <a:t>avzu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undan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shoxlar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a:ln>
                  <a:noFill/>
                </a:ln>
                <a:solidFill>
                  <a:schemeClr val="tx1"/>
                </a:solidFill>
                <a:effectLst/>
                <a:latin typeface="Arial" panose="020B0604020202020204" pitchFamily="34" charset="0"/>
              </a:rPr>
              <a:t>g</a:t>
            </a: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oyalar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chiqadi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shoxlardan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esa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mayda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shoxchalar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a:ln>
                  <a:noFill/>
                </a:ln>
                <a:solidFill>
                  <a:schemeClr val="tx1"/>
                </a:solidFill>
                <a:effectLst/>
                <a:latin typeface="Arial" panose="020B0604020202020204" pitchFamily="34" charset="0"/>
              </a:rPr>
              <a:t>m</a:t>
            </a:r>
            <a:r>
              <a:rPr kumimoji="0" lang="ru-RU" altLang="ru-RU" sz="4000" b="0" i="0" u="none" strike="noStrike" cap="none" normalizeH="0" baseline="0" dirty="0" err="1">
                <a:ln>
                  <a:noFill/>
                </a:ln>
                <a:solidFill>
                  <a:schemeClr val="tx1"/>
                </a:solidFill>
                <a:effectLst/>
                <a:latin typeface="Arial" panose="020B0604020202020204" pitchFamily="34" charset="0"/>
              </a:rPr>
              <a:t>isollar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tarqaladi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vizual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usuli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err="1">
                <a:ln>
                  <a:noFill/>
                </a:ln>
                <a:solidFill>
                  <a:schemeClr val="tx1"/>
                </a:solidFill>
                <a:effectLst/>
                <a:latin typeface="Arial" panose="020B0604020202020204" pitchFamily="34" charset="0"/>
              </a:rPr>
              <a:t>Ma</a:t>
            </a:r>
            <a:r>
              <a:rPr kumimoji="0" lang="en-US" altLang="ru-RU" sz="4000" b="1" i="0" u="none" strike="noStrike" cap="none" normalizeH="0" baseline="0" dirty="0" err="1">
                <a:ln>
                  <a:noFill/>
                </a:ln>
                <a:solidFill>
                  <a:schemeClr val="tx1"/>
                </a:solidFill>
                <a:effectLst/>
                <a:latin typeface="Arial" panose="020B0604020202020204" pitchFamily="34" charset="0"/>
              </a:rPr>
              <a:t>salan</a:t>
            </a:r>
            <a:r>
              <a:rPr kumimoji="0" lang="ru-RU" altLang="ru-RU" sz="4000" b="1"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Kreativlik</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nima</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4000" b="0" i="0" u="none" strike="noStrike" cap="none" normalizeH="0" baseline="0" dirty="0" err="1">
                <a:ln>
                  <a:noFill/>
                </a:ln>
                <a:solidFill>
                  <a:schemeClr val="tx1"/>
                </a:solidFill>
                <a:effectLst/>
                <a:latin typeface="Arial" panose="020B0604020202020204" pitchFamily="34" charset="0"/>
              </a:rPr>
              <a:t>Markazga</a:t>
            </a:r>
            <a:r>
              <a:rPr kumimoji="0" lang="ru-RU" altLang="ru-RU" sz="4000" b="0" i="0" u="none" strike="noStrike" cap="none" normalizeH="0" baseline="0" dirty="0">
                <a:ln>
                  <a:noFill/>
                </a:ln>
                <a:solidFill>
                  <a:schemeClr val="tx1"/>
                </a:solidFill>
                <a:effectLst/>
                <a:latin typeface="Arial" panose="020B0604020202020204" pitchFamily="34" charset="0"/>
              </a:rPr>
              <a:t> "KREATIVLIK" </a:t>
            </a:r>
            <a:r>
              <a:rPr kumimoji="0" lang="ru-RU" altLang="ru-RU" sz="4000" b="0" i="0" u="none" strike="noStrike" cap="none" normalizeH="0" baseline="0" dirty="0" err="1">
                <a:ln>
                  <a:noFill/>
                </a:ln>
                <a:solidFill>
                  <a:schemeClr val="tx1"/>
                </a:solidFill>
                <a:effectLst/>
                <a:latin typeface="Arial" panose="020B0604020202020204" pitchFamily="34" charset="0"/>
              </a:rPr>
              <a:t>deb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yozamiz</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4000" b="0" i="0" u="none" strike="noStrike" cap="none" normalizeH="0" baseline="0" dirty="0" err="1">
                <a:ln>
                  <a:noFill/>
                </a:ln>
                <a:solidFill>
                  <a:schemeClr val="tx1"/>
                </a:solidFill>
                <a:effectLst/>
                <a:latin typeface="Arial" panose="020B0604020202020204" pitchFamily="34" charset="0"/>
              </a:rPr>
              <a:t>Shoxlar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San’at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Texnika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Muloqot</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Muloqot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shoxchasidan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yangi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g‘oyalar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chiqadi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Noodatiy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salomlashish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So‘zsiz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tushunish</a:t>
            </a:r>
            <a:r>
              <a:rPr kumimoji="0" lang="ru-RU" altLang="ru-RU" sz="4000" b="0" i="0" u="none" strike="noStrike" cap="none" normalizeH="0" baseline="0" dirty="0">
                <a:ln>
                  <a:noFill/>
                </a:ln>
                <a:solidFill>
                  <a:schemeClr val="tx1"/>
                </a:solidFill>
                <a:effectLst/>
                <a:latin typeface="Arial" panose="020B0604020202020204" pitchFamily="34" charset="0"/>
              </a:rPr>
              <a:t>".</a:t>
            </a:r>
          </a:p>
        </p:txBody>
      </p:sp>
      <p:pic>
        <p:nvPicPr>
          <p:cNvPr id="7171" name="Picture 3" descr="How to Mind Map Step by Step | Examples, Templates &amp; Best Practices">
            <a:extLst>
              <a:ext uri="{FF2B5EF4-FFF2-40B4-BE49-F238E27FC236}">
                <a16:creationId xmlns:a16="http://schemas.microsoft.com/office/drawing/2014/main" id="{FFE68861-011B-0DCF-004A-C58EAA40DA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14509" y="2737352"/>
            <a:ext cx="8572500" cy="572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939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2" name="Rectangle 1">
            <a:extLst>
              <a:ext uri="{FF2B5EF4-FFF2-40B4-BE49-F238E27FC236}">
                <a16:creationId xmlns:a16="http://schemas.microsoft.com/office/drawing/2014/main" id="{4394F1F1-4998-FB13-C276-D6BD6A4932C1}"/>
              </a:ext>
            </a:extLst>
          </p:cNvPr>
          <p:cNvSpPr>
            <a:spLocks noChangeArrowheads="1"/>
          </p:cNvSpPr>
          <p:nvPr/>
        </p:nvSpPr>
        <p:spPr bwMode="auto">
          <a:xfrm>
            <a:off x="458797" y="1255088"/>
            <a:ext cx="10596554" cy="8710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000" b="1" i="0" u="none" strike="noStrike" cap="none" normalizeH="0" baseline="0" dirty="0">
                <a:ln>
                  <a:noFill/>
                </a:ln>
                <a:solidFill>
                  <a:srgbClr val="0070C0"/>
                </a:solidFill>
                <a:effectLst/>
                <a:latin typeface="Arial" panose="020B0604020202020204" pitchFamily="34" charset="0"/>
              </a:rPr>
              <a:t>O‘XSHASHLIKLAR QIDIRISH</a:t>
            </a:r>
            <a:r>
              <a:rPr kumimoji="0" lang="en-US" altLang="ru-RU" sz="4000" b="1" i="0" u="none" strike="noStrike" cap="none" normalizeH="0" baseline="0" dirty="0">
                <a:ln>
                  <a:noFill/>
                </a:ln>
                <a:solidFill>
                  <a:srgbClr val="0070C0"/>
                </a:solidFill>
                <a:effectLst/>
                <a:latin typeface="Arial" panose="020B0604020202020204" pitchFamily="34" charset="0"/>
              </a:rPr>
              <a:t> METODI</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err="1">
                <a:ln>
                  <a:noFill/>
                </a:ln>
                <a:solidFill>
                  <a:schemeClr val="tx1"/>
                </a:solidFill>
                <a:effectLst/>
                <a:latin typeface="Arial" panose="020B0604020202020204" pitchFamily="34" charset="0"/>
              </a:rPr>
              <a:t>Ikki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xil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bir-biriga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mutlaqo</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aloqasi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yo‘q</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narsalar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orasida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o‘xshashlik</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topish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orqali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charxlash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Agar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bizning</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darsimiz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samolyot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en-US" altLang="ru-RU" sz="4000" b="0" i="0" u="none" strike="noStrike" cap="none" normalizeH="0" baseline="0" dirty="0" err="1">
                <a:ln>
                  <a:noFill/>
                </a:ln>
                <a:solidFill>
                  <a:schemeClr val="tx1"/>
                </a:solidFill>
                <a:effectLst/>
                <a:latin typeface="Arial" panose="020B0604020202020204" pitchFamily="34" charset="0"/>
              </a:rPr>
              <a:t>ko‘rinishida</a:t>
            </a:r>
            <a:r>
              <a:rPr kumimoji="0" lang="en-US"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bo‘lganida</a:t>
            </a:r>
            <a:r>
              <a:rPr kumimoji="0" lang="ru-RU" altLang="ru-RU" sz="4000" b="0" i="0" u="none" strike="noStrike" cap="none" normalizeH="0" baseline="0" dirty="0">
                <a:ln>
                  <a:noFill/>
                </a:ln>
                <a:solidFill>
                  <a:schemeClr val="tx1"/>
                </a:solidFill>
                <a:effectLst/>
                <a:latin typeface="Arial" panose="020B0604020202020204" pitchFamily="34" charset="0"/>
              </a:rPr>
              <a:t>, u </a:t>
            </a:r>
            <a:r>
              <a:rPr kumimoji="0" lang="ru-RU" altLang="ru-RU" sz="4000" b="0" i="0" u="none" strike="noStrike" cap="none" normalizeH="0" baseline="0" dirty="0" err="1">
                <a:ln>
                  <a:noFill/>
                </a:ln>
                <a:solidFill>
                  <a:schemeClr val="tx1"/>
                </a:solidFill>
                <a:effectLst/>
                <a:latin typeface="Arial" panose="020B0604020202020204" pitchFamily="34" charset="0"/>
              </a:rPr>
              <a:t>qanday</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uchgan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bo‘lardi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deb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so‘raymiz</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insonni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qoliplardan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chiqishga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majbur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qiladi</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Divergent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biror</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buyumga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o‘xshatish</a:t>
            </a:r>
            <a:r>
              <a:rPr kumimoji="0" lang="ru-RU" altLang="ru-RU" sz="4000" b="0" i="0" u="none" strike="noStrike" cap="none" normalizeH="0" baseline="0" dirty="0">
                <a:ln>
                  <a:noFill/>
                </a:ln>
                <a:solidFill>
                  <a:schemeClr val="tx1"/>
                </a:solidFill>
                <a:effectLst/>
                <a:latin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4000" b="0" i="0" u="none" strike="noStrike" cap="none" normalizeH="0" baseline="0" dirty="0">
                <a:ln>
                  <a:noFill/>
                </a:ln>
                <a:solidFill>
                  <a:schemeClr val="tx1"/>
                </a:solidFill>
                <a:effectLst/>
                <a:latin typeface="Arial" panose="020B0604020202020204" pitchFamily="34" charset="0"/>
              </a:rPr>
              <a:t>"</a:t>
            </a:r>
            <a:r>
              <a:rPr kumimoji="0" lang="ru-RU" altLang="ru-RU" sz="4000" b="0" i="0" u="none" strike="noStrike" cap="none" normalizeH="0" baseline="0" dirty="0" err="1">
                <a:ln>
                  <a:noFill/>
                </a:ln>
                <a:solidFill>
                  <a:schemeClr val="tx1"/>
                </a:solidFill>
                <a:effectLst/>
                <a:latin typeface="Arial" panose="020B0604020202020204" pitchFamily="34" charset="0"/>
              </a:rPr>
              <a:t>Divergent</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fikrlash</a:t>
            </a:r>
            <a:r>
              <a:rPr kumimoji="0" lang="ru-RU" altLang="ru-RU" sz="4000" b="0" i="0" u="none" strike="noStrike" cap="none" normalizeH="0" baseline="0" dirty="0">
                <a:ln>
                  <a:noFill/>
                </a:ln>
                <a:solidFill>
                  <a:schemeClr val="tx1"/>
                </a:solidFill>
                <a:effectLst/>
                <a:latin typeface="Arial" panose="020B0604020202020204" pitchFamily="34" charset="0"/>
              </a:rPr>
              <a:t> — </a:t>
            </a:r>
            <a:r>
              <a:rPr kumimoji="0" lang="ru-RU" altLang="ru-RU" sz="4000" b="0" i="0" u="none" strike="noStrike" cap="none" normalizeH="0" baseline="0" dirty="0" err="1">
                <a:ln>
                  <a:noFill/>
                </a:ln>
                <a:solidFill>
                  <a:schemeClr val="tx1"/>
                </a:solidFill>
                <a:effectLst/>
                <a:latin typeface="Arial" panose="020B0604020202020204" pitchFamily="34" charset="0"/>
              </a:rPr>
              <a:t>bu</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ko‘p</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tarmoqli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Rozetkaga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udlinitel</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o‘xshaydi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Bitta</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manbadan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muammodan</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ko‘plab</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asboblarni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yechimlarni</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quvvatlantirish</a:t>
            </a:r>
            <a:r>
              <a:rPr kumimoji="0" lang="ru-RU" altLang="ru-RU" sz="4000" b="0" i="0" u="none" strike="noStrike" cap="none" normalizeH="0" baseline="0" dirty="0">
                <a:ln>
                  <a:noFill/>
                </a:ln>
                <a:solidFill>
                  <a:schemeClr val="tx1"/>
                </a:solidFill>
                <a:effectLst/>
                <a:latin typeface="Arial" panose="020B0604020202020204" pitchFamily="34" charset="0"/>
              </a:rPr>
              <a:t> </a:t>
            </a:r>
            <a:r>
              <a:rPr kumimoji="0" lang="ru-RU" altLang="ru-RU" sz="4000" b="0" i="0" u="none" strike="noStrike" cap="none" normalizeH="0" baseline="0" dirty="0" err="1">
                <a:ln>
                  <a:noFill/>
                </a:ln>
                <a:solidFill>
                  <a:schemeClr val="tx1"/>
                </a:solidFill>
                <a:effectLst/>
                <a:latin typeface="Arial" panose="020B0604020202020204" pitchFamily="34" charset="0"/>
              </a:rPr>
              <a:t>mumkin</a:t>
            </a:r>
            <a:r>
              <a:rPr kumimoji="0" lang="ru-RU" altLang="ru-RU" sz="4000" b="0" i="0" u="none" strike="noStrike" cap="none" normalizeH="0" baseline="0" dirty="0">
                <a:ln>
                  <a:noFill/>
                </a:ln>
                <a:solidFill>
                  <a:schemeClr val="tx1"/>
                </a:solidFill>
                <a:effectLst/>
                <a:latin typeface="Arial" panose="020B0604020202020204" pitchFamily="34" charset="0"/>
              </a:rPr>
              <a:t>."</a:t>
            </a:r>
          </a:p>
        </p:txBody>
      </p:sp>
      <p:pic>
        <p:nvPicPr>
          <p:cNvPr id="8195" name="Picture 3" descr="Activity-English5-Venn Diagram | PDF">
            <a:extLst>
              <a:ext uri="{FF2B5EF4-FFF2-40B4-BE49-F238E27FC236}">
                <a16:creationId xmlns:a16="http://schemas.microsoft.com/office/drawing/2014/main" id="{C040CBB7-4C30-5419-5915-A3BD8DB54DE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672" t="13664" r="6745" b="31250"/>
          <a:stretch/>
        </p:blipFill>
        <p:spPr bwMode="auto">
          <a:xfrm>
            <a:off x="11249025" y="2903303"/>
            <a:ext cx="6553200" cy="5372904"/>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a:extLst>
              <a:ext uri="{FF2B5EF4-FFF2-40B4-BE49-F238E27FC236}">
                <a16:creationId xmlns:a16="http://schemas.microsoft.com/office/drawing/2014/main" id="{08AF84AF-F79F-D8C9-5E12-4A33A1C32125}"/>
              </a:ext>
            </a:extLst>
          </p:cNvPr>
          <p:cNvPicPr>
            <a:picLocks noChangeAspect="1"/>
          </p:cNvPicPr>
          <p:nvPr/>
        </p:nvPicPr>
        <p:blipFill>
          <a:blip r:embed="rId8"/>
          <a:stretch>
            <a:fillRect/>
          </a:stretch>
        </p:blipFill>
        <p:spPr>
          <a:xfrm>
            <a:off x="15322550" y="3038474"/>
            <a:ext cx="2214553" cy="1636827"/>
          </a:xfrm>
          <a:prstGeom prst="rect">
            <a:avLst/>
          </a:prstGeom>
        </p:spPr>
      </p:pic>
    </p:spTree>
    <p:extLst>
      <p:ext uri="{BB962C8B-B14F-4D97-AF65-F5344CB8AC3E}">
        <p14:creationId xmlns:p14="http://schemas.microsoft.com/office/powerpoint/2010/main" val="3804822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37018893-4579-0A51-F3E4-BD2173F0B4DC}"/>
              </a:ext>
            </a:extLst>
          </p:cNvPr>
          <p:cNvSpPr txBox="1"/>
          <p:nvPr/>
        </p:nvSpPr>
        <p:spPr>
          <a:xfrm>
            <a:off x="158750" y="1856437"/>
            <a:ext cx="11956419" cy="7478970"/>
          </a:xfrm>
          <a:prstGeom prst="rect">
            <a:avLst/>
          </a:prstGeom>
          <a:noFill/>
        </p:spPr>
        <p:txBody>
          <a:bodyPr wrap="square">
            <a:spAutoFit/>
          </a:bodyPr>
          <a:lstStyle/>
          <a:p>
            <a:pPr algn="just"/>
            <a:r>
              <a:rPr lang="en-US" sz="4800" b="1" dirty="0" err="1"/>
              <a:t>Xulosa</a:t>
            </a:r>
            <a:r>
              <a:rPr lang="en-US" sz="4800" b="1" dirty="0"/>
              <a:t>:</a:t>
            </a:r>
            <a:r>
              <a:rPr lang="en-US" sz="4800" dirty="0"/>
              <a:t> </a:t>
            </a:r>
            <a:r>
              <a:rPr lang="en-US" sz="4800" dirty="0" err="1"/>
              <a:t>Zamonaviy</a:t>
            </a:r>
            <a:r>
              <a:rPr lang="en-US" sz="4800" dirty="0"/>
              <a:t> </a:t>
            </a:r>
            <a:r>
              <a:rPr lang="en-US" sz="4800" dirty="0" err="1"/>
              <a:t>ta’lim</a:t>
            </a:r>
            <a:r>
              <a:rPr lang="en-US" sz="4800" dirty="0"/>
              <a:t> </a:t>
            </a:r>
            <a:r>
              <a:rPr lang="en-US" sz="4800" dirty="0" err="1"/>
              <a:t>tizimining</a:t>
            </a:r>
            <a:r>
              <a:rPr lang="en-US" sz="4800" dirty="0"/>
              <a:t> </a:t>
            </a:r>
            <a:r>
              <a:rPr lang="en-US" sz="4800" dirty="0" err="1"/>
              <a:t>eng</a:t>
            </a:r>
            <a:r>
              <a:rPr lang="en-US" sz="4800" dirty="0"/>
              <a:t> </a:t>
            </a:r>
            <a:r>
              <a:rPr lang="en-US" sz="4800" dirty="0" err="1"/>
              <a:t>dolzarb</a:t>
            </a:r>
            <a:r>
              <a:rPr lang="en-US" sz="4800" dirty="0"/>
              <a:t> </a:t>
            </a:r>
            <a:r>
              <a:rPr lang="en-US" sz="4800" dirty="0" err="1"/>
              <a:t>masalalaridan</a:t>
            </a:r>
            <a:r>
              <a:rPr lang="en-US" sz="4800" dirty="0"/>
              <a:t> </a:t>
            </a:r>
            <a:r>
              <a:rPr lang="en-US" sz="4800" dirty="0" err="1"/>
              <a:t>biri</a:t>
            </a:r>
            <a:r>
              <a:rPr lang="en-US" sz="4800" dirty="0"/>
              <a:t> </a:t>
            </a:r>
            <a:r>
              <a:rPr lang="en-US" sz="4800" dirty="0" err="1"/>
              <a:t>bu</a:t>
            </a:r>
            <a:r>
              <a:rPr lang="en-US" sz="4800" dirty="0"/>
              <a:t> </a:t>
            </a:r>
            <a:r>
              <a:rPr lang="en-US" sz="4800" dirty="0" err="1"/>
              <a:t>o‘quvchilarda</a:t>
            </a:r>
            <a:r>
              <a:rPr lang="en-US" sz="4800" dirty="0"/>
              <a:t> </a:t>
            </a:r>
            <a:r>
              <a:rPr lang="en-US" sz="4800" dirty="0" err="1"/>
              <a:t>faqat</a:t>
            </a:r>
            <a:r>
              <a:rPr lang="en-US" sz="4800" dirty="0"/>
              <a:t> </a:t>
            </a:r>
            <a:r>
              <a:rPr lang="en-US" sz="4800" dirty="0" err="1"/>
              <a:t>bilim</a:t>
            </a:r>
            <a:r>
              <a:rPr lang="en-US" sz="4800" dirty="0"/>
              <a:t> </a:t>
            </a:r>
            <a:r>
              <a:rPr lang="en-US" sz="4800" dirty="0" err="1"/>
              <a:t>emas</a:t>
            </a:r>
            <a:r>
              <a:rPr lang="en-US" sz="4800" dirty="0"/>
              <a:t>, </a:t>
            </a:r>
            <a:r>
              <a:rPr lang="en-US" sz="4800" dirty="0" err="1"/>
              <a:t>balki</a:t>
            </a:r>
            <a:r>
              <a:rPr lang="en-US" sz="4800" dirty="0"/>
              <a:t> </a:t>
            </a:r>
            <a:r>
              <a:rPr lang="en-US" sz="4800" dirty="0" err="1"/>
              <a:t>yuqori</a:t>
            </a:r>
            <a:r>
              <a:rPr lang="en-US" sz="4800" dirty="0"/>
              <a:t> </a:t>
            </a:r>
            <a:r>
              <a:rPr lang="en-US" sz="4800" dirty="0" err="1"/>
              <a:t>darajadagi</a:t>
            </a:r>
            <a:r>
              <a:rPr lang="en-US" sz="4800" dirty="0"/>
              <a:t> </a:t>
            </a:r>
            <a:r>
              <a:rPr lang="en-US" sz="4800" dirty="0" err="1"/>
              <a:t>tafakkur</a:t>
            </a:r>
            <a:r>
              <a:rPr lang="en-US" sz="4800" dirty="0"/>
              <a:t> </a:t>
            </a:r>
            <a:r>
              <a:rPr lang="en-US" sz="4800" dirty="0" err="1"/>
              <a:t>ko‘nikmalarini</a:t>
            </a:r>
            <a:r>
              <a:rPr lang="en-US" sz="4800" dirty="0"/>
              <a:t> </a:t>
            </a:r>
            <a:r>
              <a:rPr lang="en-US" sz="4800" dirty="0" err="1"/>
              <a:t>shakllantirishdir</a:t>
            </a:r>
            <a:r>
              <a:rPr lang="en-US" sz="4800" dirty="0"/>
              <a:t>. XXI </a:t>
            </a:r>
            <a:r>
              <a:rPr lang="en-US" sz="4800" dirty="0" err="1"/>
              <a:t>asr</a:t>
            </a:r>
            <a:r>
              <a:rPr lang="en-US" sz="4800" dirty="0"/>
              <a:t> </a:t>
            </a:r>
            <a:r>
              <a:rPr lang="en-US" sz="4800" dirty="0" err="1"/>
              <a:t>boshidan</a:t>
            </a:r>
            <a:r>
              <a:rPr lang="en-US" sz="4800" dirty="0"/>
              <a:t> </a:t>
            </a:r>
            <a:r>
              <a:rPr lang="en-US" sz="4800" dirty="0" err="1"/>
              <a:t>boshlab</a:t>
            </a:r>
            <a:r>
              <a:rPr lang="en-US" sz="4800" dirty="0"/>
              <a:t> </a:t>
            </a:r>
            <a:r>
              <a:rPr lang="en-US" sz="4800" dirty="0" err="1"/>
              <a:t>dunyo</a:t>
            </a:r>
            <a:r>
              <a:rPr lang="en-US" sz="4800" dirty="0"/>
              <a:t> </a:t>
            </a:r>
            <a:r>
              <a:rPr lang="en-US" sz="4800" dirty="0" err="1"/>
              <a:t>ta’lim</a:t>
            </a:r>
            <a:r>
              <a:rPr lang="en-US" sz="4800" dirty="0"/>
              <a:t> </a:t>
            </a:r>
            <a:r>
              <a:rPr lang="en-US" sz="4800" dirty="0" err="1"/>
              <a:t>tizimida</a:t>
            </a:r>
            <a:r>
              <a:rPr lang="en-US" sz="4800" dirty="0"/>
              <a:t> “</a:t>
            </a:r>
            <a:r>
              <a:rPr lang="en-US" sz="4800" dirty="0" err="1"/>
              <a:t>faqat</a:t>
            </a:r>
            <a:r>
              <a:rPr lang="en-US" sz="4800" dirty="0"/>
              <a:t> </a:t>
            </a:r>
            <a:r>
              <a:rPr lang="en-US" sz="4800" dirty="0" err="1"/>
              <a:t>bilish</a:t>
            </a:r>
            <a:r>
              <a:rPr lang="en-US" sz="4800" dirty="0"/>
              <a:t>” </a:t>
            </a:r>
            <a:r>
              <a:rPr lang="en-US" sz="4800" dirty="0" err="1"/>
              <a:t>emas</a:t>
            </a:r>
            <a:r>
              <a:rPr lang="en-US" sz="4800" dirty="0"/>
              <a:t>, </a:t>
            </a:r>
            <a:r>
              <a:rPr lang="en-US" sz="4800" dirty="0" err="1"/>
              <a:t>balki</a:t>
            </a:r>
            <a:r>
              <a:rPr lang="en-US" sz="4800" dirty="0"/>
              <a:t> “</a:t>
            </a:r>
            <a:r>
              <a:rPr lang="en-US" sz="4800" dirty="0" err="1"/>
              <a:t>fikrlashni</a:t>
            </a:r>
            <a:r>
              <a:rPr lang="en-US" sz="4800" dirty="0"/>
              <a:t> </a:t>
            </a:r>
            <a:r>
              <a:rPr lang="en-US" sz="4800" dirty="0" err="1"/>
              <a:t>o‘rganish</a:t>
            </a:r>
            <a:r>
              <a:rPr lang="en-US" sz="4800" dirty="0"/>
              <a:t>” </a:t>
            </a:r>
            <a:r>
              <a:rPr lang="en-US" sz="4800" dirty="0" err="1"/>
              <a:t>tamoyili</a:t>
            </a:r>
            <a:r>
              <a:rPr lang="en-US" sz="4800" dirty="0"/>
              <a:t> </a:t>
            </a:r>
            <a:r>
              <a:rPr lang="en-US" sz="4800" dirty="0" err="1"/>
              <a:t>ustuvor</a:t>
            </a:r>
            <a:r>
              <a:rPr lang="en-US" sz="4800" dirty="0"/>
              <a:t> </a:t>
            </a:r>
            <a:r>
              <a:rPr lang="en-US" sz="4800" dirty="0" err="1"/>
              <a:t>yo‘nalishga</a:t>
            </a:r>
            <a:r>
              <a:rPr lang="en-US" sz="4800" dirty="0"/>
              <a:t> </a:t>
            </a:r>
            <a:r>
              <a:rPr lang="en-US" sz="4800" dirty="0" err="1"/>
              <a:t>aylandi</a:t>
            </a:r>
            <a:r>
              <a:rPr lang="en-US" sz="4800" dirty="0"/>
              <a:t>. Bu </a:t>
            </a:r>
            <a:r>
              <a:rPr lang="en-US" sz="4800" dirty="0" err="1"/>
              <a:t>jarayonda</a:t>
            </a:r>
            <a:r>
              <a:rPr lang="en-US" sz="4800" dirty="0"/>
              <a:t> </a:t>
            </a:r>
            <a:r>
              <a:rPr lang="en-US" sz="4800" dirty="0" err="1"/>
              <a:t>konvergent</a:t>
            </a:r>
            <a:r>
              <a:rPr lang="en-US" sz="4800" dirty="0"/>
              <a:t> </a:t>
            </a:r>
            <a:r>
              <a:rPr lang="en-US" sz="4800" dirty="0" err="1"/>
              <a:t>va</a:t>
            </a:r>
            <a:r>
              <a:rPr lang="en-US" sz="4800" dirty="0"/>
              <a:t> divergent </a:t>
            </a:r>
            <a:r>
              <a:rPr lang="en-US" sz="4800" dirty="0" err="1"/>
              <a:t>fikrlashni</a:t>
            </a:r>
            <a:r>
              <a:rPr lang="en-US" sz="4800" dirty="0"/>
              <a:t> </a:t>
            </a:r>
            <a:r>
              <a:rPr lang="en-US" sz="4800" dirty="0" err="1"/>
              <a:t>integratsiyalash</a:t>
            </a:r>
            <a:r>
              <a:rPr lang="en-US" sz="4800" dirty="0"/>
              <a:t> </a:t>
            </a:r>
            <a:r>
              <a:rPr lang="en-US" sz="4800" dirty="0" err="1"/>
              <a:t>muhim</a:t>
            </a:r>
            <a:r>
              <a:rPr lang="en-US" sz="4800" dirty="0"/>
              <a:t> </a:t>
            </a:r>
            <a:r>
              <a:rPr lang="en-US" sz="4800" dirty="0" err="1"/>
              <a:t>ilmiy-pedagogik</a:t>
            </a:r>
            <a:r>
              <a:rPr lang="en-US" sz="4800" dirty="0"/>
              <a:t> </a:t>
            </a:r>
            <a:r>
              <a:rPr lang="en-US" sz="4800" dirty="0" err="1"/>
              <a:t>muammo</a:t>
            </a:r>
            <a:r>
              <a:rPr lang="en-US" sz="4800" dirty="0"/>
              <a:t> </a:t>
            </a:r>
            <a:r>
              <a:rPr lang="en-US" sz="4800" dirty="0" err="1"/>
              <a:t>sifatida</a:t>
            </a:r>
            <a:r>
              <a:rPr lang="en-US" sz="4800" dirty="0"/>
              <a:t> </a:t>
            </a:r>
            <a:r>
              <a:rPr lang="en-US" sz="4800" dirty="0" err="1"/>
              <a:t>qaralmoqda</a:t>
            </a:r>
            <a:r>
              <a:rPr lang="en-US" sz="4800" dirty="0"/>
              <a:t>.</a:t>
            </a:r>
            <a:endParaRPr lang="ru-RU" sz="4800" dirty="0"/>
          </a:p>
        </p:txBody>
      </p:sp>
      <p:pic>
        <p:nvPicPr>
          <p:cNvPr id="7170" name="Picture 2" descr="BOSHLANG'ICH TA'LIMNI RIVOJLANTIRISHNING GLOBAL MASALALARI: MUAMMO,  TADQIQOT” MAVZUSIDAGI XALQARO ILMIY-AMALIY ANJUMA">
            <a:extLst>
              <a:ext uri="{FF2B5EF4-FFF2-40B4-BE49-F238E27FC236}">
                <a16:creationId xmlns:a16="http://schemas.microsoft.com/office/drawing/2014/main" id="{5FA17D34-E0C4-A291-60F2-CDE50A890F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339535" y="1666875"/>
            <a:ext cx="5214095" cy="437235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Boshlang'ich ta'lim»/«Начальное образование»/«Elementary education»">
            <a:extLst>
              <a:ext uri="{FF2B5EF4-FFF2-40B4-BE49-F238E27FC236}">
                <a16:creationId xmlns:a16="http://schemas.microsoft.com/office/drawing/2014/main" id="{035D2D5C-C9FC-7E17-8EE7-637BB624218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339535" y="6345393"/>
            <a:ext cx="5217855" cy="3627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91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TextBox 7">
            <a:extLst>
              <a:ext uri="{FF2B5EF4-FFF2-40B4-BE49-F238E27FC236}">
                <a16:creationId xmlns:a16="http://schemas.microsoft.com/office/drawing/2014/main" id="{1CF17F6A-2C40-DA6A-D30A-E91450D1CA3D}"/>
              </a:ext>
            </a:extLst>
          </p:cNvPr>
          <p:cNvSpPr txBox="1"/>
          <p:nvPr/>
        </p:nvSpPr>
        <p:spPr>
          <a:xfrm>
            <a:off x="539750" y="1664888"/>
            <a:ext cx="10134600" cy="8710077"/>
          </a:xfrm>
          <a:prstGeom prst="rect">
            <a:avLst/>
          </a:prstGeom>
          <a:noFill/>
        </p:spPr>
        <p:txBody>
          <a:bodyPr wrap="square">
            <a:spAutoFit/>
          </a:bodyPr>
          <a:lstStyle/>
          <a:p>
            <a:pPr algn="ctr"/>
            <a:r>
              <a:rPr lang="en-US" sz="4000" b="1" dirty="0">
                <a:solidFill>
                  <a:schemeClr val="accent2">
                    <a:lumMod val="75000"/>
                  </a:schemeClr>
                </a:solidFill>
              </a:rPr>
              <a:t>VAZIYAT: "XULQ-ATVOR VA ERKIN FIKR"</a:t>
            </a:r>
          </a:p>
          <a:p>
            <a:pPr algn="just"/>
            <a:r>
              <a:rPr lang="en-US" sz="4000" dirty="0" err="1"/>
              <a:t>Tarbiya</a:t>
            </a:r>
            <a:r>
              <a:rPr lang="en-US" sz="4000" dirty="0"/>
              <a:t> </a:t>
            </a:r>
            <a:r>
              <a:rPr lang="en-US" sz="4000" dirty="0" err="1"/>
              <a:t>darsida</a:t>
            </a:r>
            <a:r>
              <a:rPr lang="en-US" sz="4000" dirty="0"/>
              <a:t> "</a:t>
            </a:r>
            <a:r>
              <a:rPr lang="en-US" sz="4000" dirty="0" err="1"/>
              <a:t>Kattalarga</a:t>
            </a:r>
            <a:r>
              <a:rPr lang="en-US" sz="4000" dirty="0"/>
              <a:t> </a:t>
            </a:r>
            <a:r>
              <a:rPr lang="en-US" sz="4000" dirty="0" err="1"/>
              <a:t>hurmat</a:t>
            </a:r>
            <a:r>
              <a:rPr lang="en-US" sz="4000" dirty="0"/>
              <a:t>" </a:t>
            </a:r>
            <a:r>
              <a:rPr lang="en-US" sz="4000" dirty="0" err="1"/>
              <a:t>mavzusi</a:t>
            </a:r>
            <a:r>
              <a:rPr lang="en-US" sz="4000" dirty="0"/>
              <a:t> </a:t>
            </a:r>
            <a:r>
              <a:rPr lang="en-US" sz="4000" dirty="0" err="1"/>
              <a:t>o‘tilmoqda</a:t>
            </a:r>
            <a:r>
              <a:rPr lang="en-US" sz="4000" dirty="0"/>
              <a:t>. Bir </a:t>
            </a:r>
            <a:r>
              <a:rPr lang="en-US" sz="4000" dirty="0" err="1"/>
              <a:t>o‘quvchi</a:t>
            </a:r>
            <a:r>
              <a:rPr lang="en-US" sz="4000" dirty="0"/>
              <a:t>: </a:t>
            </a:r>
            <a:r>
              <a:rPr lang="en-US" sz="4000" b="1" dirty="0"/>
              <a:t>"Agar </a:t>
            </a:r>
            <a:r>
              <a:rPr lang="en-US" sz="4000" b="1" dirty="0" err="1"/>
              <a:t>kattalar</a:t>
            </a:r>
            <a:r>
              <a:rPr lang="en-US" sz="4000" b="1" dirty="0"/>
              <a:t> </a:t>
            </a:r>
            <a:r>
              <a:rPr lang="en-US" sz="4000" b="1" dirty="0" err="1"/>
              <a:t>nohaq</a:t>
            </a:r>
            <a:r>
              <a:rPr lang="en-US" sz="4000" b="1" dirty="0"/>
              <a:t> </a:t>
            </a:r>
            <a:r>
              <a:rPr lang="en-US" sz="4000" b="1" dirty="0" err="1"/>
              <a:t>bo‘lsa</a:t>
            </a:r>
            <a:r>
              <a:rPr lang="en-US" sz="4000" b="1" dirty="0"/>
              <a:t>-chi? </a:t>
            </a:r>
            <a:r>
              <a:rPr lang="en-US" sz="4000" b="1" dirty="0" err="1"/>
              <a:t>Ularni</a:t>
            </a:r>
            <a:r>
              <a:rPr lang="en-US" sz="4000" b="1" dirty="0"/>
              <a:t> </a:t>
            </a:r>
            <a:r>
              <a:rPr lang="en-US" sz="4000" b="1" dirty="0" err="1"/>
              <a:t>barbir</a:t>
            </a:r>
            <a:r>
              <a:rPr lang="en-US" sz="4000" b="1" dirty="0"/>
              <a:t> </a:t>
            </a:r>
            <a:r>
              <a:rPr lang="en-US" sz="4000" b="1" dirty="0" err="1"/>
              <a:t>hurmat</a:t>
            </a:r>
            <a:r>
              <a:rPr lang="en-US" sz="4000" b="1" dirty="0"/>
              <a:t> </a:t>
            </a:r>
            <a:r>
              <a:rPr lang="en-US" sz="4000" b="1" dirty="0" err="1"/>
              <a:t>qilish</a:t>
            </a:r>
            <a:r>
              <a:rPr lang="en-US" sz="4000" b="1" dirty="0"/>
              <a:t> </a:t>
            </a:r>
            <a:r>
              <a:rPr lang="en-US" sz="4000" b="1" dirty="0" err="1"/>
              <a:t>kerakmi</a:t>
            </a:r>
            <a:r>
              <a:rPr lang="en-US" sz="4000" b="1" dirty="0"/>
              <a:t> </a:t>
            </a:r>
            <a:r>
              <a:rPr lang="en-US" sz="4000" b="1" dirty="0" err="1"/>
              <a:t>yoki</a:t>
            </a:r>
            <a:r>
              <a:rPr lang="en-US" sz="4000" b="1" dirty="0"/>
              <a:t> </a:t>
            </a:r>
            <a:r>
              <a:rPr lang="en-US" sz="4000" b="1" dirty="0" err="1"/>
              <a:t>haqiqatni</a:t>
            </a:r>
            <a:r>
              <a:rPr lang="en-US" sz="4000" b="1" dirty="0"/>
              <a:t> </a:t>
            </a:r>
            <a:r>
              <a:rPr lang="en-US" sz="4000" b="1" dirty="0" err="1"/>
              <a:t>aytish</a:t>
            </a:r>
            <a:r>
              <a:rPr lang="en-US" sz="4000" b="1" dirty="0"/>
              <a:t> </a:t>
            </a:r>
            <a:r>
              <a:rPr lang="en-US" sz="4000" b="1" dirty="0" err="1"/>
              <a:t>kerakmi</a:t>
            </a:r>
            <a:r>
              <a:rPr lang="en-US" sz="4000" b="1" dirty="0"/>
              <a:t>?" </a:t>
            </a:r>
            <a:r>
              <a:rPr lang="en-US" sz="4000" dirty="0"/>
              <a:t>deb </a:t>
            </a:r>
            <a:r>
              <a:rPr lang="en-US" sz="4000" dirty="0" err="1"/>
              <a:t>baxsli</a:t>
            </a:r>
            <a:r>
              <a:rPr lang="en-US" sz="4000" dirty="0"/>
              <a:t> </a:t>
            </a:r>
            <a:r>
              <a:rPr lang="en-US" sz="4000" dirty="0" err="1"/>
              <a:t>savol</a:t>
            </a:r>
            <a:r>
              <a:rPr lang="en-US" sz="4000" dirty="0"/>
              <a:t> </a:t>
            </a:r>
            <a:r>
              <a:rPr lang="en-US" sz="4000" dirty="0" err="1"/>
              <a:t>tashlaydi</a:t>
            </a:r>
            <a:r>
              <a:rPr lang="en-US" sz="4000" dirty="0"/>
              <a:t>. </a:t>
            </a:r>
            <a:r>
              <a:rPr lang="en-US" sz="4000" dirty="0" err="1"/>
              <a:t>Sinf</a:t>
            </a:r>
            <a:r>
              <a:rPr lang="en-US" sz="4000" dirty="0"/>
              <a:t> </a:t>
            </a:r>
            <a:r>
              <a:rPr lang="en-US" sz="4000" dirty="0" err="1"/>
              <a:t>ikkiga</a:t>
            </a:r>
            <a:r>
              <a:rPr lang="en-US" sz="4000" dirty="0"/>
              <a:t> </a:t>
            </a:r>
            <a:r>
              <a:rPr lang="en-US" sz="4000" dirty="0" err="1"/>
              <a:t>bo‘lindi</a:t>
            </a:r>
            <a:r>
              <a:rPr lang="en-US" sz="4000" dirty="0"/>
              <a:t>. </a:t>
            </a:r>
            <a:r>
              <a:rPr lang="en-US" sz="4000" dirty="0" err="1"/>
              <a:t>Tartib</a:t>
            </a:r>
            <a:r>
              <a:rPr lang="en-US" sz="4000" dirty="0"/>
              <a:t> </a:t>
            </a:r>
            <a:r>
              <a:rPr lang="en-US" sz="4000" dirty="0" err="1"/>
              <a:t>tarafdorlari</a:t>
            </a:r>
            <a:r>
              <a:rPr lang="en-US" sz="4000" dirty="0"/>
              <a:t> (</a:t>
            </a:r>
            <a:r>
              <a:rPr lang="en-US" sz="4000" dirty="0" err="1"/>
              <a:t>konvergentlar</a:t>
            </a:r>
            <a:r>
              <a:rPr lang="en-US" sz="4000" dirty="0"/>
              <a:t>) "Katta </a:t>
            </a:r>
            <a:r>
              <a:rPr lang="en-US" sz="4000" dirty="0" err="1"/>
              <a:t>barbir</a:t>
            </a:r>
            <a:r>
              <a:rPr lang="en-US" sz="4000" dirty="0"/>
              <a:t> </a:t>
            </a:r>
            <a:r>
              <a:rPr lang="en-US" sz="4000" dirty="0" err="1"/>
              <a:t>katta</a:t>
            </a:r>
            <a:r>
              <a:rPr lang="en-US" sz="4000" dirty="0"/>
              <a:t>" </a:t>
            </a:r>
            <a:r>
              <a:rPr lang="en-US" sz="4000" dirty="0" err="1"/>
              <a:t>deyishdi</a:t>
            </a:r>
            <a:r>
              <a:rPr lang="en-US" sz="4000" dirty="0"/>
              <a:t>, </a:t>
            </a:r>
            <a:r>
              <a:rPr lang="en-US" sz="4000" dirty="0" err="1"/>
              <a:t>erkin</a:t>
            </a:r>
            <a:r>
              <a:rPr lang="en-US" sz="4000" dirty="0"/>
              <a:t> </a:t>
            </a:r>
            <a:r>
              <a:rPr lang="en-US" sz="4000" dirty="0" err="1"/>
              <a:t>fikrlovchilar</a:t>
            </a:r>
            <a:r>
              <a:rPr lang="en-US" sz="4000" dirty="0"/>
              <a:t> (</a:t>
            </a:r>
            <a:r>
              <a:rPr lang="en-US" sz="4000" dirty="0" err="1"/>
              <a:t>divergentlar</a:t>
            </a:r>
            <a:r>
              <a:rPr lang="en-US" sz="4000" dirty="0"/>
              <a:t>) </a:t>
            </a:r>
            <a:r>
              <a:rPr lang="en-US" sz="4000" dirty="0" err="1"/>
              <a:t>esa</a:t>
            </a:r>
            <a:r>
              <a:rPr lang="en-US" sz="4000" dirty="0"/>
              <a:t> "</a:t>
            </a:r>
            <a:r>
              <a:rPr lang="en-US" sz="4000" dirty="0" err="1"/>
              <a:t>Haqiqat</a:t>
            </a:r>
            <a:r>
              <a:rPr lang="en-US" sz="4000" dirty="0"/>
              <a:t> </a:t>
            </a:r>
            <a:r>
              <a:rPr lang="en-US" sz="4000" dirty="0" err="1"/>
              <a:t>ustun</a:t>
            </a:r>
            <a:r>
              <a:rPr lang="en-US" sz="4000" dirty="0"/>
              <a:t>" </a:t>
            </a:r>
            <a:r>
              <a:rPr lang="en-US" sz="4000" dirty="0" err="1"/>
              <a:t>deydi</a:t>
            </a:r>
            <a:r>
              <a:rPr lang="en-US" sz="4000" dirty="0"/>
              <a:t>.</a:t>
            </a:r>
          </a:p>
          <a:p>
            <a:pPr algn="just"/>
            <a:r>
              <a:rPr lang="en-US" sz="4000" b="1" dirty="0" err="1"/>
              <a:t>Muammo</a:t>
            </a:r>
            <a:r>
              <a:rPr lang="en-US" sz="4000" b="1" dirty="0"/>
              <a:t>:</a:t>
            </a:r>
            <a:r>
              <a:rPr lang="en-US" sz="4000" dirty="0"/>
              <a:t> </a:t>
            </a:r>
            <a:r>
              <a:rPr lang="en-US" sz="4000" dirty="0" err="1"/>
              <a:t>Sinfda</a:t>
            </a:r>
            <a:r>
              <a:rPr lang="en-US" sz="4000" dirty="0"/>
              <a:t> </a:t>
            </a:r>
            <a:r>
              <a:rPr lang="en-US" sz="4000" dirty="0" err="1"/>
              <a:t>tartib</a:t>
            </a:r>
            <a:r>
              <a:rPr lang="en-US" sz="4000" dirty="0"/>
              <a:t> </a:t>
            </a:r>
            <a:r>
              <a:rPr lang="en-US" sz="4000" dirty="0" err="1"/>
              <a:t>buzildi</a:t>
            </a:r>
            <a:r>
              <a:rPr lang="en-US" sz="4000" dirty="0"/>
              <a:t>, </a:t>
            </a:r>
            <a:r>
              <a:rPr lang="en-US" sz="4000" dirty="0" err="1"/>
              <a:t>o‘quvchilar</a:t>
            </a:r>
            <a:r>
              <a:rPr lang="en-US" sz="4000" dirty="0"/>
              <a:t> </a:t>
            </a:r>
            <a:r>
              <a:rPr lang="en-US" sz="4000" dirty="0" err="1"/>
              <a:t>o‘zaro</a:t>
            </a:r>
            <a:r>
              <a:rPr lang="en-US" sz="4000" dirty="0"/>
              <a:t> </a:t>
            </a:r>
            <a:r>
              <a:rPr lang="en-US" sz="4000" dirty="0" err="1"/>
              <a:t>tortishib</a:t>
            </a:r>
            <a:r>
              <a:rPr lang="en-US" sz="4000" dirty="0"/>
              <a:t> </a:t>
            </a:r>
            <a:r>
              <a:rPr lang="en-US" sz="4000" dirty="0" err="1"/>
              <a:t>baqir</a:t>
            </a:r>
            <a:r>
              <a:rPr lang="en-US" sz="4000" dirty="0"/>
              <a:t> </a:t>
            </a:r>
            <a:r>
              <a:rPr lang="en-US" sz="4000" dirty="0" err="1"/>
              <a:t>chaqir</a:t>
            </a:r>
            <a:r>
              <a:rPr lang="en-US" sz="4000" dirty="0"/>
              <a:t> </a:t>
            </a:r>
            <a:r>
              <a:rPr lang="en-US" sz="4000" dirty="0" err="1"/>
              <a:t>boshlandi</a:t>
            </a:r>
            <a:r>
              <a:rPr lang="en-US" sz="4000" dirty="0"/>
              <a:t>. </a:t>
            </a:r>
            <a:r>
              <a:rPr lang="en-US" sz="4000" dirty="0" err="1"/>
              <a:t>O‘qituvchi</a:t>
            </a:r>
            <a:r>
              <a:rPr lang="en-US" sz="4000" dirty="0"/>
              <a:t> </a:t>
            </a:r>
            <a:r>
              <a:rPr lang="en-US" sz="4000" dirty="0" err="1"/>
              <a:t>bu</a:t>
            </a:r>
            <a:r>
              <a:rPr lang="en-US" sz="4000" dirty="0"/>
              <a:t> </a:t>
            </a:r>
            <a:r>
              <a:rPr lang="en-US" sz="4000" dirty="0" err="1"/>
              <a:t>baxsli</a:t>
            </a:r>
            <a:r>
              <a:rPr lang="en-US" sz="4000" dirty="0"/>
              <a:t> </a:t>
            </a:r>
            <a:r>
              <a:rPr lang="en-US" sz="4000" dirty="0" err="1"/>
              <a:t>vaziyatdan</a:t>
            </a:r>
            <a:r>
              <a:rPr lang="en-US" sz="4000" dirty="0"/>
              <a:t> </a:t>
            </a:r>
            <a:r>
              <a:rPr lang="en-US" sz="4000" dirty="0" err="1"/>
              <a:t>qanday</a:t>
            </a:r>
            <a:r>
              <a:rPr lang="en-US" sz="4000" dirty="0"/>
              <a:t> </a:t>
            </a:r>
            <a:r>
              <a:rPr lang="en-US" sz="4000" dirty="0" err="1"/>
              <a:t>qilib</a:t>
            </a:r>
            <a:r>
              <a:rPr lang="en-US" sz="4000" dirty="0"/>
              <a:t> </a:t>
            </a:r>
            <a:r>
              <a:rPr lang="en-US" sz="4000" dirty="0" err="1"/>
              <a:t>o‘quvchilarni</a:t>
            </a:r>
            <a:r>
              <a:rPr lang="en-US" sz="4000" dirty="0"/>
              <a:t> ham </a:t>
            </a:r>
            <a:r>
              <a:rPr lang="en-US" sz="4000" dirty="0" err="1"/>
              <a:t>mantiqiy</a:t>
            </a:r>
            <a:r>
              <a:rPr lang="en-US" sz="4000" dirty="0"/>
              <a:t> </a:t>
            </a:r>
            <a:r>
              <a:rPr lang="en-US" sz="4000" dirty="0" err="1"/>
              <a:t>xulosaga</a:t>
            </a:r>
            <a:r>
              <a:rPr lang="en-US" sz="4000" dirty="0"/>
              <a:t>, ham </a:t>
            </a:r>
            <a:r>
              <a:rPr lang="en-US" sz="4000" dirty="0" err="1"/>
              <a:t>kreativ</a:t>
            </a:r>
            <a:r>
              <a:rPr lang="en-US" sz="4000" dirty="0"/>
              <a:t> </a:t>
            </a:r>
            <a:r>
              <a:rPr lang="en-US" sz="4000" dirty="0" err="1"/>
              <a:t>yechimga</a:t>
            </a:r>
            <a:r>
              <a:rPr lang="en-US" sz="4000" dirty="0"/>
              <a:t> </a:t>
            </a:r>
            <a:r>
              <a:rPr lang="en-US" sz="4000" dirty="0" err="1"/>
              <a:t>olib</a:t>
            </a:r>
            <a:r>
              <a:rPr lang="en-US" sz="4000" dirty="0"/>
              <a:t> </a:t>
            </a:r>
            <a:r>
              <a:rPr lang="en-US" sz="4000" dirty="0" err="1"/>
              <a:t>kelishi</a:t>
            </a:r>
            <a:r>
              <a:rPr lang="en-US" sz="4000" dirty="0"/>
              <a:t> </a:t>
            </a:r>
            <a:r>
              <a:rPr lang="en-US" sz="4000" dirty="0" err="1"/>
              <a:t>mumkin</a:t>
            </a:r>
            <a:r>
              <a:rPr lang="en-US" sz="4000" dirty="0"/>
              <a:t>?</a:t>
            </a:r>
          </a:p>
        </p:txBody>
      </p:sp>
      <p:pic>
        <p:nvPicPr>
          <p:cNvPr id="9218" name="Picture 2" descr="Question Mark in Thought Bubble - Symbol of Inquiry and Curiosity #2002348  | Clipart Library">
            <a:extLst>
              <a:ext uri="{FF2B5EF4-FFF2-40B4-BE49-F238E27FC236}">
                <a16:creationId xmlns:a16="http://schemas.microsoft.com/office/drawing/2014/main" id="{D84A37CF-D56E-F671-DD94-D6E22ACADAA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31550" y="2200275"/>
            <a:ext cx="6781800" cy="678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832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TextBox 6">
            <a:extLst>
              <a:ext uri="{FF2B5EF4-FFF2-40B4-BE49-F238E27FC236}">
                <a16:creationId xmlns:a16="http://schemas.microsoft.com/office/drawing/2014/main" id="{0D4E057C-9164-638C-12A9-EAEBC1694D0A}"/>
              </a:ext>
            </a:extLst>
          </p:cNvPr>
          <p:cNvSpPr txBox="1"/>
          <p:nvPr/>
        </p:nvSpPr>
        <p:spPr>
          <a:xfrm>
            <a:off x="2901949" y="4985176"/>
            <a:ext cx="12496801"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800" b="1" i="0" u="none" strike="noStrike" cap="none" normalizeH="0" baseline="0" dirty="0">
                <a:ln>
                  <a:noFill/>
                </a:ln>
                <a:solidFill>
                  <a:srgbClr val="0070C0"/>
                </a:solidFill>
                <a:effectLst/>
                <a:latin typeface="Arial" panose="020B0604020202020204" pitchFamily="34" charset="0"/>
              </a:rPr>
              <a:t>"QARORLAR ZINAPOYASI“</a:t>
            </a:r>
            <a:r>
              <a:rPr kumimoji="0" lang="en-US" altLang="ru-RU" sz="4800" b="1" i="0" u="none" strike="noStrike" cap="none" normalizeH="0" baseline="0" dirty="0">
                <a:ln>
                  <a:noFill/>
                </a:ln>
                <a:solidFill>
                  <a:srgbClr val="0070C0"/>
                </a:solidFill>
                <a:effectLst/>
                <a:latin typeface="Arial" panose="020B0604020202020204" pitchFamily="34" charset="0"/>
              </a:rPr>
              <a:t> METODI</a:t>
            </a:r>
          </a:p>
        </p:txBody>
      </p:sp>
    </p:spTree>
    <p:extLst>
      <p:ext uri="{BB962C8B-B14F-4D97-AF65-F5344CB8AC3E}">
        <p14:creationId xmlns:p14="http://schemas.microsoft.com/office/powerpoint/2010/main" val="11626052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3E2B9D0E-9C8E-6D68-A085-22571AE4D539}"/>
              </a:ext>
            </a:extLst>
          </p:cNvPr>
          <p:cNvSpPr txBox="1"/>
          <p:nvPr/>
        </p:nvSpPr>
        <p:spPr>
          <a:xfrm>
            <a:off x="182752" y="1670227"/>
            <a:ext cx="17370878" cy="3416320"/>
          </a:xfrm>
          <a:prstGeom prst="rect">
            <a:avLst/>
          </a:prstGeom>
          <a:noFill/>
        </p:spPr>
        <p:txBody>
          <a:bodyPr wrap="square">
            <a:spAutoFit/>
          </a:bodyPr>
          <a:lstStyle/>
          <a:p>
            <a:r>
              <a:rPr lang="en-US" sz="3600" b="1" dirty="0"/>
              <a:t>1.J.P. Guilford </a:t>
            </a:r>
            <a:r>
              <a:rPr lang="en-US" sz="3600" b="1" dirty="0" err="1"/>
              <a:t>tomonidan</a:t>
            </a:r>
            <a:r>
              <a:rPr lang="en-US" sz="3600" b="1" dirty="0"/>
              <a:t> 1950-yilda </a:t>
            </a:r>
            <a:r>
              <a:rPr lang="en-US" sz="3600" b="1" dirty="0" err="1"/>
              <a:t>ilgari</a:t>
            </a:r>
            <a:r>
              <a:rPr lang="en-US" sz="3600" b="1" dirty="0"/>
              <a:t> </a:t>
            </a:r>
            <a:r>
              <a:rPr lang="en-US" sz="3600" b="1" dirty="0" err="1"/>
              <a:t>surilgan</a:t>
            </a:r>
            <a:r>
              <a:rPr lang="en-US" sz="3600" b="1" dirty="0"/>
              <a:t> </a:t>
            </a:r>
            <a:r>
              <a:rPr lang="en-US" sz="3600" b="1" dirty="0" err="1"/>
              <a:t>fikrlash</a:t>
            </a:r>
            <a:r>
              <a:rPr lang="en-US" sz="3600" b="1" dirty="0"/>
              <a:t> </a:t>
            </a:r>
            <a:r>
              <a:rPr lang="en-US" sz="3600" b="1" dirty="0" err="1"/>
              <a:t>modeli</a:t>
            </a:r>
            <a:r>
              <a:rPr lang="en-US" sz="3600" b="1" dirty="0"/>
              <a:t> </a:t>
            </a:r>
            <a:r>
              <a:rPr lang="en-US" sz="3600" b="1" dirty="0" err="1"/>
              <a:t>qaysi</a:t>
            </a:r>
            <a:r>
              <a:rPr lang="en-US" sz="3600" b="1" dirty="0"/>
              <a:t> </a:t>
            </a:r>
            <a:r>
              <a:rPr lang="en-US" sz="3600" b="1" dirty="0" err="1"/>
              <a:t>ilmiy</a:t>
            </a:r>
            <a:r>
              <a:rPr lang="en-US" sz="3600" b="1" dirty="0"/>
              <a:t> </a:t>
            </a:r>
            <a:r>
              <a:rPr lang="en-US" sz="3600" b="1" dirty="0" err="1"/>
              <a:t>muammoga</a:t>
            </a:r>
            <a:r>
              <a:rPr lang="en-US" sz="3600" b="1" dirty="0"/>
              <a:t> </a:t>
            </a:r>
            <a:r>
              <a:rPr lang="en-US" sz="3600" b="1" dirty="0" err="1"/>
              <a:t>yechim</a:t>
            </a:r>
            <a:r>
              <a:rPr lang="en-US" sz="3600" b="1" dirty="0"/>
              <a:t> </a:t>
            </a:r>
            <a:r>
              <a:rPr lang="en-US" sz="3600" b="1" dirty="0" err="1"/>
              <a:t>sifatida</a:t>
            </a:r>
            <a:r>
              <a:rPr lang="en-US" sz="3600" b="1" dirty="0"/>
              <a:t> </a:t>
            </a:r>
            <a:r>
              <a:rPr lang="en-US" sz="3600" b="1" dirty="0" err="1"/>
              <a:t>ishlab</a:t>
            </a:r>
            <a:r>
              <a:rPr lang="en-US" sz="3600" b="1" dirty="0"/>
              <a:t> </a:t>
            </a:r>
            <a:r>
              <a:rPr lang="en-US" sz="3600" b="1" dirty="0" err="1"/>
              <a:t>chiqilgan</a:t>
            </a:r>
            <a:r>
              <a:rPr lang="en-US" sz="3600" b="1" dirty="0"/>
              <a:t>?</a:t>
            </a:r>
          </a:p>
          <a:p>
            <a:r>
              <a:rPr lang="en-US" sz="3600" dirty="0"/>
              <a:t>a) </a:t>
            </a:r>
            <a:r>
              <a:rPr lang="en-US" sz="3600" dirty="0" err="1"/>
              <a:t>Ta’limda</a:t>
            </a:r>
            <a:r>
              <a:rPr lang="en-US" sz="3600" dirty="0"/>
              <a:t> </a:t>
            </a:r>
            <a:r>
              <a:rPr lang="en-US" sz="3600" dirty="0" err="1"/>
              <a:t>baholash</a:t>
            </a:r>
            <a:r>
              <a:rPr lang="en-US" sz="3600" dirty="0"/>
              <a:t> </a:t>
            </a:r>
            <a:r>
              <a:rPr lang="en-US" sz="3600" dirty="0" err="1"/>
              <a:t>tizimini</a:t>
            </a:r>
            <a:r>
              <a:rPr lang="en-US" sz="3600" dirty="0"/>
              <a:t> </a:t>
            </a:r>
            <a:r>
              <a:rPr lang="en-US" sz="3600" dirty="0" err="1"/>
              <a:t>takomillashtirish</a:t>
            </a:r>
            <a:br>
              <a:rPr lang="en-US" sz="3600" dirty="0"/>
            </a:br>
            <a:r>
              <a:rPr lang="en-US" sz="3600" dirty="0"/>
              <a:t>b) </a:t>
            </a:r>
            <a:r>
              <a:rPr lang="en-US" sz="3600" dirty="0" err="1"/>
              <a:t>Intellektni</a:t>
            </a:r>
            <a:r>
              <a:rPr lang="en-US" sz="3600" dirty="0"/>
              <a:t> </a:t>
            </a:r>
            <a:r>
              <a:rPr lang="en-US" sz="3600" dirty="0" err="1"/>
              <a:t>bir</a:t>
            </a:r>
            <a:r>
              <a:rPr lang="en-US" sz="3600" dirty="0"/>
              <a:t> </a:t>
            </a:r>
            <a:r>
              <a:rPr lang="en-US" sz="3600" dirty="0" err="1"/>
              <a:t>o‘lchovli</a:t>
            </a:r>
            <a:r>
              <a:rPr lang="en-US" sz="3600" dirty="0"/>
              <a:t> </a:t>
            </a:r>
            <a:r>
              <a:rPr lang="en-US" sz="3600" dirty="0" err="1"/>
              <a:t>tushunishga</a:t>
            </a:r>
            <a:r>
              <a:rPr lang="en-US" sz="3600" dirty="0"/>
              <a:t> </a:t>
            </a:r>
            <a:r>
              <a:rPr lang="en-US" sz="3600" dirty="0" err="1"/>
              <a:t>qarshi</a:t>
            </a:r>
            <a:r>
              <a:rPr lang="en-US" sz="3600" dirty="0"/>
              <a:t> </a:t>
            </a:r>
            <a:r>
              <a:rPr lang="en-US" sz="3600" dirty="0" err="1"/>
              <a:t>chiqish</a:t>
            </a:r>
            <a:br>
              <a:rPr lang="en-US" sz="3600" dirty="0"/>
            </a:br>
            <a:r>
              <a:rPr lang="en-US" sz="3600" dirty="0"/>
              <a:t>c) </a:t>
            </a:r>
            <a:r>
              <a:rPr lang="en-US" sz="3600" dirty="0" err="1"/>
              <a:t>Pedagogik</a:t>
            </a:r>
            <a:r>
              <a:rPr lang="en-US" sz="3600" dirty="0"/>
              <a:t> </a:t>
            </a:r>
            <a:r>
              <a:rPr lang="en-US" sz="3600" dirty="0" err="1"/>
              <a:t>metodlarni</a:t>
            </a:r>
            <a:r>
              <a:rPr lang="en-US" sz="3600" dirty="0"/>
              <a:t> </a:t>
            </a:r>
            <a:r>
              <a:rPr lang="en-US" sz="3600" dirty="0" err="1"/>
              <a:t>standartlashtirish</a:t>
            </a:r>
            <a:br>
              <a:rPr lang="en-US" sz="3600" dirty="0"/>
            </a:br>
            <a:r>
              <a:rPr lang="en-US" sz="3600" dirty="0"/>
              <a:t>d) </a:t>
            </a:r>
            <a:r>
              <a:rPr lang="en-US" sz="3600" dirty="0" err="1"/>
              <a:t>Axborot</a:t>
            </a:r>
            <a:r>
              <a:rPr lang="en-US" sz="3600" dirty="0"/>
              <a:t> </a:t>
            </a:r>
            <a:r>
              <a:rPr lang="en-US" sz="3600" dirty="0" err="1"/>
              <a:t>texnologiyalarini</a:t>
            </a:r>
            <a:r>
              <a:rPr lang="en-US" sz="3600" dirty="0"/>
              <a:t> </a:t>
            </a:r>
            <a:r>
              <a:rPr lang="en-US" sz="3600" dirty="0" err="1"/>
              <a:t>joriy</a:t>
            </a:r>
            <a:r>
              <a:rPr lang="en-US" sz="3600" dirty="0"/>
              <a:t> </a:t>
            </a:r>
            <a:r>
              <a:rPr lang="en-US" sz="3600" dirty="0" err="1"/>
              <a:t>etish</a:t>
            </a:r>
            <a:endParaRPr lang="en-US" sz="3600" dirty="0"/>
          </a:p>
        </p:txBody>
      </p:sp>
      <p:sp>
        <p:nvSpPr>
          <p:cNvPr id="10" name="TextBox 9">
            <a:extLst>
              <a:ext uri="{FF2B5EF4-FFF2-40B4-BE49-F238E27FC236}">
                <a16:creationId xmlns:a16="http://schemas.microsoft.com/office/drawing/2014/main" id="{77F67498-4625-BDCF-E5B6-1F5886CCDEF0}"/>
              </a:ext>
            </a:extLst>
          </p:cNvPr>
          <p:cNvSpPr txBox="1"/>
          <p:nvPr/>
        </p:nvSpPr>
        <p:spPr>
          <a:xfrm>
            <a:off x="190009" y="5622640"/>
            <a:ext cx="17363621" cy="3416320"/>
          </a:xfrm>
          <a:prstGeom prst="rect">
            <a:avLst/>
          </a:prstGeom>
          <a:noFill/>
        </p:spPr>
        <p:txBody>
          <a:bodyPr wrap="square">
            <a:spAutoFit/>
          </a:bodyPr>
          <a:lstStyle/>
          <a:p>
            <a:r>
              <a:rPr lang="en-US" sz="3600" b="1" dirty="0"/>
              <a:t>2.</a:t>
            </a:r>
            <a:r>
              <a:rPr lang="ru-RU" sz="3600" b="1" dirty="0"/>
              <a:t> </a:t>
            </a:r>
            <a:r>
              <a:rPr lang="en-US" sz="3600" b="1" dirty="0" err="1"/>
              <a:t>Konvergent</a:t>
            </a:r>
            <a:r>
              <a:rPr lang="en-US" sz="3600" b="1" dirty="0"/>
              <a:t> </a:t>
            </a:r>
            <a:r>
              <a:rPr lang="en-US" sz="3600" b="1" dirty="0" err="1"/>
              <a:t>fikrlashning</a:t>
            </a:r>
            <a:r>
              <a:rPr lang="en-US" sz="3600" b="1" dirty="0"/>
              <a:t> </a:t>
            </a:r>
            <a:r>
              <a:rPr lang="en-US" sz="3600" b="1" dirty="0" err="1"/>
              <a:t>ustuvorligi</a:t>
            </a:r>
            <a:r>
              <a:rPr lang="en-US" sz="3600" b="1" dirty="0"/>
              <a:t> </a:t>
            </a:r>
            <a:r>
              <a:rPr lang="en-US" sz="3600" b="1" dirty="0" err="1"/>
              <a:t>quyidagi</a:t>
            </a:r>
            <a:r>
              <a:rPr lang="en-US" sz="3600" b="1" dirty="0"/>
              <a:t> </a:t>
            </a:r>
            <a:r>
              <a:rPr lang="en-US" sz="3600" b="1" dirty="0" err="1"/>
              <a:t>qaysi</a:t>
            </a:r>
            <a:r>
              <a:rPr lang="en-US" sz="3600" b="1" dirty="0"/>
              <a:t> </a:t>
            </a:r>
            <a:r>
              <a:rPr lang="en-US" sz="3600" b="1" dirty="0" err="1"/>
              <a:t>tarixiy</a:t>
            </a:r>
            <a:r>
              <a:rPr lang="en-US" sz="3600" b="1" dirty="0"/>
              <a:t> </a:t>
            </a:r>
            <a:r>
              <a:rPr lang="en-US" sz="3600" b="1" dirty="0" err="1"/>
              <a:t>davr</a:t>
            </a:r>
            <a:r>
              <a:rPr lang="en-US" sz="3600" b="1" dirty="0"/>
              <a:t> </a:t>
            </a:r>
            <a:r>
              <a:rPr lang="en-US" sz="3600" b="1" dirty="0" err="1"/>
              <a:t>ta’lim</a:t>
            </a:r>
            <a:r>
              <a:rPr lang="en-US" sz="3600" b="1" dirty="0"/>
              <a:t> </a:t>
            </a:r>
            <a:r>
              <a:rPr lang="en-US" sz="3600" b="1" dirty="0" err="1"/>
              <a:t>modeliga</a:t>
            </a:r>
            <a:r>
              <a:rPr lang="en-US" sz="3600" b="1" dirty="0"/>
              <a:t> </a:t>
            </a:r>
            <a:r>
              <a:rPr lang="en-US" sz="3600" b="1" dirty="0" err="1"/>
              <a:t>xos</a:t>
            </a:r>
            <a:r>
              <a:rPr lang="en-US" sz="3600" b="1" dirty="0"/>
              <a:t> </a:t>
            </a:r>
            <a:r>
              <a:rPr lang="en-US" sz="3600" b="1" dirty="0" err="1"/>
              <a:t>bo‘lgan</a:t>
            </a:r>
            <a:r>
              <a:rPr lang="en-US" sz="3600" b="1" dirty="0"/>
              <a:t>?</a:t>
            </a:r>
          </a:p>
          <a:p>
            <a:r>
              <a:rPr lang="en-US" sz="3600" dirty="0"/>
              <a:t>a) Postindustrial </a:t>
            </a:r>
            <a:r>
              <a:rPr lang="en-US" sz="3600" dirty="0" err="1"/>
              <a:t>jamiyat</a:t>
            </a:r>
            <a:r>
              <a:rPr lang="en-US" sz="3600" dirty="0"/>
              <a:t> </a:t>
            </a:r>
            <a:r>
              <a:rPr lang="en-US" sz="3600" dirty="0" err="1"/>
              <a:t>ta’limi</a:t>
            </a:r>
            <a:br>
              <a:rPr lang="en-US" sz="3600" dirty="0"/>
            </a:br>
            <a:r>
              <a:rPr lang="en-US" sz="3600" dirty="0"/>
              <a:t>b) </a:t>
            </a:r>
            <a:r>
              <a:rPr lang="en-US" sz="3600" dirty="0" err="1"/>
              <a:t>Konstruktivistik</a:t>
            </a:r>
            <a:r>
              <a:rPr lang="en-US" sz="3600" dirty="0"/>
              <a:t> </a:t>
            </a:r>
            <a:r>
              <a:rPr lang="en-US" sz="3600" dirty="0" err="1"/>
              <a:t>ta’lim</a:t>
            </a:r>
            <a:r>
              <a:rPr lang="en-US" sz="3600" dirty="0"/>
              <a:t> </a:t>
            </a:r>
            <a:r>
              <a:rPr lang="en-US" sz="3600" dirty="0" err="1"/>
              <a:t>modeli</a:t>
            </a:r>
            <a:br>
              <a:rPr lang="en-US" sz="3600" dirty="0"/>
            </a:br>
            <a:r>
              <a:rPr lang="en-US" sz="3600" dirty="0"/>
              <a:t>c) Industrial </a:t>
            </a:r>
            <a:r>
              <a:rPr lang="en-US" sz="3600" dirty="0" err="1"/>
              <a:t>jamiyat</a:t>
            </a:r>
            <a:r>
              <a:rPr lang="en-US" sz="3600" dirty="0"/>
              <a:t> </a:t>
            </a:r>
            <a:r>
              <a:rPr lang="en-US" sz="3600" dirty="0" err="1"/>
              <a:t>ta’lim</a:t>
            </a:r>
            <a:r>
              <a:rPr lang="en-US" sz="3600" dirty="0"/>
              <a:t> </a:t>
            </a:r>
            <a:r>
              <a:rPr lang="en-US" sz="3600" dirty="0" err="1"/>
              <a:t>modeli</a:t>
            </a:r>
            <a:br>
              <a:rPr lang="en-US" sz="3600" dirty="0"/>
            </a:br>
            <a:r>
              <a:rPr lang="en-US" sz="3600" dirty="0"/>
              <a:t>d) Global </a:t>
            </a:r>
            <a:r>
              <a:rPr lang="en-US" sz="3600" dirty="0" err="1"/>
              <a:t>ta’lim</a:t>
            </a:r>
            <a:r>
              <a:rPr lang="en-US" sz="3600" dirty="0"/>
              <a:t> </a:t>
            </a:r>
            <a:r>
              <a:rPr lang="en-US" sz="3600" dirty="0" err="1"/>
              <a:t>tizimi</a:t>
            </a:r>
            <a:endParaRPr lang="en-US" sz="3600" dirty="0"/>
          </a:p>
        </p:txBody>
      </p:sp>
    </p:spTree>
    <p:extLst>
      <p:ext uri="{BB962C8B-B14F-4D97-AF65-F5344CB8AC3E}">
        <p14:creationId xmlns:p14="http://schemas.microsoft.com/office/powerpoint/2010/main" val="7237637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5E81767B-A232-E9D8-BDD3-747DA957A8A7}"/>
              </a:ext>
            </a:extLst>
          </p:cNvPr>
          <p:cNvSpPr txBox="1"/>
          <p:nvPr/>
        </p:nvSpPr>
        <p:spPr>
          <a:xfrm>
            <a:off x="311150" y="1634072"/>
            <a:ext cx="17242480" cy="3785652"/>
          </a:xfrm>
          <a:prstGeom prst="rect">
            <a:avLst/>
          </a:prstGeom>
          <a:noFill/>
        </p:spPr>
        <p:txBody>
          <a:bodyPr wrap="square">
            <a:spAutoFit/>
          </a:bodyPr>
          <a:lstStyle/>
          <a:p>
            <a:r>
              <a:rPr lang="en-US" sz="4000" b="1" dirty="0"/>
              <a:t>3.E.P. Torrance </a:t>
            </a:r>
            <a:r>
              <a:rPr lang="en-US" sz="4000" b="1" dirty="0" err="1"/>
              <a:t>tomonidan</a:t>
            </a:r>
            <a:r>
              <a:rPr lang="en-US" sz="4000" b="1" dirty="0"/>
              <a:t> 1967-yilda </a:t>
            </a:r>
            <a:r>
              <a:rPr lang="en-US" sz="4000" b="1" dirty="0" err="1"/>
              <a:t>ishlab</a:t>
            </a:r>
            <a:r>
              <a:rPr lang="en-US" sz="4000" b="1" dirty="0"/>
              <a:t> </a:t>
            </a:r>
            <a:r>
              <a:rPr lang="en-US" sz="4000" b="1" dirty="0" err="1"/>
              <a:t>chiqilgan</a:t>
            </a:r>
            <a:r>
              <a:rPr lang="en-US" sz="4000" b="1" dirty="0"/>
              <a:t> test </a:t>
            </a:r>
            <a:r>
              <a:rPr lang="en-US" sz="4000" b="1" dirty="0" err="1"/>
              <a:t>tizimi</a:t>
            </a:r>
            <a:r>
              <a:rPr lang="en-US" sz="4000" b="1" dirty="0"/>
              <a:t> </a:t>
            </a:r>
            <a:r>
              <a:rPr lang="en-US" sz="4000" b="1" dirty="0" err="1"/>
              <a:t>asosan</a:t>
            </a:r>
            <a:r>
              <a:rPr lang="en-US" sz="4000" b="1" dirty="0"/>
              <a:t> </a:t>
            </a:r>
            <a:r>
              <a:rPr lang="en-US" sz="4000" b="1" dirty="0" err="1"/>
              <a:t>qaysi</a:t>
            </a:r>
            <a:r>
              <a:rPr lang="en-US" sz="4000" b="1" dirty="0"/>
              <a:t> </a:t>
            </a:r>
            <a:r>
              <a:rPr lang="en-US" sz="4000" b="1" dirty="0" err="1"/>
              <a:t>ko‘rsatkichni</a:t>
            </a:r>
            <a:r>
              <a:rPr lang="en-US" sz="4000" b="1" dirty="0"/>
              <a:t> </a:t>
            </a:r>
            <a:r>
              <a:rPr lang="en-US" sz="4000" b="1" dirty="0" err="1"/>
              <a:t>aniqlashga</a:t>
            </a:r>
            <a:r>
              <a:rPr lang="en-US" sz="4000" b="1" dirty="0"/>
              <a:t> </a:t>
            </a:r>
            <a:r>
              <a:rPr lang="en-US" sz="4000" b="1" dirty="0" err="1"/>
              <a:t>qaratilgan</a:t>
            </a:r>
            <a:r>
              <a:rPr lang="en-US" sz="4000" b="1" dirty="0"/>
              <a:t>?</a:t>
            </a:r>
          </a:p>
          <a:p>
            <a:r>
              <a:rPr lang="en-US" sz="4000" dirty="0"/>
              <a:t>a) </a:t>
            </a:r>
            <a:r>
              <a:rPr lang="en-US" sz="4000" dirty="0" err="1"/>
              <a:t>Mantiqiy</a:t>
            </a:r>
            <a:r>
              <a:rPr lang="en-US" sz="4000" dirty="0"/>
              <a:t> </a:t>
            </a:r>
            <a:r>
              <a:rPr lang="en-US" sz="4000" dirty="0" err="1"/>
              <a:t>fikrlash</a:t>
            </a:r>
            <a:r>
              <a:rPr lang="en-US" sz="4000" dirty="0"/>
              <a:t> </a:t>
            </a:r>
            <a:r>
              <a:rPr lang="en-US" sz="4000" dirty="0" err="1"/>
              <a:t>tezligi</a:t>
            </a:r>
            <a:br>
              <a:rPr lang="en-US" sz="4000" dirty="0"/>
            </a:br>
            <a:r>
              <a:rPr lang="en-US" sz="4000" dirty="0"/>
              <a:t>b) </a:t>
            </a:r>
            <a:r>
              <a:rPr lang="en-US" sz="4000" dirty="0" err="1"/>
              <a:t>Kreativ</a:t>
            </a:r>
            <a:r>
              <a:rPr lang="en-US" sz="4000" dirty="0"/>
              <a:t> </a:t>
            </a:r>
            <a:r>
              <a:rPr lang="en-US" sz="4000" dirty="0" err="1"/>
              <a:t>fikrlash</a:t>
            </a:r>
            <a:r>
              <a:rPr lang="en-US" sz="4000" dirty="0"/>
              <a:t> </a:t>
            </a:r>
            <a:r>
              <a:rPr lang="en-US" sz="4000" dirty="0" err="1"/>
              <a:t>darajasi</a:t>
            </a:r>
            <a:br>
              <a:rPr lang="en-US" sz="4000" dirty="0"/>
            </a:br>
            <a:r>
              <a:rPr lang="en-US" sz="4000" dirty="0"/>
              <a:t>c) </a:t>
            </a:r>
            <a:r>
              <a:rPr lang="en-US" sz="4000" dirty="0" err="1"/>
              <a:t>Xotira</a:t>
            </a:r>
            <a:r>
              <a:rPr lang="en-US" sz="4000" dirty="0"/>
              <a:t> </a:t>
            </a:r>
            <a:r>
              <a:rPr lang="en-US" sz="4000" dirty="0" err="1"/>
              <a:t>hajmi</a:t>
            </a:r>
            <a:br>
              <a:rPr lang="en-US" sz="4000" dirty="0"/>
            </a:br>
            <a:r>
              <a:rPr lang="en-US" sz="4000" dirty="0"/>
              <a:t>d) </a:t>
            </a:r>
            <a:r>
              <a:rPr lang="en-US" sz="4000" dirty="0" err="1"/>
              <a:t>Akademik</a:t>
            </a:r>
            <a:r>
              <a:rPr lang="en-US" sz="4000" dirty="0"/>
              <a:t> </a:t>
            </a:r>
            <a:r>
              <a:rPr lang="en-US" sz="4000" dirty="0" err="1"/>
              <a:t>bilimlar</a:t>
            </a:r>
            <a:r>
              <a:rPr lang="en-US" sz="4000" dirty="0"/>
              <a:t> </a:t>
            </a:r>
            <a:r>
              <a:rPr lang="en-US" sz="4000" dirty="0" err="1"/>
              <a:t>sifati</a:t>
            </a:r>
            <a:endParaRPr lang="en-US" sz="4000" dirty="0"/>
          </a:p>
        </p:txBody>
      </p:sp>
      <p:sp>
        <p:nvSpPr>
          <p:cNvPr id="10" name="TextBox 9">
            <a:extLst>
              <a:ext uri="{FF2B5EF4-FFF2-40B4-BE49-F238E27FC236}">
                <a16:creationId xmlns:a16="http://schemas.microsoft.com/office/drawing/2014/main" id="{9B299462-B235-E04B-2353-55DA241BC13E}"/>
              </a:ext>
            </a:extLst>
          </p:cNvPr>
          <p:cNvSpPr txBox="1"/>
          <p:nvPr/>
        </p:nvSpPr>
        <p:spPr>
          <a:xfrm>
            <a:off x="311150" y="5663418"/>
            <a:ext cx="17325039" cy="3785652"/>
          </a:xfrm>
          <a:prstGeom prst="rect">
            <a:avLst/>
          </a:prstGeom>
          <a:noFill/>
        </p:spPr>
        <p:txBody>
          <a:bodyPr wrap="square">
            <a:spAutoFit/>
          </a:bodyPr>
          <a:lstStyle/>
          <a:p>
            <a:r>
              <a:rPr lang="en-US" sz="4000" b="1" dirty="0"/>
              <a:t>4.</a:t>
            </a:r>
            <a:r>
              <a:rPr lang="ru-RU" sz="4000" dirty="0"/>
              <a:t> </a:t>
            </a:r>
            <a:r>
              <a:rPr lang="en-US" sz="4000" b="1" dirty="0" err="1"/>
              <a:t>Quyidagi</a:t>
            </a:r>
            <a:r>
              <a:rPr lang="en-US" sz="4000" b="1" dirty="0"/>
              <a:t> </a:t>
            </a:r>
            <a:r>
              <a:rPr lang="en-US" sz="4000" b="1" dirty="0" err="1"/>
              <a:t>qaysi</a:t>
            </a:r>
            <a:r>
              <a:rPr lang="en-US" sz="4000" b="1" dirty="0"/>
              <a:t> </a:t>
            </a:r>
            <a:r>
              <a:rPr lang="en-US" sz="4000" b="1" dirty="0" err="1"/>
              <a:t>yondashuvda</a:t>
            </a:r>
            <a:r>
              <a:rPr lang="en-US" sz="4000" b="1" dirty="0"/>
              <a:t> </a:t>
            </a:r>
            <a:r>
              <a:rPr lang="en-US" sz="4000" b="1" dirty="0" err="1"/>
              <a:t>o‘quvchi</a:t>
            </a:r>
            <a:r>
              <a:rPr lang="en-US" sz="4000" b="1" dirty="0"/>
              <a:t> </a:t>
            </a:r>
            <a:r>
              <a:rPr lang="en-US" sz="4000" b="1" dirty="0" err="1"/>
              <a:t>bilimni</a:t>
            </a:r>
            <a:r>
              <a:rPr lang="en-US" sz="4000" b="1" dirty="0"/>
              <a:t> </a:t>
            </a:r>
            <a:r>
              <a:rPr lang="en-US" sz="4000" b="1" dirty="0" err="1"/>
              <a:t>mustaqil</a:t>
            </a:r>
            <a:r>
              <a:rPr lang="en-US" sz="4000" b="1" dirty="0"/>
              <a:t> </a:t>
            </a:r>
            <a:r>
              <a:rPr lang="en-US" sz="4000" b="1" dirty="0" err="1"/>
              <a:t>ravishda</a:t>
            </a:r>
            <a:r>
              <a:rPr lang="en-US" sz="4000" b="1" dirty="0"/>
              <a:t> “</a:t>
            </a:r>
            <a:r>
              <a:rPr lang="en-US" sz="4000" b="1" dirty="0" err="1"/>
              <a:t>quruvchi</a:t>
            </a:r>
            <a:r>
              <a:rPr lang="en-US" sz="4000" b="1" dirty="0"/>
              <a:t> </a:t>
            </a:r>
            <a:r>
              <a:rPr lang="en-US" sz="4000" b="1" dirty="0" err="1"/>
              <a:t>subyekt</a:t>
            </a:r>
            <a:r>
              <a:rPr lang="en-US" sz="4000" b="1" dirty="0"/>
              <a:t>” </a:t>
            </a:r>
            <a:r>
              <a:rPr lang="en-US" sz="4000" b="1" dirty="0" err="1"/>
              <a:t>sifatida</a:t>
            </a:r>
            <a:r>
              <a:rPr lang="en-US" sz="4000" b="1" dirty="0"/>
              <a:t> </a:t>
            </a:r>
            <a:r>
              <a:rPr lang="en-US" sz="4000" b="1" dirty="0" err="1"/>
              <a:t>qaraladi</a:t>
            </a:r>
            <a:r>
              <a:rPr lang="en-US" sz="4000" b="1" dirty="0"/>
              <a:t>?</a:t>
            </a:r>
          </a:p>
          <a:p>
            <a:r>
              <a:rPr lang="en-US" sz="4000" dirty="0"/>
              <a:t>a) </a:t>
            </a:r>
            <a:r>
              <a:rPr lang="en-US" sz="4000" dirty="0" err="1"/>
              <a:t>Behaviorizm</a:t>
            </a:r>
            <a:br>
              <a:rPr lang="en-US" sz="4000" dirty="0"/>
            </a:br>
            <a:r>
              <a:rPr lang="en-US" sz="4000" dirty="0"/>
              <a:t>b) </a:t>
            </a:r>
            <a:r>
              <a:rPr lang="en-US" sz="4000" dirty="0" err="1"/>
              <a:t>Traditsion</a:t>
            </a:r>
            <a:r>
              <a:rPr lang="en-US" sz="4000" dirty="0"/>
              <a:t> </a:t>
            </a:r>
            <a:r>
              <a:rPr lang="en-US" sz="4000" dirty="0" err="1"/>
              <a:t>didaktika</a:t>
            </a:r>
            <a:br>
              <a:rPr lang="en-US" sz="4000" dirty="0"/>
            </a:br>
            <a:r>
              <a:rPr lang="en-US" sz="4000" dirty="0"/>
              <a:t>c) </a:t>
            </a:r>
            <a:r>
              <a:rPr lang="en-US" sz="4000" dirty="0" err="1"/>
              <a:t>Konstruktivizm</a:t>
            </a:r>
            <a:br>
              <a:rPr lang="en-US" sz="4000" dirty="0"/>
            </a:br>
            <a:r>
              <a:rPr lang="en-US" sz="4000" dirty="0"/>
              <a:t>d) </a:t>
            </a:r>
            <a:r>
              <a:rPr lang="en-US" sz="4000" dirty="0" err="1"/>
              <a:t>Empirizm</a:t>
            </a:r>
            <a:endParaRPr lang="en-US" sz="4000" dirty="0"/>
          </a:p>
        </p:txBody>
      </p:sp>
    </p:spTree>
    <p:extLst>
      <p:ext uri="{BB962C8B-B14F-4D97-AF65-F5344CB8AC3E}">
        <p14:creationId xmlns:p14="http://schemas.microsoft.com/office/powerpoint/2010/main" val="6589643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8467EB06-EDF5-9172-1F37-198083518E87}"/>
              </a:ext>
            </a:extLst>
          </p:cNvPr>
          <p:cNvSpPr txBox="1"/>
          <p:nvPr/>
        </p:nvSpPr>
        <p:spPr>
          <a:xfrm>
            <a:off x="172772" y="1583063"/>
            <a:ext cx="17380857" cy="3785652"/>
          </a:xfrm>
          <a:prstGeom prst="rect">
            <a:avLst/>
          </a:prstGeom>
          <a:noFill/>
        </p:spPr>
        <p:txBody>
          <a:bodyPr wrap="square">
            <a:spAutoFit/>
          </a:bodyPr>
          <a:lstStyle/>
          <a:p>
            <a:r>
              <a:rPr lang="en-US" sz="4000" b="1" dirty="0"/>
              <a:t>5.</a:t>
            </a:r>
            <a:r>
              <a:rPr lang="ru-RU" sz="4000" b="1" dirty="0"/>
              <a:t> </a:t>
            </a:r>
            <a:r>
              <a:rPr lang="en-US" sz="4000" b="1" dirty="0" err="1"/>
              <a:t>O‘zbekiston</a:t>
            </a:r>
            <a:r>
              <a:rPr lang="en-US" sz="4000" b="1" dirty="0"/>
              <a:t> </a:t>
            </a:r>
            <a:r>
              <a:rPr lang="en-US" sz="4000" b="1" dirty="0" err="1"/>
              <a:t>Respublikasi</a:t>
            </a:r>
            <a:r>
              <a:rPr lang="en-US" sz="4000" b="1" dirty="0"/>
              <a:t> </a:t>
            </a:r>
            <a:r>
              <a:rPr lang="en-US" sz="4000" b="1" dirty="0" err="1"/>
              <a:t>Prezidentining</a:t>
            </a:r>
            <a:r>
              <a:rPr lang="en-US" sz="4000" b="1" dirty="0"/>
              <a:t> PF-5712-son </a:t>
            </a:r>
            <a:r>
              <a:rPr lang="en-US" sz="4000" b="1" dirty="0" err="1"/>
              <a:t>Farmoni</a:t>
            </a:r>
            <a:r>
              <a:rPr lang="en-US" sz="4000" b="1" dirty="0"/>
              <a:t> (2019-yil 29-aprel)da </a:t>
            </a:r>
            <a:r>
              <a:rPr lang="en-US" sz="4000" b="1" dirty="0" err="1"/>
              <a:t>ta’lim</a:t>
            </a:r>
            <a:r>
              <a:rPr lang="en-US" sz="4000" b="1" dirty="0"/>
              <a:t> </a:t>
            </a:r>
            <a:r>
              <a:rPr lang="en-US" sz="4000" b="1" dirty="0" err="1"/>
              <a:t>tizimiga</a:t>
            </a:r>
            <a:r>
              <a:rPr lang="en-US" sz="4000" b="1" dirty="0"/>
              <a:t> </a:t>
            </a:r>
            <a:r>
              <a:rPr lang="en-US" sz="4000" b="1" dirty="0" err="1"/>
              <a:t>oid</a:t>
            </a:r>
            <a:r>
              <a:rPr lang="en-US" sz="4000" b="1" dirty="0"/>
              <a:t> </a:t>
            </a:r>
            <a:r>
              <a:rPr lang="en-US" sz="4000" b="1" dirty="0" err="1"/>
              <a:t>qaysi</a:t>
            </a:r>
            <a:r>
              <a:rPr lang="en-US" sz="4000" b="1" dirty="0"/>
              <a:t> </a:t>
            </a:r>
            <a:r>
              <a:rPr lang="en-US" sz="4000" b="1" dirty="0" err="1"/>
              <a:t>ustuvor</a:t>
            </a:r>
            <a:r>
              <a:rPr lang="en-US" sz="4000" b="1" dirty="0"/>
              <a:t> </a:t>
            </a:r>
            <a:r>
              <a:rPr lang="en-US" sz="4000" b="1" dirty="0" err="1"/>
              <a:t>vazifa</a:t>
            </a:r>
            <a:r>
              <a:rPr lang="en-US" sz="4000" b="1" dirty="0"/>
              <a:t> </a:t>
            </a:r>
            <a:r>
              <a:rPr lang="en-US" sz="4000" b="1" dirty="0" err="1"/>
              <a:t>belgilangan</a:t>
            </a:r>
            <a:r>
              <a:rPr lang="en-US" sz="4000" b="1" dirty="0"/>
              <a:t>?</a:t>
            </a:r>
          </a:p>
          <a:p>
            <a:r>
              <a:rPr lang="en-US" sz="4000" dirty="0"/>
              <a:t>a) </a:t>
            </a:r>
            <a:r>
              <a:rPr lang="en-US" sz="4000" dirty="0" err="1"/>
              <a:t>Faqat</a:t>
            </a:r>
            <a:r>
              <a:rPr lang="en-US" sz="4000" dirty="0"/>
              <a:t> </a:t>
            </a:r>
            <a:r>
              <a:rPr lang="en-US" sz="4000" dirty="0" err="1"/>
              <a:t>nazariy</a:t>
            </a:r>
            <a:r>
              <a:rPr lang="en-US" sz="4000" dirty="0"/>
              <a:t> </a:t>
            </a:r>
            <a:r>
              <a:rPr lang="en-US" sz="4000" dirty="0" err="1"/>
              <a:t>bilimlarni</a:t>
            </a:r>
            <a:r>
              <a:rPr lang="en-US" sz="4000" dirty="0"/>
              <a:t> </a:t>
            </a:r>
            <a:r>
              <a:rPr lang="en-US" sz="4000" dirty="0" err="1"/>
              <a:t>kuchaytirish</a:t>
            </a:r>
            <a:br>
              <a:rPr lang="en-US" sz="4000" dirty="0"/>
            </a:br>
            <a:r>
              <a:rPr lang="en-US" sz="4000" dirty="0"/>
              <a:t>b) </a:t>
            </a:r>
            <a:r>
              <a:rPr lang="en-US" sz="4000" dirty="0" err="1"/>
              <a:t>Tanqidiy</a:t>
            </a:r>
            <a:r>
              <a:rPr lang="en-US" sz="4000" dirty="0"/>
              <a:t> </a:t>
            </a:r>
            <a:r>
              <a:rPr lang="en-US" sz="4000" dirty="0" err="1"/>
              <a:t>va</a:t>
            </a:r>
            <a:r>
              <a:rPr lang="en-US" sz="4000" dirty="0"/>
              <a:t> </a:t>
            </a:r>
            <a:r>
              <a:rPr lang="en-US" sz="4000" dirty="0" err="1"/>
              <a:t>kreativ</a:t>
            </a:r>
            <a:r>
              <a:rPr lang="en-US" sz="4000" dirty="0"/>
              <a:t> </a:t>
            </a:r>
            <a:r>
              <a:rPr lang="en-US" sz="4000" dirty="0" err="1"/>
              <a:t>fikrlashni</a:t>
            </a:r>
            <a:r>
              <a:rPr lang="en-US" sz="4000" dirty="0"/>
              <a:t> </a:t>
            </a:r>
            <a:r>
              <a:rPr lang="en-US" sz="4000" dirty="0" err="1"/>
              <a:t>rivojlantirish</a:t>
            </a:r>
            <a:br>
              <a:rPr lang="en-US" sz="4000" dirty="0"/>
            </a:br>
            <a:r>
              <a:rPr lang="en-US" sz="4000" dirty="0"/>
              <a:t>c) </a:t>
            </a:r>
            <a:r>
              <a:rPr lang="en-US" sz="4000" dirty="0" err="1"/>
              <a:t>Baholashni</a:t>
            </a:r>
            <a:r>
              <a:rPr lang="en-US" sz="4000" dirty="0"/>
              <a:t> </a:t>
            </a:r>
            <a:r>
              <a:rPr lang="en-US" sz="4000" dirty="0" err="1"/>
              <a:t>faqat</a:t>
            </a:r>
            <a:r>
              <a:rPr lang="en-US" sz="4000" dirty="0"/>
              <a:t> test </a:t>
            </a:r>
            <a:r>
              <a:rPr lang="en-US" sz="4000" dirty="0" err="1"/>
              <a:t>tizimiga</a:t>
            </a:r>
            <a:r>
              <a:rPr lang="en-US" sz="4000" dirty="0"/>
              <a:t> </a:t>
            </a:r>
            <a:r>
              <a:rPr lang="en-US" sz="4000" dirty="0" err="1"/>
              <a:t>o‘tkazish</a:t>
            </a:r>
            <a:br>
              <a:rPr lang="en-US" sz="4000" dirty="0"/>
            </a:br>
            <a:r>
              <a:rPr lang="en-US" sz="4000" dirty="0"/>
              <a:t>d) </a:t>
            </a:r>
            <a:r>
              <a:rPr lang="en-US" sz="4000" dirty="0" err="1"/>
              <a:t>Darsliklar</a:t>
            </a:r>
            <a:r>
              <a:rPr lang="en-US" sz="4000" dirty="0"/>
              <a:t> </a:t>
            </a:r>
            <a:r>
              <a:rPr lang="en-US" sz="4000" dirty="0" err="1"/>
              <a:t>hajmini</a:t>
            </a:r>
            <a:r>
              <a:rPr lang="en-US" sz="4000" dirty="0"/>
              <a:t> </a:t>
            </a:r>
            <a:r>
              <a:rPr lang="en-US" sz="4000" dirty="0" err="1"/>
              <a:t>qisqartirish</a:t>
            </a:r>
            <a:endParaRPr lang="en-US" sz="4000" dirty="0"/>
          </a:p>
        </p:txBody>
      </p:sp>
      <p:sp>
        <p:nvSpPr>
          <p:cNvPr id="10" name="TextBox 9">
            <a:extLst>
              <a:ext uri="{FF2B5EF4-FFF2-40B4-BE49-F238E27FC236}">
                <a16:creationId xmlns:a16="http://schemas.microsoft.com/office/drawing/2014/main" id="{40A85F1F-E3B0-8E65-2D22-10EE9CCA8473}"/>
              </a:ext>
            </a:extLst>
          </p:cNvPr>
          <p:cNvSpPr txBox="1"/>
          <p:nvPr/>
        </p:nvSpPr>
        <p:spPr>
          <a:xfrm>
            <a:off x="179122" y="5461502"/>
            <a:ext cx="17399906" cy="3785652"/>
          </a:xfrm>
          <a:prstGeom prst="rect">
            <a:avLst/>
          </a:prstGeom>
          <a:noFill/>
        </p:spPr>
        <p:txBody>
          <a:bodyPr wrap="square">
            <a:spAutoFit/>
          </a:bodyPr>
          <a:lstStyle/>
          <a:p>
            <a:r>
              <a:rPr lang="en-US" sz="4000" b="1" dirty="0"/>
              <a:t>6.</a:t>
            </a:r>
            <a:r>
              <a:rPr lang="ru-RU" sz="4000" b="1" dirty="0"/>
              <a:t> </a:t>
            </a:r>
            <a:r>
              <a:rPr lang="en-US" sz="4000" b="1" dirty="0" err="1"/>
              <a:t>Quyidagi</a:t>
            </a:r>
            <a:r>
              <a:rPr lang="en-US" sz="4000" b="1" dirty="0"/>
              <a:t> </a:t>
            </a:r>
            <a:r>
              <a:rPr lang="en-US" sz="4000" b="1" dirty="0" err="1"/>
              <a:t>holatlarning</a:t>
            </a:r>
            <a:r>
              <a:rPr lang="en-US" sz="4000" b="1" dirty="0"/>
              <a:t> </a:t>
            </a:r>
            <a:r>
              <a:rPr lang="en-US" sz="4000" b="1" dirty="0" err="1"/>
              <a:t>qaysi</a:t>
            </a:r>
            <a:r>
              <a:rPr lang="en-US" sz="4000" b="1" dirty="0"/>
              <a:t> </a:t>
            </a:r>
            <a:r>
              <a:rPr lang="en-US" sz="4000" b="1" dirty="0" err="1"/>
              <a:t>biri</a:t>
            </a:r>
            <a:r>
              <a:rPr lang="en-US" sz="4000" b="1" dirty="0"/>
              <a:t> divergent </a:t>
            </a:r>
            <a:r>
              <a:rPr lang="en-US" sz="4000" b="1" dirty="0" err="1"/>
              <a:t>fikrlashning</a:t>
            </a:r>
            <a:r>
              <a:rPr lang="en-US" sz="4000" b="1" dirty="0"/>
              <a:t> </a:t>
            </a:r>
            <a:r>
              <a:rPr lang="en-US" sz="4000" b="1" dirty="0" err="1"/>
              <a:t>asosiy</a:t>
            </a:r>
            <a:r>
              <a:rPr lang="en-US" sz="4000" b="1" dirty="0"/>
              <a:t> </a:t>
            </a:r>
            <a:r>
              <a:rPr lang="en-US" sz="4000" b="1" dirty="0" err="1"/>
              <a:t>belgisi</a:t>
            </a:r>
            <a:r>
              <a:rPr lang="en-US" sz="4000" b="1" dirty="0"/>
              <a:t> </a:t>
            </a:r>
            <a:r>
              <a:rPr lang="en-US" sz="4000" b="1" dirty="0" err="1"/>
              <a:t>hisoblanadi</a:t>
            </a:r>
            <a:r>
              <a:rPr lang="en-US" sz="4000" b="1" dirty="0"/>
              <a:t>?</a:t>
            </a:r>
          </a:p>
          <a:p>
            <a:r>
              <a:rPr lang="en-US" sz="4000" dirty="0"/>
              <a:t>a) Yagona </a:t>
            </a:r>
            <a:r>
              <a:rPr lang="en-US" sz="4000" dirty="0" err="1"/>
              <a:t>to‘g‘ri</a:t>
            </a:r>
            <a:r>
              <a:rPr lang="en-US" sz="4000" dirty="0"/>
              <a:t> </a:t>
            </a:r>
            <a:r>
              <a:rPr lang="en-US" sz="4000" dirty="0" err="1"/>
              <a:t>javobni</a:t>
            </a:r>
            <a:r>
              <a:rPr lang="en-US" sz="4000" dirty="0"/>
              <a:t> </a:t>
            </a:r>
            <a:r>
              <a:rPr lang="en-US" sz="4000" dirty="0" err="1"/>
              <a:t>topish</a:t>
            </a:r>
            <a:br>
              <a:rPr lang="en-US" sz="4000" dirty="0"/>
            </a:br>
            <a:r>
              <a:rPr lang="en-US" sz="4000" dirty="0"/>
              <a:t>b) </a:t>
            </a:r>
            <a:r>
              <a:rPr lang="en-US" sz="4000" dirty="0" err="1"/>
              <a:t>Mantiqiy</a:t>
            </a:r>
            <a:r>
              <a:rPr lang="en-US" sz="4000" dirty="0"/>
              <a:t> </a:t>
            </a:r>
            <a:r>
              <a:rPr lang="en-US" sz="4000" dirty="0" err="1"/>
              <a:t>xulosaga</a:t>
            </a:r>
            <a:r>
              <a:rPr lang="en-US" sz="4000" dirty="0"/>
              <a:t> </a:t>
            </a:r>
            <a:r>
              <a:rPr lang="en-US" sz="4000" dirty="0" err="1"/>
              <a:t>kelish</a:t>
            </a:r>
            <a:br>
              <a:rPr lang="en-US" sz="4000" dirty="0"/>
            </a:br>
            <a:r>
              <a:rPr lang="en-US" sz="4000" dirty="0"/>
              <a:t>c) Bir </a:t>
            </a:r>
            <a:r>
              <a:rPr lang="en-US" sz="4000" dirty="0" err="1"/>
              <a:t>nechta</a:t>
            </a:r>
            <a:r>
              <a:rPr lang="en-US" sz="4000" dirty="0"/>
              <a:t> </a:t>
            </a:r>
            <a:r>
              <a:rPr lang="en-US" sz="4000" dirty="0" err="1"/>
              <a:t>alternativ</a:t>
            </a:r>
            <a:r>
              <a:rPr lang="en-US" sz="4000" dirty="0"/>
              <a:t> </a:t>
            </a:r>
            <a:r>
              <a:rPr lang="en-US" sz="4000" dirty="0" err="1"/>
              <a:t>yechim</a:t>
            </a:r>
            <a:r>
              <a:rPr lang="en-US" sz="4000" dirty="0"/>
              <a:t> </a:t>
            </a:r>
            <a:r>
              <a:rPr lang="en-US" sz="4000" dirty="0" err="1"/>
              <a:t>ishlab</a:t>
            </a:r>
            <a:r>
              <a:rPr lang="en-US" sz="4000" dirty="0"/>
              <a:t> </a:t>
            </a:r>
            <a:r>
              <a:rPr lang="en-US" sz="4000" dirty="0" err="1"/>
              <a:t>chiqish</a:t>
            </a:r>
            <a:br>
              <a:rPr lang="en-US" sz="4000" dirty="0"/>
            </a:br>
            <a:r>
              <a:rPr lang="en-US" sz="4000" dirty="0"/>
              <a:t>d) </a:t>
            </a:r>
            <a:r>
              <a:rPr lang="en-US" sz="4000" dirty="0" err="1"/>
              <a:t>Qoidalarni</a:t>
            </a:r>
            <a:r>
              <a:rPr lang="en-US" sz="4000" dirty="0"/>
              <a:t> </a:t>
            </a:r>
            <a:r>
              <a:rPr lang="en-US" sz="4000" dirty="0" err="1"/>
              <a:t>yodlash</a:t>
            </a:r>
            <a:endParaRPr lang="en-US" sz="4000" dirty="0"/>
          </a:p>
        </p:txBody>
      </p:sp>
    </p:spTree>
    <p:extLst>
      <p:ext uri="{BB962C8B-B14F-4D97-AF65-F5344CB8AC3E}">
        <p14:creationId xmlns:p14="http://schemas.microsoft.com/office/powerpoint/2010/main" val="1597385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9FB88A1B-B2B3-BB01-ADA4-187ACF3F8E69}"/>
              </a:ext>
            </a:extLst>
          </p:cNvPr>
          <p:cNvSpPr txBox="1"/>
          <p:nvPr/>
        </p:nvSpPr>
        <p:spPr>
          <a:xfrm>
            <a:off x="267330" y="1679752"/>
            <a:ext cx="17417419" cy="3785652"/>
          </a:xfrm>
          <a:prstGeom prst="rect">
            <a:avLst/>
          </a:prstGeom>
          <a:noFill/>
        </p:spPr>
        <p:txBody>
          <a:bodyPr wrap="square">
            <a:spAutoFit/>
          </a:bodyPr>
          <a:lstStyle/>
          <a:p>
            <a:r>
              <a:rPr lang="en-US" sz="4000" b="1" dirty="0"/>
              <a:t>7</a:t>
            </a:r>
            <a:r>
              <a:rPr lang="en-US" sz="4000" dirty="0"/>
              <a:t>.</a:t>
            </a:r>
            <a:r>
              <a:rPr lang="ru-RU" sz="4000" dirty="0"/>
              <a:t> </a:t>
            </a:r>
            <a:r>
              <a:rPr lang="en-US" sz="4000" b="1" dirty="0" err="1"/>
              <a:t>Tarbiya</a:t>
            </a:r>
            <a:r>
              <a:rPr lang="en-US" sz="4000" b="1" dirty="0"/>
              <a:t> </a:t>
            </a:r>
            <a:r>
              <a:rPr lang="en-US" sz="4000" b="1" dirty="0" err="1"/>
              <a:t>darslarida</a:t>
            </a:r>
            <a:r>
              <a:rPr lang="en-US" sz="4000" b="1" dirty="0"/>
              <a:t> </a:t>
            </a:r>
            <a:r>
              <a:rPr lang="en-US" sz="4000" b="1" dirty="0" err="1"/>
              <a:t>faqat</a:t>
            </a:r>
            <a:r>
              <a:rPr lang="en-US" sz="4000" b="1" dirty="0"/>
              <a:t> </a:t>
            </a:r>
            <a:r>
              <a:rPr lang="en-US" sz="4000" b="1" dirty="0" err="1"/>
              <a:t>konvergent</a:t>
            </a:r>
            <a:r>
              <a:rPr lang="en-US" sz="4000" b="1" dirty="0"/>
              <a:t> </a:t>
            </a:r>
            <a:r>
              <a:rPr lang="en-US" sz="4000" b="1" dirty="0" err="1"/>
              <a:t>fikrlashga</a:t>
            </a:r>
            <a:r>
              <a:rPr lang="en-US" sz="4000" b="1" dirty="0"/>
              <a:t> </a:t>
            </a:r>
            <a:r>
              <a:rPr lang="en-US" sz="4000" b="1" dirty="0" err="1"/>
              <a:t>tayanish</a:t>
            </a:r>
            <a:r>
              <a:rPr lang="en-US" sz="4000" b="1" dirty="0"/>
              <a:t> </a:t>
            </a:r>
            <a:r>
              <a:rPr lang="en-US" sz="4000" b="1" dirty="0" err="1"/>
              <a:t>qanday</a:t>
            </a:r>
            <a:r>
              <a:rPr lang="en-US" sz="4000" b="1" dirty="0"/>
              <a:t> </a:t>
            </a:r>
            <a:r>
              <a:rPr lang="en-US" sz="4000" b="1" dirty="0" err="1"/>
              <a:t>pedagogik</a:t>
            </a:r>
            <a:r>
              <a:rPr lang="en-US" sz="4000" b="1" dirty="0"/>
              <a:t> </a:t>
            </a:r>
            <a:r>
              <a:rPr lang="en-US" sz="4000" b="1" dirty="0" err="1"/>
              <a:t>muammoni</a:t>
            </a:r>
            <a:r>
              <a:rPr lang="en-US" sz="4000" b="1" dirty="0"/>
              <a:t> </a:t>
            </a:r>
            <a:r>
              <a:rPr lang="en-US" sz="4000" b="1" dirty="0" err="1"/>
              <a:t>keltirib</a:t>
            </a:r>
            <a:r>
              <a:rPr lang="en-US" sz="4000" b="1" dirty="0"/>
              <a:t> </a:t>
            </a:r>
            <a:r>
              <a:rPr lang="en-US" sz="4000" b="1" dirty="0" err="1"/>
              <a:t>chiqaradi</a:t>
            </a:r>
            <a:r>
              <a:rPr lang="en-US" sz="4000" b="1" dirty="0"/>
              <a:t>?</a:t>
            </a:r>
          </a:p>
          <a:p>
            <a:r>
              <a:rPr lang="en-US" sz="4000" dirty="0"/>
              <a:t>a) </a:t>
            </a:r>
            <a:r>
              <a:rPr lang="en-US" sz="4000" dirty="0" err="1"/>
              <a:t>Bilimlarning</a:t>
            </a:r>
            <a:r>
              <a:rPr lang="en-US" sz="4000" dirty="0"/>
              <a:t> </a:t>
            </a:r>
            <a:r>
              <a:rPr lang="en-US" sz="4000" dirty="0" err="1"/>
              <a:t>tizimsizligi</a:t>
            </a:r>
            <a:br>
              <a:rPr lang="en-US" sz="4000" dirty="0"/>
            </a:br>
            <a:r>
              <a:rPr lang="en-US" sz="4000" dirty="0"/>
              <a:t>b) </a:t>
            </a:r>
            <a:r>
              <a:rPr lang="en-US" sz="4000" dirty="0" err="1"/>
              <a:t>O‘quvchilarning</a:t>
            </a:r>
            <a:r>
              <a:rPr lang="en-US" sz="4000" dirty="0"/>
              <a:t> </a:t>
            </a:r>
            <a:r>
              <a:rPr lang="en-US" sz="4000" dirty="0" err="1"/>
              <a:t>ijodiy</a:t>
            </a:r>
            <a:r>
              <a:rPr lang="en-US" sz="4000" dirty="0"/>
              <a:t> </a:t>
            </a:r>
            <a:r>
              <a:rPr lang="en-US" sz="4000" dirty="0" err="1"/>
              <a:t>fikrlashining</a:t>
            </a:r>
            <a:r>
              <a:rPr lang="en-US" sz="4000" dirty="0"/>
              <a:t> </a:t>
            </a:r>
            <a:r>
              <a:rPr lang="en-US" sz="4000" dirty="0" err="1"/>
              <a:t>cheklanishi</a:t>
            </a:r>
            <a:br>
              <a:rPr lang="en-US" sz="4000" dirty="0"/>
            </a:br>
            <a:r>
              <a:rPr lang="en-US" sz="4000" dirty="0"/>
              <a:t>c) </a:t>
            </a:r>
            <a:r>
              <a:rPr lang="en-US" sz="4000" dirty="0" err="1"/>
              <a:t>Intizomning</a:t>
            </a:r>
            <a:r>
              <a:rPr lang="en-US" sz="4000" dirty="0"/>
              <a:t> </a:t>
            </a:r>
            <a:r>
              <a:rPr lang="en-US" sz="4000" dirty="0" err="1"/>
              <a:t>buzilishi</a:t>
            </a:r>
            <a:br>
              <a:rPr lang="en-US" sz="4000" dirty="0"/>
            </a:br>
            <a:r>
              <a:rPr lang="en-US" sz="4000" dirty="0"/>
              <a:t>d) </a:t>
            </a:r>
            <a:r>
              <a:rPr lang="en-US" sz="4000" dirty="0" err="1"/>
              <a:t>Baholashning</a:t>
            </a:r>
            <a:r>
              <a:rPr lang="en-US" sz="4000" dirty="0"/>
              <a:t> </a:t>
            </a:r>
            <a:r>
              <a:rPr lang="en-US" sz="4000" dirty="0" err="1"/>
              <a:t>murakkablashuvi</a:t>
            </a:r>
            <a:endParaRPr lang="en-US" sz="4000" dirty="0"/>
          </a:p>
        </p:txBody>
      </p:sp>
      <p:sp>
        <p:nvSpPr>
          <p:cNvPr id="10" name="TextBox 9">
            <a:extLst>
              <a:ext uri="{FF2B5EF4-FFF2-40B4-BE49-F238E27FC236}">
                <a16:creationId xmlns:a16="http://schemas.microsoft.com/office/drawing/2014/main" id="{947924C5-A36C-104A-1E49-7E931A572193}"/>
              </a:ext>
            </a:extLst>
          </p:cNvPr>
          <p:cNvSpPr txBox="1"/>
          <p:nvPr/>
        </p:nvSpPr>
        <p:spPr>
          <a:xfrm>
            <a:off x="354799" y="5599615"/>
            <a:ext cx="17286300" cy="3785652"/>
          </a:xfrm>
          <a:prstGeom prst="rect">
            <a:avLst/>
          </a:prstGeom>
          <a:noFill/>
        </p:spPr>
        <p:txBody>
          <a:bodyPr wrap="square">
            <a:spAutoFit/>
          </a:bodyPr>
          <a:lstStyle/>
          <a:p>
            <a:r>
              <a:rPr lang="en-US" sz="4000" b="1" dirty="0"/>
              <a:t>8.</a:t>
            </a:r>
            <a:r>
              <a:rPr lang="ru-RU" sz="4000" b="1" dirty="0"/>
              <a:t> </a:t>
            </a:r>
            <a:r>
              <a:rPr lang="en-US" sz="4000" b="1" dirty="0"/>
              <a:t>PISA </a:t>
            </a:r>
            <a:r>
              <a:rPr lang="en-US" sz="4000" b="1" dirty="0" err="1"/>
              <a:t>xalqaro</a:t>
            </a:r>
            <a:r>
              <a:rPr lang="en-US" sz="4000" b="1" dirty="0"/>
              <a:t> </a:t>
            </a:r>
            <a:r>
              <a:rPr lang="en-US" sz="4000" b="1" dirty="0" err="1"/>
              <a:t>tadqiqotlari</a:t>
            </a:r>
            <a:r>
              <a:rPr lang="en-US" sz="4000" b="1" dirty="0"/>
              <a:t> (2018-yil) </a:t>
            </a:r>
            <a:r>
              <a:rPr lang="en-US" sz="4000" b="1" dirty="0" err="1"/>
              <a:t>natijalariga</a:t>
            </a:r>
            <a:r>
              <a:rPr lang="en-US" sz="4000" b="1" dirty="0"/>
              <a:t> </a:t>
            </a:r>
            <a:r>
              <a:rPr lang="en-US" sz="4000" b="1" dirty="0" err="1"/>
              <a:t>ko‘ra</a:t>
            </a:r>
            <a:r>
              <a:rPr lang="en-US" sz="4000" b="1" dirty="0"/>
              <a:t> </a:t>
            </a:r>
            <a:r>
              <a:rPr lang="en-US" sz="4000" b="1" dirty="0" err="1"/>
              <a:t>o‘quvchilarning</a:t>
            </a:r>
            <a:r>
              <a:rPr lang="en-US" sz="4000" b="1" dirty="0"/>
              <a:t> </a:t>
            </a:r>
            <a:r>
              <a:rPr lang="en-US" sz="4000" b="1" dirty="0" err="1"/>
              <a:t>asosiy</a:t>
            </a:r>
            <a:r>
              <a:rPr lang="en-US" sz="4000" b="1" dirty="0"/>
              <a:t> </a:t>
            </a:r>
            <a:r>
              <a:rPr lang="en-US" sz="4000" b="1" dirty="0" err="1"/>
              <a:t>muammosi</a:t>
            </a:r>
            <a:r>
              <a:rPr lang="en-US" sz="4000" b="1" dirty="0"/>
              <a:t> </a:t>
            </a:r>
            <a:r>
              <a:rPr lang="en-US" sz="4000" b="1" dirty="0" err="1"/>
              <a:t>nimada</a:t>
            </a:r>
            <a:r>
              <a:rPr lang="en-US" sz="4000" b="1" dirty="0"/>
              <a:t> </a:t>
            </a:r>
            <a:r>
              <a:rPr lang="en-US" sz="4000" b="1" dirty="0" err="1"/>
              <a:t>namoyon</a:t>
            </a:r>
            <a:r>
              <a:rPr lang="en-US" sz="4000" b="1" dirty="0"/>
              <a:t> </a:t>
            </a:r>
            <a:r>
              <a:rPr lang="en-US" sz="4000" b="1" dirty="0" err="1"/>
              <a:t>bo‘lgan</a:t>
            </a:r>
            <a:r>
              <a:rPr lang="en-US" sz="4000" b="1" dirty="0"/>
              <a:t>?</a:t>
            </a:r>
          </a:p>
          <a:p>
            <a:r>
              <a:rPr lang="en-US" sz="4000" dirty="0"/>
              <a:t>a) </a:t>
            </a:r>
            <a:r>
              <a:rPr lang="en-US" sz="4000" dirty="0" err="1"/>
              <a:t>Faqat</a:t>
            </a:r>
            <a:r>
              <a:rPr lang="en-US" sz="4000" dirty="0"/>
              <a:t> </a:t>
            </a:r>
            <a:r>
              <a:rPr lang="en-US" sz="4000" dirty="0" err="1"/>
              <a:t>nazariy</a:t>
            </a:r>
            <a:r>
              <a:rPr lang="en-US" sz="4000" dirty="0"/>
              <a:t> </a:t>
            </a:r>
            <a:r>
              <a:rPr lang="en-US" sz="4000" dirty="0" err="1"/>
              <a:t>bilimlarning</a:t>
            </a:r>
            <a:r>
              <a:rPr lang="en-US" sz="4000" dirty="0"/>
              <a:t> </a:t>
            </a:r>
            <a:r>
              <a:rPr lang="en-US" sz="4000" dirty="0" err="1"/>
              <a:t>yetishmasligi</a:t>
            </a:r>
            <a:br>
              <a:rPr lang="en-US" sz="4000" dirty="0"/>
            </a:br>
            <a:r>
              <a:rPr lang="en-US" sz="4000" dirty="0"/>
              <a:t>b) </a:t>
            </a:r>
            <a:r>
              <a:rPr lang="en-US" sz="4000" dirty="0" err="1"/>
              <a:t>Amaliy</a:t>
            </a:r>
            <a:r>
              <a:rPr lang="en-US" sz="4000" dirty="0"/>
              <a:t> </a:t>
            </a:r>
            <a:r>
              <a:rPr lang="en-US" sz="4000" dirty="0" err="1"/>
              <a:t>mashg‘ulotlarning</a:t>
            </a:r>
            <a:r>
              <a:rPr lang="en-US" sz="4000" dirty="0"/>
              <a:t> </a:t>
            </a:r>
            <a:r>
              <a:rPr lang="en-US" sz="4000" dirty="0" err="1"/>
              <a:t>kamligi</a:t>
            </a:r>
            <a:br>
              <a:rPr lang="en-US" sz="4000" dirty="0"/>
            </a:br>
            <a:r>
              <a:rPr lang="en-US" sz="4000" dirty="0"/>
              <a:t>c) </a:t>
            </a:r>
            <a:r>
              <a:rPr lang="en-US" sz="4000" dirty="0" err="1"/>
              <a:t>Kreativ</a:t>
            </a:r>
            <a:r>
              <a:rPr lang="en-US" sz="4000" dirty="0"/>
              <a:t> </a:t>
            </a:r>
            <a:r>
              <a:rPr lang="en-US" sz="4000" dirty="0" err="1"/>
              <a:t>va</a:t>
            </a:r>
            <a:r>
              <a:rPr lang="en-US" sz="4000" dirty="0"/>
              <a:t> </a:t>
            </a:r>
            <a:r>
              <a:rPr lang="en-US" sz="4000" dirty="0" err="1"/>
              <a:t>tanqidiy</a:t>
            </a:r>
            <a:r>
              <a:rPr lang="en-US" sz="4000" dirty="0"/>
              <a:t> </a:t>
            </a:r>
            <a:r>
              <a:rPr lang="en-US" sz="4000" dirty="0" err="1"/>
              <a:t>fikrlashning</a:t>
            </a:r>
            <a:r>
              <a:rPr lang="en-US" sz="4000" dirty="0"/>
              <a:t> </a:t>
            </a:r>
            <a:r>
              <a:rPr lang="en-US" sz="4000" dirty="0" err="1"/>
              <a:t>yetarli</a:t>
            </a:r>
            <a:r>
              <a:rPr lang="en-US" sz="4000" dirty="0"/>
              <a:t> </a:t>
            </a:r>
            <a:r>
              <a:rPr lang="en-US" sz="4000" dirty="0" err="1"/>
              <a:t>darajada</a:t>
            </a:r>
            <a:r>
              <a:rPr lang="en-US" sz="4000" dirty="0"/>
              <a:t> </a:t>
            </a:r>
            <a:r>
              <a:rPr lang="en-US" sz="4000" dirty="0" err="1"/>
              <a:t>rivojlanmaganligi</a:t>
            </a:r>
            <a:br>
              <a:rPr lang="en-US" sz="4000" dirty="0"/>
            </a:br>
            <a:r>
              <a:rPr lang="en-US" sz="4000" dirty="0"/>
              <a:t>d) </a:t>
            </a:r>
            <a:r>
              <a:rPr lang="en-US" sz="4000" dirty="0" err="1"/>
              <a:t>Texnologiyalardan</a:t>
            </a:r>
            <a:r>
              <a:rPr lang="en-US" sz="4000" dirty="0"/>
              <a:t> </a:t>
            </a:r>
            <a:r>
              <a:rPr lang="en-US" sz="4000" dirty="0" err="1"/>
              <a:t>foydalanmaslik</a:t>
            </a:r>
            <a:endParaRPr lang="en-US" sz="4000" dirty="0"/>
          </a:p>
        </p:txBody>
      </p:sp>
    </p:spTree>
    <p:extLst>
      <p:ext uri="{BB962C8B-B14F-4D97-AF65-F5344CB8AC3E}">
        <p14:creationId xmlns:p14="http://schemas.microsoft.com/office/powerpoint/2010/main" val="268723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grpSp>
        <p:nvGrpSpPr>
          <p:cNvPr id="35" name="Google Shape;1600;p34"/>
          <p:cNvGrpSpPr/>
          <p:nvPr/>
        </p:nvGrpSpPr>
        <p:grpSpPr>
          <a:xfrm>
            <a:off x="3968750" y="5599615"/>
            <a:ext cx="1292894" cy="983867"/>
            <a:chOff x="5594095" y="1563619"/>
            <a:chExt cx="278163" cy="219366"/>
          </a:xfrm>
          <a:solidFill>
            <a:schemeClr val="bg1"/>
          </a:solidFill>
        </p:grpSpPr>
        <p:sp>
          <p:nvSpPr>
            <p:cNvPr id="36" name="Google Shape;1601;p34"/>
            <p:cNvSpPr/>
            <p:nvPr/>
          </p:nvSpPr>
          <p:spPr>
            <a:xfrm flipH="1">
              <a:off x="5594095" y="1563619"/>
              <a:ext cx="278163" cy="140284"/>
            </a:xfrm>
            <a:custGeom>
              <a:avLst/>
              <a:gdLst/>
              <a:ahLst/>
              <a:cxnLst/>
              <a:rect l="l" t="t" r="r" b="b"/>
              <a:pathLst>
                <a:path w="809" h="408" extrusionOk="0">
                  <a:moveTo>
                    <a:pt x="74" y="1"/>
                  </a:moveTo>
                  <a:cubicBezTo>
                    <a:pt x="50" y="1"/>
                    <a:pt x="30" y="11"/>
                    <a:pt x="20" y="25"/>
                  </a:cubicBezTo>
                  <a:cubicBezTo>
                    <a:pt x="6" y="40"/>
                    <a:pt x="1" y="60"/>
                    <a:pt x="1" y="84"/>
                  </a:cubicBezTo>
                  <a:cubicBezTo>
                    <a:pt x="1" y="104"/>
                    <a:pt x="11" y="123"/>
                    <a:pt x="25" y="143"/>
                  </a:cubicBezTo>
                  <a:cubicBezTo>
                    <a:pt x="40" y="167"/>
                    <a:pt x="60" y="187"/>
                    <a:pt x="79" y="197"/>
                  </a:cubicBezTo>
                  <a:cubicBezTo>
                    <a:pt x="89" y="207"/>
                    <a:pt x="118" y="226"/>
                    <a:pt x="172" y="261"/>
                  </a:cubicBezTo>
                  <a:cubicBezTo>
                    <a:pt x="221" y="295"/>
                    <a:pt x="260" y="324"/>
                    <a:pt x="290" y="344"/>
                  </a:cubicBezTo>
                  <a:cubicBezTo>
                    <a:pt x="290" y="344"/>
                    <a:pt x="299" y="349"/>
                    <a:pt x="309" y="358"/>
                  </a:cubicBezTo>
                  <a:cubicBezTo>
                    <a:pt x="319" y="363"/>
                    <a:pt x="324" y="368"/>
                    <a:pt x="334" y="373"/>
                  </a:cubicBezTo>
                  <a:cubicBezTo>
                    <a:pt x="339" y="378"/>
                    <a:pt x="348" y="383"/>
                    <a:pt x="358" y="388"/>
                  </a:cubicBezTo>
                  <a:cubicBezTo>
                    <a:pt x="363" y="393"/>
                    <a:pt x="373" y="398"/>
                    <a:pt x="383" y="403"/>
                  </a:cubicBezTo>
                  <a:cubicBezTo>
                    <a:pt x="388" y="403"/>
                    <a:pt x="397" y="407"/>
                    <a:pt x="402" y="407"/>
                  </a:cubicBezTo>
                  <a:lnTo>
                    <a:pt x="407" y="407"/>
                  </a:lnTo>
                  <a:cubicBezTo>
                    <a:pt x="412" y="407"/>
                    <a:pt x="422" y="403"/>
                    <a:pt x="427" y="403"/>
                  </a:cubicBezTo>
                  <a:cubicBezTo>
                    <a:pt x="437" y="398"/>
                    <a:pt x="446" y="393"/>
                    <a:pt x="451" y="388"/>
                  </a:cubicBezTo>
                  <a:cubicBezTo>
                    <a:pt x="461" y="383"/>
                    <a:pt x="471" y="378"/>
                    <a:pt x="476" y="373"/>
                  </a:cubicBezTo>
                  <a:cubicBezTo>
                    <a:pt x="486" y="368"/>
                    <a:pt x="490" y="363"/>
                    <a:pt x="500" y="358"/>
                  </a:cubicBezTo>
                  <a:cubicBezTo>
                    <a:pt x="510" y="349"/>
                    <a:pt x="520" y="344"/>
                    <a:pt x="520" y="344"/>
                  </a:cubicBezTo>
                  <a:cubicBezTo>
                    <a:pt x="549" y="324"/>
                    <a:pt x="618" y="275"/>
                    <a:pt x="730" y="197"/>
                  </a:cubicBezTo>
                  <a:cubicBezTo>
                    <a:pt x="755" y="182"/>
                    <a:pt x="770" y="163"/>
                    <a:pt x="784" y="143"/>
                  </a:cubicBezTo>
                  <a:cubicBezTo>
                    <a:pt x="799" y="118"/>
                    <a:pt x="809" y="99"/>
                    <a:pt x="809" y="74"/>
                  </a:cubicBezTo>
                  <a:cubicBezTo>
                    <a:pt x="809" y="55"/>
                    <a:pt x="804" y="35"/>
                    <a:pt x="789" y="21"/>
                  </a:cubicBezTo>
                  <a:cubicBezTo>
                    <a:pt x="775" y="11"/>
                    <a:pt x="755" y="1"/>
                    <a:pt x="735"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37" name="Google Shape;1602;p34"/>
            <p:cNvSpPr/>
            <p:nvPr/>
          </p:nvSpPr>
          <p:spPr>
            <a:xfrm flipH="1">
              <a:off x="5594095" y="1634449"/>
              <a:ext cx="278163" cy="148536"/>
            </a:xfrm>
            <a:custGeom>
              <a:avLst/>
              <a:gdLst/>
              <a:ahLst/>
              <a:cxnLst/>
              <a:rect l="l" t="t" r="r" b="b"/>
              <a:pathLst>
                <a:path w="809" h="432" extrusionOk="0">
                  <a:moveTo>
                    <a:pt x="1" y="1"/>
                  </a:moveTo>
                  <a:lnTo>
                    <a:pt x="1" y="358"/>
                  </a:lnTo>
                  <a:cubicBezTo>
                    <a:pt x="1" y="378"/>
                    <a:pt x="6" y="397"/>
                    <a:pt x="20" y="407"/>
                  </a:cubicBezTo>
                  <a:cubicBezTo>
                    <a:pt x="35" y="422"/>
                    <a:pt x="55" y="432"/>
                    <a:pt x="74" y="432"/>
                  </a:cubicBezTo>
                  <a:lnTo>
                    <a:pt x="735" y="432"/>
                  </a:lnTo>
                  <a:cubicBezTo>
                    <a:pt x="755" y="432"/>
                    <a:pt x="775" y="422"/>
                    <a:pt x="789" y="407"/>
                  </a:cubicBezTo>
                  <a:cubicBezTo>
                    <a:pt x="804" y="397"/>
                    <a:pt x="809" y="378"/>
                    <a:pt x="809" y="358"/>
                  </a:cubicBezTo>
                  <a:lnTo>
                    <a:pt x="809" y="1"/>
                  </a:lnTo>
                  <a:cubicBezTo>
                    <a:pt x="794" y="15"/>
                    <a:pt x="779" y="30"/>
                    <a:pt x="765" y="40"/>
                  </a:cubicBezTo>
                  <a:cubicBezTo>
                    <a:pt x="667" y="108"/>
                    <a:pt x="588" y="157"/>
                    <a:pt x="539" y="197"/>
                  </a:cubicBezTo>
                  <a:cubicBezTo>
                    <a:pt x="520" y="206"/>
                    <a:pt x="510" y="216"/>
                    <a:pt x="495" y="226"/>
                  </a:cubicBezTo>
                  <a:cubicBezTo>
                    <a:pt x="486" y="231"/>
                    <a:pt x="471" y="241"/>
                    <a:pt x="456" y="246"/>
                  </a:cubicBezTo>
                  <a:cubicBezTo>
                    <a:pt x="437" y="255"/>
                    <a:pt x="422" y="255"/>
                    <a:pt x="407" y="255"/>
                  </a:cubicBezTo>
                  <a:lnTo>
                    <a:pt x="402" y="255"/>
                  </a:lnTo>
                  <a:cubicBezTo>
                    <a:pt x="388" y="255"/>
                    <a:pt x="373" y="255"/>
                    <a:pt x="353" y="246"/>
                  </a:cubicBezTo>
                  <a:cubicBezTo>
                    <a:pt x="339" y="241"/>
                    <a:pt x="324" y="231"/>
                    <a:pt x="314" y="226"/>
                  </a:cubicBezTo>
                  <a:cubicBezTo>
                    <a:pt x="299" y="216"/>
                    <a:pt x="290" y="206"/>
                    <a:pt x="270" y="197"/>
                  </a:cubicBezTo>
                  <a:cubicBezTo>
                    <a:pt x="231" y="167"/>
                    <a:pt x="157" y="113"/>
                    <a:pt x="45" y="40"/>
                  </a:cubicBezTo>
                  <a:cubicBezTo>
                    <a:pt x="30" y="30"/>
                    <a:pt x="15" y="15"/>
                    <a:pt x="1"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sp>
        <p:nvSpPr>
          <p:cNvPr id="4" name="TextBox 3">
            <a:extLst>
              <a:ext uri="{FF2B5EF4-FFF2-40B4-BE49-F238E27FC236}">
                <a16:creationId xmlns:a16="http://schemas.microsoft.com/office/drawing/2014/main" id="{447767DC-17DB-CD42-BF6E-E0E3AAC9387F}"/>
              </a:ext>
            </a:extLst>
          </p:cNvPr>
          <p:cNvSpPr txBox="1"/>
          <p:nvPr/>
        </p:nvSpPr>
        <p:spPr>
          <a:xfrm>
            <a:off x="171866" y="1576469"/>
            <a:ext cx="17380857" cy="3785652"/>
          </a:xfrm>
          <a:prstGeom prst="rect">
            <a:avLst/>
          </a:prstGeom>
          <a:noFill/>
        </p:spPr>
        <p:txBody>
          <a:bodyPr wrap="square">
            <a:spAutoFit/>
          </a:bodyPr>
          <a:lstStyle/>
          <a:p>
            <a:r>
              <a:rPr lang="en-US" sz="4000" b="1" dirty="0"/>
              <a:t>9.</a:t>
            </a:r>
            <a:r>
              <a:rPr lang="ru-RU" sz="4000" b="1" dirty="0"/>
              <a:t> </a:t>
            </a:r>
            <a:r>
              <a:rPr lang="en-US" sz="4000" b="1" dirty="0" err="1"/>
              <a:t>Quyidagi</a:t>
            </a:r>
            <a:r>
              <a:rPr lang="en-US" sz="4000" b="1" dirty="0"/>
              <a:t> </a:t>
            </a:r>
            <a:r>
              <a:rPr lang="en-US" sz="4000" b="1" dirty="0" err="1"/>
              <a:t>metodlardan</a:t>
            </a:r>
            <a:r>
              <a:rPr lang="en-US" sz="4000" b="1" dirty="0"/>
              <a:t> </a:t>
            </a:r>
            <a:r>
              <a:rPr lang="en-US" sz="4000" b="1" dirty="0" err="1"/>
              <a:t>qaysi</a:t>
            </a:r>
            <a:r>
              <a:rPr lang="en-US" sz="4000" b="1" dirty="0"/>
              <a:t> </a:t>
            </a:r>
            <a:r>
              <a:rPr lang="en-US" sz="4000" b="1" dirty="0" err="1"/>
              <a:t>biri</a:t>
            </a:r>
            <a:r>
              <a:rPr lang="en-US" sz="4000" b="1" dirty="0"/>
              <a:t> </a:t>
            </a:r>
            <a:r>
              <a:rPr lang="en-US" sz="4000" b="1" dirty="0" err="1"/>
              <a:t>bir</a:t>
            </a:r>
            <a:r>
              <a:rPr lang="en-US" sz="4000" b="1" dirty="0"/>
              <a:t> </a:t>
            </a:r>
            <a:r>
              <a:rPr lang="en-US" sz="4000" b="1" dirty="0" err="1"/>
              <a:t>vaqtning</a:t>
            </a:r>
            <a:r>
              <a:rPr lang="en-US" sz="4000" b="1" dirty="0"/>
              <a:t> </a:t>
            </a:r>
            <a:r>
              <a:rPr lang="en-US" sz="4000" b="1" dirty="0" err="1"/>
              <a:t>o‘zida</a:t>
            </a:r>
            <a:r>
              <a:rPr lang="en-US" sz="4000" b="1" dirty="0"/>
              <a:t> </a:t>
            </a:r>
            <a:r>
              <a:rPr lang="en-US" sz="4000" b="1" dirty="0" err="1"/>
              <a:t>konvergent</a:t>
            </a:r>
            <a:r>
              <a:rPr lang="en-US" sz="4000" b="1" dirty="0"/>
              <a:t> </a:t>
            </a:r>
            <a:r>
              <a:rPr lang="en-US" sz="4000" b="1" dirty="0" err="1"/>
              <a:t>va</a:t>
            </a:r>
            <a:r>
              <a:rPr lang="en-US" sz="4000" b="1" dirty="0"/>
              <a:t> divergent </a:t>
            </a:r>
            <a:r>
              <a:rPr lang="en-US" sz="4000" b="1" dirty="0" err="1"/>
              <a:t>fikrlashni</a:t>
            </a:r>
            <a:r>
              <a:rPr lang="en-US" sz="4000" b="1" dirty="0"/>
              <a:t> </a:t>
            </a:r>
            <a:r>
              <a:rPr lang="en-US" sz="4000" b="1" dirty="0" err="1"/>
              <a:t>integratsiyalash</a:t>
            </a:r>
            <a:r>
              <a:rPr lang="en-US" sz="4000" b="1" dirty="0"/>
              <a:t> </a:t>
            </a:r>
            <a:r>
              <a:rPr lang="en-US" sz="4000" b="1" dirty="0" err="1"/>
              <a:t>imkonini</a:t>
            </a:r>
            <a:r>
              <a:rPr lang="en-US" sz="4000" b="1" dirty="0"/>
              <a:t> </a:t>
            </a:r>
            <a:r>
              <a:rPr lang="en-US" sz="4000" b="1" dirty="0" err="1"/>
              <a:t>beradi</a:t>
            </a:r>
            <a:r>
              <a:rPr lang="en-US" sz="4000" b="1" dirty="0"/>
              <a:t>?</a:t>
            </a:r>
          </a:p>
          <a:p>
            <a:r>
              <a:rPr lang="en-US" sz="4000" dirty="0"/>
              <a:t>a) </a:t>
            </a:r>
            <a:r>
              <a:rPr lang="en-US" sz="4000" dirty="0" err="1"/>
              <a:t>Ma’ruza</a:t>
            </a:r>
            <a:r>
              <a:rPr lang="en-US" sz="4000" dirty="0"/>
              <a:t> </a:t>
            </a:r>
            <a:r>
              <a:rPr lang="en-US" sz="4000" dirty="0" err="1"/>
              <a:t>metodi</a:t>
            </a:r>
            <a:br>
              <a:rPr lang="en-US" sz="4000" dirty="0"/>
            </a:br>
            <a:r>
              <a:rPr lang="en-US" sz="4000" dirty="0"/>
              <a:t>b) </a:t>
            </a:r>
            <a:r>
              <a:rPr lang="en-US" sz="4000" dirty="0" err="1"/>
              <a:t>Fikrlash-juftlashish-xulosa</a:t>
            </a:r>
            <a:br>
              <a:rPr lang="ru-RU" sz="4000" dirty="0"/>
            </a:br>
            <a:r>
              <a:rPr lang="en-US" sz="4000" dirty="0"/>
              <a:t>c) </a:t>
            </a:r>
            <a:r>
              <a:rPr lang="en-US" sz="4000" dirty="0" err="1"/>
              <a:t>Yodlash</a:t>
            </a:r>
            <a:r>
              <a:rPr lang="en-US" sz="4000" dirty="0"/>
              <a:t> </a:t>
            </a:r>
            <a:r>
              <a:rPr lang="en-US" sz="4000" dirty="0" err="1"/>
              <a:t>metodi</a:t>
            </a:r>
            <a:br>
              <a:rPr lang="en-US" sz="4000" dirty="0"/>
            </a:br>
            <a:r>
              <a:rPr lang="en-US" sz="4000" dirty="0"/>
              <a:t>d) Test </a:t>
            </a:r>
            <a:r>
              <a:rPr lang="en-US" sz="4000" dirty="0" err="1"/>
              <a:t>metodi</a:t>
            </a:r>
            <a:endParaRPr lang="en-US" sz="4000" dirty="0"/>
          </a:p>
        </p:txBody>
      </p:sp>
      <p:sp>
        <p:nvSpPr>
          <p:cNvPr id="10" name="TextBox 9">
            <a:extLst>
              <a:ext uri="{FF2B5EF4-FFF2-40B4-BE49-F238E27FC236}">
                <a16:creationId xmlns:a16="http://schemas.microsoft.com/office/drawing/2014/main" id="{D92D0B91-6DA3-59D1-C358-09868E98556E}"/>
              </a:ext>
            </a:extLst>
          </p:cNvPr>
          <p:cNvSpPr txBox="1"/>
          <p:nvPr/>
        </p:nvSpPr>
        <p:spPr>
          <a:xfrm>
            <a:off x="140532" y="5986292"/>
            <a:ext cx="17166279" cy="3785652"/>
          </a:xfrm>
          <a:prstGeom prst="rect">
            <a:avLst/>
          </a:prstGeom>
          <a:noFill/>
        </p:spPr>
        <p:txBody>
          <a:bodyPr wrap="square">
            <a:spAutoFit/>
          </a:bodyPr>
          <a:lstStyle/>
          <a:p>
            <a:r>
              <a:rPr lang="en-US" sz="4000" b="1" dirty="0"/>
              <a:t>10.</a:t>
            </a:r>
            <a:r>
              <a:rPr lang="ru-RU" sz="4000" b="1" dirty="0"/>
              <a:t> </a:t>
            </a:r>
            <a:r>
              <a:rPr lang="en-US" sz="4000" b="1" dirty="0"/>
              <a:t>“</a:t>
            </a:r>
            <a:r>
              <a:rPr lang="en-US" sz="4000" b="1" dirty="0" err="1"/>
              <a:t>Ta’lim</a:t>
            </a:r>
            <a:r>
              <a:rPr lang="en-US" sz="4000" b="1" dirty="0"/>
              <a:t> </a:t>
            </a:r>
            <a:r>
              <a:rPr lang="en-US" sz="4000" b="1" dirty="0" err="1"/>
              <a:t>to‘g‘risida”gi</a:t>
            </a:r>
            <a:r>
              <a:rPr lang="en-US" sz="4000" b="1" dirty="0"/>
              <a:t> </a:t>
            </a:r>
            <a:r>
              <a:rPr lang="en-US" sz="4000" b="1" dirty="0" err="1"/>
              <a:t>Qonun</a:t>
            </a:r>
            <a:r>
              <a:rPr lang="en-US" sz="4000" b="1" dirty="0"/>
              <a:t> (2020-yil 23-sentabr)ga </a:t>
            </a:r>
            <a:r>
              <a:rPr lang="en-US" sz="4000" b="1" dirty="0" err="1"/>
              <a:t>muvofiq</a:t>
            </a:r>
            <a:r>
              <a:rPr lang="en-US" sz="4000" b="1" dirty="0"/>
              <a:t> </a:t>
            </a:r>
            <a:r>
              <a:rPr lang="en-US" sz="4000" b="1" dirty="0" err="1"/>
              <a:t>ta’limning</a:t>
            </a:r>
            <a:r>
              <a:rPr lang="en-US" sz="4000" b="1" dirty="0"/>
              <a:t> </a:t>
            </a:r>
            <a:r>
              <a:rPr lang="en-US" sz="4000" b="1" dirty="0" err="1"/>
              <a:t>asosiy</a:t>
            </a:r>
            <a:r>
              <a:rPr lang="en-US" sz="4000" b="1" dirty="0"/>
              <a:t> </a:t>
            </a:r>
            <a:r>
              <a:rPr lang="en-US" sz="4000" b="1" dirty="0" err="1"/>
              <a:t>maqsadlaridan</a:t>
            </a:r>
            <a:r>
              <a:rPr lang="en-US" sz="4000" b="1" dirty="0"/>
              <a:t> </a:t>
            </a:r>
            <a:r>
              <a:rPr lang="en-US" sz="4000" b="1" dirty="0" err="1"/>
              <a:t>biri</a:t>
            </a:r>
            <a:r>
              <a:rPr lang="en-US" sz="4000" b="1" dirty="0"/>
              <a:t> </a:t>
            </a:r>
            <a:r>
              <a:rPr lang="en-US" sz="4000" b="1" dirty="0" err="1"/>
              <a:t>sifatida</a:t>
            </a:r>
            <a:r>
              <a:rPr lang="en-US" sz="4000" b="1" dirty="0"/>
              <a:t> </a:t>
            </a:r>
            <a:r>
              <a:rPr lang="en-US" sz="4000" b="1" dirty="0" err="1"/>
              <a:t>quyidagilardan</a:t>
            </a:r>
            <a:r>
              <a:rPr lang="en-US" sz="4000" b="1" dirty="0"/>
              <a:t> </a:t>
            </a:r>
            <a:r>
              <a:rPr lang="en-US" sz="4000" b="1" dirty="0" err="1"/>
              <a:t>qaysi</a:t>
            </a:r>
            <a:r>
              <a:rPr lang="en-US" sz="4000" b="1" dirty="0"/>
              <a:t> </a:t>
            </a:r>
            <a:r>
              <a:rPr lang="en-US" sz="4000" b="1" dirty="0" err="1"/>
              <a:t>biri</a:t>
            </a:r>
            <a:r>
              <a:rPr lang="en-US" sz="4000" b="1" dirty="0"/>
              <a:t> </a:t>
            </a:r>
            <a:r>
              <a:rPr lang="en-US" sz="4000" b="1" dirty="0" err="1"/>
              <a:t>belgilangan</a:t>
            </a:r>
            <a:r>
              <a:rPr lang="en-US" sz="4000" b="1" dirty="0"/>
              <a:t>?</a:t>
            </a:r>
          </a:p>
          <a:p>
            <a:r>
              <a:rPr lang="en-US" sz="4000" dirty="0"/>
              <a:t>a) </a:t>
            </a:r>
            <a:r>
              <a:rPr lang="en-US" sz="4000" dirty="0" err="1"/>
              <a:t>Faqat</a:t>
            </a:r>
            <a:r>
              <a:rPr lang="en-US" sz="4000" dirty="0"/>
              <a:t> </a:t>
            </a:r>
            <a:r>
              <a:rPr lang="en-US" sz="4000" dirty="0" err="1"/>
              <a:t>bilim</a:t>
            </a:r>
            <a:r>
              <a:rPr lang="en-US" sz="4000" dirty="0"/>
              <a:t> </a:t>
            </a:r>
            <a:r>
              <a:rPr lang="en-US" sz="4000" dirty="0" err="1"/>
              <a:t>berish</a:t>
            </a:r>
            <a:br>
              <a:rPr lang="en-US" sz="4000" dirty="0"/>
            </a:br>
            <a:r>
              <a:rPr lang="en-US" sz="4000" dirty="0"/>
              <a:t>b) </a:t>
            </a:r>
            <a:r>
              <a:rPr lang="en-US" sz="4000" dirty="0" err="1"/>
              <a:t>Mustaqil</a:t>
            </a:r>
            <a:r>
              <a:rPr lang="en-US" sz="4000" dirty="0"/>
              <a:t> </a:t>
            </a:r>
            <a:r>
              <a:rPr lang="en-US" sz="4000" dirty="0" err="1"/>
              <a:t>fikrlovchi</a:t>
            </a:r>
            <a:r>
              <a:rPr lang="en-US" sz="4000" dirty="0"/>
              <a:t> </a:t>
            </a:r>
            <a:r>
              <a:rPr lang="en-US" sz="4000" dirty="0" err="1"/>
              <a:t>shaxsni</a:t>
            </a:r>
            <a:r>
              <a:rPr lang="en-US" sz="4000" dirty="0"/>
              <a:t> </a:t>
            </a:r>
            <a:r>
              <a:rPr lang="en-US" sz="4000" dirty="0" err="1"/>
              <a:t>shakllantirish</a:t>
            </a:r>
            <a:br>
              <a:rPr lang="en-US" sz="4000" dirty="0"/>
            </a:br>
            <a:r>
              <a:rPr lang="en-US" sz="4000" dirty="0"/>
              <a:t>c) </a:t>
            </a:r>
            <a:r>
              <a:rPr lang="en-US" sz="4000" dirty="0" err="1"/>
              <a:t>Baholash</a:t>
            </a:r>
            <a:r>
              <a:rPr lang="en-US" sz="4000" dirty="0"/>
              <a:t> </a:t>
            </a:r>
            <a:r>
              <a:rPr lang="en-US" sz="4000" dirty="0" err="1"/>
              <a:t>tizimini</a:t>
            </a:r>
            <a:r>
              <a:rPr lang="en-US" sz="4000" dirty="0"/>
              <a:t> </a:t>
            </a:r>
            <a:r>
              <a:rPr lang="en-US" sz="4000" dirty="0" err="1"/>
              <a:t>soddalashtirish</a:t>
            </a:r>
            <a:br>
              <a:rPr lang="en-US" sz="4000" dirty="0"/>
            </a:br>
            <a:r>
              <a:rPr lang="en-US" sz="4000" dirty="0"/>
              <a:t>d) </a:t>
            </a:r>
            <a:r>
              <a:rPr lang="en-US" sz="4000" dirty="0" err="1"/>
              <a:t>Dars</a:t>
            </a:r>
            <a:r>
              <a:rPr lang="en-US" sz="4000" dirty="0"/>
              <a:t> </a:t>
            </a:r>
            <a:r>
              <a:rPr lang="en-US" sz="4000" dirty="0" err="1"/>
              <a:t>vaqtini</a:t>
            </a:r>
            <a:r>
              <a:rPr lang="en-US" sz="4000" dirty="0"/>
              <a:t> </a:t>
            </a:r>
            <a:r>
              <a:rPr lang="en-US" sz="4000" dirty="0" err="1"/>
              <a:t>qisqartirish</a:t>
            </a:r>
            <a:endParaRPr lang="en-US" sz="4000" dirty="0"/>
          </a:p>
        </p:txBody>
      </p:sp>
    </p:spTree>
    <p:extLst>
      <p:ext uri="{BB962C8B-B14F-4D97-AF65-F5344CB8AC3E}">
        <p14:creationId xmlns:p14="http://schemas.microsoft.com/office/powerpoint/2010/main" val="19580514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5544" y="11506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5" name="Google Shape;1592;p33"/>
          <p:cNvGrpSpPr/>
          <p:nvPr/>
        </p:nvGrpSpPr>
        <p:grpSpPr>
          <a:xfrm>
            <a:off x="6407150" y="8276207"/>
            <a:ext cx="1188333" cy="1175131"/>
            <a:chOff x="4013171" y="2771357"/>
            <a:chExt cx="346058" cy="301259"/>
          </a:xfrm>
          <a:solidFill>
            <a:schemeClr val="bg1"/>
          </a:solidFill>
        </p:grpSpPr>
        <p:sp>
          <p:nvSpPr>
            <p:cNvPr id="26" name="Google Shape;1593;p33"/>
            <p:cNvSpPr/>
            <p:nvPr/>
          </p:nvSpPr>
          <p:spPr>
            <a:xfrm>
              <a:off x="4013171" y="2882732"/>
              <a:ext cx="110659" cy="189884"/>
            </a:xfrm>
            <a:custGeom>
              <a:avLst/>
              <a:gdLst/>
              <a:ahLst/>
              <a:cxnLst/>
              <a:rect l="l" t="t" r="r" b="b"/>
              <a:pathLst>
                <a:path w="7670" h="13159" extrusionOk="0">
                  <a:moveTo>
                    <a:pt x="1028" y="1"/>
                  </a:moveTo>
                  <a:cubicBezTo>
                    <a:pt x="276" y="1"/>
                    <a:pt x="1" y="302"/>
                    <a:pt x="1" y="1078"/>
                  </a:cubicBezTo>
                  <a:cubicBezTo>
                    <a:pt x="1" y="2908"/>
                    <a:pt x="1" y="4738"/>
                    <a:pt x="1" y="6567"/>
                  </a:cubicBezTo>
                  <a:cubicBezTo>
                    <a:pt x="1" y="8422"/>
                    <a:pt x="1" y="10302"/>
                    <a:pt x="1" y="12156"/>
                  </a:cubicBezTo>
                  <a:cubicBezTo>
                    <a:pt x="1" y="12858"/>
                    <a:pt x="276" y="13159"/>
                    <a:pt x="1003" y="13159"/>
                  </a:cubicBezTo>
                  <a:lnTo>
                    <a:pt x="6642" y="13159"/>
                  </a:lnTo>
                  <a:cubicBezTo>
                    <a:pt x="7369" y="13159"/>
                    <a:pt x="7670" y="12858"/>
                    <a:pt x="7670" y="12131"/>
                  </a:cubicBezTo>
                  <a:cubicBezTo>
                    <a:pt x="7670" y="8422"/>
                    <a:pt x="7670" y="4738"/>
                    <a:pt x="7670" y="1028"/>
                  </a:cubicBezTo>
                  <a:cubicBezTo>
                    <a:pt x="7670" y="302"/>
                    <a:pt x="7369" y="1"/>
                    <a:pt x="6642" y="1"/>
                  </a:cubicBezTo>
                  <a:close/>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sp>
          <p:nvSpPr>
            <p:cNvPr id="27" name="Google Shape;1594;p33"/>
            <p:cNvSpPr/>
            <p:nvPr/>
          </p:nvSpPr>
          <p:spPr>
            <a:xfrm>
              <a:off x="4139368" y="2771357"/>
              <a:ext cx="219861" cy="286089"/>
            </a:xfrm>
            <a:custGeom>
              <a:avLst/>
              <a:gdLst/>
              <a:ahLst/>
              <a:cxnLst/>
              <a:rect l="l" t="t" r="r" b="b"/>
              <a:pathLst>
                <a:path w="15239" h="19826" extrusionOk="0">
                  <a:moveTo>
                    <a:pt x="6692" y="19775"/>
                  </a:moveTo>
                  <a:cubicBezTo>
                    <a:pt x="5164" y="19775"/>
                    <a:pt x="3610" y="19750"/>
                    <a:pt x="2081" y="19775"/>
                  </a:cubicBezTo>
                  <a:cubicBezTo>
                    <a:pt x="1279" y="19800"/>
                    <a:pt x="702" y="19424"/>
                    <a:pt x="176" y="18923"/>
                  </a:cubicBezTo>
                  <a:cubicBezTo>
                    <a:pt x="76" y="18798"/>
                    <a:pt x="1" y="18572"/>
                    <a:pt x="1" y="18397"/>
                  </a:cubicBezTo>
                  <a:cubicBezTo>
                    <a:pt x="1" y="15740"/>
                    <a:pt x="1" y="13108"/>
                    <a:pt x="1" y="10452"/>
                  </a:cubicBezTo>
                  <a:cubicBezTo>
                    <a:pt x="1" y="10276"/>
                    <a:pt x="76" y="10051"/>
                    <a:pt x="201" y="9975"/>
                  </a:cubicBezTo>
                  <a:cubicBezTo>
                    <a:pt x="1805" y="8898"/>
                    <a:pt x="2758" y="7344"/>
                    <a:pt x="3484" y="5615"/>
                  </a:cubicBezTo>
                  <a:cubicBezTo>
                    <a:pt x="3760" y="5013"/>
                    <a:pt x="3986" y="4411"/>
                    <a:pt x="4186" y="3785"/>
                  </a:cubicBezTo>
                  <a:cubicBezTo>
                    <a:pt x="4311" y="3434"/>
                    <a:pt x="4362" y="3058"/>
                    <a:pt x="4387" y="2707"/>
                  </a:cubicBezTo>
                  <a:cubicBezTo>
                    <a:pt x="4412" y="2031"/>
                    <a:pt x="4412" y="1354"/>
                    <a:pt x="4387" y="702"/>
                  </a:cubicBezTo>
                  <a:cubicBezTo>
                    <a:pt x="4362" y="226"/>
                    <a:pt x="4612" y="0"/>
                    <a:pt x="4988" y="126"/>
                  </a:cubicBezTo>
                  <a:cubicBezTo>
                    <a:pt x="5464" y="276"/>
                    <a:pt x="5966" y="502"/>
                    <a:pt x="6316" y="828"/>
                  </a:cubicBezTo>
                  <a:cubicBezTo>
                    <a:pt x="7043" y="1529"/>
                    <a:pt x="7369" y="2507"/>
                    <a:pt x="7369" y="3484"/>
                  </a:cubicBezTo>
                  <a:cubicBezTo>
                    <a:pt x="7344" y="4612"/>
                    <a:pt x="7194" y="5740"/>
                    <a:pt x="7043" y="6843"/>
                  </a:cubicBezTo>
                  <a:cubicBezTo>
                    <a:pt x="6943" y="7469"/>
                    <a:pt x="7068" y="7720"/>
                    <a:pt x="7720" y="7720"/>
                  </a:cubicBezTo>
                  <a:cubicBezTo>
                    <a:pt x="9324" y="7720"/>
                    <a:pt x="10928" y="7720"/>
                    <a:pt x="12532" y="7720"/>
                  </a:cubicBezTo>
                  <a:cubicBezTo>
                    <a:pt x="13409" y="7720"/>
                    <a:pt x="14136" y="8096"/>
                    <a:pt x="14738" y="8672"/>
                  </a:cubicBezTo>
                  <a:cubicBezTo>
                    <a:pt x="15239" y="9173"/>
                    <a:pt x="15189" y="10301"/>
                    <a:pt x="14763" y="10828"/>
                  </a:cubicBezTo>
                  <a:cubicBezTo>
                    <a:pt x="14637" y="11003"/>
                    <a:pt x="14587" y="11354"/>
                    <a:pt x="14662" y="11554"/>
                  </a:cubicBezTo>
                  <a:cubicBezTo>
                    <a:pt x="14963" y="12381"/>
                    <a:pt x="14938" y="13108"/>
                    <a:pt x="14311" y="13785"/>
                  </a:cubicBezTo>
                  <a:cubicBezTo>
                    <a:pt x="14161" y="13935"/>
                    <a:pt x="14161" y="14186"/>
                    <a:pt x="14136" y="14412"/>
                  </a:cubicBezTo>
                  <a:cubicBezTo>
                    <a:pt x="14061" y="14938"/>
                    <a:pt x="14036" y="15464"/>
                    <a:pt x="13961" y="15965"/>
                  </a:cubicBezTo>
                  <a:cubicBezTo>
                    <a:pt x="13910" y="16191"/>
                    <a:pt x="13785" y="16492"/>
                    <a:pt x="13635" y="16592"/>
                  </a:cubicBezTo>
                  <a:cubicBezTo>
                    <a:pt x="13033" y="16943"/>
                    <a:pt x="12983" y="17494"/>
                    <a:pt x="12933" y="18071"/>
                  </a:cubicBezTo>
                  <a:cubicBezTo>
                    <a:pt x="12908" y="18371"/>
                    <a:pt x="12758" y="18672"/>
                    <a:pt x="12632" y="18948"/>
                  </a:cubicBezTo>
                  <a:cubicBezTo>
                    <a:pt x="12357" y="19524"/>
                    <a:pt x="11956" y="19825"/>
                    <a:pt x="11254" y="19800"/>
                  </a:cubicBezTo>
                  <a:cubicBezTo>
                    <a:pt x="9750" y="19750"/>
                    <a:pt x="8221" y="19775"/>
                    <a:pt x="6692" y="19775"/>
                  </a:cubicBezTo>
                </a:path>
              </a:pathLst>
            </a:custGeom>
            <a:grp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a:pPr marL="0" lvl="0" indent="0" algn="l" rtl="0">
                <a:spcBef>
                  <a:spcPts val="0"/>
                </a:spcBef>
                <a:spcAft>
                  <a:spcPts val="0"/>
                </a:spcAft>
                <a:buNone/>
              </a:pPr>
              <a:endParaRPr/>
            </a:p>
          </p:txBody>
        </p:sp>
      </p:grpSp>
      <p:sp>
        <p:nvSpPr>
          <p:cNvPr id="7" name="Прямоугольник 6">
            <a:extLst>
              <a:ext uri="{FF2B5EF4-FFF2-40B4-BE49-F238E27FC236}">
                <a16:creationId xmlns:a16="http://schemas.microsoft.com/office/drawing/2014/main" id="{24A2CA4E-C2CA-9555-4FD7-64233943F6A9}"/>
              </a:ext>
            </a:extLst>
          </p:cNvPr>
          <p:cNvSpPr/>
          <p:nvPr/>
        </p:nvSpPr>
        <p:spPr>
          <a:xfrm>
            <a:off x="9171629" y="52707"/>
            <a:ext cx="8382001" cy="707886"/>
          </a:xfrm>
          <a:prstGeom prst="rect">
            <a:avLst/>
          </a:prstGeom>
        </p:spPr>
        <p:txBody>
          <a:bodyPr wrap="square">
            <a:spAutoFit/>
          </a:bodyPr>
          <a:lstStyle/>
          <a:p>
            <a:pPr algn="ctr"/>
            <a:r>
              <a:rPr lang="en-US" sz="2000" b="1" dirty="0">
                <a:solidFill>
                  <a:schemeClr val="bg1"/>
                </a:solidFill>
                <a:latin typeface="Times New Roman" panose="02020603050405020304" pitchFamily="18" charset="0"/>
              </a:rPr>
              <a:t>ANDIJON VILOYAT PEDAGOGIK MAHORAT MARKAZI IJTIMOIY IQTISODIY FANLAR KAFEDRASI</a:t>
            </a:r>
            <a:endParaRPr lang="ru-RU" sz="2000" dirty="0">
              <a:solidFill>
                <a:schemeClr val="bg1"/>
              </a:solidFill>
            </a:endParaRPr>
          </a:p>
        </p:txBody>
      </p:sp>
      <p:pic>
        <p:nvPicPr>
          <p:cNvPr id="8" name="Рисунок 7">
            <a:extLst>
              <a:ext uri="{FF2B5EF4-FFF2-40B4-BE49-F238E27FC236}">
                <a16:creationId xmlns:a16="http://schemas.microsoft.com/office/drawing/2014/main" id="{14746A7B-D83F-63F1-2196-57D74518A1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87356" y="29575"/>
            <a:ext cx="1110593" cy="1110593"/>
          </a:xfrm>
          <a:prstGeom prst="rect">
            <a:avLst/>
          </a:prstGeom>
        </p:spPr>
      </p:pic>
      <p:graphicFrame>
        <p:nvGraphicFramePr>
          <p:cNvPr id="2" name="Таблица 1">
            <a:extLst>
              <a:ext uri="{FF2B5EF4-FFF2-40B4-BE49-F238E27FC236}">
                <a16:creationId xmlns:a16="http://schemas.microsoft.com/office/drawing/2014/main" id="{2AA953EE-B189-C4BC-55AA-D0BCF076BF0A}"/>
              </a:ext>
            </a:extLst>
          </p:cNvPr>
          <p:cNvGraphicFramePr>
            <a:graphicFrameLocks noGrp="1"/>
          </p:cNvGraphicFramePr>
          <p:nvPr>
            <p:extLst>
              <p:ext uri="{D42A27DB-BD31-4B8C-83A1-F6EECF244321}">
                <p14:modId xmlns:p14="http://schemas.microsoft.com/office/powerpoint/2010/main" val="83752260"/>
              </p:ext>
            </p:extLst>
          </p:nvPr>
        </p:nvGraphicFramePr>
        <p:xfrm>
          <a:off x="920750" y="4676323"/>
          <a:ext cx="15522570" cy="2011680"/>
        </p:xfrm>
        <a:graphic>
          <a:graphicData uri="http://schemas.openxmlformats.org/drawingml/2006/table">
            <a:tbl>
              <a:tblPr/>
              <a:tblGrid>
                <a:gridCol w="1552257">
                  <a:extLst>
                    <a:ext uri="{9D8B030D-6E8A-4147-A177-3AD203B41FA5}">
                      <a16:colId xmlns:a16="http://schemas.microsoft.com/office/drawing/2014/main" val="2572499547"/>
                    </a:ext>
                  </a:extLst>
                </a:gridCol>
                <a:gridCol w="1552257">
                  <a:extLst>
                    <a:ext uri="{9D8B030D-6E8A-4147-A177-3AD203B41FA5}">
                      <a16:colId xmlns:a16="http://schemas.microsoft.com/office/drawing/2014/main" val="1340061409"/>
                    </a:ext>
                  </a:extLst>
                </a:gridCol>
                <a:gridCol w="1552257">
                  <a:extLst>
                    <a:ext uri="{9D8B030D-6E8A-4147-A177-3AD203B41FA5}">
                      <a16:colId xmlns:a16="http://schemas.microsoft.com/office/drawing/2014/main" val="4263038410"/>
                    </a:ext>
                  </a:extLst>
                </a:gridCol>
                <a:gridCol w="1552257">
                  <a:extLst>
                    <a:ext uri="{9D8B030D-6E8A-4147-A177-3AD203B41FA5}">
                      <a16:colId xmlns:a16="http://schemas.microsoft.com/office/drawing/2014/main" val="3094733976"/>
                    </a:ext>
                  </a:extLst>
                </a:gridCol>
                <a:gridCol w="1552257">
                  <a:extLst>
                    <a:ext uri="{9D8B030D-6E8A-4147-A177-3AD203B41FA5}">
                      <a16:colId xmlns:a16="http://schemas.microsoft.com/office/drawing/2014/main" val="1114898679"/>
                    </a:ext>
                  </a:extLst>
                </a:gridCol>
                <a:gridCol w="1552257">
                  <a:extLst>
                    <a:ext uri="{9D8B030D-6E8A-4147-A177-3AD203B41FA5}">
                      <a16:colId xmlns:a16="http://schemas.microsoft.com/office/drawing/2014/main" val="4176494836"/>
                    </a:ext>
                  </a:extLst>
                </a:gridCol>
                <a:gridCol w="1552257">
                  <a:extLst>
                    <a:ext uri="{9D8B030D-6E8A-4147-A177-3AD203B41FA5}">
                      <a16:colId xmlns:a16="http://schemas.microsoft.com/office/drawing/2014/main" val="2541540262"/>
                    </a:ext>
                  </a:extLst>
                </a:gridCol>
                <a:gridCol w="1552257">
                  <a:extLst>
                    <a:ext uri="{9D8B030D-6E8A-4147-A177-3AD203B41FA5}">
                      <a16:colId xmlns:a16="http://schemas.microsoft.com/office/drawing/2014/main" val="1574478134"/>
                    </a:ext>
                  </a:extLst>
                </a:gridCol>
                <a:gridCol w="1552257">
                  <a:extLst>
                    <a:ext uri="{9D8B030D-6E8A-4147-A177-3AD203B41FA5}">
                      <a16:colId xmlns:a16="http://schemas.microsoft.com/office/drawing/2014/main" val="3457249540"/>
                    </a:ext>
                  </a:extLst>
                </a:gridCol>
                <a:gridCol w="1552257">
                  <a:extLst>
                    <a:ext uri="{9D8B030D-6E8A-4147-A177-3AD203B41FA5}">
                      <a16:colId xmlns:a16="http://schemas.microsoft.com/office/drawing/2014/main" val="2703929105"/>
                    </a:ext>
                  </a:extLst>
                </a:gridCol>
              </a:tblGrid>
              <a:tr h="496380">
                <a:tc>
                  <a:txBody>
                    <a:bodyPr/>
                    <a:lstStyle/>
                    <a:p>
                      <a:pPr algn="ctr"/>
                      <a:r>
                        <a:rPr lang="ru-RU" sz="6000"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ru-RU" sz="600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7409722"/>
                  </a:ext>
                </a:extLst>
              </a:tr>
              <a:tr h="496380">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6000" b="1" dirty="0">
                          <a:latin typeface="Arial Black" panose="020B0A04020102020204" pitchFamily="34" charset="0"/>
                        </a:rPr>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14488834"/>
                  </a:ext>
                </a:extLst>
              </a:tr>
            </a:tbl>
          </a:graphicData>
        </a:graphic>
      </p:graphicFrame>
    </p:spTree>
    <p:extLst>
      <p:ext uri="{BB962C8B-B14F-4D97-AF65-F5344CB8AC3E}">
        <p14:creationId xmlns:p14="http://schemas.microsoft.com/office/powerpoint/2010/main" val="6254400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3816350" y="3648075"/>
            <a:ext cx="9372600" cy="3505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9600" b="1" dirty="0">
                <a:solidFill>
                  <a:srgbClr val="1F295C"/>
                </a:solidFill>
                <a:latin typeface="Agency FB" panose="020B0503020202020204" pitchFamily="34" charset="0"/>
                <a:cs typeface="Times New Roman" panose="02020603050405020304" pitchFamily="18" charset="0"/>
              </a:rPr>
              <a:t>E’TIBORINGIZ UCHUN RAHMAT!</a:t>
            </a:r>
            <a:endParaRPr lang="ru-RU" sz="9600" b="1" dirty="0">
              <a:solidFill>
                <a:srgbClr val="1F295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021019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5580</TotalTime>
  <Words>2904</Words>
  <Application>Microsoft Office PowerPoint</Application>
  <PresentationFormat>Произвольный</PresentationFormat>
  <Paragraphs>241</Paragraphs>
  <Slides>34</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Agency FB</vt:lpstr>
      <vt:lpstr>Arial</vt:lpstr>
      <vt:lpstr>Arial Black</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Lenovo</cp:lastModifiedBy>
  <cp:revision>501</cp:revision>
  <cp:lastPrinted>2020-12-11T16:07:03Z</cp:lastPrinted>
  <dcterms:created xsi:type="dcterms:W3CDTF">2020-11-12T01:04:50Z</dcterms:created>
  <dcterms:modified xsi:type="dcterms:W3CDTF">2026-03-18T04:51:03Z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