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17.fntdata" ContentType="application/x-fontdata"/>
  <Override PartName="/ppt/fonts/font18.fntdata" ContentType="application/x-fontdata"/>
  <Override PartName="/ppt/fonts/font19.fntdata" ContentType="application/x-fontdata"/>
  <Override PartName="/ppt/fonts/font2.fntdata" ContentType="application/x-fontdata"/>
  <Override PartName="/ppt/fonts/font20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5.svg" ContentType="image/svg+xml"/>
  <Override PartName="/ppt/media/image9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5"/>
  </p:notesMasterIdLst>
  <p:sldIdLst>
    <p:sldId id="350" r:id="rId3"/>
    <p:sldId id="353" r:id="rId4"/>
    <p:sldId id="256" r:id="rId6"/>
    <p:sldId id="355" r:id="rId7"/>
    <p:sldId id="356" r:id="rId8"/>
    <p:sldId id="257" r:id="rId9"/>
    <p:sldId id="258" r:id="rId10"/>
    <p:sldId id="357" r:id="rId11"/>
    <p:sldId id="259" r:id="rId12"/>
    <p:sldId id="260" r:id="rId13"/>
    <p:sldId id="261" r:id="rId14"/>
    <p:sldId id="262" r:id="rId15"/>
    <p:sldId id="354" r:id="rId16"/>
    <p:sldId id="263" r:id="rId17"/>
    <p:sldId id="351" r:id="rId18"/>
  </p:sldIdLst>
  <p:sldSz cx="14630400" cy="8229600"/>
  <p:notesSz cx="8229600" cy="14630400"/>
  <p:embeddedFontLst>
    <p:embeddedFont>
      <p:font typeface="Corbel" panose="020B0503020204020204" pitchFamily="34" charset="0"/>
      <p:regular r:id="rId22"/>
      <p:bold r:id="rId23"/>
      <p:italic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orben" panose="020F0503020000020004" charset="0"/>
      <p:regular r:id="rId30"/>
    </p:embeddedFont>
    <p:embeddedFont>
      <p:font typeface="Calibri" panose="020F0502020204030204"/>
      <p:regular r:id="rId31"/>
      <p:bold r:id="rId32"/>
      <p:italic r:id="rId33"/>
      <p:boldItalic r:id="rId34"/>
    </p:embeddedFont>
    <p:embeddedFont>
      <p:font typeface="Corben" panose="020F0503020000020004" pitchFamily="34" charset="-122"/>
      <p:regular r:id="rId35"/>
    </p:embeddedFont>
    <p:embeddedFont>
      <p:font typeface="Corben" panose="020F0503020000020004" pitchFamily="34" charset="-120"/>
      <p:regular r:id="rId36"/>
    </p:embeddedFont>
    <p:embeddedFont>
      <p:font typeface="Nobile" panose="02000503050000020004" pitchFamily="34" charset="0"/>
      <p:regular r:id="rId37"/>
    </p:embeddedFont>
    <p:embeddedFont>
      <p:font typeface="Nobile" panose="02000503050000020004" pitchFamily="34" charset="-122"/>
      <p:regular r:id="rId38"/>
    </p:embeddedFont>
    <p:embeddedFont>
      <p:font typeface="Nobile" panose="02000503050000020004" pitchFamily="34" charset="-120"/>
      <p:regular r:id="rId39"/>
    </p:embeddedFont>
    <p:embeddedFont>
      <p:font typeface="Calibri Light" panose="020F0302020204030204" charset="0"/>
      <p:regular r:id="rId40"/>
      <p:italic r:id="rId4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 userDrawn="1">
          <p15:clr>
            <a:srgbClr val="A4A3A4"/>
          </p15:clr>
        </p15:guide>
        <p15:guide id="2" pos="46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-564" y="-96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1" Type="http://schemas.openxmlformats.org/officeDocument/2006/relationships/font" Target="fonts/font20.fntdata"/><Relationship Id="rId40" Type="http://schemas.openxmlformats.org/officeDocument/2006/relationships/font" Target="fonts/font19.fntdata"/><Relationship Id="rId4" Type="http://schemas.openxmlformats.org/officeDocument/2006/relationships/slide" Target="slides/slide2.xml"/><Relationship Id="rId39" Type="http://schemas.openxmlformats.org/officeDocument/2006/relationships/font" Target="fonts/font18.fntdata"/><Relationship Id="rId38" Type="http://schemas.openxmlformats.org/officeDocument/2006/relationships/font" Target="fonts/font17.fntdata"/><Relationship Id="rId37" Type="http://schemas.openxmlformats.org/officeDocument/2006/relationships/font" Target="fonts/font16.fntdata"/><Relationship Id="rId36" Type="http://schemas.openxmlformats.org/officeDocument/2006/relationships/font" Target="fonts/font15.fntdata"/><Relationship Id="rId35" Type="http://schemas.openxmlformats.org/officeDocument/2006/relationships/font" Target="fonts/font14.fntdata"/><Relationship Id="rId34" Type="http://schemas.openxmlformats.org/officeDocument/2006/relationships/font" Target="fonts/font13.fntdata"/><Relationship Id="rId33" Type="http://schemas.openxmlformats.org/officeDocument/2006/relationships/font" Target="fonts/font12.fntdata"/><Relationship Id="rId32" Type="http://schemas.openxmlformats.org/officeDocument/2006/relationships/font" Target="fonts/font11.fntdata"/><Relationship Id="rId31" Type="http://schemas.openxmlformats.org/officeDocument/2006/relationships/font" Target="fonts/font10.fntdata"/><Relationship Id="rId30" Type="http://schemas.openxmlformats.org/officeDocument/2006/relationships/font" Target="fonts/font9.fntdata"/><Relationship Id="rId3" Type="http://schemas.openxmlformats.org/officeDocument/2006/relationships/slide" Target="slides/slide1.xml"/><Relationship Id="rId29" Type="http://schemas.openxmlformats.org/officeDocument/2006/relationships/font" Target="fonts/font8.fntdata"/><Relationship Id="rId28" Type="http://schemas.openxmlformats.org/officeDocument/2006/relationships/font" Target="fonts/font7.fntdata"/><Relationship Id="rId27" Type="http://schemas.openxmlformats.org/officeDocument/2006/relationships/font" Target="fonts/font6.fntdata"/><Relationship Id="rId26" Type="http://schemas.openxmlformats.org/officeDocument/2006/relationships/font" Target="fonts/font5.fntdata"/><Relationship Id="rId25" Type="http://schemas.openxmlformats.org/officeDocument/2006/relationships/font" Target="fonts/font4.fntdata"/><Relationship Id="rId24" Type="http://schemas.openxmlformats.org/officeDocument/2006/relationships/font" Target="fonts/font3.fntdata"/><Relationship Id="rId23" Type="http://schemas.openxmlformats.org/officeDocument/2006/relationships/font" Target="fonts/font2.fntdata"/><Relationship Id="rId22" Type="http://schemas.openxmlformats.org/officeDocument/2006/relationships/font" Target="fonts/font1.fntdata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92636ef3de_0_5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3" name="Google Shape;403;g92636ef3de_0_5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Title 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13555933" y="7461147"/>
            <a:ext cx="877920" cy="6297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</a:fld>
            <a:endParaRPr lang="en-GB"/>
          </a:p>
        </p:txBody>
      </p:sp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4086120" y="655320"/>
            <a:ext cx="6458880" cy="62352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.xml"/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9.svg"/><Relationship Id="rId3" Type="http://schemas.openxmlformats.org/officeDocument/2006/relationships/image" Target="../media/image8.png"/><Relationship Id="rId2" Type="http://schemas.openxmlformats.org/officeDocument/2006/relationships/image" Target="../media/image5.sv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.png"/><Relationship Id="rId3" Type="http://schemas.openxmlformats.org/officeDocument/2006/relationships/image" Target="../media/image5.svg"/><Relationship Id="rId2" Type="http://schemas.openxmlformats.org/officeDocument/2006/relationships/image" Target="../media/image7.png"/><Relationship Id="rId1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6.png"/><Relationship Id="rId3" Type="http://schemas.openxmlformats.org/officeDocument/2006/relationships/image" Target="../media/image5.svg"/><Relationship Id="rId2" Type="http://schemas.openxmlformats.org/officeDocument/2006/relationships/image" Target="../media/image7.png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6.png"/><Relationship Id="rId3" Type="http://schemas.openxmlformats.org/officeDocument/2006/relationships/image" Target="../media/image5.svg"/><Relationship Id="rId2" Type="http://schemas.openxmlformats.org/officeDocument/2006/relationships/image" Target="../media/image7.pn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6.xml"/><Relationship Id="rId8" Type="http://schemas.openxmlformats.org/officeDocument/2006/relationships/slideLayout" Target="../slideLayouts/slideLayout6.xml"/><Relationship Id="rId7" Type="http://schemas.openxmlformats.org/officeDocument/2006/relationships/image" Target="../media/image6.png"/><Relationship Id="rId6" Type="http://schemas.openxmlformats.org/officeDocument/2006/relationships/image" Target="../media/image5.svg"/><Relationship Id="rId5" Type="http://schemas.openxmlformats.org/officeDocument/2006/relationships/image" Target="../media/image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image" Target="../media/image5.svg"/><Relationship Id="rId2" Type="http://schemas.openxmlformats.org/officeDocument/2006/relationships/image" Target="../media/image7.png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8.xml"/><Relationship Id="rId8" Type="http://schemas.openxmlformats.org/officeDocument/2006/relationships/slideLayout" Target="../slideLayouts/slideLayout8.xml"/><Relationship Id="rId7" Type="http://schemas.openxmlformats.org/officeDocument/2006/relationships/image" Target="../media/image6.png"/><Relationship Id="rId6" Type="http://schemas.openxmlformats.org/officeDocument/2006/relationships/image" Target="../media/image5.svg"/><Relationship Id="rId5" Type="http://schemas.openxmlformats.org/officeDocument/2006/relationships/image" Target="../media/image7.png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9.xml"/><Relationship Id="rId4" Type="http://schemas.openxmlformats.org/officeDocument/2006/relationships/image" Target="../media/image6.png"/><Relationship Id="rId3" Type="http://schemas.openxmlformats.org/officeDocument/2006/relationships/image" Target="../media/image5.svg"/><Relationship Id="rId2" Type="http://schemas.openxmlformats.org/officeDocument/2006/relationships/image" Target="../media/image7.png"/><Relationship Id="rId1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1.xml"/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-34493"/>
            <a:ext cx="14630400" cy="11030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06311" y="2463396"/>
            <a:ext cx="12417778" cy="2922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1.1.</a:t>
            </a:r>
            <a:r>
              <a:rPr lang="en-US" sz="3200" b="1" dirty="0">
                <a:latin typeface="Corbel" panose="020B0503020204020204" pitchFamily="3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Corben" panose="020F0503020000020004" charset="0"/>
                <a:ea typeface="Calibri" panose="020F0502020204030204" pitchFamily="34" charset="0"/>
              </a:rPr>
              <a:t>modul</a:t>
            </a:r>
            <a:r>
              <a:rPr lang="en-US" sz="3200" b="1" dirty="0">
                <a:latin typeface="Corben" panose="020F0503020000020004" charset="0"/>
                <a:ea typeface="Calibri" panose="020F0502020204030204" pitchFamily="34" charset="0"/>
              </a:rPr>
              <a:t> “</a:t>
            </a:r>
            <a:r>
              <a:rPr lang="en-US" sz="3200" b="1" dirty="0" err="1">
                <a:latin typeface="Corben" panose="020F0503020000020004" charset="0"/>
                <a:ea typeface="Calibri" panose="020F0502020204030204" pitchFamily="34" charset="0"/>
              </a:rPr>
              <a:t>Ta’limdagi</a:t>
            </a:r>
            <a:r>
              <a:rPr lang="en-US" sz="3200" b="1" dirty="0">
                <a:latin typeface="Corben" panose="020F05030200000200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Corben" panose="020F0503020000020004" charset="0"/>
                <a:ea typeface="Calibri" panose="020F0502020204030204" pitchFamily="34" charset="0"/>
              </a:rPr>
              <a:t>islohotlar</a:t>
            </a:r>
            <a:r>
              <a:rPr lang="en-US" sz="3200" b="1" dirty="0">
                <a:latin typeface="Corben" panose="020F05030200000200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Corben" panose="020F0503020000020004" charset="0"/>
                <a:ea typeface="Calibri" panose="020F0502020204030204" pitchFamily="34" charset="0"/>
              </a:rPr>
              <a:t>va</a:t>
            </a:r>
            <a:r>
              <a:rPr lang="en-US" sz="3200" b="1" dirty="0">
                <a:latin typeface="Corben" panose="020F05030200000200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Corben" panose="020F0503020000020004" charset="0"/>
                <a:ea typeface="Calibri" panose="020F0502020204030204" pitchFamily="34" charset="0"/>
              </a:rPr>
              <a:t>sohaga</a:t>
            </a:r>
            <a:r>
              <a:rPr lang="en-US" sz="3200" b="1" dirty="0">
                <a:latin typeface="Corben" panose="020F05030200000200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Corben" panose="020F0503020000020004" charset="0"/>
                <a:ea typeface="Calibri" panose="020F0502020204030204" pitchFamily="34" charset="0"/>
              </a:rPr>
              <a:t>doir</a:t>
            </a:r>
            <a:r>
              <a:rPr lang="en-US" sz="3200" b="1" dirty="0">
                <a:latin typeface="Corben" panose="020F05030200000200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Corben" panose="020F0503020000020004" charset="0"/>
                <a:ea typeface="Calibri" panose="020F0502020204030204" pitchFamily="34" charset="0"/>
              </a:rPr>
              <a:t>me’yoriy-huquqiy</a:t>
            </a:r>
            <a:r>
              <a:rPr lang="en-US" sz="3200" b="1" dirty="0">
                <a:latin typeface="Corben" panose="020F05030200000200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Corben" panose="020F0503020000020004" charset="0"/>
                <a:ea typeface="Calibri" panose="020F0502020204030204" pitchFamily="34" charset="0"/>
              </a:rPr>
              <a:t>hujjatlar</a:t>
            </a:r>
            <a:r>
              <a:rPr lang="en-US" sz="3200" b="1" dirty="0">
                <a:latin typeface="Corben" panose="020F0503020000020004" charset="0"/>
                <a:ea typeface="Calibri" panose="020F0502020204030204" pitchFamily="34" charset="0"/>
              </a:rPr>
              <a:t>”</a:t>
            </a:r>
            <a:endParaRPr lang="en-US" sz="3200" b="1" dirty="0">
              <a:latin typeface="Corben" panose="020F0503020000020004" charset="0"/>
              <a:ea typeface="Calibri" panose="020F0502020204030204" pitchFamily="34" charset="0"/>
            </a:endParaRPr>
          </a:p>
          <a:p>
            <a:pPr algn="ctr"/>
            <a:endParaRPr lang="en-US" sz="3200" b="1" dirty="0">
              <a:latin typeface="Corbel" panose="020B0503020204020204" pitchFamily="34" charset="0"/>
              <a:ea typeface="Calibri" panose="020F0502020204030204" pitchFamily="34" charset="0"/>
            </a:endParaRPr>
          </a:p>
          <a:p>
            <a:pPr algn="ctr"/>
            <a:r>
              <a:rPr lang="en-US" sz="3200" b="1" dirty="0">
                <a:latin typeface="Corbel" panose="020B0503020204020204" pitchFamily="34" charset="0"/>
                <a:ea typeface="Calibri" panose="020F0502020204030204" pitchFamily="34" charset="0"/>
              </a:rPr>
              <a:t>3</a:t>
            </a:r>
            <a:r>
              <a:rPr lang="en-US" sz="3200" b="1" dirty="0">
                <a:latin typeface="Corben" panose="020F0503020000020004" charset="0"/>
                <a:ea typeface="Calibri" panose="020F0502020204030204" pitchFamily="34" charset="0"/>
              </a:rPr>
              <a:t>-mavzu. Korrupsiyaga va giyohvandlikka qarshi kurashishning zamonaviy yondashuvlari </a:t>
            </a:r>
            <a:br>
              <a:rPr lang="en-US" sz="3200" b="1" dirty="0">
                <a:latin typeface="Corbel" panose="020B0503020204020204" pitchFamily="34" charset="0"/>
                <a:ea typeface="Calibri" panose="020F0502020204030204" pitchFamily="34" charset="0"/>
              </a:rPr>
            </a:br>
            <a:r>
              <a:rPr lang="en-US" sz="2400" b="1" dirty="0">
                <a:latin typeface="Corben" panose="020F0503020000020004" charset="0"/>
                <a:ea typeface="Calibri" panose="020F0502020204030204" pitchFamily="34" charset="0"/>
              </a:rPr>
              <a:t>(2 soat amaliy mashg‘ulot)</a:t>
            </a:r>
            <a:endParaRPr lang="en-US" sz="3200" b="1" dirty="0">
              <a:latin typeface="Corben" panose="020F0503020000020004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058526" y="6206342"/>
            <a:ext cx="64655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i="1" dirty="0">
                <a:latin typeface="Montserrat-Italic"/>
              </a:rPr>
              <a:t>“</a:t>
            </a:r>
            <a:r>
              <a:rPr lang="en-US" sz="2400" i="1" dirty="0" err="1">
                <a:latin typeface="Montserrat-Italic"/>
              </a:rPr>
              <a:t>Rostgo‘ylik</a:t>
            </a:r>
            <a:r>
              <a:rPr lang="ru-RU" sz="2400" i="1" dirty="0">
                <a:latin typeface="Montserrat-Italic"/>
              </a:rPr>
              <a:t> — </a:t>
            </a:r>
            <a:r>
              <a:rPr lang="en-US" sz="2400" i="1" dirty="0" err="1">
                <a:latin typeface="Montserrat-Italic"/>
              </a:rPr>
              <a:t>eng</a:t>
            </a:r>
            <a:r>
              <a:rPr lang="en-US" sz="2400" i="1" dirty="0">
                <a:latin typeface="Montserrat-Italic"/>
              </a:rPr>
              <a:t> </a:t>
            </a:r>
            <a:r>
              <a:rPr lang="en-US" sz="2400" i="1" dirty="0" err="1">
                <a:latin typeface="Montserrat-Italic"/>
              </a:rPr>
              <a:t>ulug</a:t>
            </a:r>
            <a:r>
              <a:rPr lang="en-US" sz="2400" i="1" dirty="0">
                <a:latin typeface="Montserrat-Italic"/>
              </a:rPr>
              <a:t>‘ </a:t>
            </a:r>
            <a:r>
              <a:rPr lang="en-US" sz="2400" i="1" dirty="0" err="1">
                <a:latin typeface="Montserrat-Italic"/>
              </a:rPr>
              <a:t>fazilatdir</a:t>
            </a:r>
            <a:r>
              <a:rPr lang="ru-RU" sz="2400" i="1" dirty="0">
                <a:latin typeface="Montserrat-Italic"/>
              </a:rPr>
              <a:t>."</a:t>
            </a:r>
            <a:endParaRPr lang="ru-RU" sz="2400" i="1" dirty="0">
              <a:latin typeface="Montserrat-Italic"/>
            </a:endParaRPr>
          </a:p>
          <a:p>
            <a:pPr algn="r"/>
            <a:r>
              <a:rPr lang="en-US" sz="2400" b="1" i="1" dirty="0" err="1">
                <a:latin typeface="Montserrat-SemiBoldItalic"/>
              </a:rPr>
              <a:t>Imom</a:t>
            </a:r>
            <a:r>
              <a:rPr lang="en-US" sz="2400" b="1" i="1" dirty="0">
                <a:latin typeface="Montserrat-SemiBoldItalic"/>
              </a:rPr>
              <a:t> </a:t>
            </a:r>
            <a:r>
              <a:rPr lang="en-US" sz="2400" b="1" i="1" dirty="0" err="1">
                <a:latin typeface="Montserrat-SemiBoldItalic"/>
              </a:rPr>
              <a:t>Buxoriy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5" name="Google Shape;405;p19"/>
          <p:cNvGrpSpPr/>
          <p:nvPr/>
        </p:nvGrpSpPr>
        <p:grpSpPr>
          <a:xfrm>
            <a:off x="1384462" y="2466380"/>
            <a:ext cx="11861474" cy="5457531"/>
            <a:chOff x="-2096611" y="1091575"/>
            <a:chExt cx="7247036" cy="3639638"/>
          </a:xfrm>
        </p:grpSpPr>
        <p:cxnSp>
          <p:nvCxnSpPr>
            <p:cNvPr id="406" name="Google Shape;406;p19"/>
            <p:cNvCxnSpPr/>
            <p:nvPr/>
          </p:nvCxnSpPr>
          <p:spPr>
            <a:xfrm>
              <a:off x="5150425" y="3093725"/>
              <a:ext cx="0" cy="63840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07" name="Google Shape;407;p19"/>
            <p:cNvCxnSpPr/>
            <p:nvPr/>
          </p:nvCxnSpPr>
          <p:spPr>
            <a:xfrm>
              <a:off x="5150425" y="2093313"/>
              <a:ext cx="0" cy="638400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408" name="Google Shape;408;p19"/>
            <p:cNvSpPr/>
            <p:nvPr/>
          </p:nvSpPr>
          <p:spPr>
            <a:xfrm>
              <a:off x="4300319" y="1649329"/>
              <a:ext cx="543893" cy="631533"/>
            </a:xfrm>
            <a:custGeom>
              <a:avLst/>
              <a:gdLst/>
              <a:ahLst/>
              <a:cxnLst/>
              <a:rect l="l" t="t" r="r" b="b"/>
              <a:pathLst>
                <a:path w="20361" h="21296" extrusionOk="0">
                  <a:moveTo>
                    <a:pt x="0" y="0"/>
                  </a:moveTo>
                  <a:lnTo>
                    <a:pt x="0" y="10682"/>
                  </a:lnTo>
                  <a:lnTo>
                    <a:pt x="0" y="21296"/>
                  </a:lnTo>
                  <a:lnTo>
                    <a:pt x="8879" y="21296"/>
                  </a:lnTo>
                  <a:cubicBezTo>
                    <a:pt x="9313" y="21296"/>
                    <a:pt x="9746" y="21273"/>
                    <a:pt x="10180" y="21228"/>
                  </a:cubicBezTo>
                  <a:cubicBezTo>
                    <a:pt x="10614" y="21273"/>
                    <a:pt x="11048" y="21296"/>
                    <a:pt x="11481" y="21296"/>
                  </a:cubicBezTo>
                  <a:lnTo>
                    <a:pt x="20360" y="21296"/>
                  </a:lnTo>
                  <a:lnTo>
                    <a:pt x="20360" y="0"/>
                  </a:lnTo>
                  <a:lnTo>
                    <a:pt x="11436" y="69"/>
                  </a:lnTo>
                  <a:cubicBezTo>
                    <a:pt x="11002" y="69"/>
                    <a:pt x="10591" y="91"/>
                    <a:pt x="10180" y="137"/>
                  </a:cubicBezTo>
                  <a:cubicBezTo>
                    <a:pt x="9769" y="91"/>
                    <a:pt x="9358" y="69"/>
                    <a:pt x="8925" y="6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09" name="Google Shape;409;p19"/>
            <p:cNvSpPr/>
            <p:nvPr/>
          </p:nvSpPr>
          <p:spPr>
            <a:xfrm>
              <a:off x="4300319" y="2280864"/>
              <a:ext cx="543893" cy="631533"/>
            </a:xfrm>
            <a:custGeom>
              <a:avLst/>
              <a:gdLst/>
              <a:ahLst/>
              <a:cxnLst/>
              <a:rect l="l" t="t" r="r" b="b"/>
              <a:pathLst>
                <a:path w="20361" h="21296" extrusionOk="0">
                  <a:moveTo>
                    <a:pt x="0" y="0"/>
                  </a:moveTo>
                  <a:lnTo>
                    <a:pt x="0" y="10614"/>
                  </a:lnTo>
                  <a:lnTo>
                    <a:pt x="0" y="10682"/>
                  </a:lnTo>
                  <a:lnTo>
                    <a:pt x="0" y="21296"/>
                  </a:lnTo>
                  <a:lnTo>
                    <a:pt x="8879" y="21296"/>
                  </a:lnTo>
                  <a:cubicBezTo>
                    <a:pt x="9313" y="21296"/>
                    <a:pt x="9746" y="21273"/>
                    <a:pt x="10180" y="21227"/>
                  </a:cubicBezTo>
                  <a:cubicBezTo>
                    <a:pt x="10614" y="21273"/>
                    <a:pt x="11048" y="21296"/>
                    <a:pt x="11481" y="21296"/>
                  </a:cubicBezTo>
                  <a:lnTo>
                    <a:pt x="20360" y="21296"/>
                  </a:lnTo>
                  <a:lnTo>
                    <a:pt x="20360" y="0"/>
                  </a:lnTo>
                  <a:lnTo>
                    <a:pt x="11481" y="0"/>
                  </a:lnTo>
                  <a:cubicBezTo>
                    <a:pt x="11048" y="0"/>
                    <a:pt x="10614" y="23"/>
                    <a:pt x="10180" y="68"/>
                  </a:cubicBezTo>
                  <a:cubicBezTo>
                    <a:pt x="9746" y="23"/>
                    <a:pt x="9313" y="0"/>
                    <a:pt x="8879" y="0"/>
                  </a:cubicBez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10" name="Google Shape;410;p19"/>
            <p:cNvSpPr/>
            <p:nvPr/>
          </p:nvSpPr>
          <p:spPr>
            <a:xfrm>
              <a:off x="4300319" y="2912370"/>
              <a:ext cx="543893" cy="631563"/>
            </a:xfrm>
            <a:custGeom>
              <a:avLst/>
              <a:gdLst/>
              <a:ahLst/>
              <a:cxnLst/>
              <a:rect l="l" t="t" r="r" b="b"/>
              <a:pathLst>
                <a:path w="20361" h="21297" extrusionOk="0">
                  <a:moveTo>
                    <a:pt x="0" y="1"/>
                  </a:moveTo>
                  <a:lnTo>
                    <a:pt x="0" y="10615"/>
                  </a:lnTo>
                  <a:lnTo>
                    <a:pt x="0" y="10683"/>
                  </a:lnTo>
                  <a:lnTo>
                    <a:pt x="0" y="21297"/>
                  </a:lnTo>
                  <a:lnTo>
                    <a:pt x="8879" y="21297"/>
                  </a:lnTo>
                  <a:cubicBezTo>
                    <a:pt x="9313" y="21297"/>
                    <a:pt x="9746" y="21274"/>
                    <a:pt x="10180" y="21228"/>
                  </a:cubicBezTo>
                  <a:cubicBezTo>
                    <a:pt x="10614" y="21274"/>
                    <a:pt x="11048" y="21297"/>
                    <a:pt x="11481" y="21297"/>
                  </a:cubicBezTo>
                  <a:lnTo>
                    <a:pt x="20360" y="21297"/>
                  </a:lnTo>
                  <a:lnTo>
                    <a:pt x="20360" y="1"/>
                  </a:lnTo>
                  <a:lnTo>
                    <a:pt x="11481" y="1"/>
                  </a:lnTo>
                  <a:cubicBezTo>
                    <a:pt x="11048" y="1"/>
                    <a:pt x="10614" y="24"/>
                    <a:pt x="10180" y="69"/>
                  </a:cubicBezTo>
                  <a:cubicBezTo>
                    <a:pt x="9746" y="24"/>
                    <a:pt x="9313" y="1"/>
                    <a:pt x="8879" y="1"/>
                  </a:cubicBez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grpSp>
          <p:nvGrpSpPr>
            <p:cNvPr id="412" name="Google Shape;412;p19"/>
            <p:cNvGrpSpPr/>
            <p:nvPr/>
          </p:nvGrpSpPr>
          <p:grpSpPr>
            <a:xfrm>
              <a:off x="4300375" y="2912388"/>
              <a:ext cx="543900" cy="631537"/>
              <a:chOff x="4300250" y="2837138"/>
              <a:chExt cx="543900" cy="631537"/>
            </a:xfrm>
          </p:grpSpPr>
          <p:sp>
            <p:nvSpPr>
              <p:cNvPr id="413" name="Google Shape;413;p19"/>
              <p:cNvSpPr txBox="1"/>
              <p:nvPr/>
            </p:nvSpPr>
            <p:spPr>
              <a:xfrm flipV="1">
                <a:off x="4300250" y="3445444"/>
                <a:ext cx="543900" cy="23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pPr algn="ctr" defTabSz="1370965">
                  <a:buClr>
                    <a:srgbClr val="000000"/>
                  </a:buClr>
                </a:pPr>
                <a:endParaRPr sz="5400" kern="0" dirty="0">
                  <a:solidFill>
                    <a:srgbClr val="00000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414" name="Google Shape;414;p19"/>
              <p:cNvSpPr txBox="1"/>
              <p:nvPr/>
            </p:nvSpPr>
            <p:spPr>
              <a:xfrm>
                <a:off x="4300250" y="2837138"/>
                <a:ext cx="543900" cy="631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pPr algn="ctr" defTabSz="1370965">
                  <a:buClr>
                    <a:srgbClr val="000000"/>
                  </a:buClr>
                </a:pPr>
                <a:r>
                  <a:rPr lang="en-GB" sz="5400" kern="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Fira Sans Extra Condensed Medium"/>
                    <a:cs typeface="Times New Roman" panose="02020603050405020304" pitchFamily="18" charset="0"/>
                    <a:sym typeface="Fira Sans Extra Condensed Medium"/>
                  </a:rPr>
                  <a:t>3</a:t>
                </a:r>
                <a:endParaRPr sz="5400" kern="0" dirty="0">
                  <a:solidFill>
                    <a:srgbClr val="000000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endParaRPr>
              </a:p>
            </p:txBody>
          </p:sp>
        </p:grpSp>
        <p:sp>
          <p:nvSpPr>
            <p:cNvPr id="415" name="Google Shape;415;p19"/>
            <p:cNvSpPr txBox="1"/>
            <p:nvPr/>
          </p:nvSpPr>
          <p:spPr>
            <a:xfrm>
              <a:off x="4300375" y="2280888"/>
              <a:ext cx="543900" cy="63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 defTabSz="1370965">
                <a:buClr>
                  <a:srgbClr val="000000"/>
                </a:buClr>
              </a:pPr>
              <a:r>
                <a:rPr lang="en-GB" sz="5400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sz="5400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416" name="Google Shape;416;p19"/>
            <p:cNvSpPr txBox="1"/>
            <p:nvPr/>
          </p:nvSpPr>
          <p:spPr>
            <a:xfrm>
              <a:off x="4300375" y="1649313"/>
              <a:ext cx="543900" cy="63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 defTabSz="1370965">
                <a:buClr>
                  <a:srgbClr val="000000"/>
                </a:buClr>
              </a:pPr>
              <a:r>
                <a:rPr lang="en-GB" sz="5400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sz="5400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417" name="Google Shape;417;p19"/>
            <p:cNvSpPr txBox="1"/>
            <p:nvPr/>
          </p:nvSpPr>
          <p:spPr>
            <a:xfrm>
              <a:off x="4300375" y="1649325"/>
              <a:ext cx="543900" cy="63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 defTabSz="1370965">
                <a:buClr>
                  <a:srgbClr val="000000"/>
                </a:buClr>
              </a:pPr>
              <a:r>
                <a:rPr lang="en-GB" sz="5400" kern="0" dirty="0">
                  <a:solidFill>
                    <a:srgbClr val="000000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1</a:t>
              </a:r>
              <a:endParaRPr sz="5400" kern="0" dirty="0">
                <a:solidFill>
                  <a:srgbClr val="000000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418" name="Google Shape;418;p19"/>
            <p:cNvSpPr txBox="1"/>
            <p:nvPr/>
          </p:nvSpPr>
          <p:spPr>
            <a:xfrm>
              <a:off x="4300375" y="2280888"/>
              <a:ext cx="543900" cy="63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 defTabSz="1370965">
                <a:buClr>
                  <a:srgbClr val="000000"/>
                </a:buClr>
              </a:pPr>
              <a:r>
                <a:rPr lang="en-GB" sz="5400" kern="0" dirty="0">
                  <a:solidFill>
                    <a:srgbClr val="000000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2</a:t>
              </a:r>
              <a:endParaRPr sz="5400" kern="0" dirty="0">
                <a:solidFill>
                  <a:srgbClr val="000000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419" name="Google Shape;419;p19"/>
            <p:cNvSpPr/>
            <p:nvPr/>
          </p:nvSpPr>
          <p:spPr>
            <a:xfrm>
              <a:off x="4844168" y="1091575"/>
              <a:ext cx="305484" cy="1189284"/>
            </a:xfrm>
            <a:custGeom>
              <a:avLst/>
              <a:gdLst/>
              <a:ahLst/>
              <a:cxnLst/>
              <a:rect l="l" t="t" r="r" b="b"/>
              <a:pathLst>
                <a:path w="11436" h="40104" extrusionOk="0">
                  <a:moveTo>
                    <a:pt x="11436" y="0"/>
                  </a:moveTo>
                  <a:lnTo>
                    <a:pt x="0" y="18808"/>
                  </a:lnTo>
                  <a:lnTo>
                    <a:pt x="0" y="40104"/>
                  </a:lnTo>
                  <a:lnTo>
                    <a:pt x="11436" y="21616"/>
                  </a:lnTo>
                  <a:lnTo>
                    <a:pt x="11436" y="0"/>
                  </a:lnTo>
                  <a:close/>
                </a:path>
              </a:pathLst>
            </a:custGeom>
            <a:solidFill>
              <a:srgbClr val="D7624B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 dirty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20" name="Google Shape;420;p19"/>
            <p:cNvSpPr/>
            <p:nvPr/>
          </p:nvSpPr>
          <p:spPr>
            <a:xfrm>
              <a:off x="4844168" y="2091991"/>
              <a:ext cx="305484" cy="742370"/>
            </a:xfrm>
            <a:custGeom>
              <a:avLst/>
              <a:gdLst/>
              <a:ahLst/>
              <a:cxnLst/>
              <a:rect l="l" t="t" r="r" b="b"/>
              <a:pathLst>
                <a:path w="11436" h="27688" extrusionOk="0">
                  <a:moveTo>
                    <a:pt x="11436" y="1"/>
                  </a:moveTo>
                  <a:lnTo>
                    <a:pt x="0" y="6392"/>
                  </a:lnTo>
                  <a:lnTo>
                    <a:pt x="0" y="27688"/>
                  </a:lnTo>
                  <a:lnTo>
                    <a:pt x="11436" y="21616"/>
                  </a:lnTo>
                  <a:lnTo>
                    <a:pt x="11436" y="1"/>
                  </a:lnTo>
                  <a:close/>
                </a:path>
              </a:pathLst>
            </a:custGeom>
            <a:solidFill>
              <a:srgbClr val="D7AD48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 dirty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21" name="Google Shape;421;p19"/>
            <p:cNvSpPr/>
            <p:nvPr/>
          </p:nvSpPr>
          <p:spPr>
            <a:xfrm>
              <a:off x="4844168" y="2913052"/>
              <a:ext cx="305484" cy="820406"/>
            </a:xfrm>
            <a:custGeom>
              <a:avLst/>
              <a:gdLst/>
              <a:ahLst/>
              <a:cxnLst/>
              <a:rect l="l" t="t" r="r" b="b"/>
              <a:pathLst>
                <a:path w="11436" h="27665" extrusionOk="0">
                  <a:moveTo>
                    <a:pt x="0" y="1"/>
                  </a:moveTo>
                  <a:lnTo>
                    <a:pt x="0" y="21297"/>
                  </a:lnTo>
                  <a:lnTo>
                    <a:pt x="11436" y="27665"/>
                  </a:lnTo>
                  <a:lnTo>
                    <a:pt x="11436" y="604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48D47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cxnSp>
          <p:nvCxnSpPr>
            <p:cNvPr id="422" name="Google Shape;422;p19"/>
            <p:cNvCxnSpPr/>
            <p:nvPr/>
          </p:nvCxnSpPr>
          <p:spPr>
            <a:xfrm>
              <a:off x="5150425" y="4092813"/>
              <a:ext cx="0" cy="638400"/>
            </a:xfrm>
            <a:prstGeom prst="straightConnector1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424" name="Google Shape;424;p19"/>
            <p:cNvSpPr/>
            <p:nvPr/>
          </p:nvSpPr>
          <p:spPr>
            <a:xfrm>
              <a:off x="3994845" y="2091991"/>
              <a:ext cx="305511" cy="821088"/>
            </a:xfrm>
            <a:custGeom>
              <a:avLst/>
              <a:gdLst/>
              <a:ahLst/>
              <a:cxnLst/>
              <a:rect l="l" t="t" r="r" b="b"/>
              <a:pathLst>
                <a:path w="11437" h="27688" extrusionOk="0">
                  <a:moveTo>
                    <a:pt x="1" y="1"/>
                  </a:moveTo>
                  <a:lnTo>
                    <a:pt x="1" y="21616"/>
                  </a:lnTo>
                  <a:lnTo>
                    <a:pt x="11436" y="27688"/>
                  </a:lnTo>
                  <a:lnTo>
                    <a:pt x="11436" y="6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2B565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25" name="Google Shape;425;p19"/>
            <p:cNvSpPr/>
            <p:nvPr/>
          </p:nvSpPr>
          <p:spPr>
            <a:xfrm>
              <a:off x="3994845" y="2913052"/>
              <a:ext cx="305511" cy="820406"/>
            </a:xfrm>
            <a:custGeom>
              <a:avLst/>
              <a:gdLst/>
              <a:ahLst/>
              <a:cxnLst/>
              <a:rect l="l" t="t" r="r" b="b"/>
              <a:pathLst>
                <a:path w="11437" h="27665" extrusionOk="0">
                  <a:moveTo>
                    <a:pt x="11436" y="1"/>
                  </a:moveTo>
                  <a:lnTo>
                    <a:pt x="1" y="6049"/>
                  </a:lnTo>
                  <a:lnTo>
                    <a:pt x="1" y="27665"/>
                  </a:lnTo>
                  <a:lnTo>
                    <a:pt x="11436" y="21297"/>
                  </a:lnTo>
                  <a:lnTo>
                    <a:pt x="11436" y="1"/>
                  </a:lnTo>
                  <a:close/>
                </a:path>
              </a:pathLst>
            </a:custGeom>
            <a:solidFill>
              <a:srgbClr val="5A5AD5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cxnSp>
          <p:nvCxnSpPr>
            <p:cNvPr id="426" name="Google Shape;426;p19"/>
            <p:cNvCxnSpPr/>
            <p:nvPr/>
          </p:nvCxnSpPr>
          <p:spPr>
            <a:xfrm>
              <a:off x="3993650" y="2093400"/>
              <a:ext cx="0" cy="638400"/>
            </a:xfrm>
            <a:prstGeom prst="straightConnector1">
              <a:avLst/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29" name="Google Shape;429;p19"/>
            <p:cNvCxnSpPr/>
            <p:nvPr/>
          </p:nvCxnSpPr>
          <p:spPr>
            <a:xfrm>
              <a:off x="3993650" y="4092813"/>
              <a:ext cx="0" cy="63840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3" name="Google Shape;433;p19"/>
            <p:cNvCxnSpPr/>
            <p:nvPr/>
          </p:nvCxnSpPr>
          <p:spPr>
            <a:xfrm>
              <a:off x="3993650" y="3093138"/>
              <a:ext cx="0" cy="63840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7" name="Google Shape;437;p19"/>
            <p:cNvCxnSpPr/>
            <p:nvPr/>
          </p:nvCxnSpPr>
          <p:spPr>
            <a:xfrm>
              <a:off x="5150425" y="1094213"/>
              <a:ext cx="0" cy="638400"/>
            </a:xfrm>
            <a:prstGeom prst="straightConnector1">
              <a:avLst/>
            </a:prstGeom>
            <a:noFill/>
            <a:ln w="9525" cap="flat" cmpd="sng">
              <a:solidFill>
                <a:srgbClr val="FF7459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9" name="Google Shape;439;p19"/>
            <p:cNvCxnSpPr/>
            <p:nvPr/>
          </p:nvCxnSpPr>
          <p:spPr>
            <a:xfrm>
              <a:off x="3993650" y="1094375"/>
              <a:ext cx="0" cy="638400"/>
            </a:xfrm>
            <a:prstGeom prst="straightConnector1">
              <a:avLst/>
            </a:prstGeom>
            <a:noFill/>
            <a:ln w="9525" cap="flat" cmpd="sng">
              <a:solidFill>
                <a:srgbClr val="69BEE7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440" name="Google Shape;440;p19"/>
            <p:cNvSpPr/>
            <p:nvPr/>
          </p:nvSpPr>
          <p:spPr>
            <a:xfrm>
              <a:off x="-2096610" y="1091575"/>
              <a:ext cx="5503735" cy="641022"/>
            </a:xfrm>
            <a:custGeom>
              <a:avLst/>
              <a:gdLst/>
              <a:ahLst/>
              <a:cxnLst/>
              <a:rect l="l" t="t" r="r" b="b"/>
              <a:pathLst>
                <a:path w="79365" h="21616" extrusionOk="0">
                  <a:moveTo>
                    <a:pt x="1" y="0"/>
                  </a:moveTo>
                  <a:lnTo>
                    <a:pt x="1" y="21616"/>
                  </a:lnTo>
                  <a:lnTo>
                    <a:pt x="79364" y="21616"/>
                  </a:lnTo>
                  <a:lnTo>
                    <a:pt x="79364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41" name="Google Shape;441;p19"/>
            <p:cNvSpPr/>
            <p:nvPr/>
          </p:nvSpPr>
          <p:spPr>
            <a:xfrm>
              <a:off x="-2096611" y="2092000"/>
              <a:ext cx="5503735" cy="641052"/>
            </a:xfrm>
            <a:custGeom>
              <a:avLst/>
              <a:gdLst/>
              <a:ahLst/>
              <a:cxnLst/>
              <a:rect l="l" t="t" r="r" b="b"/>
              <a:pathLst>
                <a:path w="79365" h="21617" extrusionOk="0">
                  <a:moveTo>
                    <a:pt x="1" y="1"/>
                  </a:moveTo>
                  <a:lnTo>
                    <a:pt x="1" y="21616"/>
                  </a:lnTo>
                  <a:lnTo>
                    <a:pt x="79364" y="21616"/>
                  </a:lnTo>
                  <a:lnTo>
                    <a:pt x="79364" y="1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42" name="Google Shape;442;p19"/>
            <p:cNvSpPr/>
            <p:nvPr/>
          </p:nvSpPr>
          <p:spPr>
            <a:xfrm>
              <a:off x="3159545" y="2091991"/>
              <a:ext cx="835353" cy="641052"/>
            </a:xfrm>
            <a:custGeom>
              <a:avLst/>
              <a:gdLst/>
              <a:ahLst/>
              <a:cxnLst/>
              <a:rect l="l" t="t" r="r" b="b"/>
              <a:pathLst>
                <a:path w="31272" h="21617" extrusionOk="0">
                  <a:moveTo>
                    <a:pt x="6734" y="1"/>
                  </a:moveTo>
                  <a:lnTo>
                    <a:pt x="1" y="10797"/>
                  </a:lnTo>
                  <a:lnTo>
                    <a:pt x="6734" y="21616"/>
                  </a:lnTo>
                  <a:lnTo>
                    <a:pt x="31272" y="21616"/>
                  </a:lnTo>
                  <a:lnTo>
                    <a:pt x="3127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43" name="Google Shape;443;p19"/>
            <p:cNvSpPr/>
            <p:nvPr/>
          </p:nvSpPr>
          <p:spPr>
            <a:xfrm>
              <a:off x="-2096611" y="3092455"/>
              <a:ext cx="5503735" cy="641022"/>
            </a:xfrm>
            <a:custGeom>
              <a:avLst/>
              <a:gdLst/>
              <a:ahLst/>
              <a:cxnLst/>
              <a:rect l="l" t="t" r="r" b="b"/>
              <a:pathLst>
                <a:path w="79365" h="21616" extrusionOk="0">
                  <a:moveTo>
                    <a:pt x="1" y="0"/>
                  </a:moveTo>
                  <a:lnTo>
                    <a:pt x="1" y="21616"/>
                  </a:lnTo>
                  <a:lnTo>
                    <a:pt x="79364" y="21616"/>
                  </a:lnTo>
                  <a:lnTo>
                    <a:pt x="79364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44" name="Google Shape;444;p19"/>
            <p:cNvSpPr/>
            <p:nvPr/>
          </p:nvSpPr>
          <p:spPr>
            <a:xfrm>
              <a:off x="3159545" y="3092436"/>
              <a:ext cx="835353" cy="641022"/>
            </a:xfrm>
            <a:custGeom>
              <a:avLst/>
              <a:gdLst/>
              <a:ahLst/>
              <a:cxnLst/>
              <a:rect l="l" t="t" r="r" b="b"/>
              <a:pathLst>
                <a:path w="31272" h="21616" extrusionOk="0">
                  <a:moveTo>
                    <a:pt x="6734" y="0"/>
                  </a:moveTo>
                  <a:lnTo>
                    <a:pt x="1" y="10797"/>
                  </a:lnTo>
                  <a:lnTo>
                    <a:pt x="6734" y="21616"/>
                  </a:lnTo>
                  <a:lnTo>
                    <a:pt x="31272" y="21616"/>
                  </a:lnTo>
                  <a:lnTo>
                    <a:pt x="3127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47" name="Google Shape;447;p19"/>
            <p:cNvSpPr/>
            <p:nvPr/>
          </p:nvSpPr>
          <p:spPr>
            <a:xfrm>
              <a:off x="3159550" y="1091575"/>
              <a:ext cx="835353" cy="641022"/>
            </a:xfrm>
            <a:custGeom>
              <a:avLst/>
              <a:gdLst/>
              <a:ahLst/>
              <a:cxnLst/>
              <a:rect l="l" t="t" r="r" b="b"/>
              <a:pathLst>
                <a:path w="31272" h="21616" extrusionOk="0">
                  <a:moveTo>
                    <a:pt x="6734" y="0"/>
                  </a:moveTo>
                  <a:lnTo>
                    <a:pt x="1" y="10796"/>
                  </a:lnTo>
                  <a:lnTo>
                    <a:pt x="6734" y="21616"/>
                  </a:lnTo>
                  <a:lnTo>
                    <a:pt x="31272" y="21616"/>
                  </a:lnTo>
                  <a:lnTo>
                    <a:pt x="31272" y="0"/>
                  </a:lnTo>
                  <a:close/>
                </a:path>
              </a:pathLst>
            </a:custGeom>
            <a:solidFill>
              <a:srgbClr val="69BEE7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 dirty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48" name="Google Shape;448;p19"/>
            <p:cNvSpPr/>
            <p:nvPr/>
          </p:nvSpPr>
          <p:spPr>
            <a:xfrm>
              <a:off x="3994850" y="1091575"/>
              <a:ext cx="305511" cy="1189284"/>
            </a:xfrm>
            <a:custGeom>
              <a:avLst/>
              <a:gdLst/>
              <a:ahLst/>
              <a:cxnLst/>
              <a:rect l="l" t="t" r="r" b="b"/>
              <a:pathLst>
                <a:path w="11437" h="40104" extrusionOk="0">
                  <a:moveTo>
                    <a:pt x="1" y="0"/>
                  </a:moveTo>
                  <a:lnTo>
                    <a:pt x="1" y="21616"/>
                  </a:lnTo>
                  <a:lnTo>
                    <a:pt x="11436" y="40104"/>
                  </a:lnTo>
                  <a:lnTo>
                    <a:pt x="11436" y="1880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9A0C3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49" name="Google Shape;449;p19"/>
            <p:cNvSpPr txBox="1"/>
            <p:nvPr/>
          </p:nvSpPr>
          <p:spPr>
            <a:xfrm>
              <a:off x="-2096610" y="1127226"/>
              <a:ext cx="5256132" cy="5593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Fira Sans Extra Condensed Medium"/>
              </a:endParaRPr>
            </a:p>
          </p:txBody>
        </p:sp>
        <p:sp>
          <p:nvSpPr>
            <p:cNvPr id="451" name="Google Shape;451;p19"/>
            <p:cNvSpPr txBox="1"/>
            <p:nvPr/>
          </p:nvSpPr>
          <p:spPr>
            <a:xfrm>
              <a:off x="-2096609" y="2148095"/>
              <a:ext cx="5256158" cy="5371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r>
                <a:rPr lang="en-US" sz="2400" b="1" kern="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Fira Sans Extra Condensed Medium"/>
                </a:rPr>
                <a:t>Korrupsiyaga qarshi kurashish sohasida huquqiy madaniyatni yuksaltirish</a:t>
              </a:r>
              <a:endParaRPr lang="en-US" sz="24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Fira Sans Extra Condensed Medium"/>
              </a:endParaRPr>
            </a:p>
          </p:txBody>
        </p:sp>
        <p:sp>
          <p:nvSpPr>
            <p:cNvPr id="453" name="Google Shape;453;p19"/>
            <p:cNvSpPr txBox="1"/>
            <p:nvPr/>
          </p:nvSpPr>
          <p:spPr>
            <a:xfrm>
              <a:off x="-2096611" y="3140288"/>
              <a:ext cx="5256160" cy="5912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r>
                <a:rPr lang="en-US" sz="2400" b="1" kern="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Fira Sans Extra Condensed Medium"/>
                </a:rPr>
                <a:t>Korrupsiyaga qarshi kurashishning zamonaviy yondashuvlari</a:t>
              </a:r>
              <a:endParaRPr sz="24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Fira Sans Extra Condensed Medium"/>
              </a:endParaRPr>
            </a:p>
          </p:txBody>
        </p:sp>
      </p:grpSp>
      <p:sp>
        <p:nvSpPr>
          <p:cNvPr id="483" name="Google Shape;483;p19"/>
          <p:cNvSpPr/>
          <p:nvPr/>
        </p:nvSpPr>
        <p:spPr>
          <a:xfrm>
            <a:off x="11364724" y="4578890"/>
            <a:ext cx="401186" cy="449966"/>
          </a:xfrm>
          <a:custGeom>
            <a:avLst/>
            <a:gdLst/>
            <a:ahLst/>
            <a:cxnLst/>
            <a:rect l="l" t="t" r="r" b="b"/>
            <a:pathLst>
              <a:path w="13034" h="12395" extrusionOk="0">
                <a:moveTo>
                  <a:pt x="11367" y="3903"/>
                </a:moveTo>
                <a:lnTo>
                  <a:pt x="11732" y="4017"/>
                </a:lnTo>
                <a:lnTo>
                  <a:pt x="12166" y="5410"/>
                </a:lnTo>
                <a:lnTo>
                  <a:pt x="11915" y="5684"/>
                </a:lnTo>
                <a:lnTo>
                  <a:pt x="11367" y="3903"/>
                </a:lnTo>
                <a:close/>
                <a:moveTo>
                  <a:pt x="5113" y="4040"/>
                </a:moveTo>
                <a:lnTo>
                  <a:pt x="6551" y="8628"/>
                </a:lnTo>
                <a:lnTo>
                  <a:pt x="6231" y="8719"/>
                </a:lnTo>
                <a:lnTo>
                  <a:pt x="4816" y="4109"/>
                </a:lnTo>
                <a:lnTo>
                  <a:pt x="5113" y="4040"/>
                </a:lnTo>
                <a:close/>
                <a:moveTo>
                  <a:pt x="4428" y="4223"/>
                </a:moveTo>
                <a:lnTo>
                  <a:pt x="5843" y="8811"/>
                </a:lnTo>
                <a:lnTo>
                  <a:pt x="4930" y="9062"/>
                </a:lnTo>
                <a:lnTo>
                  <a:pt x="3492" y="4474"/>
                </a:lnTo>
                <a:lnTo>
                  <a:pt x="4428" y="4223"/>
                </a:lnTo>
                <a:close/>
                <a:moveTo>
                  <a:pt x="9655" y="571"/>
                </a:moveTo>
                <a:cubicBezTo>
                  <a:pt x="9655" y="571"/>
                  <a:pt x="9678" y="571"/>
                  <a:pt x="9701" y="594"/>
                </a:cubicBezTo>
                <a:lnTo>
                  <a:pt x="12394" y="9313"/>
                </a:lnTo>
                <a:cubicBezTo>
                  <a:pt x="12394" y="9313"/>
                  <a:pt x="12394" y="9336"/>
                  <a:pt x="12371" y="9359"/>
                </a:cubicBezTo>
                <a:lnTo>
                  <a:pt x="12326" y="9359"/>
                </a:lnTo>
                <a:cubicBezTo>
                  <a:pt x="12326" y="9359"/>
                  <a:pt x="7167" y="8583"/>
                  <a:pt x="7167" y="8583"/>
                </a:cubicBezTo>
                <a:lnTo>
                  <a:pt x="5684" y="3789"/>
                </a:lnTo>
                <a:lnTo>
                  <a:pt x="9632" y="594"/>
                </a:lnTo>
                <a:cubicBezTo>
                  <a:pt x="9632" y="571"/>
                  <a:pt x="9632" y="571"/>
                  <a:pt x="9655" y="571"/>
                </a:cubicBezTo>
                <a:close/>
                <a:moveTo>
                  <a:pt x="3104" y="4565"/>
                </a:moveTo>
                <a:lnTo>
                  <a:pt x="4519" y="9153"/>
                </a:lnTo>
                <a:lnTo>
                  <a:pt x="3059" y="9541"/>
                </a:lnTo>
                <a:cubicBezTo>
                  <a:pt x="3036" y="9541"/>
                  <a:pt x="3013" y="9541"/>
                  <a:pt x="2990" y="9564"/>
                </a:cubicBezTo>
                <a:cubicBezTo>
                  <a:pt x="2899" y="9587"/>
                  <a:pt x="2808" y="9587"/>
                  <a:pt x="2716" y="9587"/>
                </a:cubicBezTo>
                <a:cubicBezTo>
                  <a:pt x="2100" y="9587"/>
                  <a:pt x="1552" y="9199"/>
                  <a:pt x="1392" y="8674"/>
                </a:cubicBezTo>
                <a:lnTo>
                  <a:pt x="730" y="6505"/>
                </a:lnTo>
                <a:cubicBezTo>
                  <a:pt x="639" y="6186"/>
                  <a:pt x="662" y="5844"/>
                  <a:pt x="845" y="5547"/>
                </a:cubicBezTo>
                <a:cubicBezTo>
                  <a:pt x="1027" y="5250"/>
                  <a:pt x="1324" y="5045"/>
                  <a:pt x="1666" y="4953"/>
                </a:cubicBezTo>
                <a:lnTo>
                  <a:pt x="3104" y="4565"/>
                </a:lnTo>
                <a:close/>
                <a:moveTo>
                  <a:pt x="4656" y="9724"/>
                </a:moveTo>
                <a:lnTo>
                  <a:pt x="5821" y="11687"/>
                </a:lnTo>
                <a:lnTo>
                  <a:pt x="5455" y="11778"/>
                </a:lnTo>
                <a:lnTo>
                  <a:pt x="3698" y="9975"/>
                </a:lnTo>
                <a:lnTo>
                  <a:pt x="4656" y="9724"/>
                </a:lnTo>
                <a:close/>
                <a:moveTo>
                  <a:pt x="9655" y="0"/>
                </a:moveTo>
                <a:cubicBezTo>
                  <a:pt x="9495" y="0"/>
                  <a:pt x="9336" y="69"/>
                  <a:pt x="9221" y="160"/>
                </a:cubicBezTo>
                <a:lnTo>
                  <a:pt x="5181" y="3424"/>
                </a:lnTo>
                <a:lnTo>
                  <a:pt x="1507" y="4406"/>
                </a:lnTo>
                <a:cubicBezTo>
                  <a:pt x="1004" y="4542"/>
                  <a:pt x="571" y="4839"/>
                  <a:pt x="320" y="5273"/>
                </a:cubicBezTo>
                <a:cubicBezTo>
                  <a:pt x="46" y="5707"/>
                  <a:pt x="0" y="6209"/>
                  <a:pt x="137" y="6665"/>
                </a:cubicBezTo>
                <a:lnTo>
                  <a:pt x="799" y="8834"/>
                </a:lnTo>
                <a:cubicBezTo>
                  <a:pt x="1050" y="9610"/>
                  <a:pt x="1826" y="10157"/>
                  <a:pt x="2716" y="10157"/>
                </a:cubicBezTo>
                <a:cubicBezTo>
                  <a:pt x="2830" y="10157"/>
                  <a:pt x="2922" y="10157"/>
                  <a:pt x="3036" y="10135"/>
                </a:cubicBezTo>
                <a:lnTo>
                  <a:pt x="5136" y="12303"/>
                </a:lnTo>
                <a:cubicBezTo>
                  <a:pt x="5181" y="12349"/>
                  <a:pt x="5273" y="12394"/>
                  <a:pt x="5364" y="12394"/>
                </a:cubicBezTo>
                <a:lnTo>
                  <a:pt x="5432" y="12394"/>
                </a:lnTo>
                <a:lnTo>
                  <a:pt x="6368" y="12143"/>
                </a:lnTo>
                <a:cubicBezTo>
                  <a:pt x="6460" y="12120"/>
                  <a:pt x="6528" y="12052"/>
                  <a:pt x="6574" y="11984"/>
                </a:cubicBezTo>
                <a:cubicBezTo>
                  <a:pt x="6597" y="11892"/>
                  <a:pt x="6597" y="11801"/>
                  <a:pt x="6551" y="11732"/>
                </a:cubicBezTo>
                <a:lnTo>
                  <a:pt x="5250" y="9564"/>
                </a:lnTo>
                <a:lnTo>
                  <a:pt x="6939" y="9108"/>
                </a:lnTo>
                <a:lnTo>
                  <a:pt x="12234" y="9929"/>
                </a:lnTo>
                <a:lnTo>
                  <a:pt x="12349" y="9929"/>
                </a:lnTo>
                <a:cubicBezTo>
                  <a:pt x="12554" y="9929"/>
                  <a:pt x="12737" y="9838"/>
                  <a:pt x="12874" y="9701"/>
                </a:cubicBezTo>
                <a:cubicBezTo>
                  <a:pt x="12988" y="9541"/>
                  <a:pt x="13033" y="9336"/>
                  <a:pt x="12965" y="9153"/>
                </a:cubicBezTo>
                <a:lnTo>
                  <a:pt x="12052" y="6140"/>
                </a:lnTo>
                <a:lnTo>
                  <a:pt x="12554" y="5592"/>
                </a:lnTo>
                <a:cubicBezTo>
                  <a:pt x="12600" y="5547"/>
                  <a:pt x="12622" y="5478"/>
                  <a:pt x="12600" y="5410"/>
                </a:cubicBezTo>
                <a:lnTo>
                  <a:pt x="12097" y="3812"/>
                </a:lnTo>
                <a:cubicBezTo>
                  <a:pt x="12075" y="3744"/>
                  <a:pt x="12029" y="3698"/>
                  <a:pt x="11961" y="3675"/>
                </a:cubicBezTo>
                <a:lnTo>
                  <a:pt x="11230" y="3470"/>
                </a:lnTo>
                <a:lnTo>
                  <a:pt x="10294" y="457"/>
                </a:lnTo>
                <a:cubicBezTo>
                  <a:pt x="10203" y="183"/>
                  <a:pt x="9952" y="0"/>
                  <a:pt x="9655" y="0"/>
                </a:cubicBezTo>
                <a:close/>
              </a:path>
            </a:pathLst>
          </a:custGeom>
          <a:solidFill>
            <a:srgbClr val="FFFFFF"/>
          </a:solidFill>
          <a:ln w="38100">
            <a:solidFill>
              <a:srgbClr val="FFFFFF"/>
            </a:solidFill>
          </a:ln>
        </p:spPr>
        <p:txBody>
          <a:bodyPr spcFirstLastPara="1" wrap="square" lIns="137089" tIns="137089" rIns="137089" bIns="137089" anchor="ctr" anchorCtr="0">
            <a:noAutofit/>
          </a:bodyPr>
          <a:lstStyle/>
          <a:p>
            <a:pPr defTabSz="1370965">
              <a:buClr>
                <a:srgbClr val="000000"/>
              </a:buClr>
            </a:pPr>
            <a:endParaRPr sz="2100" b="1" kern="0" dirty="0">
              <a:solidFill>
                <a:srgbClr val="000000"/>
              </a:solidFill>
              <a:latin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484" name="Google Shape;484;p19"/>
          <p:cNvGrpSpPr/>
          <p:nvPr/>
        </p:nvGrpSpPr>
        <p:grpSpPr>
          <a:xfrm>
            <a:off x="11356530" y="6012079"/>
            <a:ext cx="477301" cy="327337"/>
            <a:chOff x="3535725" y="4337425"/>
            <a:chExt cx="328700" cy="225425"/>
          </a:xfrm>
          <a:solidFill>
            <a:srgbClr val="FFFFFF"/>
          </a:solidFill>
        </p:grpSpPr>
        <p:sp>
          <p:nvSpPr>
            <p:cNvPr id="485" name="Google Shape;485;p19"/>
            <p:cNvSpPr/>
            <p:nvPr/>
          </p:nvSpPr>
          <p:spPr>
            <a:xfrm>
              <a:off x="3535725" y="4337425"/>
              <a:ext cx="328700" cy="192325"/>
            </a:xfrm>
            <a:custGeom>
              <a:avLst/>
              <a:gdLst/>
              <a:ahLst/>
              <a:cxnLst/>
              <a:rect l="l" t="t" r="r" b="b"/>
              <a:pathLst>
                <a:path w="13148" h="7693" extrusionOk="0">
                  <a:moveTo>
                    <a:pt x="12805" y="297"/>
                  </a:moveTo>
                  <a:lnTo>
                    <a:pt x="12098" y="2306"/>
                  </a:lnTo>
                  <a:lnTo>
                    <a:pt x="11824" y="2009"/>
                  </a:lnTo>
                  <a:cubicBezTo>
                    <a:pt x="11796" y="1981"/>
                    <a:pt x="11750" y="1961"/>
                    <a:pt x="11709" y="1961"/>
                  </a:cubicBezTo>
                  <a:cubicBezTo>
                    <a:pt x="11683" y="1961"/>
                    <a:pt x="11659" y="1969"/>
                    <a:pt x="11641" y="1986"/>
                  </a:cubicBezTo>
                  <a:lnTo>
                    <a:pt x="7145" y="5547"/>
                  </a:lnTo>
                  <a:lnTo>
                    <a:pt x="5456" y="3926"/>
                  </a:lnTo>
                  <a:cubicBezTo>
                    <a:pt x="5433" y="3903"/>
                    <a:pt x="5399" y="3892"/>
                    <a:pt x="5364" y="3892"/>
                  </a:cubicBezTo>
                  <a:cubicBezTo>
                    <a:pt x="5330" y="3892"/>
                    <a:pt x="5296" y="3903"/>
                    <a:pt x="5273" y="3926"/>
                  </a:cubicBezTo>
                  <a:lnTo>
                    <a:pt x="1073" y="7396"/>
                  </a:lnTo>
                  <a:lnTo>
                    <a:pt x="343" y="6642"/>
                  </a:lnTo>
                  <a:lnTo>
                    <a:pt x="5433" y="2443"/>
                  </a:lnTo>
                  <a:lnTo>
                    <a:pt x="7122" y="4063"/>
                  </a:lnTo>
                  <a:cubicBezTo>
                    <a:pt x="7147" y="4101"/>
                    <a:pt x="7186" y="4118"/>
                    <a:pt x="7224" y="4118"/>
                  </a:cubicBezTo>
                  <a:cubicBezTo>
                    <a:pt x="7254" y="4118"/>
                    <a:pt x="7284" y="4107"/>
                    <a:pt x="7305" y="4086"/>
                  </a:cubicBezTo>
                  <a:lnTo>
                    <a:pt x="10911" y="1233"/>
                  </a:lnTo>
                  <a:cubicBezTo>
                    <a:pt x="10957" y="1210"/>
                    <a:pt x="10957" y="1164"/>
                    <a:pt x="10979" y="1142"/>
                  </a:cubicBezTo>
                  <a:cubicBezTo>
                    <a:pt x="10979" y="1096"/>
                    <a:pt x="10957" y="1073"/>
                    <a:pt x="10934" y="1050"/>
                  </a:cubicBezTo>
                  <a:lnTo>
                    <a:pt x="10569" y="639"/>
                  </a:lnTo>
                  <a:lnTo>
                    <a:pt x="12805" y="297"/>
                  </a:lnTo>
                  <a:close/>
                  <a:moveTo>
                    <a:pt x="12988" y="0"/>
                  </a:moveTo>
                  <a:lnTo>
                    <a:pt x="10272" y="434"/>
                  </a:lnTo>
                  <a:cubicBezTo>
                    <a:pt x="10226" y="434"/>
                    <a:pt x="10180" y="480"/>
                    <a:pt x="10180" y="525"/>
                  </a:cubicBezTo>
                  <a:cubicBezTo>
                    <a:pt x="10158" y="548"/>
                    <a:pt x="10158" y="617"/>
                    <a:pt x="10203" y="639"/>
                  </a:cubicBezTo>
                  <a:lnTo>
                    <a:pt x="10637" y="1119"/>
                  </a:lnTo>
                  <a:lnTo>
                    <a:pt x="7236" y="3812"/>
                  </a:lnTo>
                  <a:lnTo>
                    <a:pt x="5524" y="2169"/>
                  </a:lnTo>
                  <a:cubicBezTo>
                    <a:pt x="5501" y="2146"/>
                    <a:pt x="5467" y="2134"/>
                    <a:pt x="5433" y="2134"/>
                  </a:cubicBezTo>
                  <a:cubicBezTo>
                    <a:pt x="5399" y="2134"/>
                    <a:pt x="5364" y="2146"/>
                    <a:pt x="5342" y="2169"/>
                  </a:cubicBezTo>
                  <a:lnTo>
                    <a:pt x="46" y="6528"/>
                  </a:lnTo>
                  <a:cubicBezTo>
                    <a:pt x="23" y="6551"/>
                    <a:pt x="0" y="6574"/>
                    <a:pt x="0" y="6620"/>
                  </a:cubicBezTo>
                  <a:cubicBezTo>
                    <a:pt x="0" y="6642"/>
                    <a:pt x="23" y="6688"/>
                    <a:pt x="46" y="6711"/>
                  </a:cubicBezTo>
                  <a:lnTo>
                    <a:pt x="959" y="7647"/>
                  </a:lnTo>
                  <a:cubicBezTo>
                    <a:pt x="982" y="7692"/>
                    <a:pt x="1028" y="7692"/>
                    <a:pt x="1050" y="7692"/>
                  </a:cubicBezTo>
                  <a:cubicBezTo>
                    <a:pt x="1096" y="7692"/>
                    <a:pt x="1119" y="7692"/>
                    <a:pt x="1142" y="7670"/>
                  </a:cubicBezTo>
                  <a:lnTo>
                    <a:pt x="5364" y="4200"/>
                  </a:lnTo>
                  <a:lnTo>
                    <a:pt x="7031" y="5821"/>
                  </a:lnTo>
                  <a:cubicBezTo>
                    <a:pt x="7053" y="5844"/>
                    <a:pt x="7088" y="5855"/>
                    <a:pt x="7122" y="5855"/>
                  </a:cubicBezTo>
                  <a:cubicBezTo>
                    <a:pt x="7156" y="5855"/>
                    <a:pt x="7190" y="5844"/>
                    <a:pt x="7213" y="5821"/>
                  </a:cubicBezTo>
                  <a:lnTo>
                    <a:pt x="11710" y="2260"/>
                  </a:lnTo>
                  <a:lnTo>
                    <a:pt x="12052" y="2648"/>
                  </a:lnTo>
                  <a:cubicBezTo>
                    <a:pt x="12098" y="2671"/>
                    <a:pt x="12143" y="2694"/>
                    <a:pt x="12189" y="2694"/>
                  </a:cubicBezTo>
                  <a:cubicBezTo>
                    <a:pt x="12235" y="2671"/>
                    <a:pt x="12280" y="2648"/>
                    <a:pt x="12303" y="2602"/>
                  </a:cubicBezTo>
                  <a:lnTo>
                    <a:pt x="13148" y="160"/>
                  </a:lnTo>
                  <a:cubicBezTo>
                    <a:pt x="13148" y="114"/>
                    <a:pt x="13148" y="69"/>
                    <a:pt x="13125" y="46"/>
                  </a:cubicBezTo>
                  <a:cubicBezTo>
                    <a:pt x="13079" y="0"/>
                    <a:pt x="13034" y="0"/>
                    <a:pt x="1298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86" name="Google Shape;486;p19"/>
            <p:cNvSpPr/>
            <p:nvPr/>
          </p:nvSpPr>
          <p:spPr>
            <a:xfrm>
              <a:off x="3790800" y="4410450"/>
              <a:ext cx="26850" cy="152400"/>
            </a:xfrm>
            <a:custGeom>
              <a:avLst/>
              <a:gdLst/>
              <a:ahLst/>
              <a:cxnLst/>
              <a:rect l="l" t="t" r="r" b="b"/>
              <a:pathLst>
                <a:path w="1074" h="6096" extrusionOk="0">
                  <a:moveTo>
                    <a:pt x="1073" y="1"/>
                  </a:moveTo>
                  <a:lnTo>
                    <a:pt x="0" y="845"/>
                  </a:lnTo>
                  <a:lnTo>
                    <a:pt x="0" y="6095"/>
                  </a:lnTo>
                  <a:lnTo>
                    <a:pt x="1073" y="6095"/>
                  </a:lnTo>
                  <a:lnTo>
                    <a:pt x="107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87" name="Google Shape;487;p19"/>
            <p:cNvSpPr/>
            <p:nvPr/>
          </p:nvSpPr>
          <p:spPr>
            <a:xfrm>
              <a:off x="3746275" y="4445275"/>
              <a:ext cx="26850" cy="117575"/>
            </a:xfrm>
            <a:custGeom>
              <a:avLst/>
              <a:gdLst/>
              <a:ahLst/>
              <a:cxnLst/>
              <a:rect l="l" t="t" r="r" b="b"/>
              <a:pathLst>
                <a:path w="1074" h="4703" extrusionOk="0">
                  <a:moveTo>
                    <a:pt x="1074" y="0"/>
                  </a:moveTo>
                  <a:lnTo>
                    <a:pt x="1" y="868"/>
                  </a:lnTo>
                  <a:lnTo>
                    <a:pt x="1" y="4702"/>
                  </a:lnTo>
                  <a:lnTo>
                    <a:pt x="1074" y="4702"/>
                  </a:lnTo>
                  <a:lnTo>
                    <a:pt x="107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88" name="Google Shape;488;p19"/>
            <p:cNvSpPr/>
            <p:nvPr/>
          </p:nvSpPr>
          <p:spPr>
            <a:xfrm>
              <a:off x="3701775" y="4480650"/>
              <a:ext cx="26850" cy="82200"/>
            </a:xfrm>
            <a:custGeom>
              <a:avLst/>
              <a:gdLst/>
              <a:ahLst/>
              <a:cxnLst/>
              <a:rect l="l" t="t" r="r" b="b"/>
              <a:pathLst>
                <a:path w="1074" h="3288" extrusionOk="0">
                  <a:moveTo>
                    <a:pt x="1073" y="0"/>
                  </a:moveTo>
                  <a:lnTo>
                    <a:pt x="480" y="480"/>
                  </a:lnTo>
                  <a:lnTo>
                    <a:pt x="1" y="23"/>
                  </a:lnTo>
                  <a:lnTo>
                    <a:pt x="1" y="3287"/>
                  </a:lnTo>
                  <a:lnTo>
                    <a:pt x="1073" y="3287"/>
                  </a:lnTo>
                  <a:lnTo>
                    <a:pt x="107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89" name="Google Shape;489;p19"/>
            <p:cNvSpPr/>
            <p:nvPr/>
          </p:nvSpPr>
          <p:spPr>
            <a:xfrm>
              <a:off x="3657275" y="4450400"/>
              <a:ext cx="26825" cy="112450"/>
            </a:xfrm>
            <a:custGeom>
              <a:avLst/>
              <a:gdLst/>
              <a:ahLst/>
              <a:cxnLst/>
              <a:rect l="l" t="t" r="r" b="b"/>
              <a:pathLst>
                <a:path w="1073" h="4498" extrusionOk="0">
                  <a:moveTo>
                    <a:pt x="480" y="1"/>
                  </a:moveTo>
                  <a:lnTo>
                    <a:pt x="0" y="389"/>
                  </a:lnTo>
                  <a:lnTo>
                    <a:pt x="0" y="4497"/>
                  </a:lnTo>
                  <a:lnTo>
                    <a:pt x="1073" y="4497"/>
                  </a:lnTo>
                  <a:lnTo>
                    <a:pt x="1073" y="549"/>
                  </a:lnTo>
                  <a:lnTo>
                    <a:pt x="48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90" name="Google Shape;490;p19"/>
            <p:cNvSpPr/>
            <p:nvPr/>
          </p:nvSpPr>
          <p:spPr>
            <a:xfrm>
              <a:off x="3612750" y="4474950"/>
              <a:ext cx="26850" cy="87900"/>
            </a:xfrm>
            <a:custGeom>
              <a:avLst/>
              <a:gdLst/>
              <a:ahLst/>
              <a:cxnLst/>
              <a:rect l="l" t="t" r="r" b="b"/>
              <a:pathLst>
                <a:path w="1074" h="3516" extrusionOk="0">
                  <a:moveTo>
                    <a:pt x="1074" y="0"/>
                  </a:moveTo>
                  <a:lnTo>
                    <a:pt x="1" y="890"/>
                  </a:lnTo>
                  <a:lnTo>
                    <a:pt x="1" y="3515"/>
                  </a:lnTo>
                  <a:lnTo>
                    <a:pt x="1074" y="3515"/>
                  </a:lnTo>
                  <a:lnTo>
                    <a:pt x="107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91" name="Google Shape;491;p19"/>
            <p:cNvSpPr/>
            <p:nvPr/>
          </p:nvSpPr>
          <p:spPr>
            <a:xfrm>
              <a:off x="3568250" y="4509750"/>
              <a:ext cx="26850" cy="53100"/>
            </a:xfrm>
            <a:custGeom>
              <a:avLst/>
              <a:gdLst/>
              <a:ahLst/>
              <a:cxnLst/>
              <a:rect l="l" t="t" r="r" b="b"/>
              <a:pathLst>
                <a:path w="1074" h="2124" extrusionOk="0">
                  <a:moveTo>
                    <a:pt x="1073" y="1"/>
                  </a:moveTo>
                  <a:lnTo>
                    <a:pt x="0" y="891"/>
                  </a:lnTo>
                  <a:lnTo>
                    <a:pt x="0" y="2123"/>
                  </a:lnTo>
                  <a:lnTo>
                    <a:pt x="1073" y="2123"/>
                  </a:lnTo>
                  <a:lnTo>
                    <a:pt x="107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0965">
                <a:buClr>
                  <a:srgbClr val="000000"/>
                </a:buClr>
              </a:pPr>
              <a:endParaRPr sz="2100" kern="0">
                <a:solidFill>
                  <a:srgbClr val="000000"/>
                </a:solidFill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97" name="TextBox 34"/>
          <p:cNvSpPr txBox="1"/>
          <p:nvPr/>
        </p:nvSpPr>
        <p:spPr>
          <a:xfrm>
            <a:off x="6077113" y="1404759"/>
            <a:ext cx="2476173" cy="725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115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REJA:</a:t>
            </a:r>
            <a:endParaRPr lang="ru-RU" sz="4115" b="1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0" name="Graphic 2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-34493"/>
            <a:ext cx="14630398" cy="1103086"/>
          </a:xfrm>
          <a:prstGeom prst="rect">
            <a:avLst/>
          </a:prstGeom>
        </p:spPr>
      </p:pic>
      <p:pic>
        <p:nvPicPr>
          <p:cNvPr id="5" name="Рисунок 4" descr="Скрепк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91368" y="2928172"/>
            <a:ext cx="696686" cy="69668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43565" y="2539614"/>
            <a:ext cx="85071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Korrupsiyaga qarshi kurashish sohasida qabul qilingan Qonun, Farmon va qarorlar hamda ularning mazmun va mohiyati 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321141" y="2467804"/>
            <a:ext cx="7032384" cy="14516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 err="1"/>
              <a:t>Korrupsiyaga</a:t>
            </a:r>
            <a:r>
              <a:rPr lang="en-US" sz="2400" dirty="0"/>
              <a:t> </a:t>
            </a:r>
            <a:r>
              <a:rPr lang="en-US" sz="2400" dirty="0" err="1"/>
              <a:t>qarshi</a:t>
            </a:r>
            <a:r>
              <a:rPr lang="en-US" sz="2400" dirty="0"/>
              <a:t> </a:t>
            </a:r>
            <a:r>
              <a:rPr lang="en-US" sz="2400" dirty="0" err="1"/>
              <a:t>kurashishda</a:t>
            </a:r>
            <a:r>
              <a:rPr lang="en-US" sz="2400" dirty="0"/>
              <a:t> </a:t>
            </a:r>
            <a:r>
              <a:rPr lang="en-US" sz="2400" dirty="0" err="1"/>
              <a:t>o‘qituvchilar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o‘quvchilar</a:t>
            </a:r>
            <a:r>
              <a:rPr lang="en-US" sz="2400" dirty="0"/>
              <a:t> </a:t>
            </a:r>
            <a:r>
              <a:rPr lang="en-US" sz="2400" dirty="0" err="1"/>
              <a:t>o‘rtasidagi</a:t>
            </a:r>
            <a:r>
              <a:rPr lang="en-US" sz="2400" dirty="0"/>
              <a:t> </a:t>
            </a:r>
            <a:r>
              <a:rPr lang="en-US" sz="2400" dirty="0" err="1"/>
              <a:t>hamkorlikni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kuchaytirish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jarayonda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zamonaviy</a:t>
            </a:r>
            <a:r>
              <a:rPr lang="en-US" sz="2400" dirty="0"/>
              <a:t> </a:t>
            </a:r>
            <a:r>
              <a:rPr lang="en-US" sz="2400" dirty="0" err="1"/>
              <a:t>texnologiyalarni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?</a:t>
            </a:r>
            <a:endParaRPr lang="en-US" sz="2400" dirty="0"/>
          </a:p>
        </p:txBody>
      </p:sp>
      <p:pic>
        <p:nvPicPr>
          <p:cNvPr id="5" name="Graphic 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34493"/>
            <a:ext cx="14630400" cy="11030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887453" y="4124043"/>
            <a:ext cx="57695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O‘quvchilarga korrupsiyaga qarshi kurashish bo‘yicha qanday ta'lim dasturlari va treninglar joriy etilishi </a:t>
            </a:r>
            <a:r>
              <a:rPr lang="en-US" sz="2400" dirty="0" err="1"/>
              <a:t>kerak</a:t>
            </a:r>
            <a:r>
              <a:rPr lang="en-US" sz="2400" dirty="0"/>
              <a:t> deb </a:t>
            </a:r>
            <a:r>
              <a:rPr lang="en-US" sz="2400" dirty="0" err="1"/>
              <a:t>hisoblaysiz</a:t>
            </a:r>
            <a:r>
              <a:rPr lang="en-US" sz="2400" dirty="0"/>
              <a:t>?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887453" y="1352700"/>
            <a:ext cx="68238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Korrupsiyani keltirib chiqaruvchi asosoiy omillari nimalardan iborat?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315200" y="5676571"/>
            <a:ext cx="68398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Ta’lim muassasalarida korrupsiyani oldini olish uchun qanday ichki nazorat mexanizmlari va etik kodekslar ishlab chiqilishi lozim?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 1"/>
          <p:cNvSpPr txBox="1"/>
          <p:nvPr/>
        </p:nvSpPr>
        <p:spPr>
          <a:xfrm>
            <a:off x="1570990" y="1050290"/>
            <a:ext cx="11156315" cy="4579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266700">
              <a:lnSpc>
                <a:spcPct val="114000"/>
              </a:lnSpc>
            </a:pPr>
            <a:r>
              <a:rPr sz="3200">
                <a:latin typeface="Times New Roman" panose="02020603050405020304"/>
                <a:ea typeface="Calibri" panose="020F0502020204030204"/>
              </a:rPr>
              <a:t>KORRUPSIYA — TARAQQIYOT KUSHANDASI</a:t>
            </a:r>
            <a:endParaRPr sz="3200">
              <a:latin typeface="Times New Roman" panose="02020603050405020304"/>
              <a:ea typeface="Calibri" panose="020F0502020204030204"/>
            </a:endParaRPr>
          </a:p>
          <a:p>
            <a:pPr algn="ctr" defTabSz="266700">
              <a:lnSpc>
                <a:spcPct val="114000"/>
              </a:lnSpc>
            </a:pPr>
            <a:endParaRPr sz="3200">
              <a:latin typeface="Times New Roman" panose="02020603050405020304"/>
              <a:ea typeface="Calibri" panose="020F0502020204030204"/>
            </a:endParaRPr>
          </a:p>
          <a:p>
            <a:pPr algn="just" defTabSz="266700">
              <a:lnSpc>
                <a:spcPct val="114000"/>
              </a:lnSpc>
            </a:pPr>
            <a:r>
              <a:rPr sz="3200">
                <a:latin typeface="Times New Roman" panose="02020603050405020304"/>
                <a:ea typeface="Calibri" panose="020F0502020204030204"/>
              </a:rPr>
              <a:t>Hayotda albatta, har birimiz ertami-kechmi nohaqlikka, adolatsizlikka to‘qnash kelishimiz ehtimoldan xoli emas. Aytaylik, puxta bilimga ega o‘quvchining institutga kirolmasligi yoki sudyaning pora evaziga gunohkorni oqlab, begunohni qoralashi kabi nohaqliklaru bedodliklar hayotda ozmi-ko‘pmi uchrab turadigan hodisalardir.</a:t>
            </a:r>
            <a:endParaRPr sz="3200">
              <a:latin typeface="Times New Roman" panose="02020603050405020304"/>
              <a:ea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 1"/>
          <p:cNvSpPr txBox="1"/>
          <p:nvPr/>
        </p:nvSpPr>
        <p:spPr>
          <a:xfrm>
            <a:off x="527685" y="1390650"/>
            <a:ext cx="13575665" cy="5975350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266700">
              <a:lnSpc>
                <a:spcPct val="114000"/>
              </a:lnSpc>
            </a:pPr>
            <a:r>
              <a:rPr sz="3600">
                <a:latin typeface="Times New Roman" panose="02020603050405020304"/>
                <a:ea typeface="Calibri" panose="020F0502020204030204"/>
              </a:rPr>
              <a:t>Davlat idorasida xizmat qilayotgan mas’ul shaxs pora evaziga fuqaroning ishini “to‘g‘rilab”, hojatbarorlik qiladi. </a:t>
            </a:r>
            <a:endParaRPr sz="3600">
              <a:latin typeface="Times New Roman" panose="02020603050405020304"/>
              <a:ea typeface="Calibri" panose="020F0502020204030204"/>
            </a:endParaRPr>
          </a:p>
          <a:p>
            <a:pPr defTabSz="266700">
              <a:lnSpc>
                <a:spcPct val="114000"/>
              </a:lnSpc>
            </a:pPr>
            <a:endParaRPr sz="3600">
              <a:latin typeface="Times New Roman" panose="02020603050405020304"/>
              <a:ea typeface="Calibri" panose="020F0502020204030204"/>
            </a:endParaRPr>
          </a:p>
          <a:p>
            <a:pPr defTabSz="266700">
              <a:lnSpc>
                <a:spcPct val="114000"/>
              </a:lnSpc>
            </a:pPr>
            <a:r>
              <a:rPr sz="360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“Korrupsiya” so‘zi lotinchadan kelib chiqqan bo‘lib, pora evaziga sotib olish, buzilish, sotilish degan ma’nolarni bildiradi</a:t>
            </a:r>
            <a:r>
              <a:rPr sz="3600">
                <a:latin typeface="Times New Roman" panose="02020603050405020304"/>
                <a:ea typeface="Calibri" panose="020F0502020204030204"/>
              </a:rPr>
              <a:t>. </a:t>
            </a:r>
            <a:endParaRPr sz="3600">
              <a:latin typeface="Times New Roman" panose="02020603050405020304"/>
              <a:ea typeface="Calibri" panose="020F0502020204030204"/>
            </a:endParaRPr>
          </a:p>
          <a:p>
            <a:pPr defTabSz="266700">
              <a:lnSpc>
                <a:spcPct val="114000"/>
              </a:lnSpc>
            </a:pPr>
            <a:endParaRPr sz="3600">
              <a:latin typeface="Times New Roman" panose="02020603050405020304"/>
              <a:ea typeface="Calibri" panose="020F0502020204030204"/>
            </a:endParaRPr>
          </a:p>
          <a:p>
            <a:pPr defTabSz="266700">
              <a:lnSpc>
                <a:spcPct val="114000"/>
              </a:lnSpc>
            </a:pPr>
            <a:endParaRPr sz="3600">
              <a:latin typeface="Times New Roman" panose="02020603050405020304"/>
              <a:ea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660452"/>
            <a:ext cx="10184606" cy="7087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Korrupsiyaning mohiyati va oqibatlari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913465"/>
            <a:ext cx="6244709" cy="108870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002060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Korrupsiya</a:t>
            </a:r>
            <a:r>
              <a:rPr lang="en-US" sz="17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 - bu davlat yoki shaxsiy manfaatlar uchun qonunlarni buzish orqali hokimiyat yoki resurslarni suiiste'mol qilish.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599521" y="3913465"/>
            <a:ext cx="6244709" cy="14516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Korrupsiyaning oqibatlari juda jiddiy bo'lib, iqtisodiy o'sishni sekinlashtiradi, davlat xizmatlarini yomonlashtiradi va jamiyatda ishonchsizlikni kuchaytiradi.</a:t>
            </a:r>
            <a:endParaRPr lang="en-US" sz="1750" dirty="0"/>
          </a:p>
        </p:txBody>
      </p:sp>
      <p:pic>
        <p:nvPicPr>
          <p:cNvPr id="5" name="Graphic 2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-34493"/>
            <a:ext cx="14630400" cy="11030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1999" y="1085175"/>
            <a:ext cx="7640003" cy="201453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200" dirty="0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Korrupsiyaga qarshi kurashishning xalqaro tajribasi</a:t>
            </a:r>
            <a:endParaRPr lang="en-US" sz="4200" dirty="0"/>
          </a:p>
        </p:txBody>
      </p:sp>
      <p:sp>
        <p:nvSpPr>
          <p:cNvPr id="4" name="Shape 1"/>
          <p:cNvSpPr/>
          <p:nvPr/>
        </p:nvSpPr>
        <p:spPr>
          <a:xfrm>
            <a:off x="751999" y="3339822"/>
            <a:ext cx="483394" cy="483394"/>
          </a:xfrm>
          <a:prstGeom prst="roundRect">
            <a:avLst>
              <a:gd name="adj" fmla="val 18671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46071" y="3420308"/>
            <a:ext cx="95250" cy="32230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1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1450181" y="3339822"/>
            <a:ext cx="2733199" cy="33575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Shaffoflik va ochiqlik</a:t>
            </a:r>
            <a:endParaRPr lang="en-US" sz="2100" dirty="0"/>
          </a:p>
        </p:txBody>
      </p:sp>
      <p:sp>
        <p:nvSpPr>
          <p:cNvPr id="7" name="Text 4"/>
          <p:cNvSpPr/>
          <p:nvPr/>
        </p:nvSpPr>
        <p:spPr>
          <a:xfrm>
            <a:off x="1450181" y="3804404"/>
            <a:ext cx="3014424" cy="13754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6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Davlat xizmatlarining shaffofligi va ochiqligi korrupsiyani kamaytirishga yordam beradi.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4679394" y="3339822"/>
            <a:ext cx="483394" cy="483394"/>
          </a:xfrm>
          <a:prstGeom prst="roundRect">
            <a:avLst>
              <a:gd name="adj" fmla="val 18671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37033" y="3420308"/>
            <a:ext cx="168116" cy="32230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2</a:t>
            </a:r>
            <a:endParaRPr lang="en-US" sz="2500" dirty="0"/>
          </a:p>
        </p:txBody>
      </p:sp>
      <p:sp>
        <p:nvSpPr>
          <p:cNvPr id="10" name="Text 7"/>
          <p:cNvSpPr/>
          <p:nvPr/>
        </p:nvSpPr>
        <p:spPr>
          <a:xfrm>
            <a:off x="5377577" y="3339822"/>
            <a:ext cx="3014424" cy="67151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Hisobdorlikni kuchaytirish</a:t>
            </a:r>
            <a:endParaRPr lang="en-US" sz="2100" dirty="0"/>
          </a:p>
        </p:txBody>
      </p:sp>
      <p:sp>
        <p:nvSpPr>
          <p:cNvPr id="11" name="Text 8"/>
          <p:cNvSpPr/>
          <p:nvPr/>
        </p:nvSpPr>
        <p:spPr>
          <a:xfrm>
            <a:off x="5377577" y="4140160"/>
            <a:ext cx="3014424" cy="171926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6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Davlat amaldorlarini ularning harakatlari uchun javobgarlikka tortish korrupsiyani kamaytirishga yordam beradi.</a:t>
            </a:r>
            <a:endParaRPr lang="en-US" sz="1650" dirty="0"/>
          </a:p>
        </p:txBody>
      </p:sp>
      <p:sp>
        <p:nvSpPr>
          <p:cNvPr id="12" name="Shape 9"/>
          <p:cNvSpPr/>
          <p:nvPr/>
        </p:nvSpPr>
        <p:spPr>
          <a:xfrm>
            <a:off x="751999" y="6315908"/>
            <a:ext cx="483394" cy="483394"/>
          </a:xfrm>
          <a:prstGeom prst="roundRect">
            <a:avLst>
              <a:gd name="adj" fmla="val 18671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03089" y="6396395"/>
            <a:ext cx="181094" cy="32230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3</a:t>
            </a:r>
            <a:endParaRPr lang="en-US" sz="2500" dirty="0"/>
          </a:p>
        </p:txBody>
      </p:sp>
      <p:sp>
        <p:nvSpPr>
          <p:cNvPr id="14" name="Text 11"/>
          <p:cNvSpPr/>
          <p:nvPr/>
        </p:nvSpPr>
        <p:spPr>
          <a:xfrm>
            <a:off x="1450181" y="6315908"/>
            <a:ext cx="3183731" cy="33575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Qonunlarni kuchaytirish</a:t>
            </a:r>
            <a:endParaRPr lang="en-US" sz="2100" dirty="0"/>
          </a:p>
        </p:txBody>
      </p:sp>
      <p:sp>
        <p:nvSpPr>
          <p:cNvPr id="15" name="Text 12"/>
          <p:cNvSpPr/>
          <p:nvPr/>
        </p:nvSpPr>
        <p:spPr>
          <a:xfrm>
            <a:off x="1450181" y="6780490"/>
            <a:ext cx="6941820" cy="6877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6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Korrupsiyaga qarshi kurashish uchun qonunlar va qoidalarni mustahkamlash juda muhim.</a:t>
            </a:r>
            <a:endParaRPr lang="en-US" sz="1650" dirty="0"/>
          </a:p>
        </p:txBody>
      </p:sp>
      <p:pic>
        <p:nvPicPr>
          <p:cNvPr id="16" name="Graphic 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34493"/>
            <a:ext cx="14630400" cy="110308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 1"/>
          <p:cNvSpPr txBox="1"/>
          <p:nvPr/>
        </p:nvSpPr>
        <p:spPr>
          <a:xfrm>
            <a:off x="705485" y="2502535"/>
            <a:ext cx="13045440" cy="4118610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 defTabSz="266700">
              <a:lnSpc>
                <a:spcPct val="114000"/>
              </a:lnSpc>
            </a:pPr>
            <a:r>
              <a:rPr sz="4400">
                <a:latin typeface="Times New Roman" panose="02020603050405020304"/>
                <a:ea typeface="Calibri" panose="020F0502020204030204"/>
              </a:rPr>
              <a:t>Korrupsiya tushunchasi va shakllari xalqaro darajada rasman BMTning 1995 yildagi rezolyutsiyasida o‘z aksini topgan. Ushbu rezolyutsiya qoidalariga muvofiq, davlat ichki qonunchiligi korrupsiya mezonlarini va uni bartaraf etish choralarini belgilaydi.</a:t>
            </a:r>
            <a:endParaRPr sz="4400">
              <a:latin typeface="Times New Roman" panose="02020603050405020304"/>
              <a:ea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565910"/>
            <a:ext cx="7556421" cy="2126337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O'zbekistonda korrupsiyaga qarshi kurashish islohotlari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1118711" y="3352086"/>
            <a:ext cx="30480" cy="3991928"/>
          </a:xfrm>
          <a:prstGeom prst="roundRect">
            <a:avLst>
              <a:gd name="adj" fmla="val 312558"/>
            </a:avLst>
          </a:prstGeom>
          <a:solidFill>
            <a:srgbClr val="B8BFDF"/>
          </a:solidFill>
        </p:spPr>
      </p:sp>
      <p:sp>
        <p:nvSpPr>
          <p:cNvPr id="5" name="Shape 2"/>
          <p:cNvSpPr/>
          <p:nvPr/>
        </p:nvSpPr>
        <p:spPr>
          <a:xfrm>
            <a:off x="1358622" y="3847148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8BFDF"/>
          </a:solidFill>
        </p:spPr>
      </p:sp>
      <p:sp>
        <p:nvSpPr>
          <p:cNvPr id="6" name="Shape 3"/>
          <p:cNvSpPr/>
          <p:nvPr/>
        </p:nvSpPr>
        <p:spPr>
          <a:xfrm>
            <a:off x="878800" y="360723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083707" y="3692247"/>
            <a:ext cx="100489" cy="3402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2381488" y="3578900"/>
            <a:ext cx="5968722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2017 yilda O'zbekistonda korrupsiyaga qarshi kurashish bo'yicha keng qamrovli dastur qabul qilindi.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1358622" y="5253395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8BFDF"/>
          </a:solidFill>
        </p:spPr>
      </p:sp>
      <p:sp>
        <p:nvSpPr>
          <p:cNvPr id="10" name="Shape 7"/>
          <p:cNvSpPr/>
          <p:nvPr/>
        </p:nvSpPr>
        <p:spPr>
          <a:xfrm>
            <a:off x="878800" y="501348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45250" y="5098494"/>
            <a:ext cx="177403" cy="3402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2</a:t>
            </a:r>
            <a:endParaRPr lang="en-US" sz="2650" dirty="0"/>
          </a:p>
        </p:txBody>
      </p:sp>
      <p:sp>
        <p:nvSpPr>
          <p:cNvPr id="12" name="Text 9"/>
          <p:cNvSpPr/>
          <p:nvPr/>
        </p:nvSpPr>
        <p:spPr>
          <a:xfrm>
            <a:off x="2381488" y="4985147"/>
            <a:ext cx="5968722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Davlat idoralari xodimlarining ish haqi oshirildi va ish sharoitlari yaxshilandi.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1358622" y="6659642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8BFDF"/>
          </a:solidFill>
        </p:spPr>
      </p:sp>
      <p:sp>
        <p:nvSpPr>
          <p:cNvPr id="14" name="Shape 11"/>
          <p:cNvSpPr/>
          <p:nvPr/>
        </p:nvSpPr>
        <p:spPr>
          <a:xfrm>
            <a:off x="878800" y="641973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1038344" y="6504742"/>
            <a:ext cx="191095" cy="3402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3</a:t>
            </a:r>
            <a:endParaRPr lang="en-US" sz="2650" dirty="0"/>
          </a:p>
        </p:txBody>
      </p:sp>
      <p:sp>
        <p:nvSpPr>
          <p:cNvPr id="16" name="Text 13"/>
          <p:cNvSpPr/>
          <p:nvPr/>
        </p:nvSpPr>
        <p:spPr>
          <a:xfrm>
            <a:off x="2381488" y="6391394"/>
            <a:ext cx="5968722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Korrupsiyaga qarshi kurashish bo'yicha fuqarolik jamiyatining roli kuchaytirildi.</a:t>
            </a:r>
            <a:endParaRPr lang="en-US" sz="1750" dirty="0"/>
          </a:p>
        </p:txBody>
      </p:sp>
      <p:pic>
        <p:nvPicPr>
          <p:cNvPr id="17" name="Graphic 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34493"/>
            <a:ext cx="14630400" cy="110308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3073" y="1185413"/>
            <a:ext cx="7597854" cy="1380411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dirty="0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Davlat idoralari va fuqarolik jamiyatining roli</a:t>
            </a:r>
            <a:endParaRPr lang="en-US" sz="4300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773073" y="2672857"/>
            <a:ext cx="7597854" cy="5301377"/>
            <a:chOff x="773073" y="2319933"/>
            <a:chExt cx="7597854" cy="5301377"/>
          </a:xfrm>
        </p:grpSpPr>
        <p:pic>
          <p:nvPicPr>
            <p:cNvPr id="4" name="Image 1" descr="preencoded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3073" y="2319933"/>
              <a:ext cx="1104424" cy="1767126"/>
            </a:xfrm>
            <a:prstGeom prst="rect">
              <a:avLst/>
            </a:prstGeom>
          </p:spPr>
        </p:pic>
        <p:sp>
          <p:nvSpPr>
            <p:cNvPr id="5" name="Text 1"/>
            <p:cNvSpPr/>
            <p:nvPr/>
          </p:nvSpPr>
          <p:spPr>
            <a:xfrm>
              <a:off x="2208728" y="2540794"/>
              <a:ext cx="6162199" cy="1060133"/>
            </a:xfrm>
            <a:prstGeom prst="rect">
              <a:avLst/>
            </a:prstGeom>
            <a:noFill/>
          </p:spPr>
          <p:txBody>
            <a:bodyPr wrap="square" lIns="0" tIns="0" rIns="0" bIns="0" rtlCol="0" anchor="t"/>
            <a:lstStyle/>
            <a:p>
              <a:pPr marL="0" indent="0" algn="l">
                <a:lnSpc>
                  <a:spcPts val="2750"/>
                </a:lnSpc>
                <a:buNone/>
              </a:pPr>
              <a:r>
                <a:rPr lang="en-US" sz="1700" dirty="0">
                  <a:solidFill>
                    <a:srgbClr val="404155"/>
                  </a:solidFill>
                  <a:latin typeface="Nobile" panose="02000503050000020004" pitchFamily="34" charset="0"/>
                  <a:ea typeface="Nobile" panose="02000503050000020004" pitchFamily="34" charset="-122"/>
                  <a:cs typeface="Nobile" panose="02000503050000020004" pitchFamily="34" charset="-120"/>
                </a:rPr>
                <a:t>Davlat idoralari korrupsiyaga qarshi kurashish bo'yicha qonunlarni amalga oshirish va nazoratni kuchaytirishga mas'ul.</a:t>
              </a:r>
              <a:endParaRPr lang="en-US" sz="1700" dirty="0"/>
            </a:p>
          </p:txBody>
        </p:sp>
        <p:pic>
          <p:nvPicPr>
            <p:cNvPr id="6" name="Image 2" descr="preencoded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3073" y="4087058"/>
              <a:ext cx="1104424" cy="1767126"/>
            </a:xfrm>
            <a:prstGeom prst="rect">
              <a:avLst/>
            </a:prstGeom>
          </p:spPr>
        </p:pic>
        <p:sp>
          <p:nvSpPr>
            <p:cNvPr id="7" name="Text 2"/>
            <p:cNvSpPr/>
            <p:nvPr/>
          </p:nvSpPr>
          <p:spPr>
            <a:xfrm>
              <a:off x="2208728" y="4307919"/>
              <a:ext cx="6162199" cy="706755"/>
            </a:xfrm>
            <a:prstGeom prst="rect">
              <a:avLst/>
            </a:prstGeom>
            <a:noFill/>
          </p:spPr>
          <p:txBody>
            <a:bodyPr wrap="square" lIns="0" tIns="0" rIns="0" bIns="0" rtlCol="0" anchor="t"/>
            <a:lstStyle/>
            <a:p>
              <a:pPr marL="0" indent="0" algn="l">
                <a:lnSpc>
                  <a:spcPts val="2750"/>
                </a:lnSpc>
                <a:buNone/>
              </a:pPr>
              <a:r>
                <a:rPr lang="en-US" sz="1700" dirty="0">
                  <a:solidFill>
                    <a:srgbClr val="404155"/>
                  </a:solidFill>
                  <a:latin typeface="Nobile" panose="02000503050000020004" pitchFamily="34" charset="0"/>
                  <a:ea typeface="Nobile" panose="02000503050000020004" pitchFamily="34" charset="-122"/>
                  <a:cs typeface="Nobile" panose="02000503050000020004" pitchFamily="34" charset="-120"/>
                </a:rPr>
                <a:t>Fuqarolik jamiyati korrupsiya holatlarini oshkor qilishda va jamoatchilik fikrini shakllantirishda muhim rol o'ynaydi.</a:t>
              </a:r>
              <a:endParaRPr lang="en-US" sz="1700" dirty="0"/>
            </a:p>
          </p:txBody>
        </p:sp>
        <p:pic>
          <p:nvPicPr>
            <p:cNvPr id="8" name="Image 3" descr="preencoded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3073" y="5854184"/>
              <a:ext cx="1104424" cy="1767126"/>
            </a:xfrm>
            <a:prstGeom prst="rect">
              <a:avLst/>
            </a:prstGeom>
          </p:spPr>
        </p:pic>
        <p:sp>
          <p:nvSpPr>
            <p:cNvPr id="9" name="Text 3"/>
            <p:cNvSpPr/>
            <p:nvPr/>
          </p:nvSpPr>
          <p:spPr>
            <a:xfrm>
              <a:off x="2208728" y="6075045"/>
              <a:ext cx="6162199" cy="1060133"/>
            </a:xfrm>
            <a:prstGeom prst="rect">
              <a:avLst/>
            </a:prstGeom>
            <a:noFill/>
          </p:spPr>
          <p:txBody>
            <a:bodyPr wrap="square" lIns="0" tIns="0" rIns="0" bIns="0" rtlCol="0" anchor="t"/>
            <a:lstStyle/>
            <a:p>
              <a:pPr marL="0" indent="0" algn="l">
                <a:lnSpc>
                  <a:spcPts val="2750"/>
                </a:lnSpc>
                <a:buNone/>
              </a:pPr>
              <a:r>
                <a:rPr lang="en-US" sz="1700" dirty="0">
                  <a:solidFill>
                    <a:srgbClr val="404155"/>
                  </a:solidFill>
                  <a:latin typeface="Nobile" panose="02000503050000020004" pitchFamily="34" charset="0"/>
                  <a:ea typeface="Nobile" panose="02000503050000020004" pitchFamily="34" charset="-122"/>
                  <a:cs typeface="Nobile" panose="02000503050000020004" pitchFamily="34" charset="-120"/>
                </a:rPr>
                <a:t>Ommaviy axborot vositalari korrupsiya holatlarini yoritishda va jamoatchilikni xabardor qilishda muhim rol o'ynaydi.</a:t>
              </a:r>
              <a:endParaRPr lang="en-US" sz="1700" dirty="0"/>
            </a:p>
          </p:txBody>
        </p:sp>
      </p:grpSp>
      <p:pic>
        <p:nvPicPr>
          <p:cNvPr id="10" name="Graphic 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24706"/>
            <a:ext cx="14630400" cy="11030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89" y="1237535"/>
            <a:ext cx="7556421" cy="141755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Shaffoflik va hisobdorlikni ta'minlash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655094"/>
            <a:ext cx="3664863" cy="2765227"/>
          </a:xfrm>
          <a:prstGeom prst="roundRect">
            <a:avLst>
              <a:gd name="adj" fmla="val 3445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14624" y="2889528"/>
            <a:ext cx="3195995" cy="70866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Ma'lumotlarning ochiqligi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14624" y="3734276"/>
            <a:ext cx="3195995" cy="14516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Davlat idoralari o'z faoliyati haqida ochiq va shaffof ma'lumotlarni taqdim etishlari kerak.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0171867" y="2655094"/>
            <a:ext cx="3664863" cy="2765227"/>
          </a:xfrm>
          <a:prstGeom prst="roundRect">
            <a:avLst>
              <a:gd name="adj" fmla="val 3445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406301" y="2889528"/>
            <a:ext cx="3195995" cy="70866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Moliyaviy hisobotlarni e'lon qilish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406301" y="3734276"/>
            <a:ext cx="3195995" cy="14516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Davlat idoralari o'zlarining moliyaviy hisobotlarini jamoatchilikka ochiq e'lon qilishlari kerak.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647134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514624" y="5881568"/>
            <a:ext cx="4989076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Hisobdorlik mexanizmlarini yaratish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14624" y="6371987"/>
            <a:ext cx="7087553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Korrupsiyaga qarshi kurashish bo'yicha mustaqil mexanizmlarni yaratish muhim.</a:t>
            </a:r>
            <a:endParaRPr lang="en-US" sz="1750" dirty="0"/>
          </a:p>
        </p:txBody>
      </p:sp>
      <p:pic>
        <p:nvPicPr>
          <p:cNvPr id="13" name="Graphic 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34493"/>
            <a:ext cx="14630400" cy="110308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4502" y="1162571"/>
            <a:ext cx="7594997" cy="138303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50" dirty="0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Korrupsiya holatlarini aniqlash va bartaraf etish</a:t>
            </a:r>
            <a:endParaRPr lang="en-US" sz="4350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774502" y="2565921"/>
            <a:ext cx="8096782" cy="5293876"/>
            <a:chOff x="774502" y="2325291"/>
            <a:chExt cx="7594996" cy="5293876"/>
          </a:xfrm>
        </p:grpSpPr>
        <p:pic>
          <p:nvPicPr>
            <p:cNvPr id="4" name="Image 1" descr="preencoded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4502" y="2325291"/>
              <a:ext cx="553164" cy="553164"/>
            </a:xfrm>
            <a:prstGeom prst="rect">
              <a:avLst/>
            </a:prstGeom>
          </p:spPr>
        </p:pic>
        <p:sp>
          <p:nvSpPr>
            <p:cNvPr id="5" name="Text 1"/>
            <p:cNvSpPr/>
            <p:nvPr/>
          </p:nvSpPr>
          <p:spPr>
            <a:xfrm>
              <a:off x="774502" y="3099673"/>
              <a:ext cx="3278267" cy="345638"/>
            </a:xfrm>
            <a:prstGeom prst="rect">
              <a:avLst/>
            </a:prstGeom>
            <a:noFill/>
          </p:spPr>
          <p:txBody>
            <a:bodyPr wrap="none" lIns="0" tIns="0" rIns="0" bIns="0" rtlCol="0" anchor="t"/>
            <a:lstStyle/>
            <a:p>
              <a:pPr marL="0" indent="0" algn="l">
                <a:lnSpc>
                  <a:spcPts val="2700"/>
                </a:lnSpc>
                <a:buNone/>
              </a:pPr>
              <a:r>
                <a:rPr lang="en-US" sz="2150" dirty="0">
                  <a:solidFill>
                    <a:srgbClr val="404155"/>
                  </a:solidFill>
                  <a:latin typeface="Corben" panose="020F0503020000020004" charset="0"/>
                  <a:ea typeface="Corben" panose="020F0503020000020004" pitchFamily="34" charset="-122"/>
                  <a:cs typeface="Corben" panose="020F0503020000020004" pitchFamily="34" charset="-120"/>
                </a:rPr>
                <a:t>Qonunlarni kuchaytirish</a:t>
              </a:r>
              <a:endParaRPr lang="en-US" sz="2150" dirty="0"/>
            </a:p>
          </p:txBody>
        </p:sp>
        <p:sp>
          <p:nvSpPr>
            <p:cNvPr id="6" name="Text 2"/>
            <p:cNvSpPr/>
            <p:nvPr/>
          </p:nvSpPr>
          <p:spPr>
            <a:xfrm>
              <a:off x="774502" y="3578066"/>
              <a:ext cx="3631525" cy="1062276"/>
            </a:xfrm>
            <a:prstGeom prst="rect">
              <a:avLst/>
            </a:prstGeom>
            <a:noFill/>
          </p:spPr>
          <p:txBody>
            <a:bodyPr wrap="square" lIns="0" tIns="0" rIns="0" bIns="0" rtlCol="0" anchor="t"/>
            <a:lstStyle/>
            <a:p>
              <a:pPr marL="0" indent="0" algn="l">
                <a:lnSpc>
                  <a:spcPts val="2750"/>
                </a:lnSpc>
                <a:buNone/>
              </a:pPr>
              <a:r>
                <a:rPr lang="en-US" sz="1700" dirty="0">
                  <a:solidFill>
                    <a:srgbClr val="404155"/>
                  </a:solidFill>
                  <a:latin typeface="Nobile" panose="02000503050000020004" pitchFamily="34" charset="0"/>
                  <a:ea typeface="Nobile" panose="02000503050000020004" pitchFamily="34" charset="-122"/>
                  <a:cs typeface="Nobile" panose="02000503050000020004" pitchFamily="34" charset="-120"/>
                </a:rPr>
                <a:t>Korrupsiyaga qarshi kurashish uchun qonunlar va qoidalarni kuchaytirish muhim.</a:t>
              </a:r>
              <a:endParaRPr lang="en-US" sz="1700" dirty="0"/>
            </a:p>
          </p:txBody>
        </p:sp>
        <p:pic>
          <p:nvPicPr>
            <p:cNvPr id="7" name="Image 2" descr="preencoded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37854" y="2325291"/>
              <a:ext cx="553164" cy="553164"/>
            </a:xfrm>
            <a:prstGeom prst="rect">
              <a:avLst/>
            </a:prstGeom>
          </p:spPr>
        </p:pic>
        <p:sp>
          <p:nvSpPr>
            <p:cNvPr id="8" name="Text 3"/>
            <p:cNvSpPr/>
            <p:nvPr/>
          </p:nvSpPr>
          <p:spPr>
            <a:xfrm>
              <a:off x="4737854" y="3099673"/>
              <a:ext cx="2766179" cy="345638"/>
            </a:xfrm>
            <a:prstGeom prst="rect">
              <a:avLst/>
            </a:prstGeom>
            <a:noFill/>
          </p:spPr>
          <p:txBody>
            <a:bodyPr wrap="none" lIns="0" tIns="0" rIns="0" bIns="0" rtlCol="0" anchor="t"/>
            <a:lstStyle/>
            <a:p>
              <a:pPr marL="0" indent="0" algn="l">
                <a:lnSpc>
                  <a:spcPts val="2700"/>
                </a:lnSpc>
                <a:buNone/>
              </a:pPr>
              <a:r>
                <a:rPr lang="en-US" sz="2150" dirty="0">
                  <a:solidFill>
                    <a:srgbClr val="404155"/>
                  </a:solidFill>
                  <a:latin typeface="Corben" panose="020F0503020000020004" charset="0"/>
                  <a:ea typeface="Corben" panose="020F0503020000020004" pitchFamily="34" charset="-122"/>
                  <a:cs typeface="Corben" panose="020F0503020000020004" pitchFamily="34" charset="-120"/>
                </a:rPr>
                <a:t>Adolatni ta'minlash</a:t>
              </a:r>
              <a:endParaRPr lang="en-US" sz="2150" dirty="0"/>
            </a:p>
          </p:txBody>
        </p:sp>
        <p:sp>
          <p:nvSpPr>
            <p:cNvPr id="9" name="Text 4"/>
            <p:cNvSpPr/>
            <p:nvPr/>
          </p:nvSpPr>
          <p:spPr>
            <a:xfrm>
              <a:off x="4737854" y="3578066"/>
              <a:ext cx="3631644" cy="1062276"/>
            </a:xfrm>
            <a:prstGeom prst="rect">
              <a:avLst/>
            </a:prstGeom>
            <a:noFill/>
          </p:spPr>
          <p:txBody>
            <a:bodyPr wrap="square" lIns="0" tIns="0" rIns="0" bIns="0" rtlCol="0" anchor="t"/>
            <a:lstStyle/>
            <a:p>
              <a:pPr marL="0" indent="0" algn="l">
                <a:lnSpc>
                  <a:spcPts val="2750"/>
                </a:lnSpc>
                <a:buNone/>
              </a:pPr>
              <a:r>
                <a:rPr lang="en-US" sz="1700" dirty="0">
                  <a:solidFill>
                    <a:srgbClr val="404155"/>
                  </a:solidFill>
                  <a:latin typeface="Nobile" panose="02000503050000020004" pitchFamily="34" charset="0"/>
                  <a:ea typeface="Nobile" panose="02000503050000020004" pitchFamily="34" charset="-122"/>
                  <a:cs typeface="Nobile" panose="02000503050000020004" pitchFamily="34" charset="-120"/>
                </a:rPr>
                <a:t>Korrupsiyaga qarshi kurashishda adolatli va samarali sud tizimi muhim rol o'ynaydi.</a:t>
              </a:r>
              <a:endParaRPr lang="en-US" sz="1700" dirty="0"/>
            </a:p>
          </p:txBody>
        </p:sp>
        <p:pic>
          <p:nvPicPr>
            <p:cNvPr id="10" name="Image 3" descr="preencoded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4502" y="5304115"/>
              <a:ext cx="553164" cy="553164"/>
            </a:xfrm>
            <a:prstGeom prst="rect">
              <a:avLst/>
            </a:prstGeom>
          </p:spPr>
        </p:pic>
        <p:sp>
          <p:nvSpPr>
            <p:cNvPr id="11" name="Text 5"/>
            <p:cNvSpPr/>
            <p:nvPr/>
          </p:nvSpPr>
          <p:spPr>
            <a:xfrm>
              <a:off x="774502" y="6078498"/>
              <a:ext cx="3320296" cy="345638"/>
            </a:xfrm>
            <a:prstGeom prst="rect">
              <a:avLst/>
            </a:prstGeom>
            <a:noFill/>
          </p:spPr>
          <p:txBody>
            <a:bodyPr wrap="none" lIns="0" tIns="0" rIns="0" bIns="0" rtlCol="0" anchor="t"/>
            <a:lstStyle/>
            <a:p>
              <a:pPr marL="0" indent="0" algn="l">
                <a:lnSpc>
                  <a:spcPts val="2700"/>
                </a:lnSpc>
                <a:buNone/>
              </a:pPr>
              <a:r>
                <a:rPr lang="en-US" sz="2150" dirty="0">
                  <a:solidFill>
                    <a:srgbClr val="404155"/>
                  </a:solidFill>
                  <a:latin typeface="Corben" panose="020F0503020000020004" charset="0"/>
                  <a:ea typeface="Corben" panose="020F0503020000020004" pitchFamily="34" charset="-122"/>
                  <a:cs typeface="Corben" panose="020F0503020000020004" pitchFamily="34" charset="-120"/>
                </a:rPr>
                <a:t>Guvohlikni himoya qilish</a:t>
              </a:r>
              <a:endParaRPr lang="en-US" sz="2150" dirty="0"/>
            </a:p>
          </p:txBody>
        </p:sp>
        <p:sp>
          <p:nvSpPr>
            <p:cNvPr id="12" name="Text 6"/>
            <p:cNvSpPr/>
            <p:nvPr/>
          </p:nvSpPr>
          <p:spPr>
            <a:xfrm>
              <a:off x="774502" y="6556891"/>
              <a:ext cx="3631525" cy="1062276"/>
            </a:xfrm>
            <a:prstGeom prst="rect">
              <a:avLst/>
            </a:prstGeom>
            <a:noFill/>
          </p:spPr>
          <p:txBody>
            <a:bodyPr wrap="square" lIns="0" tIns="0" rIns="0" bIns="0" rtlCol="0" anchor="t"/>
            <a:lstStyle/>
            <a:p>
              <a:pPr marL="0" indent="0" algn="l">
                <a:lnSpc>
                  <a:spcPts val="2750"/>
                </a:lnSpc>
                <a:buNone/>
              </a:pPr>
              <a:r>
                <a:rPr lang="en-US" sz="1700" dirty="0">
                  <a:solidFill>
                    <a:srgbClr val="404155"/>
                  </a:solidFill>
                  <a:latin typeface="Nobile" panose="02000503050000020004" pitchFamily="34" charset="0"/>
                  <a:ea typeface="Nobile" panose="02000503050000020004" pitchFamily="34" charset="-122"/>
                  <a:cs typeface="Nobile" panose="02000503050000020004" pitchFamily="34" charset="-120"/>
                </a:rPr>
                <a:t>Korrupsiya holatlarini oshkor qilishda guvohlarni himoya qilish juda muhim.</a:t>
              </a:r>
              <a:endParaRPr lang="en-US" sz="1700" dirty="0"/>
            </a:p>
          </p:txBody>
        </p:sp>
      </p:grpSp>
      <p:pic>
        <p:nvPicPr>
          <p:cNvPr id="14" name="Graphic 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34493"/>
            <a:ext cx="14630400" cy="11030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74502" y="1793542"/>
            <a:ext cx="13599224" cy="739576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400"/>
              </a:lnSpc>
              <a:buNone/>
            </a:pPr>
            <a:r>
              <a:rPr lang="en-US" sz="4350" b="1" dirty="0" err="1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Amaliy</a:t>
            </a:r>
            <a:r>
              <a:rPr lang="en-US" sz="4350" b="1" dirty="0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 </a:t>
            </a:r>
            <a:r>
              <a:rPr lang="en-US" sz="4350" b="1" dirty="0" err="1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topshiriq</a:t>
            </a:r>
            <a:endParaRPr lang="en-US" sz="4350" b="1" dirty="0"/>
          </a:p>
        </p:txBody>
      </p:sp>
      <p:pic>
        <p:nvPicPr>
          <p:cNvPr id="14" name="Graphic 2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-34493"/>
            <a:ext cx="14630400" cy="11030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0857" y="2706081"/>
            <a:ext cx="7406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Mamlakatimizda korrupsiyaning oldini olish va unga qarshi murosasiz kurashishning </a:t>
            </a:r>
            <a:r>
              <a:rPr lang="en-US" sz="2400" dirty="0" err="1"/>
              <a:t>qanday</a:t>
            </a:r>
            <a:r>
              <a:rPr lang="en-US" sz="2400" dirty="0"/>
              <a:t> tizimi joriy eti</a:t>
            </a:r>
            <a:r>
              <a:rPr lang="en-US" sz="2400" dirty="0" err="1"/>
              <a:t>lgan</a:t>
            </a:r>
            <a:r>
              <a:rPr lang="en-US" sz="2400" dirty="0"/>
              <a:t>?</a:t>
            </a:r>
            <a:endParaRPr lang="en-US" sz="2800" dirty="0"/>
          </a:p>
          <a:p>
            <a:endParaRPr lang="ru-RU" sz="2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2054917" y="3699301"/>
            <a:ext cx="71547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Korrupsiya holatlarini </a:t>
            </a:r>
            <a:r>
              <a:rPr lang="en-US" sz="2400" dirty="0" err="1"/>
              <a:t>sezganingizda</a:t>
            </a:r>
            <a:r>
              <a:rPr lang="en-US" sz="2400" dirty="0"/>
              <a:t> </a:t>
            </a:r>
            <a:r>
              <a:rPr lang="en-US" sz="2400" dirty="0" err="1"/>
              <a:t>sizning</a:t>
            </a:r>
            <a:r>
              <a:rPr lang="en-US" sz="2400" dirty="0"/>
              <a:t> </a:t>
            </a:r>
            <a:r>
              <a:rPr lang="en-US" sz="2400" dirty="0" err="1"/>
              <a:t>qiladigan</a:t>
            </a:r>
            <a:r>
              <a:rPr lang="en-US" sz="2400" dirty="0"/>
              <a:t> </a:t>
            </a:r>
            <a:r>
              <a:rPr lang="en-US" sz="2400" dirty="0" err="1"/>
              <a:t>harakatingiz</a:t>
            </a:r>
            <a:r>
              <a:rPr lang="en-US" sz="2400" dirty="0"/>
              <a:t> </a:t>
            </a:r>
            <a:r>
              <a:rPr lang="en-US" sz="2400" dirty="0" err="1"/>
              <a:t>nimalardan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?</a:t>
            </a:r>
            <a:endParaRPr lang="ru-RU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3494208" y="4865341"/>
            <a:ext cx="8159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Korrupsiyaning zararli oqibatlari haqida </a:t>
            </a:r>
            <a:r>
              <a:rPr lang="en-US" sz="2400" dirty="0" err="1"/>
              <a:t>taqdimot</a:t>
            </a:r>
            <a:r>
              <a:rPr lang="en-US" sz="2400" dirty="0"/>
              <a:t> yarating. Bu</a:t>
            </a:r>
            <a:r>
              <a:rPr lang="en-US" sz="2400" dirty="0" err="1"/>
              <a:t>nda</a:t>
            </a:r>
            <a:r>
              <a:rPr lang="en-US" sz="2400" dirty="0"/>
              <a:t>, maktab hayotida korrupsiyaning paydo bo'lish holati tasvirlangan bo'lsin va yechimlari haqida ma'lumot berib </a:t>
            </a:r>
            <a:r>
              <a:rPr lang="en-US" sz="2400" dirty="0" err="1"/>
              <a:t>o‘ting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4786489" y="6238633"/>
            <a:ext cx="792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Korrupsiyaga qarshi kurashish bo'yicha maxsus o'quv dasturini ishlab chiqing.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691527"/>
            <a:ext cx="7556421" cy="141755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Corben" panose="020F0503020000020004" charset="0"/>
                <a:ea typeface="Corben" panose="020F0503020000020004" pitchFamily="34" charset="-122"/>
                <a:cs typeface="Corben" panose="020F0503020000020004" pitchFamily="34" charset="-120"/>
              </a:rPr>
              <a:t>Yakuniy xulosa va tavsiyalar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449247"/>
            <a:ext cx="7556421" cy="108870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anose="02000503050000020004" pitchFamily="34" charset="0"/>
                <a:ea typeface="Nobile" panose="02000503050000020004" pitchFamily="34" charset="-122"/>
                <a:cs typeface="Nobile" panose="02000503050000020004" pitchFamily="34" charset="-120"/>
              </a:rPr>
              <a:t>Korrupsiyaga qarshi kurashish - bu davlat va jamiyatning birgalikdagi mas'uliyati. Shaffoflik, hisobdorlik va qonun ustuvorligi korrupsiyaga qarshi kurashishda muhim omillardir.</a:t>
            </a:r>
            <a:endParaRPr lang="en-US" sz="1750" dirty="0"/>
          </a:p>
        </p:txBody>
      </p:sp>
      <p:pic>
        <p:nvPicPr>
          <p:cNvPr id="5" name="Graphic 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34493"/>
            <a:ext cx="14630400" cy="11030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-31447"/>
            <a:ext cx="14630400" cy="11030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31733" y="2870072"/>
            <a:ext cx="74619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Corben" panose="020F0503020000020004" charset="0"/>
              </a:rPr>
              <a:t>E’tiboringiz</a:t>
            </a:r>
            <a:r>
              <a:rPr lang="en-US" sz="4400" b="1" dirty="0">
                <a:latin typeface="Corben" panose="020F0503020000020004" charset="0"/>
              </a:rPr>
              <a:t> </a:t>
            </a:r>
            <a:r>
              <a:rPr lang="en-US" sz="4400" b="1" dirty="0" err="1">
                <a:latin typeface="Corben" panose="020F0503020000020004" charset="0"/>
              </a:rPr>
              <a:t>uchun</a:t>
            </a:r>
            <a:r>
              <a:rPr lang="en-US" sz="4400" b="1" dirty="0">
                <a:latin typeface="Corben" panose="020F0503020000020004" charset="0"/>
              </a:rPr>
              <a:t> </a:t>
            </a:r>
            <a:r>
              <a:rPr lang="en-US" sz="4400" b="1" dirty="0" err="1">
                <a:latin typeface="Corben" panose="020F0503020000020004" charset="0"/>
              </a:rPr>
              <a:t>rahmat</a:t>
            </a:r>
            <a:r>
              <a:rPr lang="en-US" sz="4400" b="1" dirty="0">
                <a:latin typeface="Corben" panose="020F0503020000020004" charset="0"/>
              </a:rPr>
              <a:t>!</a:t>
            </a:r>
            <a:endParaRPr lang="ru-RU" sz="4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4752</Words>
  <Application>WPS Presentation</Application>
  <PresentationFormat>Произвольный</PresentationFormat>
  <Paragraphs>138</Paragraphs>
  <Slides>15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8" baseType="lpstr">
      <vt:lpstr>Arial</vt:lpstr>
      <vt:lpstr>SimSun</vt:lpstr>
      <vt:lpstr>Wingdings</vt:lpstr>
      <vt:lpstr>Corbel</vt:lpstr>
      <vt:lpstr>Calibri</vt:lpstr>
      <vt:lpstr>Times New Roman</vt:lpstr>
      <vt:lpstr>Corben</vt:lpstr>
      <vt:lpstr>Montserrat-Italic</vt:lpstr>
      <vt:lpstr>Segoe Print</vt:lpstr>
      <vt:lpstr>Montserrat-SemiBoldItalic</vt:lpstr>
      <vt:lpstr>Arial</vt:lpstr>
      <vt:lpstr>Fira Sans Extra Condensed Medium</vt:lpstr>
      <vt:lpstr>Times New Roman</vt:lpstr>
      <vt:lpstr>Calibri</vt:lpstr>
      <vt:lpstr>Corben</vt:lpstr>
      <vt:lpstr>Corben</vt:lpstr>
      <vt:lpstr>Nobile</vt:lpstr>
      <vt:lpstr>Nobile</vt:lpstr>
      <vt:lpstr>Nobile</vt:lpstr>
      <vt:lpstr>Arial Unicode MS</vt:lpstr>
      <vt:lpstr>Calibri Light</vt:lpstr>
      <vt:lpstr>Microsoft YaHei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creator>PptxGenJS</dc:creator>
  <dc:subject>PptxGenJS Presentation</dc:subject>
  <cp:lastModifiedBy>user</cp:lastModifiedBy>
  <cp:revision>29</cp:revision>
  <dcterms:created xsi:type="dcterms:W3CDTF">2025-01-02T15:44:00Z</dcterms:created>
  <dcterms:modified xsi:type="dcterms:W3CDTF">2026-10-07T09:46:43Z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683CC9B8DF71440AA261CE1ABFEE3D67_12</vt:lpwstr>
  </property>
  <property fmtid="{D5CDD505-2E9C-101B-9397-08002B2CF9AE}" pid="3" name="KSOProductBuildVer">
    <vt:lpwstr>1049-12.1.0.28485</vt:lpwstr>
  </property>
</Properties>
</file>