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20"/>
  </p:notesMasterIdLst>
  <p:sldIdLst>
    <p:sldId id="350" r:id="rId2"/>
    <p:sldId id="355" r:id="rId3"/>
    <p:sldId id="256" r:id="rId4"/>
    <p:sldId id="383" r:id="rId5"/>
    <p:sldId id="258" r:id="rId6"/>
    <p:sldId id="388" r:id="rId7"/>
    <p:sldId id="390" r:id="rId8"/>
    <p:sldId id="257" r:id="rId9"/>
    <p:sldId id="381" r:id="rId10"/>
    <p:sldId id="261" r:id="rId11"/>
    <p:sldId id="259" r:id="rId12"/>
    <p:sldId id="260" r:id="rId13"/>
    <p:sldId id="262" r:id="rId14"/>
    <p:sldId id="382" r:id="rId15"/>
    <p:sldId id="263" r:id="rId16"/>
    <p:sldId id="379" r:id="rId17"/>
    <p:sldId id="380" r:id="rId18"/>
    <p:sldId id="264" r:id="rId19"/>
  </p:sldIdLst>
  <p:sldSz cx="14630400" cy="8229600"/>
  <p:notesSz cx="8229600" cy="14630400"/>
  <p:embeddedFontLst>
    <p:embeddedFont>
      <p:font typeface="Arimo" charset="0"/>
      <p:regular r:id="rId21"/>
    </p:embeddedFont>
    <p:embeddedFont>
      <p:font typeface="Calibri Light" pitchFamily="34" charset="0"/>
      <p:regular r:id="rId22"/>
      <p:italic r:id="rId23"/>
    </p:embeddedFont>
    <p:embeddedFont>
      <p:font typeface="Outfit Extra Bold" charset="0"/>
      <p:regular r:id="rId24"/>
    </p:embeddedFont>
    <p:embeddedFont>
      <p:font typeface="Calibri" pitchFamily="34" charset="0"/>
      <p:regular r:id="rId25"/>
      <p:bold r:id="rId26"/>
      <p:italic r:id="rId27"/>
      <p:boldItalic r:id="rId28"/>
    </p:embeddedFont>
    <p:embeddedFont>
      <p:font typeface="Arial Narrow" pitchFamily="34" charset="0"/>
      <p:regular r:id="rId29"/>
      <p:bold r:id="rId30"/>
      <p:italic r:id="rId31"/>
      <p:boldItalic r:id="rId32"/>
    </p:embeddedFont>
  </p:embeddedFontLst>
  <p:custDataLst>
    <p:tags r:id="rId3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61" d="100"/>
          <a:sy n="61" d="100"/>
        </p:scale>
        <p:origin x="-564" y="-96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75178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94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60934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0E72969-C3F0-44B4-AF7A-A5B5542C02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F32F73A-D256-4C47-8ED6-8A7EA143A0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1D4364-F0A3-4BD1-9B80-22D2CFCCA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5/6/2025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80E294AB-ED20-4B6C-8B7B-18ACDB1DC6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35F886F6-DDC2-441D-9092-A6D9EACA98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13313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5/6/2025</a:t>
            </a:fld>
            <a:endParaRPr lang="en-US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377037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4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4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svg"/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.png"/><Relationship Id="rId11" Type="http://schemas.openxmlformats.org/officeDocument/2006/relationships/image" Target="../media/image3.png"/><Relationship Id="rId5" Type="http://schemas.openxmlformats.org/officeDocument/2006/relationships/image" Target="../media/image15.pn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image" Target="../media/image4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8.jpeg"/><Relationship Id="rId4" Type="http://schemas.openxmlformats.org/officeDocument/2006/relationships/image" Target="../media/image4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06311" y="2463396"/>
            <a:ext cx="1241777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1.1</a:t>
            </a:r>
            <a:r>
              <a:rPr lang="uz-Cyrl-UZ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Cyrl-UZ" sz="3200" b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modul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 “</a:t>
            </a:r>
            <a:r>
              <a:rPr lang="en-US" sz="3200" b="1" dirty="0" err="1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Ta’limdagi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islohotlar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sohaga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doir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me’yoriy-huquqiy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hujjatlar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”</a:t>
            </a:r>
          </a:p>
          <a:p>
            <a:pPr algn="ctr"/>
            <a:endParaRPr lang="uz-Cyrl-UZ" sz="3200" b="1" dirty="0">
              <a:solidFill>
                <a:srgbClr val="00206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uz-Latn-UZ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1-mavzu. Ta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’</a:t>
            </a:r>
            <a:r>
              <a:rPr lang="uz-Latn-UZ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limdagi normativ-huquqiy hujjatlarni bilish va kasbiy faoliyatda qoʻllash </a:t>
            </a:r>
            <a: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/>
            </a:r>
            <a:br>
              <a:rPr lang="en-US" sz="32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</a:br>
            <a:r>
              <a:rPr lang="uz-Latn-UZ" sz="2400" b="1" dirty="0">
                <a:solidFill>
                  <a:srgbClr val="002060"/>
                </a:solidFill>
                <a:latin typeface="Outfit Extra Bold" panose="020B0604020202020204" charset="0"/>
                <a:ea typeface="Calibri" panose="020F0502020204030204" pitchFamily="34" charset="0"/>
              </a:rPr>
              <a:t>(2 soat nazariy mashg‘ulot)</a:t>
            </a:r>
            <a:endParaRPr lang="en-US" sz="3200" b="1" dirty="0">
              <a:solidFill>
                <a:srgbClr val="002060"/>
              </a:solidFill>
              <a:latin typeface="Outfit Extra Bold" panose="020B060402020202020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451429" y="1357690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/>
          <a:p>
            <a:pPr algn="ctr"/>
            <a:r>
              <a:rPr lang="uz-Latn-UZ" sz="5029" b="1" dirty="0">
                <a:solidFill>
                  <a:srgbClr val="002060"/>
                </a:solidFill>
                <a:latin typeface="Arial Narrow" panose="020B0606020202030204" pitchFamily="34" charset="0"/>
              </a:rPr>
              <a:t>Reja:</a:t>
            </a:r>
          </a:p>
        </p:txBody>
      </p:sp>
      <p:grpSp>
        <p:nvGrpSpPr>
          <p:cNvPr id="641" name="Google Shape;641;p26"/>
          <p:cNvGrpSpPr/>
          <p:nvPr/>
        </p:nvGrpSpPr>
        <p:grpSpPr>
          <a:xfrm>
            <a:off x="7337171" y="2069042"/>
            <a:ext cx="6409723" cy="2057871"/>
            <a:chOff x="4741049" y="1456476"/>
            <a:chExt cx="3692676" cy="1132200"/>
          </a:xfrm>
        </p:grpSpPr>
        <p:sp>
          <p:nvSpPr>
            <p:cNvPr id="642" name="Google Shape;642;p26"/>
            <p:cNvSpPr/>
            <p:nvPr/>
          </p:nvSpPr>
          <p:spPr>
            <a:xfrm>
              <a:off x="5384225" y="1531938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3" name="Google Shape;643;p26"/>
            <p:cNvSpPr/>
            <p:nvPr/>
          </p:nvSpPr>
          <p:spPr>
            <a:xfrm>
              <a:off x="4741049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4" name="Google Shape;644;p26"/>
            <p:cNvSpPr/>
            <p:nvPr/>
          </p:nvSpPr>
          <p:spPr>
            <a:xfrm>
              <a:off x="4914200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5" name="Google Shape;645;p26"/>
            <p:cNvSpPr txBox="1"/>
            <p:nvPr/>
          </p:nvSpPr>
          <p:spPr>
            <a:xfrm>
              <a:off x="6048144" y="1581662"/>
              <a:ext cx="2079600" cy="8686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r>
                <a:rPr lang="uz-Latn-UZ" sz="2133" b="1" dirty="0">
                  <a:latin typeface="Arial Narrow" panose="020B0606020202030204" pitchFamily="34" charset="0"/>
                </a:rPr>
                <a:t>“Atrof-muhitni asrash va “yashil” iqtisodiyot yili”da maktab ta</a:t>
              </a:r>
              <a:r>
                <a:rPr lang="ru-RU" sz="2133" b="1" dirty="0">
                  <a:latin typeface="Arial Narrow" panose="020B0606020202030204" pitchFamily="34" charset="0"/>
                </a:rPr>
                <a:t>’</a:t>
              </a:r>
              <a:r>
                <a:rPr lang="uz-Latn-UZ" sz="2133" b="1" dirty="0">
                  <a:latin typeface="Arial Narrow" panose="020B0606020202030204" pitchFamily="34" charset="0"/>
                </a:rPr>
                <a:t>lim tizimi oldiga qo</a:t>
              </a:r>
              <a:r>
                <a:rPr lang="ru-RU" sz="2133" b="1" dirty="0">
                  <a:latin typeface="Arial Narrow" panose="020B0606020202030204" pitchFamily="34" charset="0"/>
                </a:rPr>
                <a:t>‘</a:t>
              </a:r>
              <a:r>
                <a:rPr lang="uz-Latn-UZ" sz="2133" b="1" dirty="0">
                  <a:latin typeface="Arial Narrow" panose="020B0606020202030204" pitchFamily="34" charset="0"/>
                </a:rPr>
                <a:t>yilgan vazifalar</a:t>
              </a: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47" name="Google Shape;647;p26"/>
          <p:cNvGrpSpPr/>
          <p:nvPr/>
        </p:nvGrpSpPr>
        <p:grpSpPr>
          <a:xfrm>
            <a:off x="7349820" y="4210292"/>
            <a:ext cx="6409723" cy="1860984"/>
            <a:chOff x="4741049" y="3077051"/>
            <a:chExt cx="3692676" cy="1132200"/>
          </a:xfrm>
        </p:grpSpPr>
        <p:sp>
          <p:nvSpPr>
            <p:cNvPr id="648" name="Google Shape;648;p26"/>
            <p:cNvSpPr/>
            <p:nvPr/>
          </p:nvSpPr>
          <p:spPr>
            <a:xfrm>
              <a:off x="5384225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49" name="Google Shape;649;p26"/>
            <p:cNvSpPr/>
            <p:nvPr/>
          </p:nvSpPr>
          <p:spPr>
            <a:xfrm>
              <a:off x="4741049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0" name="Google Shape;650;p26"/>
            <p:cNvSpPr/>
            <p:nvPr/>
          </p:nvSpPr>
          <p:spPr>
            <a:xfrm>
              <a:off x="4914200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1" name="Google Shape;651;p26"/>
            <p:cNvSpPr txBox="1"/>
            <p:nvPr/>
          </p:nvSpPr>
          <p:spPr>
            <a:xfrm>
              <a:off x="6048144" y="3227050"/>
              <a:ext cx="2079600" cy="84776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r>
                <a:rPr lang="uz-Latn-UZ" sz="2133" b="1" dirty="0">
                  <a:latin typeface="Arial Narrow" panose="020B0606020202030204" pitchFamily="34" charset="0"/>
                </a:rPr>
                <a:t>Mehnat kodeksi asosida yuritiladigan ish hujjatlari</a:t>
              </a:r>
              <a:r>
                <a:rPr lang="en-US" sz="2133" b="1" dirty="0">
                  <a:latin typeface="Arial Narrow" panose="020B0606020202030204" pitchFamily="34" charset="0"/>
                </a:rPr>
                <a:t/>
              </a:r>
              <a:br>
                <a:rPr lang="en-US" sz="2133" b="1" dirty="0">
                  <a:latin typeface="Arial Narrow" panose="020B0606020202030204" pitchFamily="34" charset="0"/>
                </a:rPr>
              </a:br>
              <a:endParaRPr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53" name="Google Shape;653;p26"/>
          <p:cNvGrpSpPr/>
          <p:nvPr/>
        </p:nvGrpSpPr>
        <p:grpSpPr>
          <a:xfrm>
            <a:off x="701083" y="2053000"/>
            <a:ext cx="6335719" cy="1990929"/>
            <a:chOff x="710274" y="1456476"/>
            <a:chExt cx="3703926" cy="1132200"/>
          </a:xfrm>
        </p:grpSpPr>
        <p:sp>
          <p:nvSpPr>
            <p:cNvPr id="654" name="Google Shape;654;p26"/>
            <p:cNvSpPr/>
            <p:nvPr/>
          </p:nvSpPr>
          <p:spPr>
            <a:xfrm>
              <a:off x="1364700" y="1531938"/>
              <a:ext cx="3049500" cy="981300"/>
            </a:xfrm>
            <a:prstGeom prst="homePlate">
              <a:avLst>
                <a:gd name="adj" fmla="val 29403"/>
              </a:avLst>
            </a:prstGeom>
            <a:noFill/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5" name="Google Shape;655;p26"/>
            <p:cNvSpPr/>
            <p:nvPr/>
          </p:nvSpPr>
          <p:spPr>
            <a:xfrm>
              <a:off x="710274" y="1456476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66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6" name="Google Shape;656;p26"/>
            <p:cNvSpPr/>
            <p:nvPr/>
          </p:nvSpPr>
          <p:spPr>
            <a:xfrm>
              <a:off x="883425" y="1606475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57" name="Google Shape;657;p26"/>
            <p:cNvSpPr txBox="1"/>
            <p:nvPr/>
          </p:nvSpPr>
          <p:spPr>
            <a:xfrm>
              <a:off x="2017372" y="1531938"/>
              <a:ext cx="2190955" cy="91028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r>
                <a:rPr lang="nn-NO" sz="2133" b="1" dirty="0">
                  <a:latin typeface="Arial Narrow" panose="020B0606020202030204" pitchFamily="34" charset="0"/>
                </a:rPr>
                <a:t>“Ta’lim to‘g‘risida”gi qonun</a:t>
              </a:r>
              <a:endParaRPr lang="nn-NO" sz="2133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59" name="Google Shape;659;p26"/>
          <p:cNvGrpSpPr/>
          <p:nvPr/>
        </p:nvGrpSpPr>
        <p:grpSpPr>
          <a:xfrm>
            <a:off x="696686" y="4126914"/>
            <a:ext cx="6429526" cy="1944362"/>
            <a:chOff x="710274" y="3077051"/>
            <a:chExt cx="3704085" cy="1132200"/>
          </a:xfrm>
        </p:grpSpPr>
        <p:sp>
          <p:nvSpPr>
            <p:cNvPr id="660" name="Google Shape;660;p26"/>
            <p:cNvSpPr/>
            <p:nvPr/>
          </p:nvSpPr>
          <p:spPr>
            <a:xfrm>
              <a:off x="1364859" y="3152513"/>
              <a:ext cx="3049500" cy="981300"/>
            </a:xfrm>
            <a:prstGeom prst="homePlate">
              <a:avLst>
                <a:gd name="adj" fmla="val 29403"/>
              </a:avLst>
            </a:prstGeom>
            <a:solidFill>
              <a:srgbClr val="FFFFFF"/>
            </a:solidFill>
            <a:ln w="38100" cap="flat" cmpd="sng">
              <a:solidFill>
                <a:schemeClr val="accent1">
                  <a:lumMod val="50000"/>
                </a:schemeClr>
              </a:solidFill>
              <a:prstDash val="dash"/>
              <a:round/>
              <a:headEnd type="none" w="sm" len="sm"/>
              <a:tailEnd type="none" w="sm" len="sm"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1" name="Google Shape;661;p26"/>
            <p:cNvSpPr/>
            <p:nvPr/>
          </p:nvSpPr>
          <p:spPr>
            <a:xfrm>
              <a:off x="710274" y="3077051"/>
              <a:ext cx="1307100" cy="11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60000"/>
                <a:lumOff val="40000"/>
                <a:alpha val="5843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2" name="Google Shape;662;p26"/>
            <p:cNvSpPr/>
            <p:nvPr/>
          </p:nvSpPr>
          <p:spPr>
            <a:xfrm>
              <a:off x="883425" y="3227050"/>
              <a:ext cx="960900" cy="832200"/>
            </a:xfrm>
            <a:prstGeom prst="hexagon">
              <a:avLst>
                <a:gd name="adj" fmla="val 28729"/>
                <a:gd name="vf" fmla="val 115470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63" name="Google Shape;663;p26"/>
            <p:cNvSpPr txBox="1"/>
            <p:nvPr/>
          </p:nvSpPr>
          <p:spPr>
            <a:xfrm>
              <a:off x="2017372" y="3276343"/>
              <a:ext cx="2184089" cy="8475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r>
                <a:rPr lang="uz-Latn-UZ" sz="2130" b="1" dirty="0">
                  <a:latin typeface="Arial Narrow" panose="020B0606020202030204" pitchFamily="34" charset="0"/>
                </a:rPr>
                <a:t>Davlat ta’lim standarti va talablari</a:t>
              </a:r>
              <a:r>
                <a:rPr lang="ru-RU" sz="2130" b="1" dirty="0">
                  <a:latin typeface="Arial Narrow" panose="020B0606020202030204" pitchFamily="34" charset="0"/>
                </a:rPr>
                <a:t>. </a:t>
              </a:r>
              <a:r>
                <a:rPr lang="uz-Latn-UZ" sz="2130" b="1" dirty="0">
                  <a:solidFill>
                    <a:srgbClr val="000000"/>
                  </a:solidFill>
                  <a:latin typeface="Arial Narrow" panose="020B0606020202030204" pitchFamily="34" charset="0"/>
                </a:rPr>
                <a:t>O</a:t>
              </a:r>
              <a:r>
                <a:rPr lang="ru-RU" sz="2130" b="1" dirty="0">
                  <a:solidFill>
                    <a:srgbClr val="000000"/>
                  </a:solidFill>
                  <a:latin typeface="Arial Narrow" panose="020B0606020202030204" pitchFamily="34" charset="0"/>
                </a:rPr>
                <a:t>‘</a:t>
              </a:r>
              <a:r>
                <a:rPr lang="uz-Latn-UZ" sz="2130" b="1" dirty="0">
                  <a:solidFill>
                    <a:srgbClr val="000000"/>
                  </a:solidFill>
                  <a:latin typeface="Arial Narrow" panose="020B0606020202030204" pitchFamily="34" charset="0"/>
                </a:rPr>
                <a:t>qituvchi kasb standarti</a:t>
              </a:r>
              <a:r>
                <a:rPr lang="ru-RU" sz="2130" b="1" dirty="0">
                  <a:solidFill>
                    <a:srgbClr val="000000"/>
                  </a:solidFill>
                  <a:latin typeface="Arial Narrow" panose="020B0606020202030204" pitchFamily="34" charset="0"/>
                </a:rPr>
                <a:t>.</a:t>
              </a:r>
              <a:endParaRPr lang="ru-RU" sz="2130" b="1" dirty="0">
                <a:latin typeface="Arial Narrow" panose="020B0606020202030204" pitchFamily="34" charset="0"/>
              </a:endParaRPr>
            </a:p>
            <a:p>
              <a:endParaRPr lang="uz-Latn-UZ" sz="2130" b="1" dirty="0">
                <a:latin typeface="Arial Narrow" panose="020B0606020202030204" pitchFamily="34" charset="0"/>
                <a:sym typeface="Roboto"/>
              </a:endParaRPr>
            </a:p>
          </p:txBody>
        </p:sp>
      </p:grpSp>
      <p:grpSp>
        <p:nvGrpSpPr>
          <p:cNvPr id="669" name="Google Shape;669;p26"/>
          <p:cNvGrpSpPr/>
          <p:nvPr/>
        </p:nvGrpSpPr>
        <p:grpSpPr>
          <a:xfrm>
            <a:off x="1451428" y="4728181"/>
            <a:ext cx="706571" cy="715061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509486" y="2862343"/>
            <a:ext cx="614083" cy="497715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8183118" y="2860723"/>
            <a:ext cx="614083" cy="497715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8165768" y="4829138"/>
            <a:ext cx="706571" cy="715061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pic>
        <p:nvPicPr>
          <p:cNvPr id="113" name="Рисунок 11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grpSp>
        <p:nvGrpSpPr>
          <p:cNvPr id="83" name="Google Shape;669;p26">
            <a:extLst>
              <a:ext uri="{FF2B5EF4-FFF2-40B4-BE49-F238E27FC236}">
                <a16:creationId xmlns:a16="http://schemas.microsoft.com/office/drawing/2014/main" xmlns="" id="{9D5736D8-B4D2-44FE-8410-C8CCE2561798}"/>
              </a:ext>
            </a:extLst>
          </p:cNvPr>
          <p:cNvGrpSpPr/>
          <p:nvPr/>
        </p:nvGrpSpPr>
        <p:grpSpPr>
          <a:xfrm>
            <a:off x="1440267" y="6871910"/>
            <a:ext cx="706571" cy="715061"/>
            <a:chOff x="2497275" y="2744159"/>
            <a:chExt cx="370930" cy="370549"/>
          </a:xfrm>
        </p:grpSpPr>
        <p:sp>
          <p:nvSpPr>
            <p:cNvPr id="84" name="Google Shape;670;p26">
              <a:extLst>
                <a:ext uri="{FF2B5EF4-FFF2-40B4-BE49-F238E27FC236}">
                  <a16:creationId xmlns:a16="http://schemas.microsoft.com/office/drawing/2014/main" xmlns="" id="{83AAE65A-3AEA-47F4-9882-8C0367A12B09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85" name="Google Shape;671;p26">
              <a:extLst>
                <a:ext uri="{FF2B5EF4-FFF2-40B4-BE49-F238E27FC236}">
                  <a16:creationId xmlns:a16="http://schemas.microsoft.com/office/drawing/2014/main" xmlns="" id="{6360B578-7C84-48C8-A126-1AA33EC34DBC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5" name="Google Shape;672;p26">
              <a:extLst>
                <a:ext uri="{FF2B5EF4-FFF2-40B4-BE49-F238E27FC236}">
                  <a16:creationId xmlns:a16="http://schemas.microsoft.com/office/drawing/2014/main" xmlns="" id="{0173B5B1-4228-404F-82B3-B3B112E8BEFA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6" name="Google Shape;673;p26">
              <a:extLst>
                <a:ext uri="{FF2B5EF4-FFF2-40B4-BE49-F238E27FC236}">
                  <a16:creationId xmlns:a16="http://schemas.microsoft.com/office/drawing/2014/main" xmlns="" id="{B22DE0DB-BCC6-4FB9-B154-6248B75A220C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7" name="Google Shape;674;p26">
              <a:extLst>
                <a:ext uri="{FF2B5EF4-FFF2-40B4-BE49-F238E27FC236}">
                  <a16:creationId xmlns:a16="http://schemas.microsoft.com/office/drawing/2014/main" xmlns="" id="{BA1E42C0-2209-42A8-85A5-B9FAF6036054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18" name="Google Shape;675;p26">
              <a:extLst>
                <a:ext uri="{FF2B5EF4-FFF2-40B4-BE49-F238E27FC236}">
                  <a16:creationId xmlns:a16="http://schemas.microsoft.com/office/drawing/2014/main" xmlns="" id="{9C2DA808-5850-457E-8C73-18E05C51D53C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  <p:grpSp>
        <p:nvGrpSpPr>
          <p:cNvPr id="124" name="Google Shape;669;p26">
            <a:extLst>
              <a:ext uri="{FF2B5EF4-FFF2-40B4-BE49-F238E27FC236}">
                <a16:creationId xmlns:a16="http://schemas.microsoft.com/office/drawing/2014/main" xmlns="" id="{0A422AE5-8980-4211-9C7E-974EC50FD3D6}"/>
              </a:ext>
            </a:extLst>
          </p:cNvPr>
          <p:cNvGrpSpPr/>
          <p:nvPr/>
        </p:nvGrpSpPr>
        <p:grpSpPr>
          <a:xfrm>
            <a:off x="8139812" y="6785889"/>
            <a:ext cx="706571" cy="715061"/>
            <a:chOff x="2497275" y="2744159"/>
            <a:chExt cx="370930" cy="370549"/>
          </a:xfrm>
        </p:grpSpPr>
        <p:sp>
          <p:nvSpPr>
            <p:cNvPr id="125" name="Google Shape;670;p26">
              <a:extLst>
                <a:ext uri="{FF2B5EF4-FFF2-40B4-BE49-F238E27FC236}">
                  <a16:creationId xmlns:a16="http://schemas.microsoft.com/office/drawing/2014/main" xmlns="" id="{9D78CE17-25DD-46F7-A9A8-F5D765A6DB96}"/>
                </a:ext>
              </a:extLst>
            </p:cNvPr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6" name="Google Shape;671;p26">
              <a:extLst>
                <a:ext uri="{FF2B5EF4-FFF2-40B4-BE49-F238E27FC236}">
                  <a16:creationId xmlns:a16="http://schemas.microsoft.com/office/drawing/2014/main" xmlns="" id="{2B2811D8-AF13-4AD0-A1B8-E46EFB51F5DD}"/>
                </a:ext>
              </a:extLst>
            </p:cNvPr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7" name="Google Shape;672;p26">
              <a:extLst>
                <a:ext uri="{FF2B5EF4-FFF2-40B4-BE49-F238E27FC236}">
                  <a16:creationId xmlns:a16="http://schemas.microsoft.com/office/drawing/2014/main" xmlns="" id="{CFF39C5E-FAAA-4534-A002-50C0279E0BE0}"/>
                </a:ext>
              </a:extLst>
            </p:cNvPr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8" name="Google Shape;673;p26">
              <a:extLst>
                <a:ext uri="{FF2B5EF4-FFF2-40B4-BE49-F238E27FC236}">
                  <a16:creationId xmlns:a16="http://schemas.microsoft.com/office/drawing/2014/main" xmlns="" id="{3EAC0CAA-808F-4E56-BF27-3BE866BE9187}"/>
                </a:ext>
              </a:extLst>
            </p:cNvPr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29" name="Google Shape;674;p26">
              <a:extLst>
                <a:ext uri="{FF2B5EF4-FFF2-40B4-BE49-F238E27FC236}">
                  <a16:creationId xmlns:a16="http://schemas.microsoft.com/office/drawing/2014/main" xmlns="" id="{FA15887C-5F1C-4962-BC3A-C1F09C9FC4D5}"/>
                </a:ext>
              </a:extLst>
            </p:cNvPr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  <p:sp>
          <p:nvSpPr>
            <p:cNvPr id="130" name="Google Shape;675;p26">
              <a:extLst>
                <a:ext uri="{FF2B5EF4-FFF2-40B4-BE49-F238E27FC236}">
                  <a16:creationId xmlns:a16="http://schemas.microsoft.com/office/drawing/2014/main" xmlns="" id="{F59070D4-111C-41A8-B3A2-CD8D72D96704}"/>
                </a:ext>
              </a:extLst>
            </p:cNvPr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37089" tIns="137089" rIns="137089" bIns="137089" anchor="ctr" anchorCtr="0">
              <a:noAutofit/>
            </a:bodyPr>
            <a:lstStyle/>
            <a:p>
              <a:endParaRPr sz="2699" dirty="0"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2546985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36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Ta’limdagi</a:t>
            </a:r>
            <a:r>
              <a:rPr lang="en-US" sz="36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6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normativ-huquqiy</a:t>
            </a:r>
            <a:r>
              <a:rPr lang="en-US" sz="36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6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hujjatlarlar</a:t>
            </a:r>
            <a:r>
              <a:rPr lang="en-US" sz="36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6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haqida</a:t>
            </a:r>
            <a:r>
              <a:rPr lang="en-US" sz="36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6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nimalarni</a:t>
            </a:r>
            <a:r>
              <a:rPr lang="en-US" sz="36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6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bilasiz</a:t>
            </a:r>
            <a:r>
              <a:rPr lang="en-US" sz="36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?</a:t>
            </a:r>
            <a:endParaRPr lang="en-US" sz="36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xmlns="" id="{ED501121-2342-40B3-8501-566220FF478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xmlns="" id="{8A07FC14-5D9F-4457-B778-DF45B7F1BE4F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xmlns="" id="{B3374756-CEC3-4239-ACFA-1F55A24DC817}"/>
              </a:ext>
            </a:extLst>
          </p:cNvPr>
          <p:cNvSpPr/>
          <p:nvPr/>
        </p:nvSpPr>
        <p:spPr>
          <a:xfrm>
            <a:off x="5962146" y="4026392"/>
            <a:ext cx="766354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Davlat </a:t>
            </a:r>
            <a:r>
              <a:rPr lang="uz-Latn-UZ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ta’lim </a:t>
            </a:r>
            <a:r>
              <a:rPr lang="uz-Cyrl-UZ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standartining </a:t>
            </a:r>
            <a:r>
              <a:rPr lang="uz-Latn-UZ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</a:t>
            </a:r>
            <a:r>
              <a:rPr lang="uz-Cyrl-UZ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qituvchi uchun qanday ahamiyati bor</a:t>
            </a:r>
            <a:r>
              <a:rPr lang="uz-Latn-UZ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600" b="1" kern="100" dirty="0">
              <a:solidFill>
                <a:srgbClr val="002060"/>
              </a:solidFill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xmlns="" id="{34A34D6B-57B9-438C-8F81-05A0CBB7AA06}"/>
              </a:ext>
            </a:extLst>
          </p:cNvPr>
          <p:cNvSpPr/>
          <p:nvPr/>
        </p:nvSpPr>
        <p:spPr>
          <a:xfrm>
            <a:off x="5826680" y="6599849"/>
            <a:ext cx="7663543" cy="6388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600" b="1" kern="0" dirty="0" err="1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standarti</a:t>
            </a:r>
            <a:r>
              <a:rPr lang="en-US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 err="1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600" b="1" kern="0" dirty="0">
                <a:solidFill>
                  <a:srgbClr val="002060"/>
                </a:solidFill>
                <a:latin typeface="Arial Narrow" panose="020B0606020202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endParaRPr lang="ru-RU" sz="3600" b="1" kern="100" dirty="0">
              <a:solidFill>
                <a:srgbClr val="002060"/>
              </a:solidFill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67B7077-A056-4D8A-9FDC-C043C98BFD48}"/>
              </a:ext>
            </a:extLst>
          </p:cNvPr>
          <p:cNvSpPr/>
          <p:nvPr/>
        </p:nvSpPr>
        <p:spPr>
          <a:xfrm>
            <a:off x="6818489" y="5396501"/>
            <a:ext cx="58928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Yashil</a:t>
            </a:r>
            <a:r>
              <a:rPr lang="en-US" sz="3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2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iqtisodiyot</a:t>
            </a:r>
            <a:r>
              <a:rPr lang="en-US" sz="3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2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deganda</a:t>
            </a:r>
            <a:r>
              <a:rPr lang="en-US" sz="3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2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nimani</a:t>
            </a:r>
            <a:r>
              <a:rPr lang="en-US" sz="3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 </a:t>
            </a:r>
            <a:r>
              <a:rPr lang="en-US" sz="3200" b="1" dirty="0" err="1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tushunasiz</a:t>
            </a:r>
            <a:r>
              <a:rPr lang="en-US" sz="3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? 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11972" y="973071"/>
            <a:ext cx="1091478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/>
              <a:t>IX </a:t>
            </a:r>
            <a:r>
              <a:rPr lang="ru-RU" sz="3600" b="1" dirty="0" err="1"/>
              <a:t>bob</a:t>
            </a:r>
            <a:r>
              <a:rPr lang="ru-RU" sz="3600" b="1" dirty="0"/>
              <a:t>. </a:t>
            </a:r>
            <a:r>
              <a:rPr lang="ru-RU" sz="3600" b="1" dirty="0" err="1"/>
              <a:t>Iqtisodiy</a:t>
            </a:r>
            <a:r>
              <a:rPr lang="ru-RU" sz="3600" b="1" dirty="0"/>
              <a:t>, </a:t>
            </a:r>
            <a:r>
              <a:rPr lang="ru-RU" sz="3600" b="1" dirty="0" err="1"/>
              <a:t>ijtimoiy</a:t>
            </a:r>
            <a:r>
              <a:rPr lang="ru-RU" sz="3600" b="1" dirty="0"/>
              <a:t>, </a:t>
            </a:r>
            <a:r>
              <a:rPr lang="ru-RU" sz="3600" b="1" dirty="0" err="1"/>
              <a:t>madaniy</a:t>
            </a:r>
            <a:r>
              <a:rPr lang="ru-RU" sz="3600" b="1" dirty="0"/>
              <a:t> </a:t>
            </a:r>
            <a:r>
              <a:rPr lang="ru-RU" sz="3600" b="1" dirty="0" err="1"/>
              <a:t>va</a:t>
            </a:r>
            <a:r>
              <a:rPr lang="ru-RU" sz="3600" b="1" dirty="0"/>
              <a:t> </a:t>
            </a:r>
            <a:r>
              <a:rPr lang="ru-RU" sz="3600" b="1" dirty="0" err="1"/>
              <a:t>ekologik</a:t>
            </a:r>
            <a:r>
              <a:rPr lang="ru-RU" sz="3600" b="1" dirty="0"/>
              <a:t> </a:t>
            </a:r>
            <a:r>
              <a:rPr lang="ru-RU" sz="3600" b="1" dirty="0" err="1"/>
              <a:t>huquqlar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725712" y="1885751"/>
            <a:ext cx="13149943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50-modda.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huquqiga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uzluksiz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nodavlat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tashkilotlari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rivojlanishini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tarbiyani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shart-sharoitlar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bepul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boshlang‘ich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professional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olishni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kafolatlaydi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majburiydir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tarbiya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o‘rta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nazoratidadir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ehtiyojlariga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inklyuziv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tarbiya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51-modda.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Fuqarolar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tanlov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hisobidan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ma’lumot</a:t>
            </a: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haqli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Oliy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tashkilotlari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qonunga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akademik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erkinlik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o‘zini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o‘zi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tadqiqotlar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o‘tkazish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erkinligi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huquqiga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4000" b="1" dirty="0">
                <a:latin typeface="Times New Roman" pitchFamily="18" charset="0"/>
                <a:cs typeface="Times New Roman" pitchFamily="18" charset="0"/>
              </a:rPr>
              <a:t>52-modda.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Respublikasida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o‘qituvchi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mehnati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sog‘lom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barkamol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avlodni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tarbiyalash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xalqning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madaniy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salohiyatini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boyitishning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asosi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e’tirof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o‘qituvchilarning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sha’ni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qadr-qimmatini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farovonligi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kasbiy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jihatdan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o‘sishi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to‘g‘risida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g‘amxo‘rlik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90146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350853" y="1309767"/>
            <a:ext cx="7191970" cy="697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50"/>
              </a:lnSpc>
              <a:buNone/>
            </a:pPr>
            <a:r>
              <a:rPr lang="en-US" sz="43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“Ta’lim to‘g‘risida”gi Qonun</a:t>
            </a:r>
            <a:endParaRPr lang="en-US" sz="4350" dirty="0"/>
          </a:p>
        </p:txBody>
      </p:sp>
      <p:grpSp>
        <p:nvGrpSpPr>
          <p:cNvPr id="17" name="Группа 16">
            <a:extLst>
              <a:ext uri="{FF2B5EF4-FFF2-40B4-BE49-F238E27FC236}">
                <a16:creationId xmlns:a16="http://schemas.microsoft.com/office/drawing/2014/main" xmlns="" id="{0B00D888-286E-46BF-A321-6DDB28FF5B34}"/>
              </a:ext>
            </a:extLst>
          </p:cNvPr>
          <p:cNvGrpSpPr/>
          <p:nvPr/>
        </p:nvGrpSpPr>
        <p:grpSpPr>
          <a:xfrm>
            <a:off x="6267926" y="2314654"/>
            <a:ext cx="7581067" cy="3690104"/>
            <a:chOff x="6267926" y="2075736"/>
            <a:chExt cx="7581067" cy="3690104"/>
          </a:xfrm>
        </p:grpSpPr>
        <p:sp>
          <p:nvSpPr>
            <p:cNvPr id="4" name="Shape 1"/>
            <p:cNvSpPr/>
            <p:nvPr/>
          </p:nvSpPr>
          <p:spPr>
            <a:xfrm>
              <a:off x="6267926" y="2075736"/>
              <a:ext cx="502444" cy="502444"/>
            </a:xfrm>
            <a:prstGeom prst="roundRect">
              <a:avLst>
                <a:gd name="adj" fmla="val 18667"/>
              </a:avLst>
            </a:prstGeom>
            <a:solidFill>
              <a:srgbClr val="E9E6FA"/>
            </a:solidFill>
            <a:ln w="7620">
              <a:solidFill>
                <a:srgbClr val="BDB8DF"/>
              </a:solidFill>
              <a:prstDash val="solid"/>
            </a:ln>
          </p:spPr>
        </p:sp>
        <p:sp>
          <p:nvSpPr>
            <p:cNvPr id="5" name="Text 2"/>
            <p:cNvSpPr/>
            <p:nvPr/>
          </p:nvSpPr>
          <p:spPr>
            <a:xfrm>
              <a:off x="6453783" y="2159437"/>
              <a:ext cx="130612" cy="334923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ctr">
                <a:lnSpc>
                  <a:spcPts val="2600"/>
                </a:lnSpc>
                <a:buNone/>
              </a:pPr>
              <a:r>
                <a:rPr lang="en-US" sz="260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1</a:t>
              </a:r>
              <a:endParaRPr lang="en-US" sz="2600" dirty="0"/>
            </a:p>
          </p:txBody>
        </p:sp>
        <p:sp>
          <p:nvSpPr>
            <p:cNvPr id="6" name="Text 3"/>
            <p:cNvSpPr/>
            <p:nvPr/>
          </p:nvSpPr>
          <p:spPr>
            <a:xfrm>
              <a:off x="6993612" y="2075736"/>
              <a:ext cx="2953226" cy="69770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0" indent="0">
                <a:lnSpc>
                  <a:spcPts val="2700"/>
                </a:lnSpc>
                <a:buNone/>
              </a:pPr>
              <a:r>
                <a:rPr lang="en-US" sz="215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Ta’lim tizimining asosiy hujjati</a:t>
              </a:r>
              <a:endParaRPr lang="en-US" sz="2150" dirty="0"/>
            </a:p>
          </p:txBody>
        </p:sp>
        <p:sp>
          <p:nvSpPr>
            <p:cNvPr id="7" name="Text 4"/>
            <p:cNvSpPr/>
            <p:nvPr/>
          </p:nvSpPr>
          <p:spPr>
            <a:xfrm>
              <a:off x="6993612" y="2907387"/>
              <a:ext cx="2953226" cy="142922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0" indent="0">
                <a:lnSpc>
                  <a:spcPts val="2800"/>
                </a:lnSpc>
                <a:buNone/>
              </a:pPr>
              <a:r>
                <a:rPr lang="en-US" sz="1750" dirty="0">
                  <a:solidFill>
                    <a:srgbClr val="2A2742"/>
                  </a:solidFill>
                  <a:latin typeface="Arimo" pitchFamily="34" charset="0"/>
                  <a:ea typeface="Arimo" pitchFamily="34" charset="-122"/>
                  <a:cs typeface="Arimo" pitchFamily="34" charset="-120"/>
                </a:rPr>
                <a:t>Qonun ta’lim tizimining barcha ishtirokchilarining huquq va majburiyatlarini belgilaydi.</a:t>
              </a:r>
              <a:endParaRPr lang="en-US" sz="1750" dirty="0"/>
            </a:p>
          </p:txBody>
        </p:sp>
        <p:sp>
          <p:nvSpPr>
            <p:cNvPr id="8" name="Shape 5"/>
            <p:cNvSpPr/>
            <p:nvPr/>
          </p:nvSpPr>
          <p:spPr>
            <a:xfrm>
              <a:off x="10170081" y="2075736"/>
              <a:ext cx="502444" cy="502444"/>
            </a:xfrm>
            <a:prstGeom prst="roundRect">
              <a:avLst>
                <a:gd name="adj" fmla="val 18667"/>
              </a:avLst>
            </a:prstGeom>
            <a:solidFill>
              <a:srgbClr val="E9E6FA"/>
            </a:solidFill>
            <a:ln w="7620">
              <a:solidFill>
                <a:srgbClr val="BDB8DF"/>
              </a:solidFill>
              <a:prstDash val="solid"/>
            </a:ln>
          </p:spPr>
        </p:sp>
        <p:sp>
          <p:nvSpPr>
            <p:cNvPr id="9" name="Text 6"/>
            <p:cNvSpPr/>
            <p:nvPr/>
          </p:nvSpPr>
          <p:spPr>
            <a:xfrm>
              <a:off x="10324862" y="2159437"/>
              <a:ext cx="192881" cy="334923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ctr">
                <a:lnSpc>
                  <a:spcPts val="2600"/>
                </a:lnSpc>
                <a:buNone/>
              </a:pPr>
              <a:r>
                <a:rPr lang="en-US" sz="260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2</a:t>
              </a:r>
              <a:endParaRPr lang="en-US" sz="2600" dirty="0"/>
            </a:p>
          </p:txBody>
        </p:sp>
        <p:sp>
          <p:nvSpPr>
            <p:cNvPr id="10" name="Text 7"/>
            <p:cNvSpPr/>
            <p:nvPr/>
          </p:nvSpPr>
          <p:spPr>
            <a:xfrm>
              <a:off x="10895767" y="2075736"/>
              <a:ext cx="2953226" cy="69770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0" indent="0">
                <a:lnSpc>
                  <a:spcPts val="2700"/>
                </a:lnSpc>
                <a:buNone/>
              </a:pPr>
              <a:r>
                <a:rPr lang="en-US" sz="215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Ta’limning barcha turlari</a:t>
              </a:r>
              <a:endParaRPr lang="en-US" sz="2150" dirty="0"/>
            </a:p>
          </p:txBody>
        </p:sp>
        <p:sp>
          <p:nvSpPr>
            <p:cNvPr id="11" name="Text 8"/>
            <p:cNvSpPr/>
            <p:nvPr/>
          </p:nvSpPr>
          <p:spPr>
            <a:xfrm>
              <a:off x="10895767" y="2907387"/>
              <a:ext cx="2953226" cy="2858453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0" indent="0">
                <a:lnSpc>
                  <a:spcPts val="2800"/>
                </a:lnSpc>
                <a:buNone/>
              </a:pPr>
              <a:r>
                <a:rPr lang="en-US" sz="1750" dirty="0">
                  <a:solidFill>
                    <a:srgbClr val="2A2742"/>
                  </a:solidFill>
                  <a:latin typeface="Arimo" pitchFamily="34" charset="0"/>
                  <a:ea typeface="Arimo" pitchFamily="34" charset="-122"/>
                  <a:cs typeface="Arimo" pitchFamily="34" charset="-120"/>
                </a:rPr>
                <a:t>Maktabgacha ta’lim, umumiy o‘rta ta’lim va o‘rta maxsus, professional ta’lim, oliy ta’lim, oliy ta’limdan keyingi ta’lim, kadrlarni qayta tayyorlash va malakasini oshirish hamda maktabdan tashqari ta’limni o‘z ichiga oladi.</a:t>
              </a:r>
              <a:endParaRPr lang="en-US" sz="1750" dirty="0"/>
            </a:p>
          </p:txBody>
        </p:sp>
      </p:grpSp>
      <p:sp>
        <p:nvSpPr>
          <p:cNvPr id="12" name="Shape 9"/>
          <p:cNvSpPr/>
          <p:nvPr/>
        </p:nvSpPr>
        <p:spPr>
          <a:xfrm>
            <a:off x="6267926" y="6240304"/>
            <a:ext cx="502444" cy="502444"/>
          </a:xfrm>
          <a:prstGeom prst="roundRect">
            <a:avLst>
              <a:gd name="adj" fmla="val 18667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423779" y="6324005"/>
            <a:ext cx="190619" cy="33492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1"/>
          <p:cNvSpPr/>
          <p:nvPr/>
        </p:nvSpPr>
        <p:spPr>
          <a:xfrm>
            <a:off x="6993612" y="6240304"/>
            <a:ext cx="3193256" cy="34885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Ta’lim sifatini ta’minlash</a:t>
            </a:r>
            <a:endParaRPr lang="en-US" sz="2150" dirty="0"/>
          </a:p>
        </p:txBody>
      </p:sp>
      <p:sp>
        <p:nvSpPr>
          <p:cNvPr id="15" name="Text 12"/>
          <p:cNvSpPr/>
          <p:nvPr/>
        </p:nvSpPr>
        <p:spPr>
          <a:xfrm>
            <a:off x="6993612" y="6723102"/>
            <a:ext cx="6855262" cy="7146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0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Qonun ta’limning sifatini nazorat qilish va yaxshilash mexanizmlarini belgilaydi.</a:t>
            </a:r>
            <a:endParaRPr lang="en-US" sz="1750" dirty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E644CAB8-F938-4682-A43B-2DD8F5495B5F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xmlns="" id="{577F49E9-3E83-43D8-8F08-019F7461C0C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AE885120-5EFC-49D1-8780-B54033589FE5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3854396" y="380852"/>
            <a:ext cx="7191970" cy="6978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450"/>
              </a:lnSpc>
              <a:buNone/>
            </a:pPr>
            <a:r>
              <a:rPr lang="en-US" sz="43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“Ta’lim to‘g‘risida”gi Qonun</a:t>
            </a:r>
            <a:endParaRPr lang="en-US" sz="435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25257" y="1241141"/>
            <a:ext cx="73152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/>
              <a:t>2020-yil </a:t>
            </a:r>
            <a:r>
              <a:rPr lang="ru-RU" b="1" dirty="0" smtClean="0"/>
              <a:t>23-sentabr,</a:t>
            </a:r>
            <a:r>
              <a:rPr lang="en-US" b="1" dirty="0" smtClean="0"/>
              <a:t> </a:t>
            </a:r>
            <a:r>
              <a:rPr lang="ru-RU" b="1" dirty="0" smtClean="0"/>
              <a:t>O‘RQ-637-son</a:t>
            </a:r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6459564" y="1713001"/>
            <a:ext cx="1981633" cy="7976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5450"/>
              </a:lnSpc>
            </a:pPr>
            <a:r>
              <a:rPr lang="en-US" b="1" dirty="0" smtClean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11  bob, 75 </a:t>
            </a:r>
            <a:r>
              <a:rPr lang="en-US" b="1" dirty="0" err="1" smtClean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modda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21687" y="2667392"/>
            <a:ext cx="31077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/>
              <a:t>7-modda. </a:t>
            </a:r>
            <a:r>
              <a:rPr lang="ru-RU" sz="2400" b="1" dirty="0" err="1"/>
              <a:t>Ta’lim</a:t>
            </a:r>
            <a:r>
              <a:rPr lang="ru-RU" sz="2400" b="1" dirty="0"/>
              <a:t> </a:t>
            </a:r>
            <a:r>
              <a:rPr lang="ru-RU" sz="2400" b="1" dirty="0" err="1"/>
              <a:t>turlari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889063" y="3302338"/>
            <a:ext cx="73152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800" dirty="0" smtClean="0"/>
              <a:t>1) </a:t>
            </a:r>
            <a:r>
              <a:rPr lang="ru-RU" sz="2800" dirty="0" err="1" smtClean="0"/>
              <a:t>maktabgacha</a:t>
            </a:r>
            <a:r>
              <a:rPr lang="ru-RU" sz="2800" dirty="0" smtClean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tarbiya</a:t>
            </a:r>
            <a:r>
              <a:rPr lang="ru-RU" sz="2800" dirty="0"/>
              <a:t>;</a:t>
            </a:r>
          </a:p>
          <a:p>
            <a:r>
              <a:rPr lang="en-US" sz="2800" dirty="0" smtClean="0"/>
              <a:t>2)</a:t>
            </a:r>
            <a:r>
              <a:rPr lang="ru-RU" sz="2800" dirty="0" err="1" smtClean="0"/>
              <a:t>umumiy</a:t>
            </a:r>
            <a:r>
              <a:rPr lang="ru-RU" sz="2800" dirty="0" smtClean="0"/>
              <a:t> </a:t>
            </a:r>
            <a:r>
              <a:rPr lang="ru-RU" sz="2800" dirty="0" err="1"/>
              <a:t>o‘rta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o‘rta</a:t>
            </a:r>
            <a:r>
              <a:rPr lang="ru-RU" sz="2800" dirty="0"/>
              <a:t> </a:t>
            </a:r>
            <a:r>
              <a:rPr lang="ru-RU" sz="2800" dirty="0" err="1"/>
              <a:t>maxsus</a:t>
            </a:r>
            <a:r>
              <a:rPr lang="ru-RU" sz="2800" dirty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;</a:t>
            </a:r>
          </a:p>
          <a:p>
            <a:r>
              <a:rPr lang="en-US" sz="2800" dirty="0" smtClean="0"/>
              <a:t>3)</a:t>
            </a:r>
            <a:r>
              <a:rPr lang="ru-RU" sz="2800" dirty="0" err="1" smtClean="0"/>
              <a:t>professional</a:t>
            </a:r>
            <a:r>
              <a:rPr lang="ru-RU" sz="2800" dirty="0" smtClean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;</a:t>
            </a:r>
          </a:p>
          <a:p>
            <a:r>
              <a:rPr lang="en-US" sz="2800" dirty="0" smtClean="0"/>
              <a:t>4)</a:t>
            </a:r>
            <a:r>
              <a:rPr lang="ru-RU" sz="2800" dirty="0" err="1" smtClean="0"/>
              <a:t>oliy</a:t>
            </a:r>
            <a:r>
              <a:rPr lang="ru-RU" sz="2800" dirty="0" smtClean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;</a:t>
            </a:r>
          </a:p>
          <a:p>
            <a:r>
              <a:rPr lang="en-US" sz="2800" dirty="0" smtClean="0"/>
              <a:t>5)</a:t>
            </a:r>
            <a:r>
              <a:rPr lang="ru-RU" sz="2800" dirty="0" err="1" smtClean="0"/>
              <a:t>oliy</a:t>
            </a:r>
            <a:r>
              <a:rPr lang="ru-RU" sz="2800" dirty="0" smtClean="0"/>
              <a:t> </a:t>
            </a:r>
            <a:r>
              <a:rPr lang="ru-RU" sz="2800" dirty="0" err="1"/>
              <a:t>ta’limdan</a:t>
            </a:r>
            <a:r>
              <a:rPr lang="ru-RU" sz="2800" dirty="0"/>
              <a:t> </a:t>
            </a:r>
            <a:r>
              <a:rPr lang="ru-RU" sz="2800" dirty="0" err="1"/>
              <a:t>keyingi</a:t>
            </a:r>
            <a:r>
              <a:rPr lang="ru-RU" sz="2800" dirty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;</a:t>
            </a:r>
          </a:p>
          <a:p>
            <a:r>
              <a:rPr lang="en-US" sz="2800" dirty="0" smtClean="0"/>
              <a:t>6)</a:t>
            </a:r>
            <a:r>
              <a:rPr lang="ru-RU" sz="2800" dirty="0" err="1" smtClean="0"/>
              <a:t>kadrlarni</a:t>
            </a:r>
            <a:r>
              <a:rPr lang="ru-RU" sz="2800" dirty="0" smtClean="0"/>
              <a:t> </a:t>
            </a:r>
            <a:r>
              <a:rPr lang="ru-RU" sz="2800" dirty="0" err="1"/>
              <a:t>qayta</a:t>
            </a:r>
            <a:r>
              <a:rPr lang="ru-RU" sz="2800" dirty="0"/>
              <a:t> </a:t>
            </a:r>
            <a:r>
              <a:rPr lang="ru-RU" sz="2800" dirty="0" err="1"/>
              <a:t>tayyorlash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ularning</a:t>
            </a:r>
            <a:r>
              <a:rPr lang="ru-RU" sz="2800" dirty="0"/>
              <a:t> </a:t>
            </a:r>
            <a:r>
              <a:rPr lang="ru-RU" sz="2800" dirty="0" err="1"/>
              <a:t>malakasini</a:t>
            </a:r>
            <a:r>
              <a:rPr lang="ru-RU" sz="2800" dirty="0"/>
              <a:t> </a:t>
            </a:r>
            <a:r>
              <a:rPr lang="ru-RU" sz="2800" dirty="0" err="1"/>
              <a:t>oshirish</a:t>
            </a:r>
            <a:r>
              <a:rPr lang="ru-RU" sz="2800" dirty="0"/>
              <a:t>;</a:t>
            </a:r>
          </a:p>
          <a:p>
            <a:r>
              <a:rPr lang="en-US" sz="2800" dirty="0" smtClean="0"/>
              <a:t>7)</a:t>
            </a:r>
            <a:r>
              <a:rPr lang="ru-RU" sz="2800" dirty="0" err="1" smtClean="0"/>
              <a:t>maktabdan</a:t>
            </a:r>
            <a:r>
              <a:rPr lang="ru-RU" sz="2800" dirty="0" smtClean="0"/>
              <a:t> </a:t>
            </a:r>
            <a:r>
              <a:rPr lang="ru-RU" sz="2800" dirty="0" err="1"/>
              <a:t>tashqari</a:t>
            </a:r>
            <a:r>
              <a:rPr lang="ru-RU" sz="2800" dirty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83189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22172" y="2221637"/>
            <a:ext cx="73152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/>
              <a:t>10-modda. </a:t>
            </a:r>
            <a:r>
              <a:rPr lang="ru-RU" sz="2800" b="1" dirty="0" err="1"/>
              <a:t>Professional</a:t>
            </a:r>
            <a:r>
              <a:rPr lang="ru-RU" sz="2800" b="1" dirty="0"/>
              <a:t> </a:t>
            </a:r>
            <a:r>
              <a:rPr lang="ru-RU" sz="2800" b="1" dirty="0" err="1" smtClean="0"/>
              <a:t>ta’lim</a:t>
            </a:r>
            <a:endParaRPr lang="en-US" sz="2800" b="1" dirty="0" smtClean="0"/>
          </a:p>
          <a:p>
            <a:endParaRPr lang="ru-RU" sz="2800" dirty="0"/>
          </a:p>
          <a:p>
            <a:r>
              <a:rPr lang="ru-RU" sz="2800" dirty="0" err="1"/>
              <a:t>Professional</a:t>
            </a:r>
            <a:r>
              <a:rPr lang="ru-RU" sz="2800" dirty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 </a:t>
            </a:r>
            <a:r>
              <a:rPr lang="ru-RU" sz="2800" dirty="0" err="1"/>
              <a:t>egallanadigan</a:t>
            </a:r>
            <a:r>
              <a:rPr lang="ru-RU" sz="2800" dirty="0"/>
              <a:t> </a:t>
            </a:r>
            <a:r>
              <a:rPr lang="ru-RU" sz="2800" dirty="0" err="1"/>
              <a:t>kasb</a:t>
            </a:r>
            <a:r>
              <a:rPr lang="ru-RU" sz="2800" dirty="0"/>
              <a:t> </a:t>
            </a:r>
            <a:r>
              <a:rPr lang="ru-RU" sz="2800" dirty="0" err="1"/>
              <a:t>va</a:t>
            </a:r>
            <a:r>
              <a:rPr lang="ru-RU" sz="2800" dirty="0"/>
              <a:t> </a:t>
            </a:r>
            <a:r>
              <a:rPr lang="ru-RU" sz="2800" dirty="0" err="1"/>
              <a:t>mutaxassislik</a:t>
            </a:r>
            <a:r>
              <a:rPr lang="ru-RU" sz="2800" dirty="0"/>
              <a:t> </a:t>
            </a:r>
            <a:r>
              <a:rPr lang="ru-RU" sz="2800" dirty="0" err="1"/>
              <a:t>bo‘yicha</a:t>
            </a:r>
            <a:r>
              <a:rPr lang="ru-RU" sz="2800" dirty="0"/>
              <a:t> </a:t>
            </a:r>
            <a:r>
              <a:rPr lang="ru-RU" sz="2800" dirty="0" err="1"/>
              <a:t>quyidagi</a:t>
            </a:r>
            <a:r>
              <a:rPr lang="ru-RU" sz="2800" dirty="0"/>
              <a:t> </a:t>
            </a:r>
            <a:r>
              <a:rPr lang="ru-RU" sz="2800" dirty="0" err="1"/>
              <a:t>darajalarni</a:t>
            </a:r>
            <a:r>
              <a:rPr lang="ru-RU" sz="2800" dirty="0"/>
              <a:t> </a:t>
            </a:r>
            <a:r>
              <a:rPr lang="ru-RU" sz="2800" dirty="0" err="1"/>
              <a:t>o‘z</a:t>
            </a:r>
            <a:r>
              <a:rPr lang="ru-RU" sz="2800" dirty="0"/>
              <a:t> </a:t>
            </a:r>
            <a:r>
              <a:rPr lang="ru-RU" sz="2800" dirty="0" err="1"/>
              <a:t>ichiga</a:t>
            </a:r>
            <a:r>
              <a:rPr lang="ru-RU" sz="2800" dirty="0"/>
              <a:t> </a:t>
            </a:r>
            <a:r>
              <a:rPr lang="ru-RU" sz="2800" dirty="0" err="1"/>
              <a:t>oladi</a:t>
            </a:r>
            <a:r>
              <a:rPr lang="ru-RU" sz="2800" dirty="0"/>
              <a:t>:</a:t>
            </a:r>
          </a:p>
          <a:p>
            <a:r>
              <a:rPr lang="ru-RU" sz="2800" dirty="0" err="1"/>
              <a:t>boshlang‘ich</a:t>
            </a:r>
            <a:r>
              <a:rPr lang="ru-RU" sz="2800" dirty="0"/>
              <a:t> </a:t>
            </a:r>
            <a:r>
              <a:rPr lang="ru-RU" sz="2800" dirty="0" err="1"/>
              <a:t>professional</a:t>
            </a:r>
            <a:r>
              <a:rPr lang="ru-RU" sz="2800" dirty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;</a:t>
            </a:r>
          </a:p>
          <a:p>
            <a:r>
              <a:rPr lang="ru-RU" sz="2800" dirty="0" err="1"/>
              <a:t>o‘rta</a:t>
            </a:r>
            <a:r>
              <a:rPr lang="ru-RU" sz="2800" dirty="0"/>
              <a:t> </a:t>
            </a:r>
            <a:r>
              <a:rPr lang="ru-RU" sz="2800" dirty="0" err="1"/>
              <a:t>professional</a:t>
            </a:r>
            <a:r>
              <a:rPr lang="ru-RU" sz="2800" dirty="0"/>
              <a:t> </a:t>
            </a:r>
            <a:r>
              <a:rPr lang="ru-RU" sz="2800" dirty="0" err="1"/>
              <a:t>ta’lim</a:t>
            </a:r>
            <a:r>
              <a:rPr lang="ru-RU" sz="2800" dirty="0"/>
              <a:t>;</a:t>
            </a:r>
          </a:p>
          <a:p>
            <a:r>
              <a:rPr lang="ru-RU" sz="2800" dirty="0" err="1"/>
              <a:t>o‘rta</a:t>
            </a:r>
            <a:r>
              <a:rPr lang="ru-RU" sz="2800" dirty="0"/>
              <a:t> </a:t>
            </a:r>
            <a:r>
              <a:rPr lang="ru-RU" sz="2800" dirty="0" err="1"/>
              <a:t>maxsus</a:t>
            </a:r>
            <a:r>
              <a:rPr lang="ru-RU" sz="2800" dirty="0"/>
              <a:t> </a:t>
            </a:r>
            <a:r>
              <a:rPr lang="ru-RU" sz="2800" dirty="0" err="1"/>
              <a:t>professional</a:t>
            </a:r>
            <a:r>
              <a:rPr lang="ru-RU" sz="2800" dirty="0"/>
              <a:t> </a:t>
            </a:r>
            <a:r>
              <a:rPr lang="ru-RU" sz="2800" dirty="0" err="1"/>
              <a:t>ta’lim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6370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400126" y="1798354"/>
            <a:ext cx="942201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Davlat Ta’lim Standarti va Talablari</a:t>
            </a:r>
            <a:endParaRPr lang="en-US" sz="4450" dirty="0"/>
          </a:p>
        </p:txBody>
      </p:sp>
      <p:sp>
        <p:nvSpPr>
          <p:cNvPr id="4" name="Text 2"/>
          <p:cNvSpPr/>
          <p:nvPr/>
        </p:nvSpPr>
        <p:spPr>
          <a:xfrm>
            <a:off x="1400126" y="3619827"/>
            <a:ext cx="4821553" cy="98994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50000"/>
              </a:lnSpc>
            </a:pPr>
            <a:r>
              <a:rPr lang="ru-RU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— </a:t>
            </a:r>
            <a:r>
              <a:rPr lang="uz-Latn-UZ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davlat tomonidan ta’limning mazmuni va sifatiga nisbatan belgilanadigan talablar majmui</a:t>
            </a:r>
            <a:endParaRPr lang="ru-RU" sz="1750" dirty="0">
              <a:solidFill>
                <a:srgbClr val="2A2742"/>
              </a:solidFill>
              <a:latin typeface="Arimo" pitchFamily="34" charset="0"/>
              <a:ea typeface="Arimo" pitchFamily="34" charset="-122"/>
              <a:cs typeface="Arimo" pitchFamily="34" charset="-120"/>
            </a:endParaRPr>
          </a:p>
        </p:txBody>
      </p:sp>
      <p:sp>
        <p:nvSpPr>
          <p:cNvPr id="6" name="Text 4"/>
          <p:cNvSpPr/>
          <p:nvPr/>
        </p:nvSpPr>
        <p:spPr>
          <a:xfrm>
            <a:off x="4200406" y="4033957"/>
            <a:ext cx="2845594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2ACBF8BF-1F65-4E3A-B55B-15E62C5B23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1447"/>
            <a:ext cx="14630400" cy="110308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31F560D-5E16-4DF6-AA8E-3180E1DC035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6C58F9B8-9253-492B-96DF-DB3E90C3069A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A0AE52CA-B37B-430B-8CA7-2B87C4FCA7D3}"/>
              </a:ext>
            </a:extLst>
          </p:cNvPr>
          <p:cNvSpPr/>
          <p:nvPr/>
        </p:nvSpPr>
        <p:spPr>
          <a:xfrm>
            <a:off x="7017008" y="3619827"/>
            <a:ext cx="5817240" cy="17092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— </a:t>
            </a:r>
            <a:r>
              <a:rPr lang="uz-Latn-UZ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ta’limning tuzilmasiga, mazmuniga va uni amalga oshirish shart-sharoitlariga, shuningdek ta’lim oluvchilarning jismoniy, shaxsiy, intellektual, ilmiy hamda kasbiy sifatlariga qo‘yiladigan majburiy talablar</a:t>
            </a:r>
            <a:endParaRPr lang="ru-RU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BDBA4773-14BF-4E9D-B3F8-1CF494D49CE9}"/>
              </a:ext>
            </a:extLst>
          </p:cNvPr>
          <p:cNvSpPr txBox="1"/>
          <p:nvPr/>
        </p:nvSpPr>
        <p:spPr>
          <a:xfrm>
            <a:off x="1400126" y="3039701"/>
            <a:ext cx="4624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Davlat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ta’lim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standartlari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B126808A-5BE9-4DCA-9F29-6F4BEF5AAA5A}"/>
              </a:ext>
            </a:extLst>
          </p:cNvPr>
          <p:cNvSpPr txBox="1"/>
          <p:nvPr/>
        </p:nvSpPr>
        <p:spPr>
          <a:xfrm>
            <a:off x="7315200" y="3039701"/>
            <a:ext cx="4391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</a:rPr>
              <a:t>Davlat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ta’lim</a:t>
            </a:r>
            <a:r>
              <a:rPr lang="en-US" sz="2400" b="1" dirty="0">
                <a:solidFill>
                  <a:srgbClr val="002060"/>
                </a:solidFill>
              </a:rPr>
              <a:t> </a:t>
            </a:r>
            <a:r>
              <a:rPr lang="en-US" sz="2400" b="1" dirty="0" err="1">
                <a:solidFill>
                  <a:srgbClr val="002060"/>
                </a:solidFill>
              </a:rPr>
              <a:t>talablari</a:t>
            </a:r>
            <a:endParaRPr lang="ru-RU" sz="24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2197" y="1468279"/>
            <a:ext cx="9422011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Davlat Ta’lim Standarti va Talablari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34528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Bilim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033957"/>
            <a:ext cx="2845594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Ta’lim standarti va talablari </a:t>
            </a:r>
            <a:r>
              <a:rPr lang="en-US" sz="1750" dirty="0" err="1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bo‘yicha</a:t>
            </a: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sz="1750" dirty="0" err="1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o‘quvchilarga</a:t>
            </a: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beriladigan bilim mazmuni va miqdori aniq belgilangan.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4200406" y="34528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Ko‘nikma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4200406" y="4033957"/>
            <a:ext cx="2845594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O‘quvchilar o‘zlashtirishi kerak bo‘lgan amaliy ko‘nikmalar va ularni qo‘llash usullari.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7607022" y="34528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Malaka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7607022" y="4033957"/>
            <a:ext cx="2845594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O‘quvchilarga mustaqil hayotda muvaffaqiyatli ish olib borish uchun zarur bo‘lgan malakalar.</a:t>
            </a:r>
            <a:endParaRPr lang="en-US" sz="1750" dirty="0"/>
          </a:p>
        </p:txBody>
      </p:sp>
      <p:sp>
        <p:nvSpPr>
          <p:cNvPr id="9" name="Text 7"/>
          <p:cNvSpPr/>
          <p:nvPr/>
        </p:nvSpPr>
        <p:spPr>
          <a:xfrm>
            <a:off x="11013638" y="345281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Kompetensiyalar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11013638" y="4033957"/>
            <a:ext cx="2845594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O‘quvchilar o‘zlashtirishi kerak bo‘lgan bilim, ko‘nikma va malakalarni birlashtirib, real hayotda qo‘llash qobiliyati.</a:t>
            </a:r>
            <a:endParaRPr lang="en-US" sz="1750" dirty="0"/>
          </a:p>
        </p:txBody>
      </p:sp>
      <p:pic>
        <p:nvPicPr>
          <p:cNvPr id="11" name="Graphic 2">
            <a:extLst>
              <a:ext uri="{FF2B5EF4-FFF2-40B4-BE49-F238E27FC236}">
                <a16:creationId xmlns:a16="http://schemas.microsoft.com/office/drawing/2014/main" xmlns="" id="{2ACBF8BF-1F65-4E3A-B55B-15E62C5B23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1447"/>
            <a:ext cx="14630400" cy="1103086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A31F560D-5E16-4DF6-AA8E-3180E1DC035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xmlns="" id="{6C58F9B8-9253-492B-96DF-DB3E90C3069A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xmlns="" id="{51C91BC2-6816-473A-BFDC-EB969491827C}"/>
              </a:ext>
            </a:extLst>
          </p:cNvPr>
          <p:cNvSpPr txBox="1"/>
          <p:nvPr/>
        </p:nvSpPr>
        <p:spPr>
          <a:xfrm>
            <a:off x="850676" y="2295767"/>
            <a:ext cx="954505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</a:rPr>
              <a:t>O</a:t>
            </a:r>
            <a:r>
              <a:rPr lang="uz-Latn-UZ" sz="2800" b="1" dirty="0">
                <a:solidFill>
                  <a:srgbClr val="002060"/>
                </a:solidFill>
              </a:rPr>
              <a:t>‘quvchilar egallashi </a:t>
            </a:r>
            <a:r>
              <a:rPr lang="en-US" sz="2800" b="1" dirty="0" err="1">
                <a:solidFill>
                  <a:srgbClr val="002060"/>
                </a:solidFill>
              </a:rPr>
              <a:t>kerak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bo‘lgan</a:t>
            </a:r>
            <a:r>
              <a:rPr lang="en-US" sz="2800" b="1" dirty="0">
                <a:solidFill>
                  <a:srgbClr val="002060"/>
                </a:solidFill>
              </a:rPr>
              <a:t> minimal </a:t>
            </a:r>
            <a:r>
              <a:rPr lang="en-US" sz="2800" b="1" dirty="0" err="1">
                <a:solidFill>
                  <a:srgbClr val="002060"/>
                </a:solidFill>
              </a:rPr>
              <a:t>meyorlarni</a:t>
            </a:r>
            <a:r>
              <a:rPr lang="en-US" sz="2800" b="1" dirty="0">
                <a:solidFill>
                  <a:srgbClr val="002060"/>
                </a:solidFill>
              </a:rPr>
              <a:t> </a:t>
            </a:r>
            <a:r>
              <a:rPr lang="en-US" sz="2800" b="1" dirty="0" err="1">
                <a:solidFill>
                  <a:srgbClr val="002060"/>
                </a:solidFill>
              </a:rPr>
              <a:t>belgilaydi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169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638044" y="1426369"/>
            <a:ext cx="5679281" cy="590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4650"/>
              </a:lnSpc>
              <a:buNone/>
            </a:pPr>
            <a:r>
              <a:rPr lang="en-US" sz="37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O‘qituvchi Kasb Standarti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7642644" y="1920569"/>
            <a:ext cx="5674681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35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o‘qituvchining kasbiy faoliyatini tartibga soluvchi meyoriy hujjat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64919" y="2003465"/>
            <a:ext cx="1646753" cy="139136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3942159" y="2690574"/>
            <a:ext cx="92154" cy="3779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5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5000625" y="2343626"/>
            <a:ext cx="236267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Professionallik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000625" y="2752249"/>
            <a:ext cx="560867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O‘qituvchining o‘z kasbiga bo‘lgan mas’uliyati va professional etika.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4858822" y="3408878"/>
            <a:ext cx="9062918" cy="11430"/>
          </a:xfrm>
          <a:prstGeom prst="roundRect">
            <a:avLst>
              <a:gd name="adj" fmla="val 694574"/>
            </a:avLst>
          </a:prstGeom>
          <a:solidFill>
            <a:srgbClr val="BDB8DF"/>
          </a:solidFill>
          <a:ln/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1483" y="3441978"/>
            <a:ext cx="3293507" cy="1391364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3920133" y="3948708"/>
            <a:ext cx="136088" cy="3779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5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1850" dirty="0"/>
          </a:p>
        </p:txBody>
      </p:sp>
      <p:sp>
        <p:nvSpPr>
          <p:cNvPr id="11" name="Text 7"/>
          <p:cNvSpPr/>
          <p:nvPr/>
        </p:nvSpPr>
        <p:spPr>
          <a:xfrm>
            <a:off x="5823942" y="3782139"/>
            <a:ext cx="236267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Malaka</a:t>
            </a:r>
            <a:endParaRPr lang="en-US" sz="1850" dirty="0"/>
          </a:p>
        </p:txBody>
      </p:sp>
      <p:sp>
        <p:nvSpPr>
          <p:cNvPr id="12" name="Text 8"/>
          <p:cNvSpPr/>
          <p:nvPr/>
        </p:nvSpPr>
        <p:spPr>
          <a:xfrm>
            <a:off x="5823942" y="4190762"/>
            <a:ext cx="7015877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Pedagogika, psixologiya va </a:t>
            </a:r>
            <a:r>
              <a:rPr lang="en-US" sz="1450" dirty="0" err="1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o‘qitish</a:t>
            </a: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</a:t>
            </a:r>
            <a:r>
              <a:rPr lang="en-US" sz="1450" dirty="0" err="1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usullari</a:t>
            </a: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 bo‘yicha chuqur bilimlar va ko‘nikmalar.</a:t>
            </a:r>
            <a:endParaRPr lang="en-US" sz="1450" dirty="0"/>
          </a:p>
        </p:txBody>
      </p:sp>
      <p:sp>
        <p:nvSpPr>
          <p:cNvPr id="13" name="Shape 9"/>
          <p:cNvSpPr/>
          <p:nvPr/>
        </p:nvSpPr>
        <p:spPr>
          <a:xfrm>
            <a:off x="5682139" y="4847392"/>
            <a:ext cx="8239601" cy="11430"/>
          </a:xfrm>
          <a:prstGeom prst="roundRect">
            <a:avLst>
              <a:gd name="adj" fmla="val 694574"/>
            </a:avLst>
          </a:prstGeom>
          <a:solidFill>
            <a:srgbClr val="BDB8DF"/>
          </a:solidFill>
          <a:ln/>
        </p:spPr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8166" y="4880491"/>
            <a:ext cx="4940260" cy="1391364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3921085" y="5387221"/>
            <a:ext cx="134422" cy="3779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5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1850" dirty="0"/>
          </a:p>
        </p:txBody>
      </p:sp>
      <p:sp>
        <p:nvSpPr>
          <p:cNvPr id="16" name="Text 11"/>
          <p:cNvSpPr/>
          <p:nvPr/>
        </p:nvSpPr>
        <p:spPr>
          <a:xfrm>
            <a:off x="6647378" y="5220653"/>
            <a:ext cx="236267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Kompetensiyalar</a:t>
            </a:r>
            <a:endParaRPr lang="en-US" sz="1850" dirty="0"/>
          </a:p>
        </p:txBody>
      </p:sp>
      <p:sp>
        <p:nvSpPr>
          <p:cNvPr id="17" name="Text 12"/>
          <p:cNvSpPr/>
          <p:nvPr/>
        </p:nvSpPr>
        <p:spPr>
          <a:xfrm>
            <a:off x="6647378" y="5629275"/>
            <a:ext cx="6090999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O‘quvchilarga bilim, ko‘nikma va malakalarni samarali o‘rgatish qobiliyati.</a:t>
            </a:r>
            <a:endParaRPr lang="en-US" sz="1450" dirty="0"/>
          </a:p>
        </p:txBody>
      </p:sp>
      <p:sp>
        <p:nvSpPr>
          <p:cNvPr id="18" name="Shape 13"/>
          <p:cNvSpPr/>
          <p:nvPr/>
        </p:nvSpPr>
        <p:spPr>
          <a:xfrm>
            <a:off x="6505575" y="6285905"/>
            <a:ext cx="7416165" cy="11430"/>
          </a:xfrm>
          <a:prstGeom prst="roundRect">
            <a:avLst>
              <a:gd name="adj" fmla="val 694574"/>
            </a:avLst>
          </a:prstGeom>
          <a:solidFill>
            <a:srgbClr val="BDB8DF"/>
          </a:solidFill>
          <a:ln/>
        </p:spPr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4730" y="6319004"/>
            <a:ext cx="6587133" cy="1391364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3915728" y="6825734"/>
            <a:ext cx="144899" cy="37790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95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4</a:t>
            </a:r>
            <a:endParaRPr lang="en-US" sz="1850" dirty="0"/>
          </a:p>
        </p:txBody>
      </p:sp>
      <p:sp>
        <p:nvSpPr>
          <p:cNvPr id="21" name="Text 15"/>
          <p:cNvSpPr/>
          <p:nvPr/>
        </p:nvSpPr>
        <p:spPr>
          <a:xfrm>
            <a:off x="7470815" y="6507956"/>
            <a:ext cx="236267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0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Qobiliyatlar</a:t>
            </a:r>
            <a:endParaRPr lang="en-US" sz="1850" dirty="0"/>
          </a:p>
        </p:txBody>
      </p:sp>
      <p:sp>
        <p:nvSpPr>
          <p:cNvPr id="22" name="Text 16"/>
          <p:cNvSpPr/>
          <p:nvPr/>
        </p:nvSpPr>
        <p:spPr>
          <a:xfrm>
            <a:off x="7470815" y="6916579"/>
            <a:ext cx="6309122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O‘qituvchining o‘z ishida samarali ishlash uchun zarur bo‘lgan shaxsiy qobiliyatlari.</a:t>
            </a:r>
            <a:endParaRPr lang="en-US" sz="1450" dirty="0"/>
          </a:p>
        </p:txBody>
      </p:sp>
      <p:pic>
        <p:nvPicPr>
          <p:cNvPr id="23" name="Graphic 2">
            <a:extLst>
              <a:ext uri="{FF2B5EF4-FFF2-40B4-BE49-F238E27FC236}">
                <a16:creationId xmlns:a16="http://schemas.microsoft.com/office/drawing/2014/main" xmlns="" id="{06BC195B-9108-4855-99A8-79D1DF34155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0" y="-33062"/>
            <a:ext cx="14630400" cy="1103086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xmlns="" id="{4BBBF04D-4BFA-42C6-8084-3C1368D5FB02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xmlns="" id="{E1881353-883E-452D-BC11-70E982190F78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07562" y="1105734"/>
            <a:ext cx="7701677" cy="12877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r>
              <a:rPr lang="en-US" sz="40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2025-yil “Atrof-muhitni asrash va yashil iqtisodiyot yili”</a:t>
            </a:r>
            <a:endParaRPr lang="en-US" sz="4050" dirty="0"/>
          </a:p>
        </p:txBody>
      </p:sp>
      <p:sp>
        <p:nvSpPr>
          <p:cNvPr id="4" name="Shape 1"/>
          <p:cNvSpPr/>
          <p:nvPr/>
        </p:nvSpPr>
        <p:spPr>
          <a:xfrm>
            <a:off x="6505099" y="2432090"/>
            <a:ext cx="22860" cy="4962168"/>
          </a:xfrm>
          <a:prstGeom prst="roundRect">
            <a:avLst>
              <a:gd name="adj" fmla="val 378576"/>
            </a:avLst>
          </a:prstGeom>
          <a:solidFill>
            <a:srgbClr val="BDB8DF"/>
          </a:solidFill>
          <a:ln/>
        </p:spPr>
      </p:sp>
      <p:sp>
        <p:nvSpPr>
          <p:cNvPr id="5" name="Shape 2"/>
          <p:cNvSpPr/>
          <p:nvPr/>
        </p:nvSpPr>
        <p:spPr>
          <a:xfrm>
            <a:off x="6725424" y="2884051"/>
            <a:ext cx="721162" cy="22860"/>
          </a:xfrm>
          <a:prstGeom prst="roundRect">
            <a:avLst>
              <a:gd name="adj" fmla="val 378576"/>
            </a:avLst>
          </a:prstGeom>
          <a:solidFill>
            <a:srgbClr val="BDB8DF"/>
          </a:solidFill>
          <a:ln/>
        </p:spPr>
      </p:sp>
      <p:sp>
        <p:nvSpPr>
          <p:cNvPr id="6" name="Shape 3"/>
          <p:cNvSpPr/>
          <p:nvPr/>
        </p:nvSpPr>
        <p:spPr>
          <a:xfrm>
            <a:off x="6284774" y="2663785"/>
            <a:ext cx="463510" cy="463510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6456224" y="2740938"/>
            <a:ext cx="120610" cy="309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7649766" y="2638068"/>
            <a:ext cx="3634383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Atrof-muhitni muhofaza qilish</a:t>
            </a:r>
            <a:endParaRPr lang="en-US" sz="2000" dirty="0"/>
          </a:p>
        </p:txBody>
      </p:sp>
      <p:sp>
        <p:nvSpPr>
          <p:cNvPr id="9" name="Text 6"/>
          <p:cNvSpPr/>
          <p:nvPr/>
        </p:nvSpPr>
        <p:spPr>
          <a:xfrm>
            <a:off x="7649766" y="3083481"/>
            <a:ext cx="6259473" cy="659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Ta’lim jarayonida atrof-muhitni muhofaza qilishga oid bilimlarni o‘rgatish.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6725424" y="4606766"/>
            <a:ext cx="721162" cy="22860"/>
          </a:xfrm>
          <a:prstGeom prst="roundRect">
            <a:avLst>
              <a:gd name="adj" fmla="val 378576"/>
            </a:avLst>
          </a:prstGeom>
          <a:solidFill>
            <a:srgbClr val="BDB8DF"/>
          </a:solidFill>
          <a:ln/>
        </p:spPr>
      </p:sp>
      <p:sp>
        <p:nvSpPr>
          <p:cNvPr id="11" name="Shape 8"/>
          <p:cNvSpPr/>
          <p:nvPr/>
        </p:nvSpPr>
        <p:spPr>
          <a:xfrm>
            <a:off x="6284774" y="4386501"/>
            <a:ext cx="463510" cy="463510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6427530" y="4463653"/>
            <a:ext cx="177998" cy="309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400" dirty="0"/>
          </a:p>
        </p:txBody>
      </p:sp>
      <p:sp>
        <p:nvSpPr>
          <p:cNvPr id="13" name="Text 10"/>
          <p:cNvSpPr/>
          <p:nvPr/>
        </p:nvSpPr>
        <p:spPr>
          <a:xfrm>
            <a:off x="7649766" y="4360783"/>
            <a:ext cx="2575560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Yashil iqtisodiyot</a:t>
            </a:r>
            <a:endParaRPr lang="en-US" sz="2000" dirty="0"/>
          </a:p>
        </p:txBody>
      </p:sp>
      <p:sp>
        <p:nvSpPr>
          <p:cNvPr id="14" name="Text 11"/>
          <p:cNvSpPr/>
          <p:nvPr/>
        </p:nvSpPr>
        <p:spPr>
          <a:xfrm>
            <a:off x="7649766" y="4806196"/>
            <a:ext cx="6259473" cy="659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O‘quvchilarga yashil iqtisodiyotga oid tushunchalarni singdirish, ekologik toza texnologiyalarni o‘rgatish.</a:t>
            </a:r>
            <a:endParaRPr lang="en-US" sz="1600" dirty="0"/>
          </a:p>
        </p:txBody>
      </p:sp>
      <p:sp>
        <p:nvSpPr>
          <p:cNvPr id="15" name="Shape 12"/>
          <p:cNvSpPr/>
          <p:nvPr/>
        </p:nvSpPr>
        <p:spPr>
          <a:xfrm>
            <a:off x="6725424" y="6329482"/>
            <a:ext cx="721162" cy="22860"/>
          </a:xfrm>
          <a:prstGeom prst="roundRect">
            <a:avLst>
              <a:gd name="adj" fmla="val 378576"/>
            </a:avLst>
          </a:prstGeom>
          <a:solidFill>
            <a:srgbClr val="BDB8DF"/>
          </a:solidFill>
          <a:ln/>
        </p:spPr>
      </p:sp>
      <p:sp>
        <p:nvSpPr>
          <p:cNvPr id="16" name="Shape 13"/>
          <p:cNvSpPr/>
          <p:nvPr/>
        </p:nvSpPr>
        <p:spPr>
          <a:xfrm>
            <a:off x="6284774" y="6109216"/>
            <a:ext cx="463510" cy="463510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6428601" y="6186368"/>
            <a:ext cx="175855" cy="30908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400"/>
              </a:lnSpc>
              <a:buNone/>
            </a:pPr>
            <a:r>
              <a:rPr lang="en-US" sz="24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400" dirty="0"/>
          </a:p>
        </p:txBody>
      </p:sp>
      <p:sp>
        <p:nvSpPr>
          <p:cNvPr id="18" name="Text 15"/>
          <p:cNvSpPr/>
          <p:nvPr/>
        </p:nvSpPr>
        <p:spPr>
          <a:xfrm>
            <a:off x="7649766" y="6083498"/>
            <a:ext cx="2575560" cy="32182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Resurslarni tejash</a:t>
            </a:r>
            <a:endParaRPr lang="en-US" sz="2000" dirty="0"/>
          </a:p>
        </p:txBody>
      </p:sp>
      <p:sp>
        <p:nvSpPr>
          <p:cNvPr id="19" name="Text 16"/>
          <p:cNvSpPr/>
          <p:nvPr/>
        </p:nvSpPr>
        <p:spPr>
          <a:xfrm>
            <a:off x="7649766" y="6528911"/>
            <a:ext cx="6259473" cy="6593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Elekt energiyani tejash, suvni tejamli ishlatish va chiqindilarni qayta ishlash bo‘yicha amaliy ko‘nikmalarni shakllantirish.</a:t>
            </a:r>
            <a:endParaRPr lang="en-US" sz="1600" dirty="0"/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xmlns="" id="{19F7B71C-217F-4E83-AE79-452EF89C01B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12E34FE4-02DC-45AD-80EB-40517BA0DD45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29945" y="1090374"/>
            <a:ext cx="7656909" cy="13277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200"/>
              </a:lnSpc>
              <a:buNone/>
            </a:pPr>
            <a:r>
              <a:rPr lang="en-US" sz="41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Mehnat Munosabatlari va Qonunchiligi</a:t>
            </a:r>
            <a:endParaRPr lang="en-US" sz="41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9945" y="2736771"/>
            <a:ext cx="531138" cy="531138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29945" y="3480316"/>
            <a:ext cx="2655808" cy="331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Mehnat shartnomasi</a:t>
            </a:r>
            <a:endParaRPr lang="en-US" sz="2050" dirty="0"/>
          </a:p>
        </p:txBody>
      </p:sp>
      <p:sp>
        <p:nvSpPr>
          <p:cNvPr id="6" name="Text 2"/>
          <p:cNvSpPr/>
          <p:nvPr/>
        </p:nvSpPr>
        <p:spPr>
          <a:xfrm>
            <a:off x="6229945" y="3939659"/>
            <a:ext cx="3669149" cy="679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O‘qituvchilar bilan tuziladigan mehnat shartnomasi mazmuni va shartlari.</a:t>
            </a:r>
            <a:endParaRPr lang="en-US" sz="16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17706" y="2736771"/>
            <a:ext cx="531138" cy="531138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17706" y="3480316"/>
            <a:ext cx="2655808" cy="331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Ish haqi</a:t>
            </a:r>
            <a:endParaRPr lang="en-US" sz="2050" dirty="0"/>
          </a:p>
        </p:txBody>
      </p:sp>
      <p:sp>
        <p:nvSpPr>
          <p:cNvPr id="9" name="Text 4"/>
          <p:cNvSpPr/>
          <p:nvPr/>
        </p:nvSpPr>
        <p:spPr>
          <a:xfrm>
            <a:off x="10217706" y="3939659"/>
            <a:ext cx="3669149" cy="679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O‘qituvchilarning ish haqi miqdori va uni hisoblash tartibi.</a:t>
            </a:r>
            <a:endParaRPr lang="en-US" sz="16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9945" y="5256609"/>
            <a:ext cx="531138" cy="53113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229945" y="6000155"/>
            <a:ext cx="3489127" cy="331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Dam olish kunlari va ta’tillar</a:t>
            </a:r>
            <a:endParaRPr lang="en-US" sz="2050" dirty="0"/>
          </a:p>
        </p:txBody>
      </p:sp>
      <p:sp>
        <p:nvSpPr>
          <p:cNvPr id="12" name="Text 6"/>
          <p:cNvSpPr/>
          <p:nvPr/>
        </p:nvSpPr>
        <p:spPr>
          <a:xfrm>
            <a:off x="6229945" y="6459498"/>
            <a:ext cx="3669149" cy="679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O‘qituvchilarning dam olish kunlari va ta’tillariga oid qonunchilik hujjatlari.</a:t>
            </a:r>
            <a:endParaRPr lang="en-US" sz="1650" dirty="0"/>
          </a:p>
        </p:txBody>
      </p:sp>
      <p:pic>
        <p:nvPicPr>
          <p:cNvPr id="1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17706" y="5256609"/>
            <a:ext cx="531138" cy="531138"/>
          </a:xfrm>
          <a:prstGeom prst="rect">
            <a:avLst/>
          </a:prstGeom>
        </p:spPr>
      </p:pic>
      <p:sp>
        <p:nvSpPr>
          <p:cNvPr id="14" name="Text 7"/>
          <p:cNvSpPr/>
          <p:nvPr/>
        </p:nvSpPr>
        <p:spPr>
          <a:xfrm>
            <a:off x="10217706" y="6000155"/>
            <a:ext cx="2655808" cy="3319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600"/>
              </a:lnSpc>
              <a:buNone/>
            </a:pPr>
            <a:r>
              <a:rPr lang="en-US" sz="20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Mehnat sharoitlari</a:t>
            </a:r>
            <a:endParaRPr lang="en-US" sz="2050" dirty="0"/>
          </a:p>
        </p:txBody>
      </p:sp>
      <p:sp>
        <p:nvSpPr>
          <p:cNvPr id="15" name="Text 8"/>
          <p:cNvSpPr/>
          <p:nvPr/>
        </p:nvSpPr>
        <p:spPr>
          <a:xfrm>
            <a:off x="10217706" y="6459498"/>
            <a:ext cx="3669149" cy="67960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65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O‘qituvchilarning mehnat sharoitlari va ularning xavfsizligini ta’minlash.</a:t>
            </a:r>
            <a:endParaRPr lang="en-US" sz="1650" dirty="0"/>
          </a:p>
        </p:txBody>
      </p:sp>
      <p:pic>
        <p:nvPicPr>
          <p:cNvPr id="16" name="Graphic 2">
            <a:extLst>
              <a:ext uri="{FF2B5EF4-FFF2-40B4-BE49-F238E27FC236}">
                <a16:creationId xmlns:a16="http://schemas.microsoft.com/office/drawing/2014/main" xmlns="" id="{17E523D4-4C58-4E82-81C3-BE9F9EF755A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0" y="-31447"/>
            <a:ext cx="14630400" cy="1103086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26601A2A-D6E7-4B61-9F05-13E852801351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xmlns="" id="{02455902-AB12-4F67-8C66-D91CF99598BB}"/>
              </a:ext>
            </a:extLst>
          </p:cNvPr>
          <p:cNvPicPr>
            <a:picLocks noChangeAspect="1"/>
          </p:cNvPicPr>
          <p:nvPr/>
        </p:nvPicPr>
        <p:blipFill>
          <a:blip r:embed="rId1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1866" y="165400"/>
            <a:ext cx="2533477" cy="703300"/>
          </a:xfrm>
          <a:prstGeom prst="rect">
            <a:avLst/>
          </a:prstGeom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DF766682-021A-401D-B03A-85143F9AE14A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BABA727C-C54F-4378-970C-9FB87C3A17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1447"/>
            <a:ext cx="14630400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65D0353-D8EC-457D-94E5-E53FEFAF5A7C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857" y="141921"/>
            <a:ext cx="1799771" cy="70330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B206B224-DA96-4A09-96BB-91F8AA09FC51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6B657681-9E40-4D51-BC0C-FDCCB68AF647}"/>
              </a:ext>
            </a:extLst>
          </p:cNvPr>
          <p:cNvSpPr txBox="1"/>
          <p:nvPr/>
        </p:nvSpPr>
        <p:spPr>
          <a:xfrm>
            <a:off x="1704622" y="1084713"/>
            <a:ext cx="10239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Outfit Extra Bold" panose="020B0604020202020204" charset="0"/>
              </a:rPr>
              <a:t>Umumiy</a:t>
            </a:r>
            <a:r>
              <a:rPr lang="en-US" sz="2800" b="1" dirty="0">
                <a:solidFill>
                  <a:srgbClr val="002060"/>
                </a:solidFill>
                <a:latin typeface="Outfit Extra Bold" panose="020B060402020202020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Outfit Extra Bold" panose="020B0604020202020204" charset="0"/>
              </a:rPr>
              <a:t>o‘rta</a:t>
            </a:r>
            <a:r>
              <a:rPr lang="en-US" sz="2800" b="1" dirty="0">
                <a:solidFill>
                  <a:srgbClr val="002060"/>
                </a:solidFill>
                <a:latin typeface="Outfit Extra Bold" panose="020B060402020202020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Outfit Extra Bold" panose="020B0604020202020204" charset="0"/>
              </a:rPr>
              <a:t>ta’lim</a:t>
            </a:r>
            <a:r>
              <a:rPr lang="en-US" sz="2800" b="1" dirty="0">
                <a:solidFill>
                  <a:srgbClr val="002060"/>
                </a:solidFill>
                <a:latin typeface="Outfit Extra Bold" panose="020B060402020202020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Outfit Extra Bold" panose="020B0604020202020204" charset="0"/>
              </a:rPr>
              <a:t>maktab</a:t>
            </a:r>
            <a:r>
              <a:rPr lang="en-US" sz="2800" b="1" dirty="0">
                <a:solidFill>
                  <a:srgbClr val="002060"/>
                </a:solidFill>
                <a:latin typeface="Outfit Extra Bold" panose="020B060402020202020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Outfit Extra Bold" panose="020B0604020202020204" charset="0"/>
              </a:rPr>
              <a:t>o‘qituvchisining</a:t>
            </a:r>
            <a:r>
              <a:rPr lang="en-US" sz="2800" b="1" dirty="0">
                <a:solidFill>
                  <a:srgbClr val="002060"/>
                </a:solidFill>
                <a:latin typeface="Outfit Extra Bold" panose="020B060402020202020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Outfit Extra Bold" panose="020B0604020202020204" charset="0"/>
              </a:rPr>
              <a:t>kasb</a:t>
            </a:r>
            <a:r>
              <a:rPr lang="en-US" sz="2800" b="1" dirty="0">
                <a:solidFill>
                  <a:srgbClr val="002060"/>
                </a:solidFill>
                <a:latin typeface="Outfit Extra Bold" panose="020B0604020202020204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Outfit Extra Bold" panose="020B0604020202020204" charset="0"/>
              </a:rPr>
              <a:t>standarti</a:t>
            </a:r>
            <a:endParaRPr lang="ru-RU" sz="2800" b="1" dirty="0">
              <a:solidFill>
                <a:srgbClr val="002060"/>
              </a:solidFill>
            </a:endParaRPr>
          </a:p>
        </p:txBody>
      </p:sp>
      <p:grpSp>
        <p:nvGrpSpPr>
          <p:cNvPr id="37" name="Группа 36">
            <a:extLst>
              <a:ext uri="{FF2B5EF4-FFF2-40B4-BE49-F238E27FC236}">
                <a16:creationId xmlns:a16="http://schemas.microsoft.com/office/drawing/2014/main" xmlns="" id="{B89BEEC2-F16B-48B9-97D4-9B708B016FCC}"/>
              </a:ext>
            </a:extLst>
          </p:cNvPr>
          <p:cNvGrpSpPr/>
          <p:nvPr/>
        </p:nvGrpSpPr>
        <p:grpSpPr>
          <a:xfrm>
            <a:off x="790223" y="1761067"/>
            <a:ext cx="12417778" cy="6268331"/>
            <a:chOff x="793790" y="1621007"/>
            <a:chExt cx="11917499" cy="6385814"/>
          </a:xfrm>
        </p:grpSpPr>
        <p:sp>
          <p:nvSpPr>
            <p:cNvPr id="3" name="Text 0"/>
            <p:cNvSpPr/>
            <p:nvPr/>
          </p:nvSpPr>
          <p:spPr>
            <a:xfrm>
              <a:off x="793790" y="6324362"/>
              <a:ext cx="5670590" cy="708779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>
                <a:lnSpc>
                  <a:spcPts val="5550"/>
                </a:lnSpc>
                <a:buNone/>
              </a:pPr>
              <a:endParaRPr lang="en-US" sz="4450" dirty="0"/>
            </a:p>
          </p:txBody>
        </p:sp>
        <p:sp>
          <p:nvSpPr>
            <p:cNvPr id="9" name="Прямоугольник: скругленные углы 8">
              <a:extLst>
                <a:ext uri="{FF2B5EF4-FFF2-40B4-BE49-F238E27FC236}">
                  <a16:creationId xmlns:a16="http://schemas.microsoft.com/office/drawing/2014/main" xmlns="" id="{93BA2E7B-49EF-4812-BB92-AB26AFA08D8A}"/>
                </a:ext>
              </a:extLst>
            </p:cNvPr>
            <p:cNvSpPr/>
            <p:nvPr/>
          </p:nvSpPr>
          <p:spPr>
            <a:xfrm>
              <a:off x="1365951" y="1629552"/>
              <a:ext cx="3358447" cy="97345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1-bo‘lim.</a:t>
              </a:r>
            </a:p>
            <a:p>
              <a:pPr algn="ctr"/>
              <a:r>
                <a:rPr lang="en-US" b="1" dirty="0" err="1"/>
                <a:t>Umumiy</a:t>
              </a:r>
              <a:r>
                <a:rPr lang="en-US" b="1" dirty="0"/>
                <a:t> </a:t>
              </a:r>
              <a:r>
                <a:rPr lang="en-US" b="1" dirty="0" err="1"/>
                <a:t>ma’lumotlar</a:t>
              </a:r>
              <a:endParaRPr lang="ru-RU" b="1" dirty="0"/>
            </a:p>
          </p:txBody>
        </p:sp>
        <p:sp>
          <p:nvSpPr>
            <p:cNvPr id="10" name="Прямоугольник: скругленные углы 9">
              <a:extLst>
                <a:ext uri="{FF2B5EF4-FFF2-40B4-BE49-F238E27FC236}">
                  <a16:creationId xmlns:a16="http://schemas.microsoft.com/office/drawing/2014/main" xmlns="" id="{4C7370A2-FD96-4CA1-9A5D-52EA955A6107}"/>
                </a:ext>
              </a:extLst>
            </p:cNvPr>
            <p:cNvSpPr/>
            <p:nvPr/>
          </p:nvSpPr>
          <p:spPr>
            <a:xfrm>
              <a:off x="5587996" y="1627212"/>
              <a:ext cx="2788359" cy="9757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2-bo‘lim.</a:t>
              </a:r>
            </a:p>
            <a:p>
              <a:pPr algn="ctr"/>
              <a:r>
                <a:rPr lang="en-US" b="1" dirty="0" err="1"/>
                <a:t>Kasb</a:t>
              </a:r>
              <a:r>
                <a:rPr lang="en-US" b="1" dirty="0"/>
                <a:t> </a:t>
              </a:r>
              <a:r>
                <a:rPr lang="en-US" b="1" dirty="0" err="1"/>
                <a:t>standartiga</a:t>
              </a:r>
              <a:r>
                <a:rPr lang="en-US" b="1" dirty="0"/>
                <a:t> </a:t>
              </a:r>
              <a:r>
                <a:rPr lang="en-US" b="1" dirty="0" err="1"/>
                <a:t>kiritilgan</a:t>
              </a:r>
              <a:r>
                <a:rPr lang="en-US" b="1" dirty="0"/>
                <a:t> </a:t>
              </a:r>
              <a:r>
                <a:rPr lang="en-US" b="1" dirty="0" err="1"/>
                <a:t>kompetensiyalar</a:t>
              </a:r>
              <a:endParaRPr lang="ru-RU" b="1" dirty="0"/>
            </a:p>
          </p:txBody>
        </p:sp>
        <p:sp>
          <p:nvSpPr>
            <p:cNvPr id="11" name="Прямоугольник: скругленные углы 10">
              <a:extLst>
                <a:ext uri="{FF2B5EF4-FFF2-40B4-BE49-F238E27FC236}">
                  <a16:creationId xmlns:a16="http://schemas.microsoft.com/office/drawing/2014/main" xmlns="" id="{C6AEF8BB-C3A6-4CA5-9CC5-2DE22A8712B4}"/>
                </a:ext>
              </a:extLst>
            </p:cNvPr>
            <p:cNvSpPr/>
            <p:nvPr/>
          </p:nvSpPr>
          <p:spPr>
            <a:xfrm>
              <a:off x="9352844" y="1621007"/>
              <a:ext cx="3358445" cy="98199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3-bo‘lim.</a:t>
              </a:r>
            </a:p>
            <a:p>
              <a:pPr algn="ctr"/>
              <a:r>
                <a:rPr lang="en-US" b="1" dirty="0" err="1"/>
                <a:t>Umumlashtirilgan</a:t>
              </a:r>
              <a:r>
                <a:rPr lang="en-US" b="1" dirty="0"/>
                <a:t> </a:t>
              </a:r>
              <a:r>
                <a:rPr lang="en-US" b="1" dirty="0" err="1"/>
                <a:t>kompetensiya</a:t>
              </a:r>
              <a:r>
                <a:rPr lang="en-US" b="1" dirty="0"/>
                <a:t> </a:t>
              </a:r>
              <a:r>
                <a:rPr lang="en-US" b="1" dirty="0" err="1"/>
                <a:t>standartlarining</a:t>
              </a:r>
              <a:r>
                <a:rPr lang="en-US" b="1" dirty="0"/>
                <a:t> </a:t>
              </a:r>
              <a:r>
                <a:rPr lang="en-US" b="1" dirty="0" err="1"/>
                <a:t>tasnifi</a:t>
              </a:r>
              <a:endParaRPr lang="ru-RU" b="1" dirty="0"/>
            </a:p>
          </p:txBody>
        </p:sp>
        <p:cxnSp>
          <p:nvCxnSpPr>
            <p:cNvPr id="13" name="Прямая со стрелкой 12">
              <a:extLst>
                <a:ext uri="{FF2B5EF4-FFF2-40B4-BE49-F238E27FC236}">
                  <a16:creationId xmlns:a16="http://schemas.microsoft.com/office/drawing/2014/main" xmlns="" id="{48EDFEA0-D00C-4590-B545-AF95FA84C5E1}"/>
                </a:ext>
              </a:extLst>
            </p:cNvPr>
            <p:cNvCxnSpPr>
              <a:cxnSpLocks/>
              <a:stCxn id="9" idx="3"/>
              <a:endCxn id="10" idx="1"/>
            </p:cNvCxnSpPr>
            <p:nvPr/>
          </p:nvCxnSpPr>
          <p:spPr>
            <a:xfrm flipV="1">
              <a:off x="4724398" y="2115107"/>
              <a:ext cx="863598" cy="117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Прямая со стрелкой 13">
              <a:extLst>
                <a:ext uri="{FF2B5EF4-FFF2-40B4-BE49-F238E27FC236}">
                  <a16:creationId xmlns:a16="http://schemas.microsoft.com/office/drawing/2014/main" xmlns="" id="{D3C213F9-B4F5-4721-8D64-84D4B25C81D8}"/>
                </a:ext>
              </a:extLst>
            </p:cNvPr>
            <p:cNvCxnSpPr>
              <a:cxnSpLocks/>
              <a:endCxn id="11" idx="1"/>
            </p:cNvCxnSpPr>
            <p:nvPr/>
          </p:nvCxnSpPr>
          <p:spPr>
            <a:xfrm>
              <a:off x="8195730" y="2112004"/>
              <a:ext cx="1157114" cy="1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Прямоугольник: скругленные углы 15">
              <a:extLst>
                <a:ext uri="{FF2B5EF4-FFF2-40B4-BE49-F238E27FC236}">
                  <a16:creationId xmlns:a16="http://schemas.microsoft.com/office/drawing/2014/main" xmlns="" id="{F7E723A2-5DD6-41CD-9762-466D1E8FD181}"/>
                </a:ext>
              </a:extLst>
            </p:cNvPr>
            <p:cNvSpPr/>
            <p:nvPr/>
          </p:nvSpPr>
          <p:spPr>
            <a:xfrm>
              <a:off x="1365951" y="2780016"/>
              <a:ext cx="2061030" cy="44369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2-bo‘lim.</a:t>
              </a:r>
            </a:p>
          </p:txBody>
        </p:sp>
        <p:sp>
          <p:nvSpPr>
            <p:cNvPr id="17" name="Прямоугольник: скругленные углы 16">
              <a:extLst>
                <a:ext uri="{FF2B5EF4-FFF2-40B4-BE49-F238E27FC236}">
                  <a16:creationId xmlns:a16="http://schemas.microsoft.com/office/drawing/2014/main" xmlns="" id="{76811CC2-49F0-42B3-8424-CB69A64891EE}"/>
                </a:ext>
              </a:extLst>
            </p:cNvPr>
            <p:cNvSpPr/>
            <p:nvPr/>
          </p:nvSpPr>
          <p:spPr>
            <a:xfrm>
              <a:off x="4084155" y="2778435"/>
              <a:ext cx="2954465" cy="66801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solidFill>
                    <a:srgbClr val="002060"/>
                  </a:solidFill>
                </a:rPr>
                <a:t>Ta’lim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va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tarbiya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jarayonini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br>
                <a:rPr lang="en-US" b="1" dirty="0">
                  <a:solidFill>
                    <a:srgbClr val="002060"/>
                  </a:solidFill>
                </a:rPr>
              </a:br>
              <a:r>
                <a:rPr lang="en-US" b="1" dirty="0" err="1">
                  <a:solidFill>
                    <a:srgbClr val="002060"/>
                  </a:solidFill>
                </a:rPr>
                <a:t>boshqarish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18" name="Прямоугольник: скругленные углы 17">
              <a:extLst>
                <a:ext uri="{FF2B5EF4-FFF2-40B4-BE49-F238E27FC236}">
                  <a16:creationId xmlns:a16="http://schemas.microsoft.com/office/drawing/2014/main" xmlns="" id="{1D68779B-FDE1-418F-883E-33574D9FEAD3}"/>
                </a:ext>
              </a:extLst>
            </p:cNvPr>
            <p:cNvSpPr/>
            <p:nvPr/>
          </p:nvSpPr>
          <p:spPr>
            <a:xfrm>
              <a:off x="7484530" y="2769874"/>
              <a:ext cx="2954465" cy="66801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solidFill>
                    <a:srgbClr val="002060"/>
                  </a:solidFill>
                </a:rPr>
                <a:t>Kasbiy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rivojlanish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va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hamkorlik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cxnSp>
          <p:nvCxnSpPr>
            <p:cNvPr id="20" name="Прямая со стрелкой 19">
              <a:extLst>
                <a:ext uri="{FF2B5EF4-FFF2-40B4-BE49-F238E27FC236}">
                  <a16:creationId xmlns:a16="http://schemas.microsoft.com/office/drawing/2014/main" xmlns="" id="{A51D2007-936C-4962-9CD6-5B2D31E9DDE8}"/>
                </a:ext>
              </a:extLst>
            </p:cNvPr>
            <p:cNvCxnSpPr>
              <a:cxnSpLocks/>
              <a:stCxn id="16" idx="3"/>
            </p:cNvCxnSpPr>
            <p:nvPr/>
          </p:nvCxnSpPr>
          <p:spPr>
            <a:xfrm flipV="1">
              <a:off x="3426981" y="2994197"/>
              <a:ext cx="657174" cy="7664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20">
              <a:extLst>
                <a:ext uri="{FF2B5EF4-FFF2-40B4-BE49-F238E27FC236}">
                  <a16:creationId xmlns:a16="http://schemas.microsoft.com/office/drawing/2014/main" xmlns="" id="{F48B39ED-0E27-461B-A889-28AFFBB2291C}"/>
                </a:ext>
              </a:extLst>
            </p:cNvPr>
            <p:cNvCxnSpPr>
              <a:cxnSpLocks/>
            </p:cNvCxnSpPr>
            <p:nvPr/>
          </p:nvCxnSpPr>
          <p:spPr>
            <a:xfrm>
              <a:off x="7038620" y="2993983"/>
              <a:ext cx="445910" cy="787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Прямоугольник: скругленные углы 21">
              <a:extLst>
                <a:ext uri="{FF2B5EF4-FFF2-40B4-BE49-F238E27FC236}">
                  <a16:creationId xmlns:a16="http://schemas.microsoft.com/office/drawing/2014/main" xmlns="" id="{89D707DE-3E02-4A03-A550-2EC81B2BBDA5}"/>
                </a:ext>
              </a:extLst>
            </p:cNvPr>
            <p:cNvSpPr/>
            <p:nvPr/>
          </p:nvSpPr>
          <p:spPr>
            <a:xfrm>
              <a:off x="4084154" y="3628277"/>
              <a:ext cx="2954465" cy="66801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solidFill>
                    <a:srgbClr val="002060"/>
                  </a:solidFill>
                </a:rPr>
                <a:t>O‘quv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jarayonini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rejalashtirish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23" name="Прямоугольник: скругленные углы 22">
              <a:extLst>
                <a:ext uri="{FF2B5EF4-FFF2-40B4-BE49-F238E27FC236}">
                  <a16:creationId xmlns:a16="http://schemas.microsoft.com/office/drawing/2014/main" xmlns="" id="{E5B092E8-DC55-4338-BD52-560E0F3DA075}"/>
                </a:ext>
              </a:extLst>
            </p:cNvPr>
            <p:cNvSpPr/>
            <p:nvPr/>
          </p:nvSpPr>
          <p:spPr>
            <a:xfrm>
              <a:off x="4072024" y="4433276"/>
              <a:ext cx="2954465" cy="899827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b="1" dirty="0">
                  <a:solidFill>
                    <a:srgbClr val="002060"/>
                  </a:solidFill>
                </a:rPr>
                <a:t>Ta’lim samaradorligini ta’minlash</a:t>
              </a:r>
              <a:r>
                <a:rPr lang="uz-Cyrl-UZ" b="1" dirty="0">
                  <a:solidFill>
                    <a:srgbClr val="002060"/>
                  </a:solidFill>
                </a:rPr>
                <a:t> (</a:t>
              </a:r>
              <a:r>
                <a:rPr lang="en-US" b="1" dirty="0" err="1">
                  <a:solidFill>
                    <a:srgbClr val="002060"/>
                  </a:solidFill>
                </a:rPr>
                <a:t>ta’lim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dasturini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amalga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oshirish</a:t>
              </a:r>
              <a:r>
                <a:rPr lang="uz-Cyrl-UZ" b="1" dirty="0">
                  <a:solidFill>
                    <a:srgbClr val="002060"/>
                  </a:solidFill>
                </a:rPr>
                <a:t>)</a:t>
              </a:r>
              <a:endParaRPr lang="az-Latn-AZ" b="1" dirty="0">
                <a:solidFill>
                  <a:srgbClr val="002060"/>
                </a:solidFill>
              </a:endParaRPr>
            </a:p>
          </p:txBody>
        </p:sp>
        <p:sp>
          <p:nvSpPr>
            <p:cNvPr id="24" name="Прямоугольник: скругленные углы 23">
              <a:extLst>
                <a:ext uri="{FF2B5EF4-FFF2-40B4-BE49-F238E27FC236}">
                  <a16:creationId xmlns:a16="http://schemas.microsoft.com/office/drawing/2014/main" xmlns="" id="{4E7E0CF0-C059-43CE-B969-AEFEB1FA7A0C}"/>
                </a:ext>
              </a:extLst>
            </p:cNvPr>
            <p:cNvSpPr/>
            <p:nvPr/>
          </p:nvSpPr>
          <p:spPr>
            <a:xfrm>
              <a:off x="4084155" y="5456940"/>
              <a:ext cx="2954465" cy="66801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solidFill>
                    <a:srgbClr val="002060"/>
                  </a:solidFill>
                </a:rPr>
                <a:t>O‘zlashtirishni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baholash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va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qayta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aloqani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taqdim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etish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25" name="Прямоугольник: скругленные углы 24">
              <a:extLst>
                <a:ext uri="{FF2B5EF4-FFF2-40B4-BE49-F238E27FC236}">
                  <a16:creationId xmlns:a16="http://schemas.microsoft.com/office/drawing/2014/main" xmlns="" id="{AAC868AF-70F4-4FA2-95F3-93887271EF12}"/>
                </a:ext>
              </a:extLst>
            </p:cNvPr>
            <p:cNvSpPr/>
            <p:nvPr/>
          </p:nvSpPr>
          <p:spPr>
            <a:xfrm>
              <a:off x="4072024" y="6225068"/>
              <a:ext cx="2954465" cy="66801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az-Latn-AZ" b="1" dirty="0">
                  <a:solidFill>
                    <a:srgbClr val="002060"/>
                  </a:solidFill>
                </a:rPr>
                <a:t>Tarbiyaviy faoliyatni tashkil etish</a:t>
              </a:r>
            </a:p>
          </p:txBody>
        </p:sp>
        <p:sp>
          <p:nvSpPr>
            <p:cNvPr id="28" name="Прямоугольник: скругленные углы 27">
              <a:extLst>
                <a:ext uri="{FF2B5EF4-FFF2-40B4-BE49-F238E27FC236}">
                  <a16:creationId xmlns:a16="http://schemas.microsoft.com/office/drawing/2014/main" xmlns="" id="{89CA0693-4F76-42EF-8FA8-D905A2815DCB}"/>
                </a:ext>
              </a:extLst>
            </p:cNvPr>
            <p:cNvSpPr/>
            <p:nvPr/>
          </p:nvSpPr>
          <p:spPr>
            <a:xfrm>
              <a:off x="4084155" y="6978336"/>
              <a:ext cx="2954465" cy="1028485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solidFill>
                    <a:srgbClr val="002060"/>
                  </a:solidFill>
                </a:rPr>
                <a:t>Xavfsiz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rivojlantiruvchi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ta’lim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muhitini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yaratish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va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ta’minlash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29" name="Прямоугольник: скругленные углы 28">
              <a:extLst>
                <a:ext uri="{FF2B5EF4-FFF2-40B4-BE49-F238E27FC236}">
                  <a16:creationId xmlns:a16="http://schemas.microsoft.com/office/drawing/2014/main" xmlns="" id="{154574BF-FA86-4E49-8331-84D490A988F6}"/>
                </a:ext>
              </a:extLst>
            </p:cNvPr>
            <p:cNvSpPr/>
            <p:nvPr/>
          </p:nvSpPr>
          <p:spPr>
            <a:xfrm>
              <a:off x="7484530" y="3615569"/>
              <a:ext cx="2954465" cy="66801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solidFill>
                    <a:srgbClr val="002060"/>
                  </a:solidFill>
                </a:rPr>
                <a:t>O‘z-o‘zini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rivojlantirish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va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kasbiy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o‘sish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sp>
          <p:nvSpPr>
            <p:cNvPr id="30" name="Прямоугольник: скругленные углы 29">
              <a:extLst>
                <a:ext uri="{FF2B5EF4-FFF2-40B4-BE49-F238E27FC236}">
                  <a16:creationId xmlns:a16="http://schemas.microsoft.com/office/drawing/2014/main" xmlns="" id="{3F4F6CDE-88FE-4230-98AB-83B199D62213}"/>
                </a:ext>
              </a:extLst>
            </p:cNvPr>
            <p:cNvSpPr/>
            <p:nvPr/>
          </p:nvSpPr>
          <p:spPr>
            <a:xfrm>
              <a:off x="7498219" y="4447371"/>
              <a:ext cx="2954465" cy="1363072"/>
            </a:xfrm>
            <a:prstGeom prst="roundRect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 err="1">
                  <a:solidFill>
                    <a:srgbClr val="002060"/>
                  </a:solidFill>
                </a:rPr>
                <a:t>Hamkasblar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va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ta’lim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oluvchilarning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ota-onalari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bilan</a:t>
              </a:r>
              <a:r>
                <a:rPr lang="en-US" b="1" dirty="0">
                  <a:solidFill>
                    <a:srgbClr val="002060"/>
                  </a:solidFill>
                </a:rPr>
                <a:t> </a:t>
              </a:r>
              <a:r>
                <a:rPr lang="en-US" b="1" dirty="0" err="1">
                  <a:solidFill>
                    <a:srgbClr val="002060"/>
                  </a:solidFill>
                </a:rPr>
                <a:t>hamkorlik</a:t>
              </a:r>
              <a:endParaRPr lang="ru-RU" b="1" dirty="0">
                <a:solidFill>
                  <a:srgbClr val="002060"/>
                </a:solidFill>
              </a:endParaRPr>
            </a:p>
          </p:txBody>
        </p:sp>
        <p:cxnSp>
          <p:nvCxnSpPr>
            <p:cNvPr id="32" name="Прямая со стрелкой 31">
              <a:extLst>
                <a:ext uri="{FF2B5EF4-FFF2-40B4-BE49-F238E27FC236}">
                  <a16:creationId xmlns:a16="http://schemas.microsoft.com/office/drawing/2014/main" xmlns="" id="{A19AC22C-CC16-4682-8340-2F4988C5630E}"/>
                </a:ext>
              </a:extLst>
            </p:cNvPr>
            <p:cNvCxnSpPr>
              <a:stCxn id="17" idx="2"/>
              <a:endCxn id="22" idx="0"/>
            </p:cNvCxnSpPr>
            <p:nvPr/>
          </p:nvCxnSpPr>
          <p:spPr>
            <a:xfrm flipH="1">
              <a:off x="5561387" y="3446447"/>
              <a:ext cx="1" cy="18183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Прямая со стрелкой 33">
              <a:extLst>
                <a:ext uri="{FF2B5EF4-FFF2-40B4-BE49-F238E27FC236}">
                  <a16:creationId xmlns:a16="http://schemas.microsoft.com/office/drawing/2014/main" xmlns="" id="{4CD6D04C-5276-4E43-BBC4-F02E7878F257}"/>
                </a:ext>
              </a:extLst>
            </p:cNvPr>
            <p:cNvCxnSpPr>
              <a:stCxn id="18" idx="2"/>
              <a:endCxn id="29" idx="0"/>
            </p:cNvCxnSpPr>
            <p:nvPr/>
          </p:nvCxnSpPr>
          <p:spPr>
            <a:xfrm>
              <a:off x="8961763" y="3437886"/>
              <a:ext cx="0" cy="177683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Более 23 300 работ на тему «формирование команды»: стоковые ...">
            <a:extLst>
              <a:ext uri="{FF2B5EF4-FFF2-40B4-BE49-F238E27FC236}">
                <a16:creationId xmlns:a16="http://schemas.microsoft.com/office/drawing/2014/main" xmlns="" id="{3AD3B974-70E8-4591-B768-5AE4239BC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423" y="2737007"/>
            <a:ext cx="58293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84C95D9-805E-47DF-8605-7B0C480D75D1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xmlns="" id="{66266512-9742-4521-8114-6E5A91EC1A31}"/>
              </a:ext>
            </a:extLst>
          </p:cNvPr>
          <p:cNvSpPr/>
          <p:nvPr/>
        </p:nvSpPr>
        <p:spPr>
          <a:xfrm>
            <a:off x="2536854" y="1647351"/>
            <a:ext cx="3078489" cy="655722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err="1">
                <a:solidFill>
                  <a:srgbClr val="002060"/>
                </a:solidFill>
              </a:rPr>
              <a:t>O‘quv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jarayonini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rejalashtirish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855949E3-570C-4DA6-B3EF-A619147BFF66}"/>
              </a:ext>
            </a:extLst>
          </p:cNvPr>
          <p:cNvSpPr txBox="1"/>
          <p:nvPr/>
        </p:nvSpPr>
        <p:spPr>
          <a:xfrm>
            <a:off x="1015999" y="2652889"/>
            <a:ext cx="7021095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Latn-UZ" sz="2000" dirty="0"/>
              <a:t>Ta’limning aniq va o‘lchanadigan natijalarini, shuningdek ushbu natijalarga erishishda aniq muddatlar (yil, chorak, dars) uchun vazifalarni aniqlash va ularni rejalarda shakllantirish.</a:t>
            </a:r>
            <a:endParaRPr lang="en-US" sz="2000" dirty="0"/>
          </a:p>
          <a:p>
            <a:endParaRPr lang="uz-Cyrl-UZ" sz="2000" dirty="0"/>
          </a:p>
          <a:p>
            <a:r>
              <a:rPr lang="uz-Latn-UZ" sz="2000" dirty="0"/>
              <a:t>O‘quvchilarning bilimini baholash natijasida olingan ma’lumotlarni inobatga olgan holda rejalarni muvofiqlashtirish.</a:t>
            </a:r>
            <a:endParaRPr lang="en-US" sz="2000" dirty="0"/>
          </a:p>
          <a:p>
            <a:endParaRPr lang="ru-RU" sz="2000" dirty="0"/>
          </a:p>
          <a:p>
            <a:r>
              <a:rPr lang="uz-Latn-UZ" sz="2000" dirty="0"/>
              <a:t>Fanlararo kompetensiyalarni fanga singdirish,   o‘z fanini boshqa fanlar bilan o‘zaro bog‘lash (korrelyasiya).</a:t>
            </a:r>
            <a:endParaRPr lang="en-US" sz="2000" dirty="0"/>
          </a:p>
          <a:p>
            <a:endParaRPr lang="ru-RU" sz="2000" dirty="0"/>
          </a:p>
          <a:p>
            <a:r>
              <a:rPr lang="uz-Latn-UZ" sz="2000" dirty="0"/>
              <a:t>Zamonaviy axborot texnologiyalarini fanga singdirish.</a:t>
            </a:r>
            <a:endParaRPr lang="en-US" sz="2000" dirty="0"/>
          </a:p>
          <a:p>
            <a:endParaRPr lang="ru-RU" sz="2000" dirty="0"/>
          </a:p>
          <a:p>
            <a:r>
              <a:rPr lang="uz-Latn-UZ" sz="2000" dirty="0"/>
              <a:t>Dars vaqtini oqilona rejalashtirish, darsning maqsad, shakl va usullarni aniqlash.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165159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20685" y="1281887"/>
            <a:ext cx="12881967" cy="64436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050"/>
              </a:lnSpc>
              <a:buNone/>
            </a:pPr>
            <a:r>
              <a:rPr lang="en-US" sz="40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Davlat Fuqarolik Xizmatchilari Odob-Axloq Qoidalari</a:t>
            </a:r>
            <a:endParaRPr lang="en-US" sz="4050" dirty="0"/>
          </a:p>
        </p:txBody>
      </p:sp>
      <p:sp>
        <p:nvSpPr>
          <p:cNvPr id="3" name="Shape 1"/>
          <p:cNvSpPr/>
          <p:nvPr/>
        </p:nvSpPr>
        <p:spPr>
          <a:xfrm>
            <a:off x="721638" y="1947624"/>
            <a:ext cx="1648301" cy="1188006"/>
          </a:xfrm>
          <a:prstGeom prst="roundRect">
            <a:avLst>
              <a:gd name="adj" fmla="val 7290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935355" y="2335411"/>
            <a:ext cx="100489" cy="4124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000" dirty="0"/>
          </a:p>
        </p:txBody>
      </p:sp>
      <p:sp>
        <p:nvSpPr>
          <p:cNvPr id="5" name="Text 3"/>
          <p:cNvSpPr/>
          <p:nvPr/>
        </p:nvSpPr>
        <p:spPr>
          <a:xfrm>
            <a:off x="2576036" y="2153722"/>
            <a:ext cx="2577584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Hurmat va e’tibor</a:t>
            </a:r>
            <a:endParaRPr lang="en-US" sz="2000" dirty="0"/>
          </a:p>
        </p:txBody>
      </p:sp>
      <p:sp>
        <p:nvSpPr>
          <p:cNvPr id="6" name="Text 4"/>
          <p:cNvSpPr/>
          <p:nvPr/>
        </p:nvSpPr>
        <p:spPr>
          <a:xfrm>
            <a:off x="2576036" y="2599611"/>
            <a:ext cx="7217807" cy="3299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Barcha o‘quvchilar va ularning ota-onalariga hurmat bilan munosabatda bo‘lish.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2472928" y="3126105"/>
            <a:ext cx="11332845" cy="11430"/>
          </a:xfrm>
          <a:prstGeom prst="roundRect">
            <a:avLst>
              <a:gd name="adj" fmla="val 757717"/>
            </a:avLst>
          </a:prstGeom>
          <a:solidFill>
            <a:srgbClr val="BDB8DF"/>
          </a:solidFill>
          <a:ln/>
        </p:spPr>
      </p:sp>
      <p:sp>
        <p:nvSpPr>
          <p:cNvPr id="8" name="Shape 6"/>
          <p:cNvSpPr/>
          <p:nvPr/>
        </p:nvSpPr>
        <p:spPr>
          <a:xfrm>
            <a:off x="721638" y="3238619"/>
            <a:ext cx="3296722" cy="1188006"/>
          </a:xfrm>
          <a:prstGeom prst="roundRect">
            <a:avLst>
              <a:gd name="adj" fmla="val 7290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35355" y="3626406"/>
            <a:ext cx="148471" cy="4124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4224457" y="3444716"/>
            <a:ext cx="2577584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Adolatlilik</a:t>
            </a:r>
            <a:endParaRPr lang="en-US" sz="2000" dirty="0"/>
          </a:p>
        </p:txBody>
      </p:sp>
      <p:sp>
        <p:nvSpPr>
          <p:cNvPr id="11" name="Text 9"/>
          <p:cNvSpPr/>
          <p:nvPr/>
        </p:nvSpPr>
        <p:spPr>
          <a:xfrm>
            <a:off x="4224457" y="3890605"/>
            <a:ext cx="5533311" cy="3299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O‘quvchilarga nisbatan adolatli va teng imkoniyatlar yaratish.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121348" y="4417100"/>
            <a:ext cx="9684425" cy="11430"/>
          </a:xfrm>
          <a:prstGeom prst="roundRect">
            <a:avLst>
              <a:gd name="adj" fmla="val 757717"/>
            </a:avLst>
          </a:prstGeom>
          <a:solidFill>
            <a:srgbClr val="BDB8DF"/>
          </a:solidFill>
          <a:ln/>
        </p:spPr>
      </p:sp>
      <p:sp>
        <p:nvSpPr>
          <p:cNvPr id="13" name="Shape 11"/>
          <p:cNvSpPr/>
          <p:nvPr/>
        </p:nvSpPr>
        <p:spPr>
          <a:xfrm>
            <a:off x="721638" y="4529614"/>
            <a:ext cx="4945142" cy="1188006"/>
          </a:xfrm>
          <a:prstGeom prst="roundRect">
            <a:avLst>
              <a:gd name="adj" fmla="val 7290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935355" y="4917400"/>
            <a:ext cx="146685" cy="4124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000" dirty="0"/>
          </a:p>
        </p:txBody>
      </p:sp>
      <p:sp>
        <p:nvSpPr>
          <p:cNvPr id="15" name="Text 13"/>
          <p:cNvSpPr/>
          <p:nvPr/>
        </p:nvSpPr>
        <p:spPr>
          <a:xfrm>
            <a:off x="5872877" y="4735711"/>
            <a:ext cx="2577584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Shaffoflik</a:t>
            </a:r>
            <a:endParaRPr lang="en-US" sz="2000" dirty="0"/>
          </a:p>
        </p:txBody>
      </p:sp>
      <p:sp>
        <p:nvSpPr>
          <p:cNvPr id="16" name="Text 14"/>
          <p:cNvSpPr/>
          <p:nvPr/>
        </p:nvSpPr>
        <p:spPr>
          <a:xfrm>
            <a:off x="5872877" y="5181600"/>
            <a:ext cx="6319599" cy="32992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O‘z ish faoliyati va qarorlarini shaffof va ochiq tarzda amalga oshirish.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5769769" y="5708094"/>
            <a:ext cx="8036004" cy="11430"/>
          </a:xfrm>
          <a:prstGeom prst="roundRect">
            <a:avLst>
              <a:gd name="adj" fmla="val 757717"/>
            </a:avLst>
          </a:prstGeom>
          <a:solidFill>
            <a:srgbClr val="BDB8DF"/>
          </a:solidFill>
          <a:ln/>
        </p:spPr>
      </p:sp>
      <p:sp>
        <p:nvSpPr>
          <p:cNvPr id="18" name="Shape 16"/>
          <p:cNvSpPr/>
          <p:nvPr/>
        </p:nvSpPr>
        <p:spPr>
          <a:xfrm>
            <a:off x="721638" y="5820608"/>
            <a:ext cx="6593562" cy="1517928"/>
          </a:xfrm>
          <a:prstGeom prst="roundRect">
            <a:avLst>
              <a:gd name="adj" fmla="val 5706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935355" y="6373297"/>
            <a:ext cx="157996" cy="41243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32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4</a:t>
            </a:r>
            <a:endParaRPr lang="en-US" sz="2000" dirty="0"/>
          </a:p>
        </p:txBody>
      </p:sp>
      <p:sp>
        <p:nvSpPr>
          <p:cNvPr id="20" name="Text 18"/>
          <p:cNvSpPr/>
          <p:nvPr/>
        </p:nvSpPr>
        <p:spPr>
          <a:xfrm>
            <a:off x="7521297" y="6026706"/>
            <a:ext cx="2577584" cy="32218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Mas’uliyat</a:t>
            </a:r>
            <a:endParaRPr lang="en-US" sz="2000" dirty="0"/>
          </a:p>
        </p:txBody>
      </p:sp>
      <p:sp>
        <p:nvSpPr>
          <p:cNvPr id="21" name="Text 19"/>
          <p:cNvSpPr/>
          <p:nvPr/>
        </p:nvSpPr>
        <p:spPr>
          <a:xfrm>
            <a:off x="7521297" y="6472595"/>
            <a:ext cx="6181368" cy="65984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O‘z ish faoliyati va qarorlarining natijalariga mas’uliyatni o‘z zimmasiga olish.</a:t>
            </a:r>
            <a:endParaRPr lang="en-US" sz="1600" dirty="0"/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xmlns="" id="{925A113E-687F-4BFC-9892-A8602D01962D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68A56195-1256-470C-B91A-D22C8C0A3B28}"/>
              </a:ext>
            </a:extLst>
          </p:cNvPr>
          <p:cNvSpPr/>
          <p:nvPr/>
        </p:nvSpPr>
        <p:spPr>
          <a:xfrm>
            <a:off x="530578" y="1550572"/>
            <a:ext cx="8082845" cy="5128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z-Latn-UZ" sz="28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1-guruh </a:t>
            </a:r>
            <a:endParaRPr lang="ru-RU" sz="2800" kern="100" dirty="0"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</a:pP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uz-Latn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n’anaviy o‘quv jihozlaridan foydalan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gan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holda</a:t>
            </a:r>
            <a:r>
              <a:rPr lang="uz-Latn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qilib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uz-Latn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sifatini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uz-Latn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mumkin?  </a:t>
            </a:r>
            <a:endParaRPr lang="ru-RU" sz="2800" kern="100" dirty="0"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Latn-UZ" sz="28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2-guruh </a:t>
            </a:r>
            <a:endParaRPr lang="ru-RU" sz="2800" kern="100" dirty="0"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turlarini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ayting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ularga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izoh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uz-Latn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endParaRPr lang="ru-RU" sz="2800" kern="100" dirty="0"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z-Latn-UZ" sz="28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3-guruh uchun topshiriq</a:t>
            </a:r>
            <a:endParaRPr lang="ru-RU" sz="2800" kern="100" dirty="0"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O‘qituvchi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kasb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standartini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ta’lim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standartidan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farqini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ayting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uz-Latn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lang="ru-RU" sz="2800" kern="100" dirty="0"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z-Latn-UZ" sz="2800" b="1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4-guruh uchun topshiriq</a:t>
            </a:r>
            <a:endParaRPr lang="ru-RU" sz="2800" kern="100" dirty="0"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uz-Cyrl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Nima uchun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bugun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atrof-muhitni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asrashga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e’tibor</a:t>
            </a:r>
            <a:r>
              <a:rPr lang="en-US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kern="100" dirty="0" err="1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qaratilmoqda</a:t>
            </a:r>
            <a:r>
              <a:rPr lang="uz-Cyrl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r>
              <a:rPr lang="uz-Latn-UZ" sz="2800" kern="100" dirty="0">
                <a:latin typeface="Arial Narrow" panose="020B0606020202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2800" kern="100" dirty="0">
              <a:effectLst/>
              <a:latin typeface="Arial Narrow" panose="020B0606020202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6A49DEB3-6B96-4C63-972C-187382EEE9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1447"/>
            <a:ext cx="14630400" cy="1103086"/>
          </a:xfrm>
          <a:prstGeom prst="rect">
            <a:avLst/>
          </a:prstGeom>
        </p:spPr>
      </p:pic>
      <p:pic>
        <p:nvPicPr>
          <p:cNvPr id="1026" name="Picture 2" descr="Более 23 300 работ на тему «формирование команды»: стоковые ...">
            <a:extLst>
              <a:ext uri="{FF2B5EF4-FFF2-40B4-BE49-F238E27FC236}">
                <a16:creationId xmlns:a16="http://schemas.microsoft.com/office/drawing/2014/main" xmlns="" id="{3AD3B974-70E8-4591-B768-5AE4239BC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3423" y="2171700"/>
            <a:ext cx="58293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xmlns="" id="{E84C95D9-805E-47DF-8605-7B0C480D75D1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048;p35">
            <a:extLst>
              <a:ext uri="{FF2B5EF4-FFF2-40B4-BE49-F238E27FC236}">
                <a16:creationId xmlns:a16="http://schemas.microsoft.com/office/drawing/2014/main" xmlns="" id="{EF2A5E33-3792-4964-9964-8AA8449B7CA0}"/>
              </a:ext>
            </a:extLst>
          </p:cNvPr>
          <p:cNvSpPr txBox="1">
            <a:spLocks/>
          </p:cNvSpPr>
          <p:nvPr/>
        </p:nvSpPr>
        <p:spPr>
          <a:xfrm>
            <a:off x="1524657" y="1560529"/>
            <a:ext cx="11581163" cy="721545"/>
          </a:xfrm>
          <a:prstGeom prst="rect">
            <a:avLst/>
          </a:prstGeom>
        </p:spPr>
        <p:txBody>
          <a:bodyPr spcFirstLastPara="1" vert="horz" wrap="square" lIns="137089" tIns="137089" rIns="137089" bIns="137089" rtlCol="0"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</a:pPr>
            <a:r>
              <a:rPr lang="en-US" b="1" dirty="0">
                <a:latin typeface="Arial Narrow" panose="020B0606020202030204" pitchFamily="34" charset="0"/>
              </a:rPr>
              <a:t>REFLEKSIYA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95754EFE-480E-4D19-B79E-9DCBCC6499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31447"/>
            <a:ext cx="14630400" cy="1103086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xmlns="" id="{5B5729A8-0DE4-429E-951D-B518204AD0BA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8" name="Таблица 8">
            <a:extLst>
              <a:ext uri="{FF2B5EF4-FFF2-40B4-BE49-F238E27FC236}">
                <a16:creationId xmlns:a16="http://schemas.microsoft.com/office/drawing/2014/main" xmlns="" id="{E3A6CECF-95A8-4854-B83C-21BC7BFA9BC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8164824"/>
              </p:ext>
            </p:extLst>
          </p:nvPr>
        </p:nvGraphicFramePr>
        <p:xfrm>
          <a:off x="2727158" y="2767637"/>
          <a:ext cx="9817767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72589">
                  <a:extLst>
                    <a:ext uri="{9D8B030D-6E8A-4147-A177-3AD203B41FA5}">
                      <a16:colId xmlns:a16="http://schemas.microsoft.com/office/drawing/2014/main" xmlns="" val="1552740073"/>
                    </a:ext>
                  </a:extLst>
                </a:gridCol>
                <a:gridCol w="3272589">
                  <a:extLst>
                    <a:ext uri="{9D8B030D-6E8A-4147-A177-3AD203B41FA5}">
                      <a16:colId xmlns:a16="http://schemas.microsoft.com/office/drawing/2014/main" xmlns="" val="942322665"/>
                    </a:ext>
                  </a:extLst>
                </a:gridCol>
                <a:gridCol w="3272589">
                  <a:extLst>
                    <a:ext uri="{9D8B030D-6E8A-4147-A177-3AD203B41FA5}">
                      <a16:colId xmlns:a16="http://schemas.microsoft.com/office/drawing/2014/main" xmlns="" val="2204900631"/>
                    </a:ext>
                  </a:extLst>
                </a:gridCol>
              </a:tblGrid>
              <a:tr h="504915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/>
                        <a:t>Bilaman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/>
                        <a:t>Bilishni</a:t>
                      </a:r>
                      <a:r>
                        <a:rPr lang="en-US" sz="2800" dirty="0"/>
                        <a:t> </a:t>
                      </a:r>
                      <a:r>
                        <a:rPr lang="en-US" sz="2800" dirty="0" err="1"/>
                        <a:t>xohlayman</a:t>
                      </a:r>
                      <a:endParaRPr lang="ru-RU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err="1"/>
                        <a:t>Bildim</a:t>
                      </a:r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62622741"/>
                  </a:ext>
                </a:extLst>
              </a:tr>
              <a:tr h="504915">
                <a:tc>
                  <a:txBody>
                    <a:bodyPr/>
                    <a:lstStyle/>
                    <a:p>
                      <a:endParaRPr lang="ru-RU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846071495"/>
                  </a:ext>
                </a:extLst>
              </a:tr>
              <a:tr h="504915">
                <a:tc>
                  <a:txBody>
                    <a:bodyPr/>
                    <a:lstStyle/>
                    <a:p>
                      <a:endParaRPr lang="ru-RU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3691434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1754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4479845" y="2024918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Xulosa va Takliflar</a:t>
            </a:r>
            <a:endParaRPr lang="en-US" sz="4450" dirty="0"/>
          </a:p>
        </p:txBody>
      </p:sp>
      <p:grpSp>
        <p:nvGrpSpPr>
          <p:cNvPr id="15" name="Группа 14">
            <a:extLst>
              <a:ext uri="{FF2B5EF4-FFF2-40B4-BE49-F238E27FC236}">
                <a16:creationId xmlns:a16="http://schemas.microsoft.com/office/drawing/2014/main" xmlns="" id="{892F8C7D-3D9D-4C67-B43A-ACD06925CA5F}"/>
              </a:ext>
            </a:extLst>
          </p:cNvPr>
          <p:cNvGrpSpPr/>
          <p:nvPr/>
        </p:nvGrpSpPr>
        <p:grpSpPr>
          <a:xfrm>
            <a:off x="793790" y="3385701"/>
            <a:ext cx="13042701" cy="2610922"/>
            <a:chOff x="793790" y="4808101"/>
            <a:chExt cx="13042701" cy="2610922"/>
          </a:xfrm>
        </p:grpSpPr>
        <p:sp>
          <p:nvSpPr>
            <p:cNvPr id="4" name="Text 1"/>
            <p:cNvSpPr/>
            <p:nvPr/>
          </p:nvSpPr>
          <p:spPr>
            <a:xfrm>
              <a:off x="793790" y="4808101"/>
              <a:ext cx="4120753" cy="748427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ctr">
                <a:lnSpc>
                  <a:spcPts val="5850"/>
                </a:lnSpc>
                <a:buNone/>
              </a:pPr>
              <a:r>
                <a:rPr lang="en-US" sz="585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1</a:t>
              </a:r>
              <a:endParaRPr lang="en-US" sz="5850" dirty="0"/>
            </a:p>
          </p:txBody>
        </p:sp>
        <p:sp>
          <p:nvSpPr>
            <p:cNvPr id="5" name="Text 2"/>
            <p:cNvSpPr/>
            <p:nvPr/>
          </p:nvSpPr>
          <p:spPr>
            <a:xfrm>
              <a:off x="1436489" y="5839897"/>
              <a:ext cx="2835235" cy="354330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ctr">
                <a:lnSpc>
                  <a:spcPts val="2750"/>
                </a:lnSpc>
                <a:buNone/>
              </a:pPr>
              <a:r>
                <a:rPr lang="en-US" sz="220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Qonunlarni o‘rganish</a:t>
              </a:r>
              <a:endParaRPr lang="en-US" sz="2200" dirty="0"/>
            </a:p>
          </p:txBody>
        </p:sp>
        <p:sp>
          <p:nvSpPr>
            <p:cNvPr id="6" name="Text 3"/>
            <p:cNvSpPr/>
            <p:nvPr/>
          </p:nvSpPr>
          <p:spPr>
            <a:xfrm>
              <a:off x="793790" y="6330315"/>
              <a:ext cx="4120753" cy="108870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0" indent="0" algn="ctr">
                <a:lnSpc>
                  <a:spcPts val="2850"/>
                </a:lnSpc>
                <a:buNone/>
              </a:pPr>
              <a:r>
                <a:rPr lang="en-US" sz="1750" dirty="0">
                  <a:solidFill>
                    <a:srgbClr val="2A2742"/>
                  </a:solidFill>
                  <a:latin typeface="Arimo" pitchFamily="34" charset="0"/>
                  <a:ea typeface="Arimo" pitchFamily="34" charset="-122"/>
                  <a:cs typeface="Arimo" pitchFamily="34" charset="-120"/>
                </a:rPr>
                <a:t>Pedagog kadrlar ta’lim sohasidagi barcha normativ-huquqiy hujjatlarni puxta o‘rganishi kerak.</a:t>
              </a:r>
              <a:endParaRPr lang="en-US" sz="1750" dirty="0"/>
            </a:p>
          </p:txBody>
        </p:sp>
        <p:sp>
          <p:nvSpPr>
            <p:cNvPr id="7" name="Text 4"/>
            <p:cNvSpPr/>
            <p:nvPr/>
          </p:nvSpPr>
          <p:spPr>
            <a:xfrm>
              <a:off x="5254704" y="4808101"/>
              <a:ext cx="4120872" cy="748427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ctr">
                <a:lnSpc>
                  <a:spcPts val="5850"/>
                </a:lnSpc>
                <a:buNone/>
              </a:pPr>
              <a:r>
                <a:rPr lang="en-US" sz="585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2</a:t>
              </a:r>
              <a:endParaRPr lang="en-US" sz="5850" dirty="0"/>
            </a:p>
          </p:txBody>
        </p:sp>
        <p:sp>
          <p:nvSpPr>
            <p:cNvPr id="8" name="Text 5"/>
            <p:cNvSpPr/>
            <p:nvPr/>
          </p:nvSpPr>
          <p:spPr>
            <a:xfrm>
              <a:off x="5897523" y="5839897"/>
              <a:ext cx="2835235" cy="354330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ctr">
                <a:lnSpc>
                  <a:spcPts val="2750"/>
                </a:lnSpc>
                <a:buNone/>
              </a:pPr>
              <a:r>
                <a:rPr lang="en-US" sz="220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Kasbiy rivojlanish</a:t>
              </a:r>
              <a:endParaRPr lang="en-US" sz="2200" dirty="0"/>
            </a:p>
          </p:txBody>
        </p:sp>
        <p:sp>
          <p:nvSpPr>
            <p:cNvPr id="9" name="Text 6"/>
            <p:cNvSpPr/>
            <p:nvPr/>
          </p:nvSpPr>
          <p:spPr>
            <a:xfrm>
              <a:off x="5254704" y="6330315"/>
              <a:ext cx="4120872" cy="108870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0" indent="0" algn="ctr">
                <a:lnSpc>
                  <a:spcPts val="2850"/>
                </a:lnSpc>
                <a:buNone/>
              </a:pPr>
              <a:r>
                <a:rPr lang="en-US" sz="1750" dirty="0">
                  <a:solidFill>
                    <a:srgbClr val="2A2742"/>
                  </a:solidFill>
                  <a:latin typeface="Arimo" pitchFamily="34" charset="0"/>
                  <a:ea typeface="Arimo" pitchFamily="34" charset="-122"/>
                  <a:cs typeface="Arimo" pitchFamily="34" charset="-120"/>
                </a:rPr>
                <a:t>O‘z malakasini oshirish va yangi pedagogik texnologiyalarni o‘rganishga e’tibor qaratish.</a:t>
              </a:r>
              <a:endParaRPr lang="en-US" sz="1750" dirty="0"/>
            </a:p>
          </p:txBody>
        </p:sp>
        <p:sp>
          <p:nvSpPr>
            <p:cNvPr id="10" name="Text 7"/>
            <p:cNvSpPr/>
            <p:nvPr/>
          </p:nvSpPr>
          <p:spPr>
            <a:xfrm>
              <a:off x="9715738" y="4808101"/>
              <a:ext cx="4120753" cy="748427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ctr">
                <a:lnSpc>
                  <a:spcPts val="5850"/>
                </a:lnSpc>
                <a:buNone/>
              </a:pPr>
              <a:r>
                <a:rPr lang="en-US" sz="585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3</a:t>
              </a:r>
              <a:endParaRPr lang="en-US" sz="5850" dirty="0"/>
            </a:p>
          </p:txBody>
        </p:sp>
        <p:sp>
          <p:nvSpPr>
            <p:cNvPr id="11" name="Text 8"/>
            <p:cNvSpPr/>
            <p:nvPr/>
          </p:nvSpPr>
          <p:spPr>
            <a:xfrm>
              <a:off x="10358438" y="5839897"/>
              <a:ext cx="2835235" cy="354330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ctr">
                <a:lnSpc>
                  <a:spcPts val="2750"/>
                </a:lnSpc>
                <a:buNone/>
              </a:pPr>
              <a:r>
                <a:rPr lang="en-US" sz="2200" b="1" dirty="0">
                  <a:solidFill>
                    <a:srgbClr val="2A2742"/>
                  </a:solidFill>
                  <a:latin typeface="Outfit Extra Bold" pitchFamily="34" charset="0"/>
                  <a:ea typeface="Outfit Extra Bold" pitchFamily="34" charset="-122"/>
                  <a:cs typeface="Outfit Extra Bold" pitchFamily="34" charset="-120"/>
                </a:rPr>
                <a:t>Hamkorlik</a:t>
              </a:r>
              <a:endParaRPr lang="en-US" sz="2200" dirty="0"/>
            </a:p>
          </p:txBody>
        </p:sp>
        <p:sp>
          <p:nvSpPr>
            <p:cNvPr id="12" name="Text 9"/>
            <p:cNvSpPr/>
            <p:nvPr/>
          </p:nvSpPr>
          <p:spPr>
            <a:xfrm>
              <a:off x="9715738" y="6330315"/>
              <a:ext cx="4120753" cy="1088708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/>
            <a:lstStyle/>
            <a:p>
              <a:pPr marL="0" indent="0" algn="ctr">
                <a:lnSpc>
                  <a:spcPts val="2850"/>
                </a:lnSpc>
                <a:buNone/>
              </a:pPr>
              <a:r>
                <a:rPr lang="en-US" sz="1750" dirty="0">
                  <a:solidFill>
                    <a:srgbClr val="2A2742"/>
                  </a:solidFill>
                  <a:latin typeface="Arimo" pitchFamily="34" charset="0"/>
                  <a:ea typeface="Arimo" pitchFamily="34" charset="-122"/>
                  <a:cs typeface="Arimo" pitchFamily="34" charset="-120"/>
                </a:rPr>
                <a:t>Ta’lim muassasalarining boshqa xodimlari bilan hamkorlikni mustahkamlash.</a:t>
              </a:r>
              <a:endParaRPr lang="en-US" sz="1750" dirty="0"/>
            </a:p>
          </p:txBody>
        </p:sp>
      </p:grp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38CBF276-E458-4233-AFC4-36BEA46067C6}"/>
              </a:ext>
            </a:extLst>
          </p:cNvPr>
          <p:cNvSpPr/>
          <p:nvPr/>
        </p:nvSpPr>
        <p:spPr>
          <a:xfrm>
            <a:off x="12711289" y="7766756"/>
            <a:ext cx="1828800" cy="38930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d1998ff573537abfa08848bd87cabd0dcb3b2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3340</TotalTime>
  <Words>1036</Words>
  <Application>Microsoft Office PowerPoint</Application>
  <PresentationFormat>Произвольный</PresentationFormat>
  <Paragraphs>177</Paragraphs>
  <Slides>18</Slides>
  <Notes>13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Arial</vt:lpstr>
      <vt:lpstr>Times New Roman</vt:lpstr>
      <vt:lpstr>Arimo</vt:lpstr>
      <vt:lpstr>Roboto</vt:lpstr>
      <vt:lpstr>Calibri Light</vt:lpstr>
      <vt:lpstr>Outfit Extra Bold</vt:lpstr>
      <vt:lpstr>Calibri</vt:lpstr>
      <vt:lpstr>Arial Narrow</vt:lpstr>
      <vt:lpstr>Office Theme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Intel</cp:lastModifiedBy>
  <cp:revision>40</cp:revision>
  <dcterms:created xsi:type="dcterms:W3CDTF">2025-01-02T15:17:43Z</dcterms:created>
  <dcterms:modified xsi:type="dcterms:W3CDTF">2025-05-06T16:08:23Z</dcterms:modified>
</cp:coreProperties>
</file>