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72" d="100"/>
          <a:sy n="72" d="100"/>
        </p:scale>
        <p:origin x="6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43482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5669280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</p:sp>
      <p:pic>
        <p:nvPicPr>
          <p:cNvPr id="3" name="Image 0" descr="/mnt/data/a_bright_colorful_ultra_clean_classroom_scene_in_batch_1.png"/>
          <p:cNvPicPr>
            <a:picLocks noChangeAspect="1"/>
          </p:cNvPicPr>
          <p:nvPr/>
        </p:nvPicPr>
        <p:blipFill>
          <a:blip r:embed="rId3"/>
          <a:srcRect l="23237" r="23237"/>
          <a:stretch/>
        </p:blipFill>
        <p:spPr>
          <a:xfrm>
            <a:off x="5669280" y="0"/>
            <a:ext cx="6522415" cy="685800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594360" y="1078992"/>
            <a:ext cx="4663440" cy="17373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3100" b="1" dirty="0">
                <a:solidFill>
                  <a:srgbClr val="17324D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3.2.3.TIMSS xalqaro dasturi asosida savol va topshiriqlar ishlab chiqish</a:t>
            </a:r>
            <a:endParaRPr lang="en-US" sz="3100" dirty="0"/>
          </a:p>
        </p:txBody>
      </p:sp>
      <p:sp>
        <p:nvSpPr>
          <p:cNvPr id="5" name="Text 2"/>
          <p:cNvSpPr/>
          <p:nvPr/>
        </p:nvSpPr>
        <p:spPr>
          <a:xfrm>
            <a:off x="640080" y="2971800"/>
            <a:ext cx="466344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2F80ED"/>
                </a:solidFill>
              </a:rPr>
              <a:t>               2 soat amaliy mashg‘ulot</a:t>
            </a:r>
            <a:endParaRPr lang="en-US" sz="1900" dirty="0"/>
          </a:p>
        </p:txBody>
      </p:sp>
      <p:sp>
        <p:nvSpPr>
          <p:cNvPr id="6" name="Text 3"/>
          <p:cNvSpPr/>
          <p:nvPr/>
        </p:nvSpPr>
        <p:spPr>
          <a:xfrm>
            <a:off x="640080" y="3502152"/>
            <a:ext cx="4480560" cy="7315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700" dirty="0">
                <a:solidFill>
                  <a:srgbClr val="17324D"/>
                </a:solidFill>
              </a:rPr>
              <a:t>3.2-modul: Boshlang‘ich ta’lim bo‘yicha xalqaro baholash dasturlari mazmuni</a:t>
            </a:r>
            <a:endParaRPr lang="en-US" sz="1700" dirty="0"/>
          </a:p>
        </p:txBody>
      </p:sp>
      <p:sp>
        <p:nvSpPr>
          <p:cNvPr id="7" name="Shape 4"/>
          <p:cNvSpPr/>
          <p:nvPr/>
        </p:nvSpPr>
        <p:spPr>
          <a:xfrm>
            <a:off x="640080" y="4443984"/>
            <a:ext cx="4206240" cy="0"/>
          </a:xfrm>
          <a:prstGeom prst="line">
            <a:avLst/>
          </a:prstGeom>
          <a:noFill/>
          <a:ln w="12700">
            <a:solidFill>
              <a:srgbClr val="F2994A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640079" y="4773168"/>
            <a:ext cx="4780059" cy="102412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Autofit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17324D"/>
                </a:solidFill>
              </a:rPr>
              <a:t>Tuzuvchi: Xusanova Madina Askarovna</a:t>
            </a:r>
            <a:endParaRPr lang="en-US" sz="2400" dirty="0"/>
          </a:p>
        </p:txBody>
      </p:sp>
      <p:sp>
        <p:nvSpPr>
          <p:cNvPr id="9" name="Text 6"/>
          <p:cNvSpPr/>
          <p:nvPr/>
        </p:nvSpPr>
        <p:spPr>
          <a:xfrm>
            <a:off x="640080" y="5321808"/>
            <a:ext cx="4206240" cy="47548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endParaRPr lang="en-US" sz="1550" dirty="0"/>
          </a:p>
        </p:txBody>
      </p:sp>
      <p:sp>
        <p:nvSpPr>
          <p:cNvPr id="10" name="Text 7"/>
          <p:cNvSpPr/>
          <p:nvPr/>
        </p:nvSpPr>
        <p:spPr>
          <a:xfrm>
            <a:off x="11448288" y="6473952"/>
            <a:ext cx="365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BA4B8"/>
                </a:solidFill>
              </a:rPr>
              <a:t>1</a:t>
            </a:r>
            <a:endParaRPr lang="en-US" sz="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7F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56032"/>
            <a:ext cx="7863840" cy="47548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800" b="1" dirty="0">
                <a:solidFill>
                  <a:srgbClr val="17324D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Mashg‘ulot maqsadi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21208" y="777240"/>
            <a:ext cx="749808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5A6B7A"/>
                </a:solidFill>
              </a:rPr>
              <a:t>TIMSS formatidagi topshiriqlarni tahlil qilish, tuzish va darsga moslashtirish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502920" y="1143000"/>
            <a:ext cx="11201400" cy="0"/>
          </a:xfrm>
          <a:prstGeom prst="line">
            <a:avLst/>
          </a:prstGeom>
          <a:noFill/>
          <a:ln w="12700">
            <a:solidFill>
              <a:srgbClr val="2F80ED">
                <a:alpha val="85000"/>
              </a:srgbClr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731520" y="1508760"/>
            <a:ext cx="5623560" cy="420624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ctr">
            <a:normAutofit/>
          </a:bodyPr>
          <a:lstStyle/>
          <a:p>
            <a:pPr marL="0" indent="0">
              <a:buNone/>
            </a:pPr>
            <a:r>
              <a:rPr lang="en-US" sz="2000" dirty="0">
                <a:solidFill>
                  <a:srgbClr val="17324D"/>
                </a:solidFill>
              </a:rPr>
              <a:t>• TIMSS mashq daftari va matematika topshiriqlaridan samarali foydalanish;
</a:t>
            </a: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17324D"/>
                </a:solidFill>
              </a:rPr>
              <a:t>• mazmuniy va kognitiv xususiyatlarni tahlil qilish;
</a:t>
            </a: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17324D"/>
                </a:solidFill>
              </a:rPr>
              <a:t>• bilish, qo‘llash va mulohaza yuritish darajalariga mos savollar tuzish;
</a:t>
            </a: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17324D"/>
                </a:solidFill>
              </a:rPr>
              <a:t>• baholash mezonlari va natijalar asosida metodik yechim ishlab chiqish.</a:t>
            </a:r>
            <a:endParaRPr lang="en-US" sz="2000" dirty="0"/>
          </a:p>
        </p:txBody>
      </p:sp>
      <p:pic>
        <p:nvPicPr>
          <p:cNvPr id="6" name="Image 0" descr="/mnt/data/wide_bright_classroom_illustration_scene_in_a_cle_batch_2.png"/>
          <p:cNvPicPr>
            <a:picLocks noChangeAspect="1"/>
          </p:cNvPicPr>
          <p:nvPr/>
        </p:nvPicPr>
        <p:blipFill>
          <a:blip r:embed="rId3"/>
          <a:srcRect l="18959" r="18959"/>
          <a:stretch/>
        </p:blipFill>
        <p:spPr>
          <a:xfrm>
            <a:off x="6629400" y="1261872"/>
            <a:ext cx="4892040" cy="4434840"/>
          </a:xfrm>
          <a:prstGeom prst="rect">
            <a:avLst/>
          </a:prstGeom>
        </p:spPr>
      </p:pic>
      <p:sp>
        <p:nvSpPr>
          <p:cNvPr id="7" name="Shape 4"/>
          <p:cNvSpPr/>
          <p:nvPr/>
        </p:nvSpPr>
        <p:spPr>
          <a:xfrm>
            <a:off x="777240" y="5925312"/>
            <a:ext cx="1417320" cy="384048"/>
          </a:xfrm>
          <a:prstGeom prst="roundRect">
            <a:avLst>
              <a:gd name="adj" fmla="val 19048"/>
            </a:avLst>
          </a:prstGeom>
          <a:solidFill>
            <a:srgbClr val="2F80ED"/>
          </a:solidFill>
          <a:ln w="12700">
            <a:solidFill>
              <a:srgbClr val="2F80ED">
                <a:alpha val="0"/>
              </a:srgbClr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868680" y="6016752"/>
            <a:ext cx="1234440" cy="20116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</a:rPr>
              <a:t>80 daqiqa</a:t>
            </a:r>
            <a:endParaRPr lang="en-US" sz="1250" dirty="0"/>
          </a:p>
        </p:txBody>
      </p:sp>
      <p:sp>
        <p:nvSpPr>
          <p:cNvPr id="9" name="Shape 6"/>
          <p:cNvSpPr/>
          <p:nvPr/>
        </p:nvSpPr>
        <p:spPr>
          <a:xfrm>
            <a:off x="2359152" y="5925312"/>
            <a:ext cx="2057400" cy="384048"/>
          </a:xfrm>
          <a:prstGeom prst="roundRect">
            <a:avLst>
              <a:gd name="adj" fmla="val 19048"/>
            </a:avLst>
          </a:prstGeom>
          <a:solidFill>
            <a:srgbClr val="1AA6B7"/>
          </a:solidFill>
          <a:ln w="12700">
            <a:solidFill>
              <a:srgbClr val="1AA6B7">
                <a:alpha val="0"/>
              </a:srgbClr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2450592" y="6016752"/>
            <a:ext cx="1874520" cy="20116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</a:rPr>
              <a:t>amaliy mashg‘ulot</a:t>
            </a:r>
            <a:endParaRPr lang="en-US" sz="1250" dirty="0"/>
          </a:p>
        </p:txBody>
      </p:sp>
      <p:sp>
        <p:nvSpPr>
          <p:cNvPr id="11" name="Shape 8"/>
          <p:cNvSpPr/>
          <p:nvPr/>
        </p:nvSpPr>
        <p:spPr>
          <a:xfrm>
            <a:off x="4572000" y="5925312"/>
            <a:ext cx="2148840" cy="384048"/>
          </a:xfrm>
          <a:prstGeom prst="roundRect">
            <a:avLst>
              <a:gd name="adj" fmla="val 19048"/>
            </a:avLst>
          </a:prstGeom>
          <a:solidFill>
            <a:srgbClr val="F2994A"/>
          </a:solidFill>
          <a:ln w="12700">
            <a:solidFill>
              <a:srgbClr val="F2994A">
                <a:alpha val="0"/>
              </a:srgbClr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4663440" y="6016752"/>
            <a:ext cx="1965960" cy="20116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</a:rPr>
              <a:t>4-sinf matematika</a:t>
            </a:r>
            <a:endParaRPr lang="en-US" sz="1250" dirty="0"/>
          </a:p>
        </p:txBody>
      </p:sp>
      <p:sp>
        <p:nvSpPr>
          <p:cNvPr id="13" name="Text 10"/>
          <p:cNvSpPr/>
          <p:nvPr/>
        </p:nvSpPr>
        <p:spPr>
          <a:xfrm>
            <a:off x="11448288" y="6473952"/>
            <a:ext cx="365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BA4B8"/>
                </a:solidFill>
              </a:rPr>
              <a:t>2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7F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56032"/>
            <a:ext cx="7863840" cy="47548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800" b="1" dirty="0">
                <a:solidFill>
                  <a:srgbClr val="17324D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Amaliy mashg‘ulot rejasi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21208" y="777240"/>
            <a:ext cx="749808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5A6B7A"/>
                </a:solidFill>
              </a:rPr>
              <a:t>Beshta yo‘nalish asosida ishlanadi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502920" y="1143000"/>
            <a:ext cx="11201400" cy="0"/>
          </a:xfrm>
          <a:prstGeom prst="line">
            <a:avLst/>
          </a:prstGeom>
          <a:noFill/>
          <a:ln w="12700">
            <a:solidFill>
              <a:srgbClr val="2F80ED">
                <a:alpha val="8500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822960" y="1417320"/>
            <a:ext cx="530352" cy="530352"/>
          </a:xfrm>
          <a:prstGeom prst="ellipse">
            <a:avLst/>
          </a:prstGeom>
          <a:solidFill>
            <a:srgbClr val="2F80ED"/>
          </a:solidFill>
          <a:ln w="12700">
            <a:solidFill>
              <a:srgbClr val="2F80ED">
                <a:alpha val="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822960" y="1490472"/>
            <a:ext cx="53035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</a:rPr>
              <a:t>1</a:t>
            </a:r>
            <a:endParaRPr lang="en-US" sz="1700" dirty="0"/>
          </a:p>
        </p:txBody>
      </p:sp>
      <p:sp>
        <p:nvSpPr>
          <p:cNvPr id="7" name="Text 5"/>
          <p:cNvSpPr/>
          <p:nvPr/>
        </p:nvSpPr>
        <p:spPr>
          <a:xfrm>
            <a:off x="1508760" y="1426464"/>
            <a:ext cx="9692640" cy="4297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850" dirty="0">
                <a:solidFill>
                  <a:srgbClr val="17324D"/>
                </a:solidFill>
              </a:rPr>
              <a:t>TIMSS matematika topshiriqlarining mazmuniy va kognitiv tuzilishini tahlil qilish</a:t>
            </a:r>
            <a:endParaRPr lang="en-US" sz="1850" dirty="0"/>
          </a:p>
        </p:txBody>
      </p:sp>
      <p:sp>
        <p:nvSpPr>
          <p:cNvPr id="8" name="Shape 6"/>
          <p:cNvSpPr/>
          <p:nvPr/>
        </p:nvSpPr>
        <p:spPr>
          <a:xfrm>
            <a:off x="822960" y="2276856"/>
            <a:ext cx="530352" cy="530352"/>
          </a:xfrm>
          <a:prstGeom prst="ellipse">
            <a:avLst/>
          </a:prstGeom>
          <a:solidFill>
            <a:srgbClr val="27AE60"/>
          </a:solidFill>
          <a:ln w="12700">
            <a:solidFill>
              <a:srgbClr val="27AE60">
                <a:alpha val="0"/>
              </a:srgbClr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822960" y="2350008"/>
            <a:ext cx="53035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</a:rPr>
              <a:t>2</a:t>
            </a:r>
            <a:endParaRPr lang="en-US" sz="1700" dirty="0"/>
          </a:p>
        </p:txBody>
      </p:sp>
      <p:sp>
        <p:nvSpPr>
          <p:cNvPr id="10" name="Text 8"/>
          <p:cNvSpPr/>
          <p:nvPr/>
        </p:nvSpPr>
        <p:spPr>
          <a:xfrm>
            <a:off x="1508760" y="2286000"/>
            <a:ext cx="9692640" cy="4297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850" dirty="0">
                <a:solidFill>
                  <a:srgbClr val="17324D"/>
                </a:solidFill>
              </a:rPr>
              <a:t>TIMSS mashq daftari bilan ishlash va topshiriqlardan unumli foydalanish</a:t>
            </a:r>
            <a:endParaRPr lang="en-US" sz="1850" dirty="0"/>
          </a:p>
        </p:txBody>
      </p:sp>
      <p:sp>
        <p:nvSpPr>
          <p:cNvPr id="11" name="Shape 9"/>
          <p:cNvSpPr/>
          <p:nvPr/>
        </p:nvSpPr>
        <p:spPr>
          <a:xfrm>
            <a:off x="822960" y="3136392"/>
            <a:ext cx="530352" cy="530352"/>
          </a:xfrm>
          <a:prstGeom prst="ellipse">
            <a:avLst/>
          </a:prstGeom>
          <a:solidFill>
            <a:srgbClr val="F2994A"/>
          </a:solidFill>
          <a:ln w="12700">
            <a:solidFill>
              <a:srgbClr val="F2994A">
                <a:alpha val="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22960" y="3209544"/>
            <a:ext cx="53035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</a:rPr>
              <a:t>3</a:t>
            </a:r>
            <a:endParaRPr lang="en-US" sz="1700" dirty="0"/>
          </a:p>
        </p:txBody>
      </p:sp>
      <p:sp>
        <p:nvSpPr>
          <p:cNvPr id="13" name="Text 11"/>
          <p:cNvSpPr/>
          <p:nvPr/>
        </p:nvSpPr>
        <p:spPr>
          <a:xfrm>
            <a:off x="1508760" y="3145536"/>
            <a:ext cx="9692640" cy="4297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850" dirty="0">
                <a:solidFill>
                  <a:srgbClr val="17324D"/>
                </a:solidFill>
              </a:rPr>
              <a:t>Bilish, qo‘llash va mulohaza yuritish darajalariga mos savol-topshiriqlar ishlab chiqish</a:t>
            </a:r>
            <a:endParaRPr lang="en-US" sz="1850" dirty="0"/>
          </a:p>
        </p:txBody>
      </p:sp>
      <p:sp>
        <p:nvSpPr>
          <p:cNvPr id="14" name="Shape 12"/>
          <p:cNvSpPr/>
          <p:nvPr/>
        </p:nvSpPr>
        <p:spPr>
          <a:xfrm>
            <a:off x="822960" y="3995928"/>
            <a:ext cx="530352" cy="530352"/>
          </a:xfrm>
          <a:prstGeom prst="ellipse">
            <a:avLst/>
          </a:prstGeom>
          <a:solidFill>
            <a:srgbClr val="7B61FF"/>
          </a:solidFill>
          <a:ln w="12700">
            <a:solidFill>
              <a:srgbClr val="7B61FF">
                <a:alpha val="0"/>
              </a:srgbClr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22960" y="4069080"/>
            <a:ext cx="53035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</a:rPr>
              <a:t>4</a:t>
            </a:r>
            <a:endParaRPr lang="en-US" sz="1700" dirty="0"/>
          </a:p>
        </p:txBody>
      </p:sp>
      <p:sp>
        <p:nvSpPr>
          <p:cNvPr id="16" name="Text 14"/>
          <p:cNvSpPr/>
          <p:nvPr/>
        </p:nvSpPr>
        <p:spPr>
          <a:xfrm>
            <a:off x="1508760" y="4005072"/>
            <a:ext cx="9692640" cy="4297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850" dirty="0">
                <a:solidFill>
                  <a:srgbClr val="17324D"/>
                </a:solidFill>
              </a:rPr>
              <a:t>Darslik topshiriqlarini TIMSS formatiga adaptatsiya qilish</a:t>
            </a:r>
            <a:endParaRPr lang="en-US" sz="1850" dirty="0"/>
          </a:p>
        </p:txBody>
      </p:sp>
      <p:sp>
        <p:nvSpPr>
          <p:cNvPr id="17" name="Shape 15"/>
          <p:cNvSpPr/>
          <p:nvPr/>
        </p:nvSpPr>
        <p:spPr>
          <a:xfrm>
            <a:off x="822960" y="4855464"/>
            <a:ext cx="530352" cy="530352"/>
          </a:xfrm>
          <a:prstGeom prst="ellipse">
            <a:avLst/>
          </a:prstGeom>
          <a:solidFill>
            <a:srgbClr val="EB5757"/>
          </a:solidFill>
          <a:ln w="12700">
            <a:solidFill>
              <a:srgbClr val="EB5757">
                <a:alpha val="0"/>
              </a:srgbClr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822960" y="4928616"/>
            <a:ext cx="53035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</a:rPr>
              <a:t>5</a:t>
            </a:r>
            <a:endParaRPr lang="en-US" sz="1700" dirty="0"/>
          </a:p>
        </p:txBody>
      </p:sp>
      <p:sp>
        <p:nvSpPr>
          <p:cNvPr id="19" name="Text 17"/>
          <p:cNvSpPr/>
          <p:nvPr/>
        </p:nvSpPr>
        <p:spPr>
          <a:xfrm>
            <a:off x="1508760" y="4864608"/>
            <a:ext cx="9692640" cy="4297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850" dirty="0">
                <a:solidFill>
                  <a:srgbClr val="17324D"/>
                </a:solidFill>
              </a:rPr>
              <a:t>Baholash mezonlari va natijalarni tahlil qilish</a:t>
            </a:r>
            <a:endParaRPr lang="en-US" sz="1850" dirty="0"/>
          </a:p>
        </p:txBody>
      </p:sp>
      <p:sp>
        <p:nvSpPr>
          <p:cNvPr id="20" name="Text 18"/>
          <p:cNvSpPr/>
          <p:nvPr/>
        </p:nvSpPr>
        <p:spPr>
          <a:xfrm>
            <a:off x="11448288" y="6473952"/>
            <a:ext cx="365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BA4B8"/>
                </a:solidFill>
              </a:rPr>
              <a:t>3</a:t>
            </a:r>
            <a:endParaRPr lang="en-US" sz="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7F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56032"/>
            <a:ext cx="7863840" cy="47548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800" b="1" dirty="0">
                <a:solidFill>
                  <a:srgbClr val="17324D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TIMSS topshiriqlarining tuzilishi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21208" y="777240"/>
            <a:ext cx="749808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5A6B7A"/>
                </a:solidFill>
              </a:rPr>
              <a:t>Ikki o‘lcham: mazmun sohasi va kognitiv soha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502920" y="1143000"/>
            <a:ext cx="11201400" cy="0"/>
          </a:xfrm>
          <a:prstGeom prst="line">
            <a:avLst/>
          </a:prstGeom>
          <a:noFill/>
          <a:ln w="12700">
            <a:solidFill>
              <a:srgbClr val="2F80ED">
                <a:alpha val="8500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640080" y="1417320"/>
            <a:ext cx="3337560" cy="2148840"/>
          </a:xfrm>
          <a:prstGeom prst="roundRect">
            <a:avLst>
              <a:gd name="adj" fmla="val 4255"/>
            </a:avLst>
          </a:prstGeom>
          <a:solidFill>
            <a:srgbClr val="FFFFFF"/>
          </a:solidFill>
          <a:ln w="12700">
            <a:solidFill>
              <a:srgbClr val="2F80ED">
                <a:alpha val="90000"/>
              </a:srgbClr>
            </a:solidFill>
            <a:prstDash val="solid"/>
          </a:ln>
          <a:effectLst>
            <a:outerShdw blurRad="12700" dist="50800" dir="2700000" algn="bl" rotWithShape="0">
              <a:srgbClr val="D4E4F7">
                <a:alpha val="25000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841248" y="1581912"/>
            <a:ext cx="293522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F80ED"/>
                </a:solidFill>
              </a:rPr>
              <a:t>Mazmun sohasi</a:t>
            </a:r>
            <a:endParaRPr lang="en-US" sz="1800" dirty="0"/>
          </a:p>
        </p:txBody>
      </p:sp>
      <p:sp>
        <p:nvSpPr>
          <p:cNvPr id="7" name="Text 5"/>
          <p:cNvSpPr/>
          <p:nvPr/>
        </p:nvSpPr>
        <p:spPr>
          <a:xfrm>
            <a:off x="841248" y="1984248"/>
            <a:ext cx="2935224" cy="143560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570" dirty="0">
                <a:solidFill>
                  <a:srgbClr val="17324D"/>
                </a:solidFill>
              </a:rPr>
              <a:t>4-sinfda sonlar, o‘lchash va geometriya, ma’lumotlar bilan ishlash yo‘nalishlari qamrab olinadi.</a:t>
            </a:r>
            <a:endParaRPr lang="en-US" sz="1570" dirty="0"/>
          </a:p>
        </p:txBody>
      </p:sp>
      <p:sp>
        <p:nvSpPr>
          <p:cNvPr id="8" name="Shape 6"/>
          <p:cNvSpPr/>
          <p:nvPr/>
        </p:nvSpPr>
        <p:spPr>
          <a:xfrm>
            <a:off x="4434840" y="1417320"/>
            <a:ext cx="3337560" cy="2148840"/>
          </a:xfrm>
          <a:prstGeom prst="roundRect">
            <a:avLst>
              <a:gd name="adj" fmla="val 4255"/>
            </a:avLst>
          </a:prstGeom>
          <a:solidFill>
            <a:srgbClr val="FFFFFF"/>
          </a:solidFill>
          <a:ln w="12700">
            <a:solidFill>
              <a:srgbClr val="27AE60">
                <a:alpha val="90000"/>
              </a:srgbClr>
            </a:solidFill>
            <a:prstDash val="solid"/>
          </a:ln>
          <a:effectLst>
            <a:outerShdw blurRad="12700" dist="50800" dir="2700000" algn="bl" rotWithShape="0">
              <a:srgbClr val="D4E4F7">
                <a:alpha val="25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4636008" y="1581912"/>
            <a:ext cx="293522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7AE60"/>
                </a:solidFill>
              </a:rPr>
              <a:t>Kognitiv soha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4636008" y="1984248"/>
            <a:ext cx="2935224" cy="143560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570" dirty="0">
                <a:solidFill>
                  <a:srgbClr val="17324D"/>
                </a:solidFill>
              </a:rPr>
              <a:t>Topshiriq o‘quvchidan bilish, qo‘llash yoki mulohaza yuritishni talab qiladi.</a:t>
            </a:r>
            <a:endParaRPr lang="en-US" sz="1570" dirty="0"/>
          </a:p>
        </p:txBody>
      </p:sp>
      <p:sp>
        <p:nvSpPr>
          <p:cNvPr id="11" name="Shape 9"/>
          <p:cNvSpPr/>
          <p:nvPr/>
        </p:nvSpPr>
        <p:spPr>
          <a:xfrm>
            <a:off x="8183880" y="1417320"/>
            <a:ext cx="3337560" cy="2148840"/>
          </a:xfrm>
          <a:prstGeom prst="roundRect">
            <a:avLst>
              <a:gd name="adj" fmla="val 4255"/>
            </a:avLst>
          </a:prstGeom>
          <a:solidFill>
            <a:srgbClr val="FFFFFF"/>
          </a:solidFill>
          <a:ln w="12700">
            <a:solidFill>
              <a:srgbClr val="F2994A">
                <a:alpha val="90000"/>
              </a:srgbClr>
            </a:solidFill>
            <a:prstDash val="solid"/>
          </a:ln>
          <a:effectLst>
            <a:outerShdw blurRad="12700" dist="50800" dir="2700000" algn="bl" rotWithShape="0">
              <a:srgbClr val="D4E4F7">
                <a:alpha val="25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8385048" y="1581912"/>
            <a:ext cx="293522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F2994A"/>
                </a:solidFill>
              </a:rPr>
              <a:t>Hayotiy kontekst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8385048" y="1984248"/>
            <a:ext cx="2935224" cy="143560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570" dirty="0">
                <a:solidFill>
                  <a:srgbClr val="17324D"/>
                </a:solidFill>
              </a:rPr>
              <a:t>Faqat natijani topish emas, strategiyani tanlash, ma’lumotni tahlil qilish va izohlash muhim.</a:t>
            </a:r>
            <a:endParaRPr lang="en-US" sz="1570" dirty="0"/>
          </a:p>
        </p:txBody>
      </p:sp>
      <p:sp>
        <p:nvSpPr>
          <p:cNvPr id="14" name="Text 12"/>
          <p:cNvSpPr/>
          <p:nvPr/>
        </p:nvSpPr>
        <p:spPr>
          <a:xfrm>
            <a:off x="1005840" y="4160520"/>
            <a:ext cx="10241280" cy="7315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2500" b="1" dirty="0">
                <a:solidFill>
                  <a:srgbClr val="17324D"/>
                </a:solidFill>
              </a:rPr>
              <a:t>Mazmun + kognitiv talab + kontekst = TIMSS uslubidagi sifatli topshiriq</a:t>
            </a:r>
            <a:endParaRPr lang="en-US" sz="2500" dirty="0"/>
          </a:p>
        </p:txBody>
      </p:sp>
      <p:sp>
        <p:nvSpPr>
          <p:cNvPr id="15" name="Shape 13"/>
          <p:cNvSpPr/>
          <p:nvPr/>
        </p:nvSpPr>
        <p:spPr>
          <a:xfrm>
            <a:off x="1097280" y="5074920"/>
            <a:ext cx="9966960" cy="0"/>
          </a:xfrm>
          <a:prstGeom prst="line">
            <a:avLst/>
          </a:prstGeom>
          <a:noFill/>
          <a:ln w="12700">
            <a:solidFill>
              <a:srgbClr val="1AA6B7"/>
            </a:solidFill>
            <a:prstDash val="solid"/>
            <a:headEnd type="none"/>
            <a:tailEnd type="triangle"/>
          </a:ln>
        </p:spPr>
      </p:sp>
      <p:sp>
        <p:nvSpPr>
          <p:cNvPr id="16" name="Text 14"/>
          <p:cNvSpPr/>
          <p:nvPr/>
        </p:nvSpPr>
        <p:spPr>
          <a:xfrm>
            <a:off x="11448288" y="6473952"/>
            <a:ext cx="365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BA4B8"/>
                </a:solidFill>
              </a:rPr>
              <a:t>4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7F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56032"/>
            <a:ext cx="7863840" cy="47548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800" b="1" dirty="0">
                <a:solidFill>
                  <a:srgbClr val="17324D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Kognitiv darajalar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21208" y="777240"/>
            <a:ext cx="749808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5A6B7A"/>
                </a:solidFill>
              </a:rPr>
              <a:t>Savol fe’llari darajani aniqlashga yordam beradi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502920" y="1143000"/>
            <a:ext cx="11201400" cy="0"/>
          </a:xfrm>
          <a:prstGeom prst="line">
            <a:avLst/>
          </a:prstGeom>
          <a:noFill/>
          <a:ln w="12700">
            <a:solidFill>
              <a:srgbClr val="2F80ED">
                <a:alpha val="8500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640080" y="1417320"/>
            <a:ext cx="3520440" cy="4114800"/>
          </a:xfrm>
          <a:prstGeom prst="roundRect">
            <a:avLst>
              <a:gd name="adj" fmla="val 2597"/>
            </a:avLst>
          </a:prstGeom>
          <a:solidFill>
            <a:srgbClr val="FFFFFF"/>
          </a:solidFill>
          <a:ln w="12700">
            <a:solidFill>
              <a:srgbClr val="2F80ED">
                <a:alpha val="90000"/>
              </a:srgbClr>
            </a:solidFill>
            <a:prstDash val="solid"/>
          </a:ln>
          <a:effectLst>
            <a:outerShdw blurRad="12700" dist="50800" dir="2700000" algn="bl" rotWithShape="0">
              <a:srgbClr val="D4E4F7">
                <a:alpha val="25000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841248" y="1581912"/>
            <a:ext cx="311810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F80ED"/>
                </a:solidFill>
              </a:rPr>
              <a:t>1. Bilish</a:t>
            </a:r>
            <a:endParaRPr lang="en-US" sz="1800" dirty="0"/>
          </a:p>
        </p:txBody>
      </p:sp>
      <p:sp>
        <p:nvSpPr>
          <p:cNvPr id="7" name="Text 5"/>
          <p:cNvSpPr/>
          <p:nvPr/>
        </p:nvSpPr>
        <p:spPr>
          <a:xfrm>
            <a:off x="841248" y="1984248"/>
            <a:ext cx="3118104" cy="34015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570" dirty="0">
                <a:solidFill>
                  <a:srgbClr val="17324D"/>
                </a:solidFill>
              </a:rPr>
              <a:t>Fakt, qoida, amal va oddiy tartibni esga tushirish yoki bajarish.</a:t>
            </a:r>
            <a:endParaRPr lang="en-US" sz="1570" dirty="0"/>
          </a:p>
          <a:p>
            <a:pPr marL="0" indent="0">
              <a:buNone/>
            </a:pPr>
            <a:r>
              <a:rPr lang="en-US" sz="1570" dirty="0">
                <a:solidFill>
                  <a:srgbClr val="17324D"/>
                </a:solidFill>
              </a:rPr>
              <a:t>Fe’llar: hisobla, top, aniqlang, yozing.</a:t>
            </a:r>
            <a:endParaRPr lang="en-US" sz="1570" dirty="0"/>
          </a:p>
        </p:txBody>
      </p:sp>
      <p:sp>
        <p:nvSpPr>
          <p:cNvPr id="8" name="Shape 6"/>
          <p:cNvSpPr/>
          <p:nvPr/>
        </p:nvSpPr>
        <p:spPr>
          <a:xfrm>
            <a:off x="4343400" y="1417320"/>
            <a:ext cx="3520440" cy="4114800"/>
          </a:xfrm>
          <a:prstGeom prst="roundRect">
            <a:avLst>
              <a:gd name="adj" fmla="val 2597"/>
            </a:avLst>
          </a:prstGeom>
          <a:solidFill>
            <a:srgbClr val="FFFFFF"/>
          </a:solidFill>
          <a:ln w="12700">
            <a:solidFill>
              <a:srgbClr val="27AE60">
                <a:alpha val="90000"/>
              </a:srgbClr>
            </a:solidFill>
            <a:prstDash val="solid"/>
          </a:ln>
          <a:effectLst>
            <a:outerShdw blurRad="12700" dist="50800" dir="2700000" algn="bl" rotWithShape="0">
              <a:srgbClr val="D4E4F7">
                <a:alpha val="25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4544568" y="1581912"/>
            <a:ext cx="311810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7AE60"/>
                </a:solidFill>
              </a:rPr>
              <a:t>2. Qo‘llash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4544568" y="1984248"/>
            <a:ext cx="3118104" cy="34015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570" dirty="0">
                <a:solidFill>
                  <a:srgbClr val="17324D"/>
                </a:solidFill>
              </a:rPr>
              <a:t>O‘rganilgan bilim va usulni tanish yoki biroz o‘zgargan vaziyatda qo‘llash.</a:t>
            </a:r>
            <a:endParaRPr lang="en-US" sz="1570" dirty="0"/>
          </a:p>
          <a:p>
            <a:pPr marL="0" indent="0">
              <a:buNone/>
            </a:pPr>
            <a:r>
              <a:rPr lang="en-US" sz="1570" dirty="0">
                <a:solidFill>
                  <a:srgbClr val="17324D"/>
                </a:solidFill>
              </a:rPr>
              <a:t>Fe’llar: yeching, foydalaning, moslang.</a:t>
            </a:r>
            <a:endParaRPr lang="en-US" sz="1570" dirty="0"/>
          </a:p>
        </p:txBody>
      </p:sp>
      <p:sp>
        <p:nvSpPr>
          <p:cNvPr id="11" name="Shape 9"/>
          <p:cNvSpPr/>
          <p:nvPr/>
        </p:nvSpPr>
        <p:spPr>
          <a:xfrm>
            <a:off x="8046720" y="1417320"/>
            <a:ext cx="3520440" cy="4114800"/>
          </a:xfrm>
          <a:prstGeom prst="roundRect">
            <a:avLst>
              <a:gd name="adj" fmla="val 2597"/>
            </a:avLst>
          </a:prstGeom>
          <a:solidFill>
            <a:srgbClr val="FFFFFF"/>
          </a:solidFill>
          <a:ln w="12700">
            <a:solidFill>
              <a:srgbClr val="F2994A">
                <a:alpha val="90000"/>
              </a:srgbClr>
            </a:solidFill>
            <a:prstDash val="solid"/>
          </a:ln>
          <a:effectLst>
            <a:outerShdw blurRad="12700" dist="50800" dir="2700000" algn="bl" rotWithShape="0">
              <a:srgbClr val="D4E4F7">
                <a:alpha val="25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8247888" y="1581912"/>
            <a:ext cx="311810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F2994A"/>
                </a:solidFill>
              </a:rPr>
              <a:t>3. Mulohaza yuritish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8247888" y="1984248"/>
            <a:ext cx="3118104" cy="34015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570" dirty="0">
                <a:solidFill>
                  <a:srgbClr val="17324D"/>
                </a:solidFill>
              </a:rPr>
              <a:t>Tahlil qilish, strategiya tanlash, asoslash, yechimni tekshirish.</a:t>
            </a:r>
            <a:endParaRPr lang="en-US" sz="1570" dirty="0"/>
          </a:p>
          <a:p>
            <a:pPr marL="0" indent="0">
              <a:buNone/>
            </a:pPr>
            <a:r>
              <a:rPr lang="en-US" sz="1570" dirty="0">
                <a:solidFill>
                  <a:srgbClr val="17324D"/>
                </a:solidFill>
              </a:rPr>
              <a:t>Fe’llar: asoslang, taqqoslang, tushuntiring.</a:t>
            </a:r>
            <a:endParaRPr lang="en-US" sz="1570" dirty="0"/>
          </a:p>
        </p:txBody>
      </p:sp>
      <p:sp>
        <p:nvSpPr>
          <p:cNvPr id="14" name="Text 12"/>
          <p:cNvSpPr/>
          <p:nvPr/>
        </p:nvSpPr>
        <p:spPr>
          <a:xfrm>
            <a:off x="11448288" y="6473952"/>
            <a:ext cx="365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BA4B8"/>
                </a:solidFill>
              </a:rPr>
              <a:t>5</a:t>
            </a:r>
            <a:endParaRPr lang="en-US" sz="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1F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56032"/>
            <a:ext cx="7863840" cy="47548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800" b="1" dirty="0">
                <a:solidFill>
                  <a:srgbClr val="17324D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TIMSS 2027: raqamli va interaktiv yondashuv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21208" y="777240"/>
            <a:ext cx="749808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5A6B7A"/>
                </a:solidFill>
              </a:rPr>
              <a:t>Topshiriq o‘quvchining fikrlash strategiyasini ko‘rsatishi kerak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502920" y="1143000"/>
            <a:ext cx="11201400" cy="0"/>
          </a:xfrm>
          <a:prstGeom prst="line">
            <a:avLst/>
          </a:prstGeom>
          <a:noFill/>
          <a:ln w="12700">
            <a:solidFill>
              <a:srgbClr val="2F80ED">
                <a:alpha val="85000"/>
              </a:srgbClr>
            </a:solidFill>
            <a:prstDash val="solid"/>
          </a:ln>
        </p:spPr>
      </p:sp>
      <p:pic>
        <p:nvPicPr>
          <p:cNvPr id="5" name="Image 0" descr="/mnt/data/wide_bright_classroom_illustration_scene_in_a_cle_batch_2.png"/>
          <p:cNvPicPr>
            <a:picLocks noChangeAspect="1"/>
          </p:cNvPicPr>
          <p:nvPr/>
        </p:nvPicPr>
        <p:blipFill>
          <a:blip r:embed="rId3"/>
          <a:srcRect l="16058" r="16058"/>
          <a:stretch/>
        </p:blipFill>
        <p:spPr>
          <a:xfrm>
            <a:off x="594360" y="1325880"/>
            <a:ext cx="5349240" cy="443484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6400800" y="1554480"/>
            <a:ext cx="5120640" cy="406908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ctr">
            <a:normAutofit/>
          </a:bodyPr>
          <a:lstStyle/>
          <a:p>
            <a:pPr marL="0" indent="0">
              <a:buNone/>
            </a:pPr>
            <a:r>
              <a:rPr lang="en-US" sz="2100" dirty="0">
                <a:solidFill>
                  <a:srgbClr val="17324D"/>
                </a:solidFill>
              </a:rPr>
              <a:t>• raqamli va interaktiv topshiriqlar;
</a:t>
            </a:r>
            <a:endParaRPr lang="en-US" sz="2100" dirty="0"/>
          </a:p>
          <a:p>
            <a:pPr marL="0" indent="0">
              <a:buNone/>
            </a:pPr>
            <a:r>
              <a:rPr lang="en-US" sz="2100" dirty="0">
                <a:solidFill>
                  <a:srgbClr val="17324D"/>
                </a:solidFill>
              </a:rPr>
              <a:t>• real hayotiy vaziyatlar;
</a:t>
            </a:r>
            <a:endParaRPr lang="en-US" sz="2100" dirty="0"/>
          </a:p>
          <a:p>
            <a:pPr marL="0" indent="0">
              <a:buNone/>
            </a:pPr>
            <a:r>
              <a:rPr lang="en-US" sz="2100" dirty="0">
                <a:solidFill>
                  <a:srgbClr val="17324D"/>
                </a:solidFill>
              </a:rPr>
              <a:t>• moslashuvchan test dizayni;
</a:t>
            </a:r>
            <a:endParaRPr lang="en-US" sz="2100" dirty="0"/>
          </a:p>
          <a:p>
            <a:pPr marL="0" indent="0">
              <a:buNone/>
            </a:pPr>
            <a:r>
              <a:rPr lang="en-US" sz="2100" dirty="0">
                <a:solidFill>
                  <a:srgbClr val="17324D"/>
                </a:solidFill>
              </a:rPr>
              <a:t>• hisoblash tafakkuriga e’tibor;
</a:t>
            </a:r>
            <a:endParaRPr lang="en-US" sz="2100" dirty="0"/>
          </a:p>
          <a:p>
            <a:pPr marL="0" indent="0">
              <a:buNone/>
            </a:pPr>
            <a:r>
              <a:rPr lang="en-US" sz="2100" dirty="0">
                <a:solidFill>
                  <a:srgbClr val="17324D"/>
                </a:solidFill>
              </a:rPr>
              <a:t>• ma’lumotni o‘qish va izohlash.</a:t>
            </a:r>
            <a:endParaRPr lang="en-US" sz="2100" dirty="0"/>
          </a:p>
        </p:txBody>
      </p:sp>
      <p:sp>
        <p:nvSpPr>
          <p:cNvPr id="7" name="Text 4"/>
          <p:cNvSpPr/>
          <p:nvPr/>
        </p:nvSpPr>
        <p:spPr>
          <a:xfrm>
            <a:off x="11448288" y="6473952"/>
            <a:ext cx="365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BA4B8"/>
                </a:solidFill>
              </a:rPr>
              <a:t>6</a:t>
            </a:r>
            <a:endParaRPr lang="en-US" sz="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7F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56032"/>
            <a:ext cx="7863840" cy="47548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800" b="1" dirty="0">
                <a:solidFill>
                  <a:srgbClr val="17324D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TIMSS mashq daftari bilan ishlash algoritmi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21208" y="777240"/>
            <a:ext cx="749808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5A6B7A"/>
                </a:solidFill>
              </a:rPr>
              <a:t>Topshiriq bajarishdan oldin ham, keyin ham tahlil qilinadi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502920" y="1143000"/>
            <a:ext cx="11201400" cy="0"/>
          </a:xfrm>
          <a:prstGeom prst="line">
            <a:avLst/>
          </a:prstGeom>
          <a:noFill/>
          <a:ln w="12700">
            <a:solidFill>
              <a:srgbClr val="2F80ED">
                <a:alpha val="8500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731520" y="1444752"/>
            <a:ext cx="530352" cy="530352"/>
          </a:xfrm>
          <a:prstGeom prst="ellipse">
            <a:avLst/>
          </a:prstGeom>
          <a:solidFill>
            <a:srgbClr val="2F80ED"/>
          </a:solidFill>
          <a:ln w="12700">
            <a:solidFill>
              <a:srgbClr val="2F80ED">
                <a:alpha val="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731520" y="1517904"/>
            <a:ext cx="53035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</a:rPr>
              <a:t>1</a:t>
            </a:r>
            <a:endParaRPr lang="en-US" sz="1700" dirty="0"/>
          </a:p>
        </p:txBody>
      </p:sp>
      <p:sp>
        <p:nvSpPr>
          <p:cNvPr id="7" name="Text 5"/>
          <p:cNvSpPr/>
          <p:nvPr/>
        </p:nvSpPr>
        <p:spPr>
          <a:xfrm>
            <a:off x="1417320" y="1444752"/>
            <a:ext cx="429768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750" dirty="0">
                <a:solidFill>
                  <a:srgbClr val="17324D"/>
                </a:solidFill>
              </a:rPr>
              <a:t>Mazmun va kognitiv ko‘nikmani aniqlash</a:t>
            </a:r>
            <a:endParaRPr lang="en-US" sz="1750" dirty="0"/>
          </a:p>
        </p:txBody>
      </p:sp>
      <p:sp>
        <p:nvSpPr>
          <p:cNvPr id="8" name="Shape 6"/>
          <p:cNvSpPr/>
          <p:nvPr/>
        </p:nvSpPr>
        <p:spPr>
          <a:xfrm>
            <a:off x="6309360" y="1444752"/>
            <a:ext cx="530352" cy="530352"/>
          </a:xfrm>
          <a:prstGeom prst="ellipse">
            <a:avLst/>
          </a:prstGeom>
          <a:solidFill>
            <a:srgbClr val="27AE60"/>
          </a:solidFill>
          <a:ln w="12700">
            <a:solidFill>
              <a:srgbClr val="27AE60">
                <a:alpha val="0"/>
              </a:srgbClr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6309360" y="1517904"/>
            <a:ext cx="53035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</a:rPr>
              <a:t>2</a:t>
            </a:r>
            <a:endParaRPr lang="en-US" sz="1700" dirty="0"/>
          </a:p>
        </p:txBody>
      </p:sp>
      <p:sp>
        <p:nvSpPr>
          <p:cNvPr id="10" name="Text 8"/>
          <p:cNvSpPr/>
          <p:nvPr/>
        </p:nvSpPr>
        <p:spPr>
          <a:xfrm>
            <a:off x="6995160" y="1444752"/>
            <a:ext cx="429768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750" dirty="0">
                <a:solidFill>
                  <a:srgbClr val="17324D"/>
                </a:solidFill>
              </a:rPr>
              <a:t>Zarur va ortiqcha ma’lumotni ajratish</a:t>
            </a:r>
            <a:endParaRPr lang="en-US" sz="1750" dirty="0"/>
          </a:p>
        </p:txBody>
      </p:sp>
      <p:sp>
        <p:nvSpPr>
          <p:cNvPr id="11" name="Shape 9"/>
          <p:cNvSpPr/>
          <p:nvPr/>
        </p:nvSpPr>
        <p:spPr>
          <a:xfrm>
            <a:off x="731520" y="2679192"/>
            <a:ext cx="530352" cy="530352"/>
          </a:xfrm>
          <a:prstGeom prst="ellipse">
            <a:avLst/>
          </a:prstGeom>
          <a:solidFill>
            <a:srgbClr val="F2994A"/>
          </a:solidFill>
          <a:ln w="12700">
            <a:solidFill>
              <a:srgbClr val="F2994A">
                <a:alpha val="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31520" y="2752344"/>
            <a:ext cx="53035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</a:rPr>
              <a:t>3</a:t>
            </a:r>
            <a:endParaRPr lang="en-US" sz="1700" dirty="0"/>
          </a:p>
        </p:txBody>
      </p:sp>
      <p:sp>
        <p:nvSpPr>
          <p:cNvPr id="13" name="Text 11"/>
          <p:cNvSpPr/>
          <p:nvPr/>
        </p:nvSpPr>
        <p:spPr>
          <a:xfrm>
            <a:off x="1417320" y="2679192"/>
            <a:ext cx="429768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750" dirty="0">
                <a:solidFill>
                  <a:srgbClr val="17324D"/>
                </a:solidFill>
              </a:rPr>
              <a:t>Rasm, jadval va diagrammani matematik matn sifatida o‘qish</a:t>
            </a:r>
            <a:endParaRPr lang="en-US" sz="1750" dirty="0"/>
          </a:p>
        </p:txBody>
      </p:sp>
      <p:sp>
        <p:nvSpPr>
          <p:cNvPr id="14" name="Shape 12"/>
          <p:cNvSpPr/>
          <p:nvPr/>
        </p:nvSpPr>
        <p:spPr>
          <a:xfrm>
            <a:off x="6309360" y="2679192"/>
            <a:ext cx="530352" cy="530352"/>
          </a:xfrm>
          <a:prstGeom prst="ellipse">
            <a:avLst/>
          </a:prstGeom>
          <a:solidFill>
            <a:srgbClr val="7B61FF"/>
          </a:solidFill>
          <a:ln w="12700">
            <a:solidFill>
              <a:srgbClr val="7B61FF">
                <a:alpha val="0"/>
              </a:srgbClr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309360" y="2752344"/>
            <a:ext cx="53035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</a:rPr>
              <a:t>4</a:t>
            </a:r>
            <a:endParaRPr lang="en-US" sz="1700" dirty="0"/>
          </a:p>
        </p:txBody>
      </p:sp>
      <p:sp>
        <p:nvSpPr>
          <p:cNvPr id="16" name="Text 14"/>
          <p:cNvSpPr/>
          <p:nvPr/>
        </p:nvSpPr>
        <p:spPr>
          <a:xfrm>
            <a:off x="6995160" y="2679192"/>
            <a:ext cx="429768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750" dirty="0">
                <a:solidFill>
                  <a:srgbClr val="17324D"/>
                </a:solidFill>
              </a:rPr>
              <a:t>Yechimdan keyin usulni izohlashga undash</a:t>
            </a:r>
            <a:endParaRPr lang="en-US" sz="1750" dirty="0"/>
          </a:p>
        </p:txBody>
      </p:sp>
      <p:sp>
        <p:nvSpPr>
          <p:cNvPr id="17" name="Shape 15"/>
          <p:cNvSpPr/>
          <p:nvPr/>
        </p:nvSpPr>
        <p:spPr>
          <a:xfrm>
            <a:off x="731520" y="3913632"/>
            <a:ext cx="530352" cy="530352"/>
          </a:xfrm>
          <a:prstGeom prst="ellipse">
            <a:avLst/>
          </a:prstGeom>
          <a:solidFill>
            <a:srgbClr val="EB5757"/>
          </a:solidFill>
          <a:ln w="12700">
            <a:solidFill>
              <a:srgbClr val="EB5757">
                <a:alpha val="0"/>
              </a:srgbClr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31520" y="3986784"/>
            <a:ext cx="53035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</a:rPr>
              <a:t>5</a:t>
            </a:r>
            <a:endParaRPr lang="en-US" sz="1700" dirty="0"/>
          </a:p>
        </p:txBody>
      </p:sp>
      <p:sp>
        <p:nvSpPr>
          <p:cNvPr id="19" name="Text 17"/>
          <p:cNvSpPr/>
          <p:nvPr/>
        </p:nvSpPr>
        <p:spPr>
          <a:xfrm>
            <a:off x="1417320" y="3913632"/>
            <a:ext cx="429768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750" dirty="0">
                <a:solidFill>
                  <a:srgbClr val="17324D"/>
                </a:solidFill>
              </a:rPr>
              <a:t>Xatoni fikrlash strategiyasi sifatida tahlil qilish</a:t>
            </a:r>
            <a:endParaRPr lang="en-US" sz="1750" dirty="0"/>
          </a:p>
        </p:txBody>
      </p:sp>
      <p:sp>
        <p:nvSpPr>
          <p:cNvPr id="20" name="Shape 18"/>
          <p:cNvSpPr/>
          <p:nvPr/>
        </p:nvSpPr>
        <p:spPr>
          <a:xfrm>
            <a:off x="6309360" y="3913632"/>
            <a:ext cx="530352" cy="530352"/>
          </a:xfrm>
          <a:prstGeom prst="ellipse">
            <a:avLst/>
          </a:prstGeom>
          <a:solidFill>
            <a:srgbClr val="1AA6B7"/>
          </a:solidFill>
          <a:ln w="12700">
            <a:solidFill>
              <a:srgbClr val="1AA6B7">
                <a:alpha val="0"/>
              </a:srgbClr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6309360" y="3986784"/>
            <a:ext cx="53035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</a:rPr>
              <a:t>6</a:t>
            </a:r>
            <a:endParaRPr lang="en-US" sz="1700" dirty="0"/>
          </a:p>
        </p:txBody>
      </p:sp>
      <p:sp>
        <p:nvSpPr>
          <p:cNvPr id="22" name="Text 20"/>
          <p:cNvSpPr/>
          <p:nvPr/>
        </p:nvSpPr>
        <p:spPr>
          <a:xfrm>
            <a:off x="6995160" y="3913632"/>
            <a:ext cx="429768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750" dirty="0">
                <a:solidFill>
                  <a:srgbClr val="17324D"/>
                </a:solidFill>
              </a:rPr>
              <a:t>Bir topshiriqni yuqori darajaga olib chiqish</a:t>
            </a:r>
            <a:endParaRPr lang="en-US" sz="1750" dirty="0"/>
          </a:p>
        </p:txBody>
      </p:sp>
      <p:sp>
        <p:nvSpPr>
          <p:cNvPr id="23" name="Text 21"/>
          <p:cNvSpPr/>
          <p:nvPr/>
        </p:nvSpPr>
        <p:spPr>
          <a:xfrm>
            <a:off x="11448288" y="6473952"/>
            <a:ext cx="365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BA4B8"/>
                </a:solidFill>
              </a:rPr>
              <a:t>7</a:t>
            </a:r>
            <a:endParaRPr lang="en-US" sz="9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7F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56032"/>
            <a:ext cx="7863840" cy="47548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800" b="1" dirty="0">
                <a:solidFill>
                  <a:srgbClr val="17324D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Original matematika topshiriqlari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21208" y="777240"/>
            <a:ext cx="749808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5A6B7A"/>
                </a:solidFill>
              </a:rPr>
              <a:t>4-sinf matematik savodxonligini rivojlantirishga yo‘naltiriladi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502920" y="1143000"/>
            <a:ext cx="11201400" cy="0"/>
          </a:xfrm>
          <a:prstGeom prst="line">
            <a:avLst/>
          </a:prstGeom>
          <a:noFill/>
          <a:ln w="12700">
            <a:solidFill>
              <a:srgbClr val="2F80ED">
                <a:alpha val="8500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640080" y="1417320"/>
            <a:ext cx="3337560" cy="182880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2700">
            <a:solidFill>
              <a:srgbClr val="2F80ED">
                <a:alpha val="90000"/>
              </a:srgbClr>
            </a:solidFill>
            <a:prstDash val="solid"/>
          </a:ln>
          <a:effectLst>
            <a:outerShdw blurRad="12700" dist="50800" dir="2700000" algn="bl" rotWithShape="0">
              <a:srgbClr val="D4E4F7">
                <a:alpha val="25000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841248" y="1581912"/>
            <a:ext cx="293522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F80ED"/>
                </a:solidFill>
              </a:rPr>
              <a:t>Bilish</a:t>
            </a:r>
            <a:endParaRPr lang="en-US" sz="1800" dirty="0"/>
          </a:p>
        </p:txBody>
      </p:sp>
      <p:sp>
        <p:nvSpPr>
          <p:cNvPr id="7" name="Text 5"/>
          <p:cNvSpPr/>
          <p:nvPr/>
        </p:nvSpPr>
        <p:spPr>
          <a:xfrm>
            <a:off x="841248" y="1984248"/>
            <a:ext cx="2935224" cy="11155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570" dirty="0">
                <a:solidFill>
                  <a:srgbClr val="17324D"/>
                </a:solidFill>
              </a:rPr>
              <a:t>4 372 + 526 ni hisoblang.</a:t>
            </a:r>
            <a:endParaRPr lang="en-US" sz="1570" dirty="0"/>
          </a:p>
          <a:p>
            <a:pPr marL="0" indent="0">
              <a:buNone/>
            </a:pPr>
            <a:r>
              <a:rPr lang="en-US" sz="1570" dirty="0">
                <a:solidFill>
                  <a:srgbClr val="17324D"/>
                </a:solidFill>
              </a:rPr>
              <a:t>Javob: 4 898.</a:t>
            </a:r>
            <a:endParaRPr lang="en-US" sz="1570" dirty="0"/>
          </a:p>
        </p:txBody>
      </p:sp>
      <p:sp>
        <p:nvSpPr>
          <p:cNvPr id="8" name="Shape 6"/>
          <p:cNvSpPr/>
          <p:nvPr/>
        </p:nvSpPr>
        <p:spPr>
          <a:xfrm>
            <a:off x="4434840" y="1417320"/>
            <a:ext cx="3337560" cy="182880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2700">
            <a:solidFill>
              <a:srgbClr val="27AE60">
                <a:alpha val="90000"/>
              </a:srgbClr>
            </a:solidFill>
            <a:prstDash val="solid"/>
          </a:ln>
          <a:effectLst>
            <a:outerShdw blurRad="12700" dist="50800" dir="2700000" algn="bl" rotWithShape="0">
              <a:srgbClr val="D4E4F7">
                <a:alpha val="25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4636008" y="1581912"/>
            <a:ext cx="293522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7AE60"/>
                </a:solidFill>
              </a:rPr>
              <a:t>Qo‘llash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4636008" y="1984248"/>
            <a:ext cx="2935224" cy="11155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570" dirty="0">
                <a:solidFill>
                  <a:srgbClr val="17324D"/>
                </a:solidFill>
              </a:rPr>
              <a:t>Bog‘ning uzunligi 8 m, eni 5 m. Atrofiga necha metr sim kerak?</a:t>
            </a:r>
            <a:endParaRPr lang="en-US" sz="1570" dirty="0"/>
          </a:p>
          <a:p>
            <a:pPr marL="0" indent="0">
              <a:buNone/>
            </a:pPr>
            <a:r>
              <a:rPr lang="en-US" sz="1570" dirty="0">
                <a:solidFill>
                  <a:srgbClr val="17324D"/>
                </a:solidFill>
              </a:rPr>
              <a:t>Javob: 26 m.</a:t>
            </a:r>
            <a:endParaRPr lang="en-US" sz="1570" dirty="0"/>
          </a:p>
        </p:txBody>
      </p:sp>
      <p:sp>
        <p:nvSpPr>
          <p:cNvPr id="11" name="Shape 9"/>
          <p:cNvSpPr/>
          <p:nvPr/>
        </p:nvSpPr>
        <p:spPr>
          <a:xfrm>
            <a:off x="8183880" y="1417320"/>
            <a:ext cx="3337560" cy="182880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2700">
            <a:solidFill>
              <a:srgbClr val="F2994A">
                <a:alpha val="90000"/>
              </a:srgbClr>
            </a:solidFill>
            <a:prstDash val="solid"/>
          </a:ln>
          <a:effectLst>
            <a:outerShdw blurRad="12700" dist="50800" dir="2700000" algn="bl" rotWithShape="0">
              <a:srgbClr val="D4E4F7">
                <a:alpha val="25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8385048" y="1581912"/>
            <a:ext cx="293522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F2994A"/>
                </a:solidFill>
              </a:rPr>
              <a:t>Mulohaza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8385048" y="1984248"/>
            <a:ext cx="2935224" cy="11155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570" dirty="0">
                <a:solidFill>
                  <a:srgbClr val="17324D"/>
                </a:solidFill>
              </a:rPr>
              <a:t>Aziza 36 ni avval 2 ga, keyin yana 2 ga bo‘ldi. 36 ÷ 4 = 9. Usuli to‘g‘rimi? Asoslang.</a:t>
            </a:r>
            <a:endParaRPr lang="en-US" sz="1570" dirty="0"/>
          </a:p>
        </p:txBody>
      </p:sp>
      <p:pic>
        <p:nvPicPr>
          <p:cNvPr id="14" name="Image 0" descr="/mnt/data/a_bright_colorful_cartoon_illustration_style_out_batch_3.png"/>
          <p:cNvPicPr>
            <a:picLocks noChangeAspect="1"/>
          </p:cNvPicPr>
          <p:nvPr/>
        </p:nvPicPr>
        <p:blipFill>
          <a:blip r:embed="rId3"/>
          <a:srcRect t="29165" b="29165"/>
          <a:stretch/>
        </p:blipFill>
        <p:spPr>
          <a:xfrm>
            <a:off x="914400" y="3657600"/>
            <a:ext cx="10332720" cy="2423160"/>
          </a:xfrm>
          <a:prstGeom prst="rect">
            <a:avLst/>
          </a:prstGeom>
        </p:spPr>
      </p:pic>
      <p:sp>
        <p:nvSpPr>
          <p:cNvPr id="15" name="Text 12"/>
          <p:cNvSpPr/>
          <p:nvPr/>
        </p:nvSpPr>
        <p:spPr>
          <a:xfrm>
            <a:off x="11448288" y="6473952"/>
            <a:ext cx="365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BA4B8"/>
                </a:solidFill>
              </a:rPr>
              <a:t>8</a:t>
            </a:r>
            <a:endParaRPr lang="en-US" sz="9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7F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56032"/>
            <a:ext cx="7863840" cy="47548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800" b="1" dirty="0">
                <a:solidFill>
                  <a:srgbClr val="17324D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Oddiy mashqni TIMSS formatiga adaptatsiya qilish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21208" y="777240"/>
            <a:ext cx="749808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5A6B7A"/>
                </a:solidFill>
              </a:rPr>
              <a:t>Matematik amal o‘zgarmaydi, lekin fikrlash talabi oshadi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502920" y="1143000"/>
            <a:ext cx="11201400" cy="0"/>
          </a:xfrm>
          <a:prstGeom prst="line">
            <a:avLst/>
          </a:prstGeom>
          <a:noFill/>
          <a:ln w="12700">
            <a:solidFill>
              <a:srgbClr val="2F80ED">
                <a:alpha val="8500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731520" y="1417320"/>
            <a:ext cx="3063240" cy="3566160"/>
          </a:xfrm>
          <a:prstGeom prst="roundRect">
            <a:avLst>
              <a:gd name="adj" fmla="val 2985"/>
            </a:avLst>
          </a:prstGeom>
          <a:solidFill>
            <a:srgbClr val="FFFFFF"/>
          </a:solidFill>
          <a:ln w="12700">
            <a:solidFill>
              <a:srgbClr val="5A6B7A">
                <a:alpha val="90000"/>
              </a:srgbClr>
            </a:solidFill>
            <a:prstDash val="solid"/>
          </a:ln>
          <a:effectLst>
            <a:outerShdw blurRad="12700" dist="50800" dir="2700000" algn="bl" rotWithShape="0">
              <a:srgbClr val="D4E4F7">
                <a:alpha val="25000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932688" y="1581912"/>
            <a:ext cx="266090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5A6B7A"/>
                </a:solidFill>
              </a:rPr>
              <a:t>Oddiy mashq</a:t>
            </a:r>
            <a:endParaRPr lang="en-US" sz="1800" dirty="0"/>
          </a:p>
        </p:txBody>
      </p:sp>
      <p:sp>
        <p:nvSpPr>
          <p:cNvPr id="7" name="Text 5"/>
          <p:cNvSpPr/>
          <p:nvPr/>
        </p:nvSpPr>
        <p:spPr>
          <a:xfrm>
            <a:off x="932688" y="1984248"/>
            <a:ext cx="2660904" cy="285292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570" dirty="0">
                <a:solidFill>
                  <a:srgbClr val="17324D"/>
                </a:solidFill>
              </a:rPr>
              <a:t>245 + 178 ni hisoblang.</a:t>
            </a:r>
            <a:endParaRPr lang="en-US" sz="1570" dirty="0"/>
          </a:p>
        </p:txBody>
      </p:sp>
      <p:sp>
        <p:nvSpPr>
          <p:cNvPr id="8" name="Shape 6"/>
          <p:cNvSpPr/>
          <p:nvPr/>
        </p:nvSpPr>
        <p:spPr>
          <a:xfrm>
            <a:off x="4572000" y="1417320"/>
            <a:ext cx="3063240" cy="3566160"/>
          </a:xfrm>
          <a:prstGeom prst="roundRect">
            <a:avLst>
              <a:gd name="adj" fmla="val 2985"/>
            </a:avLst>
          </a:prstGeom>
          <a:solidFill>
            <a:srgbClr val="FFFFFF"/>
          </a:solidFill>
          <a:ln w="12700">
            <a:solidFill>
              <a:srgbClr val="27AE60">
                <a:alpha val="90000"/>
              </a:srgbClr>
            </a:solidFill>
            <a:prstDash val="solid"/>
          </a:ln>
          <a:effectLst>
            <a:outerShdw blurRad="12700" dist="50800" dir="2700000" algn="bl" rotWithShape="0">
              <a:srgbClr val="D4E4F7">
                <a:alpha val="25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4773168" y="1581912"/>
            <a:ext cx="266090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7AE60"/>
                </a:solidFill>
              </a:rPr>
              <a:t>Qo‘llash darajasi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4773168" y="1984248"/>
            <a:ext cx="2660904" cy="285292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570" dirty="0">
                <a:solidFill>
                  <a:srgbClr val="17324D"/>
                </a:solidFill>
              </a:rPr>
              <a:t>Kutubxonaga sentabrda 245 ta, oktabrda 178 ta yangi kitob keltirildi. Ikki oyda jami nechta kitob keltirilgan?</a:t>
            </a:r>
            <a:endParaRPr lang="en-US" sz="1570" dirty="0"/>
          </a:p>
        </p:txBody>
      </p:sp>
      <p:sp>
        <p:nvSpPr>
          <p:cNvPr id="11" name="Shape 9"/>
          <p:cNvSpPr/>
          <p:nvPr/>
        </p:nvSpPr>
        <p:spPr>
          <a:xfrm>
            <a:off x="8366760" y="1417320"/>
            <a:ext cx="3063240" cy="3566160"/>
          </a:xfrm>
          <a:prstGeom prst="roundRect">
            <a:avLst>
              <a:gd name="adj" fmla="val 2985"/>
            </a:avLst>
          </a:prstGeom>
          <a:solidFill>
            <a:srgbClr val="FFFFFF"/>
          </a:solidFill>
          <a:ln w="12700">
            <a:solidFill>
              <a:srgbClr val="F2994A">
                <a:alpha val="90000"/>
              </a:srgbClr>
            </a:solidFill>
            <a:prstDash val="solid"/>
          </a:ln>
          <a:effectLst>
            <a:outerShdw blurRad="12700" dist="50800" dir="2700000" algn="bl" rotWithShape="0">
              <a:srgbClr val="D4E4F7">
                <a:alpha val="25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8567928" y="1581912"/>
            <a:ext cx="266090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F2994A"/>
                </a:solidFill>
              </a:rPr>
              <a:t>Mulohaza darajasi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8567928" y="1984248"/>
            <a:ext cx="2660904" cy="285292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570" dirty="0">
                <a:solidFill>
                  <a:srgbClr val="17324D"/>
                </a:solidFill>
              </a:rPr>
              <a:t>Ikki o‘quvchi 245 + 178 ni ikki usulda hisoblagan. Ikkala usul ham bir xil natija beradimi? Qaysi usul qulay? Izohlang.</a:t>
            </a:r>
            <a:endParaRPr lang="en-US" sz="1570" dirty="0"/>
          </a:p>
        </p:txBody>
      </p:sp>
      <p:sp>
        <p:nvSpPr>
          <p:cNvPr id="14" name="Shape 12"/>
          <p:cNvSpPr/>
          <p:nvPr/>
        </p:nvSpPr>
        <p:spPr>
          <a:xfrm>
            <a:off x="3886200" y="3200400"/>
            <a:ext cx="502920" cy="0"/>
          </a:xfrm>
          <a:prstGeom prst="line">
            <a:avLst/>
          </a:prstGeom>
          <a:noFill/>
          <a:ln w="12700">
            <a:solidFill>
              <a:srgbClr val="2F80ED"/>
            </a:solidFill>
            <a:prstDash val="solid"/>
            <a:tailEnd type="triangle"/>
          </a:ln>
        </p:spPr>
      </p:sp>
      <p:sp>
        <p:nvSpPr>
          <p:cNvPr id="15" name="Shape 13"/>
          <p:cNvSpPr/>
          <p:nvPr/>
        </p:nvSpPr>
        <p:spPr>
          <a:xfrm>
            <a:off x="7726680" y="3200400"/>
            <a:ext cx="502920" cy="0"/>
          </a:xfrm>
          <a:prstGeom prst="line">
            <a:avLst/>
          </a:prstGeom>
          <a:noFill/>
          <a:ln w="12700">
            <a:solidFill>
              <a:srgbClr val="2F80ED"/>
            </a:solidFill>
            <a:prstDash val="solid"/>
            <a:tailEnd type="triangle"/>
          </a:ln>
        </p:spPr>
      </p:sp>
      <p:sp>
        <p:nvSpPr>
          <p:cNvPr id="16" name="Text 14"/>
          <p:cNvSpPr/>
          <p:nvPr/>
        </p:nvSpPr>
        <p:spPr>
          <a:xfrm>
            <a:off x="11448288" y="6473952"/>
            <a:ext cx="365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BA4B8"/>
                </a:solidFill>
              </a:rPr>
              <a:t>9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D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56032"/>
            <a:ext cx="7863840" cy="47548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800" b="1" dirty="0">
                <a:solidFill>
                  <a:srgbClr val="17324D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Tinglovchilar uchun amaliy topshiriqlar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21208" y="777240"/>
            <a:ext cx="749808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5A6B7A"/>
                </a:solidFill>
              </a:rPr>
              <a:t>Har bir topshiriq metodik natijaga yo‘naltiriladi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502920" y="1143000"/>
            <a:ext cx="11201400" cy="0"/>
          </a:xfrm>
          <a:prstGeom prst="line">
            <a:avLst/>
          </a:prstGeom>
          <a:noFill/>
          <a:ln w="12700">
            <a:solidFill>
              <a:srgbClr val="2F80ED">
                <a:alpha val="8500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777240" y="1417320"/>
            <a:ext cx="530352" cy="530352"/>
          </a:xfrm>
          <a:prstGeom prst="ellipse">
            <a:avLst/>
          </a:prstGeom>
          <a:solidFill>
            <a:srgbClr val="2F80ED"/>
          </a:solidFill>
          <a:ln w="12700">
            <a:solidFill>
              <a:srgbClr val="2F80ED">
                <a:alpha val="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777240" y="1490472"/>
            <a:ext cx="53035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</a:rPr>
              <a:t>1</a:t>
            </a:r>
            <a:endParaRPr lang="en-US" sz="1700" dirty="0"/>
          </a:p>
        </p:txBody>
      </p:sp>
      <p:sp>
        <p:nvSpPr>
          <p:cNvPr id="7" name="Text 5"/>
          <p:cNvSpPr/>
          <p:nvPr/>
        </p:nvSpPr>
        <p:spPr>
          <a:xfrm>
            <a:off x="1463040" y="1399032"/>
            <a:ext cx="43891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50" b="1" dirty="0">
                <a:solidFill>
                  <a:srgbClr val="17324D"/>
                </a:solidFill>
              </a:rPr>
              <a:t>TIMSS pasporti</a:t>
            </a:r>
            <a:endParaRPr lang="en-US" sz="1750" dirty="0"/>
          </a:p>
        </p:txBody>
      </p:sp>
      <p:sp>
        <p:nvSpPr>
          <p:cNvPr id="8" name="Text 6"/>
          <p:cNvSpPr/>
          <p:nvPr/>
        </p:nvSpPr>
        <p:spPr>
          <a:xfrm>
            <a:off x="1463040" y="1737360"/>
            <a:ext cx="43891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480" dirty="0">
                <a:solidFill>
                  <a:srgbClr val="5A6B7A"/>
                </a:solidFill>
              </a:rPr>
              <a:t>mazmun sohasi, kognitiv soha, kontekst, javob shakli va ball mezoni</a:t>
            </a:r>
            <a:endParaRPr lang="en-US" sz="1480" dirty="0"/>
          </a:p>
        </p:txBody>
      </p:sp>
      <p:sp>
        <p:nvSpPr>
          <p:cNvPr id="9" name="Shape 7"/>
          <p:cNvSpPr/>
          <p:nvPr/>
        </p:nvSpPr>
        <p:spPr>
          <a:xfrm>
            <a:off x="6217920" y="1417320"/>
            <a:ext cx="530352" cy="530352"/>
          </a:xfrm>
          <a:prstGeom prst="ellipse">
            <a:avLst/>
          </a:prstGeom>
          <a:solidFill>
            <a:srgbClr val="27AE60"/>
          </a:solidFill>
          <a:ln w="12700">
            <a:solidFill>
              <a:srgbClr val="27AE60">
                <a:alpha val="0"/>
              </a:srgbClr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217920" y="1490472"/>
            <a:ext cx="53035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</a:rPr>
              <a:t>2</a:t>
            </a:r>
            <a:endParaRPr lang="en-US" sz="1700" dirty="0"/>
          </a:p>
        </p:txBody>
      </p:sp>
      <p:sp>
        <p:nvSpPr>
          <p:cNvPr id="11" name="Text 9"/>
          <p:cNvSpPr/>
          <p:nvPr/>
        </p:nvSpPr>
        <p:spPr>
          <a:xfrm>
            <a:off x="6903720" y="1399032"/>
            <a:ext cx="43891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50" b="1" dirty="0">
                <a:solidFill>
                  <a:srgbClr val="17324D"/>
                </a:solidFill>
              </a:rPr>
              <a:t>3 daraja — 1 mavzu</a:t>
            </a:r>
            <a:endParaRPr lang="en-US" sz="1750" dirty="0"/>
          </a:p>
        </p:txBody>
      </p:sp>
      <p:sp>
        <p:nvSpPr>
          <p:cNvPr id="12" name="Text 10"/>
          <p:cNvSpPr/>
          <p:nvPr/>
        </p:nvSpPr>
        <p:spPr>
          <a:xfrm>
            <a:off x="6903720" y="1737360"/>
            <a:ext cx="43891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480" dirty="0">
                <a:solidFill>
                  <a:srgbClr val="5A6B7A"/>
                </a:solidFill>
              </a:rPr>
              <a:t>bitta mavzu bo‘yicha bilish, qo‘llash, mulohaza topshirig‘i</a:t>
            </a:r>
            <a:endParaRPr lang="en-US" sz="1480" dirty="0"/>
          </a:p>
        </p:txBody>
      </p:sp>
      <p:sp>
        <p:nvSpPr>
          <p:cNvPr id="13" name="Shape 11"/>
          <p:cNvSpPr/>
          <p:nvPr/>
        </p:nvSpPr>
        <p:spPr>
          <a:xfrm>
            <a:off x="777240" y="2743200"/>
            <a:ext cx="530352" cy="530352"/>
          </a:xfrm>
          <a:prstGeom prst="ellipse">
            <a:avLst/>
          </a:prstGeom>
          <a:solidFill>
            <a:srgbClr val="F2994A"/>
          </a:solidFill>
          <a:ln w="12700">
            <a:solidFill>
              <a:srgbClr val="F2994A">
                <a:alpha val="0"/>
              </a:srgbClr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777240" y="2816352"/>
            <a:ext cx="53035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</a:rPr>
              <a:t>3</a:t>
            </a:r>
            <a:endParaRPr lang="en-US" sz="1700" dirty="0"/>
          </a:p>
        </p:txBody>
      </p:sp>
      <p:sp>
        <p:nvSpPr>
          <p:cNvPr id="15" name="Text 13"/>
          <p:cNvSpPr/>
          <p:nvPr/>
        </p:nvSpPr>
        <p:spPr>
          <a:xfrm>
            <a:off x="1463040" y="2724912"/>
            <a:ext cx="43891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50" b="1" dirty="0">
                <a:solidFill>
                  <a:srgbClr val="17324D"/>
                </a:solidFill>
              </a:rPr>
              <a:t>Adaptator</a:t>
            </a:r>
            <a:endParaRPr lang="en-US" sz="1750" dirty="0"/>
          </a:p>
        </p:txBody>
      </p:sp>
      <p:sp>
        <p:nvSpPr>
          <p:cNvPr id="16" name="Text 14"/>
          <p:cNvSpPr/>
          <p:nvPr/>
        </p:nvSpPr>
        <p:spPr>
          <a:xfrm>
            <a:off x="1463040" y="3063240"/>
            <a:ext cx="43891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480" dirty="0">
                <a:solidFill>
                  <a:srgbClr val="5A6B7A"/>
                </a:solidFill>
              </a:rPr>
              <a:t>darslik mashqini real hayotiy TIMSS topshirig‘iga aylantirish</a:t>
            </a:r>
            <a:endParaRPr lang="en-US" sz="1480" dirty="0"/>
          </a:p>
        </p:txBody>
      </p:sp>
      <p:sp>
        <p:nvSpPr>
          <p:cNvPr id="17" name="Shape 15"/>
          <p:cNvSpPr/>
          <p:nvPr/>
        </p:nvSpPr>
        <p:spPr>
          <a:xfrm>
            <a:off x="6217920" y="2743200"/>
            <a:ext cx="530352" cy="530352"/>
          </a:xfrm>
          <a:prstGeom prst="ellipse">
            <a:avLst/>
          </a:prstGeom>
          <a:solidFill>
            <a:srgbClr val="7B61FF"/>
          </a:solidFill>
          <a:ln w="12700">
            <a:solidFill>
              <a:srgbClr val="7B61FF">
                <a:alpha val="0"/>
              </a:srgbClr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217920" y="2816352"/>
            <a:ext cx="53035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</a:rPr>
              <a:t>4</a:t>
            </a:r>
            <a:endParaRPr lang="en-US" sz="1700" dirty="0"/>
          </a:p>
        </p:txBody>
      </p:sp>
      <p:sp>
        <p:nvSpPr>
          <p:cNvPr id="19" name="Text 17"/>
          <p:cNvSpPr/>
          <p:nvPr/>
        </p:nvSpPr>
        <p:spPr>
          <a:xfrm>
            <a:off x="6903720" y="2724912"/>
            <a:ext cx="43891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50" b="1" dirty="0">
                <a:solidFill>
                  <a:srgbClr val="17324D"/>
                </a:solidFill>
              </a:rPr>
              <a:t>Xatoni diagnostika qil</a:t>
            </a:r>
            <a:endParaRPr lang="en-US" sz="1750" dirty="0"/>
          </a:p>
        </p:txBody>
      </p:sp>
      <p:sp>
        <p:nvSpPr>
          <p:cNvPr id="20" name="Text 18"/>
          <p:cNvSpPr/>
          <p:nvPr/>
        </p:nvSpPr>
        <p:spPr>
          <a:xfrm>
            <a:off x="6903720" y="3063240"/>
            <a:ext cx="43891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480" dirty="0">
                <a:solidFill>
                  <a:srgbClr val="5A6B7A"/>
                </a:solidFill>
              </a:rPr>
              <a:t>xato sababini aniqlash: hisoblash, shart, strategiya yoki talqin</a:t>
            </a:r>
            <a:endParaRPr lang="en-US" sz="1480" dirty="0"/>
          </a:p>
        </p:txBody>
      </p:sp>
      <p:sp>
        <p:nvSpPr>
          <p:cNvPr id="21" name="Shape 19"/>
          <p:cNvSpPr/>
          <p:nvPr/>
        </p:nvSpPr>
        <p:spPr>
          <a:xfrm>
            <a:off x="777240" y="4069080"/>
            <a:ext cx="530352" cy="530352"/>
          </a:xfrm>
          <a:prstGeom prst="ellipse">
            <a:avLst/>
          </a:prstGeom>
          <a:solidFill>
            <a:srgbClr val="EB5757"/>
          </a:solidFill>
          <a:ln w="12700">
            <a:solidFill>
              <a:srgbClr val="EB5757">
                <a:alpha val="0"/>
              </a:srgbClr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777240" y="4142232"/>
            <a:ext cx="53035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</a:rPr>
              <a:t>5</a:t>
            </a:r>
            <a:endParaRPr lang="en-US" sz="1700" dirty="0"/>
          </a:p>
        </p:txBody>
      </p:sp>
      <p:sp>
        <p:nvSpPr>
          <p:cNvPr id="23" name="Text 21"/>
          <p:cNvSpPr/>
          <p:nvPr/>
        </p:nvSpPr>
        <p:spPr>
          <a:xfrm>
            <a:off x="1463040" y="4050792"/>
            <a:ext cx="43891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50" b="1" dirty="0">
                <a:solidFill>
                  <a:srgbClr val="17324D"/>
                </a:solidFill>
              </a:rPr>
              <a:t>Baholash mezoni</a:t>
            </a:r>
            <a:endParaRPr lang="en-US" sz="1750" dirty="0"/>
          </a:p>
        </p:txBody>
      </p:sp>
      <p:sp>
        <p:nvSpPr>
          <p:cNvPr id="24" name="Text 22"/>
          <p:cNvSpPr/>
          <p:nvPr/>
        </p:nvSpPr>
        <p:spPr>
          <a:xfrm>
            <a:off x="1463040" y="4389120"/>
            <a:ext cx="43891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480" dirty="0">
                <a:solidFill>
                  <a:srgbClr val="5A6B7A"/>
                </a:solidFill>
              </a:rPr>
              <a:t>2 ballik ochiq javobli topshiriq uchun aniq mezon yozish</a:t>
            </a:r>
            <a:endParaRPr lang="en-US" sz="1480" dirty="0"/>
          </a:p>
        </p:txBody>
      </p:sp>
      <p:sp>
        <p:nvSpPr>
          <p:cNvPr id="25" name="Text 23"/>
          <p:cNvSpPr/>
          <p:nvPr/>
        </p:nvSpPr>
        <p:spPr>
          <a:xfrm>
            <a:off x="11448288" y="6473952"/>
            <a:ext cx="365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BA4B8"/>
                </a:solidFill>
              </a:rPr>
              <a:t>10</a:t>
            </a:r>
            <a:endParaRPr lang="en-US" sz="9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7F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56032"/>
            <a:ext cx="7863840" cy="47548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800" b="1" dirty="0">
                <a:solidFill>
                  <a:srgbClr val="17324D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TIMSS topshirig‘ini ekspertizadan o‘tkazish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21208" y="777240"/>
            <a:ext cx="749808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5A6B7A"/>
                </a:solidFill>
              </a:rPr>
              <a:t>Sifatli topshiriq bir nechta mezonga javob beradi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502920" y="1143000"/>
            <a:ext cx="11201400" cy="0"/>
          </a:xfrm>
          <a:prstGeom prst="line">
            <a:avLst/>
          </a:prstGeom>
          <a:noFill/>
          <a:ln w="12700">
            <a:solidFill>
              <a:srgbClr val="2F80ED">
                <a:alpha val="8500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685800" y="1417320"/>
            <a:ext cx="3154680" cy="1481328"/>
          </a:xfrm>
          <a:prstGeom prst="roundRect">
            <a:avLst>
              <a:gd name="adj" fmla="val 6173"/>
            </a:avLst>
          </a:prstGeom>
          <a:solidFill>
            <a:srgbClr val="FFFFFF"/>
          </a:solidFill>
          <a:ln w="12700">
            <a:solidFill>
              <a:srgbClr val="2F80ED">
                <a:alpha val="90000"/>
              </a:srgbClr>
            </a:solidFill>
            <a:prstDash val="solid"/>
          </a:ln>
          <a:effectLst>
            <a:outerShdw blurRad="12700" dist="50800" dir="2700000" algn="bl" rotWithShape="0">
              <a:srgbClr val="D4E4F7">
                <a:alpha val="25000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886968" y="1581912"/>
            <a:ext cx="275234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F80ED"/>
                </a:solidFill>
              </a:rPr>
              <a:t>Mazmunga moslik</a:t>
            </a:r>
            <a:endParaRPr lang="en-US" sz="1800" dirty="0"/>
          </a:p>
        </p:txBody>
      </p:sp>
      <p:sp>
        <p:nvSpPr>
          <p:cNvPr id="7" name="Text 5"/>
          <p:cNvSpPr/>
          <p:nvPr/>
        </p:nvSpPr>
        <p:spPr>
          <a:xfrm>
            <a:off x="886968" y="1984248"/>
            <a:ext cx="2752344" cy="76809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570" dirty="0">
                <a:solidFill>
                  <a:srgbClr val="17324D"/>
                </a:solidFill>
              </a:rPr>
              <a:t>4-sinf matematika dasturi bilan bog‘liqmi?</a:t>
            </a:r>
            <a:endParaRPr lang="en-US" sz="1570" dirty="0"/>
          </a:p>
        </p:txBody>
      </p:sp>
      <p:sp>
        <p:nvSpPr>
          <p:cNvPr id="8" name="Shape 6"/>
          <p:cNvSpPr/>
          <p:nvPr/>
        </p:nvSpPr>
        <p:spPr>
          <a:xfrm>
            <a:off x="4480560" y="1417320"/>
            <a:ext cx="3154680" cy="1481328"/>
          </a:xfrm>
          <a:prstGeom prst="roundRect">
            <a:avLst>
              <a:gd name="adj" fmla="val 6173"/>
            </a:avLst>
          </a:prstGeom>
          <a:solidFill>
            <a:srgbClr val="FFFFFF"/>
          </a:solidFill>
          <a:ln w="12700">
            <a:solidFill>
              <a:srgbClr val="27AE60">
                <a:alpha val="90000"/>
              </a:srgbClr>
            </a:solidFill>
            <a:prstDash val="solid"/>
          </a:ln>
          <a:effectLst>
            <a:outerShdw blurRad="12700" dist="50800" dir="2700000" algn="bl" rotWithShape="0">
              <a:srgbClr val="D4E4F7">
                <a:alpha val="25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4681728" y="1581912"/>
            <a:ext cx="275234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7AE60"/>
                </a:solidFill>
              </a:rPr>
              <a:t>Kognitiv aniqlik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4681728" y="1984248"/>
            <a:ext cx="2752344" cy="76809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570" dirty="0">
                <a:solidFill>
                  <a:srgbClr val="17324D"/>
                </a:solidFill>
              </a:rPr>
              <a:t>Bilish, qo‘llash yoki mulohaza yuritish aniq o‘lchanadimi?</a:t>
            </a:r>
            <a:endParaRPr lang="en-US" sz="1570" dirty="0"/>
          </a:p>
        </p:txBody>
      </p:sp>
      <p:sp>
        <p:nvSpPr>
          <p:cNvPr id="11" name="Shape 9"/>
          <p:cNvSpPr/>
          <p:nvPr/>
        </p:nvSpPr>
        <p:spPr>
          <a:xfrm>
            <a:off x="8275320" y="1417320"/>
            <a:ext cx="3154680" cy="1481328"/>
          </a:xfrm>
          <a:prstGeom prst="roundRect">
            <a:avLst>
              <a:gd name="adj" fmla="val 6173"/>
            </a:avLst>
          </a:prstGeom>
          <a:solidFill>
            <a:srgbClr val="FFFFFF"/>
          </a:solidFill>
          <a:ln w="12700">
            <a:solidFill>
              <a:srgbClr val="F2994A">
                <a:alpha val="90000"/>
              </a:srgbClr>
            </a:solidFill>
            <a:prstDash val="solid"/>
          </a:ln>
          <a:effectLst>
            <a:outerShdw blurRad="12700" dist="50800" dir="2700000" algn="bl" rotWithShape="0">
              <a:srgbClr val="D4E4F7">
                <a:alpha val="25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8476488" y="1581912"/>
            <a:ext cx="275234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F2994A"/>
                </a:solidFill>
              </a:rPr>
              <a:t>Kontekst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8476488" y="1984248"/>
            <a:ext cx="2752344" cy="76809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570" dirty="0">
                <a:solidFill>
                  <a:srgbClr val="17324D"/>
                </a:solidFill>
              </a:rPr>
              <a:t>Kontekst matematik vazifaga xizmat qiladimi?</a:t>
            </a:r>
            <a:endParaRPr lang="en-US" sz="1570" dirty="0"/>
          </a:p>
        </p:txBody>
      </p:sp>
      <p:sp>
        <p:nvSpPr>
          <p:cNvPr id="14" name="Shape 12"/>
          <p:cNvSpPr/>
          <p:nvPr/>
        </p:nvSpPr>
        <p:spPr>
          <a:xfrm>
            <a:off x="685800" y="3383280"/>
            <a:ext cx="3154680" cy="1481328"/>
          </a:xfrm>
          <a:prstGeom prst="roundRect">
            <a:avLst>
              <a:gd name="adj" fmla="val 6173"/>
            </a:avLst>
          </a:prstGeom>
          <a:solidFill>
            <a:srgbClr val="FFFFFF"/>
          </a:solidFill>
          <a:ln w="12700">
            <a:solidFill>
              <a:srgbClr val="7B61FF">
                <a:alpha val="90000"/>
              </a:srgbClr>
            </a:solidFill>
            <a:prstDash val="solid"/>
          </a:ln>
          <a:effectLst>
            <a:outerShdw blurRad="12700" dist="50800" dir="2700000" algn="bl" rotWithShape="0">
              <a:srgbClr val="D4E4F7">
                <a:alpha val="25000"/>
              </a:srgbClr>
            </a:outerShdw>
          </a:effectLst>
        </p:spPr>
      </p:sp>
      <p:sp>
        <p:nvSpPr>
          <p:cNvPr id="15" name="Text 13"/>
          <p:cNvSpPr/>
          <p:nvPr/>
        </p:nvSpPr>
        <p:spPr>
          <a:xfrm>
            <a:off x="886968" y="3547872"/>
            <a:ext cx="275234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7B61FF"/>
                </a:solidFill>
              </a:rPr>
              <a:t>Ma’lumotlar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886968" y="3950208"/>
            <a:ext cx="2752344" cy="76809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570" dirty="0">
                <a:solidFill>
                  <a:srgbClr val="17324D"/>
                </a:solidFill>
              </a:rPr>
              <a:t>Zarur ma’lumotlar yetarlimi?</a:t>
            </a:r>
            <a:endParaRPr lang="en-US" sz="1570" dirty="0"/>
          </a:p>
        </p:txBody>
      </p:sp>
      <p:sp>
        <p:nvSpPr>
          <p:cNvPr id="17" name="Shape 15"/>
          <p:cNvSpPr/>
          <p:nvPr/>
        </p:nvSpPr>
        <p:spPr>
          <a:xfrm>
            <a:off x="4480560" y="3383280"/>
            <a:ext cx="3154680" cy="1481328"/>
          </a:xfrm>
          <a:prstGeom prst="roundRect">
            <a:avLst>
              <a:gd name="adj" fmla="val 6173"/>
            </a:avLst>
          </a:prstGeom>
          <a:solidFill>
            <a:srgbClr val="FFFFFF"/>
          </a:solidFill>
          <a:ln w="12700">
            <a:solidFill>
              <a:srgbClr val="EB5757">
                <a:alpha val="90000"/>
              </a:srgbClr>
            </a:solidFill>
            <a:prstDash val="solid"/>
          </a:ln>
          <a:effectLst>
            <a:outerShdw blurRad="12700" dist="50800" dir="2700000" algn="bl" rotWithShape="0">
              <a:srgbClr val="D4E4F7">
                <a:alpha val="25000"/>
              </a:srgbClr>
            </a:outerShdw>
          </a:effectLst>
        </p:spPr>
      </p:sp>
      <p:sp>
        <p:nvSpPr>
          <p:cNvPr id="18" name="Text 16"/>
          <p:cNvSpPr/>
          <p:nvPr/>
        </p:nvSpPr>
        <p:spPr>
          <a:xfrm>
            <a:off x="4681728" y="3547872"/>
            <a:ext cx="275234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EB5757"/>
                </a:solidFill>
              </a:rPr>
              <a:t>Baholash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4681728" y="3950208"/>
            <a:ext cx="2752344" cy="76809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570" dirty="0">
                <a:solidFill>
                  <a:srgbClr val="17324D"/>
                </a:solidFill>
              </a:rPr>
              <a:t>Javob kaliti va ball mezoni bir ma’nolimi?</a:t>
            </a:r>
            <a:endParaRPr lang="en-US" sz="1570" dirty="0"/>
          </a:p>
        </p:txBody>
      </p:sp>
      <p:sp>
        <p:nvSpPr>
          <p:cNvPr id="20" name="Shape 18"/>
          <p:cNvSpPr/>
          <p:nvPr/>
        </p:nvSpPr>
        <p:spPr>
          <a:xfrm>
            <a:off x="8275320" y="3383280"/>
            <a:ext cx="3154680" cy="1481328"/>
          </a:xfrm>
          <a:prstGeom prst="roundRect">
            <a:avLst>
              <a:gd name="adj" fmla="val 6173"/>
            </a:avLst>
          </a:prstGeom>
          <a:solidFill>
            <a:srgbClr val="FFFFFF"/>
          </a:solidFill>
          <a:ln w="12700">
            <a:solidFill>
              <a:srgbClr val="1AA6B7">
                <a:alpha val="90000"/>
              </a:srgbClr>
            </a:solidFill>
            <a:prstDash val="solid"/>
          </a:ln>
          <a:effectLst>
            <a:outerShdw blurRad="12700" dist="50800" dir="2700000" algn="bl" rotWithShape="0">
              <a:srgbClr val="D4E4F7">
                <a:alpha val="25000"/>
              </a:srgbClr>
            </a:outerShdw>
          </a:effectLst>
        </p:spPr>
      </p:sp>
      <p:sp>
        <p:nvSpPr>
          <p:cNvPr id="21" name="Text 19"/>
          <p:cNvSpPr/>
          <p:nvPr/>
        </p:nvSpPr>
        <p:spPr>
          <a:xfrm>
            <a:off x="8476488" y="3547872"/>
            <a:ext cx="275234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1AA6B7"/>
                </a:solidFill>
              </a:rPr>
              <a:t>Yoshga moslik</a:t>
            </a:r>
            <a:endParaRPr lang="en-US" sz="1800" dirty="0"/>
          </a:p>
        </p:txBody>
      </p:sp>
      <p:sp>
        <p:nvSpPr>
          <p:cNvPr id="22" name="Text 20"/>
          <p:cNvSpPr/>
          <p:nvPr/>
        </p:nvSpPr>
        <p:spPr>
          <a:xfrm>
            <a:off x="8476488" y="3950208"/>
            <a:ext cx="2752344" cy="76809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570" dirty="0">
                <a:solidFill>
                  <a:srgbClr val="17324D"/>
                </a:solidFill>
              </a:rPr>
              <a:t>Matn, sonlar va grafik elementlar mosmi?</a:t>
            </a:r>
            <a:endParaRPr lang="en-US" sz="1570" dirty="0"/>
          </a:p>
        </p:txBody>
      </p:sp>
      <p:sp>
        <p:nvSpPr>
          <p:cNvPr id="23" name="Text 21"/>
          <p:cNvSpPr/>
          <p:nvPr/>
        </p:nvSpPr>
        <p:spPr>
          <a:xfrm>
            <a:off x="11448288" y="6473952"/>
            <a:ext cx="365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BA4B8"/>
                </a:solidFill>
              </a:rPr>
              <a:t>11</a:t>
            </a:r>
            <a:endParaRPr lang="en-US" sz="9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7F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56032"/>
            <a:ext cx="7863840" cy="47548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800" b="1" dirty="0">
                <a:solidFill>
                  <a:srgbClr val="17324D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Matematik savodxonlikni rivojlantirish strategiyalari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21208" y="777240"/>
            <a:ext cx="749808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5A6B7A"/>
                </a:solidFill>
              </a:rPr>
              <a:t>TIMSS yondashuvi kundalik darsni boyitadi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502920" y="1143000"/>
            <a:ext cx="11201400" cy="0"/>
          </a:xfrm>
          <a:prstGeom prst="line">
            <a:avLst/>
          </a:prstGeom>
          <a:noFill/>
          <a:ln w="12700">
            <a:solidFill>
              <a:srgbClr val="2F80ED">
                <a:alpha val="85000"/>
              </a:srgbClr>
            </a:solidFill>
            <a:prstDash val="solid"/>
          </a:ln>
        </p:spPr>
      </p:sp>
      <p:pic>
        <p:nvPicPr>
          <p:cNvPr id="5" name="Image 0" descr="/mnt/data/a_bright_colorful_ultra_clean_classroom_scene_in_batch_1.png"/>
          <p:cNvPicPr>
            <a:picLocks noChangeAspect="1"/>
          </p:cNvPicPr>
          <p:nvPr/>
        </p:nvPicPr>
        <p:blipFill>
          <a:blip r:embed="rId3"/>
          <a:srcRect l="17121" r="17121"/>
          <a:stretch/>
        </p:blipFill>
        <p:spPr>
          <a:xfrm>
            <a:off x="548640" y="1325880"/>
            <a:ext cx="5074920" cy="434340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6080760" y="1417320"/>
            <a:ext cx="5440680" cy="429768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ctr">
            <a:normAutofit/>
          </a:bodyPr>
          <a:lstStyle/>
          <a:p>
            <a:pPr marL="0" indent="0">
              <a:buNone/>
            </a:pPr>
            <a:r>
              <a:rPr lang="en-US" sz="1950" dirty="0">
                <a:solidFill>
                  <a:srgbClr val="17324D"/>
                </a:solidFill>
              </a:rPr>
              <a:t>• real vaziyatga asoslangan masalalarni ko‘paytirish;
</a:t>
            </a:r>
            <a:endParaRPr lang="en-US" sz="1950" dirty="0"/>
          </a:p>
          <a:p>
            <a:pPr marL="0" indent="0">
              <a:buNone/>
            </a:pPr>
            <a:r>
              <a:rPr lang="en-US" sz="1950" dirty="0">
                <a:solidFill>
                  <a:srgbClr val="17324D"/>
                </a:solidFill>
              </a:rPr>
              <a:t>• jadval, diagramma va sxemalardan ma’lumot o‘qish;
</a:t>
            </a:r>
            <a:endParaRPr lang="en-US" sz="1950" dirty="0"/>
          </a:p>
          <a:p>
            <a:pPr marL="0" indent="0">
              <a:buNone/>
            </a:pPr>
            <a:r>
              <a:rPr lang="en-US" sz="1950" dirty="0">
                <a:solidFill>
                  <a:srgbClr val="17324D"/>
                </a:solidFill>
              </a:rPr>
              <a:t>• javob bilan birga strategiyani tushuntirish;
</a:t>
            </a:r>
            <a:endParaRPr lang="en-US" sz="1950" dirty="0"/>
          </a:p>
          <a:p>
            <a:pPr marL="0" indent="0">
              <a:buNone/>
            </a:pPr>
            <a:r>
              <a:rPr lang="en-US" sz="1950" dirty="0">
                <a:solidFill>
                  <a:srgbClr val="17324D"/>
                </a:solidFill>
              </a:rPr>
              <a:t>• bir masalani bir necha usulda yechish;
</a:t>
            </a:r>
            <a:endParaRPr lang="en-US" sz="1950" dirty="0"/>
          </a:p>
          <a:p>
            <a:pPr marL="0" indent="0">
              <a:buNone/>
            </a:pPr>
            <a:r>
              <a:rPr lang="en-US" sz="1950" dirty="0">
                <a:solidFill>
                  <a:srgbClr val="17324D"/>
                </a:solidFill>
              </a:rPr>
              <a:t>• xatoni diagnostik signal sifatida tahlil qilish.</a:t>
            </a:r>
            <a:endParaRPr lang="en-US" sz="1950" dirty="0"/>
          </a:p>
        </p:txBody>
      </p:sp>
      <p:sp>
        <p:nvSpPr>
          <p:cNvPr id="7" name="Text 4"/>
          <p:cNvSpPr/>
          <p:nvPr/>
        </p:nvSpPr>
        <p:spPr>
          <a:xfrm>
            <a:off x="11448288" y="6473952"/>
            <a:ext cx="365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BA4B8"/>
                </a:solidFill>
              </a:rPr>
              <a:t>12</a:t>
            </a:r>
            <a:endParaRPr lang="en-US" sz="9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7FF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56032"/>
            <a:ext cx="7863840" cy="47548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800" b="1" dirty="0">
                <a:solidFill>
                  <a:srgbClr val="17324D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Refleksiya formulasi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21208" y="777240"/>
            <a:ext cx="749808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5A6B7A"/>
                </a:solidFill>
              </a:rPr>
              <a:t>“1 topshiriq – 1 dalil – 1 metodik yechim”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502920" y="1143000"/>
            <a:ext cx="11201400" cy="0"/>
          </a:xfrm>
          <a:prstGeom prst="line">
            <a:avLst/>
          </a:prstGeom>
          <a:noFill/>
          <a:ln w="12700">
            <a:solidFill>
              <a:srgbClr val="2F80ED">
                <a:alpha val="8500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731520" y="1691640"/>
            <a:ext cx="3291840" cy="3017520"/>
          </a:xfrm>
          <a:prstGeom prst="roundRect">
            <a:avLst>
              <a:gd name="adj" fmla="val 3030"/>
            </a:avLst>
          </a:prstGeom>
          <a:solidFill>
            <a:srgbClr val="FFFFFF"/>
          </a:solidFill>
          <a:ln w="12700">
            <a:solidFill>
              <a:srgbClr val="2F80ED">
                <a:alpha val="90000"/>
              </a:srgbClr>
            </a:solidFill>
            <a:prstDash val="solid"/>
          </a:ln>
          <a:effectLst>
            <a:outerShdw blurRad="12700" dist="50800" dir="2700000" algn="bl" rotWithShape="0">
              <a:srgbClr val="D4E4F7">
                <a:alpha val="25000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932688" y="1856232"/>
            <a:ext cx="288950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F80ED"/>
                </a:solidFill>
              </a:rPr>
              <a:t>1 topshiriq</a:t>
            </a:r>
            <a:endParaRPr lang="en-US" sz="1800" dirty="0"/>
          </a:p>
        </p:txBody>
      </p:sp>
      <p:sp>
        <p:nvSpPr>
          <p:cNvPr id="7" name="Text 5"/>
          <p:cNvSpPr/>
          <p:nvPr/>
        </p:nvSpPr>
        <p:spPr>
          <a:xfrm>
            <a:off x="932688" y="2258568"/>
            <a:ext cx="2889504" cy="230428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570" dirty="0">
                <a:solidFill>
                  <a:srgbClr val="17324D"/>
                </a:solidFill>
              </a:rPr>
              <a:t>Qaysi topshiriq o‘quvchining fikrlashini ko‘rsatdi?</a:t>
            </a:r>
            <a:endParaRPr lang="en-US" sz="1570" dirty="0"/>
          </a:p>
        </p:txBody>
      </p:sp>
      <p:sp>
        <p:nvSpPr>
          <p:cNvPr id="8" name="Shape 6"/>
          <p:cNvSpPr/>
          <p:nvPr/>
        </p:nvSpPr>
        <p:spPr>
          <a:xfrm>
            <a:off x="4443984" y="1691640"/>
            <a:ext cx="3291840" cy="3017520"/>
          </a:xfrm>
          <a:prstGeom prst="roundRect">
            <a:avLst>
              <a:gd name="adj" fmla="val 3030"/>
            </a:avLst>
          </a:prstGeom>
          <a:solidFill>
            <a:srgbClr val="FFFFFF"/>
          </a:solidFill>
          <a:ln w="12700">
            <a:solidFill>
              <a:srgbClr val="27AE60">
                <a:alpha val="90000"/>
              </a:srgbClr>
            </a:solidFill>
            <a:prstDash val="solid"/>
          </a:ln>
          <a:effectLst>
            <a:outerShdw blurRad="12700" dist="50800" dir="2700000" algn="bl" rotWithShape="0">
              <a:srgbClr val="D4E4F7">
                <a:alpha val="25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4645152" y="1856232"/>
            <a:ext cx="288950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7AE60"/>
                </a:solidFill>
              </a:rPr>
              <a:t>1 dalil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4645152" y="2258568"/>
            <a:ext cx="2889504" cy="230428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570" dirty="0">
                <a:solidFill>
                  <a:srgbClr val="17324D"/>
                </a:solidFill>
              </a:rPr>
              <a:t>Qaysi javob yoki xato bu fikrni tasdiqladi?</a:t>
            </a:r>
            <a:endParaRPr lang="en-US" sz="1570" dirty="0"/>
          </a:p>
        </p:txBody>
      </p:sp>
      <p:sp>
        <p:nvSpPr>
          <p:cNvPr id="11" name="Shape 9"/>
          <p:cNvSpPr/>
          <p:nvPr/>
        </p:nvSpPr>
        <p:spPr>
          <a:xfrm>
            <a:off x="8138160" y="1691640"/>
            <a:ext cx="3291840" cy="3017520"/>
          </a:xfrm>
          <a:prstGeom prst="roundRect">
            <a:avLst>
              <a:gd name="adj" fmla="val 3030"/>
            </a:avLst>
          </a:prstGeom>
          <a:solidFill>
            <a:srgbClr val="FFFFFF"/>
          </a:solidFill>
          <a:ln w="12700">
            <a:solidFill>
              <a:srgbClr val="F2994A">
                <a:alpha val="90000"/>
              </a:srgbClr>
            </a:solidFill>
            <a:prstDash val="solid"/>
          </a:ln>
          <a:effectLst>
            <a:outerShdw blurRad="12700" dist="50800" dir="2700000" algn="bl" rotWithShape="0">
              <a:srgbClr val="D4E4F7">
                <a:alpha val="25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8339328" y="1856232"/>
            <a:ext cx="288950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F2994A"/>
                </a:solidFill>
              </a:rPr>
              <a:t>1 metodik yechim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8339328" y="2258568"/>
            <a:ext cx="2889504" cy="230428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marL="0" indent="0">
              <a:buNone/>
            </a:pPr>
            <a:r>
              <a:rPr lang="en-US" sz="1570" dirty="0">
                <a:solidFill>
                  <a:srgbClr val="17324D"/>
                </a:solidFill>
              </a:rPr>
              <a:t>Keyingi darsda qanday yondashuv qo‘llanadi?</a:t>
            </a:r>
            <a:endParaRPr lang="en-US" sz="1570" dirty="0"/>
          </a:p>
        </p:txBody>
      </p:sp>
      <p:sp>
        <p:nvSpPr>
          <p:cNvPr id="14" name="Text 12"/>
          <p:cNvSpPr/>
          <p:nvPr/>
        </p:nvSpPr>
        <p:spPr>
          <a:xfrm>
            <a:off x="1188720" y="5257800"/>
            <a:ext cx="9784080" cy="38404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17324D"/>
                </a:solidFill>
              </a:rPr>
              <a:t>Natijani baholash — keyingi darsni rejalashtirish uchun yo‘l xaritasi.</a:t>
            </a:r>
            <a:endParaRPr lang="en-US" sz="2100" dirty="0"/>
          </a:p>
        </p:txBody>
      </p:sp>
      <p:sp>
        <p:nvSpPr>
          <p:cNvPr id="15" name="Text 13"/>
          <p:cNvSpPr/>
          <p:nvPr/>
        </p:nvSpPr>
        <p:spPr>
          <a:xfrm>
            <a:off x="11448288" y="6473952"/>
            <a:ext cx="365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BA4B8"/>
                </a:solidFill>
              </a:rPr>
              <a:t>14</a:t>
            </a:r>
            <a:endParaRPr lang="en-US" sz="9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EF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56032"/>
            <a:ext cx="7863840" cy="47548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800" b="1" dirty="0">
                <a:solidFill>
                  <a:srgbClr val="17324D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Xulosa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21208" y="777240"/>
            <a:ext cx="749808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5A6B7A"/>
                </a:solidFill>
              </a:rPr>
              <a:t>TIMSS topshiriqlari hisoblashdan kengroq ko‘nikmalarni rivojlantiradi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502920" y="1143000"/>
            <a:ext cx="11201400" cy="0"/>
          </a:xfrm>
          <a:prstGeom prst="line">
            <a:avLst/>
          </a:prstGeom>
          <a:noFill/>
          <a:ln w="12700">
            <a:solidFill>
              <a:srgbClr val="2F80ED">
                <a:alpha val="85000"/>
              </a:srgbClr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822960" y="1463040"/>
            <a:ext cx="5394960" cy="438912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ctr">
            <a:normAutofit/>
          </a:bodyPr>
          <a:lstStyle/>
          <a:p>
            <a:pPr marL="0" indent="0">
              <a:buNone/>
            </a:pPr>
            <a:r>
              <a:rPr lang="en-US" sz="2100" dirty="0">
                <a:solidFill>
                  <a:srgbClr val="17324D"/>
                </a:solidFill>
              </a:rPr>
              <a:t>• matematik vaziyatni anglash;
</a:t>
            </a:r>
            <a:endParaRPr lang="en-US" sz="2100" dirty="0"/>
          </a:p>
          <a:p>
            <a:pPr marL="0" indent="0">
              <a:buNone/>
            </a:pPr>
            <a:r>
              <a:rPr lang="en-US" sz="2100" dirty="0">
                <a:solidFill>
                  <a:srgbClr val="17324D"/>
                </a:solidFill>
              </a:rPr>
              <a:t>• zarur ma’lumotni tanlash;
</a:t>
            </a:r>
            <a:endParaRPr lang="en-US" sz="2100" dirty="0"/>
          </a:p>
          <a:p>
            <a:pPr marL="0" indent="0">
              <a:buNone/>
            </a:pPr>
            <a:r>
              <a:rPr lang="en-US" sz="2100" dirty="0">
                <a:solidFill>
                  <a:srgbClr val="17324D"/>
                </a:solidFill>
              </a:rPr>
              <a:t>• bilimni qo‘llash;
</a:t>
            </a:r>
            <a:endParaRPr lang="en-US" sz="2100" dirty="0"/>
          </a:p>
          <a:p>
            <a:pPr marL="0" indent="0">
              <a:buNone/>
            </a:pPr>
            <a:r>
              <a:rPr lang="en-US" sz="2100" dirty="0">
                <a:solidFill>
                  <a:srgbClr val="17324D"/>
                </a:solidFill>
              </a:rPr>
              <a:t>• strategiyani asoslash;
</a:t>
            </a:r>
            <a:endParaRPr lang="en-US" sz="2100" dirty="0"/>
          </a:p>
          <a:p>
            <a:pPr marL="0" indent="0">
              <a:buNone/>
            </a:pPr>
            <a:r>
              <a:rPr lang="en-US" sz="2100" dirty="0">
                <a:solidFill>
                  <a:srgbClr val="17324D"/>
                </a:solidFill>
              </a:rPr>
              <a:t>• xulosa chiqarish va natija bo‘yicha metodik qaror qabul qilish.</a:t>
            </a:r>
            <a:endParaRPr lang="en-US" sz="2100" dirty="0"/>
          </a:p>
        </p:txBody>
      </p:sp>
      <p:pic>
        <p:nvPicPr>
          <p:cNvPr id="6" name="Image 0" descr="/mnt/data/a_bright_colorful_cartoon_illustration_style_out_batch_3.png"/>
          <p:cNvPicPr>
            <a:picLocks noChangeAspect="1"/>
          </p:cNvPicPr>
          <p:nvPr/>
        </p:nvPicPr>
        <p:blipFill>
          <a:blip r:embed="rId3"/>
          <a:srcRect l="17799" r="17799"/>
          <a:stretch/>
        </p:blipFill>
        <p:spPr>
          <a:xfrm>
            <a:off x="6446520" y="1325880"/>
            <a:ext cx="5074920" cy="443484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822960" y="6053328"/>
            <a:ext cx="4937760" cy="29260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endParaRPr lang="en-US" sz="1650" dirty="0"/>
          </a:p>
        </p:txBody>
      </p:sp>
      <p:sp>
        <p:nvSpPr>
          <p:cNvPr id="8" name="Text 5"/>
          <p:cNvSpPr/>
          <p:nvPr/>
        </p:nvSpPr>
        <p:spPr>
          <a:xfrm>
            <a:off x="11448288" y="6473952"/>
            <a:ext cx="365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BA4B8"/>
                </a:solidFill>
              </a:rPr>
              <a:t>15</a:t>
            </a:r>
            <a:endParaRPr lang="en-US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939</Words>
  <Application>Microsoft Office PowerPoint</Application>
  <PresentationFormat>Широкоэкранный</PresentationFormat>
  <Paragraphs>166</Paragraphs>
  <Slides>14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Aptos Display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Andijon viloyati pedagogik mahorat markazi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TIMSS amaliy mashg‘ulot</dc:title>
  <dc:subject>TIMSS xalqaro dasturi asosida savol va topshiriqlar ishlab chiqish</dc:subject>
  <dc:creator>Xusanova Madina Askarovna</dc:creator>
  <cp:lastModifiedBy>MX_Computers</cp:lastModifiedBy>
  <cp:revision>3</cp:revision>
  <dcterms:created xsi:type="dcterms:W3CDTF">2026-10-05T09:58:45Z</dcterms:created>
  <dcterms:modified xsi:type="dcterms:W3CDTF">2026-10-05T10:04:00Z</dcterms:modified>
</cp:coreProperties>
</file>