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2" d="100"/>
          <a:sy n="72" d="100"/>
        </p:scale>
        <p:origin x="6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6144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MASTER">
    <p:bg>
      <p:bgPr>
        <a:solidFill>
          <a:srgbClr val="FFF9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wide_bright_cozy_classroom_illustration_scene_in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02920" y="594360"/>
            <a:ext cx="5806440" cy="4526280"/>
          </a:xfrm>
          <a:prstGeom prst="roundRect">
            <a:avLst>
              <a:gd name="adj" fmla="val 1616"/>
            </a:avLst>
          </a:prstGeom>
          <a:solidFill>
            <a:srgbClr val="FFFFFF">
              <a:alpha val="93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868680" y="960120"/>
            <a:ext cx="5074920" cy="85039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3800" b="1" dirty="0"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3.2.2.PIRLS topshiriqlari</a:t>
            </a:r>
            <a:endParaRPr lang="en-US" sz="3800" dirty="0"/>
          </a:p>
          <a:p>
            <a:pPr marL="0" indent="0">
              <a:buNone/>
            </a:pPr>
            <a:r>
              <a:rPr lang="en-US" sz="3800" b="1" dirty="0"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namunalarini ishlab chiqish</a:t>
            </a:r>
            <a:endParaRPr lang="en-US" sz="3800" dirty="0"/>
          </a:p>
        </p:txBody>
      </p:sp>
      <p:sp>
        <p:nvSpPr>
          <p:cNvPr id="5" name="Text 2"/>
          <p:cNvSpPr/>
          <p:nvPr/>
        </p:nvSpPr>
        <p:spPr>
          <a:xfrm>
            <a:off x="896112" y="1627632"/>
            <a:ext cx="4983480" cy="6400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/>
          <a:lstStyle/>
          <a:p>
            <a:pPr marL="0" indent="0">
              <a:buNone/>
            </a:pPr>
            <a:r>
              <a:rPr lang="en-US" sz="2800" b="1" dirty="0"/>
              <a:t>va ular ustida ishlash usullari</a:t>
            </a:r>
            <a:endParaRPr lang="en-US" sz="2800" dirty="0"/>
          </a:p>
        </p:txBody>
      </p:sp>
      <p:sp>
        <p:nvSpPr>
          <p:cNvPr id="6" name="Shape 3"/>
          <p:cNvSpPr/>
          <p:nvPr/>
        </p:nvSpPr>
        <p:spPr>
          <a:xfrm>
            <a:off x="1874520" y="2990088"/>
            <a:ext cx="3931920" cy="640080"/>
          </a:xfrm>
          <a:prstGeom prst="roundRect">
            <a:avLst>
              <a:gd name="adj" fmla="val 11429"/>
            </a:avLst>
          </a:prstGeom>
          <a:solidFill>
            <a:srgbClr val="FFF8E1"/>
          </a:solidFill>
          <a:ln w="12700">
            <a:solidFill>
              <a:srgbClr val="FFF8E1">
                <a:alpha val="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351722" y="3108960"/>
            <a:ext cx="4359964" cy="42062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tx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 soat amaliy mashg‘ulot</a:t>
            </a:r>
            <a:endParaRPr lang="en-US" sz="2200" dirty="0">
              <a:solidFill>
                <a:schemeClr val="tx2"/>
              </a:solidFill>
            </a:endParaRPr>
          </a:p>
        </p:txBody>
      </p:sp>
      <p:sp>
        <p:nvSpPr>
          <p:cNvPr id="8" name="Text 5"/>
          <p:cNvSpPr/>
          <p:nvPr/>
        </p:nvSpPr>
        <p:spPr>
          <a:xfrm>
            <a:off x="502920" y="3950209"/>
            <a:ext cx="5806440" cy="950975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/>
          <a:lstStyle/>
          <a:p>
            <a:pPr marL="0" indent="0">
              <a:buNone/>
            </a:pPr>
            <a:r>
              <a:rPr lang="en-US" sz="21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Taqdimotchi</a:t>
            </a:r>
            <a:r>
              <a:rPr lang="en-US" sz="21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en-US" sz="21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Xusanova</a:t>
            </a:r>
            <a:r>
              <a:rPr lang="en-US" sz="21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Madina </a:t>
            </a:r>
            <a:r>
              <a:rPr lang="en-US" sz="21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Askarovna</a:t>
            </a:r>
            <a:endParaRPr lang="en-US" sz="21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Text 6"/>
          <p:cNvSpPr/>
          <p:nvPr/>
        </p:nvSpPr>
        <p:spPr>
          <a:xfrm>
            <a:off x="868680" y="4434840"/>
            <a:ext cx="4937760" cy="2743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/>
          <a:lstStyle/>
          <a:p>
            <a:pPr marL="0" indent="0">
              <a:buNone/>
            </a:pPr>
            <a:r>
              <a:rPr lang="en-US" sz="1600" dirty="0" err="1">
                <a:solidFill>
                  <a:srgbClr val="607D8B"/>
                </a:solidFill>
              </a:rPr>
              <a:t>zamonaviy</a:t>
            </a:r>
            <a:r>
              <a:rPr lang="en-US" sz="1600" dirty="0">
                <a:solidFill>
                  <a:srgbClr val="607D8B"/>
                </a:solidFill>
              </a:rPr>
              <a:t> yondashuvlar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11" name="Text 8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01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1024128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2E7D3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Sillabus: mashg‘ulot mazmuni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02920" y="877824"/>
            <a:ext cx="11109960" cy="0"/>
          </a:xfrm>
          <a:prstGeom prst="line">
            <a:avLst/>
          </a:prstGeom>
          <a:noFill/>
          <a:ln w="38100">
            <a:solidFill>
              <a:srgbClr val="FBC02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41832"/>
            <a:ext cx="10698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i="1" dirty="0">
                <a:solidFill>
                  <a:srgbClr val="607D8B"/>
                </a:solidFill>
              </a:rPr>
              <a:t>3.2-modul — Boshlang‘ich ta’lim bo‘yicha xalqaro baholash dasturlari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731520" y="1508760"/>
            <a:ext cx="3474720" cy="1051560"/>
          </a:xfrm>
          <a:prstGeom prst="roundRect">
            <a:avLst>
              <a:gd name="adj" fmla="val 6957"/>
            </a:avLst>
          </a:prstGeom>
          <a:solidFill>
            <a:srgbClr val="E8F5E9"/>
          </a:solidFill>
          <a:ln w="12700">
            <a:solidFill>
              <a:srgbClr val="E8F5E9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96112" y="1618488"/>
            <a:ext cx="3145536" cy="8321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2E7D3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O‘quv bloki</a:t>
            </a:r>
            <a:endParaRPr lang="en-US" sz="2100" dirty="0"/>
          </a:p>
          <a:p>
            <a:pPr marL="0" indent="0" algn="ctr">
              <a:buNone/>
            </a:pPr>
            <a:r>
              <a:rPr lang="en-US" sz="2100" b="1" dirty="0">
                <a:solidFill>
                  <a:srgbClr val="2E7D3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Boshlang‘ich ta’limda zamonaviy yondashuvlar</a:t>
            </a:r>
            <a:endParaRPr lang="en-US" sz="2100" dirty="0"/>
          </a:p>
        </p:txBody>
      </p:sp>
      <p:sp>
        <p:nvSpPr>
          <p:cNvPr id="7" name="Shape 5"/>
          <p:cNvSpPr/>
          <p:nvPr/>
        </p:nvSpPr>
        <p:spPr>
          <a:xfrm>
            <a:off x="4434840" y="1508760"/>
            <a:ext cx="3154680" cy="1051560"/>
          </a:xfrm>
          <a:prstGeom prst="roundRect">
            <a:avLst>
              <a:gd name="adj" fmla="val 6957"/>
            </a:avLst>
          </a:prstGeom>
          <a:solidFill>
            <a:srgbClr val="E3F2FD"/>
          </a:solidFill>
          <a:ln w="12700">
            <a:solidFill>
              <a:srgbClr val="E3F2FD">
                <a:alpha val="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599432" y="1618488"/>
            <a:ext cx="2825496" cy="8321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565C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Mashg‘ulot turi</a:t>
            </a:r>
            <a:endParaRPr lang="en-US" sz="2200" dirty="0"/>
          </a:p>
          <a:p>
            <a:pPr marL="0" indent="0" algn="ctr">
              <a:buNone/>
            </a:pPr>
            <a:r>
              <a:rPr lang="en-US" sz="2200" b="1" dirty="0">
                <a:solidFill>
                  <a:srgbClr val="1565C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Amaliy mashg‘ulot</a:t>
            </a:r>
            <a:endParaRPr lang="en-US" sz="2200" dirty="0"/>
          </a:p>
        </p:txBody>
      </p:sp>
      <p:sp>
        <p:nvSpPr>
          <p:cNvPr id="9" name="Shape 7"/>
          <p:cNvSpPr/>
          <p:nvPr/>
        </p:nvSpPr>
        <p:spPr>
          <a:xfrm>
            <a:off x="7818120" y="1508760"/>
            <a:ext cx="3246120" cy="1051560"/>
          </a:xfrm>
          <a:prstGeom prst="roundRect">
            <a:avLst>
              <a:gd name="adj" fmla="val 6957"/>
            </a:avLst>
          </a:prstGeom>
          <a:solidFill>
            <a:srgbClr val="FFF8E1"/>
          </a:solidFill>
          <a:ln w="12700">
            <a:solidFill>
              <a:srgbClr val="FFF8E1">
                <a:alpha val="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982712" y="1618488"/>
            <a:ext cx="2916936" cy="8321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F57C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Davomiyligi</a:t>
            </a:r>
            <a:endParaRPr lang="en-US" sz="2300" dirty="0"/>
          </a:p>
          <a:p>
            <a:pPr marL="0" indent="0" algn="ctr">
              <a:buNone/>
            </a:pPr>
            <a:r>
              <a:rPr lang="en-US" sz="2300" b="1" dirty="0">
                <a:solidFill>
                  <a:srgbClr val="F57C0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80 daqiqa</a:t>
            </a:r>
            <a:endParaRPr lang="en-US" sz="2300" dirty="0"/>
          </a:p>
        </p:txBody>
      </p:sp>
      <p:sp>
        <p:nvSpPr>
          <p:cNvPr id="11" name="Shape 9"/>
          <p:cNvSpPr/>
          <p:nvPr/>
        </p:nvSpPr>
        <p:spPr>
          <a:xfrm>
            <a:off x="868680" y="3108960"/>
            <a:ext cx="10424160" cy="2148840"/>
          </a:xfrm>
          <a:prstGeom prst="roundRect">
            <a:avLst>
              <a:gd name="adj" fmla="val 3404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033272" y="3218688"/>
            <a:ext cx="10094976" cy="192938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263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Mavzu: PIRLS topshiriqlari namunalari ishlab chiqish va ular ustida ishlash usullari</a:t>
            </a:r>
            <a:endParaRPr lang="en-US" sz="2800" dirty="0"/>
          </a:p>
        </p:txBody>
      </p:sp>
      <p:sp>
        <p:nvSpPr>
          <p:cNvPr id="13" name="Shape 11"/>
          <p:cNvSpPr/>
          <p:nvPr/>
        </p:nvSpPr>
        <p:spPr>
          <a:xfrm>
            <a:off x="1828800" y="5532120"/>
            <a:ext cx="8503920" cy="502920"/>
          </a:xfrm>
          <a:prstGeom prst="roundRect">
            <a:avLst>
              <a:gd name="adj" fmla="val 14545"/>
            </a:avLst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993392" y="5641848"/>
            <a:ext cx="8174736" cy="28346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Asosiy e’tibor: matn — savol — kognitiv jarayon — baholash mezoni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02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1024128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2E7D3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Mashg‘ulot maqsadi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02920" y="877824"/>
            <a:ext cx="11109960" cy="0"/>
          </a:xfrm>
          <a:prstGeom prst="line">
            <a:avLst/>
          </a:prstGeom>
          <a:noFill/>
          <a:ln w="38100">
            <a:solidFill>
              <a:srgbClr val="FBC02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41832"/>
            <a:ext cx="10698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i="1" dirty="0">
                <a:solidFill>
                  <a:srgbClr val="607D8B"/>
                </a:solidFill>
              </a:rPr>
              <a:t>PIRLS talablari darajasida savol va topshiriq yaratish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685800" y="1417320"/>
            <a:ext cx="5074920" cy="4251960"/>
          </a:xfrm>
          <a:prstGeom prst="roundRect">
            <a:avLst>
              <a:gd name="adj" fmla="val 1720"/>
            </a:avLst>
          </a:prstGeom>
          <a:solidFill>
            <a:srgbClr val="E8F5E9"/>
          </a:solidFill>
          <a:ln w="12700">
            <a:solidFill>
              <a:srgbClr val="E8F5E9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50392" y="1527048"/>
            <a:ext cx="4745736" cy="40325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800" b="1" dirty="0">
                <a:solidFill>
                  <a:srgbClr val="2E7D3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Tinglovchilarda badiiy va ilmiy-ommabop matnlar asosida PIRLS talablari darajasidagi topshiriqlarni ishlab chiqish ko‘nikmalarini shakllantirish.</a:t>
            </a:r>
            <a:endParaRPr lang="en-US" sz="2800" dirty="0"/>
          </a:p>
        </p:txBody>
      </p:sp>
      <p:pic>
        <p:nvPicPr>
          <p:cNvPr id="7" name="Image 0" descr="/mnt/data/wide_warm_clean_vector_illustration_style_scene.png"/>
          <p:cNvPicPr>
            <a:picLocks noChangeAspect="1"/>
          </p:cNvPicPr>
          <p:nvPr/>
        </p:nvPicPr>
        <p:blipFill>
          <a:blip r:embed="rId3"/>
          <a:srcRect l="14296" r="14296"/>
          <a:stretch/>
        </p:blipFill>
        <p:spPr>
          <a:xfrm>
            <a:off x="6035040" y="1417320"/>
            <a:ext cx="5394960" cy="4251960"/>
          </a:xfrm>
          <a:prstGeom prst="rect">
            <a:avLst/>
          </a:prstGeom>
        </p:spPr>
      </p:pic>
      <p:sp>
        <p:nvSpPr>
          <p:cNvPr id="8" name="Shape 5"/>
          <p:cNvSpPr/>
          <p:nvPr/>
        </p:nvSpPr>
        <p:spPr>
          <a:xfrm>
            <a:off x="6355080" y="4892040"/>
            <a:ext cx="4754880" cy="594360"/>
          </a:xfrm>
          <a:prstGeom prst="roundRect">
            <a:avLst>
              <a:gd name="adj" fmla="val 12308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519672" y="5001768"/>
            <a:ext cx="4425696" cy="3749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D4C4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Natija: 4 ko‘nikmaga mos savol, javob kaliti va baholash mezoni</a:t>
            </a:r>
            <a:endParaRPr lang="en-US" sz="2000" dirty="0"/>
          </a:p>
        </p:txBody>
      </p:sp>
      <p:sp>
        <p:nvSpPr>
          <p:cNvPr id="10" name="Text 7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11" name="Text 8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03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1024128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2E7D3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Mashg‘ulotning texnologik xaritasi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02920" y="877824"/>
            <a:ext cx="11109960" cy="0"/>
          </a:xfrm>
          <a:prstGeom prst="line">
            <a:avLst/>
          </a:prstGeom>
          <a:noFill/>
          <a:ln w="38100">
            <a:solidFill>
              <a:srgbClr val="FBC02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41832"/>
            <a:ext cx="10698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i="1" dirty="0">
                <a:solidFill>
                  <a:srgbClr val="607D8B"/>
                </a:solidFill>
              </a:rPr>
              <a:t>80 daqiqa davomida amaliy natijaga yo‘naltirilgan faoliyat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685800" y="1508760"/>
            <a:ext cx="2514600" cy="1207008"/>
          </a:xfrm>
          <a:prstGeom prst="roundRect">
            <a:avLst>
              <a:gd name="adj" fmla="val 6061"/>
            </a:avLst>
          </a:prstGeom>
          <a:solidFill>
            <a:srgbClr val="E3F2F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822960" y="1655064"/>
            <a:ext cx="502920" cy="502920"/>
          </a:xfrm>
          <a:prstGeom prst="ellipse">
            <a:avLst/>
          </a:prstGeom>
          <a:solidFill>
            <a:srgbClr val="1565C0"/>
          </a:solidFill>
          <a:ln w="12700">
            <a:solidFill>
              <a:srgbClr val="1565C0">
                <a:alpha val="0"/>
              </a:srgbClr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22960" y="1682496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1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1399032" y="1645920"/>
            <a:ext cx="1600200" cy="4572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63238"/>
                </a:solidFill>
              </a:rPr>
              <a:t>Tashkiliy qism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399032" y="2221992"/>
            <a:ext cx="1508760" cy="2560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607D8B"/>
                </a:solidFill>
              </a:rPr>
              <a:t>5 daq.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3246120" y="2011680"/>
            <a:ext cx="246888" cy="0"/>
          </a:xfrm>
          <a:prstGeom prst="line">
            <a:avLst/>
          </a:prstGeom>
          <a:noFill/>
          <a:ln w="27940">
            <a:solidFill>
              <a:srgbClr val="F57C00"/>
            </a:solidFill>
            <a:prstDash val="solid"/>
            <a:headEnd type="none"/>
            <a:tailEnd type="triangle"/>
          </a:ln>
        </p:spPr>
      </p:sp>
      <p:sp>
        <p:nvSpPr>
          <p:cNvPr id="11" name="Shape 9"/>
          <p:cNvSpPr/>
          <p:nvPr/>
        </p:nvSpPr>
        <p:spPr>
          <a:xfrm>
            <a:off x="3520440" y="1508760"/>
            <a:ext cx="2514600" cy="1207008"/>
          </a:xfrm>
          <a:prstGeom prst="roundRect">
            <a:avLst>
              <a:gd name="adj" fmla="val 6061"/>
            </a:avLst>
          </a:prstGeom>
          <a:solidFill>
            <a:srgbClr val="E3F2F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3657600" y="1655064"/>
            <a:ext cx="502920" cy="502920"/>
          </a:xfrm>
          <a:prstGeom prst="ellipse">
            <a:avLst/>
          </a:prstGeom>
          <a:solidFill>
            <a:srgbClr val="1565C0"/>
          </a:solidFill>
          <a:ln w="12700">
            <a:solidFill>
              <a:srgbClr val="1565C0">
                <a:alpha val="0"/>
              </a:srgbClr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657600" y="1682496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2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4233672" y="1645920"/>
            <a:ext cx="1600200" cy="4572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63238"/>
                </a:solidFill>
              </a:rPr>
              <a:t>Faollashtirish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4233672" y="2221992"/>
            <a:ext cx="1508760" cy="2560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607D8B"/>
                </a:solidFill>
              </a:rPr>
              <a:t>10 daq.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6080760" y="2011680"/>
            <a:ext cx="246888" cy="0"/>
          </a:xfrm>
          <a:prstGeom prst="line">
            <a:avLst/>
          </a:prstGeom>
          <a:noFill/>
          <a:ln w="27940">
            <a:solidFill>
              <a:srgbClr val="F57C00"/>
            </a:solidFill>
            <a:prstDash val="solid"/>
            <a:headEnd type="none"/>
            <a:tailEnd type="triangle"/>
          </a:ln>
        </p:spPr>
      </p:sp>
      <p:sp>
        <p:nvSpPr>
          <p:cNvPr id="17" name="Shape 15"/>
          <p:cNvSpPr/>
          <p:nvPr/>
        </p:nvSpPr>
        <p:spPr>
          <a:xfrm>
            <a:off x="6355080" y="1508760"/>
            <a:ext cx="2514600" cy="1207008"/>
          </a:xfrm>
          <a:prstGeom prst="roundRect">
            <a:avLst>
              <a:gd name="adj" fmla="val 6061"/>
            </a:avLst>
          </a:prstGeom>
          <a:solidFill>
            <a:srgbClr val="E8F5E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6492240" y="1655064"/>
            <a:ext cx="502920" cy="502920"/>
          </a:xfrm>
          <a:prstGeom prst="ellipse">
            <a:avLst/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492240" y="1682496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3</a:t>
            </a:r>
            <a:endParaRPr lang="en-US" sz="2000" dirty="0"/>
          </a:p>
        </p:txBody>
      </p:sp>
      <p:sp>
        <p:nvSpPr>
          <p:cNvPr id="20" name="Text 18"/>
          <p:cNvSpPr/>
          <p:nvPr/>
        </p:nvSpPr>
        <p:spPr>
          <a:xfrm>
            <a:off x="7068312" y="1645920"/>
            <a:ext cx="1600200" cy="4572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63238"/>
                </a:solidFill>
              </a:rPr>
              <a:t>Badiiy matn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7068312" y="2221992"/>
            <a:ext cx="1508760" cy="2560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607D8B"/>
                </a:solidFill>
              </a:rPr>
              <a:t>20 daq.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8915400" y="2011680"/>
            <a:ext cx="246888" cy="0"/>
          </a:xfrm>
          <a:prstGeom prst="line">
            <a:avLst/>
          </a:prstGeom>
          <a:noFill/>
          <a:ln w="27940">
            <a:solidFill>
              <a:srgbClr val="F57C00"/>
            </a:solidFill>
            <a:prstDash val="solid"/>
            <a:headEnd type="none"/>
            <a:tailEnd type="triangle"/>
          </a:ln>
        </p:spPr>
      </p:sp>
      <p:sp>
        <p:nvSpPr>
          <p:cNvPr id="23" name="Shape 21"/>
          <p:cNvSpPr/>
          <p:nvPr/>
        </p:nvSpPr>
        <p:spPr>
          <a:xfrm>
            <a:off x="9189720" y="1508760"/>
            <a:ext cx="2514600" cy="1207008"/>
          </a:xfrm>
          <a:prstGeom prst="roundRect">
            <a:avLst>
              <a:gd name="adj" fmla="val 6061"/>
            </a:avLst>
          </a:prstGeom>
          <a:solidFill>
            <a:srgbClr val="E8F5E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9326880" y="1655064"/>
            <a:ext cx="502920" cy="502920"/>
          </a:xfrm>
          <a:prstGeom prst="ellipse">
            <a:avLst/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9326880" y="1682496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4</a:t>
            </a:r>
            <a:endParaRPr lang="en-US" sz="2000" dirty="0"/>
          </a:p>
        </p:txBody>
      </p:sp>
      <p:sp>
        <p:nvSpPr>
          <p:cNvPr id="26" name="Text 24"/>
          <p:cNvSpPr/>
          <p:nvPr/>
        </p:nvSpPr>
        <p:spPr>
          <a:xfrm>
            <a:off x="9902952" y="1645920"/>
            <a:ext cx="1600200" cy="4572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63238"/>
                </a:solidFill>
              </a:rPr>
              <a:t>Ilmiy-ommabop matn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9902952" y="2221992"/>
            <a:ext cx="1508760" cy="2560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607D8B"/>
                </a:solidFill>
              </a:rPr>
              <a:t>20 daq.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9235440" y="2011680"/>
            <a:ext cx="0" cy="1234440"/>
          </a:xfrm>
          <a:prstGeom prst="line">
            <a:avLst/>
          </a:prstGeom>
          <a:noFill/>
          <a:ln w="27940">
            <a:solidFill>
              <a:srgbClr val="F57C00"/>
            </a:solidFill>
            <a:prstDash val="solid"/>
            <a:headEnd type="none"/>
            <a:tailEnd type="triangle"/>
          </a:ln>
        </p:spPr>
      </p:sp>
      <p:sp>
        <p:nvSpPr>
          <p:cNvPr id="29" name="Shape 27"/>
          <p:cNvSpPr/>
          <p:nvPr/>
        </p:nvSpPr>
        <p:spPr>
          <a:xfrm>
            <a:off x="685800" y="3429000"/>
            <a:ext cx="2514600" cy="1207008"/>
          </a:xfrm>
          <a:prstGeom prst="roundRect">
            <a:avLst>
              <a:gd name="adj" fmla="val 6061"/>
            </a:avLst>
          </a:prstGeom>
          <a:solidFill>
            <a:srgbClr val="FFF8E1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822960" y="3575304"/>
            <a:ext cx="502920" cy="502920"/>
          </a:xfrm>
          <a:prstGeom prst="ellipse">
            <a:avLst/>
          </a:prstGeom>
          <a:solidFill>
            <a:srgbClr val="F57C00"/>
          </a:solidFill>
          <a:ln w="12700">
            <a:solidFill>
              <a:srgbClr val="F57C00">
                <a:alpha val="0"/>
              </a:srgbClr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822960" y="3602736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5</a:t>
            </a:r>
            <a:endParaRPr lang="en-US" sz="2000" dirty="0"/>
          </a:p>
        </p:txBody>
      </p:sp>
      <p:sp>
        <p:nvSpPr>
          <p:cNvPr id="32" name="Text 30"/>
          <p:cNvSpPr/>
          <p:nvPr/>
        </p:nvSpPr>
        <p:spPr>
          <a:xfrm>
            <a:off x="1399032" y="3566160"/>
            <a:ext cx="1600200" cy="4572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63238"/>
                </a:solidFill>
              </a:rPr>
              <a:t>Ekspertiza</a:t>
            </a:r>
            <a:endParaRPr lang="en-US" sz="1800" dirty="0"/>
          </a:p>
        </p:txBody>
      </p:sp>
      <p:sp>
        <p:nvSpPr>
          <p:cNvPr id="33" name="Text 31"/>
          <p:cNvSpPr/>
          <p:nvPr/>
        </p:nvSpPr>
        <p:spPr>
          <a:xfrm>
            <a:off x="1399032" y="4142232"/>
            <a:ext cx="1508760" cy="2560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607D8B"/>
                </a:solidFill>
              </a:rPr>
              <a:t>15 daq.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3246120" y="3931920"/>
            <a:ext cx="246888" cy="0"/>
          </a:xfrm>
          <a:prstGeom prst="line">
            <a:avLst/>
          </a:prstGeom>
          <a:noFill/>
          <a:ln w="27940">
            <a:solidFill>
              <a:srgbClr val="F57C00"/>
            </a:solidFill>
            <a:prstDash val="solid"/>
            <a:headEnd type="none"/>
            <a:tailEnd type="triangle"/>
          </a:ln>
        </p:spPr>
      </p:sp>
      <p:sp>
        <p:nvSpPr>
          <p:cNvPr id="35" name="Shape 33"/>
          <p:cNvSpPr/>
          <p:nvPr/>
        </p:nvSpPr>
        <p:spPr>
          <a:xfrm>
            <a:off x="3520440" y="3429000"/>
            <a:ext cx="2514600" cy="1207008"/>
          </a:xfrm>
          <a:prstGeom prst="roundRect">
            <a:avLst>
              <a:gd name="adj" fmla="val 6061"/>
            </a:avLst>
          </a:prstGeom>
          <a:solidFill>
            <a:srgbClr val="FFF8E1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6" name="Shape 34"/>
          <p:cNvSpPr/>
          <p:nvPr/>
        </p:nvSpPr>
        <p:spPr>
          <a:xfrm>
            <a:off x="3657600" y="3575304"/>
            <a:ext cx="502920" cy="502920"/>
          </a:xfrm>
          <a:prstGeom prst="ellipse">
            <a:avLst/>
          </a:prstGeom>
          <a:solidFill>
            <a:srgbClr val="F57C00"/>
          </a:solidFill>
          <a:ln w="12700">
            <a:solidFill>
              <a:srgbClr val="F57C00">
                <a:alpha val="0"/>
              </a:srgbClr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3657600" y="3602736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6</a:t>
            </a:r>
            <a:endParaRPr lang="en-US" sz="2000" dirty="0"/>
          </a:p>
        </p:txBody>
      </p:sp>
      <p:sp>
        <p:nvSpPr>
          <p:cNvPr id="38" name="Text 36"/>
          <p:cNvSpPr/>
          <p:nvPr/>
        </p:nvSpPr>
        <p:spPr>
          <a:xfrm>
            <a:off x="4233672" y="3566160"/>
            <a:ext cx="1600200" cy="4572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63238"/>
                </a:solidFill>
              </a:rPr>
              <a:t>Refleksiya</a:t>
            </a:r>
            <a:endParaRPr lang="en-US" sz="1800" dirty="0"/>
          </a:p>
        </p:txBody>
      </p:sp>
      <p:sp>
        <p:nvSpPr>
          <p:cNvPr id="39" name="Text 37"/>
          <p:cNvSpPr/>
          <p:nvPr/>
        </p:nvSpPr>
        <p:spPr>
          <a:xfrm>
            <a:off x="4233672" y="4142232"/>
            <a:ext cx="1508760" cy="2560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607D8B"/>
                </a:solidFill>
              </a:rPr>
              <a:t>5 daq.</a:t>
            </a:r>
            <a:endParaRPr lang="en-US" sz="1600" dirty="0"/>
          </a:p>
        </p:txBody>
      </p:sp>
      <p:sp>
        <p:nvSpPr>
          <p:cNvPr id="40" name="Shape 38"/>
          <p:cNvSpPr/>
          <p:nvPr/>
        </p:nvSpPr>
        <p:spPr>
          <a:xfrm>
            <a:off x="6080760" y="3931920"/>
            <a:ext cx="246888" cy="0"/>
          </a:xfrm>
          <a:prstGeom prst="line">
            <a:avLst/>
          </a:prstGeom>
          <a:noFill/>
          <a:ln w="27940">
            <a:solidFill>
              <a:srgbClr val="F57C00"/>
            </a:solidFill>
            <a:prstDash val="solid"/>
            <a:headEnd type="none"/>
            <a:tailEnd type="triangle"/>
          </a:ln>
        </p:spPr>
      </p:sp>
      <p:sp>
        <p:nvSpPr>
          <p:cNvPr id="41" name="Shape 39"/>
          <p:cNvSpPr/>
          <p:nvPr/>
        </p:nvSpPr>
        <p:spPr>
          <a:xfrm>
            <a:off x="6355080" y="3429000"/>
            <a:ext cx="2514600" cy="1207008"/>
          </a:xfrm>
          <a:prstGeom prst="roundRect">
            <a:avLst>
              <a:gd name="adj" fmla="val 6061"/>
            </a:avLst>
          </a:prstGeom>
          <a:solidFill>
            <a:srgbClr val="FFF8E1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2" name="Shape 40"/>
          <p:cNvSpPr/>
          <p:nvPr/>
        </p:nvSpPr>
        <p:spPr>
          <a:xfrm>
            <a:off x="6492240" y="3575304"/>
            <a:ext cx="502920" cy="502920"/>
          </a:xfrm>
          <a:prstGeom prst="ellipse">
            <a:avLst/>
          </a:prstGeom>
          <a:solidFill>
            <a:srgbClr val="F57C00"/>
          </a:solidFill>
          <a:ln w="12700">
            <a:solidFill>
              <a:srgbClr val="F57C00">
                <a:alpha val="0"/>
              </a:srgbClr>
            </a:solidFill>
            <a:prstDash val="solid"/>
          </a:ln>
        </p:spPr>
      </p:sp>
      <p:sp>
        <p:nvSpPr>
          <p:cNvPr id="43" name="Text 41"/>
          <p:cNvSpPr/>
          <p:nvPr/>
        </p:nvSpPr>
        <p:spPr>
          <a:xfrm>
            <a:off x="6492240" y="3602736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7</a:t>
            </a:r>
            <a:endParaRPr lang="en-US" sz="2000" dirty="0"/>
          </a:p>
        </p:txBody>
      </p:sp>
      <p:sp>
        <p:nvSpPr>
          <p:cNvPr id="44" name="Text 42"/>
          <p:cNvSpPr/>
          <p:nvPr/>
        </p:nvSpPr>
        <p:spPr>
          <a:xfrm>
            <a:off x="7068312" y="3566160"/>
            <a:ext cx="1600200" cy="4572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263238"/>
                </a:solidFill>
              </a:rPr>
              <a:t>Yakunlash</a:t>
            </a:r>
            <a:endParaRPr lang="en-US" sz="1800" dirty="0"/>
          </a:p>
        </p:txBody>
      </p:sp>
      <p:sp>
        <p:nvSpPr>
          <p:cNvPr id="45" name="Text 43"/>
          <p:cNvSpPr/>
          <p:nvPr/>
        </p:nvSpPr>
        <p:spPr>
          <a:xfrm>
            <a:off x="7068312" y="4142232"/>
            <a:ext cx="1508760" cy="2560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607D8B"/>
                </a:solidFill>
              </a:rPr>
              <a:t>5 daq.</a:t>
            </a:r>
            <a:endParaRPr lang="en-US" sz="1600" dirty="0"/>
          </a:p>
        </p:txBody>
      </p:sp>
      <p:sp>
        <p:nvSpPr>
          <p:cNvPr id="46" name="Shape 44"/>
          <p:cNvSpPr/>
          <p:nvPr/>
        </p:nvSpPr>
        <p:spPr>
          <a:xfrm>
            <a:off x="1920240" y="5486400"/>
            <a:ext cx="8412480" cy="502920"/>
          </a:xfrm>
          <a:prstGeom prst="roundRect">
            <a:avLst>
              <a:gd name="adj" fmla="val 14545"/>
            </a:avLst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47" name="Text 45"/>
          <p:cNvSpPr/>
          <p:nvPr/>
        </p:nvSpPr>
        <p:spPr>
          <a:xfrm>
            <a:off x="2084832" y="5596128"/>
            <a:ext cx="8083296" cy="28346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Har bir bosqich yakunida tinglovchi amaliy mahsulot yaratadi.</a:t>
            </a:r>
            <a:endParaRPr lang="en-US" sz="2000" dirty="0"/>
          </a:p>
        </p:txBody>
      </p:sp>
      <p:sp>
        <p:nvSpPr>
          <p:cNvPr id="48" name="Text 46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49" name="Text 47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04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1024128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2E7D3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Amaliy mashg‘ulot rejasi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02920" y="877824"/>
            <a:ext cx="11109960" cy="0"/>
          </a:xfrm>
          <a:prstGeom prst="line">
            <a:avLst/>
          </a:prstGeom>
          <a:noFill/>
          <a:ln w="38100">
            <a:solidFill>
              <a:srgbClr val="FBC02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41832"/>
            <a:ext cx="10698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i="1" dirty="0">
                <a:solidFill>
                  <a:srgbClr val="607D8B"/>
                </a:solidFill>
              </a:rPr>
              <a:t>4 asosiy yo‘nalish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1005840" y="1417320"/>
            <a:ext cx="10012680" cy="841248"/>
          </a:xfrm>
          <a:prstGeom prst="roundRect">
            <a:avLst>
              <a:gd name="adj" fmla="val 8696"/>
            </a:avLst>
          </a:prstGeom>
          <a:solidFill>
            <a:srgbClr val="E8F5E9"/>
          </a:solidFill>
          <a:ln w="12700">
            <a:solidFill>
              <a:srgbClr val="E8F5E9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1170432" y="1527048"/>
            <a:ext cx="9683496" cy="62179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E7D3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PIRLSda o‘qib tushunish ko‘nikmalarining 4 turi</a:t>
            </a:r>
            <a:endParaRPr lang="en-US" sz="2400" dirty="0"/>
          </a:p>
        </p:txBody>
      </p:sp>
      <p:sp>
        <p:nvSpPr>
          <p:cNvPr id="7" name="Shape 5"/>
          <p:cNvSpPr/>
          <p:nvPr/>
        </p:nvSpPr>
        <p:spPr>
          <a:xfrm>
            <a:off x="384048" y="1572768"/>
            <a:ext cx="502920" cy="502920"/>
          </a:xfrm>
          <a:prstGeom prst="ellipse">
            <a:avLst/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84048" y="1600200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1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1005840" y="2560320"/>
            <a:ext cx="10012680" cy="841248"/>
          </a:xfrm>
          <a:prstGeom prst="roundRect">
            <a:avLst>
              <a:gd name="adj" fmla="val 8696"/>
            </a:avLst>
          </a:prstGeom>
          <a:solidFill>
            <a:srgbClr val="E3F2FD"/>
          </a:solidFill>
          <a:ln w="12700">
            <a:solidFill>
              <a:srgbClr val="E3F2FD">
                <a:alpha val="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170432" y="2670048"/>
            <a:ext cx="9683496" cy="62179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565C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Badiiy matn uchun topshiriq ishlab chiqish texnologiyasi</a:t>
            </a:r>
            <a:endParaRPr lang="en-US" sz="2400" dirty="0"/>
          </a:p>
        </p:txBody>
      </p:sp>
      <p:sp>
        <p:nvSpPr>
          <p:cNvPr id="11" name="Shape 9"/>
          <p:cNvSpPr/>
          <p:nvPr/>
        </p:nvSpPr>
        <p:spPr>
          <a:xfrm>
            <a:off x="384048" y="2715768"/>
            <a:ext cx="502920" cy="502920"/>
          </a:xfrm>
          <a:prstGeom prst="ellipse">
            <a:avLst/>
          </a:prstGeom>
          <a:solidFill>
            <a:srgbClr val="1565C0"/>
          </a:solidFill>
          <a:ln w="12700">
            <a:solidFill>
              <a:srgbClr val="1565C0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84048" y="2743200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2</a:t>
            </a:r>
            <a:endParaRPr lang="en-US" sz="2000" dirty="0"/>
          </a:p>
        </p:txBody>
      </p:sp>
      <p:sp>
        <p:nvSpPr>
          <p:cNvPr id="13" name="Shape 11"/>
          <p:cNvSpPr/>
          <p:nvPr/>
        </p:nvSpPr>
        <p:spPr>
          <a:xfrm>
            <a:off x="1005840" y="3703320"/>
            <a:ext cx="10012680" cy="841248"/>
          </a:xfrm>
          <a:prstGeom prst="roundRect">
            <a:avLst>
              <a:gd name="adj" fmla="val 8696"/>
            </a:avLst>
          </a:prstGeom>
          <a:solidFill>
            <a:srgbClr val="E8F5E9"/>
          </a:solidFill>
          <a:ln w="12700">
            <a:solidFill>
              <a:srgbClr val="E8F5E9">
                <a:alpha val="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1170432" y="3813048"/>
            <a:ext cx="9683496" cy="62179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E7D3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Ilmiy-ommabop matn uchun topshiriq ishlab chiqish texnologiyasi</a:t>
            </a:r>
            <a:endParaRPr lang="en-US" sz="2400" dirty="0"/>
          </a:p>
        </p:txBody>
      </p:sp>
      <p:sp>
        <p:nvSpPr>
          <p:cNvPr id="15" name="Shape 13"/>
          <p:cNvSpPr/>
          <p:nvPr/>
        </p:nvSpPr>
        <p:spPr>
          <a:xfrm>
            <a:off x="384048" y="3858768"/>
            <a:ext cx="502920" cy="502920"/>
          </a:xfrm>
          <a:prstGeom prst="ellipse">
            <a:avLst/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84048" y="3886200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3</a:t>
            </a:r>
            <a:endParaRPr lang="en-US" sz="2000" dirty="0"/>
          </a:p>
        </p:txBody>
      </p:sp>
      <p:sp>
        <p:nvSpPr>
          <p:cNvPr id="17" name="Shape 15"/>
          <p:cNvSpPr/>
          <p:nvPr/>
        </p:nvSpPr>
        <p:spPr>
          <a:xfrm>
            <a:off x="1005840" y="4846320"/>
            <a:ext cx="10012680" cy="841248"/>
          </a:xfrm>
          <a:prstGeom prst="roundRect">
            <a:avLst>
              <a:gd name="adj" fmla="val 8696"/>
            </a:avLst>
          </a:prstGeom>
          <a:solidFill>
            <a:srgbClr val="E3F2FD"/>
          </a:solidFill>
          <a:ln w="12700">
            <a:solidFill>
              <a:srgbClr val="E3F2FD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1170432" y="4956048"/>
            <a:ext cx="9683496" cy="62179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1565C0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Topshiriqlarni baholash, tahrirlash va darsga moslashtirish</a:t>
            </a:r>
            <a:endParaRPr lang="en-US" sz="2400" dirty="0"/>
          </a:p>
        </p:txBody>
      </p:sp>
      <p:sp>
        <p:nvSpPr>
          <p:cNvPr id="19" name="Shape 17"/>
          <p:cNvSpPr/>
          <p:nvPr/>
        </p:nvSpPr>
        <p:spPr>
          <a:xfrm>
            <a:off x="384048" y="5001768"/>
            <a:ext cx="502920" cy="502920"/>
          </a:xfrm>
          <a:prstGeom prst="ellipse">
            <a:avLst/>
          </a:prstGeom>
          <a:solidFill>
            <a:srgbClr val="1565C0"/>
          </a:solidFill>
          <a:ln w="12700">
            <a:solidFill>
              <a:srgbClr val="1565C0">
                <a:alpha val="0"/>
              </a:srgbClr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384048" y="5029200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4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05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1024128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2E7D3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PIRLSda o‘qib tushunishning 4 jarayoni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02920" y="877824"/>
            <a:ext cx="11109960" cy="0"/>
          </a:xfrm>
          <a:prstGeom prst="line">
            <a:avLst/>
          </a:prstGeom>
          <a:noFill/>
          <a:ln w="38100">
            <a:solidFill>
              <a:srgbClr val="FBC02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41832"/>
            <a:ext cx="10698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i="1" dirty="0">
                <a:solidFill>
                  <a:srgbClr val="607D8B"/>
                </a:solidFill>
              </a:rPr>
              <a:t>Savol tuzishda jarayonni aniq belgilash muhim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777240" y="1417320"/>
            <a:ext cx="5120640" cy="1600200"/>
          </a:xfrm>
          <a:prstGeom prst="roundRect">
            <a:avLst>
              <a:gd name="adj" fmla="val 4571"/>
            </a:avLst>
          </a:prstGeom>
          <a:solidFill>
            <a:srgbClr val="FFF8E1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1005840" y="1645920"/>
            <a:ext cx="502920" cy="502920"/>
          </a:xfrm>
          <a:prstGeom prst="ellipse">
            <a:avLst/>
          </a:prstGeom>
          <a:solidFill>
            <a:srgbClr val="F57C00"/>
          </a:solidFill>
          <a:ln w="12700">
            <a:solidFill>
              <a:srgbClr val="F57C00">
                <a:alpha val="0"/>
              </a:srgbClr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005840" y="1673352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1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1645920" y="1645920"/>
            <a:ext cx="3886200" cy="329184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263238"/>
                </a:solidFill>
              </a:rPr>
              <a:t>Aniq ma’lumotni topish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645920" y="2121408"/>
            <a:ext cx="3931920" cy="56692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607D8B"/>
                </a:solidFill>
              </a:rPr>
              <a:t>Kim? Qayerda? Qachon? Matndan toping.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6400800" y="1417320"/>
            <a:ext cx="5120640" cy="1600200"/>
          </a:xfrm>
          <a:prstGeom prst="roundRect">
            <a:avLst>
              <a:gd name="adj" fmla="val 4571"/>
            </a:avLst>
          </a:prstGeom>
          <a:solidFill>
            <a:srgbClr val="E8F5E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6629400" y="1645920"/>
            <a:ext cx="502920" cy="502920"/>
          </a:xfrm>
          <a:prstGeom prst="ellipse">
            <a:avLst/>
          </a:prstGeom>
          <a:solidFill>
            <a:srgbClr val="F57C00"/>
          </a:solidFill>
          <a:ln w="12700">
            <a:solidFill>
              <a:srgbClr val="F57C00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629400" y="1673352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2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7269480" y="1645920"/>
            <a:ext cx="3886200" cy="329184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263238"/>
                </a:solidFill>
              </a:rPr>
              <a:t>Xulosalarni shakllantirish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7269480" y="2121408"/>
            <a:ext cx="3931920" cy="56692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607D8B"/>
                </a:solidFill>
              </a:rPr>
              <a:t>Nima uchun? Qanday xulosa qilish mumkin?</a:t>
            </a:r>
            <a:endParaRPr lang="en-US" sz="1800" dirty="0"/>
          </a:p>
        </p:txBody>
      </p:sp>
      <p:sp>
        <p:nvSpPr>
          <p:cNvPr id="15" name="Shape 13"/>
          <p:cNvSpPr/>
          <p:nvPr/>
        </p:nvSpPr>
        <p:spPr>
          <a:xfrm>
            <a:off x="777240" y="3474720"/>
            <a:ext cx="5120640" cy="1600200"/>
          </a:xfrm>
          <a:prstGeom prst="roundRect">
            <a:avLst>
              <a:gd name="adj" fmla="val 4571"/>
            </a:avLst>
          </a:prstGeom>
          <a:solidFill>
            <a:srgbClr val="FFF8E1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1005840" y="3703320"/>
            <a:ext cx="502920" cy="502920"/>
          </a:xfrm>
          <a:prstGeom prst="ellipse">
            <a:avLst/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05840" y="3730752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3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1645920" y="3703320"/>
            <a:ext cx="3886200" cy="329184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263238"/>
                </a:solidFill>
              </a:rPr>
              <a:t>Umumlashtirish</a:t>
            </a:r>
            <a:endParaRPr lang="en-US" sz="2200" dirty="0"/>
          </a:p>
        </p:txBody>
      </p:sp>
      <p:sp>
        <p:nvSpPr>
          <p:cNvPr id="19" name="Text 17"/>
          <p:cNvSpPr/>
          <p:nvPr/>
        </p:nvSpPr>
        <p:spPr>
          <a:xfrm>
            <a:off x="1645920" y="4178808"/>
            <a:ext cx="3931920" cy="56692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607D8B"/>
                </a:solidFill>
              </a:rPr>
              <a:t>Asosiy fikr nima? Ma’lumotlarni bog‘lang.</a:t>
            </a:r>
            <a:endParaRPr lang="en-US" sz="1800" dirty="0"/>
          </a:p>
        </p:txBody>
      </p:sp>
      <p:sp>
        <p:nvSpPr>
          <p:cNvPr id="20" name="Shape 18"/>
          <p:cNvSpPr/>
          <p:nvPr/>
        </p:nvSpPr>
        <p:spPr>
          <a:xfrm>
            <a:off x="6400800" y="3474720"/>
            <a:ext cx="5120640" cy="1600200"/>
          </a:xfrm>
          <a:prstGeom prst="roundRect">
            <a:avLst>
              <a:gd name="adj" fmla="val 4571"/>
            </a:avLst>
          </a:prstGeom>
          <a:solidFill>
            <a:srgbClr val="E8F5E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6629400" y="3703320"/>
            <a:ext cx="502920" cy="502920"/>
          </a:xfrm>
          <a:prstGeom prst="ellipse">
            <a:avLst/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629400" y="3730752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4</a:t>
            </a:r>
            <a:endParaRPr lang="en-US" sz="2000" dirty="0"/>
          </a:p>
        </p:txBody>
      </p:sp>
      <p:sp>
        <p:nvSpPr>
          <p:cNvPr id="23" name="Text 21"/>
          <p:cNvSpPr/>
          <p:nvPr/>
        </p:nvSpPr>
        <p:spPr>
          <a:xfrm>
            <a:off x="7269480" y="3703320"/>
            <a:ext cx="3886200" cy="329184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263238"/>
                </a:solidFill>
              </a:rPr>
              <a:t>Tahlil va baholash</a:t>
            </a:r>
            <a:endParaRPr lang="en-US" sz="2200" dirty="0"/>
          </a:p>
        </p:txBody>
      </p:sp>
      <p:sp>
        <p:nvSpPr>
          <p:cNvPr id="24" name="Text 22"/>
          <p:cNvSpPr/>
          <p:nvPr/>
        </p:nvSpPr>
        <p:spPr>
          <a:xfrm>
            <a:off x="7269480" y="4178808"/>
            <a:ext cx="3931920" cy="56692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607D8B"/>
                </a:solidFill>
              </a:rPr>
              <a:t>Muallif nega shunday yozgan? Dalil ishonchlimi?</a:t>
            </a:r>
            <a:endParaRPr lang="en-US" sz="1800" dirty="0"/>
          </a:p>
        </p:txBody>
      </p:sp>
      <p:sp>
        <p:nvSpPr>
          <p:cNvPr id="25" name="Shape 23"/>
          <p:cNvSpPr/>
          <p:nvPr/>
        </p:nvSpPr>
        <p:spPr>
          <a:xfrm>
            <a:off x="1143000" y="5715000"/>
            <a:ext cx="9921240" cy="502920"/>
          </a:xfrm>
          <a:prstGeom prst="roundRect">
            <a:avLst>
              <a:gd name="adj" fmla="val 14545"/>
            </a:avLst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1307592" y="5824728"/>
            <a:ext cx="9592056" cy="28346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Savolning kuchi — uzunligida emas, talab qilinadigan fikrlash operatsiyasida.</a:t>
            </a:r>
            <a:endParaRPr lang="en-US" sz="2000" dirty="0"/>
          </a:p>
        </p:txBody>
      </p:sp>
      <p:sp>
        <p:nvSpPr>
          <p:cNvPr id="27" name="Text 25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06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1024128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2E7D3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PIRLS topshirig‘ini yaratish algoritmi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02920" y="877824"/>
            <a:ext cx="11109960" cy="0"/>
          </a:xfrm>
          <a:prstGeom prst="line">
            <a:avLst/>
          </a:prstGeom>
          <a:noFill/>
          <a:ln w="38100">
            <a:solidFill>
              <a:srgbClr val="FBC02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41832"/>
            <a:ext cx="10698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i="1" dirty="0">
                <a:solidFill>
                  <a:srgbClr val="607D8B"/>
                </a:solidFill>
              </a:rPr>
              <a:t>Matndan baholash mezonigacha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868680" y="1417320"/>
            <a:ext cx="3246120" cy="1143000"/>
          </a:xfrm>
          <a:prstGeom prst="roundRect">
            <a:avLst>
              <a:gd name="adj" fmla="val 6400"/>
            </a:avLst>
          </a:prstGeom>
          <a:solidFill>
            <a:srgbClr val="E3F2F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1014984" y="1618488"/>
            <a:ext cx="502920" cy="502920"/>
          </a:xfrm>
          <a:prstGeom prst="ellipse">
            <a:avLst/>
          </a:prstGeom>
          <a:solidFill>
            <a:srgbClr val="1565C0"/>
          </a:solidFill>
          <a:ln w="12700">
            <a:solidFill>
              <a:srgbClr val="1565C0">
                <a:alpha val="0"/>
              </a:srgbClr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014984" y="1645920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1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1618488" y="1709928"/>
            <a:ext cx="224028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900" b="1" dirty="0">
                <a:solidFill>
                  <a:srgbClr val="263238"/>
                </a:solidFill>
              </a:rPr>
              <a:t>Matn tanlash</a:t>
            </a:r>
            <a:endParaRPr lang="en-US" sz="1900" dirty="0"/>
          </a:p>
        </p:txBody>
      </p:sp>
      <p:sp>
        <p:nvSpPr>
          <p:cNvPr id="9" name="Shape 7"/>
          <p:cNvSpPr/>
          <p:nvPr/>
        </p:nvSpPr>
        <p:spPr>
          <a:xfrm>
            <a:off x="4297680" y="1920240"/>
            <a:ext cx="274320" cy="0"/>
          </a:xfrm>
          <a:prstGeom prst="line">
            <a:avLst/>
          </a:prstGeom>
          <a:noFill/>
          <a:ln w="27940">
            <a:solidFill>
              <a:srgbClr val="F57C00"/>
            </a:solidFill>
            <a:prstDash val="solid"/>
            <a:headEnd type="none"/>
            <a:tailEnd type="triangle"/>
          </a:ln>
        </p:spPr>
      </p:sp>
      <p:sp>
        <p:nvSpPr>
          <p:cNvPr id="10" name="Shape 8"/>
          <p:cNvSpPr/>
          <p:nvPr/>
        </p:nvSpPr>
        <p:spPr>
          <a:xfrm>
            <a:off x="4617720" y="1417320"/>
            <a:ext cx="3246120" cy="1143000"/>
          </a:xfrm>
          <a:prstGeom prst="roundRect">
            <a:avLst>
              <a:gd name="adj" fmla="val 6400"/>
            </a:avLst>
          </a:prstGeom>
          <a:solidFill>
            <a:srgbClr val="E3F2F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4764024" y="1618488"/>
            <a:ext cx="502920" cy="502920"/>
          </a:xfrm>
          <a:prstGeom prst="ellipse">
            <a:avLst/>
          </a:prstGeom>
          <a:solidFill>
            <a:srgbClr val="1565C0"/>
          </a:solidFill>
          <a:ln w="12700">
            <a:solidFill>
              <a:srgbClr val="1565C0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764024" y="1645920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2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5367528" y="1709928"/>
            <a:ext cx="224028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900" b="1" dirty="0">
                <a:solidFill>
                  <a:srgbClr val="263238"/>
                </a:solidFill>
              </a:rPr>
              <a:t>O‘qish maqsadini aniqlash</a:t>
            </a:r>
            <a:endParaRPr lang="en-US" sz="1900" dirty="0"/>
          </a:p>
        </p:txBody>
      </p:sp>
      <p:sp>
        <p:nvSpPr>
          <p:cNvPr id="14" name="Shape 12"/>
          <p:cNvSpPr/>
          <p:nvPr/>
        </p:nvSpPr>
        <p:spPr>
          <a:xfrm>
            <a:off x="8046720" y="1920240"/>
            <a:ext cx="274320" cy="0"/>
          </a:xfrm>
          <a:prstGeom prst="line">
            <a:avLst/>
          </a:prstGeom>
          <a:noFill/>
          <a:ln w="27940">
            <a:solidFill>
              <a:srgbClr val="F57C00"/>
            </a:solidFill>
            <a:prstDash val="solid"/>
            <a:headEnd type="none"/>
            <a:tailEnd type="triangle"/>
          </a:ln>
        </p:spPr>
      </p:sp>
      <p:sp>
        <p:nvSpPr>
          <p:cNvPr id="15" name="Shape 13"/>
          <p:cNvSpPr/>
          <p:nvPr/>
        </p:nvSpPr>
        <p:spPr>
          <a:xfrm>
            <a:off x="8366760" y="1417320"/>
            <a:ext cx="3246120" cy="1143000"/>
          </a:xfrm>
          <a:prstGeom prst="roundRect">
            <a:avLst>
              <a:gd name="adj" fmla="val 6400"/>
            </a:avLst>
          </a:prstGeom>
          <a:solidFill>
            <a:srgbClr val="E3F2F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8513064" y="1618488"/>
            <a:ext cx="502920" cy="502920"/>
          </a:xfrm>
          <a:prstGeom prst="ellipse">
            <a:avLst/>
          </a:prstGeom>
          <a:solidFill>
            <a:srgbClr val="1565C0"/>
          </a:solidFill>
          <a:ln w="12700">
            <a:solidFill>
              <a:srgbClr val="1565C0">
                <a:alpha val="0"/>
              </a:srgbClr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8513064" y="1645920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3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9116568" y="1709928"/>
            <a:ext cx="224028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900" b="1" dirty="0">
                <a:solidFill>
                  <a:srgbClr val="263238"/>
                </a:solidFill>
              </a:rPr>
              <a:t>4 jarayonga mos dalillarni ajratish</a:t>
            </a:r>
            <a:endParaRPr lang="en-US" sz="1900" dirty="0"/>
          </a:p>
        </p:txBody>
      </p:sp>
      <p:sp>
        <p:nvSpPr>
          <p:cNvPr id="19" name="Shape 17"/>
          <p:cNvSpPr/>
          <p:nvPr/>
        </p:nvSpPr>
        <p:spPr>
          <a:xfrm>
            <a:off x="4617720" y="2514600"/>
            <a:ext cx="0" cy="667512"/>
          </a:xfrm>
          <a:prstGeom prst="line">
            <a:avLst/>
          </a:prstGeom>
          <a:noFill/>
          <a:ln w="27940">
            <a:solidFill>
              <a:srgbClr val="F57C00"/>
            </a:solidFill>
            <a:prstDash val="solid"/>
            <a:headEnd type="none"/>
            <a:tailEnd type="triangle"/>
          </a:ln>
        </p:spPr>
      </p:sp>
      <p:sp>
        <p:nvSpPr>
          <p:cNvPr id="20" name="Shape 18"/>
          <p:cNvSpPr/>
          <p:nvPr/>
        </p:nvSpPr>
        <p:spPr>
          <a:xfrm>
            <a:off x="868680" y="3291840"/>
            <a:ext cx="3246120" cy="1143000"/>
          </a:xfrm>
          <a:prstGeom prst="roundRect">
            <a:avLst>
              <a:gd name="adj" fmla="val 6400"/>
            </a:avLst>
          </a:prstGeom>
          <a:solidFill>
            <a:srgbClr val="E8F5E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1014984" y="3493008"/>
            <a:ext cx="502920" cy="502920"/>
          </a:xfrm>
          <a:prstGeom prst="ellipse">
            <a:avLst/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1014984" y="3520440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4</a:t>
            </a:r>
            <a:endParaRPr lang="en-US" sz="2000" dirty="0"/>
          </a:p>
        </p:txBody>
      </p:sp>
      <p:sp>
        <p:nvSpPr>
          <p:cNvPr id="23" name="Text 21"/>
          <p:cNvSpPr/>
          <p:nvPr/>
        </p:nvSpPr>
        <p:spPr>
          <a:xfrm>
            <a:off x="1618488" y="3584448"/>
            <a:ext cx="224028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900" b="1" dirty="0">
                <a:solidFill>
                  <a:srgbClr val="263238"/>
                </a:solidFill>
              </a:rPr>
              <a:t>Savol yoki topshiriq tuzish</a:t>
            </a:r>
            <a:endParaRPr lang="en-US" sz="1900" dirty="0"/>
          </a:p>
        </p:txBody>
      </p:sp>
      <p:sp>
        <p:nvSpPr>
          <p:cNvPr id="24" name="Shape 22"/>
          <p:cNvSpPr/>
          <p:nvPr/>
        </p:nvSpPr>
        <p:spPr>
          <a:xfrm>
            <a:off x="4297680" y="3794760"/>
            <a:ext cx="274320" cy="0"/>
          </a:xfrm>
          <a:prstGeom prst="line">
            <a:avLst/>
          </a:prstGeom>
          <a:noFill/>
          <a:ln w="27940">
            <a:solidFill>
              <a:srgbClr val="F57C00"/>
            </a:solidFill>
            <a:prstDash val="solid"/>
            <a:headEnd type="none"/>
            <a:tailEnd type="triangle"/>
          </a:ln>
        </p:spPr>
      </p:sp>
      <p:sp>
        <p:nvSpPr>
          <p:cNvPr id="25" name="Shape 23"/>
          <p:cNvSpPr/>
          <p:nvPr/>
        </p:nvSpPr>
        <p:spPr>
          <a:xfrm>
            <a:off x="4617720" y="3291840"/>
            <a:ext cx="3246120" cy="1143000"/>
          </a:xfrm>
          <a:prstGeom prst="roundRect">
            <a:avLst>
              <a:gd name="adj" fmla="val 6400"/>
            </a:avLst>
          </a:prstGeom>
          <a:solidFill>
            <a:srgbClr val="E8F5E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6" name="Shape 24"/>
          <p:cNvSpPr/>
          <p:nvPr/>
        </p:nvSpPr>
        <p:spPr>
          <a:xfrm>
            <a:off x="4764024" y="3493008"/>
            <a:ext cx="502920" cy="502920"/>
          </a:xfrm>
          <a:prstGeom prst="ellipse">
            <a:avLst/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4764024" y="3520440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5</a:t>
            </a:r>
            <a:endParaRPr lang="en-US" sz="2000" dirty="0"/>
          </a:p>
        </p:txBody>
      </p:sp>
      <p:sp>
        <p:nvSpPr>
          <p:cNvPr id="28" name="Text 26"/>
          <p:cNvSpPr/>
          <p:nvPr/>
        </p:nvSpPr>
        <p:spPr>
          <a:xfrm>
            <a:off x="5367528" y="3584448"/>
            <a:ext cx="224028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900" b="1" dirty="0">
                <a:solidFill>
                  <a:srgbClr val="263238"/>
                </a:solidFill>
              </a:rPr>
              <a:t>Javob kaliti va mezon yozish</a:t>
            </a:r>
            <a:endParaRPr lang="en-US" sz="1900" dirty="0"/>
          </a:p>
        </p:txBody>
      </p:sp>
      <p:sp>
        <p:nvSpPr>
          <p:cNvPr id="29" name="Shape 27"/>
          <p:cNvSpPr/>
          <p:nvPr/>
        </p:nvSpPr>
        <p:spPr>
          <a:xfrm>
            <a:off x="8046720" y="3794760"/>
            <a:ext cx="274320" cy="0"/>
          </a:xfrm>
          <a:prstGeom prst="line">
            <a:avLst/>
          </a:prstGeom>
          <a:noFill/>
          <a:ln w="27940">
            <a:solidFill>
              <a:srgbClr val="F57C00"/>
            </a:solidFill>
            <a:prstDash val="solid"/>
            <a:headEnd type="none"/>
            <a:tailEnd type="triangle"/>
          </a:ln>
        </p:spPr>
      </p:sp>
      <p:sp>
        <p:nvSpPr>
          <p:cNvPr id="30" name="Shape 28"/>
          <p:cNvSpPr/>
          <p:nvPr/>
        </p:nvSpPr>
        <p:spPr>
          <a:xfrm>
            <a:off x="8366760" y="3291840"/>
            <a:ext cx="3246120" cy="1143000"/>
          </a:xfrm>
          <a:prstGeom prst="roundRect">
            <a:avLst>
              <a:gd name="adj" fmla="val 6400"/>
            </a:avLst>
          </a:prstGeom>
          <a:solidFill>
            <a:srgbClr val="E8F5E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31" name="Shape 29"/>
          <p:cNvSpPr/>
          <p:nvPr/>
        </p:nvSpPr>
        <p:spPr>
          <a:xfrm>
            <a:off x="8513064" y="3493008"/>
            <a:ext cx="502920" cy="502920"/>
          </a:xfrm>
          <a:prstGeom prst="ellipse">
            <a:avLst/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8513064" y="3520440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6</a:t>
            </a:r>
            <a:endParaRPr lang="en-US" sz="2000" dirty="0"/>
          </a:p>
        </p:txBody>
      </p:sp>
      <p:sp>
        <p:nvSpPr>
          <p:cNvPr id="33" name="Text 31"/>
          <p:cNvSpPr/>
          <p:nvPr/>
        </p:nvSpPr>
        <p:spPr>
          <a:xfrm>
            <a:off x="9116568" y="3584448"/>
            <a:ext cx="224028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900" b="1" dirty="0">
                <a:solidFill>
                  <a:srgbClr val="263238"/>
                </a:solidFill>
              </a:rPr>
              <a:t>Sinovdan o‘tkazish</a:t>
            </a:r>
            <a:endParaRPr lang="en-US" sz="1900" dirty="0"/>
          </a:p>
        </p:txBody>
      </p:sp>
      <p:sp>
        <p:nvSpPr>
          <p:cNvPr id="34" name="Shape 32"/>
          <p:cNvSpPr/>
          <p:nvPr/>
        </p:nvSpPr>
        <p:spPr>
          <a:xfrm>
            <a:off x="1600200" y="5532120"/>
            <a:ext cx="9006840" cy="566928"/>
          </a:xfrm>
          <a:prstGeom prst="roundRect">
            <a:avLst>
              <a:gd name="adj" fmla="val 12903"/>
            </a:avLst>
          </a:prstGeom>
          <a:solidFill>
            <a:srgbClr val="F57C00"/>
          </a:solidFill>
          <a:ln w="12700">
            <a:solidFill>
              <a:srgbClr val="F57C00">
                <a:alpha val="0"/>
              </a:srgbClr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1764792" y="5641848"/>
            <a:ext cx="8677656" cy="34747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Mezon keyin emas, topshiriq bilan bir vaqtda tuziladi.</a:t>
            </a:r>
            <a:endParaRPr lang="en-US" sz="2200" dirty="0"/>
          </a:p>
        </p:txBody>
      </p:sp>
      <p:sp>
        <p:nvSpPr>
          <p:cNvPr id="36" name="Text 34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37" name="Text 35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07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1024128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2E7D3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Badiiy matn: “Bir hovuch urug‘”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02920" y="877824"/>
            <a:ext cx="11109960" cy="0"/>
          </a:xfrm>
          <a:prstGeom prst="line">
            <a:avLst/>
          </a:prstGeom>
          <a:noFill/>
          <a:ln w="38100">
            <a:solidFill>
              <a:srgbClr val="FBC02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41832"/>
            <a:ext cx="10698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i="1" dirty="0">
                <a:solidFill>
                  <a:srgbClr val="607D8B"/>
                </a:solidFill>
              </a:rPr>
              <a:t>Sabr, kutish va mehnat natijasini tushunish</a:t>
            </a:r>
            <a:endParaRPr lang="en-US" sz="1800" dirty="0"/>
          </a:p>
        </p:txBody>
      </p:sp>
      <p:pic>
        <p:nvPicPr>
          <p:cNvPr id="5" name="Image 0" descr="/mnt/data/wide_bright_cheerful_cartoon_illustration_style.png"/>
          <p:cNvPicPr>
            <a:picLocks noChangeAspect="1"/>
          </p:cNvPicPr>
          <p:nvPr/>
        </p:nvPicPr>
        <p:blipFill>
          <a:blip r:embed="rId3"/>
          <a:srcRect l="19539" r="19539"/>
          <a:stretch/>
        </p:blipFill>
        <p:spPr>
          <a:xfrm>
            <a:off x="594360" y="1280160"/>
            <a:ext cx="4800600" cy="4434840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715000" y="1417320"/>
            <a:ext cx="5440680" cy="3566160"/>
          </a:xfrm>
          <a:prstGeom prst="roundRect">
            <a:avLst>
              <a:gd name="adj" fmla="val 2051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5879592" y="1527048"/>
            <a:ext cx="5111496" cy="33467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500" dirty="0">
                <a:solidFill>
                  <a:srgbClr val="263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Dilshod bobosi bilan gul urug‘larini ekadi. Avval yer yuzida nihol ko‘rinmaydi, lekin keyin hovli rang-barang gullarga to‘ladi. Bola natijani kutish ham mehnatning bir qismi ekanini anglaydi.</a:t>
            </a:r>
            <a:endParaRPr lang="en-US" sz="2500" dirty="0"/>
          </a:p>
        </p:txBody>
      </p:sp>
      <p:sp>
        <p:nvSpPr>
          <p:cNvPr id="8" name="Shape 5"/>
          <p:cNvSpPr/>
          <p:nvPr/>
        </p:nvSpPr>
        <p:spPr>
          <a:xfrm>
            <a:off x="6035040" y="5257800"/>
            <a:ext cx="4800600" cy="566928"/>
          </a:xfrm>
          <a:prstGeom prst="roundRect">
            <a:avLst>
              <a:gd name="adj" fmla="val 12903"/>
            </a:avLst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199632" y="5367528"/>
            <a:ext cx="4471416" cy="34747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Matn g‘oyasi: sabr + kuzatish + parvarish</a:t>
            </a:r>
            <a:endParaRPr lang="en-US" sz="2100" dirty="0"/>
          </a:p>
        </p:txBody>
      </p:sp>
      <p:sp>
        <p:nvSpPr>
          <p:cNvPr id="10" name="Text 7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11" name="Text 8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08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1024128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2E7D3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Badiiy matn uchun namunaviy savollar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02920" y="877824"/>
            <a:ext cx="11109960" cy="0"/>
          </a:xfrm>
          <a:prstGeom prst="line">
            <a:avLst/>
          </a:prstGeom>
          <a:noFill/>
          <a:ln w="38100">
            <a:solidFill>
              <a:srgbClr val="FBC02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41832"/>
            <a:ext cx="10698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i="1" dirty="0">
                <a:solidFill>
                  <a:srgbClr val="607D8B"/>
                </a:solidFill>
              </a:rPr>
              <a:t>4 jarayon bo‘yicha savolni farqlash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731520" y="1417320"/>
            <a:ext cx="5074920" cy="1417320"/>
          </a:xfrm>
          <a:prstGeom prst="roundRect">
            <a:avLst>
              <a:gd name="adj" fmla="val 5161"/>
            </a:avLst>
          </a:prstGeom>
          <a:solidFill>
            <a:srgbClr val="FFF0E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960120" y="1581912"/>
            <a:ext cx="457200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57C00"/>
                </a:solidFill>
              </a:rPr>
              <a:t>Aniq ma’lumot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960120" y="1965960"/>
            <a:ext cx="4572000" cy="5303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263238"/>
                </a:solidFill>
              </a:rPr>
              <a:t>Bobosi urug‘larni qayerga ekishni aytdi?</a:t>
            </a:r>
            <a:endParaRPr lang="en-US" sz="2200" dirty="0"/>
          </a:p>
        </p:txBody>
      </p:sp>
      <p:sp>
        <p:nvSpPr>
          <p:cNvPr id="8" name="Shape 6"/>
          <p:cNvSpPr/>
          <p:nvPr/>
        </p:nvSpPr>
        <p:spPr>
          <a:xfrm>
            <a:off x="6263640" y="1417320"/>
            <a:ext cx="5074920" cy="1417320"/>
          </a:xfrm>
          <a:prstGeom prst="roundRect">
            <a:avLst>
              <a:gd name="adj" fmla="val 5161"/>
            </a:avLst>
          </a:prstGeom>
          <a:solidFill>
            <a:srgbClr val="FFF8E1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6492240" y="1581912"/>
            <a:ext cx="457200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57C00"/>
                </a:solidFill>
              </a:rPr>
              <a:t>Xulosa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6492240" y="1965960"/>
            <a:ext cx="4572000" cy="5303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263238"/>
                </a:solidFill>
              </a:rPr>
              <a:t>Dilshod nima uchun hafsalasi pir bo‘ldi?</a:t>
            </a:r>
            <a:endParaRPr lang="en-US" sz="2200" dirty="0"/>
          </a:p>
        </p:txBody>
      </p:sp>
      <p:sp>
        <p:nvSpPr>
          <p:cNvPr id="11" name="Shape 9"/>
          <p:cNvSpPr/>
          <p:nvPr/>
        </p:nvSpPr>
        <p:spPr>
          <a:xfrm>
            <a:off x="731520" y="3410712"/>
            <a:ext cx="5074920" cy="1417320"/>
          </a:xfrm>
          <a:prstGeom prst="roundRect">
            <a:avLst>
              <a:gd name="adj" fmla="val 5161"/>
            </a:avLst>
          </a:prstGeom>
          <a:solidFill>
            <a:srgbClr val="FFF0E7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960120" y="3575304"/>
            <a:ext cx="457200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57C00"/>
                </a:solidFill>
              </a:rPr>
              <a:t>Umumlashtirish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960120" y="3959352"/>
            <a:ext cx="4572000" cy="5303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263238"/>
                </a:solidFill>
              </a:rPr>
              <a:t>Parvarishni ko‘rsatuvchi 2 harakatni yozing.</a:t>
            </a:r>
            <a:endParaRPr lang="en-US" sz="2200" dirty="0"/>
          </a:p>
        </p:txBody>
      </p:sp>
      <p:sp>
        <p:nvSpPr>
          <p:cNvPr id="14" name="Shape 12"/>
          <p:cNvSpPr/>
          <p:nvPr/>
        </p:nvSpPr>
        <p:spPr>
          <a:xfrm>
            <a:off x="6263640" y="3410712"/>
            <a:ext cx="5074920" cy="1417320"/>
          </a:xfrm>
          <a:prstGeom prst="roundRect">
            <a:avLst>
              <a:gd name="adj" fmla="val 5161"/>
            </a:avLst>
          </a:prstGeom>
          <a:solidFill>
            <a:srgbClr val="FFF8E1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492240" y="3575304"/>
            <a:ext cx="4572000" cy="27432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57C00"/>
                </a:solidFill>
              </a:rPr>
              <a:t>Tahlil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6492240" y="3959352"/>
            <a:ext cx="4572000" cy="53035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263238"/>
                </a:solidFill>
              </a:rPr>
              <a:t>“Ko‘rinmayotgan narsa...” gapi asosiy fikrga qanday xizmat qilgan?</a:t>
            </a:r>
            <a:endParaRPr lang="en-US" sz="2200" dirty="0"/>
          </a:p>
        </p:txBody>
      </p:sp>
      <p:sp>
        <p:nvSpPr>
          <p:cNvPr id="17" name="Shape 15"/>
          <p:cNvSpPr/>
          <p:nvPr/>
        </p:nvSpPr>
        <p:spPr>
          <a:xfrm>
            <a:off x="1325880" y="5687568"/>
            <a:ext cx="9646920" cy="502920"/>
          </a:xfrm>
          <a:prstGeom prst="roundRect">
            <a:avLst>
              <a:gd name="adj" fmla="val 14545"/>
            </a:avLst>
          </a:prstGeom>
          <a:solidFill>
            <a:srgbClr val="6D4C41"/>
          </a:solidFill>
          <a:ln w="12700">
            <a:solidFill>
              <a:srgbClr val="6D4C41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1490472" y="5797296"/>
            <a:ext cx="9317736" cy="28346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Ochiq javobda dalil talab qiling: “Matnga tayangan holda javob bering”.</a:t>
            </a:r>
            <a:endParaRPr lang="en-US" sz="2000" dirty="0"/>
          </a:p>
        </p:txBody>
      </p:sp>
      <p:sp>
        <p:nvSpPr>
          <p:cNvPr id="19" name="Text 17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09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1024128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2E7D3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Ilmiy-ommabop matn: “Asalari nega muhim?”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02920" y="877824"/>
            <a:ext cx="11109960" cy="0"/>
          </a:xfrm>
          <a:prstGeom prst="line">
            <a:avLst/>
          </a:prstGeom>
          <a:noFill/>
          <a:ln w="38100">
            <a:solidFill>
              <a:srgbClr val="FBC02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41832"/>
            <a:ext cx="10698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i="1" dirty="0">
                <a:solidFill>
                  <a:srgbClr val="607D8B"/>
                </a:solidFill>
              </a:rPr>
              <a:t>Axborot matnida sabab–natija aloqasini ochish</a:t>
            </a:r>
            <a:endParaRPr lang="en-US" sz="1800" dirty="0"/>
          </a:p>
        </p:txBody>
      </p:sp>
      <p:pic>
        <p:nvPicPr>
          <p:cNvPr id="5" name="Image 0" descr="/mnt/data/a_bright_cheerful_colorful_vector_illustration_s.png"/>
          <p:cNvPicPr>
            <a:picLocks noChangeAspect="1"/>
          </p:cNvPicPr>
          <p:nvPr/>
        </p:nvPicPr>
        <p:blipFill>
          <a:blip r:embed="rId3"/>
          <a:srcRect l="17218" r="17218"/>
          <a:stretch/>
        </p:blipFill>
        <p:spPr>
          <a:xfrm>
            <a:off x="6309360" y="1280160"/>
            <a:ext cx="5166360" cy="4434840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777240" y="1481328"/>
            <a:ext cx="5166360" cy="3474720"/>
          </a:xfrm>
          <a:prstGeom prst="roundRect">
            <a:avLst>
              <a:gd name="adj" fmla="val 2105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941832" y="1591056"/>
            <a:ext cx="4837176" cy="325526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600" dirty="0">
                <a:solidFill>
                  <a:srgbClr val="263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Asalarilar gulchangning bir guldan boshqasiga ko‘chishiga yordam beradi. Bu changlanish jarayoni o‘simliklarning urug‘ va meva hosil qilishi uchun muhim.</a:t>
            </a:r>
            <a:endParaRPr lang="en-US" sz="2600" dirty="0"/>
          </a:p>
        </p:txBody>
      </p:sp>
      <p:sp>
        <p:nvSpPr>
          <p:cNvPr id="8" name="Shape 5"/>
          <p:cNvSpPr/>
          <p:nvPr/>
        </p:nvSpPr>
        <p:spPr>
          <a:xfrm>
            <a:off x="1097280" y="5257800"/>
            <a:ext cx="4526280" cy="566928"/>
          </a:xfrm>
          <a:prstGeom prst="roundRect">
            <a:avLst>
              <a:gd name="adj" fmla="val 12903"/>
            </a:avLst>
          </a:prstGeom>
          <a:solidFill>
            <a:srgbClr val="F57C00"/>
          </a:solidFill>
          <a:ln w="12700">
            <a:solidFill>
              <a:srgbClr val="F57C00">
                <a:alpha val="0"/>
              </a:srgbClr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261872" y="5367528"/>
            <a:ext cx="4197096" cy="34747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Kalit tushunchalar: changlanish • gulchang • oziqa manbai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11" name="Text 8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10</a:t>
            </a:r>
            <a:endParaRPr lang="en-US" sz="1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1024128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2E7D3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Ilmiy-ommabop matn uchun savollar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02920" y="877824"/>
            <a:ext cx="11109960" cy="0"/>
          </a:xfrm>
          <a:prstGeom prst="line">
            <a:avLst/>
          </a:prstGeom>
          <a:noFill/>
          <a:ln w="38100">
            <a:solidFill>
              <a:srgbClr val="FBC02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41832"/>
            <a:ext cx="10698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i="1" dirty="0">
                <a:solidFill>
                  <a:srgbClr val="607D8B"/>
                </a:solidFill>
              </a:rPr>
              <a:t>Dalil, jarayon va axborot tuzilishi bilan ishlash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685800" y="1481328"/>
            <a:ext cx="502920" cy="502920"/>
          </a:xfrm>
          <a:prstGeom prst="ellipse">
            <a:avLst/>
          </a:prstGeom>
          <a:solidFill>
            <a:srgbClr val="1565C0"/>
          </a:solidFill>
          <a:ln w="12700">
            <a:solidFill>
              <a:srgbClr val="1565C0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85800" y="1508760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1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1325880" y="1353312"/>
            <a:ext cx="9875520" cy="749808"/>
          </a:xfrm>
          <a:prstGeom prst="roundRect">
            <a:avLst>
              <a:gd name="adj" fmla="val 9756"/>
            </a:avLst>
          </a:prstGeom>
          <a:solidFill>
            <a:srgbClr val="E3F2FD"/>
          </a:solidFill>
          <a:ln w="12700">
            <a:solidFill>
              <a:srgbClr val="E3F2FD">
                <a:alpha val="0"/>
              </a:srgbClr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490472" y="1463040"/>
            <a:ext cx="9546336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263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Aniq ma’lumot: Changlanish nima? Matndan topib yozing.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685800" y="2642616"/>
            <a:ext cx="502920" cy="502920"/>
          </a:xfrm>
          <a:prstGeom prst="ellipse">
            <a:avLst/>
          </a:prstGeom>
          <a:solidFill>
            <a:srgbClr val="1565C0"/>
          </a:solidFill>
          <a:ln w="12700">
            <a:solidFill>
              <a:srgbClr val="1565C0">
                <a:alpha val="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85800" y="2670048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2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1325880" y="2514600"/>
            <a:ext cx="9875520" cy="749808"/>
          </a:xfrm>
          <a:prstGeom prst="roundRect">
            <a:avLst>
              <a:gd name="adj" fmla="val 9756"/>
            </a:avLst>
          </a:prstGeom>
          <a:solidFill>
            <a:srgbClr val="E8F5E9"/>
          </a:solidFill>
          <a:ln w="12700">
            <a:solidFill>
              <a:srgbClr val="E8F5E9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490472" y="2624328"/>
            <a:ext cx="9546336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263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Xulosa: Nega asalari kamayishi hosilga ta’sir qiladi?</a:t>
            </a:r>
            <a:endParaRPr lang="en-US" sz="2100" dirty="0"/>
          </a:p>
        </p:txBody>
      </p:sp>
      <p:sp>
        <p:nvSpPr>
          <p:cNvPr id="13" name="Shape 11"/>
          <p:cNvSpPr/>
          <p:nvPr/>
        </p:nvSpPr>
        <p:spPr>
          <a:xfrm>
            <a:off x="685800" y="3803904"/>
            <a:ext cx="502920" cy="502920"/>
          </a:xfrm>
          <a:prstGeom prst="ellipse">
            <a:avLst/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85800" y="3831336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3</a:t>
            </a:r>
            <a:endParaRPr lang="en-US" sz="2000" dirty="0"/>
          </a:p>
        </p:txBody>
      </p:sp>
      <p:sp>
        <p:nvSpPr>
          <p:cNvPr id="15" name="Shape 13"/>
          <p:cNvSpPr/>
          <p:nvPr/>
        </p:nvSpPr>
        <p:spPr>
          <a:xfrm>
            <a:off x="1325880" y="3675888"/>
            <a:ext cx="9875520" cy="749808"/>
          </a:xfrm>
          <a:prstGeom prst="roundRect">
            <a:avLst>
              <a:gd name="adj" fmla="val 9756"/>
            </a:avLst>
          </a:prstGeom>
          <a:solidFill>
            <a:srgbClr val="E3F2FD"/>
          </a:solidFill>
          <a:ln w="12700">
            <a:solidFill>
              <a:srgbClr val="E3F2FD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1490472" y="3785616"/>
            <a:ext cx="9546336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263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Umumlashtirish: Asalarining foydasini ikki jumlada umumlashtiring.</a:t>
            </a:r>
            <a:endParaRPr lang="en-US" sz="2100" dirty="0"/>
          </a:p>
        </p:txBody>
      </p:sp>
      <p:sp>
        <p:nvSpPr>
          <p:cNvPr id="17" name="Shape 15"/>
          <p:cNvSpPr/>
          <p:nvPr/>
        </p:nvSpPr>
        <p:spPr>
          <a:xfrm>
            <a:off x="685800" y="4965192"/>
            <a:ext cx="502920" cy="502920"/>
          </a:xfrm>
          <a:prstGeom prst="ellipse">
            <a:avLst/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85800" y="4992624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4</a:t>
            </a:r>
            <a:endParaRPr lang="en-US" sz="2000" dirty="0"/>
          </a:p>
        </p:txBody>
      </p:sp>
      <p:sp>
        <p:nvSpPr>
          <p:cNvPr id="19" name="Shape 17"/>
          <p:cNvSpPr/>
          <p:nvPr/>
        </p:nvSpPr>
        <p:spPr>
          <a:xfrm>
            <a:off x="1325880" y="4837176"/>
            <a:ext cx="9875520" cy="749808"/>
          </a:xfrm>
          <a:prstGeom prst="roundRect">
            <a:avLst>
              <a:gd name="adj" fmla="val 9756"/>
            </a:avLst>
          </a:prstGeom>
          <a:solidFill>
            <a:srgbClr val="E8F5E9"/>
          </a:solidFill>
          <a:ln w="12700">
            <a:solidFill>
              <a:srgbClr val="E8F5E9">
                <a:alpha val="0"/>
              </a:srgbClr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1490472" y="4946904"/>
            <a:ext cx="9546336" cy="530352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263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Tahlil: Muallif nega turli vaqtda gullaydigan o‘simliklarni tavsiya qiladi?</a:t>
            </a:r>
            <a:endParaRPr lang="en-US" sz="2100" dirty="0"/>
          </a:p>
        </p:txBody>
      </p:sp>
      <p:sp>
        <p:nvSpPr>
          <p:cNvPr id="21" name="Shape 19"/>
          <p:cNvSpPr/>
          <p:nvPr/>
        </p:nvSpPr>
        <p:spPr>
          <a:xfrm>
            <a:off x="1371600" y="5989320"/>
            <a:ext cx="9509760" cy="411480"/>
          </a:xfrm>
          <a:prstGeom prst="roundRect">
            <a:avLst>
              <a:gd name="adj" fmla="val 17778"/>
            </a:avLst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1536192" y="6099048"/>
            <a:ext cx="9180576" cy="19202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Savol jarayonni o‘lchasin: faktni ko‘chirib yozish bilan cheklanib qolmasin.</a:t>
            </a:r>
            <a:endParaRPr lang="en-US" sz="1800" dirty="0"/>
          </a:p>
        </p:txBody>
      </p:sp>
      <p:sp>
        <p:nvSpPr>
          <p:cNvPr id="23" name="Text 21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11</a:t>
            </a:r>
            <a:endParaRPr lang="en-US" sz="1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1024128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2E7D3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Tinglovchilar uchun amaliy topshiriqlar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02920" y="877824"/>
            <a:ext cx="11109960" cy="0"/>
          </a:xfrm>
          <a:prstGeom prst="line">
            <a:avLst/>
          </a:prstGeom>
          <a:noFill/>
          <a:ln w="38100">
            <a:solidFill>
              <a:srgbClr val="FBC02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41832"/>
            <a:ext cx="10698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i="1" dirty="0">
                <a:solidFill>
                  <a:srgbClr val="607D8B"/>
                </a:solidFill>
              </a:rPr>
              <a:t>Guruh, juftlik va ekspertlik faoliyati</a:t>
            </a:r>
            <a:endParaRPr lang="en-US" sz="1800" dirty="0"/>
          </a:p>
        </p:txBody>
      </p:sp>
      <p:pic>
        <p:nvPicPr>
          <p:cNvPr id="5" name="Image 0" descr="/mnt/data/wide_warm_clean_vector_illustration_style_scene.png"/>
          <p:cNvPicPr>
            <a:picLocks noChangeAspect="1"/>
          </p:cNvPicPr>
          <p:nvPr/>
        </p:nvPicPr>
        <p:blipFill>
          <a:blip r:embed="rId3"/>
          <a:srcRect l="17669" r="17669"/>
          <a:stretch/>
        </p:blipFill>
        <p:spPr>
          <a:xfrm>
            <a:off x="594360" y="1417320"/>
            <a:ext cx="4937760" cy="4297680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897880" y="1298448"/>
            <a:ext cx="5303520" cy="804672"/>
          </a:xfrm>
          <a:prstGeom prst="roundRect">
            <a:avLst>
              <a:gd name="adj" fmla="val 9091"/>
            </a:avLst>
          </a:prstGeom>
          <a:solidFill>
            <a:srgbClr val="FFF8E1"/>
          </a:solidFill>
          <a:ln w="12700">
            <a:solidFill>
              <a:srgbClr val="FFF8E1">
                <a:alpha val="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062472" y="1408176"/>
            <a:ext cx="4974336" cy="585216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263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Savol konstruktor — 4 ko‘nikmaga bittadan savol tuzing.</a:t>
            </a:r>
            <a:endParaRPr lang="en-US" sz="1900" dirty="0"/>
          </a:p>
        </p:txBody>
      </p:sp>
      <p:sp>
        <p:nvSpPr>
          <p:cNvPr id="8" name="Shape 5"/>
          <p:cNvSpPr/>
          <p:nvPr/>
        </p:nvSpPr>
        <p:spPr>
          <a:xfrm>
            <a:off x="5897880" y="2350008"/>
            <a:ext cx="5303520" cy="804672"/>
          </a:xfrm>
          <a:prstGeom prst="roundRect">
            <a:avLst>
              <a:gd name="adj" fmla="val 9091"/>
            </a:avLst>
          </a:prstGeom>
          <a:solidFill>
            <a:srgbClr val="E8F5E9"/>
          </a:solidFill>
          <a:ln w="12700">
            <a:solidFill>
              <a:srgbClr val="E8F5E9">
                <a:alpha val="0"/>
              </a:srgbClr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062472" y="2459736"/>
            <a:ext cx="4974336" cy="585216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263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Savolni kuchaytir — Fakt savolini xulosa yoki umumlashtirishga aylantiring.</a:t>
            </a:r>
            <a:endParaRPr lang="en-US" sz="1900" dirty="0"/>
          </a:p>
        </p:txBody>
      </p:sp>
      <p:sp>
        <p:nvSpPr>
          <p:cNvPr id="10" name="Shape 7"/>
          <p:cNvSpPr/>
          <p:nvPr/>
        </p:nvSpPr>
        <p:spPr>
          <a:xfrm>
            <a:off x="5897880" y="3401568"/>
            <a:ext cx="5303520" cy="804672"/>
          </a:xfrm>
          <a:prstGeom prst="roundRect">
            <a:avLst>
              <a:gd name="adj" fmla="val 9091"/>
            </a:avLst>
          </a:prstGeom>
          <a:solidFill>
            <a:srgbClr val="FFF8E1"/>
          </a:solidFill>
          <a:ln w="12700">
            <a:solidFill>
              <a:srgbClr val="FFF8E1">
                <a:alpha val="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062472" y="3511296"/>
            <a:ext cx="4974336" cy="585216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263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Ekspert tekshiruvi — Savol sifatini 5 mezon asosida baholang.</a:t>
            </a:r>
            <a:endParaRPr lang="en-US" sz="1900" dirty="0"/>
          </a:p>
        </p:txBody>
      </p:sp>
      <p:sp>
        <p:nvSpPr>
          <p:cNvPr id="12" name="Shape 9"/>
          <p:cNvSpPr/>
          <p:nvPr/>
        </p:nvSpPr>
        <p:spPr>
          <a:xfrm>
            <a:off x="5897880" y="4453128"/>
            <a:ext cx="5303520" cy="804672"/>
          </a:xfrm>
          <a:prstGeom prst="roundRect">
            <a:avLst>
              <a:gd name="adj" fmla="val 9091"/>
            </a:avLst>
          </a:prstGeom>
          <a:solidFill>
            <a:srgbClr val="E8F5E9"/>
          </a:solidFill>
          <a:ln w="12700">
            <a:solidFill>
              <a:srgbClr val="E8F5E9">
                <a:alpha val="0"/>
              </a:srgbClr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6062472" y="4562856"/>
            <a:ext cx="4974336" cy="585216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2632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Baholash mezoni — 0–1 yoki 0–2 ballik mezon yozing.</a:t>
            </a:r>
            <a:endParaRPr lang="en-US" sz="1900" dirty="0"/>
          </a:p>
        </p:txBody>
      </p:sp>
      <p:sp>
        <p:nvSpPr>
          <p:cNvPr id="14" name="Text 11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15" name="Text 12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12</a:t>
            </a:r>
            <a:endParaRPr lang="en-US" sz="1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1024128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2E7D3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Topshiriqni ekspertizadan o‘tkazish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02920" y="877824"/>
            <a:ext cx="11109960" cy="0"/>
          </a:xfrm>
          <a:prstGeom prst="line">
            <a:avLst/>
          </a:prstGeom>
          <a:noFill/>
          <a:ln w="38100">
            <a:solidFill>
              <a:srgbClr val="FBC02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41832"/>
            <a:ext cx="10698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i="1" dirty="0">
                <a:solidFill>
                  <a:srgbClr val="607D8B"/>
                </a:solidFill>
              </a:rPr>
              <a:t>Savol sifatini tekshirish mezonlari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685800" y="1389888"/>
            <a:ext cx="5120640" cy="960120"/>
          </a:xfrm>
          <a:prstGeom prst="roundRect">
            <a:avLst>
              <a:gd name="adj" fmla="val 7619"/>
            </a:avLst>
          </a:prstGeom>
          <a:solidFill>
            <a:srgbClr val="E8F5E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914400" y="1517904"/>
            <a:ext cx="4663440" cy="2560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7D32"/>
                </a:solidFill>
              </a:rPr>
              <a:t>Matnga tayanish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914400" y="1892808"/>
            <a:ext cx="466344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263238"/>
                </a:solidFill>
              </a:rPr>
              <a:t>Javob matndan yoki asosli xulosadan topiladimi?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6309360" y="1389888"/>
            <a:ext cx="5120640" cy="960120"/>
          </a:xfrm>
          <a:prstGeom prst="roundRect">
            <a:avLst>
              <a:gd name="adj" fmla="val 7619"/>
            </a:avLst>
          </a:prstGeom>
          <a:solidFill>
            <a:srgbClr val="E3F2F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6537960" y="1517904"/>
            <a:ext cx="4663440" cy="2560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565C0"/>
                </a:solidFill>
              </a:rPr>
              <a:t>Ko‘nikmaga moslik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6537960" y="1892808"/>
            <a:ext cx="466344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263238"/>
                </a:solidFill>
              </a:rPr>
              <a:t>Savol qaysi jarayonni o‘lchaydi?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685800" y="2807208"/>
            <a:ext cx="5120640" cy="960120"/>
          </a:xfrm>
          <a:prstGeom prst="roundRect">
            <a:avLst>
              <a:gd name="adj" fmla="val 7619"/>
            </a:avLst>
          </a:prstGeom>
          <a:solidFill>
            <a:srgbClr val="E8F5E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914400" y="2935224"/>
            <a:ext cx="4663440" cy="2560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7D32"/>
                </a:solidFill>
              </a:rPr>
              <a:t>Yoshga moslik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914400" y="3310128"/>
            <a:ext cx="466344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263238"/>
                </a:solidFill>
              </a:rPr>
              <a:t>4-sinf o‘quvchisiga tushunarlimi?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6309360" y="2807208"/>
            <a:ext cx="5120640" cy="960120"/>
          </a:xfrm>
          <a:prstGeom prst="roundRect">
            <a:avLst>
              <a:gd name="adj" fmla="val 7619"/>
            </a:avLst>
          </a:prstGeom>
          <a:solidFill>
            <a:srgbClr val="E3F2FD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537960" y="2935224"/>
            <a:ext cx="4663440" cy="2560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565C0"/>
                </a:solidFill>
              </a:rPr>
              <a:t>Bir ma’nolilik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6537960" y="3310128"/>
            <a:ext cx="466344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263238"/>
                </a:solidFill>
              </a:rPr>
              <a:t>Ortiqcha noaniqlik yo‘qmi?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685800" y="4224528"/>
            <a:ext cx="10881360" cy="960120"/>
          </a:xfrm>
          <a:prstGeom prst="roundRect">
            <a:avLst>
              <a:gd name="adj" fmla="val 7619"/>
            </a:avLst>
          </a:prstGeom>
          <a:solidFill>
            <a:srgbClr val="E8F5E9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4400" y="4352544"/>
            <a:ext cx="10424160" cy="25603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7D32"/>
                </a:solidFill>
              </a:rPr>
              <a:t>Baholash imkoniyati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914400" y="4727448"/>
            <a:ext cx="10424160" cy="292608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263238"/>
                </a:solidFill>
              </a:rPr>
              <a:t>Kalit yoki mezon yozilganmi?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1508760" y="5943600"/>
            <a:ext cx="9235440" cy="411480"/>
          </a:xfrm>
          <a:prstGeom prst="roundRect">
            <a:avLst>
              <a:gd name="adj" fmla="val 17778"/>
            </a:avLst>
          </a:prstGeom>
          <a:solidFill>
            <a:srgbClr val="F57C00"/>
          </a:solidFill>
          <a:ln w="12700">
            <a:solidFill>
              <a:srgbClr val="F57C00">
                <a:alpha val="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1673352" y="6053328"/>
            <a:ext cx="8906256" cy="19202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Natija: “Ha / Qayta ishlash kerak” formatida tezkor qaror chiqariladi.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13</a:t>
            </a:r>
            <a:endParaRPr lang="en-US" sz="1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10241280" cy="53035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2E7D3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Uslubiy tavsiyalar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02920" y="877824"/>
            <a:ext cx="11109960" cy="0"/>
          </a:xfrm>
          <a:prstGeom prst="line">
            <a:avLst/>
          </a:prstGeom>
          <a:noFill/>
          <a:ln w="38100">
            <a:solidFill>
              <a:srgbClr val="FBC02D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30352" y="941832"/>
            <a:ext cx="10698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i="1" dirty="0">
                <a:solidFill>
                  <a:srgbClr val="607D8B"/>
                </a:solidFill>
              </a:rPr>
              <a:t>PIRLS uslubidagi topshiriqlarni darsga singdirish</a:t>
            </a:r>
            <a:endParaRPr lang="en-US" sz="1800" dirty="0"/>
          </a:p>
        </p:txBody>
      </p:sp>
      <p:sp>
        <p:nvSpPr>
          <p:cNvPr id="5" name="Shape 3"/>
          <p:cNvSpPr/>
          <p:nvPr/>
        </p:nvSpPr>
        <p:spPr>
          <a:xfrm>
            <a:off x="822960" y="1353312"/>
            <a:ext cx="502920" cy="502920"/>
          </a:xfrm>
          <a:prstGeom prst="ellipse">
            <a:avLst/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22960" y="1380744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1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1508760" y="1325880"/>
            <a:ext cx="973836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263238"/>
                </a:solidFill>
              </a:rPr>
              <a:t>4 ko‘nikma o‘rtasida muvozanat yarating.</a:t>
            </a:r>
            <a:endParaRPr lang="en-US" sz="2200" dirty="0"/>
          </a:p>
        </p:txBody>
      </p:sp>
      <p:sp>
        <p:nvSpPr>
          <p:cNvPr id="8" name="Shape 6"/>
          <p:cNvSpPr/>
          <p:nvPr/>
        </p:nvSpPr>
        <p:spPr>
          <a:xfrm>
            <a:off x="822960" y="2249424"/>
            <a:ext cx="502920" cy="502920"/>
          </a:xfrm>
          <a:prstGeom prst="ellipse">
            <a:avLst/>
          </a:prstGeom>
          <a:solidFill>
            <a:srgbClr val="F57C00"/>
          </a:solidFill>
          <a:ln w="12700">
            <a:solidFill>
              <a:srgbClr val="F57C00">
                <a:alpha val="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22960" y="2276856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2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1508760" y="2221992"/>
            <a:ext cx="973836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263238"/>
                </a:solidFill>
              </a:rPr>
              <a:t>Ochiq javobda dalil bilan asoslashni so‘rang.</a:t>
            </a:r>
            <a:endParaRPr lang="en-US" sz="2200" dirty="0"/>
          </a:p>
        </p:txBody>
      </p:sp>
      <p:sp>
        <p:nvSpPr>
          <p:cNvPr id="11" name="Shape 9"/>
          <p:cNvSpPr/>
          <p:nvPr/>
        </p:nvSpPr>
        <p:spPr>
          <a:xfrm>
            <a:off x="822960" y="3145536"/>
            <a:ext cx="502920" cy="502920"/>
          </a:xfrm>
          <a:prstGeom prst="ellipse">
            <a:avLst/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22960" y="3172968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3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1508760" y="3118104"/>
            <a:ext cx="973836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263238"/>
                </a:solidFill>
              </a:rPr>
              <a:t>Badiiy matnda qahramon motivi va muallif g‘oyasiga e’tibor bering.</a:t>
            </a:r>
            <a:endParaRPr lang="en-US" sz="2200" dirty="0"/>
          </a:p>
        </p:txBody>
      </p:sp>
      <p:sp>
        <p:nvSpPr>
          <p:cNvPr id="14" name="Shape 12"/>
          <p:cNvSpPr/>
          <p:nvPr/>
        </p:nvSpPr>
        <p:spPr>
          <a:xfrm>
            <a:off x="822960" y="4041648"/>
            <a:ext cx="502920" cy="502920"/>
          </a:xfrm>
          <a:prstGeom prst="ellipse">
            <a:avLst/>
          </a:prstGeom>
          <a:solidFill>
            <a:srgbClr val="F57C00"/>
          </a:solidFill>
          <a:ln w="12700">
            <a:solidFill>
              <a:srgbClr val="F57C00">
                <a:alpha val="0"/>
              </a:srgbClr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22960" y="4069080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4</a:t>
            </a:r>
            <a:endParaRPr lang="en-US" sz="2000" dirty="0"/>
          </a:p>
        </p:txBody>
      </p:sp>
      <p:sp>
        <p:nvSpPr>
          <p:cNvPr id="16" name="Text 14"/>
          <p:cNvSpPr/>
          <p:nvPr/>
        </p:nvSpPr>
        <p:spPr>
          <a:xfrm>
            <a:off x="1508760" y="4014216"/>
            <a:ext cx="973836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263238"/>
                </a:solidFill>
              </a:rPr>
              <a:t>Ilmiy-ommabop matnda sabab–natija, dalil va jarayonni ajrating.</a:t>
            </a:r>
            <a:endParaRPr lang="en-US" sz="2200" dirty="0"/>
          </a:p>
        </p:txBody>
      </p:sp>
      <p:sp>
        <p:nvSpPr>
          <p:cNvPr id="17" name="Shape 15"/>
          <p:cNvSpPr/>
          <p:nvPr/>
        </p:nvSpPr>
        <p:spPr>
          <a:xfrm>
            <a:off x="822960" y="4937760"/>
            <a:ext cx="502920" cy="502920"/>
          </a:xfrm>
          <a:prstGeom prst="ellipse">
            <a:avLst/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22960" y="4965192"/>
            <a:ext cx="502920" cy="41148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5</a:t>
            </a:r>
            <a:endParaRPr lang="en-US" sz="2000" dirty="0"/>
          </a:p>
        </p:txBody>
      </p:sp>
      <p:sp>
        <p:nvSpPr>
          <p:cNvPr id="19" name="Text 17"/>
          <p:cNvSpPr/>
          <p:nvPr/>
        </p:nvSpPr>
        <p:spPr>
          <a:xfrm>
            <a:off x="1508760" y="4910328"/>
            <a:ext cx="9738360" cy="47548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2200" b="1" dirty="0">
                <a:solidFill>
                  <a:srgbClr val="263238"/>
                </a:solidFill>
              </a:rPr>
              <a:t>Baholash mezonini topshiriq bilan bir vaqtda tuzing.</a:t>
            </a:r>
            <a:endParaRPr lang="en-US" sz="2200" dirty="0"/>
          </a:p>
        </p:txBody>
      </p:sp>
      <p:sp>
        <p:nvSpPr>
          <p:cNvPr id="20" name="Shape 18"/>
          <p:cNvSpPr/>
          <p:nvPr/>
        </p:nvSpPr>
        <p:spPr>
          <a:xfrm>
            <a:off x="1188720" y="5897880"/>
            <a:ext cx="9875520" cy="502920"/>
          </a:xfrm>
          <a:prstGeom prst="roundRect">
            <a:avLst>
              <a:gd name="adj" fmla="val 14545"/>
            </a:avLst>
          </a:prstGeom>
          <a:solidFill>
            <a:srgbClr val="2E7D32"/>
          </a:solidFill>
          <a:ln w="12700">
            <a:solidFill>
              <a:srgbClr val="2E7D32">
                <a:alpha val="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1353312" y="6007608"/>
            <a:ext cx="9546336" cy="28346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PIRLS — alohida test emas, kundalik o‘qish darsining tabiiy qismi.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14</a:t>
            </a:r>
            <a:endParaRPr lang="en-US" sz="1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wide_bright_cozy_classroom_illustration_scene_in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40080" y="640080"/>
            <a:ext cx="10881360" cy="5120640"/>
          </a:xfrm>
          <a:prstGeom prst="roundRect">
            <a:avLst>
              <a:gd name="adj" fmla="val 1429"/>
            </a:avLst>
          </a:prstGeom>
          <a:solidFill>
            <a:srgbClr val="FFFFFF">
              <a:alpha val="9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1051560" y="914400"/>
            <a:ext cx="987552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3800" b="1" dirty="0">
                <a:solidFill>
                  <a:srgbClr val="2E7D3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Xulosa</a:t>
            </a:r>
            <a:endParaRPr lang="en-US" sz="3800" dirty="0"/>
          </a:p>
        </p:txBody>
      </p:sp>
      <p:sp>
        <p:nvSpPr>
          <p:cNvPr id="5" name="Shape 2"/>
          <p:cNvSpPr/>
          <p:nvPr/>
        </p:nvSpPr>
        <p:spPr>
          <a:xfrm>
            <a:off x="1188720" y="1783080"/>
            <a:ext cx="9509760" cy="1051560"/>
          </a:xfrm>
          <a:prstGeom prst="roundRect">
            <a:avLst>
              <a:gd name="adj" fmla="val 6957"/>
            </a:avLst>
          </a:prstGeom>
          <a:solidFill>
            <a:srgbClr val="E8F5E9"/>
          </a:solidFill>
          <a:ln w="12700">
            <a:solidFill>
              <a:srgbClr val="E8F5E9">
                <a:alpha val="0"/>
              </a:srgbClr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353312" y="1892808"/>
            <a:ext cx="9180576" cy="8321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2E7D32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Sifatli PIRLS topshirig‘i matn mazmuni, o‘qish maqsadi, kognitiv jarayon va baholash mezonining uyg‘unligiga tayanadi.</a:t>
            </a:r>
            <a:endParaRPr lang="en-US" sz="2500" dirty="0"/>
          </a:p>
        </p:txBody>
      </p:sp>
      <p:sp>
        <p:nvSpPr>
          <p:cNvPr id="7" name="Shape 4"/>
          <p:cNvSpPr/>
          <p:nvPr/>
        </p:nvSpPr>
        <p:spPr>
          <a:xfrm>
            <a:off x="1188720" y="3154680"/>
            <a:ext cx="9509760" cy="1051560"/>
          </a:xfrm>
          <a:prstGeom prst="roundRect">
            <a:avLst>
              <a:gd name="adj" fmla="val 6957"/>
            </a:avLst>
          </a:prstGeom>
          <a:solidFill>
            <a:srgbClr val="FFF8E1"/>
          </a:solidFill>
          <a:ln w="12700">
            <a:solidFill>
              <a:srgbClr val="FFF8E1">
                <a:alpha val="0"/>
              </a:srgbClr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353312" y="3264408"/>
            <a:ext cx="9180576" cy="832104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6D4C4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Bunday yondashuv o‘quvchida mazmunli o‘qish, dalil bilan fikrlash va matnni chuqur tushunish madaniyatini rivojlantiradi.</a:t>
            </a:r>
            <a:endParaRPr lang="en-US" sz="2500" dirty="0"/>
          </a:p>
        </p:txBody>
      </p:sp>
      <p:sp>
        <p:nvSpPr>
          <p:cNvPr id="9" name="Text 6"/>
          <p:cNvSpPr/>
          <p:nvPr/>
        </p:nvSpPr>
        <p:spPr>
          <a:xfrm>
            <a:off x="2194560" y="4800600"/>
            <a:ext cx="777240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57C00"/>
                </a:solidFill>
              </a:rPr>
              <a:t>E’tiboringiz uchun rahmat!</a:t>
            </a:r>
            <a:endParaRPr lang="en-US" sz="2600" dirty="0"/>
          </a:p>
        </p:txBody>
      </p:sp>
      <p:sp>
        <p:nvSpPr>
          <p:cNvPr id="10" name="Text 7"/>
          <p:cNvSpPr/>
          <p:nvPr/>
        </p:nvSpPr>
        <p:spPr>
          <a:xfrm>
            <a:off x="502920" y="6492240"/>
            <a:ext cx="7772400" cy="228600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07D8B"/>
                </a:solidFill>
              </a:rPr>
              <a:t>Tuzuvchi: Xusanova Madina Askarovna</a:t>
            </a:r>
            <a:endParaRPr lang="en-US" sz="1200" dirty="0"/>
          </a:p>
        </p:txBody>
      </p:sp>
      <p:sp>
        <p:nvSpPr>
          <p:cNvPr id="11" name="Text 8"/>
          <p:cNvSpPr/>
          <p:nvPr/>
        </p:nvSpPr>
        <p:spPr>
          <a:xfrm>
            <a:off x="11292840" y="6464808"/>
            <a:ext cx="411480" cy="256032"/>
          </a:xfrm>
          <a:prstGeom prst="rect">
            <a:avLst/>
          </a:prstGeom>
          <a:solidFill>
            <a:srgbClr val="2E7D32"/>
          </a:solidFill>
          <a:ln/>
        </p:spPr>
        <p:txBody>
          <a:bodyPr wrap="square" lIns="127" tIns="127" rIns="127" bIns="127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15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953</Words>
  <Application>Microsoft Office PowerPoint</Application>
  <PresentationFormat>Широкоэкранный</PresentationFormat>
  <Paragraphs>195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Aptos</vt:lpstr>
      <vt:lpstr>Aptos Display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Andijon viloyati pedagogik mahorat markazi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PIRLS topshiriqlari namunalari ishlab chiqish va ular ustida ishlash usullari</dc:title>
  <dc:subject>PIRLS topshiriqlari namunalari</dc:subject>
  <dc:creator>Xusanova Madina Askarovna</dc:creator>
  <cp:lastModifiedBy>MX_Computers</cp:lastModifiedBy>
  <cp:revision>2</cp:revision>
  <dcterms:created xsi:type="dcterms:W3CDTF">2026-10-05T09:52:22Z</dcterms:created>
  <dcterms:modified xsi:type="dcterms:W3CDTF">2026-10-05T09:59:07Z</dcterms:modified>
</cp:coreProperties>
</file>