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8" r:id="rId1"/>
  </p:sldMasterIdLst>
  <p:notesMasterIdLst>
    <p:notesMasterId r:id="rId16"/>
  </p:notes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12192000" cy="6858000"/>
  <p:notesSz cx="6858000" cy="12192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5292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AD6EE87-EBD5-4F12-A48A-63ACA297AC8F}" type="datetimeFigureOut">
              <a:rPr lang="en-US" smtClean="0"/>
              <a:t>10/5/2026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714929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10/5/2026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09037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10/5/2026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6842551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10/5/2026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5946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10/5/2026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8294160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10/5/2026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330018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10/5/2026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674669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10/5/2026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541826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10/5/2026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662717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10/5/2026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7840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10/5/2026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831218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10/5/2026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67623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10/5/2026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39992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10/5/2026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649325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10/5/2026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679880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10/5/2026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667906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10/5/2026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0504261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STER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5544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0298CD5-6C1E-4009-B41F-6DF62E31D3BE}" type="datetimeFigureOut">
              <a:rPr lang="en-US" smtClean="0"/>
              <a:pPr/>
              <a:t>10/5/2026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380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  <p:sldLayoutId id="2147483772" r:id="rId14"/>
    <p:sldLayoutId id="2147483773" r:id="rId15"/>
    <p:sldLayoutId id="2147483774" r:id="rId16"/>
    <p:sldLayoutId id="2147483775" r:id="rId17"/>
    <p:sldLayoutId id="2147483776" r:id="rId18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960120"/>
            <a:ext cx="9955298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2457A6"/>
                </a:solidFill>
                <a:latin typeface="Times New Roman" panose="02020603050405020304" pitchFamily="18" charset="0"/>
                <a:ea typeface="Aptos Display" pitchFamily="34" charset="-122"/>
                <a:cs typeface="Times New Roman" panose="02020603050405020304" pitchFamily="18" charset="0"/>
              </a:rPr>
              <a:t>3.1.2.Boshlang‘ich </a:t>
            </a:r>
            <a:r>
              <a:rPr lang="en-US" sz="3600" b="1" dirty="0" err="1">
                <a:solidFill>
                  <a:srgbClr val="2457A6"/>
                </a:solidFill>
                <a:latin typeface="Times New Roman" panose="02020603050405020304" pitchFamily="18" charset="0"/>
                <a:ea typeface="Aptos Display" pitchFamily="34" charset="-122"/>
                <a:cs typeface="Times New Roman" panose="02020603050405020304" pitchFamily="18" charset="0"/>
              </a:rPr>
              <a:t>ta’limning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457A6"/>
                </a:solidFill>
                <a:latin typeface="Times New Roman" panose="02020603050405020304" pitchFamily="18" charset="0"/>
                <a:ea typeface="Aptos Display" pitchFamily="34" charset="-122"/>
                <a:cs typeface="Times New Roman" panose="02020603050405020304" pitchFamily="18" charset="0"/>
              </a:rPr>
              <a:t>yangi</a:t>
            </a:r>
            <a:r>
              <a:rPr lang="en-US" sz="3600" b="1" dirty="0">
                <a:solidFill>
                  <a:srgbClr val="2457A6"/>
                </a:solidFill>
                <a:latin typeface="Times New Roman" panose="02020603050405020304" pitchFamily="18" charset="0"/>
                <a:ea typeface="Aptos Display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457A6"/>
                </a:solidFill>
                <a:latin typeface="Times New Roman" panose="02020603050405020304" pitchFamily="18" charset="0"/>
                <a:ea typeface="Aptos Display" pitchFamily="34" charset="-122"/>
                <a:cs typeface="Times New Roman" panose="02020603050405020304" pitchFamily="18" charset="0"/>
              </a:rPr>
              <a:t>avlod</a:t>
            </a:r>
            <a:r>
              <a:rPr lang="en-US" sz="3600" b="1" dirty="0">
                <a:solidFill>
                  <a:srgbClr val="2457A6"/>
                </a:solidFill>
                <a:latin typeface="Times New Roman" panose="02020603050405020304" pitchFamily="18" charset="0"/>
                <a:ea typeface="Aptos Display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457A6"/>
                </a:solidFill>
                <a:latin typeface="Times New Roman" panose="02020603050405020304" pitchFamily="18" charset="0"/>
                <a:ea typeface="Aptos Display" pitchFamily="34" charset="-122"/>
                <a:cs typeface="Times New Roman" panose="02020603050405020304" pitchFamily="18" charset="0"/>
              </a:rPr>
              <a:t>darsliklari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457A6"/>
                </a:solidFill>
                <a:latin typeface="Times New Roman" panose="02020603050405020304" pitchFamily="18" charset="0"/>
                <a:ea typeface="Aptos Display" pitchFamily="34" charset="-122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2457A6"/>
                </a:solidFill>
                <a:latin typeface="Times New Roman" panose="02020603050405020304" pitchFamily="18" charset="0"/>
                <a:ea typeface="Aptos Display" pitchFamily="34" charset="-122"/>
                <a:cs typeface="Times New Roman" panose="02020603050405020304" pitchFamily="18" charset="0"/>
              </a:rPr>
              <a:t> o‘quv qo‘llanmalari tahlili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85216" y="2999232"/>
            <a:ext cx="961895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0E8B8B"/>
                </a:solidFill>
              </a:rPr>
              <a:t>              </a:t>
            </a:r>
            <a:r>
              <a:rPr lang="en-US" sz="2300" b="1" dirty="0">
                <a:solidFill>
                  <a:srgbClr val="002060"/>
                </a:solidFill>
              </a:rPr>
              <a:t>2 soat amaliy mashg‘ulot uchun taqdimot</a:t>
            </a:r>
            <a:endParaRPr lang="en-US" sz="2300" dirty="0">
              <a:solidFill>
                <a:srgbClr val="00206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85215" y="5274366"/>
            <a:ext cx="9088871" cy="10167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F2937"/>
                </a:solidFill>
              </a:rPr>
              <a:t>                                            </a:t>
            </a:r>
            <a:r>
              <a:rPr lang="en-US" sz="2200" b="1" dirty="0" err="1">
                <a:solidFill>
                  <a:srgbClr val="1F2937"/>
                </a:solidFill>
              </a:rPr>
              <a:t>Taqdimotchi</a:t>
            </a:r>
            <a:r>
              <a:rPr lang="en-US" sz="2200" b="1" dirty="0">
                <a:solidFill>
                  <a:srgbClr val="1F2937"/>
                </a:solidFill>
              </a:rPr>
              <a:t>: Xusanova Madina Askarovna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85215" y="4054503"/>
            <a:ext cx="10427341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solidFill>
                  <a:srgbClr val="D97706"/>
                </a:solidFill>
              </a:rPr>
              <a:t>                                     </a:t>
            </a:r>
            <a:r>
              <a:rPr lang="en-US" sz="2500" b="1" dirty="0" err="1">
                <a:solidFill>
                  <a:srgbClr val="D97706"/>
                </a:solidFill>
              </a:rPr>
              <a:t>Darslik</a:t>
            </a:r>
            <a:r>
              <a:rPr lang="en-US" sz="2500" b="1" dirty="0">
                <a:solidFill>
                  <a:srgbClr val="D97706"/>
                </a:solidFill>
              </a:rPr>
              <a:t> sahifasi → tahlil → yangi metod → natija</a:t>
            </a:r>
            <a:endParaRPr lang="en-US" sz="2500" dirty="0"/>
          </a:p>
        </p:txBody>
      </p:sp>
      <p:sp>
        <p:nvSpPr>
          <p:cNvPr id="6" name="Text 4"/>
          <p:cNvSpPr/>
          <p:nvPr/>
        </p:nvSpPr>
        <p:spPr>
          <a:xfrm>
            <a:off x="8732520" y="109728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0" b="1" dirty="0">
                <a:solidFill>
                  <a:srgbClr val="DCEEE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4K</a:t>
            </a:r>
            <a:endParaRPr lang="en-US" sz="7000" dirty="0"/>
          </a:p>
        </p:txBody>
      </p:sp>
      <p:sp>
        <p:nvSpPr>
          <p:cNvPr id="7" name="Text 5"/>
          <p:cNvSpPr/>
          <p:nvPr/>
        </p:nvSpPr>
        <p:spPr>
          <a:xfrm>
            <a:off x="8366760" y="214884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D5E4F7"/>
                </a:solidFill>
              </a:rPr>
              <a:t>TAHLIL</a:t>
            </a:r>
            <a:endParaRPr lang="en-US" sz="2800" dirty="0"/>
          </a:p>
        </p:txBody>
      </p:sp>
      <p:sp>
        <p:nvSpPr>
          <p:cNvPr id="8" name="Text 6"/>
          <p:cNvSpPr/>
          <p:nvPr/>
        </p:nvSpPr>
        <p:spPr>
          <a:xfrm>
            <a:off x="8366760" y="274320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D5E4F7"/>
                </a:solidFill>
              </a:rPr>
              <a:t>METOD</a:t>
            </a:r>
            <a:endParaRPr lang="en-US" sz="2800" dirty="0"/>
          </a:p>
        </p:txBody>
      </p:sp>
      <p:sp>
        <p:nvSpPr>
          <p:cNvPr id="9" name="Text 7"/>
          <p:cNvSpPr/>
          <p:nvPr/>
        </p:nvSpPr>
        <p:spPr>
          <a:xfrm>
            <a:off x="8366760" y="333756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D5E4F7"/>
                </a:solidFill>
              </a:rPr>
              <a:t>NATIJA</a:t>
            </a:r>
            <a:endParaRPr lang="en-US" sz="2800" dirty="0"/>
          </a:p>
        </p:txBody>
      </p:sp>
      <p:sp>
        <p:nvSpPr>
          <p:cNvPr id="10" name="Text 8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</a:t>
            </a:r>
            <a:endParaRPr lang="en-US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310896"/>
            <a:ext cx="9921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457A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Asosiy metodik g‘oya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530352" y="850392"/>
            <a:ext cx="1920240" cy="0"/>
          </a:xfrm>
          <a:prstGeom prst="line">
            <a:avLst/>
          </a:prstGeom>
          <a:noFill/>
          <a:ln w="38100">
            <a:solidFill>
              <a:srgbClr val="0E8B8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32688"/>
            <a:ext cx="10607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5B6472"/>
                </a:solidFill>
              </a:rPr>
              <a:t>Darslikni almashtirmaymiz — uning imkoniyatini ochamiz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685800" y="2011680"/>
            <a:ext cx="1325880" cy="7315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2457A6"/>
                </a:solidFill>
              </a:rPr>
              <a:t>Darslik</a:t>
            </a:r>
            <a:endParaRPr lang="en-US" sz="2400" dirty="0"/>
          </a:p>
          <a:p>
            <a:pPr marL="0" indent="0" algn="ctr">
              <a:buNone/>
            </a:pPr>
            <a:r>
              <a:rPr lang="en-US" sz="2400" b="1" dirty="0">
                <a:solidFill>
                  <a:srgbClr val="2457A6"/>
                </a:solidFill>
              </a:rPr>
              <a:t>sahifasi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2011680" y="2148840"/>
            <a:ext cx="43891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9AA6B2"/>
                </a:solidFill>
              </a:rPr>
              <a:t>→</a:t>
            </a:r>
            <a:endParaRPr lang="en-US" sz="3000" dirty="0"/>
          </a:p>
        </p:txBody>
      </p:sp>
      <p:sp>
        <p:nvSpPr>
          <p:cNvPr id="7" name="Text 5"/>
          <p:cNvSpPr/>
          <p:nvPr/>
        </p:nvSpPr>
        <p:spPr>
          <a:xfrm>
            <a:off x="2560320" y="2011680"/>
            <a:ext cx="1325880" cy="7315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0E8B8B"/>
                </a:solidFill>
              </a:rPr>
              <a:t>Tahlil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3886200" y="2148840"/>
            <a:ext cx="43891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9AA6B2"/>
                </a:solidFill>
              </a:rPr>
              <a:t>→</a:t>
            </a:r>
            <a:endParaRPr lang="en-US" sz="3000" dirty="0"/>
          </a:p>
        </p:txBody>
      </p:sp>
      <p:sp>
        <p:nvSpPr>
          <p:cNvPr id="9" name="Text 7"/>
          <p:cNvSpPr/>
          <p:nvPr/>
        </p:nvSpPr>
        <p:spPr>
          <a:xfrm>
            <a:off x="4434840" y="2011680"/>
            <a:ext cx="1325880" cy="7315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2E7D32"/>
                </a:solidFill>
              </a:rPr>
              <a:t>Kuchli</a:t>
            </a:r>
            <a:endParaRPr lang="en-US" sz="2400" dirty="0"/>
          </a:p>
          <a:p>
            <a:pPr marL="0" indent="0" algn="ctr">
              <a:buNone/>
            </a:pPr>
            <a:r>
              <a:rPr lang="en-US" sz="2400" b="1" dirty="0">
                <a:solidFill>
                  <a:srgbClr val="2E7D32"/>
                </a:solidFill>
              </a:rPr>
              <a:t>tomon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5760720" y="2148840"/>
            <a:ext cx="43891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9AA6B2"/>
                </a:solidFill>
              </a:rPr>
              <a:t>→</a:t>
            </a:r>
            <a:endParaRPr lang="en-US" sz="3000" dirty="0"/>
          </a:p>
        </p:txBody>
      </p:sp>
      <p:sp>
        <p:nvSpPr>
          <p:cNvPr id="11" name="Text 9"/>
          <p:cNvSpPr/>
          <p:nvPr/>
        </p:nvSpPr>
        <p:spPr>
          <a:xfrm>
            <a:off x="6309360" y="2011680"/>
            <a:ext cx="1325880" cy="7315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D97706"/>
                </a:solidFill>
              </a:rPr>
              <a:t>Boyitish</a:t>
            </a:r>
            <a:endParaRPr lang="en-US" sz="2400" dirty="0"/>
          </a:p>
          <a:p>
            <a:pPr marL="0" indent="0" algn="ctr">
              <a:buNone/>
            </a:pPr>
            <a:r>
              <a:rPr lang="en-US" sz="2400" b="1" dirty="0">
                <a:solidFill>
                  <a:srgbClr val="D97706"/>
                </a:solidFill>
              </a:rPr>
              <a:t>nuqtasi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7635240" y="2148840"/>
            <a:ext cx="43891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9AA6B2"/>
                </a:solidFill>
              </a:rPr>
              <a:t>→</a:t>
            </a:r>
            <a:endParaRPr lang="en-US" sz="3000" dirty="0"/>
          </a:p>
        </p:txBody>
      </p:sp>
      <p:sp>
        <p:nvSpPr>
          <p:cNvPr id="13" name="Text 11"/>
          <p:cNvSpPr/>
          <p:nvPr/>
        </p:nvSpPr>
        <p:spPr>
          <a:xfrm>
            <a:off x="8183880" y="2011680"/>
            <a:ext cx="1325880" cy="7315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6D28D9"/>
                </a:solidFill>
              </a:rPr>
              <a:t>Yangi</a:t>
            </a:r>
            <a:endParaRPr lang="en-US" sz="2400" dirty="0"/>
          </a:p>
          <a:p>
            <a:pPr marL="0" indent="0" algn="ctr">
              <a:buNone/>
            </a:pPr>
            <a:r>
              <a:rPr lang="en-US" sz="2400" b="1" dirty="0">
                <a:solidFill>
                  <a:srgbClr val="6D28D9"/>
                </a:solidFill>
              </a:rPr>
              <a:t>metod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9509760" y="2148840"/>
            <a:ext cx="43891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9AA6B2"/>
                </a:solidFill>
              </a:rPr>
              <a:t>→</a:t>
            </a:r>
            <a:endParaRPr lang="en-US" sz="3000" dirty="0"/>
          </a:p>
        </p:txBody>
      </p:sp>
      <p:sp>
        <p:nvSpPr>
          <p:cNvPr id="15" name="Text 13"/>
          <p:cNvSpPr/>
          <p:nvPr/>
        </p:nvSpPr>
        <p:spPr>
          <a:xfrm>
            <a:off x="10058400" y="2011680"/>
            <a:ext cx="1325880" cy="7315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B91C1C"/>
                </a:solidFill>
              </a:rPr>
              <a:t>Aniq</a:t>
            </a:r>
            <a:endParaRPr lang="en-US" sz="2400" dirty="0"/>
          </a:p>
          <a:p>
            <a:pPr marL="0" indent="0" algn="ctr">
              <a:buNone/>
            </a:pPr>
            <a:r>
              <a:rPr lang="en-US" sz="2400" b="1" dirty="0">
                <a:solidFill>
                  <a:srgbClr val="B91C1C"/>
                </a:solidFill>
              </a:rPr>
              <a:t>natija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914400" y="3749040"/>
            <a:ext cx="10332720" cy="10058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/>
          </a:bodyPr>
          <a:lstStyle/>
          <a:p>
            <a:pPr marL="0" indent="0" algn="ctr">
              <a:buNone/>
            </a:pPr>
            <a:r>
              <a:rPr lang="en-US" sz="25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 g‘oya: har bir topshiriq avval mazmuni va faoliyati bo‘yicha o‘rganiladi, keyin o‘quvchini fikrlash, muloqot, hamkorlik va ijodga olib boradigan metod qo‘shiladi.</a:t>
            </a:r>
            <a:endParaRPr lang="en-US" sz="2500" dirty="0"/>
          </a:p>
        </p:txBody>
      </p:sp>
      <p:sp>
        <p:nvSpPr>
          <p:cNvPr id="17" name="Text 15"/>
          <p:cNvSpPr/>
          <p:nvPr/>
        </p:nvSpPr>
        <p:spPr>
          <a:xfrm>
            <a:off x="1051560" y="5212080"/>
            <a:ext cx="10058400" cy="5029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“Javob” emas, “javob + izoh + dalil + amaliy qo‘llash” muhim.</a:t>
            </a:r>
            <a:endParaRPr lang="en-US" sz="2600" dirty="0"/>
          </a:p>
        </p:txBody>
      </p:sp>
      <p:sp>
        <p:nvSpPr>
          <p:cNvPr id="18" name="Text 16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310896"/>
            <a:ext cx="9921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457A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Alifbe: tovush-harf munosabatini ochish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530352" y="850392"/>
            <a:ext cx="1920240" cy="0"/>
          </a:xfrm>
          <a:prstGeom prst="line">
            <a:avLst/>
          </a:prstGeom>
          <a:noFill/>
          <a:ln w="38100">
            <a:solidFill>
              <a:srgbClr val="0E8B8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32688"/>
            <a:ext cx="10607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5B6472"/>
                </a:solidFill>
              </a:rPr>
              <a:t>Tavsiya etiladigan metod: “Tovush ovchilari”</a:t>
            </a:r>
            <a:endParaRPr lang="en-US" sz="1800" dirty="0"/>
          </a:p>
        </p:txBody>
      </p:sp>
      <p:pic>
        <p:nvPicPr>
          <p:cNvPr id="5" name="Image 0" descr="/mnt/data/extracted_imgs/word/media/image1.png"/>
          <p:cNvPicPr>
            <a:picLocks noChangeAspect="1"/>
          </p:cNvPicPr>
          <p:nvPr/>
        </p:nvPicPr>
        <p:blipFill>
          <a:blip r:embed="rId3"/>
          <a:srcRect t="10338" b="10338"/>
          <a:stretch/>
        </p:blipFill>
        <p:spPr>
          <a:xfrm>
            <a:off x="640080" y="1417320"/>
            <a:ext cx="4251960" cy="48920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349240" y="1417320"/>
            <a:ext cx="256032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457A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Kuchli tomoni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5349240" y="1783080"/>
            <a:ext cx="5989320" cy="8229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Harfni vizual ajratish, diqqat va o‘qish motivatsiyasini birlashtiradi.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5349240" y="2834640"/>
            <a:ext cx="310896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457A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Boyitish nuqtasi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5349240" y="3200400"/>
            <a:ext cx="5989320" cy="6583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Faqat yo‘lni topish bilan cheklansa, og‘zaki nutq imkoniyati to‘liq ochilmaydi.</a:t>
            </a:r>
            <a:endParaRPr lang="en-US" sz="2300" dirty="0"/>
          </a:p>
        </p:txBody>
      </p:sp>
      <p:sp>
        <p:nvSpPr>
          <p:cNvPr id="10" name="Text 7"/>
          <p:cNvSpPr/>
          <p:nvPr/>
        </p:nvSpPr>
        <p:spPr>
          <a:xfrm>
            <a:off x="5349240" y="4160520"/>
            <a:ext cx="411480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457A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Qayta ishlangan topshiriq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5349240" y="4526280"/>
            <a:ext cx="5989320" cy="10972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2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harflari yo‘lini topgach, A tovushi keladigan so‘zlar aytiladi va bittasi bilan gap tuziladi.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5349240" y="5870448"/>
            <a:ext cx="5989320" cy="47548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20000"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Kutilayotgan natija: o‘quvchi [a] tovushini so‘z tarkibida aniqlaydi va nutqda qo‘llaydi.</a:t>
            </a:r>
            <a:endParaRPr lang="en-US" sz="2100" dirty="0"/>
          </a:p>
        </p:txBody>
      </p:sp>
      <p:sp>
        <p:nvSpPr>
          <p:cNvPr id="13" name="Text 10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310896"/>
            <a:ext cx="9921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457A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Ona tili: gap tushunchasini anglash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530352" y="850392"/>
            <a:ext cx="1920240" cy="0"/>
          </a:xfrm>
          <a:prstGeom prst="line">
            <a:avLst/>
          </a:prstGeom>
          <a:noFill/>
          <a:ln w="38100">
            <a:solidFill>
              <a:srgbClr val="0E8B8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32688"/>
            <a:ext cx="10607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5B6472"/>
                </a:solidFill>
              </a:rPr>
              <a:t>Tavsiya etiladigan metod: “Gap konstruktori”</a:t>
            </a:r>
            <a:endParaRPr lang="en-US" sz="1800" dirty="0"/>
          </a:p>
        </p:txBody>
      </p:sp>
      <p:pic>
        <p:nvPicPr>
          <p:cNvPr id="5" name="Image 0" descr="/mnt/data/extracted_imgs/word/media/image2.png"/>
          <p:cNvPicPr>
            <a:picLocks noChangeAspect="1"/>
          </p:cNvPicPr>
          <p:nvPr/>
        </p:nvPicPr>
        <p:blipFill>
          <a:blip r:embed="rId3"/>
          <a:srcRect t="11030" b="11030"/>
          <a:stretch/>
        </p:blipFill>
        <p:spPr>
          <a:xfrm>
            <a:off x="640080" y="1417320"/>
            <a:ext cx="4251960" cy="48920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349240" y="1417320"/>
            <a:ext cx="256032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0E8B8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Kuchli tomoni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5349240" y="1783080"/>
            <a:ext cx="5989320" cy="8229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“Nima uchun?” savoli orqali qoidani anglashga olib boradi.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5349240" y="2834640"/>
            <a:ext cx="310896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0E8B8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Boyitish nuqtasi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5349240" y="3200400"/>
            <a:ext cx="5989320" cy="6583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Bir xil gap tuzish kreativ va kommunikativ faoliyatni cheklashi mumkin.</a:t>
            </a:r>
            <a:endParaRPr lang="en-US" sz="2300" dirty="0"/>
          </a:p>
        </p:txBody>
      </p:sp>
      <p:sp>
        <p:nvSpPr>
          <p:cNvPr id="10" name="Text 7"/>
          <p:cNvSpPr/>
          <p:nvPr/>
        </p:nvSpPr>
        <p:spPr>
          <a:xfrm>
            <a:off x="5349240" y="4160520"/>
            <a:ext cx="411480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0E8B8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Qayta ishlangan topshiriq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5349240" y="4526280"/>
            <a:ext cx="5989320" cy="10972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2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Guruhlar rangli kartochkalardagi so‘zlardan mazmunli gaplar tuzadi, “Nega bu gap?” degan dalilni aytadi.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5349240" y="5870448"/>
            <a:ext cx="5989320" cy="47548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20000"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Kutilayotgan natija: o‘quvchi so‘zlar guruhini gapdan farqlaydi va tugallangan fikr tuzadi.</a:t>
            </a:r>
            <a:endParaRPr lang="en-US" sz="2100" dirty="0"/>
          </a:p>
        </p:txBody>
      </p:sp>
      <p:sp>
        <p:nvSpPr>
          <p:cNvPr id="13" name="Text 10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310896"/>
            <a:ext cx="9921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457A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O‘qish savodxonligi: matndan hayotga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530352" y="850392"/>
            <a:ext cx="1920240" cy="0"/>
          </a:xfrm>
          <a:prstGeom prst="line">
            <a:avLst/>
          </a:prstGeom>
          <a:noFill/>
          <a:ln w="38100">
            <a:solidFill>
              <a:srgbClr val="0E8B8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32688"/>
            <a:ext cx="10607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5B6472"/>
                </a:solidFill>
              </a:rPr>
              <a:t>Tavsiya etiladigan metod: “Dalil top — hayotga bog‘la”</a:t>
            </a:r>
            <a:endParaRPr lang="en-US" sz="1800" dirty="0"/>
          </a:p>
        </p:txBody>
      </p:sp>
      <p:pic>
        <p:nvPicPr>
          <p:cNvPr id="5" name="Image 0" descr="/mnt/data/extracted_imgs/word/media/image3.png"/>
          <p:cNvPicPr>
            <a:picLocks noChangeAspect="1"/>
          </p:cNvPicPr>
          <p:nvPr/>
        </p:nvPicPr>
        <p:blipFill>
          <a:blip r:embed="rId3"/>
          <a:srcRect t="9697" b="9697"/>
          <a:stretch/>
        </p:blipFill>
        <p:spPr>
          <a:xfrm>
            <a:off x="640080" y="1417320"/>
            <a:ext cx="4251960" cy="48920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349240" y="1417320"/>
            <a:ext cx="256032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E7D3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Kuchli tomoni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5349240" y="1783080"/>
            <a:ext cx="5989320" cy="8229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Matndan tayyor javob topish bilan cheklanmay, shaxsiy munosabat talab qiladi.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5349240" y="2834640"/>
            <a:ext cx="310896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E7D3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Boyitish nuqtasi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5349240" y="3200400"/>
            <a:ext cx="5989320" cy="6583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Bolalar qiyinchilikni umumiy aytib, aniq hayotiy dalil keltirmasligi mumkin.</a:t>
            </a:r>
            <a:endParaRPr lang="en-US" sz="2300" dirty="0"/>
          </a:p>
        </p:txBody>
      </p:sp>
      <p:sp>
        <p:nvSpPr>
          <p:cNvPr id="10" name="Text 7"/>
          <p:cNvSpPr/>
          <p:nvPr/>
        </p:nvSpPr>
        <p:spPr>
          <a:xfrm>
            <a:off x="5349240" y="4160520"/>
            <a:ext cx="411480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E7D3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Qayta ishlangan topshiriq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5349240" y="4526280"/>
            <a:ext cx="5989320" cy="10972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2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“O‘qish nima uchun kerak?” savoliga maktabda, ko‘chada va uyda uchta vaziyat yoziladi.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5349240" y="5870448"/>
            <a:ext cx="5989320" cy="47548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85000" lnSpcReduction="20000"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Kutilayotgan natija: o‘quvchi sabab-oqibatni tushuntiradi va matn mazmunini kundalik hayotga ko‘chiradi.</a:t>
            </a:r>
            <a:endParaRPr lang="en-US" sz="2100" dirty="0"/>
          </a:p>
        </p:txBody>
      </p:sp>
      <p:sp>
        <p:nvSpPr>
          <p:cNvPr id="13" name="Text 10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310896"/>
            <a:ext cx="9921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457A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Matematika: yechimni asoslash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530352" y="850392"/>
            <a:ext cx="1920240" cy="0"/>
          </a:xfrm>
          <a:prstGeom prst="line">
            <a:avLst/>
          </a:prstGeom>
          <a:noFill/>
          <a:ln w="38100">
            <a:solidFill>
              <a:srgbClr val="0E8B8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32688"/>
            <a:ext cx="10607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5B6472"/>
                </a:solidFill>
              </a:rPr>
              <a:t>Tavsiya etiladigan metod: “Yechimni himoya qil”</a:t>
            </a:r>
            <a:endParaRPr lang="en-US" sz="1800" dirty="0"/>
          </a:p>
        </p:txBody>
      </p:sp>
      <p:pic>
        <p:nvPicPr>
          <p:cNvPr id="5" name="Image 0" descr="/mnt/data/extracted_imgs/word/media/image4.png"/>
          <p:cNvPicPr>
            <a:picLocks noChangeAspect="1"/>
          </p:cNvPicPr>
          <p:nvPr/>
        </p:nvPicPr>
        <p:blipFill>
          <a:blip r:embed="rId3"/>
          <a:srcRect t="11465" b="11465"/>
          <a:stretch/>
        </p:blipFill>
        <p:spPr>
          <a:xfrm>
            <a:off x="640080" y="1417320"/>
            <a:ext cx="4251960" cy="48920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349240" y="1417320"/>
            <a:ext cx="256032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Kuchli tomoni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5349240" y="1783080"/>
            <a:ext cx="5989320" cy="8229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Matematik bilimni vizual, hayotiy, fazoviy va mantiqiy faoliyat bilan bog‘laydi.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5349240" y="2834640"/>
            <a:ext cx="310896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Boyitish nuqtasi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5349240" y="3200400"/>
            <a:ext cx="5989320" cy="6583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Tez javob topgan o‘quvchi yechim yo‘lini tushuntirmay qolishi mumkin.</a:t>
            </a:r>
            <a:endParaRPr lang="en-US" sz="2300" dirty="0"/>
          </a:p>
        </p:txBody>
      </p:sp>
      <p:sp>
        <p:nvSpPr>
          <p:cNvPr id="10" name="Text 7"/>
          <p:cNvSpPr/>
          <p:nvPr/>
        </p:nvSpPr>
        <p:spPr>
          <a:xfrm>
            <a:off x="5349240" y="4160520"/>
            <a:ext cx="411480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Qayta ishlangan topshiriq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5349240" y="4526280"/>
            <a:ext cx="5989320" cy="10972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2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Juftliklar masalani yechadi, “Nega aynan shu amal?”ni izohlaydi va yangi masala yaratadi.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5349240" y="5870448"/>
            <a:ext cx="5989320" cy="47548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20000"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Kutilayotgan natija: o‘quvchi amalni hayotiy vaziyatga mos tanlaydi va yechimni dalillaydi.</a:t>
            </a:r>
            <a:endParaRPr lang="en-US" sz="2100" dirty="0"/>
          </a:p>
        </p:txBody>
      </p:sp>
      <p:sp>
        <p:nvSpPr>
          <p:cNvPr id="13" name="Text 10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310896"/>
            <a:ext cx="9921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457A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Tabiiy fanlar: jarayonni tushunish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530352" y="850392"/>
            <a:ext cx="1920240" cy="0"/>
          </a:xfrm>
          <a:prstGeom prst="line">
            <a:avLst/>
          </a:prstGeom>
          <a:noFill/>
          <a:ln w="38100">
            <a:solidFill>
              <a:srgbClr val="0E8B8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32688"/>
            <a:ext cx="10607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5B6472"/>
                </a:solidFill>
              </a:rPr>
              <a:t>Tavsiya etiladigan metod: “Ketma-ketlikni tikla”</a:t>
            </a:r>
            <a:endParaRPr lang="en-US" sz="1800" dirty="0"/>
          </a:p>
        </p:txBody>
      </p:sp>
      <p:pic>
        <p:nvPicPr>
          <p:cNvPr id="5" name="Image 0" descr="/mnt/data/extracted_imgs/word/media/image5.png"/>
          <p:cNvPicPr>
            <a:picLocks noChangeAspect="1"/>
          </p:cNvPicPr>
          <p:nvPr/>
        </p:nvPicPr>
        <p:blipFill>
          <a:blip r:embed="rId3"/>
          <a:srcRect t="10871" b="10871"/>
          <a:stretch/>
        </p:blipFill>
        <p:spPr>
          <a:xfrm>
            <a:off x="640080" y="1417320"/>
            <a:ext cx="4251960" cy="48920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349240" y="1417320"/>
            <a:ext cx="256032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6D28D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Kuchli tomoni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5349240" y="1783080"/>
            <a:ext cx="5989320" cy="8229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Jarayonli rasm sabab-oqibat va ketma-ketlikni tushunishga yordam beradi.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5349240" y="2834640"/>
            <a:ext cx="310896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6D28D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Boyitish nuqtasi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5349240" y="3200400"/>
            <a:ext cx="5989320" cy="6583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Rasm izohlarini o‘qish bilan cheklansa, tadqiqiy fikrlash kamroq ishlaydi.</a:t>
            </a:r>
            <a:endParaRPr lang="en-US" sz="2300" dirty="0"/>
          </a:p>
        </p:txBody>
      </p:sp>
      <p:sp>
        <p:nvSpPr>
          <p:cNvPr id="10" name="Text 7"/>
          <p:cNvSpPr/>
          <p:nvPr/>
        </p:nvSpPr>
        <p:spPr>
          <a:xfrm>
            <a:off x="5349240" y="4160520"/>
            <a:ext cx="411480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6D28D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Qayta ishlangan topshiriq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5349240" y="4526280"/>
            <a:ext cx="5989320" cy="10972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2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Rasm bosqichlari kartochkalarga ajratiladi, guruh tartiblaydi va “Nega keyin shu bosqich?” savoliga javob beradi.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5349240" y="5870448"/>
            <a:ext cx="5989320" cy="47548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20000"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Kutilayotgan natija: o‘quvchi jarayon ketma-ketligini izohlaydi va ekologik ahamiyatni anglaydi.</a:t>
            </a:r>
            <a:endParaRPr lang="en-US" sz="2100" dirty="0"/>
          </a:p>
        </p:txBody>
      </p:sp>
      <p:sp>
        <p:nvSpPr>
          <p:cNvPr id="13" name="Text 10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9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310896"/>
            <a:ext cx="9921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457A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Tarbiya: odobli so‘zlarni muloqotda qo‘llash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530352" y="850392"/>
            <a:ext cx="1920240" cy="0"/>
          </a:xfrm>
          <a:prstGeom prst="line">
            <a:avLst/>
          </a:prstGeom>
          <a:noFill/>
          <a:ln w="38100">
            <a:solidFill>
              <a:srgbClr val="0E8B8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32688"/>
            <a:ext cx="10607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5B6472"/>
                </a:solidFill>
              </a:rPr>
              <a:t>Tavsiya etiladigan metod: “Vaziyatli dialog”</a:t>
            </a:r>
            <a:endParaRPr lang="en-US" sz="1800" dirty="0"/>
          </a:p>
        </p:txBody>
      </p:sp>
      <p:pic>
        <p:nvPicPr>
          <p:cNvPr id="5" name="Image 0" descr="/mnt/data/extracted_imgs/word/media/image6.png"/>
          <p:cNvPicPr>
            <a:picLocks noChangeAspect="1"/>
          </p:cNvPicPr>
          <p:nvPr/>
        </p:nvPicPr>
        <p:blipFill>
          <a:blip r:embed="rId3"/>
          <a:srcRect t="11603" b="11603"/>
          <a:stretch/>
        </p:blipFill>
        <p:spPr>
          <a:xfrm>
            <a:off x="640080" y="1417320"/>
            <a:ext cx="4251960" cy="48920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349240" y="1417320"/>
            <a:ext cx="256032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B91C1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Kuchli tomoni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5349240" y="1783080"/>
            <a:ext cx="5989320" cy="8229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Bilimni bevosita muloqotda qo‘llashga yo‘naltirilgan.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5349240" y="2834640"/>
            <a:ext cx="310896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B91C1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Boyitish nuqtasi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5349240" y="3200400"/>
            <a:ext cx="5989320" cy="6583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Aniq vaziyat berilmasa, dialoglar sodda va bir xil bo‘lib qolishi mumkin.</a:t>
            </a:r>
            <a:endParaRPr lang="en-US" sz="2300" dirty="0"/>
          </a:p>
        </p:txBody>
      </p:sp>
      <p:sp>
        <p:nvSpPr>
          <p:cNvPr id="10" name="Text 7"/>
          <p:cNvSpPr/>
          <p:nvPr/>
        </p:nvSpPr>
        <p:spPr>
          <a:xfrm>
            <a:off x="5349240" y="4160520"/>
            <a:ext cx="411480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B91C1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Qayta ishlangan topshiriq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5349240" y="4526280"/>
            <a:ext cx="5989320" cy="10972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2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“Qalam so‘rash”, “kechirim so‘rash”, “minnatdorlik bildirish” vaziyatlariga mos 3–4 jumlalik dialog tuziladi.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5349240" y="5870448"/>
            <a:ext cx="5989320" cy="47548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20000"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Kutilayotgan natija: o‘quvchi odobli so‘zlarni real vaziyatda mos tanlaydi va qo‘llaydi.</a:t>
            </a:r>
            <a:endParaRPr lang="en-US" sz="2100" dirty="0"/>
          </a:p>
        </p:txBody>
      </p:sp>
      <p:sp>
        <p:nvSpPr>
          <p:cNvPr id="13" name="Text 10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310896"/>
            <a:ext cx="9921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457A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Informatika: algoritmni harakat orqali anglash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530352" y="850392"/>
            <a:ext cx="1920240" cy="0"/>
          </a:xfrm>
          <a:prstGeom prst="line">
            <a:avLst/>
          </a:prstGeom>
          <a:noFill/>
          <a:ln w="38100">
            <a:solidFill>
              <a:srgbClr val="0E8B8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32688"/>
            <a:ext cx="10607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5B6472"/>
                </a:solidFill>
              </a:rPr>
              <a:t>Tavsiya etiladigan metod: “Jonli algoritm”</a:t>
            </a:r>
            <a:endParaRPr lang="en-US" sz="1800" dirty="0"/>
          </a:p>
        </p:txBody>
      </p:sp>
      <p:pic>
        <p:nvPicPr>
          <p:cNvPr id="5" name="Image 0" descr="/mnt/data/extracted_imgs/word/media/image7.png"/>
          <p:cNvPicPr>
            <a:picLocks noChangeAspect="1"/>
          </p:cNvPicPr>
          <p:nvPr/>
        </p:nvPicPr>
        <p:blipFill>
          <a:blip r:embed="rId3"/>
          <a:srcRect t="8770" b="8770"/>
          <a:stretch/>
        </p:blipFill>
        <p:spPr>
          <a:xfrm>
            <a:off x="640080" y="1417320"/>
            <a:ext cx="4251960" cy="48920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349240" y="1417320"/>
            <a:ext cx="256032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457A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Kuchli tomoni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5349240" y="1783080"/>
            <a:ext cx="5989320" cy="8229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Yo‘nalish tushunchasini real hayotdagi xavfsiz yo‘l bilan bog‘laydi.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5349240" y="2834640"/>
            <a:ext cx="310896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457A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Boyitish nuqtasi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5349240" y="3200400"/>
            <a:ext cx="5989320" cy="6583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Faqat rasm ustida og‘zaki javob berish ketma-ket buyruqlar mohiyatini yetarli ochmasligi mumkin.</a:t>
            </a:r>
            <a:endParaRPr lang="en-US" sz="2300" dirty="0"/>
          </a:p>
        </p:txBody>
      </p:sp>
      <p:sp>
        <p:nvSpPr>
          <p:cNvPr id="10" name="Text 7"/>
          <p:cNvSpPr/>
          <p:nvPr/>
        </p:nvSpPr>
        <p:spPr>
          <a:xfrm>
            <a:off x="5349240" y="4160520"/>
            <a:ext cx="411480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457A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Qayta ishlangan topshiriq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5349240" y="4526280"/>
            <a:ext cx="5989320" cy="10972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2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“Robot” va “dasturchi” rollari orqali oldinga, o‘ngga, chapga buyruqlari ketma-ket bajariladi.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5349240" y="5870448"/>
            <a:ext cx="5989320" cy="47548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20000"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Kutilayotgan natija: o‘quvchi marshrutni tahlil qiladi, xatoni topadi va tuzatadi.</a:t>
            </a:r>
            <a:endParaRPr lang="en-US" sz="2100" dirty="0"/>
          </a:p>
        </p:txBody>
      </p:sp>
      <p:sp>
        <p:nvSpPr>
          <p:cNvPr id="13" name="Text 10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310896"/>
            <a:ext cx="9921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457A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Tasviriy san’at va Texnologiya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530352" y="850392"/>
            <a:ext cx="1920240" cy="0"/>
          </a:xfrm>
          <a:prstGeom prst="line">
            <a:avLst/>
          </a:prstGeom>
          <a:noFill/>
          <a:ln w="38100">
            <a:solidFill>
              <a:srgbClr val="0E8B8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32688"/>
            <a:ext cx="10607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5B6472"/>
                </a:solidFill>
              </a:rPr>
              <a:t>Ijodiy topshiriqlarni mahsulotga aylantirish</a:t>
            </a:r>
            <a:endParaRPr lang="en-US" sz="1800" dirty="0"/>
          </a:p>
        </p:txBody>
      </p:sp>
      <p:pic>
        <p:nvPicPr>
          <p:cNvPr id="5" name="Image 0" descr="/mnt/data/extracted_imgs/word/media/image8.png"/>
          <p:cNvPicPr>
            <a:picLocks noChangeAspect="1"/>
          </p:cNvPicPr>
          <p:nvPr/>
        </p:nvPicPr>
        <p:blipFill>
          <a:blip r:embed="rId3"/>
          <a:srcRect t="11133" b="11133"/>
          <a:stretch/>
        </p:blipFill>
        <p:spPr>
          <a:xfrm>
            <a:off x="685800" y="1417320"/>
            <a:ext cx="4023360" cy="2331720"/>
          </a:xfrm>
          <a:prstGeom prst="rect">
            <a:avLst/>
          </a:prstGeom>
        </p:spPr>
      </p:pic>
      <p:pic>
        <p:nvPicPr>
          <p:cNvPr id="6" name="Image 1" descr="/mnt/data/extracted_imgs/word/media/image9.png"/>
          <p:cNvPicPr>
            <a:picLocks noChangeAspect="1"/>
          </p:cNvPicPr>
          <p:nvPr/>
        </p:nvPicPr>
        <p:blipFill>
          <a:blip r:embed="rId4"/>
          <a:srcRect t="31249" b="31249"/>
          <a:stretch/>
        </p:blipFill>
        <p:spPr>
          <a:xfrm>
            <a:off x="685800" y="3977640"/>
            <a:ext cx="4023360" cy="214884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212080" y="1417320"/>
            <a:ext cx="6126480" cy="38404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6D28D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Tasviriy san’at: “Bir rasm — uch talqin”</a:t>
            </a:r>
            <a:endParaRPr lang="en-US" sz="2500" dirty="0"/>
          </a:p>
        </p:txBody>
      </p:sp>
      <p:sp>
        <p:nvSpPr>
          <p:cNvPr id="8" name="Text 4"/>
          <p:cNvSpPr/>
          <p:nvPr/>
        </p:nvSpPr>
        <p:spPr>
          <a:xfrm>
            <a:off x="5212080" y="1856232"/>
            <a:ext cx="6080760" cy="9144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O‘quvchi detallarni tanlaydi, ranglarni shaxsiy talqin qiladi va kichik “kayfiyat tasviri” eskizini yaratadi.</a:t>
            </a:r>
            <a:endParaRPr lang="en-US" sz="2300" dirty="0"/>
          </a:p>
        </p:txBody>
      </p:sp>
      <p:sp>
        <p:nvSpPr>
          <p:cNvPr id="9" name="Text 5"/>
          <p:cNvSpPr/>
          <p:nvPr/>
        </p:nvSpPr>
        <p:spPr>
          <a:xfrm>
            <a:off x="5212080" y="3246120"/>
            <a:ext cx="6126480" cy="38404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Texnologiya: “Loyiha ustaxonasi”</a:t>
            </a:r>
            <a:endParaRPr lang="en-US" sz="2500" dirty="0"/>
          </a:p>
        </p:txBody>
      </p:sp>
      <p:sp>
        <p:nvSpPr>
          <p:cNvPr id="10" name="Text 6"/>
          <p:cNvSpPr/>
          <p:nvPr/>
        </p:nvSpPr>
        <p:spPr>
          <a:xfrm>
            <a:off x="5212080" y="3694176"/>
            <a:ext cx="6080760" cy="9601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Muammo → g‘oya → eskiz → material → mahsulot → sinov. O‘quvchi ochiq vazifada tayanchli ijod qiladi.</a:t>
            </a:r>
            <a:endParaRPr lang="en-US" sz="2300" dirty="0"/>
          </a:p>
        </p:txBody>
      </p:sp>
      <p:sp>
        <p:nvSpPr>
          <p:cNvPr id="11" name="Text 7"/>
          <p:cNvSpPr/>
          <p:nvPr/>
        </p:nvSpPr>
        <p:spPr>
          <a:xfrm>
            <a:off x="5212080" y="5285232"/>
            <a:ext cx="6126480" cy="6400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85000" lnSpcReduction="10000"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Natija: rang, material va usulni maqsadga muvofiq tanlash hamda g‘oyani asoslab himoya qilish.</a:t>
            </a:r>
            <a:endParaRPr lang="en-US" sz="2400" dirty="0"/>
          </a:p>
        </p:txBody>
      </p:sp>
      <p:sp>
        <p:nvSpPr>
          <p:cNvPr id="12" name="Text 8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310896"/>
            <a:ext cx="9921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457A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Darslik va qo‘shimcha daftarlar tandemi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530352" y="850392"/>
            <a:ext cx="1920240" cy="0"/>
          </a:xfrm>
          <a:prstGeom prst="line">
            <a:avLst/>
          </a:prstGeom>
          <a:noFill/>
          <a:ln w="38100">
            <a:solidFill>
              <a:srgbClr val="0E8B8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32688"/>
            <a:ext cx="10607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5B6472"/>
                </a:solidFill>
              </a:rPr>
              <a:t>Darslik boshlaydi, daftar mustahkamlaydi</a:t>
            </a:r>
            <a:endParaRPr lang="en-US" sz="1800" dirty="0"/>
          </a:p>
        </p:txBody>
      </p:sp>
      <p:pic>
        <p:nvPicPr>
          <p:cNvPr id="5" name="Image 0" descr="/mnt/data/extracted_imgs/word/media/image1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868" y="1417320"/>
            <a:ext cx="2664584" cy="3703320"/>
          </a:xfrm>
          <a:prstGeom prst="rect">
            <a:avLst/>
          </a:prstGeom>
        </p:spPr>
      </p:pic>
      <p:pic>
        <p:nvPicPr>
          <p:cNvPr id="6" name="Image 1" descr="/mnt/data/extracted_imgs/word/media/image1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7299" y="1417320"/>
            <a:ext cx="2615401" cy="370332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589520" y="1481328"/>
            <a:ext cx="3383280" cy="34747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0E8B8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Tandem savoli:</a:t>
            </a:r>
            <a:endParaRPr lang="en-US" sz="2500" dirty="0"/>
          </a:p>
        </p:txBody>
      </p:sp>
      <p:sp>
        <p:nvSpPr>
          <p:cNvPr id="8" name="Text 4"/>
          <p:cNvSpPr/>
          <p:nvPr/>
        </p:nvSpPr>
        <p:spPr>
          <a:xfrm>
            <a:off x="7589520" y="2011680"/>
            <a:ext cx="3474720" cy="7772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4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Darslikdagi topshiriq qaysi faoliyatni boshlaydi?</a:t>
            </a:r>
            <a:endParaRPr lang="en-US" sz="2400" dirty="0"/>
          </a:p>
        </p:txBody>
      </p:sp>
      <p:sp>
        <p:nvSpPr>
          <p:cNvPr id="9" name="Text 5"/>
          <p:cNvSpPr/>
          <p:nvPr/>
        </p:nvSpPr>
        <p:spPr>
          <a:xfrm>
            <a:off x="7589520" y="3127248"/>
            <a:ext cx="3474720" cy="7772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4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Daftar uni qaysi mashq orqali davom ettiradi?</a:t>
            </a:r>
            <a:endParaRPr lang="en-US" sz="2400" dirty="0"/>
          </a:p>
        </p:txBody>
      </p:sp>
      <p:sp>
        <p:nvSpPr>
          <p:cNvPr id="10" name="Text 6"/>
          <p:cNvSpPr/>
          <p:nvPr/>
        </p:nvSpPr>
        <p:spPr>
          <a:xfrm>
            <a:off x="777240" y="5669280"/>
            <a:ext cx="10789920" cy="585216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Yozma, mantiqiy, moslashtirish va ijodiy mashqlar darslikdagi faoliyatni izchil davom ettiradi.</a:t>
            </a:r>
            <a:endParaRPr lang="en-US" sz="2400" dirty="0"/>
          </a:p>
        </p:txBody>
      </p:sp>
      <p:sp>
        <p:nvSpPr>
          <p:cNvPr id="11" name="Text 7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310896"/>
            <a:ext cx="9921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457A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Amaliy mashg‘ulotda qo‘llanadigan usullar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530352" y="850392"/>
            <a:ext cx="1920240" cy="0"/>
          </a:xfrm>
          <a:prstGeom prst="line">
            <a:avLst/>
          </a:prstGeom>
          <a:noFill/>
          <a:ln w="38100">
            <a:solidFill>
              <a:srgbClr val="0E8B8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32688"/>
            <a:ext cx="10607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5B6472"/>
                </a:solidFill>
              </a:rPr>
              <a:t>Tinglovchini faol metodik qarorga olib boradi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822960" y="1417320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2457A6"/>
                </a:solidFill>
              </a:rPr>
              <a:t>Darslik detektivi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4892040" y="1417320"/>
            <a:ext cx="6263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1F2937"/>
                </a:solidFill>
              </a:rPr>
              <a:t>sahifadagi zamonaviy yondashuv belgilarini topish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822960" y="2267712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0E8B8B"/>
                </a:solidFill>
              </a:rPr>
              <a:t>Topshiriq rentgeni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4892040" y="2267712"/>
            <a:ext cx="6263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1F2937"/>
                </a:solidFill>
              </a:rPr>
              <a:t>mazmun–faoliyat–tafakkur–hamkorlik–natijani tahlil qilish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822960" y="3118104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2E7D32"/>
                </a:solidFill>
              </a:rPr>
              <a:t>3 rangli ekspertiza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4892040" y="3118104"/>
            <a:ext cx="6263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1F2937"/>
                </a:solidFill>
              </a:rPr>
              <a:t>yashil: kuchli, sariq: boyitish, qizil: qiyinchilik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822960" y="3968496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D97706"/>
                </a:solidFill>
              </a:rPr>
              <a:t>Savolni kuchaytir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4892040" y="3968496"/>
            <a:ext cx="6263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1F2937"/>
                </a:solidFill>
              </a:rPr>
              <a:t>“Nima?” savolini “Nima uchun?”, “Qanday isbotlaysiz?”ga aylantirish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822960" y="4818888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6D28D9"/>
                </a:solidFill>
              </a:rPr>
              <a:t>Bir topshiriq — uch daraja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4892040" y="4818888"/>
            <a:ext cx="6263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1F2937"/>
                </a:solidFill>
              </a:rPr>
              <a:t>A/B/C darajadagi differensial topshiriq yaratish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960120" y="5870448"/>
            <a:ext cx="10332720" cy="38404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B91C1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Bu usullar o‘qituvchini tayyor javobga emas, metodik qarorni dalillashga yo‘naltiradi.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14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310896"/>
            <a:ext cx="9921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457A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Guruh ishi uchun metodik konstruktor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530352" y="850392"/>
            <a:ext cx="1920240" cy="0"/>
          </a:xfrm>
          <a:prstGeom prst="line">
            <a:avLst/>
          </a:prstGeom>
          <a:noFill/>
          <a:ln w="38100">
            <a:solidFill>
              <a:srgbClr val="0E8B8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32688"/>
            <a:ext cx="10607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5B6472"/>
                </a:solidFill>
              </a:rPr>
              <a:t>Har bir guruh bitta sahifani shu qolipda tahlil qiladi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731520" y="1353312"/>
            <a:ext cx="3840480" cy="3657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2457A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Konstruktor qismlari</a:t>
            </a:r>
            <a:endParaRPr lang="en-US" sz="2500" dirty="0"/>
          </a:p>
        </p:txBody>
      </p:sp>
      <p:sp>
        <p:nvSpPr>
          <p:cNvPr id="6" name="Text 4"/>
          <p:cNvSpPr/>
          <p:nvPr/>
        </p:nvSpPr>
        <p:spPr>
          <a:xfrm>
            <a:off x="960120" y="1783080"/>
            <a:ext cx="4937760" cy="40233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fan va darslik sahifasi</a:t>
            </a:r>
            <a:endParaRPr lang="en-US" sz="2100" dirty="0"/>
          </a:p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mavjud topshiriq</a:t>
            </a:r>
            <a:endParaRPr lang="en-US" sz="2100" dirty="0"/>
          </a:p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kuchli tomoni</a:t>
            </a:r>
            <a:endParaRPr lang="en-US" sz="2100" dirty="0"/>
          </a:p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muammo / boyitish nuqtasi</a:t>
            </a:r>
            <a:endParaRPr lang="en-US" sz="2100" dirty="0"/>
          </a:p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tanlangan yangi metod</a:t>
            </a:r>
            <a:endParaRPr lang="en-US" sz="2100" dirty="0"/>
          </a:p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4K komponenti</a:t>
            </a:r>
            <a:endParaRPr lang="en-US" sz="2100" dirty="0"/>
          </a:p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A/B/C differensial variant</a:t>
            </a:r>
            <a:endParaRPr lang="en-US" sz="2100" dirty="0"/>
          </a:p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kutilayotgan natija</a:t>
            </a:r>
            <a:endParaRPr lang="en-US" sz="2100" dirty="0"/>
          </a:p>
        </p:txBody>
      </p:sp>
      <p:sp>
        <p:nvSpPr>
          <p:cNvPr id="7" name="Text 5"/>
          <p:cNvSpPr/>
          <p:nvPr/>
        </p:nvSpPr>
        <p:spPr>
          <a:xfrm>
            <a:off x="6446520" y="1353312"/>
            <a:ext cx="4389120" cy="3657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0E8B8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Baholash mezonlari</a:t>
            </a:r>
            <a:endParaRPr lang="en-US" sz="2500" dirty="0"/>
          </a:p>
        </p:txBody>
      </p:sp>
      <p:sp>
        <p:nvSpPr>
          <p:cNvPr id="8" name="Text 6"/>
          <p:cNvSpPr/>
          <p:nvPr/>
        </p:nvSpPr>
        <p:spPr>
          <a:xfrm>
            <a:off x="6675120" y="1783080"/>
            <a:ext cx="4572000" cy="33375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darslikka tayanish</a:t>
            </a:r>
            <a:endParaRPr lang="en-US" sz="2100" dirty="0"/>
          </a:p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muammoni aniq ko‘rsatish</a:t>
            </a:r>
            <a:endParaRPr lang="en-US" sz="2100" dirty="0"/>
          </a:p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yangi metodning topshiriqqa mosligi</a:t>
            </a:r>
            <a:endParaRPr lang="en-US" sz="2100" dirty="0"/>
          </a:p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4K komponentlarini faoliyat bilan bog‘lash</a:t>
            </a:r>
            <a:endParaRPr lang="en-US" sz="2100" dirty="0"/>
          </a:p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differensiallikning aniqligi</a:t>
            </a:r>
            <a:endParaRPr lang="en-US" sz="2100" dirty="0"/>
          </a:p>
          <a:p>
            <a:r>
              <a:rPr lang="en-US" sz="21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natijani “o‘quvchi nima qila oladi?” shaklida ifodalash</a:t>
            </a:r>
            <a:endParaRPr lang="en-US" sz="2100" dirty="0"/>
          </a:p>
        </p:txBody>
      </p:sp>
      <p:sp>
        <p:nvSpPr>
          <p:cNvPr id="9" name="Text 7"/>
          <p:cNvSpPr/>
          <p:nvPr/>
        </p:nvSpPr>
        <p:spPr>
          <a:xfrm>
            <a:off x="6629400" y="5669280"/>
            <a:ext cx="4480560" cy="6583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D9770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Maksimal natija: 12 ball. Ball — reyting uchun emas, metodik qarorni aniqroq qilish uchun.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310896"/>
            <a:ext cx="9921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457A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Xulosa va refleksiya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530352" y="850392"/>
            <a:ext cx="1920240" cy="0"/>
          </a:xfrm>
          <a:prstGeom prst="line">
            <a:avLst/>
          </a:prstGeom>
          <a:noFill/>
          <a:ln w="38100">
            <a:solidFill>
              <a:srgbClr val="0E8B8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32688"/>
            <a:ext cx="10607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5B6472"/>
                </a:solidFill>
              </a:rPr>
              <a:t>Yangi avlod darsliklari faoliyatga olib kirish imkoniyati bilan qadrlidir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777240" y="1417320"/>
            <a:ext cx="2011680" cy="3657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2457A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Xulosa: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777240" y="1847088"/>
            <a:ext cx="10698480" cy="9601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/>
          </a:bodyPr>
          <a:lstStyle/>
          <a:p>
            <a:pPr marL="0" indent="0" algn="l">
              <a:buNone/>
            </a:pPr>
            <a:r>
              <a:rPr lang="en-US" sz="25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Darslikning amaliy qiymati rasm yoki topshiriqlar sonida emas, balki o‘quvchini fikrlash, muloqot, hamkorlik va yaratishga yo‘naltirish imkoniyatidadir.</a:t>
            </a:r>
            <a:endParaRPr lang="en-US" sz="2500" dirty="0"/>
          </a:p>
        </p:txBody>
      </p:sp>
      <p:sp>
        <p:nvSpPr>
          <p:cNvPr id="7" name="Text 5"/>
          <p:cNvSpPr/>
          <p:nvPr/>
        </p:nvSpPr>
        <p:spPr>
          <a:xfrm>
            <a:off x="777240" y="3337560"/>
            <a:ext cx="5303520" cy="3657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E8B8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Refleksiya uchun 3 jumla:</a:t>
            </a:r>
            <a:endParaRPr lang="en-US" sz="2800" dirty="0"/>
          </a:p>
        </p:txBody>
      </p:sp>
      <p:sp>
        <p:nvSpPr>
          <p:cNvPr id="8" name="Text 6"/>
          <p:cNvSpPr/>
          <p:nvPr/>
        </p:nvSpPr>
        <p:spPr>
          <a:xfrm>
            <a:off x="960120" y="3840480"/>
            <a:ext cx="10287000" cy="1417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Bugun darslikka boshqacha qarashimga sabab bo‘lgan jihat — ...</a:t>
            </a:r>
            <a:endParaRPr lang="en-US" sz="2300" dirty="0"/>
          </a:p>
          <a:p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Ertangi darsimda sinab ko‘radigan usulim — ...</a:t>
            </a:r>
            <a:endParaRPr lang="en-US" sz="2300" dirty="0"/>
          </a:p>
          <a:p>
            <a:r>
              <a:rPr lang="en-US" sz="2300" dirty="0">
                <a:solidFill>
                  <a:srgbClr val="1F29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Darslikdagi topshiriqni boyitishda eng muhim savolim — ...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3749040" y="5715000"/>
            <a:ext cx="4754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800" b="1" dirty="0">
                <a:solidFill>
                  <a:srgbClr val="D97706"/>
                </a:solidFill>
              </a:rPr>
              <a:t>Rahmat!</a:t>
            </a:r>
            <a:endParaRPr lang="en-US" sz="3800" dirty="0"/>
          </a:p>
        </p:txBody>
      </p:sp>
      <p:sp>
        <p:nvSpPr>
          <p:cNvPr id="10" name="Text 8"/>
          <p:cNvSpPr/>
          <p:nvPr/>
        </p:nvSpPr>
        <p:spPr>
          <a:xfrm>
            <a:off x="11750040" y="651052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792A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16</a:t>
            </a:r>
            <a:endParaRPr lang="en-US" sz="1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</TotalTime>
  <Words>1135</Words>
  <Application>Microsoft Office PowerPoint</Application>
  <PresentationFormat>Широкоэкранный</PresentationFormat>
  <Paragraphs>173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Aptos</vt:lpstr>
      <vt:lpstr>Aptos Display</vt:lpstr>
      <vt:lpstr>Arial</vt:lpstr>
      <vt:lpstr>Garamond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Boshlang‘ich ta’limning yangi avlod darsliklari va o‘quv qo‘llanmalari tahlili</dc:title>
  <dc:subject>Boshlang‘ich ta’limning yangi avlod darsliklari va o‘quv qo‘llanmalari tahlili</dc:subject>
  <dc:creator>OpenAI</dc:creator>
  <cp:lastModifiedBy>MX_Computers</cp:lastModifiedBy>
  <cp:revision>4</cp:revision>
  <dcterms:created xsi:type="dcterms:W3CDTF">2026-10-05T09:12:48Z</dcterms:created>
  <dcterms:modified xsi:type="dcterms:W3CDTF">2026-10-05T09:25:33Z</dcterms:modified>
</cp:coreProperties>
</file>