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Lato" panose="020B0604020202020204" charset="0"/>
      <p:regular r:id="rId13"/>
    </p:embeddedFont>
    <p:embeddedFont>
      <p:font typeface="Cambria" panose="02040503050406030204" pitchFamily="18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5" d="100"/>
          <a:sy n="65" d="100"/>
        </p:scale>
        <p:origin x="6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6406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683073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O'z faoliyatini tahlil qilish va baholash: kasbiy rivojlanish asosi</a:t>
            </a:r>
            <a:endParaRPr lang="en-US" sz="445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725264" y="3376136"/>
            <a:ext cx="747743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altLang="ru-RU" b="1" i="1" dirty="0" smtClean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 smtClean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 smtClean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 smtClean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 smtClean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b="1" i="1" dirty="0"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altLang="ru-RU" sz="2000" b="1" i="1" dirty="0" err="1" smtClean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Ma’ruzachi</a:t>
            </a:r>
            <a:r>
              <a:rPr lang="en-US" altLang="ru-RU" sz="2000" i="1" dirty="0" smtClean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000" i="1" dirty="0" smtClean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i="1" dirty="0" smtClean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b="1" i="1" dirty="0" err="1" smtClean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Andijon</a:t>
            </a:r>
            <a:r>
              <a:rPr lang="en-US" altLang="ru-RU" sz="2000" b="1" i="1" dirty="0" smtClean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b="1" i="1" dirty="0" err="1" smtClean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viloyati</a:t>
            </a:r>
            <a:r>
              <a:rPr lang="en-US" altLang="ru-RU" sz="2000" b="1" i="1" dirty="0" smtClean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PMM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uz-Cyrl-UZ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uz-Cyrl-UZ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		  </a:t>
            </a:r>
            <a:r>
              <a:rPr lang="en-US" sz="20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p.f.f.d</a:t>
            </a:r>
            <a:r>
              <a:rPr lang="en-US" sz="2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(PhD)., </a:t>
            </a:r>
            <a:r>
              <a:rPr lang="en-US" sz="20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2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Q.M. </a:t>
            </a:r>
            <a:r>
              <a:rPr lang="en-US" sz="20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Azizova</a:t>
            </a:r>
            <a:endParaRPr lang="en-US" sz="20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660452"/>
            <a:ext cx="930604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Nega o'z faoliyatini baholash muhim?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913465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O'z faoliyatini baholash - bu o'zingizning kuchli va zaif tomonlaringizni, muvaffaqiyatlaringiz va kamchiliklaringizni aniqlash imkoniyatini beradi.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599521" y="3913465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Bu sizga shaxsiy va kasbiy rivojlanishingizni rejalashtirishga yordam beradi, maqsadlaringizni aniqlashga, samarali strategiyani ishlab chiqishga va keyingi qadamlarni aniqlashga imkon beradi.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98232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Kasbiy faoliyatni baholashning asosiy meyorlari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564731"/>
            <a:ext cx="3664863" cy="1669852"/>
          </a:xfrm>
          <a:prstGeom prst="roundRect">
            <a:avLst>
              <a:gd name="adj" fmla="val 2038"/>
            </a:avLst>
          </a:prstGeom>
          <a:solidFill>
            <a:srgbClr val="E5DFD2"/>
          </a:solidFill>
          <a:ln/>
        </p:spPr>
      </p:sp>
      <p:sp>
        <p:nvSpPr>
          <p:cNvPr id="5" name="Text 2"/>
          <p:cNvSpPr/>
          <p:nvPr/>
        </p:nvSpPr>
        <p:spPr>
          <a:xfrm>
            <a:off x="6507004" y="37915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Samaradorlik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07004" y="4281964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O'z ishingizni bajarish tezligi va sifati.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867" y="3564731"/>
            <a:ext cx="3664863" cy="1669852"/>
          </a:xfrm>
          <a:prstGeom prst="roundRect">
            <a:avLst>
              <a:gd name="adj" fmla="val 2038"/>
            </a:avLst>
          </a:prstGeom>
          <a:solidFill>
            <a:srgbClr val="E5DFD2"/>
          </a:solidFill>
          <a:ln/>
        </p:spPr>
      </p:sp>
      <p:sp>
        <p:nvSpPr>
          <p:cNvPr id="8" name="Text 5"/>
          <p:cNvSpPr/>
          <p:nvPr/>
        </p:nvSpPr>
        <p:spPr>
          <a:xfrm>
            <a:off x="10398681" y="37915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Samaradorlik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98681" y="4281964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O'z ishingizning natijalari va maqsadlarga muvofiqligi.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461397"/>
            <a:ext cx="3664863" cy="1669852"/>
          </a:xfrm>
          <a:prstGeom prst="roundRect">
            <a:avLst>
              <a:gd name="adj" fmla="val 2038"/>
            </a:avLst>
          </a:prstGeom>
          <a:solidFill>
            <a:srgbClr val="E5DFD2"/>
          </a:solidFill>
          <a:ln/>
        </p:spPr>
      </p:sp>
      <p:sp>
        <p:nvSpPr>
          <p:cNvPr id="11" name="Text 8"/>
          <p:cNvSpPr/>
          <p:nvPr/>
        </p:nvSpPr>
        <p:spPr>
          <a:xfrm>
            <a:off x="6507004" y="568821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Ta'sir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07004" y="6178629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O'zingizning ishingizning boshqalarga ijobiy ta'siri.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10171867" y="5461397"/>
            <a:ext cx="3664863" cy="1669852"/>
          </a:xfrm>
          <a:prstGeom prst="roundRect">
            <a:avLst>
              <a:gd name="adj" fmla="val 2038"/>
            </a:avLst>
          </a:prstGeom>
          <a:solidFill>
            <a:srgbClr val="E5DFD2"/>
          </a:solidFill>
          <a:ln/>
        </p:spPr>
      </p:sp>
      <p:sp>
        <p:nvSpPr>
          <p:cNvPr id="14" name="Text 11"/>
          <p:cNvSpPr/>
          <p:nvPr/>
        </p:nvSpPr>
        <p:spPr>
          <a:xfrm>
            <a:off x="10398681" y="568821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Rivojlanish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0398681" y="6178629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Yangi ko'nikmalar va bilimlarni o'zlashtirish darajasi.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23087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O'z kuchli va zaif tomonlarini aniqlash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398859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478238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Kuchli tomonlar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93790" y="5272802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Qanday sohalarda siz muvaffaqiyatli ishlaysiz?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021" y="398859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42021" y="478238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Zaif tomonlar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4742021" y="5272802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Qanday sohalarda siz yaxshilanishingiz kerak?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4870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Kasbiy maqsadlarni aniq belgilash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605111" y="2806422"/>
            <a:ext cx="30480" cy="4374475"/>
          </a:xfrm>
          <a:prstGeom prst="roundRect">
            <a:avLst>
              <a:gd name="adj" fmla="val 111628"/>
            </a:avLst>
          </a:prstGeom>
          <a:solidFill>
            <a:srgbClr val="CBC5B8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301484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CBC5B8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306157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5DFD2"/>
          </a:solidFill>
          <a:ln/>
        </p:spPr>
      </p:sp>
      <p:sp>
        <p:nvSpPr>
          <p:cNvPr id="7" name="Text 4"/>
          <p:cNvSpPr/>
          <p:nvPr/>
        </p:nvSpPr>
        <p:spPr>
          <a:xfrm>
            <a:off x="6521648" y="3146584"/>
            <a:ext cx="197406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303323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Qisqa muddatli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867888" y="3523655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Bir yil ichida erishmoqchi bo'lgan maqsadlar.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845022" y="4835247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CBC5B8"/>
          </a:solidFill>
          <a:ln/>
        </p:spPr>
      </p:sp>
      <p:sp>
        <p:nvSpPr>
          <p:cNvPr id="11" name="Shape 8"/>
          <p:cNvSpPr/>
          <p:nvPr/>
        </p:nvSpPr>
        <p:spPr>
          <a:xfrm>
            <a:off x="6365200" y="4595336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5DFD2"/>
          </a:solidFill>
          <a:ln/>
        </p:spPr>
      </p:sp>
      <p:sp>
        <p:nvSpPr>
          <p:cNvPr id="12" name="Text 9"/>
          <p:cNvSpPr/>
          <p:nvPr/>
        </p:nvSpPr>
        <p:spPr>
          <a:xfrm>
            <a:off x="6521648" y="4680347"/>
            <a:ext cx="197406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867888" y="456699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O'rta muddatli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7867888" y="5057418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3-5 yil ichida erishmoqchi bo'lgan maqsadlar.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6845022" y="6369010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CBC5B8"/>
          </a:solidFill>
          <a:ln/>
        </p:spPr>
      </p:sp>
      <p:sp>
        <p:nvSpPr>
          <p:cNvPr id="16" name="Shape 13"/>
          <p:cNvSpPr/>
          <p:nvPr/>
        </p:nvSpPr>
        <p:spPr>
          <a:xfrm>
            <a:off x="6365200" y="6129099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5DFD2"/>
          </a:solidFill>
          <a:ln/>
        </p:spPr>
      </p:sp>
      <p:sp>
        <p:nvSpPr>
          <p:cNvPr id="17" name="Text 14"/>
          <p:cNvSpPr/>
          <p:nvPr/>
        </p:nvSpPr>
        <p:spPr>
          <a:xfrm>
            <a:off x="6521648" y="6214110"/>
            <a:ext cx="197406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7867888" y="610076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Uzoq muddatli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7867888" y="6591181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10 yildan keyin erishmoqchi bo'lgan maqsadlar.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269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6746" y="500301"/>
            <a:ext cx="7870508" cy="11370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450"/>
              </a:lnSpc>
              <a:buNone/>
            </a:pPr>
            <a:r>
              <a:rPr lang="en-US" sz="35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Kasbiy rivojlanish uchun zarur ko'nikmalarni rivojlantirish</a:t>
            </a:r>
            <a:endParaRPr lang="en-US" sz="35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746" y="1910239"/>
            <a:ext cx="909638" cy="145553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819275" y="2092166"/>
            <a:ext cx="2463046" cy="2842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Kompyuter savodxonligi</a:t>
            </a:r>
            <a:endParaRPr lang="en-US" sz="1750" dirty="0"/>
          </a:p>
        </p:txBody>
      </p:sp>
      <p:sp>
        <p:nvSpPr>
          <p:cNvPr id="6" name="Text 2"/>
          <p:cNvSpPr/>
          <p:nvPr/>
        </p:nvSpPr>
        <p:spPr>
          <a:xfrm>
            <a:off x="1819275" y="2485430"/>
            <a:ext cx="6687979" cy="2909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Kompyuter dasturlari va texnologiyalar bilan ishlash ko'nikmalari.</a:t>
            </a:r>
            <a:endParaRPr lang="en-US" sz="1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746" y="3365778"/>
            <a:ext cx="909638" cy="1455539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819275" y="3547705"/>
            <a:ext cx="2274332" cy="2842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Til bilimi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1819275" y="3940969"/>
            <a:ext cx="6687979" cy="2909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Xorijiy tillarni o'rganish, biznes sohasida foydalanish.</a:t>
            </a:r>
            <a:endParaRPr lang="en-US" sz="14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746" y="4821317"/>
            <a:ext cx="909638" cy="1455539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819275" y="5003244"/>
            <a:ext cx="2274332" cy="2842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Aloqa ko'nikmalari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1819275" y="5396508"/>
            <a:ext cx="6687979" cy="2909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Samarali muloqot, suhbat, tinglash va taqdimot qilish.</a:t>
            </a:r>
            <a:endParaRPr lang="en-US" sz="14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46" y="6276856"/>
            <a:ext cx="909638" cy="1455539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819275" y="6458783"/>
            <a:ext cx="2274332" cy="2842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Yetakchilik</a:t>
            </a:r>
            <a:endParaRPr lang="en-US" sz="1750" dirty="0"/>
          </a:p>
        </p:txBody>
      </p:sp>
      <p:sp>
        <p:nvSpPr>
          <p:cNvPr id="15" name="Text 8"/>
          <p:cNvSpPr/>
          <p:nvPr/>
        </p:nvSpPr>
        <p:spPr>
          <a:xfrm>
            <a:off x="1819275" y="6852047"/>
            <a:ext cx="6687979" cy="2909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Jamoani boshqarish, motivatsiyani oshirish va maqsadlarga erishish.</a:t>
            </a:r>
            <a:endParaRPr lang="en-US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34628"/>
            <a:ext cx="1024187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Kasbiy o'sishni rag'batlantiruvchi omillar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7430" y="1997035"/>
            <a:ext cx="1614011" cy="130694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72163" y="2585680"/>
            <a:ext cx="1644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088255" y="2223849"/>
            <a:ext cx="307657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O'z vaqtida mukofotlash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5088255" y="2714268"/>
            <a:ext cx="310491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Sizning mehnatingizni qadrlash.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918115" y="3317081"/>
            <a:ext cx="8861822" cy="15240"/>
          </a:xfrm>
          <a:prstGeom prst="roundRect">
            <a:avLst>
              <a:gd name="adj" fmla="val 223256"/>
            </a:avLst>
          </a:prstGeom>
          <a:solidFill>
            <a:srgbClr val="CBC5B8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424" y="3360658"/>
            <a:ext cx="3228022" cy="130694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72163" y="3787378"/>
            <a:ext cx="1644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5895261" y="358747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Ta'lim va o'sish</a:t>
            </a:r>
            <a:endParaRPr lang="en-US" sz="2200" dirty="0"/>
          </a:p>
        </p:txBody>
      </p:sp>
      <p:sp>
        <p:nvSpPr>
          <p:cNvPr id="11" name="Text 7"/>
          <p:cNvSpPr/>
          <p:nvPr/>
        </p:nvSpPr>
        <p:spPr>
          <a:xfrm>
            <a:off x="5895261" y="4077891"/>
            <a:ext cx="535019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Yangi bilimlar va ko'nikmalarni o'zlashtirish imkoniyati.</a:t>
            </a:r>
            <a:endParaRPr lang="en-US" sz="1750" dirty="0"/>
          </a:p>
        </p:txBody>
      </p:sp>
      <p:sp>
        <p:nvSpPr>
          <p:cNvPr id="12" name="Shape 8"/>
          <p:cNvSpPr/>
          <p:nvPr/>
        </p:nvSpPr>
        <p:spPr>
          <a:xfrm>
            <a:off x="5725120" y="4680704"/>
            <a:ext cx="8054816" cy="15240"/>
          </a:xfrm>
          <a:prstGeom prst="roundRect">
            <a:avLst>
              <a:gd name="adj" fmla="val 223256"/>
            </a:avLst>
          </a:prstGeom>
          <a:solidFill>
            <a:srgbClr val="CBC5B8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3418" y="4724281"/>
            <a:ext cx="4842034" cy="1306949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72163" y="5151001"/>
            <a:ext cx="1644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6702266" y="495109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Ish joyi madaniyati</a:t>
            </a:r>
            <a:endParaRPr lang="en-US" sz="2200" dirty="0"/>
          </a:p>
        </p:txBody>
      </p:sp>
      <p:sp>
        <p:nvSpPr>
          <p:cNvPr id="16" name="Text 11"/>
          <p:cNvSpPr/>
          <p:nvPr/>
        </p:nvSpPr>
        <p:spPr>
          <a:xfrm>
            <a:off x="6702266" y="5441513"/>
            <a:ext cx="535257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Yaxshi munosabatlar, jamoa ruhi va qo'llab-quvvatlash.</a:t>
            </a:r>
            <a:endParaRPr lang="en-US" sz="1750" dirty="0"/>
          </a:p>
        </p:txBody>
      </p:sp>
      <p:sp>
        <p:nvSpPr>
          <p:cNvPr id="17" name="Shape 12"/>
          <p:cNvSpPr/>
          <p:nvPr/>
        </p:nvSpPr>
        <p:spPr>
          <a:xfrm>
            <a:off x="6532126" y="6044327"/>
            <a:ext cx="7247811" cy="15240"/>
          </a:xfrm>
          <a:prstGeom prst="roundRect">
            <a:avLst>
              <a:gd name="adj" fmla="val 223256"/>
            </a:avLst>
          </a:prstGeom>
          <a:solidFill>
            <a:srgbClr val="CBC5B8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294" y="6087904"/>
            <a:ext cx="6456164" cy="1306949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3972044" y="6514624"/>
            <a:ext cx="1644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4</a:t>
            </a:r>
            <a:endParaRPr lang="en-US" sz="2200" dirty="0"/>
          </a:p>
        </p:txBody>
      </p:sp>
      <p:sp>
        <p:nvSpPr>
          <p:cNvPr id="20" name="Text 14"/>
          <p:cNvSpPr/>
          <p:nvPr/>
        </p:nvSpPr>
        <p:spPr>
          <a:xfrm>
            <a:off x="7509272" y="6314718"/>
            <a:ext cx="312812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Raqobatbardosh ish haqi</a:t>
            </a:r>
            <a:endParaRPr lang="en-US" sz="2200" dirty="0"/>
          </a:p>
        </p:txBody>
      </p:sp>
      <p:sp>
        <p:nvSpPr>
          <p:cNvPr id="21" name="Text 15"/>
          <p:cNvSpPr/>
          <p:nvPr/>
        </p:nvSpPr>
        <p:spPr>
          <a:xfrm>
            <a:off x="7509272" y="6805136"/>
            <a:ext cx="312812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Mehnatingizga mos to'lov.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78374"/>
            <a:ext cx="1193292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Natijalarni baholash va yangi maqsadlar qo'yish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440781"/>
            <a:ext cx="2173724" cy="1306949"/>
          </a:xfrm>
          <a:prstGeom prst="roundRect">
            <a:avLst>
              <a:gd name="adj" fmla="val 2603"/>
            </a:avLst>
          </a:prstGeom>
          <a:solidFill>
            <a:srgbClr val="E5DFD2"/>
          </a:solidFill>
          <a:ln/>
        </p:spPr>
      </p:sp>
      <p:sp>
        <p:nvSpPr>
          <p:cNvPr id="4" name="Text 2"/>
          <p:cNvSpPr/>
          <p:nvPr/>
        </p:nvSpPr>
        <p:spPr>
          <a:xfrm>
            <a:off x="1020604" y="2867501"/>
            <a:ext cx="1644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194328" y="2667595"/>
            <a:ext cx="426577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O'z maqsadlariga erishish darajasi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3194328" y="3158014"/>
            <a:ext cx="510230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O'z maqsadlariga qanchalik erishilganini tahlil qilish.</a:t>
            </a:r>
            <a:endParaRPr lang="en-US" sz="1750" dirty="0"/>
          </a:p>
        </p:txBody>
      </p:sp>
      <p:sp>
        <p:nvSpPr>
          <p:cNvPr id="7" name="Shape 5"/>
          <p:cNvSpPr/>
          <p:nvPr/>
        </p:nvSpPr>
        <p:spPr>
          <a:xfrm>
            <a:off x="3080861" y="3732490"/>
            <a:ext cx="10642402" cy="15240"/>
          </a:xfrm>
          <a:prstGeom prst="roundRect">
            <a:avLst>
              <a:gd name="adj" fmla="val 223256"/>
            </a:avLst>
          </a:prstGeom>
          <a:solidFill>
            <a:srgbClr val="CBC5B8"/>
          </a:solidFill>
          <a:ln/>
        </p:spPr>
      </p:sp>
      <p:sp>
        <p:nvSpPr>
          <p:cNvPr id="8" name="Shape 6"/>
          <p:cNvSpPr/>
          <p:nvPr/>
        </p:nvSpPr>
        <p:spPr>
          <a:xfrm>
            <a:off x="793790" y="3861078"/>
            <a:ext cx="4347567" cy="1306949"/>
          </a:xfrm>
          <a:prstGeom prst="roundRect">
            <a:avLst>
              <a:gd name="adj" fmla="val 2603"/>
            </a:avLst>
          </a:prstGeom>
          <a:solidFill>
            <a:srgbClr val="E5DFD2"/>
          </a:solidFill>
          <a:ln/>
        </p:spPr>
      </p:sp>
      <p:sp>
        <p:nvSpPr>
          <p:cNvPr id="9" name="Text 7"/>
          <p:cNvSpPr/>
          <p:nvPr/>
        </p:nvSpPr>
        <p:spPr>
          <a:xfrm>
            <a:off x="1020604" y="4287798"/>
            <a:ext cx="1644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5368171" y="408789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O'sish yo'llari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368171" y="4578310"/>
            <a:ext cx="465724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Keyingi yaxshilanishlar uchun yo'llarni aniqlash.</a:t>
            </a:r>
            <a:endParaRPr lang="en-US" sz="1750" dirty="0"/>
          </a:p>
        </p:txBody>
      </p:sp>
      <p:sp>
        <p:nvSpPr>
          <p:cNvPr id="12" name="Shape 10"/>
          <p:cNvSpPr/>
          <p:nvPr/>
        </p:nvSpPr>
        <p:spPr>
          <a:xfrm>
            <a:off x="5254704" y="5152787"/>
            <a:ext cx="8468558" cy="15240"/>
          </a:xfrm>
          <a:prstGeom prst="roundRect">
            <a:avLst>
              <a:gd name="adj" fmla="val 223256"/>
            </a:avLst>
          </a:prstGeom>
          <a:solidFill>
            <a:srgbClr val="CBC5B8"/>
          </a:solidFill>
          <a:ln/>
        </p:spPr>
      </p:sp>
      <p:sp>
        <p:nvSpPr>
          <p:cNvPr id="13" name="Shape 11"/>
          <p:cNvSpPr/>
          <p:nvPr/>
        </p:nvSpPr>
        <p:spPr>
          <a:xfrm>
            <a:off x="793790" y="5281374"/>
            <a:ext cx="6521410" cy="1669852"/>
          </a:xfrm>
          <a:prstGeom prst="roundRect">
            <a:avLst>
              <a:gd name="adj" fmla="val 2038"/>
            </a:avLst>
          </a:prstGeom>
          <a:solidFill>
            <a:srgbClr val="E5DFD2"/>
          </a:solidFill>
          <a:ln/>
        </p:spPr>
      </p:sp>
      <p:sp>
        <p:nvSpPr>
          <p:cNvPr id="14" name="Text 12"/>
          <p:cNvSpPr/>
          <p:nvPr/>
        </p:nvSpPr>
        <p:spPr>
          <a:xfrm>
            <a:off x="1020604" y="5889546"/>
            <a:ext cx="1644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542014" y="5508188"/>
            <a:ext cx="325755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Yangi maqsadlarni qo'yish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7542014" y="5998607"/>
            <a:ext cx="60677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Yangi maqsadlarni shakllantirish va strategiyani ishlab chiqish.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293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63640" y="610672"/>
            <a:ext cx="7589520" cy="13877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50"/>
              </a:lnSpc>
              <a:buNone/>
            </a:pPr>
            <a:r>
              <a:rPr lang="en-US" sz="43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Kasbiy rivojlanishni davom ettirish</a:t>
            </a:r>
            <a:endParaRPr lang="en-US" sz="4350" dirty="0"/>
          </a:p>
        </p:txBody>
      </p:sp>
      <p:sp>
        <p:nvSpPr>
          <p:cNvPr id="4" name="Text 1"/>
          <p:cNvSpPr/>
          <p:nvPr/>
        </p:nvSpPr>
        <p:spPr>
          <a:xfrm>
            <a:off x="6263640" y="2442567"/>
            <a:ext cx="3628192" cy="732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750"/>
              </a:lnSpc>
              <a:buNone/>
            </a:pPr>
            <a:r>
              <a:rPr lang="en-US" sz="5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1</a:t>
            </a:r>
            <a:endParaRPr lang="en-US" sz="5750" dirty="0"/>
          </a:p>
        </p:txBody>
      </p:sp>
      <p:sp>
        <p:nvSpPr>
          <p:cNvPr id="5" name="Text 2"/>
          <p:cNvSpPr/>
          <p:nvPr/>
        </p:nvSpPr>
        <p:spPr>
          <a:xfrm>
            <a:off x="6689646" y="3452932"/>
            <a:ext cx="2776180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Ta'lim</a:t>
            </a:r>
            <a:endParaRPr lang="en-US" sz="2150" dirty="0"/>
          </a:p>
        </p:txBody>
      </p:sp>
      <p:sp>
        <p:nvSpPr>
          <p:cNvPr id="6" name="Text 3"/>
          <p:cNvSpPr/>
          <p:nvPr/>
        </p:nvSpPr>
        <p:spPr>
          <a:xfrm>
            <a:off x="6263640" y="3933230"/>
            <a:ext cx="3628192" cy="7105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17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Yangi kurslar, seminarlar, konferensiyalar va kitoblar.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10224968" y="2442567"/>
            <a:ext cx="3628192" cy="732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750"/>
              </a:lnSpc>
              <a:buNone/>
            </a:pPr>
            <a:r>
              <a:rPr lang="en-US" sz="5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2</a:t>
            </a:r>
            <a:endParaRPr lang="en-US" sz="5750" dirty="0"/>
          </a:p>
        </p:txBody>
      </p:sp>
      <p:sp>
        <p:nvSpPr>
          <p:cNvPr id="8" name="Text 5"/>
          <p:cNvSpPr/>
          <p:nvPr/>
        </p:nvSpPr>
        <p:spPr>
          <a:xfrm>
            <a:off x="10650974" y="3452932"/>
            <a:ext cx="2776180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Mentorlik</a:t>
            </a:r>
            <a:endParaRPr lang="en-US" sz="2150" dirty="0"/>
          </a:p>
        </p:txBody>
      </p:sp>
      <p:sp>
        <p:nvSpPr>
          <p:cNvPr id="9" name="Text 6"/>
          <p:cNvSpPr/>
          <p:nvPr/>
        </p:nvSpPr>
        <p:spPr>
          <a:xfrm>
            <a:off x="10224968" y="3933230"/>
            <a:ext cx="3628192" cy="7105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17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Tajribali mutaxassisdan maslahat olish.</a:t>
            </a:r>
            <a:endParaRPr lang="en-US" sz="1700" dirty="0"/>
          </a:p>
        </p:txBody>
      </p:sp>
      <p:sp>
        <p:nvSpPr>
          <p:cNvPr id="10" name="Text 7"/>
          <p:cNvSpPr/>
          <p:nvPr/>
        </p:nvSpPr>
        <p:spPr>
          <a:xfrm>
            <a:off x="6263640" y="5421035"/>
            <a:ext cx="3628192" cy="732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750"/>
              </a:lnSpc>
              <a:buNone/>
            </a:pPr>
            <a:r>
              <a:rPr lang="en-US" sz="5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</a:t>
            </a:r>
            <a:endParaRPr lang="en-US" sz="5750" dirty="0"/>
          </a:p>
        </p:txBody>
      </p:sp>
      <p:sp>
        <p:nvSpPr>
          <p:cNvPr id="11" name="Text 8"/>
          <p:cNvSpPr/>
          <p:nvPr/>
        </p:nvSpPr>
        <p:spPr>
          <a:xfrm>
            <a:off x="6689646" y="6431399"/>
            <a:ext cx="2776180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Tarmoq</a:t>
            </a:r>
            <a:endParaRPr lang="en-US" sz="2150" dirty="0"/>
          </a:p>
        </p:txBody>
      </p:sp>
      <p:sp>
        <p:nvSpPr>
          <p:cNvPr id="12" name="Text 9"/>
          <p:cNvSpPr/>
          <p:nvPr/>
        </p:nvSpPr>
        <p:spPr>
          <a:xfrm>
            <a:off x="6263640" y="6911697"/>
            <a:ext cx="3628192" cy="7105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17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O'z sohangizdagi boshqa mutaxassislar bilan aloqa qilish.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10224968" y="5421035"/>
            <a:ext cx="3628192" cy="732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750"/>
              </a:lnSpc>
              <a:buNone/>
            </a:pPr>
            <a:r>
              <a:rPr lang="en-US" sz="5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4</a:t>
            </a:r>
            <a:endParaRPr lang="en-US" sz="5750" dirty="0"/>
          </a:p>
        </p:txBody>
      </p:sp>
      <p:sp>
        <p:nvSpPr>
          <p:cNvPr id="14" name="Text 11"/>
          <p:cNvSpPr/>
          <p:nvPr/>
        </p:nvSpPr>
        <p:spPr>
          <a:xfrm>
            <a:off x="10650974" y="6431399"/>
            <a:ext cx="2776180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Tadqiqot</a:t>
            </a:r>
            <a:endParaRPr lang="en-US" sz="2150" dirty="0"/>
          </a:p>
        </p:txBody>
      </p:sp>
      <p:sp>
        <p:nvSpPr>
          <p:cNvPr id="15" name="Text 12"/>
          <p:cNvSpPr/>
          <p:nvPr/>
        </p:nvSpPr>
        <p:spPr>
          <a:xfrm>
            <a:off x="10224968" y="6911697"/>
            <a:ext cx="3628192" cy="7105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17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Soha yangiliklari va trendlarni kuzatib borish.</a:t>
            </a:r>
            <a:endParaRPr lang="en-US" sz="17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864525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Xulosa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913465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O'z faoliyatini tahlil qilish va baholash - bu o'zingizning kuchli va zaif tomonlaringizni aniqlash, maqsadlar qo'yish va kasbiy o'sishni davom ettirish uchun muhim jarayon. Bu sizga o'zingizni rivojlantirish, karerangizni rejalashtirish va muvaffaqiyatga erishishga yordam beradi.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386</Words>
  <Application>Microsoft Office PowerPoint</Application>
  <PresentationFormat>Произвольный</PresentationFormat>
  <Paragraphs>98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Lato Bold</vt:lpstr>
      <vt:lpstr>Arial</vt:lpstr>
      <vt:lpstr>Lato</vt:lpstr>
      <vt:lpstr>Cambria</vt:lpstr>
      <vt:lpstr>Calibri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</cp:lastModifiedBy>
  <cp:revision>2</cp:revision>
  <dcterms:created xsi:type="dcterms:W3CDTF">2025-01-06T09:29:18Z</dcterms:created>
  <dcterms:modified xsi:type="dcterms:W3CDTF">2025-06-13T07:21:07Z</dcterms:modified>
</cp:coreProperties>
</file>