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7" r:id="rId2"/>
    <p:sldId id="309" r:id="rId3"/>
    <p:sldId id="258" r:id="rId4"/>
    <p:sldId id="259" r:id="rId5"/>
    <p:sldId id="260" r:id="rId6"/>
    <p:sldId id="304" r:id="rId7"/>
    <p:sldId id="306" r:id="rId8"/>
    <p:sldId id="308" r:id="rId9"/>
    <p:sldId id="262" r:id="rId10"/>
    <p:sldId id="263" r:id="rId11"/>
    <p:sldId id="264" r:id="rId12"/>
    <p:sldId id="302" r:id="rId13"/>
    <p:sldId id="265" r:id="rId14"/>
    <p:sldId id="283" r:id="rId15"/>
    <p:sldId id="287" r:id="rId16"/>
    <p:sldId id="288" r:id="rId17"/>
    <p:sldId id="289" r:id="rId18"/>
    <p:sldId id="266" r:id="rId19"/>
    <p:sldId id="284" r:id="rId20"/>
    <p:sldId id="286" r:id="rId21"/>
    <p:sldId id="267" r:id="rId22"/>
    <p:sldId id="290" r:id="rId23"/>
    <p:sldId id="291" r:id="rId24"/>
    <p:sldId id="268" r:id="rId25"/>
    <p:sldId id="293" r:id="rId26"/>
    <p:sldId id="294" r:id="rId27"/>
    <p:sldId id="295" r:id="rId28"/>
    <p:sldId id="296" r:id="rId29"/>
    <p:sldId id="297" r:id="rId30"/>
    <p:sldId id="269" r:id="rId31"/>
    <p:sldId id="270" r:id="rId32"/>
    <p:sldId id="271" r:id="rId33"/>
    <p:sldId id="272" r:id="rId34"/>
    <p:sldId id="273" r:id="rId35"/>
    <p:sldId id="274" r:id="rId36"/>
    <p:sldId id="275" r:id="rId37"/>
    <p:sldId id="292" r:id="rId38"/>
    <p:sldId id="278" r:id="rId39"/>
    <p:sldId id="279" r:id="rId40"/>
    <p:sldId id="280" r:id="rId41"/>
    <p:sldId id="281" r:id="rId42"/>
    <p:sldId id="282" r:id="rId43"/>
    <p:sldId id="276" r:id="rId44"/>
    <p:sldId id="277" r:id="rId45"/>
    <p:sldId id="303" r:id="rId4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72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4AB3D6-B717-498D-B1BD-127D16E14117}" type="datetimeFigureOut">
              <a:rPr lang="ru-RU" smtClean="0"/>
              <a:t>05.11.2025</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120BE3-246E-44D3-A29D-731E2E5ABFE5}" type="slidenum">
              <a:rPr lang="ru-RU" smtClean="0"/>
              <a:t>‹#›</a:t>
            </a:fld>
            <a:endParaRPr lang="ru-RU"/>
          </a:p>
        </p:txBody>
      </p:sp>
    </p:spTree>
    <p:extLst>
      <p:ext uri="{BB962C8B-B14F-4D97-AF65-F5344CB8AC3E}">
        <p14:creationId xmlns:p14="http://schemas.microsoft.com/office/powerpoint/2010/main" val="38123790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p:cNvSpPr>
          <p:nvPr>
            <p:ph type="sldImg"/>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18435" name="Notes Placeholder 2"/>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ru-RU" smtClean="0"/>
          </a:p>
        </p:txBody>
      </p:sp>
      <p:sp>
        <p:nvSpPr>
          <p:cNvPr id="18436" name="Slide Number Placeholder 3"/>
          <p:cNvSpPr>
            <a:spLocks noGrp="1"/>
          </p:cNvSpPr>
          <p:nvPr>
            <p:ph type="sldNum" sz="quarter" idx="4294967295"/>
          </p:nvPr>
        </p:nvSpPr>
        <p:spPr bwMode="auto">
          <a:xfrm>
            <a:off x="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073943D6-26D3-4B4A-ACB4-79311495AAC7}" type="slidenum">
              <a:rPr lang="en-US" altLang="ru-RU"/>
              <a:pPr eaLnBrk="1" hangingPunct="1"/>
              <a:t>6</a:t>
            </a:fld>
            <a:endParaRPr lang="en-US" altLang="ru-RU"/>
          </a:p>
        </p:txBody>
      </p:sp>
    </p:spTree>
    <p:extLst>
      <p:ext uri="{BB962C8B-B14F-4D97-AF65-F5344CB8AC3E}">
        <p14:creationId xmlns:p14="http://schemas.microsoft.com/office/powerpoint/2010/main" val="10992140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AEB5E831-F9B3-4D78-982B-D8F8CBDC78EF}" type="slidenum">
              <a:rPr lang="ru-RU" smtClean="0"/>
              <a:t>13</a:t>
            </a:fld>
            <a:endParaRPr lang="ru-RU"/>
          </a:p>
        </p:txBody>
      </p:sp>
    </p:spTree>
    <p:extLst>
      <p:ext uri="{BB962C8B-B14F-4D97-AF65-F5344CB8AC3E}">
        <p14:creationId xmlns:p14="http://schemas.microsoft.com/office/powerpoint/2010/main" val="18015143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63B9863C-871C-4AA8-BC83-F92D75482EE6}" type="datetimeFigureOut">
              <a:rPr lang="ru-RU" smtClean="0"/>
              <a:t>05.11.2025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3AEA16F-0BCC-4DBD-B528-0E954BF0CF19}" type="slidenum">
              <a:rPr lang="ru-RU" smtClean="0"/>
              <a:t>‹#›</a:t>
            </a:fld>
            <a:endParaRPr lang="ru-RU"/>
          </a:p>
        </p:txBody>
      </p:sp>
    </p:spTree>
    <p:extLst>
      <p:ext uri="{BB962C8B-B14F-4D97-AF65-F5344CB8AC3E}">
        <p14:creationId xmlns:p14="http://schemas.microsoft.com/office/powerpoint/2010/main" val="18950139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3B9863C-871C-4AA8-BC83-F92D75482EE6}" type="datetimeFigureOut">
              <a:rPr lang="ru-RU" smtClean="0"/>
              <a:t>05.11.2025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3AEA16F-0BCC-4DBD-B528-0E954BF0CF19}" type="slidenum">
              <a:rPr lang="ru-RU" smtClean="0"/>
              <a:t>‹#›</a:t>
            </a:fld>
            <a:endParaRPr lang="ru-RU"/>
          </a:p>
        </p:txBody>
      </p:sp>
    </p:spTree>
    <p:extLst>
      <p:ext uri="{BB962C8B-B14F-4D97-AF65-F5344CB8AC3E}">
        <p14:creationId xmlns:p14="http://schemas.microsoft.com/office/powerpoint/2010/main" val="20202473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63B9863C-871C-4AA8-BC83-F92D75482EE6}" type="datetimeFigureOut">
              <a:rPr lang="ru-RU" smtClean="0"/>
              <a:t>05.11.2025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3AEA16F-0BCC-4DBD-B528-0E954BF0CF19}" type="slidenum">
              <a:rPr lang="ru-RU" smtClean="0"/>
              <a:t>‹#›</a:t>
            </a:fld>
            <a:endParaRPr lang="ru-RU"/>
          </a:p>
        </p:txBody>
      </p:sp>
    </p:spTree>
    <p:extLst>
      <p:ext uri="{BB962C8B-B14F-4D97-AF65-F5344CB8AC3E}">
        <p14:creationId xmlns:p14="http://schemas.microsoft.com/office/powerpoint/2010/main" val="1103980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63B9863C-871C-4AA8-BC83-F92D75482EE6}" type="datetimeFigureOut">
              <a:rPr lang="ru-RU" smtClean="0"/>
              <a:t>05.11.2025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3AEA16F-0BCC-4DBD-B528-0E954BF0CF19}" type="slidenum">
              <a:rPr lang="ru-RU" smtClean="0"/>
              <a:t>‹#›</a:t>
            </a:fld>
            <a:endParaRPr lang="ru-RU"/>
          </a:p>
        </p:txBody>
      </p:sp>
    </p:spTree>
    <p:extLst>
      <p:ext uri="{BB962C8B-B14F-4D97-AF65-F5344CB8AC3E}">
        <p14:creationId xmlns:p14="http://schemas.microsoft.com/office/powerpoint/2010/main" val="21989917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63B9863C-871C-4AA8-BC83-F92D75482EE6}" type="datetimeFigureOut">
              <a:rPr lang="ru-RU" smtClean="0"/>
              <a:t>05.11.2025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A3AEA16F-0BCC-4DBD-B528-0E954BF0CF19}" type="slidenum">
              <a:rPr lang="ru-RU" smtClean="0"/>
              <a:t>‹#›</a:t>
            </a:fld>
            <a:endParaRPr lang="ru-RU"/>
          </a:p>
        </p:txBody>
      </p:sp>
    </p:spTree>
    <p:extLst>
      <p:ext uri="{BB962C8B-B14F-4D97-AF65-F5344CB8AC3E}">
        <p14:creationId xmlns:p14="http://schemas.microsoft.com/office/powerpoint/2010/main" val="233127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63B9863C-871C-4AA8-BC83-F92D75482EE6}" type="datetimeFigureOut">
              <a:rPr lang="ru-RU" smtClean="0"/>
              <a:t>05.11.2025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A3AEA16F-0BCC-4DBD-B528-0E954BF0CF19}" type="slidenum">
              <a:rPr lang="ru-RU" smtClean="0"/>
              <a:t>‹#›</a:t>
            </a:fld>
            <a:endParaRPr lang="ru-RU"/>
          </a:p>
        </p:txBody>
      </p:sp>
    </p:spTree>
    <p:extLst>
      <p:ext uri="{BB962C8B-B14F-4D97-AF65-F5344CB8AC3E}">
        <p14:creationId xmlns:p14="http://schemas.microsoft.com/office/powerpoint/2010/main" val="5414988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3B9863C-871C-4AA8-BC83-F92D75482EE6}" type="datetimeFigureOut">
              <a:rPr lang="ru-RU" smtClean="0"/>
              <a:t>05.11.2025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A3AEA16F-0BCC-4DBD-B528-0E954BF0CF19}" type="slidenum">
              <a:rPr lang="ru-RU" smtClean="0"/>
              <a:t>‹#›</a:t>
            </a:fld>
            <a:endParaRPr lang="ru-RU"/>
          </a:p>
        </p:txBody>
      </p:sp>
    </p:spTree>
    <p:extLst>
      <p:ext uri="{BB962C8B-B14F-4D97-AF65-F5344CB8AC3E}">
        <p14:creationId xmlns:p14="http://schemas.microsoft.com/office/powerpoint/2010/main" val="26637062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63B9863C-871C-4AA8-BC83-F92D75482EE6}" type="datetimeFigureOut">
              <a:rPr lang="ru-RU" smtClean="0"/>
              <a:t>05.11.2025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3AEA16F-0BCC-4DBD-B528-0E954BF0CF19}" type="slidenum">
              <a:rPr lang="ru-RU" smtClean="0"/>
              <a:t>‹#›</a:t>
            </a:fld>
            <a:endParaRPr lang="ru-RU"/>
          </a:p>
        </p:txBody>
      </p:sp>
    </p:spTree>
    <p:extLst>
      <p:ext uri="{BB962C8B-B14F-4D97-AF65-F5344CB8AC3E}">
        <p14:creationId xmlns:p14="http://schemas.microsoft.com/office/powerpoint/2010/main" val="5864018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63B9863C-871C-4AA8-BC83-F92D75482EE6}" type="datetimeFigureOut">
              <a:rPr lang="ru-RU" smtClean="0"/>
              <a:t>05.11.2025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3AEA16F-0BCC-4DBD-B528-0E954BF0CF19}" type="slidenum">
              <a:rPr lang="ru-RU" smtClean="0"/>
              <a:t>‹#›</a:t>
            </a:fld>
            <a:endParaRPr lang="ru-RU"/>
          </a:p>
        </p:txBody>
      </p:sp>
    </p:spTree>
    <p:extLst>
      <p:ext uri="{BB962C8B-B14F-4D97-AF65-F5344CB8AC3E}">
        <p14:creationId xmlns:p14="http://schemas.microsoft.com/office/powerpoint/2010/main" val="18127628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3B9863C-871C-4AA8-BC83-F92D75482EE6}" type="datetimeFigureOut">
              <a:rPr lang="ru-RU" smtClean="0"/>
              <a:t>05.11.2025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3AEA16F-0BCC-4DBD-B528-0E954BF0CF19}" type="slidenum">
              <a:rPr lang="ru-RU" smtClean="0"/>
              <a:t>‹#›</a:t>
            </a:fld>
            <a:endParaRPr lang="ru-RU"/>
          </a:p>
        </p:txBody>
      </p:sp>
    </p:spTree>
    <p:extLst>
      <p:ext uri="{BB962C8B-B14F-4D97-AF65-F5344CB8AC3E}">
        <p14:creationId xmlns:p14="http://schemas.microsoft.com/office/powerpoint/2010/main" val="686329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3B9863C-871C-4AA8-BC83-F92D75482EE6}" type="datetimeFigureOut">
              <a:rPr lang="ru-RU" smtClean="0"/>
              <a:t>05.11.2025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3AEA16F-0BCC-4DBD-B528-0E954BF0CF19}" type="slidenum">
              <a:rPr lang="ru-RU" smtClean="0"/>
              <a:t>‹#›</a:t>
            </a:fld>
            <a:endParaRPr lang="ru-RU"/>
          </a:p>
        </p:txBody>
      </p:sp>
    </p:spTree>
    <p:extLst>
      <p:ext uri="{BB962C8B-B14F-4D97-AF65-F5344CB8AC3E}">
        <p14:creationId xmlns:p14="http://schemas.microsoft.com/office/powerpoint/2010/main" val="12542011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hape 0"/>
          <p:cNvSpPr>
            <a:spLocks noChangeArrowheads="1"/>
          </p:cNvSpPr>
          <p:nvPr/>
        </p:nvSpPr>
        <p:spPr bwMode="auto">
          <a:xfrm>
            <a:off x="0" y="0"/>
            <a:ext cx="12192000" cy="6858000"/>
          </a:xfrm>
          <a:prstGeom prst="rect">
            <a:avLst/>
          </a:prstGeom>
          <a:solidFill>
            <a:srgbClr val="FAFAFA">
              <a:alpha val="94901"/>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ru-RU" altLang="ru-RU" sz="1500"/>
          </a:p>
        </p:txBody>
      </p:sp>
      <p:pic>
        <p:nvPicPr>
          <p:cNvPr id="4" name="Image 1" descr="preencoded.png">
            <a:hlinkClick r:id="rId3"/>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99750" y="6458480"/>
            <a:ext cx="1435365" cy="342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32742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B9863C-871C-4AA8-BC83-F92D75482EE6}" type="datetimeFigureOut">
              <a:rPr lang="ru-RU" smtClean="0"/>
              <a:t>05.11.2025</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AEA16F-0BCC-4DBD-B528-0E954BF0CF19}" type="slidenum">
              <a:rPr lang="ru-RU" smtClean="0"/>
              <a:t>‹#›</a:t>
            </a:fld>
            <a:endParaRPr lang="ru-RU"/>
          </a:p>
        </p:txBody>
      </p:sp>
    </p:spTree>
    <p:extLst>
      <p:ext uri="{BB962C8B-B14F-4D97-AF65-F5344CB8AC3E}">
        <p14:creationId xmlns:p14="http://schemas.microsoft.com/office/powerpoint/2010/main" val="40543627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lex.uz/uz/docs/-142859"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0" y="222477"/>
            <a:ext cx="7719785" cy="2387600"/>
          </a:xfrm>
        </p:spPr>
        <p:txBody>
          <a:bodyPr>
            <a:normAutofit/>
          </a:bodyPr>
          <a:lstStyle/>
          <a:p>
            <a:r>
              <a:rPr lang="en-US" sz="4400" b="1" i="1" dirty="0" smtClean="0">
                <a:latin typeface="Times New Roman" panose="02020603050405020304" pitchFamily="18" charset="0"/>
                <a:cs typeface="Times New Roman" panose="02020603050405020304" pitchFamily="18" charset="0"/>
              </a:rPr>
              <a:t>ME’YORIY-HUQUQIY HUJJATLAR</a:t>
            </a:r>
            <a:endParaRPr lang="ru-RU" sz="4400" b="1" i="1"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stretch>
            <a:fillRect/>
          </a:stretch>
        </p:blipFill>
        <p:spPr>
          <a:xfrm>
            <a:off x="7734299" y="440743"/>
            <a:ext cx="4282527" cy="2408922"/>
          </a:xfrm>
          <a:prstGeom prst="rect">
            <a:avLst/>
          </a:prstGeom>
        </p:spPr>
      </p:pic>
      <p:pic>
        <p:nvPicPr>
          <p:cNvPr id="5" name="Рисунок 4"/>
          <p:cNvPicPr>
            <a:picLocks noChangeAspect="1"/>
          </p:cNvPicPr>
          <p:nvPr/>
        </p:nvPicPr>
        <p:blipFill>
          <a:blip r:embed="rId3"/>
          <a:stretch>
            <a:fillRect/>
          </a:stretch>
        </p:blipFill>
        <p:spPr>
          <a:xfrm>
            <a:off x="7719785" y="3652608"/>
            <a:ext cx="4297041" cy="2686265"/>
          </a:xfrm>
          <a:prstGeom prst="rect">
            <a:avLst/>
          </a:prstGeom>
        </p:spPr>
      </p:pic>
      <p:pic>
        <p:nvPicPr>
          <p:cNvPr id="8" name="Рисунок 7"/>
          <p:cNvPicPr>
            <a:picLocks noChangeAspect="1"/>
          </p:cNvPicPr>
          <p:nvPr/>
        </p:nvPicPr>
        <p:blipFill>
          <a:blip r:embed="rId4"/>
          <a:stretch>
            <a:fillRect/>
          </a:stretch>
        </p:blipFill>
        <p:spPr>
          <a:xfrm>
            <a:off x="1523566" y="2610077"/>
            <a:ext cx="4460448" cy="2052075"/>
          </a:xfrm>
          <a:prstGeom prst="rect">
            <a:avLst/>
          </a:prstGeom>
        </p:spPr>
      </p:pic>
      <p:sp>
        <p:nvSpPr>
          <p:cNvPr id="3" name="Прямоугольник 2"/>
          <p:cNvSpPr/>
          <p:nvPr/>
        </p:nvSpPr>
        <p:spPr>
          <a:xfrm>
            <a:off x="1223493" y="2690336"/>
            <a:ext cx="5975797" cy="3693319"/>
          </a:xfrm>
          <a:prstGeom prst="rect">
            <a:avLst/>
          </a:prstGeom>
        </p:spPr>
        <p:txBody>
          <a:bodyPr wrap="square">
            <a:spAutoFit/>
          </a:bodyPr>
          <a:lstStyle/>
          <a:p>
            <a:endParaRPr lang="en-US" altLang="ru-RU" b="1" i="1" dirty="0" smtClean="0">
              <a:latin typeface="Times New Roman" panose="02020603050405020304" pitchFamily="18" charset="0"/>
              <a:ea typeface="Cambria" panose="02040503050406030204" pitchFamily="18" charset="0"/>
              <a:cs typeface="Times New Roman" panose="02020603050405020304" pitchFamily="18" charset="0"/>
            </a:endParaRPr>
          </a:p>
          <a:p>
            <a:endParaRPr lang="en-US" altLang="ru-RU" b="1" i="1" dirty="0">
              <a:latin typeface="Times New Roman" panose="02020603050405020304" pitchFamily="18" charset="0"/>
              <a:ea typeface="Cambria" panose="02040503050406030204" pitchFamily="18" charset="0"/>
              <a:cs typeface="Times New Roman" panose="02020603050405020304" pitchFamily="18" charset="0"/>
            </a:endParaRPr>
          </a:p>
          <a:p>
            <a:endParaRPr lang="en-US" altLang="ru-RU" b="1" i="1" dirty="0" smtClean="0">
              <a:latin typeface="Times New Roman" panose="02020603050405020304" pitchFamily="18" charset="0"/>
              <a:ea typeface="Cambria" panose="02040503050406030204" pitchFamily="18" charset="0"/>
              <a:cs typeface="Times New Roman" panose="02020603050405020304" pitchFamily="18" charset="0"/>
            </a:endParaRPr>
          </a:p>
          <a:p>
            <a:endParaRPr lang="en-US" altLang="ru-RU" b="1" i="1" dirty="0">
              <a:latin typeface="Times New Roman" panose="02020603050405020304" pitchFamily="18" charset="0"/>
              <a:ea typeface="Cambria" panose="02040503050406030204" pitchFamily="18" charset="0"/>
              <a:cs typeface="Times New Roman" panose="02020603050405020304" pitchFamily="18" charset="0"/>
            </a:endParaRPr>
          </a:p>
          <a:p>
            <a:endParaRPr lang="en-US" altLang="ru-RU" b="1" i="1" dirty="0" smtClean="0">
              <a:latin typeface="Times New Roman" panose="02020603050405020304" pitchFamily="18" charset="0"/>
              <a:ea typeface="Cambria" panose="02040503050406030204" pitchFamily="18" charset="0"/>
              <a:cs typeface="Times New Roman" panose="02020603050405020304" pitchFamily="18" charset="0"/>
            </a:endParaRPr>
          </a:p>
          <a:p>
            <a:endParaRPr lang="en-US" altLang="ru-RU" b="1" i="1" dirty="0">
              <a:latin typeface="Times New Roman" panose="02020603050405020304" pitchFamily="18" charset="0"/>
              <a:ea typeface="Cambria" panose="02040503050406030204" pitchFamily="18" charset="0"/>
              <a:cs typeface="Times New Roman" panose="02020603050405020304" pitchFamily="18" charset="0"/>
            </a:endParaRPr>
          </a:p>
          <a:p>
            <a:endParaRPr lang="en-US" altLang="ru-RU" b="1" i="1" dirty="0" smtClean="0">
              <a:latin typeface="Times New Roman" panose="02020603050405020304" pitchFamily="18" charset="0"/>
              <a:ea typeface="Cambria" panose="02040503050406030204" pitchFamily="18" charset="0"/>
              <a:cs typeface="Times New Roman" panose="02020603050405020304" pitchFamily="18" charset="0"/>
            </a:endParaRPr>
          </a:p>
          <a:p>
            <a:endParaRPr lang="en-US" altLang="ru-RU" b="1" i="1" dirty="0" smtClean="0">
              <a:latin typeface="Times New Roman" panose="02020603050405020304" pitchFamily="18" charset="0"/>
              <a:ea typeface="Cambria" panose="02040503050406030204" pitchFamily="18" charset="0"/>
              <a:cs typeface="Times New Roman" panose="02020603050405020304" pitchFamily="18" charset="0"/>
            </a:endParaRPr>
          </a:p>
          <a:p>
            <a:r>
              <a:rPr lang="en-US" altLang="ru-RU" b="1" i="1" dirty="0" err="1" smtClean="0">
                <a:latin typeface="Times New Roman" panose="02020603050405020304" pitchFamily="18" charset="0"/>
                <a:ea typeface="Cambria" panose="02040503050406030204" pitchFamily="18" charset="0"/>
                <a:cs typeface="Times New Roman" panose="02020603050405020304" pitchFamily="18" charset="0"/>
              </a:rPr>
              <a:t>Ma’ruzachi</a:t>
            </a:r>
            <a:r>
              <a:rPr lang="en-US" altLang="ru-RU" i="1" dirty="0">
                <a:latin typeface="Times New Roman" panose="02020603050405020304" pitchFamily="18" charset="0"/>
                <a:ea typeface="Cambria" panose="02040503050406030204" pitchFamily="18" charset="0"/>
                <a:cs typeface="Times New Roman" panose="02020603050405020304" pitchFamily="18" charset="0"/>
              </a:rPr>
              <a:t>:</a:t>
            </a:r>
            <a:r>
              <a:rPr lang="ru-RU" altLang="ru-RU" i="1" dirty="0">
                <a:latin typeface="Times New Roman" panose="02020603050405020304" pitchFamily="18" charset="0"/>
                <a:ea typeface="Cambria" panose="02040503050406030204" pitchFamily="18" charset="0"/>
                <a:cs typeface="Times New Roman" panose="02020603050405020304" pitchFamily="18" charset="0"/>
              </a:rPr>
              <a:t> </a:t>
            </a:r>
            <a:r>
              <a:rPr lang="en-US" altLang="ru-RU" i="1" dirty="0">
                <a:latin typeface="Times New Roman" panose="02020603050405020304" pitchFamily="18" charset="0"/>
                <a:ea typeface="Cambria" panose="02040503050406030204" pitchFamily="18" charset="0"/>
                <a:cs typeface="Times New Roman" panose="02020603050405020304" pitchFamily="18" charset="0"/>
              </a:rPr>
              <a:t> </a:t>
            </a:r>
            <a:r>
              <a:rPr lang="en-US" altLang="ru-RU" b="1" i="1" dirty="0" err="1">
                <a:latin typeface="Times New Roman" panose="02020603050405020304" pitchFamily="18" charset="0"/>
                <a:ea typeface="Cambria" panose="02040503050406030204" pitchFamily="18" charset="0"/>
                <a:cs typeface="Times New Roman" panose="02020603050405020304" pitchFamily="18" charset="0"/>
              </a:rPr>
              <a:t>Andijon</a:t>
            </a:r>
            <a:r>
              <a:rPr lang="en-US" altLang="ru-RU" b="1" i="1" dirty="0">
                <a:latin typeface="Times New Roman" panose="02020603050405020304" pitchFamily="18" charset="0"/>
                <a:ea typeface="Cambria" panose="02040503050406030204" pitchFamily="18" charset="0"/>
                <a:cs typeface="Times New Roman" panose="02020603050405020304" pitchFamily="18" charset="0"/>
              </a:rPr>
              <a:t> </a:t>
            </a:r>
            <a:r>
              <a:rPr lang="en-US" altLang="ru-RU" b="1" i="1" dirty="0" err="1">
                <a:latin typeface="Times New Roman" panose="02020603050405020304" pitchFamily="18" charset="0"/>
                <a:ea typeface="Cambria" panose="02040503050406030204" pitchFamily="18" charset="0"/>
                <a:cs typeface="Times New Roman" panose="02020603050405020304" pitchFamily="18" charset="0"/>
              </a:rPr>
              <a:t>viloyati</a:t>
            </a:r>
            <a:r>
              <a:rPr lang="en-US" altLang="ru-RU" b="1" i="1" dirty="0">
                <a:latin typeface="Times New Roman" panose="02020603050405020304" pitchFamily="18" charset="0"/>
                <a:ea typeface="Cambria" panose="02040503050406030204" pitchFamily="18" charset="0"/>
                <a:cs typeface="Times New Roman" panose="02020603050405020304" pitchFamily="18" charset="0"/>
              </a:rPr>
              <a:t> PMM </a:t>
            </a:r>
            <a:r>
              <a:rPr lang="en-US" b="1" i="1" dirty="0" err="1">
                <a:latin typeface="Times New Roman" panose="02020603050405020304" pitchFamily="18" charset="0"/>
                <a:cs typeface="Times New Roman" panose="02020603050405020304" pitchFamily="18" charset="0"/>
              </a:rPr>
              <a:t>Pedagogika</a:t>
            </a:r>
            <a:r>
              <a:rPr lang="en-US" b="1" i="1" dirty="0">
                <a:latin typeface="Times New Roman" panose="02020603050405020304" pitchFamily="18" charset="0"/>
                <a:cs typeface="Times New Roman" panose="02020603050405020304" pitchFamily="18" charset="0"/>
              </a:rPr>
              <a:t>,</a:t>
            </a:r>
            <a:r>
              <a:rPr lang="uz-Cyrl-UZ" b="1" i="1" dirty="0">
                <a:latin typeface="Times New Roman" panose="02020603050405020304" pitchFamily="18" charset="0"/>
                <a:cs typeface="Times New Roman" panose="02020603050405020304" pitchFamily="18" charset="0"/>
              </a:rPr>
              <a:t> </a:t>
            </a:r>
          </a:p>
          <a:p>
            <a:r>
              <a:rPr lang="uz-Cyrl-UZ"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psixologiya</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va</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ta’lim</a:t>
            </a:r>
            <a:r>
              <a:rPr lang="uz-Cyrl-UZ" b="1" i="1" dirty="0">
                <a:latin typeface="Times New Roman" panose="02020603050405020304" pitchFamily="18" charset="0"/>
                <a:cs typeface="Times New Roman" panose="02020603050405020304" pitchFamily="18" charset="0"/>
              </a:rPr>
              <a:t> </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texnologiyalari</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kafedrasi</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mudiri</a:t>
            </a:r>
            <a:r>
              <a:rPr lang="en-US" b="1" i="1" dirty="0">
                <a:latin typeface="Times New Roman" panose="02020603050405020304" pitchFamily="18" charset="0"/>
                <a:cs typeface="Times New Roman" panose="02020603050405020304" pitchFamily="18" charset="0"/>
              </a:rPr>
              <a:t> </a:t>
            </a:r>
            <a:endParaRPr lang="ru-RU" b="1" i="1" dirty="0">
              <a:latin typeface="Times New Roman" panose="02020603050405020304" pitchFamily="18" charset="0"/>
              <a:cs typeface="Times New Roman" panose="02020603050405020304" pitchFamily="18" charset="0"/>
            </a:endParaRPr>
          </a:p>
          <a:p>
            <a:r>
              <a:rPr lang="ru-RU" b="1" i="1" dirty="0">
                <a:solidFill>
                  <a:srgbClr val="7030A0"/>
                </a:solidFill>
                <a:latin typeface="Times New Roman" panose="02020603050405020304" pitchFamily="18" charset="0"/>
                <a:cs typeface="Times New Roman" panose="02020603050405020304" pitchFamily="18" charset="0"/>
              </a:rPr>
              <a:t>                                                                                      	</a:t>
            </a:r>
            <a:r>
              <a:rPr lang="ru-RU" b="1" i="1" dirty="0" smtClean="0">
                <a:solidFill>
                  <a:srgbClr val="7030A0"/>
                </a:solidFill>
                <a:latin typeface="Times New Roman" panose="02020603050405020304" pitchFamily="18" charset="0"/>
                <a:cs typeface="Times New Roman" panose="02020603050405020304" pitchFamily="18" charset="0"/>
              </a:rPr>
              <a:t>  </a:t>
            </a:r>
            <a:r>
              <a:rPr lang="en-US" b="1" i="1" dirty="0" err="1">
                <a:solidFill>
                  <a:srgbClr val="7030A0"/>
                </a:solidFill>
                <a:latin typeface="Times New Roman" panose="02020603050405020304" pitchFamily="18" charset="0"/>
                <a:cs typeface="Times New Roman" panose="02020603050405020304" pitchFamily="18" charset="0"/>
              </a:rPr>
              <a:t>p.f.f.d</a:t>
            </a:r>
            <a:r>
              <a:rPr lang="en-US" b="1" i="1" dirty="0">
                <a:solidFill>
                  <a:srgbClr val="7030A0"/>
                </a:solidFill>
                <a:latin typeface="Times New Roman" panose="02020603050405020304" pitchFamily="18" charset="0"/>
                <a:cs typeface="Times New Roman" panose="02020603050405020304" pitchFamily="18" charset="0"/>
              </a:rPr>
              <a:t>(PhD)., </a:t>
            </a:r>
            <a:r>
              <a:rPr lang="en-US" b="1" i="1" dirty="0" err="1">
                <a:solidFill>
                  <a:srgbClr val="7030A0"/>
                </a:solidFill>
                <a:latin typeface="Times New Roman" panose="02020603050405020304" pitchFamily="18" charset="0"/>
                <a:cs typeface="Times New Roman" panose="02020603050405020304" pitchFamily="18" charset="0"/>
              </a:rPr>
              <a:t>dotsent</a:t>
            </a:r>
            <a:r>
              <a:rPr lang="en-US" b="1" i="1" dirty="0">
                <a:solidFill>
                  <a:srgbClr val="7030A0"/>
                </a:solidFill>
                <a:latin typeface="Times New Roman" panose="02020603050405020304" pitchFamily="18" charset="0"/>
                <a:cs typeface="Times New Roman" panose="02020603050405020304" pitchFamily="18" charset="0"/>
              </a:rPr>
              <a:t>     Q.M. </a:t>
            </a:r>
            <a:r>
              <a:rPr lang="en-US" b="1" i="1" dirty="0" err="1">
                <a:solidFill>
                  <a:srgbClr val="7030A0"/>
                </a:solidFill>
                <a:latin typeface="Times New Roman" panose="02020603050405020304" pitchFamily="18" charset="0"/>
                <a:cs typeface="Times New Roman" panose="02020603050405020304" pitchFamily="18" charset="0"/>
              </a:rPr>
              <a:t>Azizova</a:t>
            </a:r>
            <a:endParaRPr lang="en-US" i="1" dirty="0">
              <a:solidFill>
                <a:srgbClr val="7030A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56495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Таблица 6"/>
          <p:cNvGraphicFramePr>
            <a:graphicFrameLocks noGrp="1"/>
          </p:cNvGraphicFramePr>
          <p:nvPr>
            <p:extLst>
              <p:ext uri="{D42A27DB-BD31-4B8C-83A1-F6EECF244321}">
                <p14:modId xmlns:p14="http://schemas.microsoft.com/office/powerpoint/2010/main" val="2748128647"/>
              </p:ext>
            </p:extLst>
          </p:nvPr>
        </p:nvGraphicFramePr>
        <p:xfrm>
          <a:off x="1983340" y="3078051"/>
          <a:ext cx="8487183" cy="2189408"/>
        </p:xfrm>
        <a:graphic>
          <a:graphicData uri="http://schemas.openxmlformats.org/drawingml/2006/table">
            <a:tbl>
              <a:tblPr firstRow="1" firstCol="1" bandRow="1">
                <a:tableStyleId>{5C22544A-7EE6-4342-B048-85BDC9FD1C3A}</a:tableStyleId>
              </a:tblPr>
              <a:tblGrid>
                <a:gridCol w="403919"/>
                <a:gridCol w="403919"/>
                <a:gridCol w="403919"/>
                <a:gridCol w="403919"/>
                <a:gridCol w="403919"/>
                <a:gridCol w="403919"/>
                <a:gridCol w="403919"/>
                <a:gridCol w="403919"/>
                <a:gridCol w="403919"/>
                <a:gridCol w="403919"/>
                <a:gridCol w="403919"/>
                <a:gridCol w="403919"/>
                <a:gridCol w="403919"/>
                <a:gridCol w="403919"/>
                <a:gridCol w="403919"/>
                <a:gridCol w="404733"/>
                <a:gridCol w="404733"/>
                <a:gridCol w="404733"/>
                <a:gridCol w="404733"/>
                <a:gridCol w="404733"/>
                <a:gridCol w="404733"/>
              </a:tblGrid>
              <a:tr h="1459605">
                <a:tc>
                  <a:txBody>
                    <a:bodyPr/>
                    <a:lstStyle/>
                    <a:p>
                      <a:pPr>
                        <a:lnSpc>
                          <a:spcPct val="115000"/>
                        </a:lnSpc>
                        <a:spcAft>
                          <a:spcPts val="0"/>
                        </a:spcAft>
                      </a:pPr>
                      <a:r>
                        <a:rPr lang="en-US" sz="1800" dirty="0">
                          <a:effectLst/>
                          <a:latin typeface="Times New Roman" panose="02020603050405020304" pitchFamily="18" charset="0"/>
                          <a:cs typeface="Times New Roman" panose="02020603050405020304" pitchFamily="18" charset="0"/>
                        </a:rPr>
                        <a:t>S</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1800" dirty="0">
                          <a:effectLst/>
                          <a:latin typeface="Times New Roman" panose="02020603050405020304" pitchFamily="18" charset="0"/>
                          <a:cs typeface="Times New Roman" panose="02020603050405020304" pitchFamily="18" charset="0"/>
                        </a:rPr>
                        <a:t>1</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1800" dirty="0">
                          <a:effectLst/>
                          <a:latin typeface="Times New Roman" panose="02020603050405020304" pitchFamily="18" charset="0"/>
                          <a:cs typeface="Times New Roman" panose="02020603050405020304" pitchFamily="18" charset="0"/>
                        </a:rPr>
                        <a:t>2</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1800" dirty="0">
                          <a:effectLst/>
                          <a:latin typeface="Times New Roman" panose="02020603050405020304" pitchFamily="18" charset="0"/>
                          <a:cs typeface="Times New Roman" panose="02020603050405020304" pitchFamily="18" charset="0"/>
                        </a:rPr>
                        <a:t>3</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1800" dirty="0">
                          <a:effectLst/>
                          <a:latin typeface="Times New Roman" panose="02020603050405020304" pitchFamily="18" charset="0"/>
                          <a:cs typeface="Times New Roman" panose="02020603050405020304" pitchFamily="18" charset="0"/>
                        </a:rPr>
                        <a:t>4</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1800" dirty="0">
                          <a:effectLst/>
                          <a:latin typeface="Times New Roman" panose="02020603050405020304" pitchFamily="18" charset="0"/>
                          <a:cs typeface="Times New Roman" panose="02020603050405020304" pitchFamily="18" charset="0"/>
                        </a:rPr>
                        <a:t>5</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1800" dirty="0">
                          <a:effectLst/>
                          <a:latin typeface="Times New Roman" panose="02020603050405020304" pitchFamily="18" charset="0"/>
                          <a:cs typeface="Times New Roman" panose="02020603050405020304" pitchFamily="18" charset="0"/>
                        </a:rPr>
                        <a:t>6</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1800" dirty="0">
                          <a:effectLst/>
                          <a:latin typeface="Times New Roman" panose="02020603050405020304" pitchFamily="18" charset="0"/>
                          <a:cs typeface="Times New Roman" panose="02020603050405020304" pitchFamily="18" charset="0"/>
                        </a:rPr>
                        <a:t>7</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1800" dirty="0">
                          <a:effectLst/>
                          <a:latin typeface="Times New Roman" panose="02020603050405020304" pitchFamily="18" charset="0"/>
                          <a:cs typeface="Times New Roman" panose="02020603050405020304" pitchFamily="18" charset="0"/>
                        </a:rPr>
                        <a:t>8</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1800" dirty="0">
                          <a:effectLst/>
                          <a:latin typeface="Times New Roman" panose="02020603050405020304" pitchFamily="18" charset="0"/>
                          <a:cs typeface="Times New Roman" panose="02020603050405020304" pitchFamily="18" charset="0"/>
                        </a:rPr>
                        <a:t>9</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1800" dirty="0">
                          <a:effectLst/>
                          <a:latin typeface="Times New Roman" panose="02020603050405020304" pitchFamily="18" charset="0"/>
                          <a:cs typeface="Times New Roman" panose="02020603050405020304" pitchFamily="18" charset="0"/>
                        </a:rPr>
                        <a:t>10</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1800" dirty="0">
                          <a:effectLst/>
                          <a:latin typeface="Times New Roman" panose="02020603050405020304" pitchFamily="18" charset="0"/>
                          <a:cs typeface="Times New Roman" panose="02020603050405020304" pitchFamily="18" charset="0"/>
                        </a:rPr>
                        <a:t>11</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1800" dirty="0">
                          <a:effectLst/>
                          <a:latin typeface="Times New Roman" panose="02020603050405020304" pitchFamily="18" charset="0"/>
                          <a:cs typeface="Times New Roman" panose="02020603050405020304" pitchFamily="18" charset="0"/>
                        </a:rPr>
                        <a:t>12</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1800">
                          <a:effectLst/>
                          <a:latin typeface="Times New Roman" panose="02020603050405020304" pitchFamily="18" charset="0"/>
                          <a:cs typeface="Times New Roman" panose="02020603050405020304" pitchFamily="18" charset="0"/>
                        </a:rPr>
                        <a:t>13</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1800">
                          <a:effectLst/>
                          <a:latin typeface="Times New Roman" panose="02020603050405020304" pitchFamily="18" charset="0"/>
                          <a:cs typeface="Times New Roman" panose="02020603050405020304" pitchFamily="18" charset="0"/>
                        </a:rPr>
                        <a:t>14</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1800">
                          <a:effectLst/>
                          <a:latin typeface="Times New Roman" panose="02020603050405020304" pitchFamily="18" charset="0"/>
                          <a:cs typeface="Times New Roman" panose="02020603050405020304" pitchFamily="18" charset="0"/>
                        </a:rPr>
                        <a:t>15</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1800">
                          <a:effectLst/>
                          <a:latin typeface="Times New Roman" panose="02020603050405020304" pitchFamily="18" charset="0"/>
                          <a:cs typeface="Times New Roman" panose="02020603050405020304" pitchFamily="18" charset="0"/>
                        </a:rPr>
                        <a:t>16</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1800">
                          <a:effectLst/>
                          <a:latin typeface="Times New Roman" panose="02020603050405020304" pitchFamily="18" charset="0"/>
                          <a:cs typeface="Times New Roman" panose="02020603050405020304" pitchFamily="18" charset="0"/>
                        </a:rPr>
                        <a:t>17</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1800">
                          <a:effectLst/>
                          <a:latin typeface="Times New Roman" panose="02020603050405020304" pitchFamily="18" charset="0"/>
                          <a:cs typeface="Times New Roman" panose="02020603050405020304" pitchFamily="18" charset="0"/>
                        </a:rPr>
                        <a:t>18</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1800">
                          <a:effectLst/>
                          <a:latin typeface="Times New Roman" panose="02020603050405020304" pitchFamily="18" charset="0"/>
                          <a:cs typeface="Times New Roman" panose="02020603050405020304" pitchFamily="18" charset="0"/>
                        </a:rPr>
                        <a:t>19</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1800">
                          <a:effectLst/>
                          <a:latin typeface="Times New Roman" panose="02020603050405020304" pitchFamily="18" charset="0"/>
                          <a:cs typeface="Times New Roman" panose="02020603050405020304" pitchFamily="18" charset="0"/>
                        </a:rPr>
                        <a:t>20</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729803">
                <a:tc>
                  <a:txBody>
                    <a:bodyPr/>
                    <a:lstStyle/>
                    <a:p>
                      <a:pPr>
                        <a:lnSpc>
                          <a:spcPct val="115000"/>
                        </a:lnSpc>
                        <a:spcAft>
                          <a:spcPts val="0"/>
                        </a:spcAft>
                      </a:pPr>
                      <a:r>
                        <a:rPr lang="en-US" sz="1800">
                          <a:effectLst/>
                          <a:latin typeface="Times New Roman" panose="02020603050405020304" pitchFamily="18" charset="0"/>
                          <a:cs typeface="Times New Roman" panose="02020603050405020304" pitchFamily="18" charset="0"/>
                        </a:rPr>
                        <a:t>j</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uz-Cyrl-UZ" sz="1800">
                          <a:effectLst/>
                          <a:latin typeface="Times New Roman" panose="02020603050405020304" pitchFamily="18" charset="0"/>
                          <a:cs typeface="Times New Roman" panose="02020603050405020304" pitchFamily="18" charset="0"/>
                        </a:rPr>
                        <a:t>А</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uz-Cyrl-UZ" sz="1800">
                          <a:effectLst/>
                          <a:latin typeface="Times New Roman" panose="02020603050405020304" pitchFamily="18" charset="0"/>
                          <a:cs typeface="Times New Roman" panose="02020603050405020304" pitchFamily="18" charset="0"/>
                        </a:rPr>
                        <a:t>С</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uz-Cyrl-UZ" sz="1800">
                          <a:effectLst/>
                          <a:latin typeface="Times New Roman" panose="02020603050405020304" pitchFamily="18" charset="0"/>
                          <a:cs typeface="Times New Roman" panose="02020603050405020304" pitchFamily="18" charset="0"/>
                        </a:rPr>
                        <a:t>А</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US" sz="1800">
                          <a:effectLst/>
                          <a:latin typeface="Times New Roman" panose="02020603050405020304" pitchFamily="18" charset="0"/>
                          <a:cs typeface="Times New Roman" panose="02020603050405020304" pitchFamily="18" charset="0"/>
                        </a:rPr>
                        <a:t>B</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uz-Cyrl-UZ" sz="1800">
                          <a:effectLst/>
                          <a:latin typeface="Times New Roman" panose="02020603050405020304" pitchFamily="18" charset="0"/>
                          <a:cs typeface="Times New Roman" panose="02020603050405020304" pitchFamily="18" charset="0"/>
                        </a:rPr>
                        <a:t>Д</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uz-Cyrl-UZ" sz="1800">
                          <a:effectLst/>
                          <a:latin typeface="Times New Roman" panose="02020603050405020304" pitchFamily="18" charset="0"/>
                          <a:cs typeface="Times New Roman" panose="02020603050405020304" pitchFamily="18" charset="0"/>
                        </a:rPr>
                        <a:t>А</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uz-Cyrl-UZ" sz="1800">
                          <a:effectLst/>
                          <a:latin typeface="Times New Roman" panose="02020603050405020304" pitchFamily="18" charset="0"/>
                          <a:cs typeface="Times New Roman" panose="02020603050405020304" pitchFamily="18" charset="0"/>
                        </a:rPr>
                        <a:t>Д</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uz-Cyrl-UZ" sz="1800">
                          <a:effectLst/>
                          <a:latin typeface="Times New Roman" panose="02020603050405020304" pitchFamily="18" charset="0"/>
                          <a:cs typeface="Times New Roman" panose="02020603050405020304" pitchFamily="18" charset="0"/>
                        </a:rPr>
                        <a:t>А</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uz-Cyrl-UZ" sz="1800">
                          <a:effectLst/>
                          <a:latin typeface="Times New Roman" panose="02020603050405020304" pitchFamily="18" charset="0"/>
                          <a:cs typeface="Times New Roman" panose="02020603050405020304" pitchFamily="18" charset="0"/>
                        </a:rPr>
                        <a:t>А</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uz-Cyrl-UZ" sz="1800">
                          <a:effectLst/>
                          <a:latin typeface="Times New Roman" panose="02020603050405020304" pitchFamily="18" charset="0"/>
                          <a:cs typeface="Times New Roman" panose="02020603050405020304" pitchFamily="18" charset="0"/>
                        </a:rPr>
                        <a:t>В</a:t>
                      </a:r>
                      <a:endParaRPr lang="ru-RU"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uz-Cyrl-UZ" sz="1800" dirty="0">
                          <a:effectLst/>
                          <a:latin typeface="Times New Roman" panose="02020603050405020304" pitchFamily="18" charset="0"/>
                          <a:cs typeface="Times New Roman" panose="02020603050405020304" pitchFamily="18" charset="0"/>
                        </a:rPr>
                        <a:t>Д</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uz-Cyrl-UZ" sz="1800" dirty="0">
                          <a:effectLst/>
                          <a:latin typeface="Times New Roman" panose="02020603050405020304" pitchFamily="18" charset="0"/>
                          <a:cs typeface="Times New Roman" panose="02020603050405020304" pitchFamily="18" charset="0"/>
                        </a:rPr>
                        <a:t>А</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uz-Cyrl-UZ" sz="1800" dirty="0">
                          <a:effectLst/>
                          <a:latin typeface="Times New Roman" panose="02020603050405020304" pitchFamily="18" charset="0"/>
                          <a:cs typeface="Times New Roman" panose="02020603050405020304" pitchFamily="18" charset="0"/>
                        </a:rPr>
                        <a:t>Д</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uz-Cyrl-UZ" sz="1800" dirty="0">
                          <a:effectLst/>
                          <a:latin typeface="Times New Roman" panose="02020603050405020304" pitchFamily="18" charset="0"/>
                          <a:cs typeface="Times New Roman" panose="02020603050405020304" pitchFamily="18" charset="0"/>
                        </a:rPr>
                        <a:t>А</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uz-Cyrl-UZ" sz="1800" dirty="0">
                          <a:effectLst/>
                          <a:latin typeface="Times New Roman" panose="02020603050405020304" pitchFamily="18" charset="0"/>
                          <a:cs typeface="Times New Roman" panose="02020603050405020304" pitchFamily="18" charset="0"/>
                        </a:rPr>
                        <a:t>В</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uz-Cyrl-UZ" sz="1800" dirty="0">
                          <a:effectLst/>
                          <a:latin typeface="Times New Roman" panose="02020603050405020304" pitchFamily="18" charset="0"/>
                          <a:cs typeface="Times New Roman" panose="02020603050405020304" pitchFamily="18" charset="0"/>
                        </a:rPr>
                        <a:t>Д</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uz-Cyrl-UZ" sz="1800" dirty="0">
                          <a:effectLst/>
                          <a:latin typeface="Times New Roman" panose="02020603050405020304" pitchFamily="18" charset="0"/>
                          <a:cs typeface="Times New Roman" panose="02020603050405020304" pitchFamily="18" charset="0"/>
                        </a:rPr>
                        <a:t>А</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uz-Cyrl-UZ" sz="1800" dirty="0">
                          <a:effectLst/>
                          <a:latin typeface="Times New Roman" panose="02020603050405020304" pitchFamily="18" charset="0"/>
                          <a:cs typeface="Times New Roman" panose="02020603050405020304" pitchFamily="18" charset="0"/>
                        </a:rPr>
                        <a:t>В</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uz-Cyrl-UZ" sz="1800" dirty="0">
                          <a:effectLst/>
                          <a:latin typeface="Times New Roman" panose="02020603050405020304" pitchFamily="18" charset="0"/>
                          <a:cs typeface="Times New Roman" panose="02020603050405020304" pitchFamily="18" charset="0"/>
                        </a:rPr>
                        <a:t>В</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uz-Cyrl-UZ" sz="1800" dirty="0">
                          <a:effectLst/>
                          <a:latin typeface="Times New Roman" panose="02020603050405020304" pitchFamily="18" charset="0"/>
                          <a:cs typeface="Times New Roman" panose="02020603050405020304" pitchFamily="18" charset="0"/>
                        </a:rPr>
                        <a:t>Д</a:t>
                      </a:r>
                      <a:endParaRPr lang="ru-RU"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bl>
          </a:graphicData>
        </a:graphic>
      </p:graphicFrame>
      <p:sp>
        <p:nvSpPr>
          <p:cNvPr id="8" name="Rectangle 2"/>
          <p:cNvSpPr>
            <a:spLocks noChangeArrowheads="1"/>
          </p:cNvSpPr>
          <p:nvPr/>
        </p:nvSpPr>
        <p:spPr bwMode="auto">
          <a:xfrm>
            <a:off x="1307088" y="3825875"/>
            <a:ext cx="7901306"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14009340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08002" y="943428"/>
            <a:ext cx="11321142" cy="730826"/>
          </a:xfrm>
        </p:spPr>
        <p:txBody>
          <a:bodyPr>
            <a:noAutofit/>
          </a:bodyPr>
          <a:lstStyle/>
          <a:p>
            <a:pPr marL="0" indent="0" algn="ctr">
              <a:buNone/>
            </a:pPr>
            <a:r>
              <a:rPr lang="nn-NO" altLang="ru-RU" sz="4800" b="1" dirty="0">
                <a:latin typeface="Times New Roman" panose="02020603050405020304" pitchFamily="18" charset="0"/>
                <a:cs typeface="Times New Roman" panose="02020603050405020304" pitchFamily="18" charset="0"/>
              </a:rPr>
              <a:t>“Ta’lim to‘g‘risida”gi qonun</a:t>
            </a:r>
            <a:endParaRPr lang="nn-NO" altLang="ru-RU" sz="4800" b="1" dirty="0">
              <a:latin typeface="Times New Roman" panose="02020603050405020304" pitchFamily="18" charset="0"/>
              <a:cs typeface="Times New Roman" panose="02020603050405020304" pitchFamily="18" charset="0"/>
              <a:sym typeface="Roboto"/>
            </a:endParaRPr>
          </a:p>
          <a:p>
            <a:pPr marL="0" indent="0">
              <a:buNone/>
            </a:pPr>
            <a:endParaRPr lang="ru-RU" sz="4800" dirty="0"/>
          </a:p>
        </p:txBody>
      </p:sp>
      <p:pic>
        <p:nvPicPr>
          <p:cNvPr id="4" name="Picture 10" descr="Ta'lim to'g'risida”gi qonun yangi tahrirda qabul qilindi - Review.u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0017" y="2079625"/>
            <a:ext cx="7366715" cy="4218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662098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199" y="711201"/>
            <a:ext cx="10918371" cy="3088068"/>
          </a:xfrm>
        </p:spPr>
        <p:txBody>
          <a:bodyPr>
            <a:normAutofit/>
          </a:bodyPr>
          <a:lstStyle/>
          <a:p>
            <a:pPr algn="ctr">
              <a:defRPr/>
            </a:pPr>
            <a:r>
              <a:rPr lang="ru-RU" sz="7200" b="1" dirty="0">
                <a:latin typeface="Times New Roman" panose="02020603050405020304" pitchFamily="18" charset="0"/>
                <a:cs typeface="Times New Roman" panose="02020603050405020304" pitchFamily="18" charset="0"/>
              </a:rPr>
              <a:t>2020-yil 23-sentabr,</a:t>
            </a:r>
            <a:r>
              <a:rPr lang="en-US" sz="7200" b="1" dirty="0">
                <a:latin typeface="Times New Roman" panose="02020603050405020304" pitchFamily="18" charset="0"/>
                <a:cs typeface="Times New Roman" panose="02020603050405020304" pitchFamily="18" charset="0"/>
              </a:rPr>
              <a:t> </a:t>
            </a:r>
          </a:p>
          <a:p>
            <a:pPr algn="ctr">
              <a:defRPr/>
            </a:pPr>
            <a:r>
              <a:rPr lang="ru-RU" sz="7200" b="1" dirty="0">
                <a:latin typeface="Times New Roman" panose="02020603050405020304" pitchFamily="18" charset="0"/>
                <a:cs typeface="Times New Roman" panose="02020603050405020304" pitchFamily="18" charset="0"/>
              </a:rPr>
              <a:t>O‘RQ-637-son</a:t>
            </a:r>
          </a:p>
          <a:p>
            <a:pPr marL="0" indent="0">
              <a:buNone/>
            </a:pPr>
            <a:endParaRPr lang="ru-RU" dirty="0"/>
          </a:p>
        </p:txBody>
      </p:sp>
    </p:spTree>
    <p:extLst>
      <p:ext uri="{BB962C8B-B14F-4D97-AF65-F5344CB8AC3E}">
        <p14:creationId xmlns:p14="http://schemas.microsoft.com/office/powerpoint/2010/main" val="33614485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1886" y="653143"/>
            <a:ext cx="11509828" cy="1896874"/>
          </a:xfrm>
        </p:spPr>
        <p:txBody>
          <a:bodyPr>
            <a:normAutofit/>
          </a:bodyPr>
          <a:lstStyle/>
          <a:p>
            <a:pPr algn="ctr">
              <a:defRPr/>
            </a:pPr>
            <a:r>
              <a:rPr lang="en-US" sz="6000" b="1" dirty="0">
                <a:solidFill>
                  <a:srgbClr val="231971"/>
                </a:solidFill>
                <a:latin typeface="Times New Roman" panose="02020603050405020304" pitchFamily="18" charset="0"/>
                <a:cs typeface="Times New Roman" panose="02020603050405020304" pitchFamily="18" charset="0"/>
              </a:rPr>
              <a:t>Tarkibi:11  bob, </a:t>
            </a:r>
          </a:p>
          <a:p>
            <a:pPr algn="ctr">
              <a:defRPr/>
            </a:pPr>
            <a:r>
              <a:rPr lang="en-US" sz="6000" b="1" dirty="0">
                <a:solidFill>
                  <a:srgbClr val="231971"/>
                </a:solidFill>
                <a:latin typeface="Times New Roman" panose="02020603050405020304" pitchFamily="18" charset="0"/>
                <a:cs typeface="Times New Roman" panose="02020603050405020304" pitchFamily="18" charset="0"/>
              </a:rPr>
              <a:t>75 </a:t>
            </a:r>
            <a:r>
              <a:rPr lang="en-US" sz="6000" b="1" dirty="0" err="1">
                <a:solidFill>
                  <a:srgbClr val="231971"/>
                </a:solidFill>
                <a:latin typeface="Times New Roman" panose="02020603050405020304" pitchFamily="18" charset="0"/>
                <a:cs typeface="Times New Roman" panose="02020603050405020304" pitchFamily="18" charset="0"/>
              </a:rPr>
              <a:t>modda</a:t>
            </a:r>
            <a:endParaRPr lang="en-US" sz="6000" dirty="0">
              <a:latin typeface="Times New Roman" panose="02020603050405020304" pitchFamily="18" charset="0"/>
              <a:cs typeface="Times New Roman" panose="02020603050405020304" pitchFamily="18" charset="0"/>
            </a:endParaRPr>
          </a:p>
          <a:p>
            <a:pPr marL="0" indent="0" algn="just">
              <a:lnSpc>
                <a:spcPct val="110000"/>
              </a:lnSpc>
              <a:buNone/>
            </a:pPr>
            <a:endParaRPr lang="ru-RU" dirty="0">
              <a:latin typeface="Times New Roman" panose="02020603050405020304" pitchFamily="18" charset="0"/>
              <a:cs typeface="Times New Roman" panose="02020603050405020304" pitchFamily="18" charset="0"/>
            </a:endParaRPr>
          </a:p>
          <a:p>
            <a:pPr marL="0" indent="0">
              <a:buNone/>
            </a:pPr>
            <a:endParaRPr lang="ru-RU"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8507" y="3219719"/>
            <a:ext cx="4636394" cy="2434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94635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 0" descr="preencoded.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0"/>
          <p:cNvSpPr/>
          <p:nvPr/>
        </p:nvSpPr>
        <p:spPr>
          <a:xfrm>
            <a:off x="5292990" y="1091407"/>
            <a:ext cx="5992813" cy="582083"/>
          </a:xfrm>
          <a:prstGeom prst="rect">
            <a:avLst/>
          </a:prstGeom>
          <a:noFill/>
          <a:ln/>
        </p:spPr>
        <p:txBody>
          <a:bodyPr wrap="none" lIns="0" tIns="0" rIns="0" bIns="0"/>
          <a:lstStyle/>
          <a:p>
            <a:pPr>
              <a:lnSpc>
                <a:spcPts val="4541"/>
              </a:lnSpc>
              <a:defRPr/>
            </a:pPr>
            <a:r>
              <a:rPr lang="en-US" sz="3625" b="1" dirty="0">
                <a:solidFill>
                  <a:srgbClr val="231971"/>
                </a:solidFill>
                <a:latin typeface="Outfit Extra Bold" pitchFamily="34" charset="0"/>
                <a:ea typeface="Outfit Extra Bold" pitchFamily="34" charset="-122"/>
                <a:cs typeface="Outfit Extra Bold" pitchFamily="34" charset="-120"/>
              </a:rPr>
              <a:t>“Ta’lim to‘g‘risida”gi Qonun</a:t>
            </a:r>
            <a:endParaRPr lang="en-US" sz="3625" dirty="0"/>
          </a:p>
        </p:txBody>
      </p:sp>
      <p:grpSp>
        <p:nvGrpSpPr>
          <p:cNvPr id="14340" name="Группа 16"/>
          <p:cNvGrpSpPr>
            <a:grpSpLocks/>
          </p:cNvGrpSpPr>
          <p:nvPr/>
        </p:nvGrpSpPr>
        <p:grpSpPr bwMode="auto">
          <a:xfrm>
            <a:off x="5222875" y="1928812"/>
            <a:ext cx="6318250" cy="3075782"/>
            <a:chOff x="6267926" y="2075736"/>
            <a:chExt cx="7581067" cy="3690104"/>
          </a:xfrm>
        </p:grpSpPr>
        <p:sp>
          <p:nvSpPr>
            <p:cNvPr id="14346" name="Shape 1"/>
            <p:cNvSpPr>
              <a:spLocks noChangeArrowheads="1"/>
            </p:cNvSpPr>
            <p:nvPr/>
          </p:nvSpPr>
          <p:spPr bwMode="auto">
            <a:xfrm>
              <a:off x="6267926" y="2075736"/>
              <a:ext cx="502444" cy="502444"/>
            </a:xfrm>
            <a:prstGeom prst="roundRect">
              <a:avLst>
                <a:gd name="adj" fmla="val 18667"/>
              </a:avLst>
            </a:prstGeom>
            <a:solidFill>
              <a:srgbClr val="E9E6FA"/>
            </a:solidFill>
            <a:ln w="7620">
              <a:solidFill>
                <a:srgbClr val="BDB8DF"/>
              </a:solidFill>
              <a:round/>
              <a:headEnd/>
              <a:tailEnd/>
            </a:ln>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ru-RU" altLang="ru-RU" sz="1500"/>
            </a:p>
          </p:txBody>
        </p:sp>
        <p:sp>
          <p:nvSpPr>
            <p:cNvPr id="14347" name="Text 2"/>
            <p:cNvSpPr>
              <a:spLocks noChangeArrowheads="1"/>
            </p:cNvSpPr>
            <p:nvPr/>
          </p:nvSpPr>
          <p:spPr bwMode="auto">
            <a:xfrm>
              <a:off x="6453783" y="2159437"/>
              <a:ext cx="130612" cy="334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lnSpc>
                  <a:spcPts val="2167"/>
                </a:lnSpc>
              </a:pPr>
              <a:r>
                <a:rPr lang="en-US" altLang="ru-RU" sz="2167" b="1" dirty="0">
                  <a:solidFill>
                    <a:srgbClr val="2A2742"/>
                  </a:solidFill>
                  <a:latin typeface="Outfit Extra Bold" charset="0"/>
                </a:rPr>
                <a:t>1</a:t>
              </a:r>
              <a:endParaRPr lang="en-US" altLang="ru-RU" sz="2167" dirty="0"/>
            </a:p>
          </p:txBody>
        </p:sp>
        <p:sp>
          <p:nvSpPr>
            <p:cNvPr id="6" name="Text 3"/>
            <p:cNvSpPr/>
            <p:nvPr/>
          </p:nvSpPr>
          <p:spPr>
            <a:xfrm>
              <a:off x="6993334" y="2075736"/>
              <a:ext cx="2954012" cy="698342"/>
            </a:xfrm>
            <a:prstGeom prst="rect">
              <a:avLst/>
            </a:prstGeom>
            <a:noFill/>
            <a:ln/>
          </p:spPr>
          <p:txBody>
            <a:bodyPr lIns="0" tIns="0" rIns="0" bIns="0"/>
            <a:lstStyle/>
            <a:p>
              <a:pPr>
                <a:lnSpc>
                  <a:spcPts val="2250"/>
                </a:lnSpc>
                <a:defRPr/>
              </a:pPr>
              <a:r>
                <a:rPr lang="en-US" sz="1792" b="1" dirty="0">
                  <a:solidFill>
                    <a:srgbClr val="2A2742"/>
                  </a:solidFill>
                  <a:latin typeface="Outfit Extra Bold" pitchFamily="34" charset="0"/>
                  <a:ea typeface="Outfit Extra Bold" pitchFamily="34" charset="-122"/>
                  <a:cs typeface="Outfit Extra Bold" pitchFamily="34" charset="-120"/>
                </a:rPr>
                <a:t>Ta’lim tizimining asosiy hujjati</a:t>
              </a:r>
              <a:endParaRPr lang="en-US" sz="1792" dirty="0"/>
            </a:p>
          </p:txBody>
        </p:sp>
        <p:sp>
          <p:nvSpPr>
            <p:cNvPr id="7" name="Text 4"/>
            <p:cNvSpPr/>
            <p:nvPr/>
          </p:nvSpPr>
          <p:spPr>
            <a:xfrm>
              <a:off x="6993334" y="2907398"/>
              <a:ext cx="2954012" cy="1428427"/>
            </a:xfrm>
            <a:prstGeom prst="rect">
              <a:avLst/>
            </a:prstGeom>
            <a:noFill/>
            <a:ln/>
          </p:spPr>
          <p:txBody>
            <a:bodyPr lIns="0" tIns="0" rIns="0" bIns="0"/>
            <a:lstStyle/>
            <a:p>
              <a:pPr>
                <a:lnSpc>
                  <a:spcPts val="2333"/>
                </a:lnSpc>
                <a:defRPr/>
              </a:pPr>
              <a:r>
                <a:rPr lang="en-US" sz="1458" dirty="0">
                  <a:solidFill>
                    <a:srgbClr val="2A2742"/>
                  </a:solidFill>
                  <a:latin typeface="Arimo" pitchFamily="34" charset="0"/>
                  <a:ea typeface="Arimo" pitchFamily="34" charset="-122"/>
                  <a:cs typeface="Arimo" pitchFamily="34" charset="-120"/>
                </a:rPr>
                <a:t>Qonun ta’lim tizimining barcha ishtirokchilarining huquq va majburiyatlarini belgilaydi.</a:t>
              </a:r>
              <a:endParaRPr lang="en-US" sz="1458" dirty="0"/>
            </a:p>
          </p:txBody>
        </p:sp>
        <p:sp>
          <p:nvSpPr>
            <p:cNvPr id="14350" name="Shape 5"/>
            <p:cNvSpPr>
              <a:spLocks noChangeArrowheads="1"/>
            </p:cNvSpPr>
            <p:nvPr/>
          </p:nvSpPr>
          <p:spPr bwMode="auto">
            <a:xfrm>
              <a:off x="10170081" y="2075736"/>
              <a:ext cx="502444" cy="502444"/>
            </a:xfrm>
            <a:prstGeom prst="roundRect">
              <a:avLst>
                <a:gd name="adj" fmla="val 18667"/>
              </a:avLst>
            </a:prstGeom>
            <a:solidFill>
              <a:srgbClr val="E9E6FA"/>
            </a:solidFill>
            <a:ln w="7620">
              <a:solidFill>
                <a:srgbClr val="BDB8DF"/>
              </a:solidFill>
              <a:round/>
              <a:headEnd/>
              <a:tailEnd/>
            </a:ln>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ru-RU" altLang="ru-RU" sz="1500"/>
            </a:p>
          </p:txBody>
        </p:sp>
        <p:sp>
          <p:nvSpPr>
            <p:cNvPr id="14351" name="Text 6"/>
            <p:cNvSpPr>
              <a:spLocks noChangeArrowheads="1"/>
            </p:cNvSpPr>
            <p:nvPr/>
          </p:nvSpPr>
          <p:spPr bwMode="auto">
            <a:xfrm>
              <a:off x="10324862" y="2159437"/>
              <a:ext cx="192881" cy="334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lnSpc>
                  <a:spcPts val="2167"/>
                </a:lnSpc>
              </a:pPr>
              <a:r>
                <a:rPr lang="en-US" altLang="ru-RU" sz="2167" b="1">
                  <a:solidFill>
                    <a:srgbClr val="2A2742"/>
                  </a:solidFill>
                  <a:latin typeface="Outfit Extra Bold" charset="0"/>
                </a:rPr>
                <a:t>2</a:t>
              </a:r>
              <a:endParaRPr lang="en-US" altLang="ru-RU" sz="2167"/>
            </a:p>
          </p:txBody>
        </p:sp>
        <p:sp>
          <p:nvSpPr>
            <p:cNvPr id="10" name="Text 7"/>
            <p:cNvSpPr/>
            <p:nvPr/>
          </p:nvSpPr>
          <p:spPr>
            <a:xfrm>
              <a:off x="10894981" y="2075736"/>
              <a:ext cx="2954012" cy="698342"/>
            </a:xfrm>
            <a:prstGeom prst="rect">
              <a:avLst/>
            </a:prstGeom>
            <a:noFill/>
            <a:ln/>
          </p:spPr>
          <p:txBody>
            <a:bodyPr lIns="0" tIns="0" rIns="0" bIns="0"/>
            <a:lstStyle/>
            <a:p>
              <a:pPr>
                <a:lnSpc>
                  <a:spcPts val="2250"/>
                </a:lnSpc>
                <a:defRPr/>
              </a:pPr>
              <a:r>
                <a:rPr lang="en-US" sz="1792" b="1" dirty="0">
                  <a:solidFill>
                    <a:srgbClr val="2A2742"/>
                  </a:solidFill>
                  <a:latin typeface="Outfit Extra Bold" pitchFamily="34" charset="0"/>
                  <a:ea typeface="Outfit Extra Bold" pitchFamily="34" charset="-122"/>
                  <a:cs typeface="Outfit Extra Bold" pitchFamily="34" charset="-120"/>
                </a:rPr>
                <a:t>Ta’limning barcha turlari</a:t>
              </a:r>
              <a:endParaRPr lang="en-US" sz="1792" dirty="0"/>
            </a:p>
          </p:txBody>
        </p:sp>
        <p:sp>
          <p:nvSpPr>
            <p:cNvPr id="11" name="Text 8"/>
            <p:cNvSpPr/>
            <p:nvPr/>
          </p:nvSpPr>
          <p:spPr>
            <a:xfrm>
              <a:off x="10894981" y="2907398"/>
              <a:ext cx="2954012" cy="2858442"/>
            </a:xfrm>
            <a:prstGeom prst="rect">
              <a:avLst/>
            </a:prstGeom>
            <a:noFill/>
            <a:ln/>
          </p:spPr>
          <p:txBody>
            <a:bodyPr lIns="0" tIns="0" rIns="0" bIns="0"/>
            <a:lstStyle/>
            <a:p>
              <a:pPr>
                <a:lnSpc>
                  <a:spcPts val="2333"/>
                </a:lnSpc>
                <a:defRPr/>
              </a:pPr>
              <a:r>
                <a:rPr lang="en-US" sz="1458" dirty="0">
                  <a:solidFill>
                    <a:srgbClr val="2A2742"/>
                  </a:solidFill>
                  <a:latin typeface="Arimo" pitchFamily="34" charset="0"/>
                  <a:ea typeface="Arimo" pitchFamily="34" charset="-122"/>
                  <a:cs typeface="Arimo" pitchFamily="34" charset="-120"/>
                </a:rPr>
                <a:t>Maktabgacha ta’lim, umumiy o‘rta ta’lim va o‘rta maxsus, professional ta’lim, oliy ta’lim, oliy ta’limdan keyingi ta’lim, kadrlarni qayta tayyorlash va malakasini oshirish hamda maktabdan tashqari ta’limni o‘z ichiga oladi.</a:t>
              </a:r>
              <a:endParaRPr lang="en-US" sz="1458" dirty="0"/>
            </a:p>
          </p:txBody>
        </p:sp>
      </p:grpSp>
      <p:sp>
        <p:nvSpPr>
          <p:cNvPr id="14341" name="Shape 9"/>
          <p:cNvSpPr>
            <a:spLocks noChangeArrowheads="1"/>
          </p:cNvSpPr>
          <p:nvPr/>
        </p:nvSpPr>
        <p:spPr bwMode="auto">
          <a:xfrm>
            <a:off x="5222875" y="5200386"/>
            <a:ext cx="419365" cy="418042"/>
          </a:xfrm>
          <a:prstGeom prst="roundRect">
            <a:avLst>
              <a:gd name="adj" fmla="val 18667"/>
            </a:avLst>
          </a:prstGeom>
          <a:solidFill>
            <a:srgbClr val="E9E6FA"/>
          </a:solidFill>
          <a:ln w="7620">
            <a:solidFill>
              <a:srgbClr val="BDB8DF"/>
            </a:solidFill>
            <a:round/>
            <a:headEnd/>
            <a:tailEnd/>
          </a:ln>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endParaRPr lang="ru-RU" altLang="ru-RU" sz="1500"/>
          </a:p>
        </p:txBody>
      </p:sp>
      <p:sp>
        <p:nvSpPr>
          <p:cNvPr id="14342" name="Text 10"/>
          <p:cNvSpPr>
            <a:spLocks noChangeArrowheads="1"/>
          </p:cNvSpPr>
          <p:nvPr/>
        </p:nvSpPr>
        <p:spPr bwMode="auto">
          <a:xfrm>
            <a:off x="5352521" y="5270500"/>
            <a:ext cx="160073" cy="279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lnSpc>
                <a:spcPts val="2167"/>
              </a:lnSpc>
            </a:pPr>
            <a:r>
              <a:rPr lang="en-US" altLang="ru-RU" sz="2167" b="1">
                <a:solidFill>
                  <a:srgbClr val="2A2742"/>
                </a:solidFill>
                <a:latin typeface="Outfit Extra Bold" charset="0"/>
              </a:rPr>
              <a:t>3</a:t>
            </a:r>
            <a:endParaRPr lang="en-US" altLang="ru-RU" sz="2167"/>
          </a:p>
        </p:txBody>
      </p:sp>
      <p:sp>
        <p:nvSpPr>
          <p:cNvPr id="14" name="Text 11"/>
          <p:cNvSpPr/>
          <p:nvPr/>
        </p:nvSpPr>
        <p:spPr>
          <a:xfrm>
            <a:off x="5827449" y="5200386"/>
            <a:ext cx="2661708" cy="291042"/>
          </a:xfrm>
          <a:prstGeom prst="rect">
            <a:avLst/>
          </a:prstGeom>
          <a:noFill/>
          <a:ln/>
        </p:spPr>
        <p:txBody>
          <a:bodyPr wrap="none" lIns="0" tIns="0" rIns="0" bIns="0"/>
          <a:lstStyle/>
          <a:p>
            <a:pPr>
              <a:lnSpc>
                <a:spcPts val="2250"/>
              </a:lnSpc>
              <a:defRPr/>
            </a:pPr>
            <a:r>
              <a:rPr lang="en-US" sz="1792" b="1" dirty="0">
                <a:solidFill>
                  <a:srgbClr val="2A2742"/>
                </a:solidFill>
                <a:latin typeface="Outfit Extra Bold" pitchFamily="34" charset="0"/>
                <a:ea typeface="Outfit Extra Bold" pitchFamily="34" charset="-122"/>
                <a:cs typeface="Outfit Extra Bold" pitchFamily="34" charset="-120"/>
              </a:rPr>
              <a:t>Ta’lim sifatini ta’minlash</a:t>
            </a:r>
            <a:endParaRPr lang="en-US" sz="1792" dirty="0"/>
          </a:p>
        </p:txBody>
      </p:sp>
      <p:sp>
        <p:nvSpPr>
          <p:cNvPr id="15" name="Text 12"/>
          <p:cNvSpPr/>
          <p:nvPr/>
        </p:nvSpPr>
        <p:spPr>
          <a:xfrm>
            <a:off x="5827448" y="5602553"/>
            <a:ext cx="5713677" cy="595313"/>
          </a:xfrm>
          <a:prstGeom prst="rect">
            <a:avLst/>
          </a:prstGeom>
          <a:noFill/>
          <a:ln/>
        </p:spPr>
        <p:txBody>
          <a:bodyPr lIns="0" tIns="0" rIns="0" bIns="0"/>
          <a:lstStyle/>
          <a:p>
            <a:pPr>
              <a:lnSpc>
                <a:spcPts val="2333"/>
              </a:lnSpc>
              <a:defRPr/>
            </a:pPr>
            <a:r>
              <a:rPr lang="en-US" sz="1458" dirty="0">
                <a:solidFill>
                  <a:srgbClr val="2A2742"/>
                </a:solidFill>
                <a:latin typeface="Arimo" pitchFamily="34" charset="0"/>
                <a:ea typeface="Arimo" pitchFamily="34" charset="-122"/>
                <a:cs typeface="Arimo" pitchFamily="34" charset="-120"/>
              </a:rPr>
              <a:t>Qonun ta’limning sifatini nazorat qilish va yaxshilash mexanizmlarini belgilaydi.</a:t>
            </a:r>
            <a:endParaRPr lang="en-US" sz="1458" dirty="0"/>
          </a:p>
        </p:txBody>
      </p:sp>
      <p:sp>
        <p:nvSpPr>
          <p:cNvPr id="20" name="Прямоугольник 19">
            <a:extLst>
              <a:ext uri="{FF2B5EF4-FFF2-40B4-BE49-F238E27FC236}"/>
            </a:extLst>
          </p:cNvPr>
          <p:cNvSpPr/>
          <p:nvPr/>
        </p:nvSpPr>
        <p:spPr>
          <a:xfrm>
            <a:off x="10592594" y="6471709"/>
            <a:ext cx="1524000" cy="325438"/>
          </a:xfrm>
          <a:prstGeom prst="rect">
            <a:avLst/>
          </a:prstGeom>
          <a:solidFill>
            <a:schemeClr val="bg1">
              <a:lumMod val="95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sz="1500"/>
          </a:p>
        </p:txBody>
      </p:sp>
    </p:spTree>
    <p:extLst>
      <p:ext uri="{BB962C8B-B14F-4D97-AF65-F5344CB8AC3E}">
        <p14:creationId xmlns:p14="http://schemas.microsoft.com/office/powerpoint/2010/main" val="25962585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3212042" y="317500"/>
            <a:ext cx="5992813" cy="580761"/>
          </a:xfrm>
          <a:prstGeom prst="rect">
            <a:avLst/>
          </a:prstGeom>
          <a:noFill/>
          <a:ln/>
        </p:spPr>
        <p:txBody>
          <a:bodyPr wrap="none" lIns="0" tIns="0" rIns="0" bIns="0"/>
          <a:lstStyle/>
          <a:p>
            <a:pPr>
              <a:lnSpc>
                <a:spcPts val="4541"/>
              </a:lnSpc>
              <a:defRPr/>
            </a:pPr>
            <a:r>
              <a:rPr lang="en-US" sz="3625" b="1" dirty="0">
                <a:solidFill>
                  <a:srgbClr val="231971"/>
                </a:solidFill>
                <a:latin typeface="Outfit Extra Bold" pitchFamily="34" charset="0"/>
                <a:ea typeface="Outfit Extra Bold" pitchFamily="34" charset="-122"/>
                <a:cs typeface="Outfit Extra Bold" pitchFamily="34" charset="-120"/>
              </a:rPr>
              <a:t>“Ta’lim to‘g‘risida”gi Qonun</a:t>
            </a:r>
            <a:endParaRPr lang="en-US" sz="3625" dirty="0"/>
          </a:p>
        </p:txBody>
      </p:sp>
      <p:sp>
        <p:nvSpPr>
          <p:cNvPr id="15363" name="Прямоугольник 3"/>
          <p:cNvSpPr>
            <a:spLocks noChangeArrowheads="1"/>
          </p:cNvSpPr>
          <p:nvPr/>
        </p:nvSpPr>
        <p:spPr bwMode="auto">
          <a:xfrm>
            <a:off x="3604948" y="1034521"/>
            <a:ext cx="609600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r>
              <a:rPr lang="ru-RU" altLang="ru-RU" sz="1500" b="1"/>
              <a:t>2020-yil 23-sentabr,</a:t>
            </a:r>
            <a:r>
              <a:rPr lang="en-US" altLang="ru-RU" sz="1500" b="1"/>
              <a:t> </a:t>
            </a:r>
            <a:r>
              <a:rPr lang="ru-RU" altLang="ru-RU" sz="1500" b="1"/>
              <a:t>O‘RQ-637-son</a:t>
            </a:r>
          </a:p>
        </p:txBody>
      </p:sp>
      <p:sp>
        <p:nvSpPr>
          <p:cNvPr id="15364" name="Прямоугольник 4"/>
          <p:cNvSpPr>
            <a:spLocks noChangeArrowheads="1"/>
          </p:cNvSpPr>
          <p:nvPr/>
        </p:nvSpPr>
        <p:spPr bwMode="auto">
          <a:xfrm>
            <a:off x="5382948" y="1427428"/>
            <a:ext cx="1849224"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lnSpc>
                <a:spcPts val="4541"/>
              </a:lnSpc>
            </a:pPr>
            <a:r>
              <a:rPr lang="en-US" altLang="ru-RU" sz="1500" b="1">
                <a:solidFill>
                  <a:srgbClr val="231971"/>
                </a:solidFill>
                <a:latin typeface="Outfit Extra Bold" charset="0"/>
              </a:rPr>
              <a:t>11  bob, 75 modda</a:t>
            </a:r>
            <a:endParaRPr lang="en-US" altLang="ru-RU" sz="1500"/>
          </a:p>
        </p:txBody>
      </p:sp>
      <p:sp>
        <p:nvSpPr>
          <p:cNvPr id="15365" name="Прямоугольник 5"/>
          <p:cNvSpPr>
            <a:spLocks noChangeArrowheads="1"/>
          </p:cNvSpPr>
          <p:nvPr/>
        </p:nvSpPr>
        <p:spPr bwMode="auto">
          <a:xfrm>
            <a:off x="419997" y="2222500"/>
            <a:ext cx="261943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r>
              <a:rPr lang="ru-RU" altLang="ru-RU" sz="2000" b="1"/>
              <a:t>7-modda. Ta’lim turlari</a:t>
            </a:r>
            <a:endParaRPr lang="ru-RU" altLang="ru-RU" sz="2000"/>
          </a:p>
        </p:txBody>
      </p:sp>
      <p:sp>
        <p:nvSpPr>
          <p:cNvPr id="15366" name="Прямоугольник 6"/>
          <p:cNvSpPr>
            <a:spLocks noChangeArrowheads="1"/>
          </p:cNvSpPr>
          <p:nvPr/>
        </p:nvSpPr>
        <p:spPr bwMode="auto">
          <a:xfrm>
            <a:off x="740833" y="2751667"/>
            <a:ext cx="6096000" cy="2964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n-US" altLang="ru-RU" sz="2333"/>
              <a:t>1) </a:t>
            </a:r>
            <a:r>
              <a:rPr lang="ru-RU" altLang="ru-RU" sz="2333"/>
              <a:t>maktabgacha ta’lim va tarbiya;</a:t>
            </a:r>
          </a:p>
          <a:p>
            <a:pPr eaLnBrk="1" hangingPunct="1"/>
            <a:r>
              <a:rPr lang="en-US" altLang="ru-RU" sz="2333"/>
              <a:t>2)</a:t>
            </a:r>
            <a:r>
              <a:rPr lang="ru-RU" altLang="ru-RU" sz="2333"/>
              <a:t>umumiy o‘rta va o‘rta maxsus ta’lim;</a:t>
            </a:r>
          </a:p>
          <a:p>
            <a:pPr eaLnBrk="1" hangingPunct="1"/>
            <a:r>
              <a:rPr lang="en-US" altLang="ru-RU" sz="2333"/>
              <a:t>3)</a:t>
            </a:r>
            <a:r>
              <a:rPr lang="ru-RU" altLang="ru-RU" sz="2333"/>
              <a:t>professional ta’lim;</a:t>
            </a:r>
          </a:p>
          <a:p>
            <a:pPr eaLnBrk="1" hangingPunct="1"/>
            <a:r>
              <a:rPr lang="en-US" altLang="ru-RU" sz="2333"/>
              <a:t>4)</a:t>
            </a:r>
            <a:r>
              <a:rPr lang="ru-RU" altLang="ru-RU" sz="2333"/>
              <a:t>oliy ta’lim;</a:t>
            </a:r>
          </a:p>
          <a:p>
            <a:pPr eaLnBrk="1" hangingPunct="1"/>
            <a:r>
              <a:rPr lang="en-US" altLang="ru-RU" sz="2333"/>
              <a:t>5)</a:t>
            </a:r>
            <a:r>
              <a:rPr lang="ru-RU" altLang="ru-RU" sz="2333"/>
              <a:t>oliy ta’limdan keyingi ta’lim;</a:t>
            </a:r>
          </a:p>
          <a:p>
            <a:pPr eaLnBrk="1" hangingPunct="1"/>
            <a:r>
              <a:rPr lang="en-US" altLang="ru-RU" sz="2333"/>
              <a:t>6)</a:t>
            </a:r>
            <a:r>
              <a:rPr lang="ru-RU" altLang="ru-RU" sz="2333"/>
              <a:t>kadrlarni qayta tayyorlash va ularning malakasini oshirish;</a:t>
            </a:r>
          </a:p>
          <a:p>
            <a:pPr eaLnBrk="1" hangingPunct="1"/>
            <a:r>
              <a:rPr lang="en-US" altLang="ru-RU" sz="2333"/>
              <a:t>7)</a:t>
            </a:r>
            <a:r>
              <a:rPr lang="ru-RU" altLang="ru-RU" sz="2333"/>
              <a:t>maktabdan tashqari ta’lim.</a:t>
            </a:r>
          </a:p>
        </p:txBody>
      </p:sp>
    </p:spTree>
    <p:extLst>
      <p:ext uri="{BB962C8B-B14F-4D97-AF65-F5344CB8AC3E}">
        <p14:creationId xmlns:p14="http://schemas.microsoft.com/office/powerpoint/2010/main" val="32115744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Прямоугольник 1"/>
          <p:cNvSpPr>
            <a:spLocks noChangeArrowheads="1"/>
          </p:cNvSpPr>
          <p:nvPr/>
        </p:nvSpPr>
        <p:spPr bwMode="auto">
          <a:xfrm>
            <a:off x="437882" y="1863639"/>
            <a:ext cx="10947041"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ru-RU" altLang="ru-RU" sz="2800" b="1" dirty="0">
                <a:latin typeface="Times New Roman" panose="02020603050405020304" pitchFamily="18" charset="0"/>
                <a:cs typeface="Times New Roman" panose="02020603050405020304" pitchFamily="18" charset="0"/>
              </a:rPr>
              <a:t>10-modda. </a:t>
            </a:r>
            <a:r>
              <a:rPr lang="ru-RU" altLang="ru-RU" sz="2800" b="1" dirty="0" err="1">
                <a:latin typeface="Times New Roman" panose="02020603050405020304" pitchFamily="18" charset="0"/>
                <a:cs typeface="Times New Roman" panose="02020603050405020304" pitchFamily="18" charset="0"/>
              </a:rPr>
              <a:t>Professional</a:t>
            </a:r>
            <a:r>
              <a:rPr lang="ru-RU" altLang="ru-RU" sz="2800" b="1" dirty="0">
                <a:latin typeface="Times New Roman" panose="02020603050405020304" pitchFamily="18" charset="0"/>
                <a:cs typeface="Times New Roman" panose="02020603050405020304" pitchFamily="18" charset="0"/>
              </a:rPr>
              <a:t> </a:t>
            </a:r>
            <a:r>
              <a:rPr lang="ru-RU" altLang="ru-RU" sz="2800" b="1" dirty="0" err="1">
                <a:latin typeface="Times New Roman" panose="02020603050405020304" pitchFamily="18" charset="0"/>
                <a:cs typeface="Times New Roman" panose="02020603050405020304" pitchFamily="18" charset="0"/>
              </a:rPr>
              <a:t>ta’lim</a:t>
            </a:r>
            <a:endParaRPr lang="en-US" altLang="ru-RU" sz="2800" b="1" dirty="0">
              <a:latin typeface="Times New Roman" panose="02020603050405020304" pitchFamily="18" charset="0"/>
              <a:cs typeface="Times New Roman" panose="02020603050405020304" pitchFamily="18" charset="0"/>
            </a:endParaRPr>
          </a:p>
          <a:p>
            <a:pPr eaLnBrk="1" hangingPunct="1"/>
            <a:endParaRPr lang="ru-RU" altLang="ru-RU" sz="2800" dirty="0">
              <a:latin typeface="Times New Roman" panose="02020603050405020304" pitchFamily="18" charset="0"/>
              <a:cs typeface="Times New Roman" panose="02020603050405020304" pitchFamily="18" charset="0"/>
            </a:endParaRPr>
          </a:p>
          <a:p>
            <a:pPr eaLnBrk="1" hangingPunct="1"/>
            <a:r>
              <a:rPr lang="ru-RU" altLang="ru-RU" sz="2800" dirty="0" err="1">
                <a:latin typeface="Times New Roman" panose="02020603050405020304" pitchFamily="18" charset="0"/>
                <a:cs typeface="Times New Roman" panose="02020603050405020304" pitchFamily="18" charset="0"/>
              </a:rPr>
              <a:t>Professional</a:t>
            </a:r>
            <a:r>
              <a:rPr lang="ru-RU" altLang="ru-RU" sz="2800" dirty="0">
                <a:latin typeface="Times New Roman" panose="02020603050405020304" pitchFamily="18" charset="0"/>
                <a:cs typeface="Times New Roman" panose="02020603050405020304" pitchFamily="18" charset="0"/>
              </a:rPr>
              <a:t> </a:t>
            </a:r>
            <a:r>
              <a:rPr lang="ru-RU" altLang="ru-RU" sz="2800" dirty="0" err="1">
                <a:latin typeface="Times New Roman" panose="02020603050405020304" pitchFamily="18" charset="0"/>
                <a:cs typeface="Times New Roman" panose="02020603050405020304" pitchFamily="18" charset="0"/>
              </a:rPr>
              <a:t>ta’lim</a:t>
            </a:r>
            <a:r>
              <a:rPr lang="ru-RU" altLang="ru-RU" sz="2800" dirty="0">
                <a:latin typeface="Times New Roman" panose="02020603050405020304" pitchFamily="18" charset="0"/>
                <a:cs typeface="Times New Roman" panose="02020603050405020304" pitchFamily="18" charset="0"/>
              </a:rPr>
              <a:t> </a:t>
            </a:r>
            <a:r>
              <a:rPr lang="ru-RU" altLang="ru-RU" sz="2800" dirty="0" err="1">
                <a:latin typeface="Times New Roman" panose="02020603050405020304" pitchFamily="18" charset="0"/>
                <a:cs typeface="Times New Roman" panose="02020603050405020304" pitchFamily="18" charset="0"/>
              </a:rPr>
              <a:t>egallanadigan</a:t>
            </a:r>
            <a:r>
              <a:rPr lang="ru-RU" altLang="ru-RU" sz="2800" dirty="0">
                <a:latin typeface="Times New Roman" panose="02020603050405020304" pitchFamily="18" charset="0"/>
                <a:cs typeface="Times New Roman" panose="02020603050405020304" pitchFamily="18" charset="0"/>
              </a:rPr>
              <a:t> </a:t>
            </a:r>
            <a:r>
              <a:rPr lang="ru-RU" altLang="ru-RU" sz="2800" dirty="0" err="1">
                <a:latin typeface="Times New Roman" panose="02020603050405020304" pitchFamily="18" charset="0"/>
                <a:cs typeface="Times New Roman" panose="02020603050405020304" pitchFamily="18" charset="0"/>
              </a:rPr>
              <a:t>kasb</a:t>
            </a:r>
            <a:r>
              <a:rPr lang="ru-RU" altLang="ru-RU" sz="2800" dirty="0">
                <a:latin typeface="Times New Roman" panose="02020603050405020304" pitchFamily="18" charset="0"/>
                <a:cs typeface="Times New Roman" panose="02020603050405020304" pitchFamily="18" charset="0"/>
              </a:rPr>
              <a:t> </a:t>
            </a:r>
            <a:r>
              <a:rPr lang="ru-RU" altLang="ru-RU" sz="2800" dirty="0" err="1">
                <a:latin typeface="Times New Roman" panose="02020603050405020304" pitchFamily="18" charset="0"/>
                <a:cs typeface="Times New Roman" panose="02020603050405020304" pitchFamily="18" charset="0"/>
              </a:rPr>
              <a:t>va</a:t>
            </a:r>
            <a:r>
              <a:rPr lang="ru-RU" altLang="ru-RU" sz="2800" dirty="0">
                <a:latin typeface="Times New Roman" panose="02020603050405020304" pitchFamily="18" charset="0"/>
                <a:cs typeface="Times New Roman" panose="02020603050405020304" pitchFamily="18" charset="0"/>
              </a:rPr>
              <a:t> </a:t>
            </a:r>
            <a:r>
              <a:rPr lang="ru-RU" altLang="ru-RU" sz="2800" dirty="0" err="1">
                <a:latin typeface="Times New Roman" panose="02020603050405020304" pitchFamily="18" charset="0"/>
                <a:cs typeface="Times New Roman" panose="02020603050405020304" pitchFamily="18" charset="0"/>
              </a:rPr>
              <a:t>mutaxassislik</a:t>
            </a:r>
            <a:r>
              <a:rPr lang="ru-RU" altLang="ru-RU" sz="2800" dirty="0">
                <a:latin typeface="Times New Roman" panose="02020603050405020304" pitchFamily="18" charset="0"/>
                <a:cs typeface="Times New Roman" panose="02020603050405020304" pitchFamily="18" charset="0"/>
              </a:rPr>
              <a:t> </a:t>
            </a:r>
            <a:r>
              <a:rPr lang="ru-RU" altLang="ru-RU" sz="2800" dirty="0" err="1">
                <a:latin typeface="Times New Roman" panose="02020603050405020304" pitchFamily="18" charset="0"/>
                <a:cs typeface="Times New Roman" panose="02020603050405020304" pitchFamily="18" charset="0"/>
              </a:rPr>
              <a:t>bo‘yicha</a:t>
            </a:r>
            <a:r>
              <a:rPr lang="ru-RU" altLang="ru-RU" sz="2800" dirty="0">
                <a:latin typeface="Times New Roman" panose="02020603050405020304" pitchFamily="18" charset="0"/>
                <a:cs typeface="Times New Roman" panose="02020603050405020304" pitchFamily="18" charset="0"/>
              </a:rPr>
              <a:t> </a:t>
            </a:r>
            <a:r>
              <a:rPr lang="ru-RU" altLang="ru-RU" sz="2800" dirty="0" err="1">
                <a:latin typeface="Times New Roman" panose="02020603050405020304" pitchFamily="18" charset="0"/>
                <a:cs typeface="Times New Roman" panose="02020603050405020304" pitchFamily="18" charset="0"/>
              </a:rPr>
              <a:t>quyidagi</a:t>
            </a:r>
            <a:r>
              <a:rPr lang="ru-RU" altLang="ru-RU" sz="2800" dirty="0">
                <a:latin typeface="Times New Roman" panose="02020603050405020304" pitchFamily="18" charset="0"/>
                <a:cs typeface="Times New Roman" panose="02020603050405020304" pitchFamily="18" charset="0"/>
              </a:rPr>
              <a:t> </a:t>
            </a:r>
            <a:r>
              <a:rPr lang="ru-RU" altLang="ru-RU" sz="2800" dirty="0" err="1">
                <a:latin typeface="Times New Roman" panose="02020603050405020304" pitchFamily="18" charset="0"/>
                <a:cs typeface="Times New Roman" panose="02020603050405020304" pitchFamily="18" charset="0"/>
              </a:rPr>
              <a:t>darajalarni</a:t>
            </a:r>
            <a:r>
              <a:rPr lang="ru-RU" altLang="ru-RU" sz="2800" dirty="0">
                <a:latin typeface="Times New Roman" panose="02020603050405020304" pitchFamily="18" charset="0"/>
                <a:cs typeface="Times New Roman" panose="02020603050405020304" pitchFamily="18" charset="0"/>
              </a:rPr>
              <a:t> </a:t>
            </a:r>
            <a:r>
              <a:rPr lang="ru-RU" altLang="ru-RU" sz="2800" dirty="0" err="1">
                <a:latin typeface="Times New Roman" panose="02020603050405020304" pitchFamily="18" charset="0"/>
                <a:cs typeface="Times New Roman" panose="02020603050405020304" pitchFamily="18" charset="0"/>
              </a:rPr>
              <a:t>o‘z</a:t>
            </a:r>
            <a:r>
              <a:rPr lang="ru-RU" altLang="ru-RU" sz="2800" dirty="0">
                <a:latin typeface="Times New Roman" panose="02020603050405020304" pitchFamily="18" charset="0"/>
                <a:cs typeface="Times New Roman" panose="02020603050405020304" pitchFamily="18" charset="0"/>
              </a:rPr>
              <a:t> </a:t>
            </a:r>
            <a:r>
              <a:rPr lang="ru-RU" altLang="ru-RU" sz="2800" dirty="0" err="1">
                <a:latin typeface="Times New Roman" panose="02020603050405020304" pitchFamily="18" charset="0"/>
                <a:cs typeface="Times New Roman" panose="02020603050405020304" pitchFamily="18" charset="0"/>
              </a:rPr>
              <a:t>ichiga</a:t>
            </a:r>
            <a:r>
              <a:rPr lang="ru-RU" altLang="ru-RU" sz="2800" dirty="0">
                <a:latin typeface="Times New Roman" panose="02020603050405020304" pitchFamily="18" charset="0"/>
                <a:cs typeface="Times New Roman" panose="02020603050405020304" pitchFamily="18" charset="0"/>
              </a:rPr>
              <a:t> </a:t>
            </a:r>
            <a:r>
              <a:rPr lang="ru-RU" altLang="ru-RU" sz="2800" dirty="0" err="1">
                <a:latin typeface="Times New Roman" panose="02020603050405020304" pitchFamily="18" charset="0"/>
                <a:cs typeface="Times New Roman" panose="02020603050405020304" pitchFamily="18" charset="0"/>
              </a:rPr>
              <a:t>oladi</a:t>
            </a:r>
            <a:r>
              <a:rPr lang="ru-RU" altLang="ru-RU" sz="2800" dirty="0">
                <a:latin typeface="Times New Roman" panose="02020603050405020304" pitchFamily="18" charset="0"/>
                <a:cs typeface="Times New Roman" panose="02020603050405020304" pitchFamily="18" charset="0"/>
              </a:rPr>
              <a:t>:</a:t>
            </a:r>
            <a:endParaRPr lang="en-US" altLang="ru-RU" sz="2800" dirty="0">
              <a:latin typeface="Times New Roman" panose="02020603050405020304" pitchFamily="18" charset="0"/>
              <a:cs typeface="Times New Roman" panose="02020603050405020304" pitchFamily="18" charset="0"/>
            </a:endParaRPr>
          </a:p>
          <a:p>
            <a:pPr eaLnBrk="1" hangingPunct="1"/>
            <a:endParaRPr lang="en-US" altLang="ru-RU" sz="2800" dirty="0">
              <a:latin typeface="Times New Roman" panose="02020603050405020304" pitchFamily="18" charset="0"/>
              <a:cs typeface="Times New Roman" panose="02020603050405020304" pitchFamily="18" charset="0"/>
            </a:endParaRPr>
          </a:p>
          <a:p>
            <a:pPr eaLnBrk="1" hangingPunct="1"/>
            <a:endParaRPr lang="ru-RU" altLang="ru-RU" sz="2800" dirty="0">
              <a:latin typeface="Times New Roman" panose="02020603050405020304" pitchFamily="18" charset="0"/>
              <a:cs typeface="Times New Roman" panose="02020603050405020304" pitchFamily="18" charset="0"/>
            </a:endParaRPr>
          </a:p>
          <a:p>
            <a:pPr eaLnBrk="1" hangingPunct="1"/>
            <a:r>
              <a:rPr lang="en-US" altLang="ru-RU" sz="2800" dirty="0">
                <a:latin typeface="Times New Roman" panose="02020603050405020304" pitchFamily="18" charset="0"/>
                <a:cs typeface="Times New Roman" panose="02020603050405020304" pitchFamily="18" charset="0"/>
              </a:rPr>
              <a:t>-</a:t>
            </a:r>
            <a:r>
              <a:rPr lang="ru-RU" altLang="ru-RU" sz="2800" dirty="0" err="1" smtClean="0">
                <a:latin typeface="Times New Roman" panose="02020603050405020304" pitchFamily="18" charset="0"/>
                <a:cs typeface="Times New Roman" panose="02020603050405020304" pitchFamily="18" charset="0"/>
              </a:rPr>
              <a:t>boshlang‘ich</a:t>
            </a:r>
            <a:r>
              <a:rPr lang="ru-RU" altLang="ru-RU" sz="2800" dirty="0" smtClean="0">
                <a:latin typeface="Times New Roman" panose="02020603050405020304" pitchFamily="18" charset="0"/>
                <a:cs typeface="Times New Roman" panose="02020603050405020304" pitchFamily="18" charset="0"/>
              </a:rPr>
              <a:t> </a:t>
            </a:r>
            <a:r>
              <a:rPr lang="ru-RU" altLang="ru-RU" sz="2800" dirty="0" err="1">
                <a:latin typeface="Times New Roman" panose="02020603050405020304" pitchFamily="18" charset="0"/>
                <a:cs typeface="Times New Roman" panose="02020603050405020304" pitchFamily="18" charset="0"/>
              </a:rPr>
              <a:t>professional</a:t>
            </a:r>
            <a:r>
              <a:rPr lang="ru-RU" altLang="ru-RU" sz="2800" dirty="0">
                <a:latin typeface="Times New Roman" panose="02020603050405020304" pitchFamily="18" charset="0"/>
                <a:cs typeface="Times New Roman" panose="02020603050405020304" pitchFamily="18" charset="0"/>
              </a:rPr>
              <a:t> </a:t>
            </a:r>
            <a:r>
              <a:rPr lang="ru-RU" altLang="ru-RU" sz="2800" dirty="0" err="1">
                <a:latin typeface="Times New Roman" panose="02020603050405020304" pitchFamily="18" charset="0"/>
                <a:cs typeface="Times New Roman" panose="02020603050405020304" pitchFamily="18" charset="0"/>
              </a:rPr>
              <a:t>ta’lim</a:t>
            </a:r>
            <a:r>
              <a:rPr lang="ru-RU" altLang="ru-RU" sz="2800" dirty="0">
                <a:latin typeface="Times New Roman" panose="02020603050405020304" pitchFamily="18" charset="0"/>
                <a:cs typeface="Times New Roman" panose="02020603050405020304" pitchFamily="18" charset="0"/>
              </a:rPr>
              <a:t>;</a:t>
            </a:r>
            <a:endParaRPr lang="en-US" altLang="ru-RU" sz="2800" dirty="0">
              <a:latin typeface="Times New Roman" panose="02020603050405020304" pitchFamily="18" charset="0"/>
              <a:cs typeface="Times New Roman" panose="02020603050405020304" pitchFamily="18" charset="0"/>
            </a:endParaRPr>
          </a:p>
          <a:p>
            <a:pPr eaLnBrk="1" hangingPunct="1"/>
            <a:endParaRPr lang="ru-RU" altLang="ru-RU" sz="2800" dirty="0">
              <a:latin typeface="Times New Roman" panose="02020603050405020304" pitchFamily="18" charset="0"/>
              <a:cs typeface="Times New Roman" panose="02020603050405020304" pitchFamily="18" charset="0"/>
            </a:endParaRPr>
          </a:p>
          <a:p>
            <a:pPr eaLnBrk="1" hangingPunct="1"/>
            <a:r>
              <a:rPr lang="en-US" altLang="ru-RU" sz="2800" dirty="0" smtClean="0">
                <a:latin typeface="Times New Roman" panose="02020603050405020304" pitchFamily="18" charset="0"/>
                <a:cs typeface="Times New Roman" panose="02020603050405020304" pitchFamily="18" charset="0"/>
              </a:rPr>
              <a:t>-</a:t>
            </a:r>
            <a:r>
              <a:rPr lang="ru-RU" altLang="ru-RU" sz="2800" dirty="0" err="1" smtClean="0">
                <a:latin typeface="Times New Roman" panose="02020603050405020304" pitchFamily="18" charset="0"/>
                <a:cs typeface="Times New Roman" panose="02020603050405020304" pitchFamily="18" charset="0"/>
              </a:rPr>
              <a:t>o‘rta</a:t>
            </a:r>
            <a:r>
              <a:rPr lang="ru-RU" altLang="ru-RU" sz="2800" dirty="0" smtClean="0">
                <a:latin typeface="Times New Roman" panose="02020603050405020304" pitchFamily="18" charset="0"/>
                <a:cs typeface="Times New Roman" panose="02020603050405020304" pitchFamily="18" charset="0"/>
              </a:rPr>
              <a:t> </a:t>
            </a:r>
            <a:r>
              <a:rPr lang="ru-RU" altLang="ru-RU" sz="2800" dirty="0" err="1">
                <a:latin typeface="Times New Roman" panose="02020603050405020304" pitchFamily="18" charset="0"/>
                <a:cs typeface="Times New Roman" panose="02020603050405020304" pitchFamily="18" charset="0"/>
              </a:rPr>
              <a:t>professional</a:t>
            </a:r>
            <a:r>
              <a:rPr lang="ru-RU" altLang="ru-RU" sz="2800" dirty="0">
                <a:latin typeface="Times New Roman" panose="02020603050405020304" pitchFamily="18" charset="0"/>
                <a:cs typeface="Times New Roman" panose="02020603050405020304" pitchFamily="18" charset="0"/>
              </a:rPr>
              <a:t> </a:t>
            </a:r>
            <a:r>
              <a:rPr lang="ru-RU" altLang="ru-RU" sz="2800" dirty="0" err="1">
                <a:latin typeface="Times New Roman" panose="02020603050405020304" pitchFamily="18" charset="0"/>
                <a:cs typeface="Times New Roman" panose="02020603050405020304" pitchFamily="18" charset="0"/>
              </a:rPr>
              <a:t>ta’lim</a:t>
            </a:r>
            <a:r>
              <a:rPr lang="ru-RU" altLang="ru-RU" sz="2800" dirty="0">
                <a:latin typeface="Times New Roman" panose="02020603050405020304" pitchFamily="18" charset="0"/>
                <a:cs typeface="Times New Roman" panose="02020603050405020304" pitchFamily="18" charset="0"/>
              </a:rPr>
              <a:t>;</a:t>
            </a:r>
            <a:endParaRPr lang="en-US" altLang="ru-RU" sz="2800" dirty="0">
              <a:latin typeface="Times New Roman" panose="02020603050405020304" pitchFamily="18" charset="0"/>
              <a:cs typeface="Times New Roman" panose="02020603050405020304" pitchFamily="18" charset="0"/>
            </a:endParaRPr>
          </a:p>
          <a:p>
            <a:pPr eaLnBrk="1" hangingPunct="1"/>
            <a:endParaRPr lang="ru-RU" altLang="ru-RU" sz="2800" dirty="0">
              <a:latin typeface="Times New Roman" panose="02020603050405020304" pitchFamily="18" charset="0"/>
              <a:cs typeface="Times New Roman" panose="02020603050405020304" pitchFamily="18" charset="0"/>
            </a:endParaRPr>
          </a:p>
          <a:p>
            <a:pPr eaLnBrk="1" hangingPunct="1"/>
            <a:r>
              <a:rPr lang="en-US" altLang="ru-RU" sz="2800" dirty="0" smtClean="0">
                <a:latin typeface="Times New Roman" panose="02020603050405020304" pitchFamily="18" charset="0"/>
                <a:cs typeface="Times New Roman" panose="02020603050405020304" pitchFamily="18" charset="0"/>
              </a:rPr>
              <a:t>-</a:t>
            </a:r>
            <a:r>
              <a:rPr lang="ru-RU" altLang="ru-RU" sz="2800" dirty="0" err="1" smtClean="0">
                <a:latin typeface="Times New Roman" panose="02020603050405020304" pitchFamily="18" charset="0"/>
                <a:cs typeface="Times New Roman" panose="02020603050405020304" pitchFamily="18" charset="0"/>
              </a:rPr>
              <a:t>o‘rta</a:t>
            </a:r>
            <a:r>
              <a:rPr lang="ru-RU" altLang="ru-RU" sz="2800" dirty="0" smtClean="0">
                <a:latin typeface="Times New Roman" panose="02020603050405020304" pitchFamily="18" charset="0"/>
                <a:cs typeface="Times New Roman" panose="02020603050405020304" pitchFamily="18" charset="0"/>
              </a:rPr>
              <a:t> </a:t>
            </a:r>
            <a:r>
              <a:rPr lang="ru-RU" altLang="ru-RU" sz="2800" dirty="0" err="1">
                <a:latin typeface="Times New Roman" panose="02020603050405020304" pitchFamily="18" charset="0"/>
                <a:cs typeface="Times New Roman" panose="02020603050405020304" pitchFamily="18" charset="0"/>
              </a:rPr>
              <a:t>maxsus</a:t>
            </a:r>
            <a:r>
              <a:rPr lang="ru-RU" altLang="ru-RU" sz="2800" dirty="0">
                <a:latin typeface="Times New Roman" panose="02020603050405020304" pitchFamily="18" charset="0"/>
                <a:cs typeface="Times New Roman" panose="02020603050405020304" pitchFamily="18" charset="0"/>
              </a:rPr>
              <a:t> </a:t>
            </a:r>
            <a:r>
              <a:rPr lang="ru-RU" altLang="ru-RU" sz="2800" dirty="0" err="1">
                <a:latin typeface="Times New Roman" panose="02020603050405020304" pitchFamily="18" charset="0"/>
                <a:cs typeface="Times New Roman" panose="02020603050405020304" pitchFamily="18" charset="0"/>
              </a:rPr>
              <a:t>professional</a:t>
            </a:r>
            <a:r>
              <a:rPr lang="ru-RU" altLang="ru-RU" sz="2800" dirty="0">
                <a:latin typeface="Times New Roman" panose="02020603050405020304" pitchFamily="18" charset="0"/>
                <a:cs typeface="Times New Roman" panose="02020603050405020304" pitchFamily="18" charset="0"/>
              </a:rPr>
              <a:t> </a:t>
            </a:r>
            <a:r>
              <a:rPr lang="ru-RU" altLang="ru-RU" sz="2800" dirty="0" err="1">
                <a:latin typeface="Times New Roman" panose="02020603050405020304" pitchFamily="18" charset="0"/>
                <a:cs typeface="Times New Roman" panose="02020603050405020304" pitchFamily="18" charset="0"/>
              </a:rPr>
              <a:t>ta’lim</a:t>
            </a:r>
            <a:endParaRPr lang="ru-RU" alt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63273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88686" y="391886"/>
            <a:ext cx="6763658" cy="6284685"/>
          </a:xfrm>
        </p:spPr>
        <p:txBody>
          <a:bodyPr>
            <a:normAutofit/>
          </a:bodyPr>
          <a:lstStyle/>
          <a:p>
            <a:pPr marL="0" indent="0" algn="ctr">
              <a:buNone/>
            </a:pPr>
            <a:r>
              <a:rPr lang="uz-Cyrl-UZ" b="1" dirty="0">
                <a:latin typeface="Times New Roman" panose="02020603050405020304" pitchFamily="18" charset="0"/>
                <a:cs typeface="Times New Roman" panose="02020603050405020304" pitchFamily="18" charset="0"/>
              </a:rPr>
              <a:t>O‘ZBEKISTON RESPUBLIKASINING “</a:t>
            </a:r>
            <a:r>
              <a:rPr lang="uz-Cyrl-UZ" b="1" cap="all" dirty="0">
                <a:latin typeface="Times New Roman" panose="02020603050405020304" pitchFamily="18" charset="0"/>
                <a:cs typeface="Times New Roman" panose="02020603050405020304" pitchFamily="18" charset="0"/>
              </a:rPr>
              <a:t>Pedagogning maqomi to‘g‘risida</a:t>
            </a:r>
            <a:r>
              <a:rPr lang="uz-Cyrl-UZ" b="1" dirty="0">
                <a:latin typeface="Times New Roman" panose="02020603050405020304" pitchFamily="18" charset="0"/>
                <a:cs typeface="Times New Roman" panose="02020603050405020304" pitchFamily="18" charset="0"/>
              </a:rPr>
              <a:t>”GI </a:t>
            </a:r>
            <a:r>
              <a:rPr lang="uz-Cyrl-UZ" b="1" dirty="0" smtClean="0">
                <a:latin typeface="Times New Roman" panose="02020603050405020304" pitchFamily="18" charset="0"/>
                <a:cs typeface="Times New Roman" panose="02020603050405020304" pitchFamily="18" charset="0"/>
              </a:rPr>
              <a:t>QONUNI</a:t>
            </a:r>
            <a:endParaRPr lang="en-US" b="1" dirty="0" smtClean="0">
              <a:latin typeface="Times New Roman" panose="02020603050405020304" pitchFamily="18" charset="0"/>
              <a:cs typeface="Times New Roman" panose="02020603050405020304" pitchFamily="18" charset="0"/>
            </a:endParaRPr>
          </a:p>
          <a:p>
            <a:pPr marL="0" indent="0" algn="ctr">
              <a:buNone/>
            </a:pPr>
            <a:r>
              <a:rPr lang="en-US" b="1" dirty="0" smtClean="0">
                <a:latin typeface="Times New Roman" panose="02020603050405020304" pitchFamily="18" charset="0"/>
                <a:cs typeface="Times New Roman" panose="02020603050405020304" pitchFamily="18" charset="0"/>
              </a:rPr>
              <a:t>O‘RQ-901 SON</a:t>
            </a:r>
            <a:endParaRPr lang="ru-RU" b="1" dirty="0">
              <a:latin typeface="Times New Roman" panose="02020603050405020304" pitchFamily="18" charset="0"/>
              <a:cs typeface="Times New Roman" panose="02020603050405020304" pitchFamily="18" charset="0"/>
            </a:endParaRPr>
          </a:p>
          <a:p>
            <a:pPr marL="0" indent="0" algn="just">
              <a:buNone/>
            </a:pPr>
            <a:r>
              <a:rPr lang="uz-Cyrl-UZ" dirty="0">
                <a:latin typeface="Times New Roman" panose="02020603050405020304" pitchFamily="18" charset="0"/>
                <a:cs typeface="Times New Roman" panose="02020603050405020304" pitchFamily="18" charset="0"/>
              </a:rPr>
              <a:t>O‘zbekiston Respublikasining </a:t>
            </a:r>
            <a:r>
              <a:rPr lang="uz-Cyrl-UZ" b="1" dirty="0">
                <a:latin typeface="Times New Roman" panose="02020603050405020304" pitchFamily="18" charset="0"/>
                <a:cs typeface="Times New Roman" panose="02020603050405020304" pitchFamily="18" charset="0"/>
              </a:rPr>
              <a:t>“Pedagogning maqomi to‘g‘risida”gi qonun</a:t>
            </a:r>
            <a:r>
              <a:rPr lang="uz-Cyrl-UZ" dirty="0">
                <a:latin typeface="Times New Roman" panose="02020603050405020304" pitchFamily="18" charset="0"/>
                <a:cs typeface="Times New Roman" panose="02020603050405020304" pitchFamily="18" charset="0"/>
              </a:rPr>
              <a:t>i O‘zbekiston Respublikasi Oliy Majlisining</a:t>
            </a:r>
            <a:r>
              <a:rPr lang="uz-Cyrl-UZ" b="1"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Qonunchilik palatasi tomonidan 2023-yil 1-avgustda qabul qilingan, Senat tomonidan 2023-yil 29-sentyabrda ma’qullangan. </a:t>
            </a:r>
            <a:r>
              <a:rPr lang="en-US" dirty="0" err="1">
                <a:latin typeface="Times New Roman" panose="02020603050405020304" pitchFamily="18" charset="0"/>
                <a:cs typeface="Times New Roman" panose="02020603050405020304" pitchFamily="18" charset="0"/>
              </a:rPr>
              <a:t>Qonun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O‘zbekiston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Respublikasining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Prezidenti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tomonidan</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2024-yil 1-fevral</a:t>
            </a:r>
            <a:r>
              <a:rPr lang="en-US" dirty="0">
                <a:latin typeface="Times New Roman" panose="02020603050405020304" pitchFamily="18" charset="0"/>
                <a:cs typeface="Times New Roman" panose="02020603050405020304" pitchFamily="18" charset="0"/>
              </a:rPr>
              <a:t>da </a:t>
            </a:r>
            <a:r>
              <a:rPr lang="en-US" dirty="0" err="1">
                <a:latin typeface="Times New Roman" panose="02020603050405020304" pitchFamily="18" charset="0"/>
                <a:cs typeface="Times New Roman" panose="02020603050405020304" pitchFamily="18" charset="0"/>
              </a:rPr>
              <a:t>imzolandi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kuchga kirdi. Ushbu qonun </a:t>
            </a:r>
            <a:r>
              <a:rPr lang="uz-Cyrl-UZ" b="1" dirty="0">
                <a:latin typeface="Times New Roman" panose="02020603050405020304" pitchFamily="18" charset="0"/>
                <a:cs typeface="Times New Roman" panose="02020603050405020304" pitchFamily="18" charset="0"/>
              </a:rPr>
              <a:t>21 modda</a:t>
            </a:r>
            <a:r>
              <a:rPr lang="uz-Cyrl-UZ" dirty="0">
                <a:latin typeface="Times New Roman" panose="02020603050405020304" pitchFamily="18" charset="0"/>
                <a:cs typeface="Times New Roman" panose="02020603050405020304" pitchFamily="18" charset="0"/>
              </a:rPr>
              <a:t>dan iborat.</a:t>
            </a:r>
            <a:endParaRPr lang="ru-RU" dirty="0">
              <a:latin typeface="Times New Roman" panose="02020603050405020304" pitchFamily="18" charset="0"/>
              <a:cs typeface="Times New Roman" panose="02020603050405020304" pitchFamily="18" charset="0"/>
            </a:endParaRPr>
          </a:p>
          <a:p>
            <a:pPr marL="0" indent="0">
              <a:buNone/>
            </a:pPr>
            <a:endParaRPr lang="ru-RU" dirty="0"/>
          </a:p>
        </p:txBody>
      </p:sp>
      <p:pic>
        <p:nvPicPr>
          <p:cNvPr id="4" name="Рисунок 3"/>
          <p:cNvPicPr>
            <a:picLocks noChangeAspect="1"/>
          </p:cNvPicPr>
          <p:nvPr/>
        </p:nvPicPr>
        <p:blipFill>
          <a:blip r:embed="rId2"/>
          <a:stretch>
            <a:fillRect/>
          </a:stretch>
        </p:blipFill>
        <p:spPr>
          <a:xfrm>
            <a:off x="7228114" y="1306287"/>
            <a:ext cx="4834071" cy="4513942"/>
          </a:xfrm>
          <a:prstGeom prst="rect">
            <a:avLst/>
          </a:prstGeom>
        </p:spPr>
      </p:pic>
    </p:spTree>
    <p:extLst>
      <p:ext uri="{BB962C8B-B14F-4D97-AF65-F5344CB8AC3E}">
        <p14:creationId xmlns:p14="http://schemas.microsoft.com/office/powerpoint/2010/main" val="20330039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66057" y="609600"/>
            <a:ext cx="11146971" cy="5776686"/>
          </a:xfrm>
        </p:spPr>
        <p:txBody>
          <a:bodyPr>
            <a:normAutofit lnSpcReduction="10000"/>
          </a:bodyPr>
          <a:lstStyle/>
          <a:p>
            <a:r>
              <a:rPr lang="uz-Cyrl-UZ" b="1" dirty="0">
                <a:latin typeface="Times New Roman" panose="02020603050405020304" pitchFamily="18" charset="0"/>
                <a:cs typeface="Times New Roman" panose="02020603050405020304" pitchFamily="18" charset="0"/>
              </a:rPr>
              <a:t>1-modda. Pedagogning maqomi to‘g‘risidagi qonunchilik</a:t>
            </a:r>
            <a:endParaRPr lang="ru-RU" dirty="0">
              <a:latin typeface="Times New Roman" panose="02020603050405020304" pitchFamily="18" charset="0"/>
              <a:cs typeface="Times New Roman" panose="02020603050405020304" pitchFamily="18" charset="0"/>
            </a:endParaRPr>
          </a:p>
          <a:p>
            <a:r>
              <a:rPr lang="uz-Cyrl-UZ" b="1" dirty="0">
                <a:latin typeface="Times New Roman" panose="02020603050405020304" pitchFamily="18" charset="0"/>
                <a:cs typeface="Times New Roman" panose="02020603050405020304" pitchFamily="18" charset="0"/>
              </a:rPr>
              <a:t>2-modda. Ushbu Qonunning qo‘llanilish sohasi</a:t>
            </a:r>
            <a:endParaRPr lang="ru-RU" dirty="0">
              <a:latin typeface="Times New Roman" panose="02020603050405020304" pitchFamily="18" charset="0"/>
              <a:cs typeface="Times New Roman" panose="02020603050405020304" pitchFamily="18" charset="0"/>
            </a:endParaRPr>
          </a:p>
          <a:p>
            <a:r>
              <a:rPr lang="uz-Cyrl-UZ" b="1" dirty="0">
                <a:latin typeface="Times New Roman" panose="02020603050405020304" pitchFamily="18" charset="0"/>
                <a:cs typeface="Times New Roman" panose="02020603050405020304" pitchFamily="18" charset="0"/>
              </a:rPr>
              <a:t>3-modda. Pedagogning maqomi. </a:t>
            </a:r>
            <a:r>
              <a:rPr lang="uz-Cyrl-UZ" i="1" dirty="0">
                <a:latin typeface="Times New Roman" panose="02020603050405020304" pitchFamily="18" charset="0"/>
                <a:cs typeface="Times New Roman" panose="02020603050405020304" pitchFamily="18" charset="0"/>
              </a:rPr>
              <a:t>Ta’lim tashkilotida qonunchilik hujjatlariga muvofiq tuzilgan mehnat shartnomasi asosida ta’lim va tarbiya sohasida kasbiy faoliyatni amalga oshiruvchi hamda tegishli ma’lumotga, kasbiy tayyorgarlikka va ma’naviy-axloqiy fazilatlarga ega bo‘lgan jismoniy shaxs pedagogdir.</a:t>
            </a:r>
            <a:endParaRPr lang="ru-RU" dirty="0">
              <a:latin typeface="Times New Roman" panose="02020603050405020304" pitchFamily="18" charset="0"/>
              <a:cs typeface="Times New Roman" panose="02020603050405020304" pitchFamily="18" charset="0"/>
            </a:endParaRPr>
          </a:p>
          <a:p>
            <a:r>
              <a:rPr lang="uz-Cyrl-UZ" b="1" dirty="0">
                <a:latin typeface="Times New Roman" panose="02020603050405020304" pitchFamily="18" charset="0"/>
                <a:cs typeface="Times New Roman" panose="02020603050405020304" pitchFamily="18" charset="0"/>
              </a:rPr>
              <a:t>4-modda. Murabbiylik</a:t>
            </a:r>
            <a:endParaRPr lang="ru-RU" dirty="0">
              <a:latin typeface="Times New Roman" panose="02020603050405020304" pitchFamily="18" charset="0"/>
              <a:cs typeface="Times New Roman" panose="02020603050405020304" pitchFamily="18" charset="0"/>
            </a:endParaRPr>
          </a:p>
          <a:p>
            <a:r>
              <a:rPr lang="uz-Cyrl-UZ" b="1" dirty="0">
                <a:latin typeface="Times New Roman" panose="02020603050405020304" pitchFamily="18" charset="0"/>
                <a:cs typeface="Times New Roman" panose="02020603050405020304" pitchFamily="18" charset="0"/>
              </a:rPr>
              <a:t>5-modda. Pedagogning kasbiy faoliyati amalga oshirilishini ta’minlash</a:t>
            </a:r>
            <a:endParaRPr lang="ru-RU" dirty="0">
              <a:latin typeface="Times New Roman" panose="02020603050405020304" pitchFamily="18" charset="0"/>
              <a:cs typeface="Times New Roman" panose="02020603050405020304" pitchFamily="18" charset="0"/>
            </a:endParaRPr>
          </a:p>
          <a:p>
            <a:r>
              <a:rPr lang="uz-Cyrl-UZ" b="1" dirty="0">
                <a:latin typeface="Times New Roman" panose="02020603050405020304" pitchFamily="18" charset="0"/>
                <a:cs typeface="Times New Roman" panose="02020603050405020304" pitchFamily="18" charset="0"/>
              </a:rPr>
              <a:t>6-modda. Pedagogning huquqlari</a:t>
            </a:r>
            <a:endParaRPr lang="ru-RU" dirty="0">
              <a:latin typeface="Times New Roman" panose="02020603050405020304" pitchFamily="18" charset="0"/>
              <a:cs typeface="Times New Roman" panose="02020603050405020304" pitchFamily="18" charset="0"/>
            </a:endParaRPr>
          </a:p>
          <a:p>
            <a:r>
              <a:rPr lang="uz-Cyrl-UZ" b="1" dirty="0">
                <a:latin typeface="Times New Roman" panose="02020603050405020304" pitchFamily="18" charset="0"/>
                <a:cs typeface="Times New Roman" panose="02020603050405020304" pitchFamily="18" charset="0"/>
              </a:rPr>
              <a:t>7-modda. Pedagogning majburiyatlari</a:t>
            </a:r>
            <a:endParaRPr lang="ru-RU"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8-modda. </a:t>
            </a:r>
            <a:r>
              <a:rPr lang="en-US" b="1" dirty="0" err="1">
                <a:latin typeface="Times New Roman" panose="02020603050405020304" pitchFamily="18" charset="0"/>
                <a:cs typeface="Times New Roman" panose="02020603050405020304" pitchFamily="18" charset="0"/>
              </a:rPr>
              <a:t>Pedagogik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etika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qoidalari</a:t>
            </a:r>
            <a:endParaRPr lang="ru-RU"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9-modda. </a:t>
            </a:r>
            <a:r>
              <a:rPr lang="en-US" b="1" dirty="0" err="1">
                <a:latin typeface="Times New Roman" panose="02020603050405020304" pitchFamily="18" charset="0"/>
                <a:cs typeface="Times New Roman" panose="02020603050405020304" pitchFamily="18" charset="0"/>
              </a:rPr>
              <a:t>Pedagoglarni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tayyorlash</a:t>
            </a:r>
            <a:endParaRPr lang="ru-RU" dirty="0">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36639809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1886" y="420914"/>
            <a:ext cx="11495314" cy="6096000"/>
          </a:xfrm>
        </p:spPr>
        <p:txBody>
          <a:bodyPr>
            <a:normAutofit fontScale="62500" lnSpcReduction="20000"/>
          </a:bodyPr>
          <a:lstStyle/>
          <a:p>
            <a:pPr>
              <a:lnSpc>
                <a:spcPct val="120000"/>
              </a:lnSpc>
            </a:pPr>
            <a:r>
              <a:rPr lang="en-US" sz="3400" b="1" dirty="0">
                <a:latin typeface="Times New Roman" panose="02020603050405020304" pitchFamily="18" charset="0"/>
                <a:cs typeface="Times New Roman" panose="02020603050405020304" pitchFamily="18" charset="0"/>
              </a:rPr>
              <a:t>10-modda. </a:t>
            </a:r>
            <a:r>
              <a:rPr lang="en-US" sz="3400" dirty="0" err="1">
                <a:latin typeface="Times New Roman" panose="02020603050405020304" pitchFamily="18" charset="0"/>
                <a:cs typeface="Times New Roman" panose="02020603050405020304" pitchFamily="18" charset="0"/>
              </a:rPr>
              <a:t>Pedagoglarni</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qayta</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tayyorlash</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va</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malakasini</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oshirish</a:t>
            </a:r>
            <a:endParaRPr lang="ru-RU" sz="3400" dirty="0">
              <a:latin typeface="Times New Roman" panose="02020603050405020304" pitchFamily="18" charset="0"/>
              <a:cs typeface="Times New Roman" panose="02020603050405020304" pitchFamily="18" charset="0"/>
            </a:endParaRPr>
          </a:p>
          <a:p>
            <a:pPr>
              <a:lnSpc>
                <a:spcPct val="120000"/>
              </a:lnSpc>
            </a:pPr>
            <a:r>
              <a:rPr lang="en-US" sz="3400" b="1" dirty="0">
                <a:latin typeface="Times New Roman" panose="02020603050405020304" pitchFamily="18" charset="0"/>
                <a:cs typeface="Times New Roman" panose="02020603050405020304" pitchFamily="18" charset="0"/>
              </a:rPr>
              <a:t>11-modda. </a:t>
            </a:r>
            <a:r>
              <a:rPr lang="en-US" sz="3400" dirty="0" err="1">
                <a:latin typeface="Times New Roman" panose="02020603050405020304" pitchFamily="18" charset="0"/>
                <a:cs typeface="Times New Roman" panose="02020603050405020304" pitchFamily="18" charset="0"/>
              </a:rPr>
              <a:t>Pedagoglarning</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attestatsiyasi</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va</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malaka</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toifalari</a:t>
            </a:r>
            <a:endParaRPr lang="ru-RU" sz="3400" dirty="0">
              <a:latin typeface="Times New Roman" panose="02020603050405020304" pitchFamily="18" charset="0"/>
              <a:cs typeface="Times New Roman" panose="02020603050405020304" pitchFamily="18" charset="0"/>
            </a:endParaRPr>
          </a:p>
          <a:p>
            <a:pPr>
              <a:lnSpc>
                <a:spcPct val="120000"/>
              </a:lnSpc>
            </a:pPr>
            <a:r>
              <a:rPr lang="en-US" sz="3400" b="1" dirty="0">
                <a:latin typeface="Times New Roman" panose="02020603050405020304" pitchFamily="18" charset="0"/>
                <a:cs typeface="Times New Roman" panose="02020603050405020304" pitchFamily="18" charset="0"/>
              </a:rPr>
              <a:t>12-modda. </a:t>
            </a:r>
            <a:r>
              <a:rPr lang="en-US" sz="3400" dirty="0" err="1">
                <a:latin typeface="Times New Roman" panose="02020603050405020304" pitchFamily="18" charset="0"/>
                <a:cs typeface="Times New Roman" panose="02020603050405020304" pitchFamily="18" charset="0"/>
              </a:rPr>
              <a:t>Pedagogning</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mehnatiga</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haq</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to‘lash</a:t>
            </a:r>
            <a:endParaRPr lang="ru-RU" sz="3400" dirty="0">
              <a:latin typeface="Times New Roman" panose="02020603050405020304" pitchFamily="18" charset="0"/>
              <a:cs typeface="Times New Roman" panose="02020603050405020304" pitchFamily="18" charset="0"/>
            </a:endParaRPr>
          </a:p>
          <a:p>
            <a:pPr>
              <a:lnSpc>
                <a:spcPct val="120000"/>
              </a:lnSpc>
            </a:pPr>
            <a:r>
              <a:rPr lang="en-US" sz="3400" b="1" dirty="0">
                <a:latin typeface="Times New Roman" panose="02020603050405020304" pitchFamily="18" charset="0"/>
                <a:cs typeface="Times New Roman" panose="02020603050405020304" pitchFamily="18" charset="0"/>
              </a:rPr>
              <a:t>13-modda. </a:t>
            </a:r>
            <a:r>
              <a:rPr lang="en-US" sz="3400" dirty="0" err="1">
                <a:latin typeface="Times New Roman" panose="02020603050405020304" pitchFamily="18" charset="0"/>
                <a:cs typeface="Times New Roman" panose="02020603050405020304" pitchFamily="18" charset="0"/>
              </a:rPr>
              <a:t>Pedagoglarni</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rag‘batlantirish</a:t>
            </a:r>
            <a:endParaRPr lang="ru-RU" sz="3400" dirty="0">
              <a:latin typeface="Times New Roman" panose="02020603050405020304" pitchFamily="18" charset="0"/>
              <a:cs typeface="Times New Roman" panose="02020603050405020304" pitchFamily="18" charset="0"/>
            </a:endParaRPr>
          </a:p>
          <a:p>
            <a:pPr>
              <a:lnSpc>
                <a:spcPct val="120000"/>
              </a:lnSpc>
            </a:pPr>
            <a:r>
              <a:rPr lang="en-US" sz="3400" b="1" dirty="0">
                <a:latin typeface="Times New Roman" panose="02020603050405020304" pitchFamily="18" charset="0"/>
                <a:cs typeface="Times New Roman" panose="02020603050405020304" pitchFamily="18" charset="0"/>
              </a:rPr>
              <a:t>14-modda. </a:t>
            </a:r>
            <a:r>
              <a:rPr lang="en-US" sz="3400" dirty="0" err="1">
                <a:latin typeface="Times New Roman" panose="02020603050405020304" pitchFamily="18" charset="0"/>
                <a:cs typeface="Times New Roman" panose="02020603050405020304" pitchFamily="18" charset="0"/>
              </a:rPr>
              <a:t>Pedagoglarni</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ijtimoiy</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himoya</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qilish</a:t>
            </a:r>
            <a:endParaRPr lang="ru-RU" sz="3400" dirty="0">
              <a:latin typeface="Times New Roman" panose="02020603050405020304" pitchFamily="18" charset="0"/>
              <a:cs typeface="Times New Roman" panose="02020603050405020304" pitchFamily="18" charset="0"/>
            </a:endParaRPr>
          </a:p>
          <a:p>
            <a:pPr>
              <a:lnSpc>
                <a:spcPct val="120000"/>
              </a:lnSpc>
            </a:pPr>
            <a:r>
              <a:rPr lang="en-US" sz="3400" b="1" dirty="0">
                <a:latin typeface="Times New Roman" panose="02020603050405020304" pitchFamily="18" charset="0"/>
                <a:cs typeface="Times New Roman" panose="02020603050405020304" pitchFamily="18" charset="0"/>
              </a:rPr>
              <a:t>15-modda. </a:t>
            </a:r>
            <a:r>
              <a:rPr lang="en-US" sz="3400" dirty="0" err="1">
                <a:latin typeface="Times New Roman" panose="02020603050405020304" pitchFamily="18" charset="0"/>
                <a:cs typeface="Times New Roman" panose="02020603050405020304" pitchFamily="18" charset="0"/>
              </a:rPr>
              <a:t>Pedagogik</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faoliyat</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bilan</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shug‘ullanishga</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oid</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cheklovlar</a:t>
            </a:r>
            <a:endParaRPr lang="ru-RU" sz="3400" dirty="0">
              <a:latin typeface="Times New Roman" panose="02020603050405020304" pitchFamily="18" charset="0"/>
              <a:cs typeface="Times New Roman" panose="02020603050405020304" pitchFamily="18" charset="0"/>
            </a:endParaRPr>
          </a:p>
          <a:p>
            <a:pPr>
              <a:lnSpc>
                <a:spcPct val="120000"/>
              </a:lnSpc>
            </a:pPr>
            <a:r>
              <a:rPr lang="en-US" sz="3400" b="1" dirty="0">
                <a:latin typeface="Times New Roman" panose="02020603050405020304" pitchFamily="18" charset="0"/>
                <a:cs typeface="Times New Roman" panose="02020603050405020304" pitchFamily="18" charset="0"/>
              </a:rPr>
              <a:t>16-modda. </a:t>
            </a:r>
            <a:r>
              <a:rPr lang="en-US" sz="3400" dirty="0" err="1">
                <a:latin typeface="Times New Roman" panose="02020603050405020304" pitchFamily="18" charset="0"/>
                <a:cs typeface="Times New Roman" panose="02020603050405020304" pitchFamily="18" charset="0"/>
              </a:rPr>
              <a:t>Nizolarni</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hal</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etish</a:t>
            </a:r>
            <a:endParaRPr lang="ru-RU" sz="3400" dirty="0">
              <a:latin typeface="Times New Roman" panose="02020603050405020304" pitchFamily="18" charset="0"/>
              <a:cs typeface="Times New Roman" panose="02020603050405020304" pitchFamily="18" charset="0"/>
            </a:endParaRPr>
          </a:p>
          <a:p>
            <a:pPr>
              <a:lnSpc>
                <a:spcPct val="120000"/>
              </a:lnSpc>
            </a:pPr>
            <a:r>
              <a:rPr lang="en-US" sz="3400" b="1" dirty="0">
                <a:latin typeface="Times New Roman" panose="02020603050405020304" pitchFamily="18" charset="0"/>
                <a:cs typeface="Times New Roman" panose="02020603050405020304" pitchFamily="18" charset="0"/>
              </a:rPr>
              <a:t>17-modda.</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Pedagogning</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maqomi</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to‘g‘risidagi</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qonunchilikni</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buzganlik</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uchun</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javobgarlik</a:t>
            </a:r>
            <a:endParaRPr lang="ru-RU" sz="3400" dirty="0">
              <a:latin typeface="Times New Roman" panose="02020603050405020304" pitchFamily="18" charset="0"/>
              <a:cs typeface="Times New Roman" panose="02020603050405020304" pitchFamily="18" charset="0"/>
            </a:endParaRPr>
          </a:p>
          <a:p>
            <a:pPr>
              <a:lnSpc>
                <a:spcPct val="120000"/>
              </a:lnSpc>
            </a:pPr>
            <a:r>
              <a:rPr lang="en-US" sz="3400" b="1" dirty="0">
                <a:latin typeface="Times New Roman" panose="02020603050405020304" pitchFamily="18" charset="0"/>
                <a:cs typeface="Times New Roman" panose="02020603050405020304" pitchFamily="18" charset="0"/>
              </a:rPr>
              <a:t>18-modda. </a:t>
            </a:r>
            <a:r>
              <a:rPr lang="en-US" sz="3400" dirty="0" err="1">
                <a:latin typeface="Times New Roman" panose="02020603050405020304" pitchFamily="18" charset="0"/>
                <a:cs typeface="Times New Roman" panose="02020603050405020304" pitchFamily="18" charset="0"/>
              </a:rPr>
              <a:t>O‘zbekiston</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Respublikasining</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ayrim</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qonun</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hujjatlariga</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qo‘shimchalar</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va</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o‘zgartirish</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kiritish</a:t>
            </a:r>
            <a:r>
              <a:rPr lang="en-US" sz="3400" dirty="0">
                <a:latin typeface="Times New Roman" panose="02020603050405020304" pitchFamily="18" charset="0"/>
                <a:cs typeface="Times New Roman" panose="02020603050405020304" pitchFamily="18" charset="0"/>
              </a:rPr>
              <a:t> </a:t>
            </a:r>
            <a:endParaRPr lang="ru-RU" sz="3400" dirty="0">
              <a:latin typeface="Times New Roman" panose="02020603050405020304" pitchFamily="18" charset="0"/>
              <a:cs typeface="Times New Roman" panose="02020603050405020304" pitchFamily="18" charset="0"/>
            </a:endParaRPr>
          </a:p>
          <a:p>
            <a:pPr>
              <a:lnSpc>
                <a:spcPct val="120000"/>
              </a:lnSpc>
            </a:pPr>
            <a:r>
              <a:rPr lang="en-US" sz="3400" b="1" dirty="0">
                <a:latin typeface="Times New Roman" panose="02020603050405020304" pitchFamily="18" charset="0"/>
                <a:cs typeface="Times New Roman" panose="02020603050405020304" pitchFamily="18" charset="0"/>
              </a:rPr>
              <a:t>19-modda. </a:t>
            </a:r>
            <a:r>
              <a:rPr lang="en-US" sz="3400" dirty="0" err="1">
                <a:latin typeface="Times New Roman" panose="02020603050405020304" pitchFamily="18" charset="0"/>
                <a:cs typeface="Times New Roman" panose="02020603050405020304" pitchFamily="18" charset="0"/>
              </a:rPr>
              <a:t>Ushbu</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Qonunning</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ijrosini</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ijrochilarga</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yetkazilishini</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mohiyati</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va</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ahamiyati</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tushuntirilishini</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ta’minlash</a:t>
            </a:r>
            <a:endParaRPr lang="ru-RU" sz="3400" dirty="0">
              <a:latin typeface="Times New Roman" panose="02020603050405020304" pitchFamily="18" charset="0"/>
              <a:cs typeface="Times New Roman" panose="02020603050405020304" pitchFamily="18" charset="0"/>
            </a:endParaRPr>
          </a:p>
          <a:p>
            <a:pPr>
              <a:lnSpc>
                <a:spcPct val="120000"/>
              </a:lnSpc>
            </a:pPr>
            <a:r>
              <a:rPr lang="en-US" sz="3400" b="1" dirty="0">
                <a:latin typeface="Times New Roman" panose="02020603050405020304" pitchFamily="18" charset="0"/>
                <a:cs typeface="Times New Roman" panose="02020603050405020304" pitchFamily="18" charset="0"/>
              </a:rPr>
              <a:t>20-modda. </a:t>
            </a:r>
            <a:r>
              <a:rPr lang="en-US" sz="3400" dirty="0" err="1">
                <a:latin typeface="Times New Roman" panose="02020603050405020304" pitchFamily="18" charset="0"/>
                <a:cs typeface="Times New Roman" panose="02020603050405020304" pitchFamily="18" charset="0"/>
              </a:rPr>
              <a:t>Qonunchilikni</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ushbu</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Qonunga</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muvofiqlashtirish</a:t>
            </a:r>
            <a:endParaRPr lang="ru-RU" sz="3400" dirty="0">
              <a:latin typeface="Times New Roman" panose="02020603050405020304" pitchFamily="18" charset="0"/>
              <a:cs typeface="Times New Roman" panose="02020603050405020304" pitchFamily="18" charset="0"/>
            </a:endParaRPr>
          </a:p>
          <a:p>
            <a:pPr>
              <a:lnSpc>
                <a:spcPct val="120000"/>
              </a:lnSpc>
            </a:pPr>
            <a:r>
              <a:rPr lang="en-US" sz="3400" b="1" dirty="0">
                <a:latin typeface="Times New Roman" panose="02020603050405020304" pitchFamily="18" charset="0"/>
                <a:cs typeface="Times New Roman" panose="02020603050405020304" pitchFamily="18" charset="0"/>
              </a:rPr>
              <a:t>21-modda. </a:t>
            </a:r>
            <a:r>
              <a:rPr lang="en-US" sz="3400" dirty="0" err="1">
                <a:latin typeface="Times New Roman" panose="02020603050405020304" pitchFamily="18" charset="0"/>
                <a:cs typeface="Times New Roman" panose="02020603050405020304" pitchFamily="18" charset="0"/>
              </a:rPr>
              <a:t>Ushbu</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Qonunning</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kuchga</a:t>
            </a:r>
            <a:r>
              <a:rPr lang="en-US" sz="3400" dirty="0">
                <a:latin typeface="Times New Roman" panose="02020603050405020304" pitchFamily="18" charset="0"/>
                <a:cs typeface="Times New Roman" panose="02020603050405020304" pitchFamily="18" charset="0"/>
              </a:rPr>
              <a:t> </a:t>
            </a:r>
            <a:r>
              <a:rPr lang="en-US" sz="3400" dirty="0" err="1">
                <a:latin typeface="Times New Roman" panose="02020603050405020304" pitchFamily="18" charset="0"/>
                <a:cs typeface="Times New Roman" panose="02020603050405020304" pitchFamily="18" charset="0"/>
              </a:rPr>
              <a:t>kirishi</a:t>
            </a:r>
            <a:endParaRPr lang="ru-RU" sz="3400" dirty="0">
              <a:latin typeface="Times New Roman" panose="02020603050405020304" pitchFamily="18" charset="0"/>
              <a:cs typeface="Times New Roman" panose="02020603050405020304" pitchFamily="18" charset="0"/>
            </a:endParaRPr>
          </a:p>
          <a:p>
            <a:pPr marL="0" indent="0">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58004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rotWithShape="1">
          <a:blip r:embed="rId2"/>
          <a:srcRect l="25834" t="61731" r="2741" b="22273"/>
          <a:stretch/>
        </p:blipFill>
        <p:spPr>
          <a:xfrm>
            <a:off x="512619" y="1773382"/>
            <a:ext cx="11222182" cy="2812473"/>
          </a:xfrm>
          <a:prstGeom prst="rect">
            <a:avLst/>
          </a:prstGeom>
        </p:spPr>
      </p:pic>
    </p:spTree>
    <p:extLst>
      <p:ext uri="{BB962C8B-B14F-4D97-AF65-F5344CB8AC3E}">
        <p14:creationId xmlns:p14="http://schemas.microsoft.com/office/powerpoint/2010/main" val="36772625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35428" y="420914"/>
            <a:ext cx="11364685" cy="5393192"/>
          </a:xfrm>
        </p:spPr>
        <p:txBody>
          <a:bodyPr/>
          <a:lstStyle/>
          <a:p>
            <a:pPr marL="0" indent="0" algn="ctr">
              <a:buNone/>
            </a:pPr>
            <a:r>
              <a:rPr lang="en-US" b="1" dirty="0">
                <a:latin typeface="Times New Roman" panose="02020603050405020304" pitchFamily="18" charset="0"/>
                <a:cs typeface="Times New Roman" panose="02020603050405020304" pitchFamily="18" charset="0"/>
              </a:rPr>
              <a:t>O‘ZBEKISTON RESPUBLIKASINING </a:t>
            </a:r>
            <a:endParaRPr lang="en-US" b="1" dirty="0" smtClean="0">
              <a:latin typeface="Times New Roman" panose="02020603050405020304" pitchFamily="18" charset="0"/>
              <a:cs typeface="Times New Roman" panose="02020603050405020304" pitchFamily="18" charset="0"/>
            </a:endParaRPr>
          </a:p>
          <a:p>
            <a:pPr marL="0" indent="0" algn="ctr">
              <a:buNone/>
            </a:pPr>
            <a:r>
              <a:rPr lang="en-US" b="1" dirty="0" smtClean="0">
                <a:latin typeface="Times New Roman" panose="02020603050405020304" pitchFamily="18" charset="0"/>
                <a:cs typeface="Times New Roman" panose="02020603050405020304" pitchFamily="18" charset="0"/>
              </a:rPr>
              <a:t>“</a:t>
            </a:r>
            <a:r>
              <a:rPr lang="en-US" b="1" cap="all" dirty="0">
                <a:latin typeface="Times New Roman" panose="02020603050405020304" pitchFamily="18" charset="0"/>
                <a:cs typeface="Times New Roman" panose="02020603050405020304" pitchFamily="18" charset="0"/>
              </a:rPr>
              <a:t>BOLA HUQUQLARINING KAFOLATLARI </a:t>
            </a:r>
            <a:r>
              <a:rPr lang="en-US" b="1" cap="all" dirty="0" err="1">
                <a:latin typeface="Times New Roman" panose="02020603050405020304" pitchFamily="18" charset="0"/>
                <a:cs typeface="Times New Roman" panose="02020603050405020304" pitchFamily="18" charset="0"/>
              </a:rPr>
              <a:t>tO‘G‘RISIDA</a:t>
            </a:r>
            <a:r>
              <a:rPr lang="en-US" b="1" dirty="0" err="1">
                <a:latin typeface="Times New Roman" panose="02020603050405020304" pitchFamily="18" charset="0"/>
                <a:cs typeface="Times New Roman" panose="02020603050405020304" pitchFamily="18" charset="0"/>
              </a:rPr>
              <a:t>”GI</a:t>
            </a: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QONUNI</a:t>
            </a:r>
          </a:p>
          <a:p>
            <a:pPr marL="0" indent="0" algn="ctr">
              <a:buNone/>
            </a:pPr>
            <a:r>
              <a:rPr lang="en-US" b="1" dirty="0" smtClean="0">
                <a:latin typeface="Times New Roman" panose="02020603050405020304" pitchFamily="18" charset="0"/>
                <a:cs typeface="Times New Roman" panose="02020603050405020304" pitchFamily="18" charset="0"/>
              </a:rPr>
              <a:t>O‘RQ-139 SON</a:t>
            </a:r>
            <a:endParaRPr lang="ru-RU" b="1" dirty="0">
              <a:latin typeface="Times New Roman" panose="02020603050405020304" pitchFamily="18" charset="0"/>
              <a:cs typeface="Times New Roman" panose="02020603050405020304" pitchFamily="18" charset="0"/>
            </a:endParaRPr>
          </a:p>
          <a:p>
            <a:pPr marL="0" indent="0" algn="just">
              <a:buNone/>
            </a:pPr>
            <a:r>
              <a:rPr lang="uz-Cyrl-UZ" dirty="0">
                <a:latin typeface="Times New Roman" panose="02020603050405020304" pitchFamily="18" charset="0"/>
                <a:cs typeface="Times New Roman" panose="02020603050405020304" pitchFamily="18" charset="0"/>
              </a:rPr>
              <a:t>O‘zbekiston Respublikasining </a:t>
            </a:r>
            <a:r>
              <a:rPr lang="uz-Cyrl-UZ" b="1" dirty="0">
                <a:latin typeface="Times New Roman" panose="02020603050405020304" pitchFamily="18" charset="0"/>
                <a:cs typeface="Times New Roman" panose="02020603050405020304" pitchFamily="18" charset="0"/>
              </a:rPr>
              <a:t>“Bola huquqlarining kafolatlari to‘g‘risida”</a:t>
            </a:r>
            <a:r>
              <a:rPr lang="uz-Cyrl-UZ" dirty="0">
                <a:latin typeface="Times New Roman" panose="02020603050405020304" pitchFamily="18" charset="0"/>
                <a:cs typeface="Times New Roman" panose="02020603050405020304" pitchFamily="18" charset="0"/>
              </a:rPr>
              <a:t>gi qonuni O‘zbekiston Respublikasi Oliy Majlisining</a:t>
            </a:r>
            <a:r>
              <a:rPr lang="uz-Cyrl-UZ" b="1"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Qonunchilik palatasi tomonidan 2007-yil 23-noyabrda qabul qilingan, Senat tomonidan 2007-yil 1-dekabrda ma’qullangan. Qonun O‘zbekiston Respublikasi Prezidenti tomonidan </a:t>
            </a:r>
            <a:r>
              <a:rPr lang="en-US" b="1" dirty="0">
                <a:latin typeface="Times New Roman" panose="02020603050405020304" pitchFamily="18" charset="0"/>
                <a:cs typeface="Times New Roman" panose="02020603050405020304" pitchFamily="18" charset="0"/>
              </a:rPr>
              <a:t>2008-yil 7-yanvar</a:t>
            </a:r>
            <a:r>
              <a:rPr lang="uz-Cyrl-UZ" dirty="0">
                <a:latin typeface="Times New Roman" panose="02020603050405020304" pitchFamily="18" charset="0"/>
                <a:cs typeface="Times New Roman" panose="02020603050405020304" pitchFamily="18" charset="0"/>
              </a:rPr>
              <a:t>da imzolandi va</a:t>
            </a:r>
            <a:r>
              <a:rPr lang="uz-Cyrl-UZ" b="1"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kuchga kirdi. Ushbu qonun </a:t>
            </a:r>
            <a:r>
              <a:rPr lang="uz-Cyrl-UZ" b="1" dirty="0">
                <a:latin typeface="Times New Roman" panose="02020603050405020304" pitchFamily="18" charset="0"/>
                <a:cs typeface="Times New Roman" panose="02020603050405020304" pitchFamily="18" charset="0"/>
              </a:rPr>
              <a:t>4 bob va 32 modda</a:t>
            </a:r>
            <a:r>
              <a:rPr lang="uz-Cyrl-UZ" dirty="0">
                <a:latin typeface="Times New Roman" panose="02020603050405020304" pitchFamily="18" charset="0"/>
                <a:cs typeface="Times New Roman" panose="02020603050405020304" pitchFamily="18" charset="0"/>
              </a:rPr>
              <a:t>dan iborat.</a:t>
            </a:r>
            <a:endParaRPr lang="ru-RU" dirty="0">
              <a:latin typeface="Times New Roman" panose="02020603050405020304" pitchFamily="18" charset="0"/>
              <a:cs typeface="Times New Roman" panose="02020603050405020304" pitchFamily="18" charset="0"/>
            </a:endParaRPr>
          </a:p>
          <a:p>
            <a:pPr marL="0" indent="0">
              <a:buNone/>
            </a:pPr>
            <a:endParaRPr lang="ru-RU" dirty="0"/>
          </a:p>
        </p:txBody>
      </p:sp>
      <p:pic>
        <p:nvPicPr>
          <p:cNvPr id="4" name="Рисунок 3"/>
          <p:cNvPicPr>
            <a:picLocks noChangeAspect="1"/>
          </p:cNvPicPr>
          <p:nvPr/>
        </p:nvPicPr>
        <p:blipFill>
          <a:blip r:embed="rId3"/>
          <a:stretch>
            <a:fillRect/>
          </a:stretch>
        </p:blipFill>
        <p:spPr>
          <a:xfrm>
            <a:off x="7939994" y="4502831"/>
            <a:ext cx="3056198" cy="2202769"/>
          </a:xfrm>
          <a:prstGeom prst="rect">
            <a:avLst/>
          </a:prstGeom>
        </p:spPr>
      </p:pic>
    </p:spTree>
    <p:extLst>
      <p:ext uri="{BB962C8B-B14F-4D97-AF65-F5344CB8AC3E}">
        <p14:creationId xmlns:p14="http://schemas.microsoft.com/office/powerpoint/2010/main" val="98482789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406237" y="1177636"/>
            <a:ext cx="10515600" cy="4569835"/>
          </a:xfrm>
        </p:spPr>
        <p:txBody>
          <a:bodyPr/>
          <a:lstStyle/>
          <a:p>
            <a:pPr marL="0" indent="0">
              <a:buNone/>
            </a:pPr>
            <a:r>
              <a:rPr lang="az-Latn-AZ" b="1" dirty="0" smtClean="0">
                <a:latin typeface="Times New Roman" panose="02020603050405020304" pitchFamily="18" charset="0"/>
                <a:cs typeface="Times New Roman" panose="02020603050405020304" pitchFamily="18" charset="0"/>
              </a:rPr>
              <a:t>1-bob</a:t>
            </a:r>
            <a:r>
              <a:rPr lang="az-Latn-AZ" b="1" dirty="0">
                <a:latin typeface="Times New Roman" panose="02020603050405020304" pitchFamily="18" charset="0"/>
                <a:cs typeface="Times New Roman" panose="02020603050405020304" pitchFamily="18" charset="0"/>
              </a:rPr>
              <a:t>. Umumiy </a:t>
            </a:r>
            <a:r>
              <a:rPr lang="az-Latn-AZ" b="1" dirty="0" smtClean="0">
                <a:latin typeface="Times New Roman" panose="02020603050405020304" pitchFamily="18" charset="0"/>
                <a:cs typeface="Times New Roman" panose="02020603050405020304" pitchFamily="18" charset="0"/>
              </a:rPr>
              <a:t>qoidalar</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(1-6)</a:t>
            </a:r>
          </a:p>
          <a:p>
            <a:pPr marL="0" indent="0">
              <a:buNone/>
            </a:pPr>
            <a:endParaRPr lang="en-US" dirty="0" smtClean="0">
              <a:latin typeface="Times New Roman" panose="02020603050405020304" pitchFamily="18" charset="0"/>
              <a:cs typeface="Times New Roman" panose="02020603050405020304" pitchFamily="18" charset="0"/>
            </a:endParaRPr>
          </a:p>
          <a:p>
            <a:pPr marL="0" indent="0">
              <a:buNone/>
            </a:pPr>
            <a:r>
              <a:rPr lang="az-Latn-AZ" b="1" dirty="0">
                <a:latin typeface="Times New Roman" panose="02020603050405020304" pitchFamily="18" charset="0"/>
                <a:cs typeface="Times New Roman" panose="02020603050405020304" pitchFamily="18" charset="0"/>
              </a:rPr>
              <a:t>2-bob. Bola huquqlarining asosiy </a:t>
            </a:r>
            <a:r>
              <a:rPr lang="az-Latn-AZ" b="1" dirty="0" smtClean="0">
                <a:latin typeface="Times New Roman" panose="02020603050405020304" pitchFamily="18" charset="0"/>
                <a:cs typeface="Times New Roman" panose="02020603050405020304" pitchFamily="18" charset="0"/>
              </a:rPr>
              <a:t>kafolatlari</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(7-23)</a:t>
            </a:r>
          </a:p>
          <a:p>
            <a:pPr marL="0" indent="0">
              <a:buNone/>
            </a:pPr>
            <a:endParaRPr lang="en-US" dirty="0" smtClean="0">
              <a:latin typeface="Times New Roman" panose="02020603050405020304" pitchFamily="18" charset="0"/>
              <a:cs typeface="Times New Roman" panose="02020603050405020304" pitchFamily="18" charset="0"/>
            </a:endParaRPr>
          </a:p>
          <a:p>
            <a:pPr marL="0" indent="0">
              <a:buNone/>
            </a:pPr>
            <a:r>
              <a:rPr lang="az-Latn-AZ" b="1" dirty="0">
                <a:latin typeface="Times New Roman" panose="02020603050405020304" pitchFamily="18" charset="0"/>
                <a:cs typeface="Times New Roman" panose="02020603050405020304" pitchFamily="18" charset="0"/>
              </a:rPr>
              <a:t>3-bob. Ijtimoiy himoyaga muhtoj bolalar huquqlarining qo‘shimcha </a:t>
            </a:r>
            <a:r>
              <a:rPr lang="az-Latn-AZ" b="1" dirty="0" smtClean="0">
                <a:latin typeface="Times New Roman" panose="02020603050405020304" pitchFamily="18" charset="0"/>
                <a:cs typeface="Times New Roman" panose="02020603050405020304" pitchFamily="18" charset="0"/>
              </a:rPr>
              <a:t>kafolatlari</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(24-29)</a:t>
            </a:r>
          </a:p>
          <a:p>
            <a:pPr marL="0" indent="0">
              <a:buNone/>
            </a:pPr>
            <a:endParaRPr lang="en-US" dirty="0" smtClean="0">
              <a:latin typeface="Times New Roman" panose="02020603050405020304" pitchFamily="18" charset="0"/>
              <a:cs typeface="Times New Roman" panose="02020603050405020304" pitchFamily="18" charset="0"/>
            </a:endParaRPr>
          </a:p>
          <a:p>
            <a:pPr marL="0" indent="0">
              <a:buNone/>
            </a:pPr>
            <a:r>
              <a:rPr lang="az-Latn-AZ" b="1" dirty="0">
                <a:latin typeface="Times New Roman" panose="02020603050405020304" pitchFamily="18" charset="0"/>
                <a:cs typeface="Times New Roman" panose="02020603050405020304" pitchFamily="18" charset="0"/>
              </a:rPr>
              <a:t>4-bob. Yakunlovchi </a:t>
            </a:r>
            <a:r>
              <a:rPr lang="az-Latn-AZ" b="1" dirty="0" smtClean="0">
                <a:latin typeface="Times New Roman" panose="02020603050405020304" pitchFamily="18" charset="0"/>
                <a:cs typeface="Times New Roman" panose="02020603050405020304" pitchFamily="18" charset="0"/>
              </a:rPr>
              <a:t>qoidalar</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(30-32)</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28955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95745" y="775855"/>
            <a:ext cx="11097491" cy="5763490"/>
          </a:xfrm>
        </p:spPr>
        <p:txBody>
          <a:bodyPr>
            <a:normAutofit fontScale="77500" lnSpcReduction="20000"/>
          </a:bodyPr>
          <a:lstStyle/>
          <a:p>
            <a:pPr marL="0" indent="0" algn="just">
              <a:lnSpc>
                <a:spcPct val="120000"/>
              </a:lnSpc>
              <a:buNone/>
            </a:pPr>
            <a:r>
              <a:rPr lang="az-Latn-AZ" b="1" dirty="0">
                <a:latin typeface="Times New Roman" panose="02020603050405020304" pitchFamily="18" charset="0"/>
                <a:cs typeface="Times New Roman" panose="02020603050405020304" pitchFamily="18" charset="0"/>
              </a:rPr>
              <a:t>3-modda. Asosiy tushunchalar</a:t>
            </a:r>
          </a:p>
          <a:p>
            <a:pPr marL="0" indent="0" algn="just">
              <a:lnSpc>
                <a:spcPct val="120000"/>
              </a:lnSpc>
              <a:buNone/>
            </a:pPr>
            <a:r>
              <a:rPr lang="az-Latn-AZ" dirty="0">
                <a:latin typeface="Times New Roman" panose="02020603050405020304" pitchFamily="18" charset="0"/>
                <a:cs typeface="Times New Roman" panose="02020603050405020304" pitchFamily="18" charset="0"/>
              </a:rPr>
              <a:t>Ushbu Qonunda quyidagi asosiy tushunchalar qo‘llaniladi:</a:t>
            </a:r>
          </a:p>
          <a:p>
            <a:pPr algn="just">
              <a:lnSpc>
                <a:spcPct val="120000"/>
              </a:lnSpc>
            </a:pPr>
            <a:r>
              <a:rPr lang="az-Latn-AZ" b="1" dirty="0">
                <a:latin typeface="Times New Roman" panose="02020603050405020304" pitchFamily="18" charset="0"/>
                <a:cs typeface="Times New Roman" panose="02020603050405020304" pitchFamily="18" charset="0"/>
              </a:rPr>
              <a:t>bola (bolalar)</a:t>
            </a:r>
            <a:r>
              <a:rPr lang="az-Latn-AZ" dirty="0">
                <a:latin typeface="Times New Roman" panose="02020603050405020304" pitchFamily="18" charset="0"/>
                <a:cs typeface="Times New Roman" panose="02020603050405020304" pitchFamily="18" charset="0"/>
              </a:rPr>
              <a:t> — o‘n sakkiz yoshga to‘lgunga (voyaga yetgunga) qadar bo‘lgan shaxs (shaxslar);</a:t>
            </a:r>
          </a:p>
          <a:p>
            <a:pPr algn="just">
              <a:lnSpc>
                <a:spcPct val="120000"/>
              </a:lnSpc>
            </a:pPr>
            <a:r>
              <a:rPr lang="az-Latn-AZ" b="1" dirty="0">
                <a:latin typeface="Times New Roman" panose="02020603050405020304" pitchFamily="18" charset="0"/>
                <a:cs typeface="Times New Roman" panose="02020603050405020304" pitchFamily="18" charset="0"/>
              </a:rPr>
              <a:t>bolaning qonuniy vakillari</a:t>
            </a:r>
            <a:r>
              <a:rPr lang="az-Latn-AZ" dirty="0">
                <a:latin typeface="Times New Roman" panose="02020603050405020304" pitchFamily="18" charset="0"/>
                <a:cs typeface="Times New Roman" panose="02020603050405020304" pitchFamily="18" charset="0"/>
              </a:rPr>
              <a:t> — ota-onalar, farzandlikka oluvchilar, vasiylar, homiylar;</a:t>
            </a:r>
          </a:p>
          <a:p>
            <a:pPr algn="just">
              <a:lnSpc>
                <a:spcPct val="120000"/>
              </a:lnSpc>
            </a:pPr>
            <a:r>
              <a:rPr lang="az-Latn-AZ" b="1" dirty="0">
                <a:latin typeface="Times New Roman" panose="02020603050405020304" pitchFamily="18" charset="0"/>
                <a:cs typeface="Times New Roman" panose="02020603050405020304" pitchFamily="18" charset="0"/>
              </a:rPr>
              <a:t>vasiylik va homiylik</a:t>
            </a:r>
            <a:r>
              <a:rPr lang="az-Latn-AZ" dirty="0">
                <a:latin typeface="Times New Roman" panose="02020603050405020304" pitchFamily="18" charset="0"/>
                <a:cs typeface="Times New Roman" panose="02020603050405020304" pitchFamily="18" charset="0"/>
              </a:rPr>
              <a:t> — ota-ona qaramog‘idan mahrum bo‘lgan bolalarni ularga ta’minot, tarbiya hamda ta’lim berish, shuningdek ularning huquqlari, erkinliklari va qonuniy manfaatlarini himoya qilish maqsadida joylashtirishning huquqiy shakli. Vasiylik o‘n to‘rt yoshga to‘lmagan, homiylik esa o‘n to‘rt yoshdan o‘n sakkiz yoshgacha bo‘lgan bolalarga nisbatan belgilanadi;</a:t>
            </a:r>
          </a:p>
          <a:p>
            <a:pPr algn="just">
              <a:lnSpc>
                <a:spcPct val="120000"/>
              </a:lnSpc>
            </a:pPr>
            <a:r>
              <a:rPr lang="az-Latn-AZ" b="1" dirty="0">
                <a:latin typeface="Times New Roman" panose="02020603050405020304" pitchFamily="18" charset="0"/>
                <a:cs typeface="Times New Roman" panose="02020603050405020304" pitchFamily="18" charset="0"/>
              </a:rPr>
              <a:t>yetim bola</a:t>
            </a:r>
            <a:r>
              <a:rPr lang="az-Latn-AZ" dirty="0">
                <a:latin typeface="Times New Roman" panose="02020603050405020304" pitchFamily="18" charset="0"/>
                <a:cs typeface="Times New Roman" panose="02020603050405020304" pitchFamily="18" charset="0"/>
              </a:rPr>
              <a:t> — otasi ham, onasi ham vafot etgan yoki ular sud qaroriga binoan vafot etgan deb e’lon qilingan bola;</a:t>
            </a:r>
          </a:p>
          <a:p>
            <a:pPr algn="just">
              <a:lnSpc>
                <a:spcPct val="120000"/>
              </a:lnSpc>
            </a:pPr>
            <a:r>
              <a:rPr lang="az-Latn-AZ" b="1" dirty="0">
                <a:latin typeface="Times New Roman" panose="02020603050405020304" pitchFamily="18" charset="0"/>
                <a:cs typeface="Times New Roman" panose="02020603050405020304" pitchFamily="18" charset="0"/>
              </a:rPr>
              <a:t>jismoniy va (yoki) ruhiy rivojlanishida nuqsonlari bo‘lgan bola</a:t>
            </a:r>
            <a:r>
              <a:rPr lang="az-Latn-AZ" dirty="0">
                <a:latin typeface="Times New Roman" panose="02020603050405020304" pitchFamily="18" charset="0"/>
                <a:cs typeface="Times New Roman" panose="02020603050405020304" pitchFamily="18" charset="0"/>
              </a:rPr>
              <a:t> — nogironlikni belgilash uchun yetarli bo‘lmagan jismoniy, aqliy, sensor (sezgi) va (yoki) ruhiy nuqsonlari bo‘lgan bola;</a:t>
            </a:r>
          </a:p>
          <a:p>
            <a:pPr marL="0" indent="0">
              <a:buNone/>
            </a:pPr>
            <a:endParaRPr lang="ru-RU" dirty="0"/>
          </a:p>
        </p:txBody>
      </p:sp>
    </p:spTree>
    <p:extLst>
      <p:ext uri="{BB962C8B-B14F-4D97-AF65-F5344CB8AC3E}">
        <p14:creationId xmlns:p14="http://schemas.microsoft.com/office/powerpoint/2010/main" val="9410143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62000" y="678872"/>
            <a:ext cx="10688782" cy="6179128"/>
          </a:xfrm>
        </p:spPr>
        <p:txBody>
          <a:bodyPr>
            <a:noAutofit/>
          </a:bodyPr>
          <a:lstStyle/>
          <a:p>
            <a:pPr algn="just">
              <a:lnSpc>
                <a:spcPct val="120000"/>
              </a:lnSpc>
            </a:pPr>
            <a:r>
              <a:rPr lang="az-Latn-AZ" sz="2000" b="1" dirty="0">
                <a:latin typeface="Times New Roman" panose="02020603050405020304" pitchFamily="18" charset="0"/>
                <a:cs typeface="Times New Roman" panose="02020603050405020304" pitchFamily="18" charset="0"/>
              </a:rPr>
              <a:t>ijtimoiy himoyaga muhtoj bolalar</a:t>
            </a:r>
            <a:r>
              <a:rPr lang="az-Latn-AZ" sz="2000" dirty="0">
                <a:latin typeface="Times New Roman" panose="02020603050405020304" pitchFamily="18" charset="0"/>
                <a:cs typeface="Times New Roman" panose="02020603050405020304" pitchFamily="18" charset="0"/>
              </a:rPr>
              <a:t> — yuzaga kelgan holatlar sababli og‘ir turmush sharoitida qolgan, davlat va jamiyat tomonidan alohida himoya qilishga hamda qo‘llab-quvvatlashga muhtoj bolalar, shu </a:t>
            </a:r>
            <a:r>
              <a:rPr lang="az-Latn-AZ" sz="2000" dirty="0" smtClean="0">
                <a:latin typeface="Times New Roman" panose="02020603050405020304" pitchFamily="18" charset="0"/>
                <a:cs typeface="Times New Roman" panose="02020603050405020304" pitchFamily="18" charset="0"/>
              </a:rPr>
              <a:t>jumladan:</a:t>
            </a:r>
            <a:endParaRPr lang="az-Latn-AZ" sz="2000" i="1" dirty="0" smtClean="0">
              <a:latin typeface="Times New Roman" panose="02020603050405020304" pitchFamily="18" charset="0"/>
              <a:cs typeface="Times New Roman" panose="02020603050405020304" pitchFamily="18" charset="0"/>
            </a:endParaRPr>
          </a:p>
          <a:p>
            <a:pPr algn="just">
              <a:lnSpc>
                <a:spcPct val="120000"/>
              </a:lnSpc>
            </a:pPr>
            <a:r>
              <a:rPr lang="az-Latn-AZ" sz="2000" dirty="0" smtClean="0">
                <a:latin typeface="Times New Roman" panose="02020603050405020304" pitchFamily="18" charset="0"/>
                <a:cs typeface="Times New Roman" panose="02020603050405020304" pitchFamily="18" charset="0"/>
              </a:rPr>
              <a:t>nogironligi </a:t>
            </a:r>
            <a:r>
              <a:rPr lang="az-Latn-AZ" sz="2000" dirty="0">
                <a:latin typeface="Times New Roman" panose="02020603050405020304" pitchFamily="18" charset="0"/>
                <a:cs typeface="Times New Roman" panose="02020603050405020304" pitchFamily="18" charset="0"/>
              </a:rPr>
              <a:t>bo‘lgan bolalar;</a:t>
            </a:r>
          </a:p>
          <a:p>
            <a:pPr algn="just">
              <a:lnSpc>
                <a:spcPct val="120000"/>
              </a:lnSpc>
            </a:pPr>
            <a:r>
              <a:rPr lang="az-Latn-AZ" sz="2000" dirty="0" smtClean="0">
                <a:latin typeface="Times New Roman" panose="02020603050405020304" pitchFamily="18" charset="0"/>
                <a:cs typeface="Times New Roman" panose="02020603050405020304" pitchFamily="18" charset="0"/>
              </a:rPr>
              <a:t>jismoniy </a:t>
            </a:r>
            <a:r>
              <a:rPr lang="az-Latn-AZ" sz="2000" dirty="0">
                <a:latin typeface="Times New Roman" panose="02020603050405020304" pitchFamily="18" charset="0"/>
                <a:cs typeface="Times New Roman" panose="02020603050405020304" pitchFamily="18" charset="0"/>
              </a:rPr>
              <a:t>va (yoki) ruhiy rivojlanishida nuqsonlari bo‘lgan bolalar;</a:t>
            </a:r>
          </a:p>
          <a:p>
            <a:pPr algn="just">
              <a:lnSpc>
                <a:spcPct val="120000"/>
              </a:lnSpc>
            </a:pPr>
            <a:r>
              <a:rPr lang="az-Latn-AZ" sz="2000" dirty="0">
                <a:latin typeface="Times New Roman" panose="02020603050405020304" pitchFamily="18" charset="0"/>
                <a:cs typeface="Times New Roman" panose="02020603050405020304" pitchFamily="18" charset="0"/>
              </a:rPr>
              <a:t>yetim bolalar;</a:t>
            </a:r>
          </a:p>
          <a:p>
            <a:pPr algn="just">
              <a:lnSpc>
                <a:spcPct val="120000"/>
              </a:lnSpc>
            </a:pPr>
            <a:r>
              <a:rPr lang="az-Latn-AZ" sz="2000" dirty="0">
                <a:latin typeface="Times New Roman" panose="02020603050405020304" pitchFamily="18" charset="0"/>
                <a:cs typeface="Times New Roman" panose="02020603050405020304" pitchFamily="18" charset="0"/>
              </a:rPr>
              <a:t>ota-ona qaramog‘idan mahrum bo‘lgan bolalar;</a:t>
            </a:r>
          </a:p>
          <a:p>
            <a:pPr algn="just">
              <a:lnSpc>
                <a:spcPct val="120000"/>
              </a:lnSpc>
            </a:pPr>
            <a:r>
              <a:rPr lang="az-Latn-AZ" sz="2000" dirty="0">
                <a:latin typeface="Times New Roman" panose="02020603050405020304" pitchFamily="18" charset="0"/>
                <a:cs typeface="Times New Roman" panose="02020603050405020304" pitchFamily="18" charset="0"/>
              </a:rPr>
              <a:t>ixtisoslashtirilgan bolalar muassasalarida tarbiyalanayotgan bolalar;</a:t>
            </a:r>
          </a:p>
          <a:p>
            <a:pPr algn="just">
              <a:lnSpc>
                <a:spcPct val="120000"/>
              </a:lnSpc>
            </a:pPr>
            <a:r>
              <a:rPr lang="az-Latn-AZ" sz="2000" dirty="0">
                <a:latin typeface="Times New Roman" panose="02020603050405020304" pitchFamily="18" charset="0"/>
                <a:cs typeface="Times New Roman" panose="02020603050405020304" pitchFamily="18" charset="0"/>
              </a:rPr>
              <a:t>muayyan yashash joyiga ega bo‘lmagan bolalar;</a:t>
            </a:r>
          </a:p>
          <a:p>
            <a:pPr algn="just">
              <a:lnSpc>
                <a:spcPct val="120000"/>
              </a:lnSpc>
            </a:pPr>
            <a:r>
              <a:rPr lang="az-Latn-AZ" sz="2000" dirty="0">
                <a:latin typeface="Times New Roman" panose="02020603050405020304" pitchFamily="18" charset="0"/>
                <a:cs typeface="Times New Roman" panose="02020603050405020304" pitchFamily="18" charset="0"/>
              </a:rPr>
              <a:t>kam ta’minlangan oilalardagi bolalar;</a:t>
            </a:r>
          </a:p>
          <a:p>
            <a:pPr algn="just">
              <a:lnSpc>
                <a:spcPct val="120000"/>
              </a:lnSpc>
            </a:pPr>
            <a:r>
              <a:rPr lang="az-Latn-AZ" sz="2000" dirty="0">
                <a:latin typeface="Times New Roman" panose="02020603050405020304" pitchFamily="18" charset="0"/>
                <a:cs typeface="Times New Roman" panose="02020603050405020304" pitchFamily="18" charset="0"/>
              </a:rPr>
              <a:t>jinoiy javobgarlikka tortilgan va jazoni ijro etish muassasalarida turgan bolalar;</a:t>
            </a:r>
          </a:p>
          <a:p>
            <a:pPr algn="just">
              <a:lnSpc>
                <a:spcPct val="120000"/>
              </a:lnSpc>
            </a:pPr>
            <a:r>
              <a:rPr lang="az-Latn-AZ" sz="2000" dirty="0">
                <a:latin typeface="Times New Roman" panose="02020603050405020304" pitchFamily="18" charset="0"/>
                <a:cs typeface="Times New Roman" panose="02020603050405020304" pitchFamily="18" charset="0"/>
              </a:rPr>
              <a:t>zo‘ravonlik va ekspluatatsiya, qurolli mojarolar va tabiiy ofatlar natijasida jabrlangan bolalar;</a:t>
            </a:r>
          </a:p>
          <a:p>
            <a:pPr marL="0" indent="0" algn="just">
              <a:lnSpc>
                <a:spcPct val="120000"/>
              </a:lnSpc>
              <a:buNone/>
            </a:pPr>
            <a:r>
              <a:rPr lang="az-Latn-AZ" sz="1400" dirty="0" smtClean="0">
                <a:latin typeface="Times New Roman" panose="02020603050405020304" pitchFamily="18" charset="0"/>
                <a:cs typeface="Times New Roman" panose="02020603050405020304" pitchFamily="18" charset="0"/>
              </a:rPr>
              <a:t/>
            </a:r>
            <a:br>
              <a:rPr lang="az-Latn-AZ" sz="1400" dirty="0" smtClean="0">
                <a:latin typeface="Times New Roman" panose="02020603050405020304" pitchFamily="18" charset="0"/>
                <a:cs typeface="Times New Roman" panose="02020603050405020304" pitchFamily="18" charset="0"/>
              </a:rPr>
            </a:br>
            <a:endParaRPr lang="ru-RU"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76581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762000"/>
            <a:ext cx="10515600" cy="5414963"/>
          </a:xfrm>
        </p:spPr>
        <p:txBody>
          <a:bodyPr>
            <a:normAutofit fontScale="77500" lnSpcReduction="20000"/>
          </a:bodyPr>
          <a:lstStyle/>
          <a:p>
            <a:pPr algn="just">
              <a:lnSpc>
                <a:spcPct val="120000"/>
              </a:lnSpc>
            </a:pPr>
            <a:r>
              <a:rPr lang="az-Latn-AZ" b="1" dirty="0">
                <a:latin typeface="Times New Roman" panose="02020603050405020304" pitchFamily="18" charset="0"/>
                <a:cs typeface="Times New Roman" panose="02020603050405020304" pitchFamily="18" charset="0"/>
              </a:rPr>
              <a:t>nogironligi bo‘lgan bolalar (bola)</a:t>
            </a:r>
            <a:r>
              <a:rPr lang="az-Latn-AZ" dirty="0">
                <a:latin typeface="Times New Roman" panose="02020603050405020304" pitchFamily="18" charset="0"/>
                <a:cs typeface="Times New Roman" panose="02020603050405020304" pitchFamily="18" charset="0"/>
              </a:rPr>
              <a:t> — barqaror jismoniy, aqliy, sensor (sezgi) yoki ruhiy nuqsonlari mavjudligi oqibatida hayot faoliyati cheklanganligi munosabati bilan davlat va jamiyat tomonidan ijtimoiy yordam ko‘rsatilishiga hamda o‘z huquqlari va qonuniy manfaatlari himoya qilinishiga muhtoj bo‘lgan bolalar (bola);</a:t>
            </a:r>
          </a:p>
          <a:p>
            <a:pPr algn="just">
              <a:lnSpc>
                <a:spcPct val="120000"/>
              </a:lnSpc>
            </a:pPr>
            <a:r>
              <a:rPr lang="az-Latn-AZ" b="1" dirty="0">
                <a:latin typeface="Times New Roman" panose="02020603050405020304" pitchFamily="18" charset="0"/>
                <a:cs typeface="Times New Roman" panose="02020603050405020304" pitchFamily="18" charset="0"/>
              </a:rPr>
              <a:t>ota-onaning o‘rnini bosuvchi shaxslar</a:t>
            </a:r>
            <a:r>
              <a:rPr lang="az-Latn-AZ" dirty="0">
                <a:latin typeface="Times New Roman" panose="02020603050405020304" pitchFamily="18" charset="0"/>
                <a:cs typeface="Times New Roman" panose="02020603050405020304" pitchFamily="18" charset="0"/>
              </a:rPr>
              <a:t> — qonunda belgilangan tartibda bolaga nisbatan ota-onalik huquqini amalga oshiruvchi va ota-onalik majburiyatlarini bajaruvchi, lekin bolaning ota-onasi bo‘lmagan shaxslar (farzandlikka oluvchilar, vasiylar va homiylar);</a:t>
            </a:r>
          </a:p>
          <a:p>
            <a:pPr algn="just">
              <a:lnSpc>
                <a:spcPct val="120000"/>
              </a:lnSpc>
            </a:pPr>
            <a:r>
              <a:rPr lang="az-Latn-AZ" b="1" dirty="0">
                <a:latin typeface="Times New Roman" panose="02020603050405020304" pitchFamily="18" charset="0"/>
                <a:cs typeface="Times New Roman" panose="02020603050405020304" pitchFamily="18" charset="0"/>
              </a:rPr>
              <a:t>ota-ona qaramog‘idan mahrum bo‘lgan bola</a:t>
            </a:r>
            <a:r>
              <a:rPr lang="az-Latn-AZ" dirty="0">
                <a:latin typeface="Times New Roman" panose="02020603050405020304" pitchFamily="18" charset="0"/>
                <a:cs typeface="Times New Roman" panose="02020603050405020304" pitchFamily="18" charset="0"/>
              </a:rPr>
              <a:t> — ota-onalik huquqidan mahrum qilinganligi yoki cheklanganligi, bedarak yo‘qolgan yoki muomalaga layoqatsiz deb topilganligi yoxud muomalaga layoqati cheklanganligi, bolani tarbiyalashdan yoki uning huquq va manfaatlarini himoya qilishdan bo‘yin tovlaganligi, shu jumladan, uzrsiz sabablarga ko‘ra o‘z bolasini </a:t>
            </a:r>
            <a:r>
              <a:rPr lang="az-Latn-AZ" dirty="0" smtClean="0">
                <a:latin typeface="Times New Roman" panose="02020603050405020304" pitchFamily="18" charset="0"/>
                <a:cs typeface="Times New Roman" panose="02020603050405020304" pitchFamily="18" charset="0"/>
              </a:rPr>
              <a:t>tug‘ruqxona </a:t>
            </a:r>
            <a:r>
              <a:rPr lang="az-Latn-AZ" dirty="0">
                <a:latin typeface="Times New Roman" panose="02020603050405020304" pitchFamily="18" charset="0"/>
                <a:cs typeface="Times New Roman" panose="02020603050405020304" pitchFamily="18" charset="0"/>
              </a:rPr>
              <a:t>yoki boshqa davolash muassasasidan</a:t>
            </a:r>
            <a:r>
              <a:rPr lang="az-Latn-AZ" dirty="0" smtClean="0">
                <a:latin typeface="Times New Roman" panose="02020603050405020304" pitchFamily="18" charset="0"/>
                <a:cs typeface="Times New Roman" panose="02020603050405020304" pitchFamily="18" charset="0"/>
              </a:rPr>
              <a:t>, </a:t>
            </a:r>
            <a:r>
              <a:rPr lang="az-Latn-AZ" dirty="0">
                <a:latin typeface="Times New Roman" panose="02020603050405020304" pitchFamily="18" charset="0"/>
                <a:cs typeface="Times New Roman" panose="02020603050405020304" pitchFamily="18" charset="0"/>
              </a:rPr>
              <a:t>aholini ijtimoiy himoyalash muassasasi va shunga o‘xshash boshqa muassasalardan olishdan bosh tortganligi yoxud ota-ona qaramog‘i mavjud bo‘lmagan boshqa holatlar sababli ota-ona yoki yagona ota (ona) qaramog‘idan mahrum bo‘lgan bola.</a:t>
            </a:r>
          </a:p>
          <a:p>
            <a:pPr marL="0" indent="0">
              <a:buNone/>
            </a:pPr>
            <a:endParaRPr lang="ru-RU" dirty="0"/>
          </a:p>
        </p:txBody>
      </p:sp>
    </p:spTree>
    <p:extLst>
      <p:ext uri="{BB962C8B-B14F-4D97-AF65-F5344CB8AC3E}">
        <p14:creationId xmlns:p14="http://schemas.microsoft.com/office/powerpoint/2010/main" val="75274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93486" y="464457"/>
            <a:ext cx="11292114" cy="5712506"/>
          </a:xfrm>
        </p:spPr>
        <p:txBody>
          <a:bodyPr/>
          <a:lstStyle/>
          <a:p>
            <a:pPr marL="0" indent="0" algn="ctr">
              <a:lnSpc>
                <a:spcPct val="100000"/>
              </a:lnSpc>
              <a:buNone/>
            </a:pPr>
            <a:r>
              <a:rPr lang="uz-Cyrl-UZ" b="1" dirty="0">
                <a:latin typeface="Times New Roman" panose="02020603050405020304" pitchFamily="18" charset="0"/>
                <a:cs typeface="Times New Roman" panose="02020603050405020304" pitchFamily="18" charset="0"/>
              </a:rPr>
              <a:t>O‘ZBEKISTON RESPUBLIKASINING </a:t>
            </a:r>
            <a:endParaRPr lang="en-US" b="1" dirty="0" smtClean="0">
              <a:latin typeface="Times New Roman" panose="02020603050405020304" pitchFamily="18" charset="0"/>
              <a:cs typeface="Times New Roman" panose="02020603050405020304" pitchFamily="18" charset="0"/>
            </a:endParaRPr>
          </a:p>
          <a:p>
            <a:pPr marL="0" indent="0" algn="ctr">
              <a:lnSpc>
                <a:spcPct val="100000"/>
              </a:lnSpc>
              <a:buNone/>
            </a:pPr>
            <a:r>
              <a:rPr lang="uz-Cyrl-UZ" b="1" dirty="0" smtClean="0">
                <a:latin typeface="Times New Roman" panose="02020603050405020304" pitchFamily="18" charset="0"/>
                <a:cs typeface="Times New Roman" panose="02020603050405020304" pitchFamily="18" charset="0"/>
              </a:rPr>
              <a:t>“</a:t>
            </a:r>
            <a:r>
              <a:rPr lang="uz-Cyrl-UZ" b="1" dirty="0">
                <a:latin typeface="Times New Roman" panose="02020603050405020304" pitchFamily="18" charset="0"/>
                <a:cs typeface="Times New Roman" panose="02020603050405020304" pitchFamily="18" charset="0"/>
              </a:rPr>
              <a:t>BOLALARNI ULARNING SOG‘LIG‘IGA ZARAR </a:t>
            </a:r>
            <a:r>
              <a:rPr lang="uz-Cyrl-UZ" b="1" dirty="0" smtClean="0">
                <a:latin typeface="Times New Roman" panose="02020603050405020304" pitchFamily="18" charset="0"/>
                <a:cs typeface="Times New Roman" panose="02020603050405020304" pitchFamily="18" charset="0"/>
              </a:rPr>
              <a:t>YETKAZUVC</a:t>
            </a:r>
            <a:r>
              <a:rPr lang="en-US" b="1" dirty="0" smtClean="0">
                <a:latin typeface="Times New Roman" panose="02020603050405020304" pitchFamily="18" charset="0"/>
                <a:cs typeface="Times New Roman" panose="02020603050405020304" pitchFamily="18" charset="0"/>
              </a:rPr>
              <a:t>H</a:t>
            </a:r>
            <a:r>
              <a:rPr lang="uz-Cyrl-UZ" b="1" dirty="0" smtClean="0">
                <a:latin typeface="Times New Roman" panose="02020603050405020304" pitchFamily="18" charset="0"/>
                <a:cs typeface="Times New Roman" panose="02020603050405020304" pitchFamily="18" charset="0"/>
              </a:rPr>
              <a:t>I </a:t>
            </a:r>
            <a:r>
              <a:rPr lang="uz-Cyrl-UZ" b="1" dirty="0">
                <a:latin typeface="Times New Roman" panose="02020603050405020304" pitchFamily="18" charset="0"/>
                <a:cs typeface="Times New Roman" panose="02020603050405020304" pitchFamily="18" charset="0"/>
              </a:rPr>
              <a:t>AXBOROTDAN </a:t>
            </a:r>
            <a:r>
              <a:rPr lang="uz-Cyrl-UZ" b="1" dirty="0" smtClean="0">
                <a:latin typeface="Times New Roman" panose="02020603050405020304" pitchFamily="18" charset="0"/>
                <a:cs typeface="Times New Roman" panose="02020603050405020304" pitchFamily="18" charset="0"/>
              </a:rPr>
              <a:t>HIMOY</a:t>
            </a:r>
            <a:r>
              <a:rPr lang="en-US" b="1" dirty="0" smtClean="0">
                <a:latin typeface="Times New Roman" panose="02020603050405020304" pitchFamily="18" charset="0"/>
                <a:cs typeface="Times New Roman" panose="02020603050405020304" pitchFamily="18" charset="0"/>
              </a:rPr>
              <a:t>A</a:t>
            </a:r>
            <a:r>
              <a:rPr lang="uz-Cyrl-UZ" b="1" dirty="0" smtClean="0">
                <a:latin typeface="Times New Roman" panose="02020603050405020304" pitchFamily="18" charset="0"/>
                <a:cs typeface="Times New Roman" panose="02020603050405020304" pitchFamily="18" charset="0"/>
              </a:rPr>
              <a:t> QILIS</a:t>
            </a:r>
            <a:r>
              <a:rPr lang="en-US" b="1" dirty="0" smtClean="0">
                <a:latin typeface="Times New Roman" panose="02020603050405020304" pitchFamily="18" charset="0"/>
                <a:cs typeface="Times New Roman" panose="02020603050405020304" pitchFamily="18" charset="0"/>
              </a:rPr>
              <a:t>H</a:t>
            </a:r>
            <a:r>
              <a:rPr lang="uz-Cyrl-UZ" b="1" cap="all" dirty="0" smtClean="0">
                <a:latin typeface="Times New Roman" panose="02020603050405020304" pitchFamily="18" charset="0"/>
                <a:cs typeface="Times New Roman" panose="02020603050405020304" pitchFamily="18" charset="0"/>
              </a:rPr>
              <a:t> </a:t>
            </a:r>
            <a:r>
              <a:rPr lang="uz-Cyrl-UZ" b="1" cap="all" dirty="0">
                <a:latin typeface="Times New Roman" panose="02020603050405020304" pitchFamily="18" charset="0"/>
                <a:cs typeface="Times New Roman" panose="02020603050405020304" pitchFamily="18" charset="0"/>
              </a:rPr>
              <a:t>tO‘G‘RISIDA</a:t>
            </a:r>
            <a:r>
              <a:rPr lang="uz-Cyrl-UZ" b="1" dirty="0">
                <a:latin typeface="Times New Roman" panose="02020603050405020304" pitchFamily="18" charset="0"/>
                <a:cs typeface="Times New Roman" panose="02020603050405020304" pitchFamily="18" charset="0"/>
              </a:rPr>
              <a:t>”GI </a:t>
            </a:r>
            <a:r>
              <a:rPr lang="uz-Cyrl-UZ" b="1" dirty="0" smtClean="0">
                <a:latin typeface="Times New Roman" panose="02020603050405020304" pitchFamily="18" charset="0"/>
                <a:cs typeface="Times New Roman" panose="02020603050405020304" pitchFamily="18" charset="0"/>
              </a:rPr>
              <a:t>QONUNI</a:t>
            </a:r>
            <a:endParaRPr lang="en-US" b="1" dirty="0" smtClean="0">
              <a:latin typeface="Times New Roman" panose="02020603050405020304" pitchFamily="18" charset="0"/>
              <a:cs typeface="Times New Roman" panose="02020603050405020304" pitchFamily="18" charset="0"/>
            </a:endParaRPr>
          </a:p>
          <a:p>
            <a:pPr marL="0" indent="0" algn="ctr">
              <a:lnSpc>
                <a:spcPct val="100000"/>
              </a:lnSpc>
              <a:buNone/>
            </a:pPr>
            <a:r>
              <a:rPr lang="en-US" b="1" dirty="0" smtClean="0">
                <a:latin typeface="Times New Roman" panose="02020603050405020304" pitchFamily="18" charset="0"/>
                <a:cs typeface="Times New Roman" panose="02020603050405020304" pitchFamily="18" charset="0"/>
              </a:rPr>
              <a:t>O‘RQ-444 son</a:t>
            </a:r>
            <a:endParaRPr lang="ru-RU" b="1" dirty="0">
              <a:latin typeface="Times New Roman" panose="02020603050405020304" pitchFamily="18" charset="0"/>
              <a:cs typeface="Times New Roman" panose="02020603050405020304" pitchFamily="18" charset="0"/>
            </a:endParaRPr>
          </a:p>
          <a:p>
            <a:pPr algn="just">
              <a:lnSpc>
                <a:spcPct val="100000"/>
              </a:lnSpc>
            </a:pPr>
            <a:r>
              <a:rPr lang="uz-Cyrl-UZ" dirty="0">
                <a:latin typeface="Times New Roman" panose="02020603050405020304" pitchFamily="18" charset="0"/>
                <a:cs typeface="Times New Roman" panose="02020603050405020304" pitchFamily="18" charset="0"/>
              </a:rPr>
              <a:t>O‘zbekiston Respublikasining </a:t>
            </a:r>
            <a:r>
              <a:rPr lang="uz-Cyrl-UZ" b="1" dirty="0">
                <a:latin typeface="Times New Roman" panose="02020603050405020304" pitchFamily="18" charset="0"/>
                <a:cs typeface="Times New Roman" panose="02020603050405020304" pitchFamily="18" charset="0"/>
              </a:rPr>
              <a:t>“Bolalarni ularning sog‘lig‘iga zarar yetkazuvchi axborotdan himoya qilish to‘g‘risida”</a:t>
            </a:r>
            <a:r>
              <a:rPr lang="uz-Cyrl-UZ" dirty="0">
                <a:latin typeface="Times New Roman" panose="02020603050405020304" pitchFamily="18" charset="0"/>
                <a:cs typeface="Times New Roman" panose="02020603050405020304" pitchFamily="18" charset="0"/>
              </a:rPr>
              <a:t>gi qonuni O‘zbekiston Respublikasi Oliy Majlisining</a:t>
            </a:r>
            <a:r>
              <a:rPr lang="uz-Cyrl-UZ" b="1"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Qonunchilik palatasi tomonidan 2017-yil 15-avgustda qabul qilingan, Senat tomonidan 2017-yil 24-avgustda ma’qullangan. Qonun O‘zbekiston Respublikasi Prezidenti tomonidan </a:t>
            </a:r>
            <a:r>
              <a:rPr lang="uz-Cyrl-UZ" b="1" dirty="0">
                <a:latin typeface="Times New Roman" panose="02020603050405020304" pitchFamily="18" charset="0"/>
                <a:cs typeface="Times New Roman" panose="02020603050405020304" pitchFamily="18" charset="0"/>
              </a:rPr>
              <a:t>2017-yil 8-sentyabr</a:t>
            </a:r>
            <a:r>
              <a:rPr lang="uz-Cyrl-UZ" dirty="0">
                <a:latin typeface="Times New Roman" panose="02020603050405020304" pitchFamily="18" charset="0"/>
                <a:cs typeface="Times New Roman" panose="02020603050405020304" pitchFamily="18" charset="0"/>
              </a:rPr>
              <a:t>da </a:t>
            </a:r>
            <a:r>
              <a:rPr lang="uz-Cyrl-UZ" dirty="0" smtClean="0">
                <a:latin typeface="Times New Roman" panose="02020603050405020304" pitchFamily="18" charset="0"/>
                <a:cs typeface="Times New Roman" panose="02020603050405020304" pitchFamily="18" charset="0"/>
              </a:rPr>
              <a:t>imzolandi</a:t>
            </a:r>
            <a:r>
              <a:rPr lang="en-US"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va</a:t>
            </a:r>
            <a:r>
              <a:rPr lang="uz-Cyrl-UZ" b="1" dirty="0" smtClean="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6 oydan keyin kuchga kirdi. </a:t>
            </a:r>
            <a:r>
              <a:rPr lang="uz-Cyrl-UZ" dirty="0" smtClean="0">
                <a:latin typeface="Times New Roman" panose="02020603050405020304" pitchFamily="18" charset="0"/>
                <a:cs typeface="Times New Roman" panose="02020603050405020304" pitchFamily="18" charset="0"/>
              </a:rPr>
              <a:t>Ushbu </a:t>
            </a:r>
            <a:r>
              <a:rPr lang="uz-Cyrl-UZ" dirty="0">
                <a:latin typeface="Times New Roman" panose="02020603050405020304" pitchFamily="18" charset="0"/>
                <a:cs typeface="Times New Roman" panose="02020603050405020304" pitchFamily="18" charset="0"/>
              </a:rPr>
              <a:t>qonun </a:t>
            </a:r>
            <a:r>
              <a:rPr lang="uz-Cyrl-UZ" b="1" dirty="0">
                <a:latin typeface="Times New Roman" panose="02020603050405020304" pitchFamily="18" charset="0"/>
                <a:cs typeface="Times New Roman" panose="02020603050405020304" pitchFamily="18" charset="0"/>
              </a:rPr>
              <a:t>6 bob va 27 modda</a:t>
            </a:r>
            <a:r>
              <a:rPr lang="uz-Cyrl-UZ" dirty="0">
                <a:latin typeface="Times New Roman" panose="02020603050405020304" pitchFamily="18" charset="0"/>
                <a:cs typeface="Times New Roman" panose="02020603050405020304" pitchFamily="18" charset="0"/>
              </a:rPr>
              <a:t>dan iborat.</a:t>
            </a:r>
            <a:endParaRPr lang="ru-RU" dirty="0">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11386480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872836"/>
            <a:ext cx="10515600" cy="5304127"/>
          </a:xfrm>
        </p:spPr>
        <p:txBody>
          <a:bodyPr>
            <a:normAutofit fontScale="92500" lnSpcReduction="20000"/>
          </a:bodyPr>
          <a:lstStyle/>
          <a:p>
            <a:pPr marL="0" indent="0" algn="just">
              <a:lnSpc>
                <a:spcPct val="110000"/>
              </a:lnSpc>
              <a:buNone/>
            </a:pPr>
            <a:r>
              <a:rPr lang="az-Latn-AZ" b="1" dirty="0">
                <a:latin typeface="Times New Roman" panose="02020603050405020304" pitchFamily="18" charset="0"/>
                <a:cs typeface="Times New Roman" panose="02020603050405020304" pitchFamily="18" charset="0"/>
              </a:rPr>
              <a:t>1-bob. Umumiy </a:t>
            </a:r>
            <a:r>
              <a:rPr lang="az-Latn-AZ" b="1" dirty="0" smtClean="0">
                <a:latin typeface="Times New Roman" panose="02020603050405020304" pitchFamily="18" charset="0"/>
                <a:cs typeface="Times New Roman" panose="02020603050405020304" pitchFamily="18" charset="0"/>
              </a:rPr>
              <a:t>qoidalar</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(1-5)</a:t>
            </a:r>
          </a:p>
          <a:p>
            <a:pPr marL="0" indent="0" algn="just">
              <a:lnSpc>
                <a:spcPct val="110000"/>
              </a:lnSpc>
              <a:buNone/>
            </a:pPr>
            <a:r>
              <a:rPr lang="az-Latn-AZ" b="1" dirty="0">
                <a:latin typeface="Times New Roman" panose="02020603050405020304" pitchFamily="18" charset="0"/>
                <a:cs typeface="Times New Roman" panose="02020603050405020304" pitchFamily="18" charset="0"/>
              </a:rPr>
              <a:t>2-bob. Bolalarni ularning sog‘lig‘iga zarar yetkazuvchi axborotdan himoya qilishga doir faoliyatni amalga oshiruvchi hamda ushbu faoliyatda ishtirok etuvchi organlar va </a:t>
            </a:r>
            <a:r>
              <a:rPr lang="az-Latn-AZ" b="1" dirty="0" smtClean="0">
                <a:latin typeface="Times New Roman" panose="02020603050405020304" pitchFamily="18" charset="0"/>
                <a:cs typeface="Times New Roman" panose="02020603050405020304" pitchFamily="18" charset="0"/>
              </a:rPr>
              <a:t>tashkilotlar</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(6-15)</a:t>
            </a:r>
          </a:p>
          <a:p>
            <a:pPr marL="0" indent="0" algn="just">
              <a:lnSpc>
                <a:spcPct val="110000"/>
              </a:lnSpc>
              <a:buNone/>
            </a:pPr>
            <a:r>
              <a:rPr lang="az-Latn-AZ" b="1" dirty="0">
                <a:latin typeface="Times New Roman" panose="02020603050405020304" pitchFamily="18" charset="0"/>
                <a:cs typeface="Times New Roman" panose="02020603050405020304" pitchFamily="18" charset="0"/>
              </a:rPr>
              <a:t>3-bob. Bolalarning sog‘lig‘iga zarar yetkazuvchi axborotni tasniflash hamda axborot mahsulotining yoshga oid </a:t>
            </a:r>
            <a:r>
              <a:rPr lang="az-Latn-AZ" b="1" dirty="0" smtClean="0">
                <a:latin typeface="Times New Roman" panose="02020603050405020304" pitchFamily="18" charset="0"/>
                <a:cs typeface="Times New Roman" panose="02020603050405020304" pitchFamily="18" charset="0"/>
              </a:rPr>
              <a:t>tasnifi</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(16-17)</a:t>
            </a:r>
          </a:p>
          <a:p>
            <a:pPr marL="0" indent="0" algn="just">
              <a:lnSpc>
                <a:spcPct val="110000"/>
              </a:lnSpc>
              <a:buNone/>
            </a:pPr>
            <a:r>
              <a:rPr lang="az-Latn-AZ" b="1" dirty="0">
                <a:latin typeface="Times New Roman" panose="02020603050405020304" pitchFamily="18" charset="0"/>
                <a:cs typeface="Times New Roman" panose="02020603050405020304" pitchFamily="18" charset="0"/>
              </a:rPr>
              <a:t>4-bob. Bolalarni ularning sog‘lig‘iga zarar yetkazuvchi axborotdan himoya qilish ta’minlanishini inobatga olgan holda axborot mahsulotining aylanishiga qo‘yiladigan </a:t>
            </a:r>
            <a:r>
              <a:rPr lang="az-Latn-AZ" b="1" dirty="0" smtClean="0">
                <a:latin typeface="Times New Roman" panose="02020603050405020304" pitchFamily="18" charset="0"/>
                <a:cs typeface="Times New Roman" panose="02020603050405020304" pitchFamily="18" charset="0"/>
              </a:rPr>
              <a:t>talablar</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(18-19)</a:t>
            </a:r>
          </a:p>
          <a:p>
            <a:pPr marL="0" indent="0" algn="just">
              <a:lnSpc>
                <a:spcPct val="110000"/>
              </a:lnSpc>
              <a:buNone/>
            </a:pPr>
            <a:r>
              <a:rPr lang="az-Latn-AZ" b="1" dirty="0">
                <a:latin typeface="Times New Roman" panose="02020603050405020304" pitchFamily="18" charset="0"/>
                <a:cs typeface="Times New Roman" panose="02020603050405020304" pitchFamily="18" charset="0"/>
              </a:rPr>
              <a:t>5-bob. Axborot mahsulotining ekspertizasi va uning huquqiy </a:t>
            </a:r>
            <a:r>
              <a:rPr lang="az-Latn-AZ" b="1" dirty="0" smtClean="0">
                <a:latin typeface="Times New Roman" panose="02020603050405020304" pitchFamily="18" charset="0"/>
                <a:cs typeface="Times New Roman" panose="02020603050405020304" pitchFamily="18" charset="0"/>
              </a:rPr>
              <a:t>oqibatlari</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(20-22)</a:t>
            </a:r>
          </a:p>
          <a:p>
            <a:pPr marL="0" indent="0" algn="just">
              <a:lnSpc>
                <a:spcPct val="110000"/>
              </a:lnSpc>
              <a:buNone/>
            </a:pPr>
            <a:r>
              <a:rPr lang="az-Latn-AZ" b="1" dirty="0">
                <a:latin typeface="Times New Roman" panose="02020603050405020304" pitchFamily="18" charset="0"/>
                <a:cs typeface="Times New Roman" panose="02020603050405020304" pitchFamily="18" charset="0"/>
              </a:rPr>
              <a:t>6-bob. Yakunlovchi </a:t>
            </a:r>
            <a:r>
              <a:rPr lang="az-Latn-AZ" b="1" dirty="0" smtClean="0">
                <a:latin typeface="Times New Roman" panose="02020603050405020304" pitchFamily="18" charset="0"/>
                <a:cs typeface="Times New Roman" panose="02020603050405020304" pitchFamily="18" charset="0"/>
              </a:rPr>
              <a:t>qoidalar</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(23-27)</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73357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678873"/>
            <a:ext cx="10785764" cy="5888182"/>
          </a:xfrm>
        </p:spPr>
        <p:txBody>
          <a:bodyPr>
            <a:normAutofit fontScale="77500" lnSpcReduction="20000"/>
          </a:bodyPr>
          <a:lstStyle/>
          <a:p>
            <a:pPr marL="0" indent="0" algn="just">
              <a:lnSpc>
                <a:spcPct val="120000"/>
              </a:lnSpc>
              <a:buNone/>
            </a:pPr>
            <a:r>
              <a:rPr lang="az-Latn-AZ" b="1" dirty="0">
                <a:latin typeface="Times New Roman" panose="02020603050405020304" pitchFamily="18" charset="0"/>
                <a:cs typeface="Times New Roman" panose="02020603050405020304" pitchFamily="18" charset="0"/>
              </a:rPr>
              <a:t>4-modda. Asosiy </a:t>
            </a:r>
            <a:r>
              <a:rPr lang="az-Latn-AZ" b="1" dirty="0" smtClean="0">
                <a:latin typeface="Times New Roman" panose="02020603050405020304" pitchFamily="18" charset="0"/>
                <a:cs typeface="Times New Roman" panose="02020603050405020304" pitchFamily="18" charset="0"/>
              </a:rPr>
              <a:t>tushunchalar</a:t>
            </a:r>
            <a:endParaRPr lang="en-US" b="1" dirty="0" smtClean="0">
              <a:latin typeface="Times New Roman" panose="02020603050405020304" pitchFamily="18" charset="0"/>
              <a:cs typeface="Times New Roman" panose="02020603050405020304" pitchFamily="18" charset="0"/>
            </a:endParaRPr>
          </a:p>
          <a:p>
            <a:pPr algn="just">
              <a:lnSpc>
                <a:spcPct val="120000"/>
              </a:lnSpc>
            </a:pPr>
            <a:r>
              <a:rPr lang="az-Latn-AZ" b="1" dirty="0" smtClean="0">
                <a:latin typeface="Times New Roman" panose="02020603050405020304" pitchFamily="18" charset="0"/>
                <a:cs typeface="Times New Roman" panose="02020603050405020304" pitchFamily="18" charset="0"/>
              </a:rPr>
              <a:t>axborot mahsulotining yoshga oid tasnifi</a:t>
            </a:r>
            <a:r>
              <a:rPr lang="az-Latn-AZ" dirty="0" smtClean="0">
                <a:latin typeface="Times New Roman" panose="02020603050405020304" pitchFamily="18" charset="0"/>
                <a:cs typeface="Times New Roman" panose="02020603050405020304" pitchFamily="18" charset="0"/>
              </a:rPr>
              <a:t> — axborot mahsulotini uning mavzusini, janrini, mazmunini va badiiy bezagini, muayyan yosh toifasidagi bolalar tomonidan undagi axborotni qabul qilish xususiyatlarini, uning tarkibidagi axborotning bolalar sog‘lig‘iga zarar yetkazish ehtimolini inobatga olgan holda, bolalarning yosh toifalari bo‘yicha taqsimlash;</a:t>
            </a:r>
          </a:p>
          <a:p>
            <a:pPr algn="just">
              <a:lnSpc>
                <a:spcPct val="120000"/>
              </a:lnSpc>
            </a:pPr>
            <a:r>
              <a:rPr lang="az-Latn-AZ" b="1" dirty="0" smtClean="0">
                <a:latin typeface="Times New Roman" panose="02020603050405020304" pitchFamily="18" charset="0"/>
                <a:cs typeface="Times New Roman" panose="02020603050405020304" pitchFamily="18" charset="0"/>
              </a:rPr>
              <a:t>axborot mahsulotining yoshga oid toifasi belgisi</a:t>
            </a:r>
            <a:r>
              <a:rPr lang="az-Latn-AZ" dirty="0" smtClean="0">
                <a:latin typeface="Times New Roman" panose="02020603050405020304" pitchFamily="18" charset="0"/>
                <a:cs typeface="Times New Roman" panose="02020603050405020304" pitchFamily="18" charset="0"/>
              </a:rPr>
              <a:t> — axborot mahsulotining yoshga oid toifasining grafik va (yoki) matnli belgisi;</a:t>
            </a:r>
          </a:p>
          <a:p>
            <a:pPr algn="just">
              <a:lnSpc>
                <a:spcPct val="120000"/>
              </a:lnSpc>
            </a:pPr>
            <a:r>
              <a:rPr lang="az-Latn-AZ" b="1" dirty="0" smtClean="0">
                <a:latin typeface="Times New Roman" panose="02020603050405020304" pitchFamily="18" charset="0"/>
                <a:cs typeface="Times New Roman" panose="02020603050405020304" pitchFamily="18" charset="0"/>
              </a:rPr>
              <a:t>bolalar</a:t>
            </a:r>
            <a:r>
              <a:rPr lang="az-Latn-AZ" dirty="0" smtClean="0">
                <a:latin typeface="Times New Roman" panose="02020603050405020304" pitchFamily="18" charset="0"/>
                <a:cs typeface="Times New Roman" panose="02020603050405020304" pitchFamily="18" charset="0"/>
              </a:rPr>
              <a:t> — o‘n sakkiz yoshga to‘lmagan (voyaga yetmagan) shaxslar;</a:t>
            </a:r>
          </a:p>
          <a:p>
            <a:pPr algn="just">
              <a:lnSpc>
                <a:spcPct val="120000"/>
              </a:lnSpc>
            </a:pPr>
            <a:r>
              <a:rPr lang="az-Latn-AZ" b="1" dirty="0" smtClean="0">
                <a:latin typeface="Times New Roman" panose="02020603050405020304" pitchFamily="18" charset="0"/>
                <a:cs typeface="Times New Roman" panose="02020603050405020304" pitchFamily="18" charset="0"/>
              </a:rPr>
              <a:t>bolalarning sog‘lig‘i</a:t>
            </a:r>
            <a:r>
              <a:rPr lang="az-Latn-AZ" dirty="0" smtClean="0">
                <a:latin typeface="Times New Roman" panose="02020603050405020304" pitchFamily="18" charset="0"/>
                <a:cs typeface="Times New Roman" panose="02020603050405020304" pitchFamily="18" charset="0"/>
              </a:rPr>
              <a:t> — bolalarning jismoniy, ruhiy va ijtimoiy jihatdan sog‘lomlik holati;</a:t>
            </a:r>
          </a:p>
          <a:p>
            <a:pPr algn="just">
              <a:lnSpc>
                <a:spcPct val="120000"/>
              </a:lnSpc>
            </a:pPr>
            <a:r>
              <a:rPr lang="az-Latn-AZ" b="1" dirty="0" smtClean="0">
                <a:latin typeface="Times New Roman" panose="02020603050405020304" pitchFamily="18" charset="0"/>
                <a:cs typeface="Times New Roman" panose="02020603050405020304" pitchFamily="18" charset="0"/>
              </a:rPr>
              <a:t>bolalar sog‘lig‘iga zarar yetkazuvchi axborot</a:t>
            </a:r>
            <a:r>
              <a:rPr lang="az-Latn-AZ" dirty="0" smtClean="0">
                <a:latin typeface="Times New Roman" panose="02020603050405020304" pitchFamily="18" charset="0"/>
                <a:cs typeface="Times New Roman" panose="02020603050405020304" pitchFamily="18" charset="0"/>
              </a:rPr>
              <a:t> — bolalar o‘rtasida tarqatilishi ushbu Qonunga muvofiq taqiqlangan yoki cheklangan axborot mahsuloti;</a:t>
            </a:r>
          </a:p>
          <a:p>
            <a:pPr algn="just">
              <a:lnSpc>
                <a:spcPct val="120000"/>
              </a:lnSpc>
            </a:pPr>
            <a:r>
              <a:rPr lang="az-Latn-AZ" b="1" dirty="0" smtClean="0">
                <a:latin typeface="Times New Roman" panose="02020603050405020304" pitchFamily="18" charset="0"/>
                <a:cs typeface="Times New Roman" panose="02020603050405020304" pitchFamily="18" charset="0"/>
              </a:rPr>
              <a:t>ekspert</a:t>
            </a:r>
            <a:r>
              <a:rPr lang="az-Latn-AZ" dirty="0" smtClean="0">
                <a:latin typeface="Times New Roman" panose="02020603050405020304" pitchFamily="18" charset="0"/>
                <a:cs typeface="Times New Roman" panose="02020603050405020304" pitchFamily="18" charset="0"/>
              </a:rPr>
              <a:t> — axborot mahsulotini ekspertizadan o‘tkazish va ekspert xulosasini berish yoki axborot mahsulotining yoshga oid tasnifini amalga oshirish uchun maxsus vakolatli davlat organida akkreditatsiyadan o‘tgan shaxs.</a:t>
            </a:r>
          </a:p>
          <a:p>
            <a:pPr marL="0" indent="0">
              <a:buNone/>
            </a:pPr>
            <a:endParaRPr lang="ru-RU" dirty="0"/>
          </a:p>
        </p:txBody>
      </p:sp>
    </p:spTree>
    <p:extLst>
      <p:ext uri="{BB962C8B-B14F-4D97-AF65-F5344CB8AC3E}">
        <p14:creationId xmlns:p14="http://schemas.microsoft.com/office/powerpoint/2010/main" val="28706256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566057"/>
            <a:ext cx="10515600" cy="5610906"/>
          </a:xfrm>
        </p:spPr>
        <p:txBody>
          <a:bodyPr/>
          <a:lstStyle/>
          <a:p>
            <a:pPr marL="0" indent="0" algn="ctr">
              <a:buNone/>
            </a:pPr>
            <a:r>
              <a:rPr lang="uz-Cyrl-UZ" b="1" dirty="0">
                <a:latin typeface="Times New Roman" panose="02020603050405020304" pitchFamily="18" charset="0"/>
                <a:cs typeface="Times New Roman" panose="02020603050405020304" pitchFamily="18" charset="0"/>
              </a:rPr>
              <a:t>O‘ZBEKISTON </a:t>
            </a:r>
            <a:r>
              <a:rPr lang="uz-Cyrl-UZ" b="1" dirty="0" smtClean="0">
                <a:latin typeface="Times New Roman" panose="02020603050405020304" pitchFamily="18" charset="0"/>
                <a:cs typeface="Times New Roman" panose="02020603050405020304" pitchFamily="18" charset="0"/>
              </a:rPr>
              <a:t>RESPUBLIKASINING</a:t>
            </a:r>
            <a:endParaRPr lang="en-US" b="1" dirty="0" smtClean="0">
              <a:latin typeface="Times New Roman" panose="02020603050405020304" pitchFamily="18" charset="0"/>
              <a:cs typeface="Times New Roman" panose="02020603050405020304" pitchFamily="18" charset="0"/>
            </a:endParaRPr>
          </a:p>
          <a:p>
            <a:pPr marL="0" indent="0" algn="ctr">
              <a:buNone/>
            </a:pPr>
            <a:r>
              <a:rPr lang="uz-Cyrl-UZ" b="1" dirty="0" smtClean="0">
                <a:latin typeface="Times New Roman" panose="02020603050405020304" pitchFamily="18" charset="0"/>
                <a:cs typeface="Times New Roman" panose="02020603050405020304" pitchFamily="18" charset="0"/>
              </a:rPr>
              <a:t> </a:t>
            </a:r>
            <a:r>
              <a:rPr lang="uz-Cyrl-UZ" b="1" dirty="0">
                <a:latin typeface="Times New Roman" panose="02020603050405020304" pitchFamily="18" charset="0"/>
                <a:cs typeface="Times New Roman" panose="02020603050405020304" pitchFamily="18" charset="0"/>
              </a:rPr>
              <a:t>“</a:t>
            </a:r>
            <a:r>
              <a:rPr lang="uz-Cyrl-UZ" b="1" cap="all" dirty="0">
                <a:latin typeface="Times New Roman" panose="02020603050405020304" pitchFamily="18" charset="0"/>
                <a:cs typeface="Times New Roman" panose="02020603050405020304" pitchFamily="18" charset="0"/>
              </a:rPr>
              <a:t>Yoshlarga oid davlat siyosati tO‘G‘RISIDA</a:t>
            </a:r>
            <a:r>
              <a:rPr lang="uz-Cyrl-UZ" b="1" dirty="0">
                <a:latin typeface="Times New Roman" panose="02020603050405020304" pitchFamily="18" charset="0"/>
                <a:cs typeface="Times New Roman" panose="02020603050405020304" pitchFamily="18" charset="0"/>
              </a:rPr>
              <a:t>”GI </a:t>
            </a:r>
            <a:r>
              <a:rPr lang="uz-Cyrl-UZ" b="1" dirty="0" smtClean="0">
                <a:latin typeface="Times New Roman" panose="02020603050405020304" pitchFamily="18" charset="0"/>
                <a:cs typeface="Times New Roman" panose="02020603050405020304" pitchFamily="18" charset="0"/>
              </a:rPr>
              <a:t>QONUNI</a:t>
            </a:r>
            <a:endParaRPr lang="en-US" b="1" dirty="0" smtClean="0">
              <a:latin typeface="Times New Roman" panose="02020603050405020304" pitchFamily="18" charset="0"/>
              <a:cs typeface="Times New Roman" panose="02020603050405020304" pitchFamily="18" charset="0"/>
            </a:endParaRPr>
          </a:p>
          <a:p>
            <a:pPr marL="0" indent="0" algn="ctr">
              <a:buNone/>
            </a:pPr>
            <a:r>
              <a:rPr lang="en-US" b="1" dirty="0" smtClean="0">
                <a:latin typeface="Times New Roman" panose="02020603050405020304" pitchFamily="18" charset="0"/>
                <a:cs typeface="Times New Roman" panose="02020603050405020304" pitchFamily="18" charset="0"/>
              </a:rPr>
              <a:t>O‘RQ-406 SON</a:t>
            </a:r>
            <a:endParaRPr lang="ru-RU" dirty="0">
              <a:latin typeface="Times New Roman" panose="02020603050405020304" pitchFamily="18" charset="0"/>
              <a:cs typeface="Times New Roman" panose="02020603050405020304" pitchFamily="18" charset="0"/>
            </a:endParaRPr>
          </a:p>
          <a:p>
            <a:pPr algn="just"/>
            <a:r>
              <a:rPr lang="uz-Cyrl-UZ" dirty="0">
                <a:latin typeface="Times New Roman" panose="02020603050405020304" pitchFamily="18" charset="0"/>
                <a:cs typeface="Times New Roman" panose="02020603050405020304" pitchFamily="18" charset="0"/>
              </a:rPr>
              <a:t>O‘zbekiston Respublikasining </a:t>
            </a:r>
            <a:r>
              <a:rPr lang="uz-Cyrl-UZ" b="1" dirty="0">
                <a:latin typeface="Times New Roman" panose="02020603050405020304" pitchFamily="18" charset="0"/>
                <a:cs typeface="Times New Roman" panose="02020603050405020304" pitchFamily="18" charset="0"/>
              </a:rPr>
              <a:t>“Yoshlarga oid davlat siyosati to‘g‘risida”</a:t>
            </a:r>
            <a:r>
              <a:rPr lang="uz-Cyrl-UZ" dirty="0">
                <a:latin typeface="Times New Roman" panose="02020603050405020304" pitchFamily="18" charset="0"/>
                <a:cs typeface="Times New Roman" panose="02020603050405020304" pitchFamily="18" charset="0"/>
              </a:rPr>
              <a:t>gi qonuni O‘zbekiston Respublikasi Oliy Majlisining</a:t>
            </a:r>
            <a:r>
              <a:rPr lang="uz-Cyrl-UZ" b="1"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Qonunchilik palatasi tomonidan 2016-yil 12-avgustda</a:t>
            </a:r>
            <a:r>
              <a:rPr lang="uz-Cyrl-UZ" b="1"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qabul qilingan, Senat tomonidan 2016-yil 24-avgustda ma’qullangan. Qonun O‘zbekiston Respublikasi Prezidenti vazifasini bajaruvchi Sh. Mirziyoyev tomonidan </a:t>
            </a:r>
            <a:r>
              <a:rPr lang="uz-Cyrl-UZ" b="1" dirty="0">
                <a:latin typeface="Times New Roman" panose="02020603050405020304" pitchFamily="18" charset="0"/>
                <a:cs typeface="Times New Roman" panose="02020603050405020304" pitchFamily="18" charset="0"/>
              </a:rPr>
              <a:t>2016-yil 14-sentyabr</a:t>
            </a:r>
            <a:r>
              <a:rPr lang="uz-Cyrl-UZ" dirty="0">
                <a:latin typeface="Times New Roman" panose="02020603050405020304" pitchFamily="18" charset="0"/>
                <a:cs typeface="Times New Roman" panose="02020603050405020304" pitchFamily="18" charset="0"/>
              </a:rPr>
              <a:t>da imzolandi va</a:t>
            </a:r>
            <a:r>
              <a:rPr lang="uz-Cyrl-UZ" b="1" dirty="0">
                <a:latin typeface="Times New Roman" panose="02020603050405020304" pitchFamily="18" charset="0"/>
                <a:cs typeface="Times New Roman" panose="02020603050405020304" pitchFamily="18" charset="0"/>
              </a:rPr>
              <a:t> 15-sentyabr</a:t>
            </a:r>
            <a:r>
              <a:rPr lang="uz-Cyrl-UZ" dirty="0">
                <a:latin typeface="Times New Roman" panose="02020603050405020304" pitchFamily="18" charset="0"/>
                <a:cs typeface="Times New Roman" panose="02020603050405020304" pitchFamily="18" charset="0"/>
              </a:rPr>
              <a:t>dan kuchga kirdi. Ushbu qonun </a:t>
            </a:r>
            <a:r>
              <a:rPr lang="uz-Cyrl-UZ" b="1" dirty="0">
                <a:latin typeface="Times New Roman" panose="02020603050405020304" pitchFamily="18" charset="0"/>
                <a:cs typeface="Times New Roman" panose="02020603050405020304" pitchFamily="18" charset="0"/>
              </a:rPr>
              <a:t>4 bob va 33 modda</a:t>
            </a:r>
            <a:r>
              <a:rPr lang="uz-Cyrl-UZ" dirty="0">
                <a:latin typeface="Times New Roman" panose="02020603050405020304" pitchFamily="18" charset="0"/>
                <a:cs typeface="Times New Roman" panose="02020603050405020304" pitchFamily="18" charset="0"/>
              </a:rPr>
              <a:t>dan iborat.</a:t>
            </a:r>
            <a:endParaRPr lang="ru-RU" dirty="0">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23603762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1274618"/>
            <a:ext cx="10515600" cy="4902345"/>
          </a:xfrm>
        </p:spPr>
        <p:txBody>
          <a:bodyPr/>
          <a:lstStyle/>
          <a:p>
            <a:pPr marL="0" indent="0" algn="just">
              <a:buNone/>
            </a:pPr>
            <a:r>
              <a:rPr lang="az-Latn-AZ" b="1" dirty="0">
                <a:latin typeface="Times New Roman" panose="02020603050405020304" pitchFamily="18" charset="0"/>
                <a:cs typeface="Times New Roman" panose="02020603050405020304" pitchFamily="18" charset="0"/>
              </a:rPr>
              <a:t>1-bob. Umumiy </a:t>
            </a:r>
            <a:r>
              <a:rPr lang="az-Latn-AZ" b="1" dirty="0" smtClean="0">
                <a:latin typeface="Times New Roman" panose="02020603050405020304" pitchFamily="18" charset="0"/>
                <a:cs typeface="Times New Roman" panose="02020603050405020304" pitchFamily="18" charset="0"/>
              </a:rPr>
              <a:t>qoidalar</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(1-6)</a:t>
            </a:r>
          </a:p>
          <a:p>
            <a:pPr marL="0" indent="0" algn="just">
              <a:buNone/>
            </a:pPr>
            <a:endParaRPr lang="en-US" dirty="0" smtClean="0">
              <a:latin typeface="Times New Roman" panose="02020603050405020304" pitchFamily="18" charset="0"/>
              <a:cs typeface="Times New Roman" panose="02020603050405020304" pitchFamily="18" charset="0"/>
            </a:endParaRPr>
          </a:p>
          <a:p>
            <a:pPr marL="0" indent="0" algn="just">
              <a:buNone/>
            </a:pPr>
            <a:r>
              <a:rPr lang="az-Latn-AZ" b="1" dirty="0">
                <a:latin typeface="Times New Roman" panose="02020603050405020304" pitchFamily="18" charset="0"/>
                <a:cs typeface="Times New Roman" panose="02020603050405020304" pitchFamily="18" charset="0"/>
              </a:rPr>
              <a:t>2-bob. Yoshlarga oid davlat siyosatini ro‘yobga chiqarishni amalga oshiruvchi hamda unda ishtirok etuvchi organlar va </a:t>
            </a:r>
            <a:r>
              <a:rPr lang="az-Latn-AZ" b="1" dirty="0" smtClean="0">
                <a:latin typeface="Times New Roman" panose="02020603050405020304" pitchFamily="18" charset="0"/>
                <a:cs typeface="Times New Roman" panose="02020603050405020304" pitchFamily="18" charset="0"/>
              </a:rPr>
              <a:t>muassasalar</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(7-21)</a:t>
            </a:r>
          </a:p>
          <a:p>
            <a:pPr marL="0" indent="0" algn="just">
              <a:buNone/>
            </a:pPr>
            <a:endParaRPr lang="en-US" dirty="0" smtClean="0">
              <a:latin typeface="Times New Roman" panose="02020603050405020304" pitchFamily="18" charset="0"/>
              <a:cs typeface="Times New Roman" panose="02020603050405020304" pitchFamily="18" charset="0"/>
            </a:endParaRPr>
          </a:p>
          <a:p>
            <a:pPr marL="0" indent="0" algn="just">
              <a:buNone/>
            </a:pPr>
            <a:r>
              <a:rPr lang="az-Latn-AZ" b="1" dirty="0">
                <a:latin typeface="Times New Roman" panose="02020603050405020304" pitchFamily="18" charset="0"/>
                <a:cs typeface="Times New Roman" panose="02020603050405020304" pitchFamily="18" charset="0"/>
              </a:rPr>
              <a:t>3-bob. Yoshlarni huquqiy va ijtimoiy himoya </a:t>
            </a:r>
            <a:r>
              <a:rPr lang="az-Latn-AZ" b="1" dirty="0" smtClean="0">
                <a:latin typeface="Times New Roman" panose="02020603050405020304" pitchFamily="18" charset="0"/>
                <a:cs typeface="Times New Roman" panose="02020603050405020304" pitchFamily="18" charset="0"/>
              </a:rPr>
              <a:t>qilish</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(22-27)</a:t>
            </a:r>
          </a:p>
          <a:p>
            <a:pPr marL="0" indent="0" algn="just">
              <a:buNone/>
            </a:pPr>
            <a:endParaRPr lang="en-US" dirty="0" smtClean="0">
              <a:latin typeface="Times New Roman" panose="02020603050405020304" pitchFamily="18" charset="0"/>
              <a:cs typeface="Times New Roman" panose="02020603050405020304" pitchFamily="18" charset="0"/>
            </a:endParaRPr>
          </a:p>
          <a:p>
            <a:pPr marL="0" indent="0" algn="just">
              <a:buNone/>
            </a:pPr>
            <a:r>
              <a:rPr lang="az-Latn-AZ" b="1" dirty="0">
                <a:latin typeface="Times New Roman" panose="02020603050405020304" pitchFamily="18" charset="0"/>
                <a:cs typeface="Times New Roman" panose="02020603050405020304" pitchFamily="18" charset="0"/>
              </a:rPr>
              <a:t>4-bob. Yakunlovchi </a:t>
            </a:r>
            <a:r>
              <a:rPr lang="az-Latn-AZ" b="1" dirty="0" smtClean="0">
                <a:latin typeface="Times New Roman" panose="02020603050405020304" pitchFamily="18" charset="0"/>
                <a:cs typeface="Times New Roman" panose="02020603050405020304" pitchFamily="18" charset="0"/>
              </a:rPr>
              <a:t>qoidalar</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(28-33)</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810833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12618" y="263236"/>
            <a:ext cx="11166764" cy="6594763"/>
          </a:xfrm>
        </p:spPr>
        <p:txBody>
          <a:bodyPr>
            <a:normAutofit fontScale="55000" lnSpcReduction="20000"/>
          </a:bodyPr>
          <a:lstStyle/>
          <a:p>
            <a:pPr marL="0" indent="0" algn="just">
              <a:lnSpc>
                <a:spcPct val="120000"/>
              </a:lnSpc>
              <a:buNone/>
            </a:pPr>
            <a:r>
              <a:rPr lang="az-Latn-AZ" sz="3600" b="1" dirty="0">
                <a:latin typeface="Times New Roman" panose="02020603050405020304" pitchFamily="18" charset="0"/>
                <a:cs typeface="Times New Roman" panose="02020603050405020304" pitchFamily="18" charset="0"/>
              </a:rPr>
              <a:t>3-modda. Asosiy tushunchalar</a:t>
            </a:r>
          </a:p>
          <a:p>
            <a:pPr marL="0" indent="0" algn="just">
              <a:lnSpc>
                <a:spcPct val="120000"/>
              </a:lnSpc>
              <a:buNone/>
            </a:pPr>
            <a:r>
              <a:rPr lang="az-Latn-AZ" sz="3600" dirty="0">
                <a:latin typeface="Times New Roman" panose="02020603050405020304" pitchFamily="18" charset="0"/>
                <a:cs typeface="Times New Roman" panose="02020603050405020304" pitchFamily="18" charset="0"/>
              </a:rPr>
              <a:t>Ushbu Qonunda quyidagi asosiy tushunchalar qo‘llaniladi:</a:t>
            </a:r>
          </a:p>
          <a:p>
            <a:pPr algn="just">
              <a:lnSpc>
                <a:spcPct val="120000"/>
              </a:lnSpc>
            </a:pPr>
            <a:r>
              <a:rPr lang="az-Latn-AZ" sz="3600" b="1" dirty="0">
                <a:latin typeface="Times New Roman" panose="02020603050405020304" pitchFamily="18" charset="0"/>
                <a:cs typeface="Times New Roman" panose="02020603050405020304" pitchFamily="18" charset="0"/>
              </a:rPr>
              <a:t>yoshlarga oid davlat siyosati</a:t>
            </a:r>
            <a:r>
              <a:rPr lang="az-Latn-AZ" sz="3600" dirty="0">
                <a:latin typeface="Times New Roman" panose="02020603050405020304" pitchFamily="18" charset="0"/>
                <a:cs typeface="Times New Roman" panose="02020603050405020304" pitchFamily="18" charset="0"/>
              </a:rPr>
              <a:t> — davlat tomonidan amalga oshiriladigan hamda yoshlarni ijtimoiy jihatdan shakllantirish va ularning intellektual, ijodiy va boshqa yo‘nalishdagi salohiyatini kamol toptirish uchun shart-sharoitlar yaratilishini nazarda tutadigan ijtimoiy-iqtisodiy, tashkiliy va huquqiy chora-tadbirlar tizimi;</a:t>
            </a:r>
          </a:p>
          <a:p>
            <a:pPr algn="just">
              <a:lnSpc>
                <a:spcPct val="120000"/>
              </a:lnSpc>
            </a:pPr>
            <a:r>
              <a:rPr lang="az-Latn-AZ" sz="3600" b="1" dirty="0">
                <a:latin typeface="Times New Roman" panose="02020603050405020304" pitchFamily="18" charset="0"/>
                <a:cs typeface="Times New Roman" panose="02020603050405020304" pitchFamily="18" charset="0"/>
              </a:rPr>
              <a:t>yoshlar (yosh fuqarolar)</a:t>
            </a:r>
            <a:r>
              <a:rPr lang="az-Latn-AZ" sz="3600" dirty="0">
                <a:latin typeface="Times New Roman" panose="02020603050405020304" pitchFamily="18" charset="0"/>
                <a:cs typeface="Times New Roman" panose="02020603050405020304" pitchFamily="18" charset="0"/>
              </a:rPr>
              <a:t> — o‘n to‘rt yoshga to‘lgan va o‘ttiz yoshdan oshmagan shaxslar;</a:t>
            </a:r>
          </a:p>
          <a:p>
            <a:pPr algn="just">
              <a:lnSpc>
                <a:spcPct val="120000"/>
              </a:lnSpc>
            </a:pPr>
            <a:r>
              <a:rPr lang="az-Latn-AZ" sz="3600" b="1" dirty="0">
                <a:latin typeface="Times New Roman" panose="02020603050405020304" pitchFamily="18" charset="0"/>
                <a:cs typeface="Times New Roman" panose="02020603050405020304" pitchFamily="18" charset="0"/>
              </a:rPr>
              <a:t>yosh oila</a:t>
            </a:r>
            <a:r>
              <a:rPr lang="az-Latn-AZ" sz="3600" dirty="0">
                <a:latin typeface="Times New Roman" panose="02020603050405020304" pitchFamily="18" charset="0"/>
                <a:cs typeface="Times New Roman" panose="02020603050405020304" pitchFamily="18" charset="0"/>
              </a:rPr>
              <a:t> — er-xotinning ikkisi ham o‘ttiz yoshdan oshmagan oila yoxud farzand (bola) tarbiyalab voyaga yetkazayotgan o‘ttiz yoshdan oshmagan yolg‘iz otadan yoki yolg‘iz onadan iborat bo‘lgan oila, shu jumladan nikohdan ajralgan, beva erkak (beva ayol);</a:t>
            </a:r>
          </a:p>
          <a:p>
            <a:pPr algn="just">
              <a:lnSpc>
                <a:spcPct val="120000"/>
              </a:lnSpc>
            </a:pPr>
            <a:r>
              <a:rPr lang="az-Latn-AZ" sz="3600" b="1" dirty="0">
                <a:latin typeface="Times New Roman" panose="02020603050405020304" pitchFamily="18" charset="0"/>
                <a:cs typeface="Times New Roman" panose="02020603050405020304" pitchFamily="18" charset="0"/>
              </a:rPr>
              <a:t>yosh mutaxassis</a:t>
            </a:r>
            <a:r>
              <a:rPr lang="az-Latn-AZ" sz="3600" dirty="0">
                <a:latin typeface="Times New Roman" panose="02020603050405020304" pitchFamily="18" charset="0"/>
                <a:cs typeface="Times New Roman" panose="02020603050405020304" pitchFamily="18" charset="0"/>
              </a:rPr>
              <a:t> — oliy yoki o‘rta maxsus, kasb-hunar ta’limi muassasasini bitirgan, ta’lim muassasasini bitirganidan so‘ng olgan ixtisosligi bo‘yicha uch yil ichida ishga kirgan va ma’lumoti to‘g‘risidagi hujjatda ko‘rsatilgan ixtisosligi bo‘yicha ishlayotganiga uch yildan ko‘p bo‘lmagan o‘ttiz yoshdan oshmagan xodim;</a:t>
            </a:r>
          </a:p>
          <a:p>
            <a:pPr algn="just">
              <a:lnSpc>
                <a:spcPct val="120000"/>
              </a:lnSpc>
            </a:pPr>
            <a:r>
              <a:rPr lang="az-Latn-AZ" sz="3600" b="1" dirty="0">
                <a:latin typeface="Times New Roman" panose="02020603050405020304" pitchFamily="18" charset="0"/>
                <a:cs typeface="Times New Roman" panose="02020603050405020304" pitchFamily="18" charset="0"/>
              </a:rPr>
              <a:t>yoshlar tadbirkorligi</a:t>
            </a:r>
            <a:r>
              <a:rPr lang="az-Latn-AZ" sz="3600" dirty="0">
                <a:latin typeface="Times New Roman" panose="02020603050405020304" pitchFamily="18" charset="0"/>
                <a:cs typeface="Times New Roman" panose="02020603050405020304" pitchFamily="18" charset="0"/>
              </a:rPr>
              <a:t> — yuridik shaxs tashkil etmagan holda yosh fuqarolar tomonidan, shuningdek ta’sischilari yosh fuqarolar bo‘lgan yuridik shaxslar tomonidan amalga oshiriladigan tadbirkorlik faoliyati.</a:t>
            </a:r>
          </a:p>
          <a:p>
            <a:pPr marL="0" indent="0">
              <a:buNone/>
            </a:pPr>
            <a:endParaRPr lang="ru-RU" dirty="0"/>
          </a:p>
        </p:txBody>
      </p:sp>
    </p:spTree>
    <p:extLst>
      <p:ext uri="{BB962C8B-B14F-4D97-AF65-F5344CB8AC3E}">
        <p14:creationId xmlns:p14="http://schemas.microsoft.com/office/powerpoint/2010/main" val="233365818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10772" y="720436"/>
            <a:ext cx="10515600" cy="5569527"/>
          </a:xfrm>
        </p:spPr>
        <p:txBody>
          <a:bodyPr>
            <a:normAutofit fontScale="92500" lnSpcReduction="10000"/>
          </a:bodyPr>
          <a:lstStyle/>
          <a:p>
            <a:pPr marL="0" indent="0" algn="ctr">
              <a:buNone/>
            </a:pPr>
            <a:r>
              <a:rPr lang="uz-Cyrl-UZ" b="1" dirty="0">
                <a:latin typeface="Times New Roman" panose="02020603050405020304" pitchFamily="18" charset="0"/>
                <a:cs typeface="Times New Roman" panose="02020603050405020304" pitchFamily="18" charset="0"/>
              </a:rPr>
              <a:t>O‘ZBEKISTON RESPUBLIKASINING </a:t>
            </a:r>
            <a:endParaRPr lang="en-US" b="1" dirty="0" smtClean="0">
              <a:latin typeface="Times New Roman" panose="02020603050405020304" pitchFamily="18" charset="0"/>
              <a:cs typeface="Times New Roman" panose="02020603050405020304" pitchFamily="18" charset="0"/>
            </a:endParaRPr>
          </a:p>
          <a:p>
            <a:pPr marL="0" indent="0" algn="ctr">
              <a:buNone/>
            </a:pPr>
            <a:r>
              <a:rPr lang="uz-Cyrl-UZ" b="1" dirty="0" smtClean="0">
                <a:latin typeface="Times New Roman" panose="02020603050405020304" pitchFamily="18" charset="0"/>
                <a:cs typeface="Times New Roman" panose="02020603050405020304" pitchFamily="18" charset="0"/>
              </a:rPr>
              <a:t>“</a:t>
            </a:r>
            <a:r>
              <a:rPr lang="uz-Cyrl-UZ" b="1" dirty="0">
                <a:latin typeface="Times New Roman" panose="02020603050405020304" pitchFamily="18" charset="0"/>
                <a:cs typeface="Times New Roman" panose="02020603050405020304" pitchFamily="18" charset="0"/>
              </a:rPr>
              <a:t>MA’MURIY JAVOBGARLIK TO‘G‘RISIDAGI” </a:t>
            </a:r>
            <a:r>
              <a:rPr lang="uz-Cyrl-UZ" b="1" dirty="0" smtClean="0">
                <a:latin typeface="Times New Roman" panose="02020603050405020304" pitchFamily="18" charset="0"/>
                <a:cs typeface="Times New Roman" panose="02020603050405020304" pitchFamily="18" charset="0"/>
              </a:rPr>
              <a:t>KODEKSI</a:t>
            </a:r>
            <a:endParaRPr lang="en-US" b="1" dirty="0" smtClean="0">
              <a:latin typeface="Times New Roman" panose="02020603050405020304" pitchFamily="18" charset="0"/>
              <a:cs typeface="Times New Roman" panose="02020603050405020304" pitchFamily="18" charset="0"/>
            </a:endParaRPr>
          </a:p>
          <a:p>
            <a:pPr marL="0" indent="0" algn="ctr">
              <a:buNone/>
            </a:pPr>
            <a:endParaRPr lang="ru-RU" dirty="0">
              <a:latin typeface="Times New Roman" panose="02020603050405020304" pitchFamily="18" charset="0"/>
              <a:cs typeface="Times New Roman" panose="02020603050405020304" pitchFamily="18" charset="0"/>
            </a:endParaRPr>
          </a:p>
          <a:p>
            <a:pPr algn="just">
              <a:lnSpc>
                <a:spcPct val="110000"/>
              </a:lnSpc>
            </a:pPr>
            <a:r>
              <a:rPr lang="uz-Cyrl-UZ" dirty="0">
                <a:latin typeface="Times New Roman" panose="02020603050405020304" pitchFamily="18" charset="0"/>
                <a:cs typeface="Times New Roman" panose="02020603050405020304" pitchFamily="18" charset="0"/>
              </a:rPr>
              <a:t>O‘zbekiston Respublikasining </a:t>
            </a:r>
            <a:r>
              <a:rPr lang="uz-Cyrl-UZ" b="1" dirty="0">
                <a:latin typeface="Times New Roman" panose="02020603050405020304" pitchFamily="18" charset="0"/>
                <a:cs typeface="Times New Roman" panose="02020603050405020304" pitchFamily="18" charset="0"/>
              </a:rPr>
              <a:t>“Ma’muriy javobgarlik to‘g‘risidagi” kodeksi 1994-yil 22-sentyabr</a:t>
            </a:r>
            <a:r>
              <a:rPr lang="uz-Cyrl-UZ" dirty="0">
                <a:latin typeface="Times New Roman" panose="02020603050405020304" pitchFamily="18" charset="0"/>
                <a:cs typeface="Times New Roman" panose="02020603050405020304" pitchFamily="18" charset="0"/>
              </a:rPr>
              <a:t>da qabul qilindi va </a:t>
            </a:r>
            <a:r>
              <a:rPr lang="uz-Cyrl-UZ" b="1" dirty="0">
                <a:latin typeface="Times New Roman" panose="02020603050405020304" pitchFamily="18" charset="0"/>
                <a:cs typeface="Times New Roman" panose="02020603050405020304" pitchFamily="18" charset="0"/>
              </a:rPr>
              <a:t>1995-yil 1-aprel</a:t>
            </a:r>
            <a:r>
              <a:rPr lang="uz-Cyrl-UZ" dirty="0">
                <a:latin typeface="Times New Roman" panose="02020603050405020304" pitchFamily="18" charset="0"/>
                <a:cs typeface="Times New Roman" panose="02020603050405020304" pitchFamily="18" charset="0"/>
              </a:rPr>
              <a:t>da kuchga kirgan. Ushbu </a:t>
            </a:r>
            <a:r>
              <a:rPr lang="uz-Cyrl-UZ" dirty="0" smtClean="0">
                <a:latin typeface="Times New Roman" panose="02020603050405020304" pitchFamily="18" charset="0"/>
                <a:cs typeface="Times New Roman" panose="02020603050405020304" pitchFamily="18" charset="0"/>
              </a:rPr>
              <a:t>kodeks</a:t>
            </a:r>
            <a:r>
              <a:rPr lang="en-US" dirty="0"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5 </a:t>
            </a:r>
            <a:r>
              <a:rPr lang="en-US" b="1" dirty="0" err="1" smtClean="0">
                <a:latin typeface="Times New Roman" panose="02020603050405020304" pitchFamily="18" charset="0"/>
                <a:cs typeface="Times New Roman" panose="02020603050405020304" pitchFamily="18" charset="0"/>
              </a:rPr>
              <a:t>bo‘lim</a:t>
            </a:r>
            <a:r>
              <a:rPr lang="en-US" dirty="0" smtClean="0">
                <a:latin typeface="Times New Roman" panose="02020603050405020304" pitchFamily="18" charset="0"/>
                <a:cs typeface="Times New Roman" panose="02020603050405020304" pitchFamily="18" charset="0"/>
              </a:rPr>
              <a:t>,</a:t>
            </a:r>
            <a:r>
              <a:rPr lang="uz-Cyrl-UZ" dirty="0" smtClean="0">
                <a:latin typeface="Times New Roman" panose="02020603050405020304" pitchFamily="18" charset="0"/>
                <a:cs typeface="Times New Roman" panose="02020603050405020304" pitchFamily="18" charset="0"/>
              </a:rPr>
              <a:t> </a:t>
            </a:r>
            <a:r>
              <a:rPr lang="uz-Cyrl-UZ" b="1" dirty="0">
                <a:latin typeface="Times New Roman" panose="02020603050405020304" pitchFamily="18" charset="0"/>
                <a:cs typeface="Times New Roman" panose="02020603050405020304" pitchFamily="18" charset="0"/>
              </a:rPr>
              <a:t>31 bob</a:t>
            </a:r>
            <a:r>
              <a:rPr lang="uz-Cyrl-UZ" dirty="0">
                <a:latin typeface="Times New Roman" panose="02020603050405020304" pitchFamily="18" charset="0"/>
                <a:cs typeface="Times New Roman" panose="02020603050405020304" pitchFamily="18" charset="0"/>
              </a:rPr>
              <a:t> va </a:t>
            </a:r>
            <a:r>
              <a:rPr lang="uz-Cyrl-UZ" b="1" dirty="0">
                <a:latin typeface="Times New Roman" panose="02020603050405020304" pitchFamily="18" charset="0"/>
                <a:cs typeface="Times New Roman" panose="02020603050405020304" pitchFamily="18" charset="0"/>
              </a:rPr>
              <a:t>348 modda</a:t>
            </a:r>
            <a:r>
              <a:rPr lang="uz-Cyrl-UZ" dirty="0">
                <a:latin typeface="Times New Roman" panose="02020603050405020304" pitchFamily="18" charset="0"/>
                <a:cs typeface="Times New Roman" panose="02020603050405020304" pitchFamily="18" charset="0"/>
              </a:rPr>
              <a:t>dan iborat.</a:t>
            </a:r>
            <a:endParaRPr lang="ru-RU" dirty="0">
              <a:latin typeface="Times New Roman" panose="02020603050405020304" pitchFamily="18" charset="0"/>
              <a:cs typeface="Times New Roman" panose="02020603050405020304" pitchFamily="18" charset="0"/>
            </a:endParaRPr>
          </a:p>
          <a:p>
            <a:pPr algn="just">
              <a:lnSpc>
                <a:spcPct val="110000"/>
              </a:lnSpc>
            </a:pPr>
            <a:r>
              <a:rPr lang="uz-Cyrl-UZ" dirty="0">
                <a:latin typeface="Times New Roman" panose="02020603050405020304" pitchFamily="18" charset="0"/>
                <a:cs typeface="Times New Roman" panose="02020603050405020304" pitchFamily="18" charset="0"/>
              </a:rPr>
              <a:t>Ushbu kodeksda ta’lim-tarbiya tizimida ta’lim oluvchilar va ularning ota-onalari hamda pedagoglar munosabatlarga doir qator normalar keltirib o‘tilgan</a:t>
            </a:r>
            <a:r>
              <a:rPr lang="uz-Cyrl-UZ" dirty="0" smtClean="0">
                <a:latin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cs typeface="Times New Roman" panose="02020603050405020304" pitchFamily="18" charset="0"/>
              </a:rPr>
              <a:t> </a:t>
            </a:r>
            <a:r>
              <a:rPr lang="az-Latn-AZ" dirty="0" smtClean="0">
                <a:latin typeface="Times New Roman" panose="02020603050405020304" pitchFamily="18" charset="0"/>
                <a:cs typeface="Times New Roman" panose="02020603050405020304" pitchFamily="18" charset="0"/>
              </a:rPr>
              <a:t>Ma</a:t>
            </a:r>
            <a:r>
              <a:rPr lang="en-US" dirty="0" smtClean="0">
                <a:latin typeface="Times New Roman" panose="02020603050405020304" pitchFamily="18" charset="0"/>
                <a:cs typeface="Times New Roman" panose="02020603050405020304" pitchFamily="18" charset="0"/>
              </a:rPr>
              <a:t>’</a:t>
            </a:r>
            <a:r>
              <a:rPr lang="az-Latn-AZ" dirty="0" smtClean="0">
                <a:latin typeface="Times New Roman" panose="02020603050405020304" pitchFamily="18" charset="0"/>
                <a:cs typeface="Times New Roman" panose="02020603050405020304" pitchFamily="18" charset="0"/>
              </a:rPr>
              <a:t>muriy </a:t>
            </a:r>
            <a:r>
              <a:rPr lang="az-Latn-AZ" dirty="0">
                <a:latin typeface="Times New Roman" panose="02020603050405020304" pitchFamily="18" charset="0"/>
                <a:cs typeface="Times New Roman" panose="02020603050405020304" pitchFamily="18" charset="0"/>
              </a:rPr>
              <a:t>javobgarlik to‘g‘risidagi </a:t>
            </a:r>
            <a:r>
              <a:rPr lang="az-Latn-AZ" dirty="0" smtClean="0">
                <a:latin typeface="Times New Roman" panose="02020603050405020304" pitchFamily="18" charset="0"/>
                <a:cs typeface="Times New Roman" panose="02020603050405020304" pitchFamily="18" charset="0"/>
              </a:rPr>
              <a:t>kodeksi</a:t>
            </a:r>
            <a:r>
              <a:rPr lang="en-US" dirty="0" err="1" smtClean="0">
                <a:latin typeface="Times New Roman" panose="02020603050405020304" pitchFamily="18" charset="0"/>
                <a:cs typeface="Times New Roman" panose="02020603050405020304" pitchFamily="18" charset="0"/>
              </a:rPr>
              <a:t>ning</a:t>
            </a:r>
            <a:r>
              <a:rPr lang="az-Latn-AZ" dirty="0" smtClean="0">
                <a:latin typeface="Times New Roman" panose="02020603050405020304" pitchFamily="18" charset="0"/>
                <a:cs typeface="Times New Roman" panose="02020603050405020304" pitchFamily="18" charset="0"/>
              </a:rPr>
              <a:t> 197-5- modda</a:t>
            </a:r>
            <a:r>
              <a:rPr lang="en-US" dirty="0" err="1" smtClean="0">
                <a:latin typeface="Times New Roman" panose="02020603050405020304" pitchFamily="18" charset="0"/>
                <a:cs typeface="Times New Roman" panose="02020603050405020304" pitchFamily="18" charset="0"/>
              </a:rPr>
              <a:t>si</a:t>
            </a:r>
            <a:r>
              <a:rPr lang="az-Latn-AZ" dirty="0" smtClean="0">
                <a:latin typeface="Times New Roman" panose="02020603050405020304" pitchFamily="18" charset="0"/>
                <a:cs typeface="Times New Roman" panose="02020603050405020304" pitchFamily="18" charset="0"/>
              </a:rPr>
              <a:t>da ta</a:t>
            </a:r>
            <a:r>
              <a:rPr lang="en-US" dirty="0" smtClean="0">
                <a:latin typeface="Times New Roman" panose="02020603050405020304" pitchFamily="18" charset="0"/>
                <a:cs typeface="Times New Roman" panose="02020603050405020304" pitchFamily="18" charset="0"/>
              </a:rPr>
              <a:t>’</a:t>
            </a:r>
            <a:r>
              <a:rPr lang="az-Latn-AZ" dirty="0" smtClean="0">
                <a:latin typeface="Times New Roman" panose="02020603050405020304" pitchFamily="18" charset="0"/>
                <a:cs typeface="Times New Roman" panose="02020603050405020304" pitchFamily="18" charset="0"/>
              </a:rPr>
              <a:t>lim </a:t>
            </a:r>
            <a:r>
              <a:rPr lang="az-Latn-AZ" dirty="0">
                <a:latin typeface="Times New Roman" panose="02020603050405020304" pitchFamily="18" charset="0"/>
                <a:cs typeface="Times New Roman" panose="02020603050405020304" pitchFamily="18" charset="0"/>
              </a:rPr>
              <a:t>muassasasi pedagog xodimining kasbiy faoliyatiga qonunga xilof ravishda aralashish yoki o‘z xizmat vazifalarini bajarishiga to‘sqinlik qilish uchun javobgarlik belgilab qo‘yildi.</a:t>
            </a:r>
          </a:p>
          <a:p>
            <a:pPr algn="just">
              <a:lnSpc>
                <a:spcPct val="110000"/>
              </a:lnSpc>
            </a:pPr>
            <a:endParaRPr lang="ru-RU" dirty="0">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12769574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720436"/>
            <a:ext cx="10515600" cy="5456527"/>
          </a:xfrm>
        </p:spPr>
        <p:txBody>
          <a:bodyPr>
            <a:normAutofit/>
          </a:bodyPr>
          <a:lstStyle/>
          <a:p>
            <a:pPr marL="0" indent="0" algn="ctr">
              <a:buNone/>
            </a:pPr>
            <a:r>
              <a:rPr lang="en-US" b="1" cap="all" dirty="0" err="1">
                <a:latin typeface="Times New Roman" panose="02020603050405020304" pitchFamily="18" charset="0"/>
                <a:cs typeface="Times New Roman" panose="02020603050405020304" pitchFamily="18" charset="0"/>
              </a:rPr>
              <a:t>O‘zbekiston</a:t>
            </a:r>
            <a:r>
              <a:rPr lang="en-US" b="1" cap="all" dirty="0">
                <a:latin typeface="Times New Roman" panose="02020603050405020304" pitchFamily="18" charset="0"/>
                <a:cs typeface="Times New Roman" panose="02020603050405020304" pitchFamily="18" charset="0"/>
              </a:rPr>
              <a:t> </a:t>
            </a:r>
            <a:r>
              <a:rPr lang="en-US" b="1" cap="all" dirty="0" err="1">
                <a:latin typeface="Times New Roman" panose="02020603050405020304" pitchFamily="18" charset="0"/>
                <a:cs typeface="Times New Roman" panose="02020603050405020304" pitchFamily="18" charset="0"/>
              </a:rPr>
              <a:t>Respublikasining</a:t>
            </a:r>
            <a:r>
              <a:rPr lang="en-US" b="1" cap="all" dirty="0">
                <a:latin typeface="Times New Roman" panose="02020603050405020304" pitchFamily="18" charset="0"/>
                <a:cs typeface="Times New Roman" panose="02020603050405020304" pitchFamily="18" charset="0"/>
              </a:rPr>
              <a:t> </a:t>
            </a:r>
            <a:r>
              <a:rPr lang="en-US" b="1" cap="all" dirty="0" err="1">
                <a:latin typeface="Times New Roman" panose="02020603050405020304" pitchFamily="18" charset="0"/>
                <a:cs typeface="Times New Roman" panose="02020603050405020304" pitchFamily="18" charset="0"/>
              </a:rPr>
              <a:t>Qonuni</a:t>
            </a:r>
            <a:endParaRPr lang="ru-RU" dirty="0">
              <a:latin typeface="Times New Roman" panose="02020603050405020304" pitchFamily="18" charset="0"/>
              <a:cs typeface="Times New Roman" panose="02020603050405020304" pitchFamily="18" charset="0"/>
            </a:endParaRPr>
          </a:p>
          <a:p>
            <a:pPr marL="0" indent="0" algn="ctr">
              <a:buNone/>
            </a:pPr>
            <a:r>
              <a:rPr lang="en-US" b="1" cap="all" dirty="0">
                <a:latin typeface="Times New Roman" panose="02020603050405020304" pitchFamily="18" charset="0"/>
                <a:cs typeface="Times New Roman" panose="02020603050405020304" pitchFamily="18" charset="0"/>
              </a:rPr>
              <a:t> </a:t>
            </a:r>
            <a:r>
              <a:rPr lang="en-US" cap="all"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marL="0" indent="0" algn="ctr">
              <a:buNone/>
            </a:pPr>
            <a:r>
              <a:rPr lang="en-US" sz="2400" dirty="0" err="1">
                <a:latin typeface="Times New Roman" panose="02020603050405020304" pitchFamily="18" charset="0"/>
                <a:cs typeface="Times New Roman" panose="02020603050405020304" pitchFamily="18" charset="0"/>
              </a:rPr>
              <a:t>Qonunchilik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palatasi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tomonidan</a:t>
            </a:r>
            <a:r>
              <a:rPr lang="en-US" sz="2400" dirty="0">
                <a:latin typeface="Times New Roman" panose="02020603050405020304" pitchFamily="18" charset="0"/>
                <a:cs typeface="Times New Roman" panose="02020603050405020304" pitchFamily="18" charset="0"/>
              </a:rPr>
              <a:t> 2022-yil 2-martda </a:t>
            </a:r>
            <a:r>
              <a:rPr lang="en-US" sz="2400" dirty="0" err="1">
                <a:latin typeface="Times New Roman" panose="02020603050405020304" pitchFamily="18" charset="0"/>
                <a:cs typeface="Times New Roman" panose="02020603050405020304" pitchFamily="18" charset="0"/>
              </a:rPr>
              <a:t>qabul</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qilingan</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err="1" smtClean="0">
                <a:latin typeface="Times New Roman" panose="02020603050405020304" pitchFamily="18" charset="0"/>
                <a:cs typeface="Times New Roman" panose="02020603050405020304" pitchFamily="18" charset="0"/>
              </a:rPr>
              <a:t>Senat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tomonidan</a:t>
            </a:r>
            <a:r>
              <a:rPr lang="en-US" sz="2400" dirty="0" smtClean="0">
                <a:latin typeface="Times New Roman" panose="02020603050405020304" pitchFamily="18" charset="0"/>
                <a:cs typeface="Times New Roman" panose="02020603050405020304" pitchFamily="18" charset="0"/>
              </a:rPr>
              <a:t> 2022-yil 28-mayda </a:t>
            </a:r>
            <a:r>
              <a:rPr lang="en-US" sz="2400" dirty="0" err="1" smtClean="0">
                <a:latin typeface="Times New Roman" panose="02020603050405020304" pitchFamily="18" charset="0"/>
                <a:cs typeface="Times New Roman" panose="02020603050405020304" pitchFamily="18" charset="0"/>
              </a:rPr>
              <a:t>ma’qullangan</a:t>
            </a:r>
            <a:endParaRPr lang="ru-RU" sz="2400" dirty="0" smtClean="0">
              <a:latin typeface="Times New Roman" panose="02020603050405020304" pitchFamily="18" charset="0"/>
              <a:cs typeface="Times New Roman" panose="02020603050405020304" pitchFamily="18" charset="0"/>
            </a:endParaRPr>
          </a:p>
          <a:p>
            <a:pPr marL="0" indent="0" algn="ctr">
              <a:buNone/>
            </a:pPr>
            <a:r>
              <a:rPr lang="en-US" dirty="0">
                <a:latin typeface="Times New Roman" panose="02020603050405020304" pitchFamily="18" charset="0"/>
                <a:cs typeface="Times New Roman" panose="02020603050405020304" pitchFamily="18" charset="0"/>
              </a:rPr>
              <a:t> </a:t>
            </a:r>
            <a:r>
              <a:rPr lang="en-US" cap="all"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marL="0" indent="0" algn="ctr">
              <a:buNone/>
            </a:pPr>
            <a:r>
              <a:rPr lang="en-US" sz="3200" b="1" cap="all" dirty="0" smtClean="0">
                <a:latin typeface="Times New Roman" panose="02020603050405020304" pitchFamily="18" charset="0"/>
                <a:cs typeface="Times New Roman" panose="02020603050405020304" pitchFamily="18" charset="0"/>
              </a:rPr>
              <a:t>“</a:t>
            </a:r>
            <a:r>
              <a:rPr lang="en-US" sz="3200" b="1" cap="all" dirty="0" err="1" smtClean="0">
                <a:latin typeface="Times New Roman" panose="02020603050405020304" pitchFamily="18" charset="0"/>
                <a:cs typeface="Times New Roman" panose="02020603050405020304" pitchFamily="18" charset="0"/>
              </a:rPr>
              <a:t>Davlat</a:t>
            </a:r>
            <a:r>
              <a:rPr lang="en-US" sz="3200" b="1" cap="all" dirty="0" smtClean="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fuqarolik</a:t>
            </a:r>
            <a:r>
              <a:rPr lang="en-US" sz="3200" b="1" cap="all" dirty="0">
                <a:latin typeface="Times New Roman" panose="02020603050405020304" pitchFamily="18" charset="0"/>
                <a:cs typeface="Times New Roman" panose="02020603050405020304" pitchFamily="18" charset="0"/>
              </a:rPr>
              <a:t> </a:t>
            </a:r>
            <a:r>
              <a:rPr lang="en-US" sz="3200" b="1" cap="all" dirty="0" err="1">
                <a:latin typeface="Times New Roman" panose="02020603050405020304" pitchFamily="18" charset="0"/>
                <a:cs typeface="Times New Roman" panose="02020603050405020304" pitchFamily="18" charset="0"/>
              </a:rPr>
              <a:t>xizmati</a:t>
            </a:r>
            <a:r>
              <a:rPr lang="en-US" sz="3200" b="1" cap="all" dirty="0">
                <a:latin typeface="Times New Roman" panose="02020603050405020304" pitchFamily="18" charset="0"/>
                <a:cs typeface="Times New Roman" panose="02020603050405020304" pitchFamily="18" charset="0"/>
              </a:rPr>
              <a:t> </a:t>
            </a:r>
            <a:r>
              <a:rPr lang="en-US" sz="3200" b="1" cap="all" dirty="0" err="1" smtClean="0">
                <a:latin typeface="Times New Roman" panose="02020603050405020304" pitchFamily="18" charset="0"/>
                <a:cs typeface="Times New Roman" panose="02020603050405020304" pitchFamily="18" charset="0"/>
              </a:rPr>
              <a:t>to‘g‘risida</a:t>
            </a:r>
            <a:r>
              <a:rPr lang="en-US" sz="3200" b="1" cap="all" dirty="0" smtClean="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a:p>
            <a:pPr marL="0" indent="0" algn="ctr">
              <a:buNone/>
            </a:pPr>
            <a:r>
              <a:rPr lang="en-US" b="1" cap="all"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marL="0" indent="0" algn="ctr">
              <a:buNone/>
            </a:pPr>
            <a:r>
              <a:rPr lang="en-US" b="1" dirty="0">
                <a:latin typeface="Times New Roman" panose="02020603050405020304" pitchFamily="18" charset="0"/>
                <a:cs typeface="Times New Roman" panose="02020603050405020304" pitchFamily="18" charset="0"/>
              </a:rPr>
              <a:t>O‘RQ-788 </a:t>
            </a:r>
            <a:r>
              <a:rPr lang="en-US" b="1" dirty="0" smtClean="0">
                <a:latin typeface="Times New Roman" panose="02020603050405020304" pitchFamily="18" charset="0"/>
                <a:cs typeface="Times New Roman" panose="02020603050405020304" pitchFamily="18" charset="0"/>
              </a:rPr>
              <a:t>SONLI</a:t>
            </a:r>
            <a:r>
              <a:rPr lang="en-US" b="1"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marL="0" indent="0" algn="ctr">
              <a:buNone/>
            </a:pPr>
            <a:r>
              <a:rPr lang="en-US" sz="2400" b="1" dirty="0">
                <a:latin typeface="Times New Roman" panose="02020603050405020304" pitchFamily="18" charset="0"/>
                <a:cs typeface="Times New Roman" panose="02020603050405020304" pitchFamily="18" charset="0"/>
              </a:rPr>
              <a:t>08.08.2022</a:t>
            </a:r>
            <a:endParaRPr lang="ru-RU" sz="2400" dirty="0">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8061143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84909" y="360218"/>
            <a:ext cx="11374582" cy="6151418"/>
          </a:xfrm>
        </p:spPr>
        <p:txBody>
          <a:bodyPr>
            <a:normAutofit fontScale="92500"/>
          </a:bodyPr>
          <a:lstStyle/>
          <a:p>
            <a:pPr marL="0" indent="0">
              <a:lnSpc>
                <a:spcPct val="100000"/>
              </a:lnSpc>
              <a:buNone/>
            </a:pPr>
            <a:r>
              <a:rPr lang="en-US" b="1" dirty="0">
                <a:latin typeface="Times New Roman" panose="02020603050405020304" pitchFamily="18" charset="0"/>
                <a:cs typeface="Times New Roman" panose="02020603050405020304" pitchFamily="18" charset="0"/>
              </a:rPr>
              <a:t>1-bob. </a:t>
            </a:r>
            <a:r>
              <a:rPr lang="en-US" b="1" dirty="0" err="1">
                <a:latin typeface="Times New Roman" panose="02020603050405020304" pitchFamily="18" charset="0"/>
                <a:cs typeface="Times New Roman" panose="02020603050405020304" pitchFamily="18" charset="0"/>
              </a:rPr>
              <a:t>Umumiy</a:t>
            </a:r>
            <a:r>
              <a:rPr lang="en-US" b="1" dirty="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qoidalar</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(1-5) </a:t>
            </a:r>
            <a:r>
              <a:rPr lang="en-US" dirty="0" err="1" smtClean="0">
                <a:latin typeface="Times New Roman" panose="02020603050405020304" pitchFamily="18" charset="0"/>
                <a:cs typeface="Times New Roman" panose="02020603050405020304" pitchFamily="18" charset="0"/>
              </a:rPr>
              <a:t>moddalar</a:t>
            </a:r>
            <a:endParaRPr lang="en-US" dirty="0" smtClean="0">
              <a:latin typeface="Times New Roman" panose="02020603050405020304" pitchFamily="18" charset="0"/>
              <a:cs typeface="Times New Roman" panose="02020603050405020304" pitchFamily="18" charset="0"/>
            </a:endParaRPr>
          </a:p>
          <a:p>
            <a:pPr marL="0" indent="0">
              <a:lnSpc>
                <a:spcPct val="100000"/>
              </a:lnSpc>
              <a:buNone/>
            </a:pPr>
            <a:r>
              <a:rPr lang="en-US" b="1" dirty="0">
                <a:latin typeface="Times New Roman" panose="02020603050405020304" pitchFamily="18" charset="0"/>
                <a:cs typeface="Times New Roman" panose="02020603050405020304" pitchFamily="18" charset="0"/>
              </a:rPr>
              <a:t>2-bob. </a:t>
            </a:r>
            <a:r>
              <a:rPr lang="en-US" b="1" dirty="0" err="1">
                <a:latin typeface="Times New Roman" panose="02020603050405020304" pitchFamily="18" charset="0"/>
                <a:cs typeface="Times New Roman" panose="02020603050405020304" pitchFamily="18" charset="0"/>
              </a:rPr>
              <a:t>Davlat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fuqarolik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xizmati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sohasida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davlat</a:t>
            </a:r>
            <a:r>
              <a:rPr lang="en-US" b="1" dirty="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boshqaruvi</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(6-9) </a:t>
            </a:r>
            <a:r>
              <a:rPr lang="en-US" dirty="0" err="1" smtClean="0">
                <a:latin typeface="Times New Roman" panose="02020603050405020304" pitchFamily="18" charset="0"/>
                <a:cs typeface="Times New Roman" panose="02020603050405020304" pitchFamily="18" charset="0"/>
              </a:rPr>
              <a:t>moddalar</a:t>
            </a:r>
            <a:endParaRPr lang="en-US" dirty="0" smtClean="0">
              <a:latin typeface="Times New Roman" panose="02020603050405020304" pitchFamily="18" charset="0"/>
              <a:cs typeface="Times New Roman" panose="02020603050405020304" pitchFamily="18" charset="0"/>
            </a:endParaRPr>
          </a:p>
          <a:p>
            <a:pPr marL="0" indent="0">
              <a:lnSpc>
                <a:spcPct val="100000"/>
              </a:lnSpc>
              <a:buNone/>
            </a:pPr>
            <a:r>
              <a:rPr lang="en-US" b="1" dirty="0">
                <a:latin typeface="Times New Roman" panose="02020603050405020304" pitchFamily="18" charset="0"/>
                <a:cs typeface="Times New Roman" panose="02020603050405020304" pitchFamily="18" charset="0"/>
              </a:rPr>
              <a:t>3-bob. </a:t>
            </a:r>
            <a:r>
              <a:rPr lang="en-US" b="1" dirty="0" err="1">
                <a:latin typeface="Times New Roman" panose="02020603050405020304" pitchFamily="18" charset="0"/>
                <a:cs typeface="Times New Roman" panose="02020603050405020304" pitchFamily="18" charset="0"/>
              </a:rPr>
              <a:t>Davlat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fuqarolik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xizmatchisining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huquqiy</a:t>
            </a:r>
            <a:r>
              <a:rPr lang="en-US" b="1" dirty="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maqomi</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(10-14) </a:t>
            </a:r>
            <a:r>
              <a:rPr lang="en-US" dirty="0" err="1" smtClean="0">
                <a:latin typeface="Times New Roman" panose="02020603050405020304" pitchFamily="18" charset="0"/>
                <a:cs typeface="Times New Roman" panose="02020603050405020304" pitchFamily="18" charset="0"/>
              </a:rPr>
              <a:t>moddalar</a:t>
            </a:r>
            <a:endParaRPr lang="en-US" dirty="0" smtClean="0">
              <a:latin typeface="Times New Roman" panose="02020603050405020304" pitchFamily="18" charset="0"/>
              <a:cs typeface="Times New Roman" panose="02020603050405020304" pitchFamily="18" charset="0"/>
            </a:endParaRPr>
          </a:p>
          <a:p>
            <a:pPr marL="0" indent="0">
              <a:lnSpc>
                <a:spcPct val="100000"/>
              </a:lnSpc>
              <a:buNone/>
            </a:pPr>
            <a:r>
              <a:rPr lang="ru-RU" b="1" dirty="0">
                <a:latin typeface="Times New Roman" panose="02020603050405020304" pitchFamily="18" charset="0"/>
                <a:cs typeface="Times New Roman" panose="02020603050405020304" pitchFamily="18" charset="0"/>
              </a:rPr>
              <a:t>4-bob. </a:t>
            </a:r>
            <a:r>
              <a:rPr lang="ru-RU" b="1" dirty="0" err="1">
                <a:latin typeface="Times New Roman" panose="02020603050405020304" pitchFamily="18" charset="0"/>
                <a:cs typeface="Times New Roman" panose="02020603050405020304" pitchFamily="18" charset="0"/>
              </a:rPr>
              <a:t>Davlat</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fuqarolik</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xizmati</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sohasida</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korrupsiyaga</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qarshi</a:t>
            </a:r>
            <a:r>
              <a:rPr lang="ru-RU"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kurashish</a:t>
            </a:r>
            <a:r>
              <a:rPr lang="en-US" b="1"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cs typeface="Times New Roman" panose="02020603050405020304" pitchFamily="18" charset="0"/>
              </a:rPr>
              <a:t>15-20) </a:t>
            </a:r>
            <a:r>
              <a:rPr lang="en-US" dirty="0" err="1" smtClean="0">
                <a:latin typeface="Times New Roman" panose="02020603050405020304" pitchFamily="18" charset="0"/>
                <a:cs typeface="Times New Roman" panose="02020603050405020304" pitchFamily="18" charset="0"/>
              </a:rPr>
              <a:t>moddalar</a:t>
            </a:r>
            <a:endParaRPr lang="en-US" dirty="0" smtClean="0">
              <a:latin typeface="Times New Roman" panose="02020603050405020304" pitchFamily="18" charset="0"/>
              <a:cs typeface="Times New Roman" panose="02020603050405020304" pitchFamily="18" charset="0"/>
            </a:endParaRPr>
          </a:p>
          <a:p>
            <a:pPr marL="0" indent="0">
              <a:lnSpc>
                <a:spcPct val="100000"/>
              </a:lnSpc>
              <a:buNone/>
            </a:pPr>
            <a:r>
              <a:rPr lang="en-US" b="1" dirty="0">
                <a:latin typeface="Times New Roman" panose="02020603050405020304" pitchFamily="18" charset="0"/>
                <a:cs typeface="Times New Roman" panose="02020603050405020304" pitchFamily="18" charset="0"/>
              </a:rPr>
              <a:t>5-bob. </a:t>
            </a:r>
            <a:r>
              <a:rPr lang="en-US" b="1" dirty="0" err="1">
                <a:latin typeface="Times New Roman" panose="02020603050405020304" pitchFamily="18" charset="0"/>
                <a:cs typeface="Times New Roman" panose="02020603050405020304" pitchFamily="18" charset="0"/>
              </a:rPr>
              <a:t>Davlat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fuqarolik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xizmatini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tashkil</a:t>
            </a:r>
            <a:r>
              <a:rPr lang="en-US" b="1" dirty="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etish</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(21-26) </a:t>
            </a:r>
            <a:r>
              <a:rPr lang="en-US" dirty="0" err="1">
                <a:latin typeface="Times New Roman" panose="02020603050405020304" pitchFamily="18" charset="0"/>
                <a:cs typeface="Times New Roman" panose="02020603050405020304" pitchFamily="18" charset="0"/>
              </a:rPr>
              <a:t>moddalar</a:t>
            </a:r>
            <a:endParaRPr lang="ru-RU" dirty="0">
              <a:latin typeface="Times New Roman" panose="02020603050405020304" pitchFamily="18" charset="0"/>
              <a:cs typeface="Times New Roman" panose="02020603050405020304" pitchFamily="18" charset="0"/>
            </a:endParaRPr>
          </a:p>
          <a:p>
            <a:pPr marL="0" indent="0">
              <a:lnSpc>
                <a:spcPct val="100000"/>
              </a:lnSpc>
              <a:buNone/>
            </a:pPr>
            <a:r>
              <a:rPr lang="en-US" b="1" dirty="0">
                <a:latin typeface="Times New Roman" panose="02020603050405020304" pitchFamily="18" charset="0"/>
                <a:cs typeface="Times New Roman" panose="02020603050405020304" pitchFamily="18" charset="0"/>
              </a:rPr>
              <a:t>6-bob. </a:t>
            </a:r>
            <a:r>
              <a:rPr lang="en-US" b="1" dirty="0" err="1">
                <a:latin typeface="Times New Roman" panose="02020603050405020304" pitchFamily="18" charset="0"/>
                <a:cs typeface="Times New Roman" panose="02020603050405020304" pitchFamily="18" charset="0"/>
              </a:rPr>
              <a:t>Davlat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fuqarolik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xizmatiga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kirish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tartibi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shartlari</a:t>
            </a:r>
            <a:r>
              <a:rPr lang="en-US" b="1"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cs typeface="Times New Roman" panose="02020603050405020304" pitchFamily="18" charset="0"/>
              </a:rPr>
              <a:t>27-32) </a:t>
            </a:r>
            <a:r>
              <a:rPr lang="en-US" dirty="0" err="1" smtClean="0">
                <a:latin typeface="Times New Roman" panose="02020603050405020304" pitchFamily="18" charset="0"/>
                <a:cs typeface="Times New Roman" panose="02020603050405020304" pitchFamily="18" charset="0"/>
              </a:rPr>
              <a:t>moddalar</a:t>
            </a:r>
            <a:endParaRPr lang="en-US" dirty="0" smtClean="0">
              <a:latin typeface="Times New Roman" panose="02020603050405020304" pitchFamily="18" charset="0"/>
              <a:cs typeface="Times New Roman" panose="02020603050405020304" pitchFamily="18" charset="0"/>
            </a:endParaRPr>
          </a:p>
          <a:p>
            <a:pPr marL="0" indent="0">
              <a:lnSpc>
                <a:spcPct val="100000"/>
              </a:lnSpc>
              <a:buNone/>
            </a:pPr>
            <a:r>
              <a:rPr lang="en-US" b="1" dirty="0">
                <a:latin typeface="Times New Roman" panose="02020603050405020304" pitchFamily="18" charset="0"/>
                <a:cs typeface="Times New Roman" panose="02020603050405020304" pitchFamily="18" charset="0"/>
              </a:rPr>
              <a:t>7-bob. </a:t>
            </a:r>
            <a:r>
              <a:rPr lang="en-US" b="1" dirty="0" err="1">
                <a:latin typeface="Times New Roman" panose="02020603050405020304" pitchFamily="18" charset="0"/>
                <a:cs typeface="Times New Roman" panose="02020603050405020304" pitchFamily="18" charset="0"/>
              </a:rPr>
              <a:t>Davlat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fuqarolik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xizmatini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o‘tash</a:t>
            </a:r>
            <a:r>
              <a:rPr lang="en-US" b="1" dirty="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tartibi</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(33-49) </a:t>
            </a:r>
            <a:r>
              <a:rPr lang="en-US" dirty="0" err="1" smtClean="0">
                <a:latin typeface="Times New Roman" panose="02020603050405020304" pitchFamily="18" charset="0"/>
                <a:cs typeface="Times New Roman" panose="02020603050405020304" pitchFamily="18" charset="0"/>
              </a:rPr>
              <a:t>moddalar</a:t>
            </a:r>
            <a:endParaRPr lang="en-US" dirty="0" smtClean="0">
              <a:latin typeface="Times New Roman" panose="02020603050405020304" pitchFamily="18" charset="0"/>
              <a:cs typeface="Times New Roman" panose="02020603050405020304" pitchFamily="18" charset="0"/>
            </a:endParaRPr>
          </a:p>
          <a:p>
            <a:pPr marL="0" indent="0">
              <a:lnSpc>
                <a:spcPct val="100000"/>
              </a:lnSpc>
              <a:buNone/>
            </a:pPr>
            <a:r>
              <a:rPr lang="en-US" b="1" dirty="0">
                <a:latin typeface="Times New Roman" panose="02020603050405020304" pitchFamily="18" charset="0"/>
                <a:cs typeface="Times New Roman" panose="02020603050405020304" pitchFamily="18" charset="0"/>
              </a:rPr>
              <a:t>8-bob. </a:t>
            </a:r>
            <a:r>
              <a:rPr lang="en-US" b="1" dirty="0" err="1">
                <a:latin typeface="Times New Roman" panose="02020603050405020304" pitchFamily="18" charset="0"/>
                <a:cs typeface="Times New Roman" panose="02020603050405020304" pitchFamily="18" charset="0"/>
              </a:rPr>
              <a:t>Davlat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fuqarolik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xizmatchisi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faoliyatining</a:t>
            </a:r>
            <a:r>
              <a:rPr lang="en-US" b="1" dirty="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tugatilishi</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(50-51) </a:t>
            </a:r>
            <a:r>
              <a:rPr lang="en-US" dirty="0" err="1" smtClean="0">
                <a:latin typeface="Times New Roman" panose="02020603050405020304" pitchFamily="18" charset="0"/>
                <a:cs typeface="Times New Roman" panose="02020603050405020304" pitchFamily="18" charset="0"/>
              </a:rPr>
              <a:t>moddalar</a:t>
            </a:r>
            <a:endParaRPr lang="en-US" dirty="0" smtClean="0">
              <a:latin typeface="Times New Roman" panose="02020603050405020304" pitchFamily="18" charset="0"/>
              <a:cs typeface="Times New Roman" panose="02020603050405020304" pitchFamily="18" charset="0"/>
            </a:endParaRPr>
          </a:p>
          <a:p>
            <a:pPr marL="0" indent="0">
              <a:lnSpc>
                <a:spcPct val="100000"/>
              </a:lnSpc>
              <a:buNone/>
            </a:pPr>
            <a:r>
              <a:rPr lang="ru-RU" b="1" dirty="0">
                <a:latin typeface="Times New Roman" panose="02020603050405020304" pitchFamily="18" charset="0"/>
                <a:cs typeface="Times New Roman" panose="02020603050405020304" pitchFamily="18" charset="0"/>
              </a:rPr>
              <a:t>9-bob. </a:t>
            </a:r>
            <a:r>
              <a:rPr lang="ru-RU" b="1" dirty="0" err="1">
                <a:latin typeface="Times New Roman" panose="02020603050405020304" pitchFamily="18" charset="0"/>
                <a:cs typeface="Times New Roman" panose="02020603050405020304" pitchFamily="18" charset="0"/>
              </a:rPr>
              <a:t>Davlat</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fuqarolik</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xizmatchisini</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huquqiy</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va</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ijtimoiy</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jihatdan</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himoya</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(52-57) </a:t>
            </a:r>
            <a:r>
              <a:rPr lang="en-US" dirty="0" err="1" smtClean="0">
                <a:latin typeface="Times New Roman" panose="02020603050405020304" pitchFamily="18" charset="0"/>
                <a:cs typeface="Times New Roman" panose="02020603050405020304" pitchFamily="18" charset="0"/>
              </a:rPr>
              <a:t>moddalar</a:t>
            </a:r>
            <a:endParaRPr lang="en-US" dirty="0" smtClean="0">
              <a:latin typeface="Times New Roman" panose="02020603050405020304" pitchFamily="18" charset="0"/>
              <a:cs typeface="Times New Roman" panose="02020603050405020304" pitchFamily="18" charset="0"/>
            </a:endParaRPr>
          </a:p>
          <a:p>
            <a:pPr marL="0" indent="0">
              <a:lnSpc>
                <a:spcPct val="100000"/>
              </a:lnSpc>
              <a:buNone/>
            </a:pPr>
            <a:r>
              <a:rPr lang="ru-RU" b="1" dirty="0">
                <a:latin typeface="Times New Roman" panose="02020603050405020304" pitchFamily="18" charset="0"/>
                <a:cs typeface="Times New Roman" panose="02020603050405020304" pitchFamily="18" charset="0"/>
              </a:rPr>
              <a:t>10-bob. </a:t>
            </a:r>
            <a:r>
              <a:rPr lang="ru-RU" b="1" dirty="0" err="1">
                <a:latin typeface="Times New Roman" panose="02020603050405020304" pitchFamily="18" charset="0"/>
                <a:cs typeface="Times New Roman" panose="02020603050405020304" pitchFamily="18" charset="0"/>
              </a:rPr>
              <a:t>Yakunlovchi</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qoidalar</a:t>
            </a:r>
            <a:r>
              <a:rPr lang="en-US" b="1"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cs typeface="Times New Roman" panose="02020603050405020304" pitchFamily="18" charset="0"/>
              </a:rPr>
              <a:t>58-64) </a:t>
            </a:r>
            <a:r>
              <a:rPr lang="en-US" dirty="0" err="1">
                <a:latin typeface="Times New Roman" panose="02020603050405020304" pitchFamily="18" charset="0"/>
                <a:cs typeface="Times New Roman" panose="02020603050405020304" pitchFamily="18" charset="0"/>
              </a:rPr>
              <a:t>moddalar</a:t>
            </a:r>
            <a:endParaRPr lang="en-US" dirty="0">
              <a:latin typeface="Times New Roman" panose="02020603050405020304" pitchFamily="18" charset="0"/>
              <a:cs typeface="Times New Roman" panose="02020603050405020304" pitchFamily="18" charset="0"/>
            </a:endParaRPr>
          </a:p>
          <a:p>
            <a:pPr marL="0" indent="0">
              <a:buNone/>
            </a:pPr>
            <a:endParaRPr lang="ru-RU" dirty="0"/>
          </a:p>
          <a:p>
            <a:pPr marL="0" indent="0">
              <a:buNone/>
            </a:pPr>
            <a:endParaRPr lang="en-US" b="1" dirty="0"/>
          </a:p>
          <a:p>
            <a:pPr marL="0" indent="0">
              <a:buNone/>
            </a:pPr>
            <a:endParaRPr lang="ru-RU" dirty="0"/>
          </a:p>
          <a:p>
            <a:pPr marL="0" indent="0">
              <a:buNone/>
            </a:pPr>
            <a:endParaRPr lang="en-US" b="1" dirty="0"/>
          </a:p>
          <a:p>
            <a:pPr marL="0" indent="0">
              <a:buNone/>
            </a:pPr>
            <a:endParaRPr lang="ru-RU" dirty="0"/>
          </a:p>
          <a:p>
            <a:pPr marL="0" indent="0">
              <a:buNone/>
            </a:pPr>
            <a:endParaRPr lang="ru-RU" dirty="0"/>
          </a:p>
          <a:p>
            <a:pPr marL="0" indent="0">
              <a:buNone/>
            </a:pPr>
            <a:endParaRPr lang="en-US" b="1" dirty="0"/>
          </a:p>
          <a:p>
            <a:pPr marL="0" indent="0">
              <a:buNone/>
            </a:pPr>
            <a:endParaRPr lang="ru-RU" dirty="0"/>
          </a:p>
          <a:p>
            <a:pPr marL="0" indent="0">
              <a:buNone/>
            </a:pPr>
            <a:endParaRPr lang="en-US" b="1" dirty="0"/>
          </a:p>
          <a:p>
            <a:pPr marL="0" indent="0">
              <a:buNone/>
            </a:pPr>
            <a:endParaRPr lang="ru-RU" dirty="0"/>
          </a:p>
          <a:p>
            <a:pPr marL="0" indent="0">
              <a:buNone/>
            </a:pPr>
            <a:endParaRPr lang="ru-RU" dirty="0"/>
          </a:p>
          <a:p>
            <a:pPr marL="0" indent="0">
              <a:buNone/>
            </a:pPr>
            <a:endParaRPr lang="ru-RU" dirty="0"/>
          </a:p>
          <a:p>
            <a:pPr marL="0" indent="0">
              <a:buNone/>
            </a:pPr>
            <a:endParaRPr lang="ru-RU" dirty="0"/>
          </a:p>
        </p:txBody>
      </p:sp>
    </p:spTree>
    <p:extLst>
      <p:ext uri="{BB962C8B-B14F-4D97-AF65-F5344CB8AC3E}">
        <p14:creationId xmlns:p14="http://schemas.microsoft.com/office/powerpoint/2010/main" val="39647861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65019" y="1219200"/>
            <a:ext cx="10889672" cy="5527964"/>
          </a:xfrm>
        </p:spPr>
        <p:txBody>
          <a:bodyPr/>
          <a:lstStyle/>
          <a:p>
            <a:pPr algn="just"/>
            <a:r>
              <a:rPr lang="az-Latn-AZ" b="1" dirty="0">
                <a:latin typeface="Times New Roman" panose="02020603050405020304" pitchFamily="18" charset="0"/>
                <a:cs typeface="Times New Roman" panose="02020603050405020304" pitchFamily="18" charset="0"/>
              </a:rPr>
              <a:t>1-modda. Ushbu Qonunning maqsadi</a:t>
            </a:r>
          </a:p>
          <a:p>
            <a:pPr marL="0" indent="0" algn="just">
              <a:buNone/>
            </a:pPr>
            <a:r>
              <a:rPr lang="az-Latn-AZ" dirty="0">
                <a:latin typeface="Times New Roman" panose="02020603050405020304" pitchFamily="18" charset="0"/>
                <a:cs typeface="Times New Roman" panose="02020603050405020304" pitchFamily="18" charset="0"/>
              </a:rPr>
              <a:t>Ushbu Qonunning maqsadi davlat fuqarolik xizmati sohasidagi munosabatlarni tartibga solishdan iborat.</a:t>
            </a:r>
          </a:p>
          <a:p>
            <a:pPr algn="just"/>
            <a:r>
              <a:rPr lang="az-Latn-AZ" b="1" dirty="0">
                <a:latin typeface="Times New Roman" panose="02020603050405020304" pitchFamily="18" charset="0"/>
                <a:cs typeface="Times New Roman" panose="02020603050405020304" pitchFamily="18" charset="0"/>
              </a:rPr>
              <a:t>2-modda. Davlat fuqarolik xizmati to‘g‘risidagi qonunchilik</a:t>
            </a:r>
          </a:p>
          <a:p>
            <a:pPr marL="0" indent="0" algn="just">
              <a:buNone/>
            </a:pPr>
            <a:r>
              <a:rPr lang="az-Latn-AZ" dirty="0">
                <a:latin typeface="Times New Roman" panose="02020603050405020304" pitchFamily="18" charset="0"/>
                <a:cs typeface="Times New Roman" panose="02020603050405020304" pitchFamily="18" charset="0"/>
              </a:rPr>
              <a:t>Davlat fuqarolik xizmati to‘g‘risidagi qonunchilik ushbu Qonun va boshqa qonunchilik hujjatlaridan iboratdir.</a:t>
            </a:r>
          </a:p>
          <a:p>
            <a:pPr marL="0" indent="0" algn="just">
              <a:buNone/>
            </a:pPr>
            <a:r>
              <a:rPr lang="az-Latn-AZ" dirty="0">
                <a:latin typeface="Times New Roman" panose="02020603050405020304" pitchFamily="18" charset="0"/>
                <a:cs typeface="Times New Roman" panose="02020603050405020304" pitchFamily="18" charset="0"/>
              </a:rPr>
              <a:t>Davlat fuqarolik xizmatchilarining ushbu Qonun bilan tartibga solinmagan mehnatga oid munosabatlari O‘zbekiston Respublikasining </a:t>
            </a:r>
            <a:r>
              <a:rPr lang="az-Latn-AZ" dirty="0">
                <a:latin typeface="Times New Roman" panose="02020603050405020304" pitchFamily="18" charset="0"/>
                <a:cs typeface="Times New Roman" panose="02020603050405020304" pitchFamily="18" charset="0"/>
                <a:hlinkClick r:id="rId2"/>
              </a:rPr>
              <a:t>Mehnat kodeksi </a:t>
            </a:r>
            <a:r>
              <a:rPr lang="az-Latn-AZ" dirty="0">
                <a:latin typeface="Times New Roman" panose="02020603050405020304" pitchFamily="18" charset="0"/>
                <a:cs typeface="Times New Roman" panose="02020603050405020304" pitchFamily="18" charset="0"/>
              </a:rPr>
              <a:t>bilan tartibga solinadi.</a:t>
            </a:r>
          </a:p>
          <a:p>
            <a:pPr marL="0" indent="0">
              <a:buNone/>
            </a:pPr>
            <a:endParaRPr lang="ru-RU" dirty="0"/>
          </a:p>
        </p:txBody>
      </p:sp>
    </p:spTree>
    <p:extLst>
      <p:ext uri="{BB962C8B-B14F-4D97-AF65-F5344CB8AC3E}">
        <p14:creationId xmlns:p14="http://schemas.microsoft.com/office/powerpoint/2010/main" val="230098287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95745" y="554182"/>
            <a:ext cx="11166763" cy="5971309"/>
          </a:xfrm>
        </p:spPr>
        <p:txBody>
          <a:bodyPr>
            <a:normAutofit fontScale="70000" lnSpcReduction="20000"/>
          </a:bodyPr>
          <a:lstStyle/>
          <a:p>
            <a:pPr algn="just">
              <a:lnSpc>
                <a:spcPct val="120000"/>
              </a:lnSpc>
            </a:pPr>
            <a:r>
              <a:rPr lang="az-Latn-AZ" b="1" dirty="0">
                <a:latin typeface="Times New Roman" panose="02020603050405020304" pitchFamily="18" charset="0"/>
                <a:cs typeface="Times New Roman" panose="02020603050405020304" pitchFamily="18" charset="0"/>
              </a:rPr>
              <a:t>4-modda. Asosiy tushunchalar</a:t>
            </a:r>
          </a:p>
          <a:p>
            <a:pPr marL="0" indent="0" algn="just">
              <a:lnSpc>
                <a:spcPct val="120000"/>
              </a:lnSpc>
              <a:buNone/>
            </a:pPr>
            <a:r>
              <a:rPr lang="az-Latn-AZ" dirty="0">
                <a:latin typeface="Times New Roman" panose="02020603050405020304" pitchFamily="18" charset="0"/>
                <a:cs typeface="Times New Roman" panose="02020603050405020304" pitchFamily="18" charset="0"/>
              </a:rPr>
              <a:t>Ushbu Qonunda quyidagi asosiy tushunchalar qo‘llaniladi:</a:t>
            </a:r>
          </a:p>
          <a:p>
            <a:pPr marL="0" indent="0" algn="just">
              <a:lnSpc>
                <a:spcPct val="120000"/>
              </a:lnSpc>
              <a:buNone/>
            </a:pPr>
            <a:r>
              <a:rPr lang="az-Latn-AZ" b="1" dirty="0">
                <a:latin typeface="Times New Roman" panose="02020603050405020304" pitchFamily="18" charset="0"/>
                <a:cs typeface="Times New Roman" panose="02020603050405020304" pitchFamily="18" charset="0"/>
              </a:rPr>
              <a:t>davlat organi</a:t>
            </a:r>
            <a:r>
              <a:rPr lang="az-Latn-AZ" dirty="0">
                <a:latin typeface="Times New Roman" panose="02020603050405020304" pitchFamily="18" charset="0"/>
                <a:cs typeface="Times New Roman" panose="02020603050405020304" pitchFamily="18" charset="0"/>
              </a:rPr>
              <a:t> — Davlat fuqarolik xizmati tatbiq qilinadigan davlat organlari va tashkilotlari ro‘yxatiga kiritilgan davlat hokimiyat vakolatlariga ega bo‘lgan tashkiliy jihatdan alohida tuzilma;</a:t>
            </a:r>
          </a:p>
          <a:p>
            <a:pPr marL="0" indent="0" algn="just">
              <a:lnSpc>
                <a:spcPct val="120000"/>
              </a:lnSpc>
              <a:buNone/>
            </a:pPr>
            <a:r>
              <a:rPr lang="az-Latn-AZ" b="1" dirty="0">
                <a:latin typeface="Times New Roman" panose="02020603050405020304" pitchFamily="18" charset="0"/>
                <a:cs typeface="Times New Roman" panose="02020603050405020304" pitchFamily="18" charset="0"/>
              </a:rPr>
              <a:t>davlat fuqarolik xizmati</a:t>
            </a:r>
            <a:r>
              <a:rPr lang="az-Latn-AZ" dirty="0">
                <a:latin typeface="Times New Roman" panose="02020603050405020304" pitchFamily="18" charset="0"/>
                <a:cs typeface="Times New Roman" panose="02020603050405020304" pitchFamily="18" charset="0"/>
              </a:rPr>
              <a:t> — davlat xizmatining bir turi bo‘lib, O‘zbekiston Respublikasi fuqarolarining davlat fuqarolik xizmati lavozimlaridagi davlat organlari vakolatlari amalga oshirilishini ta’minlashga doir haq to‘lanadigan kasbiy faoliyatini ifodalaydi;</a:t>
            </a:r>
          </a:p>
          <a:p>
            <a:pPr marL="0" indent="0" algn="just">
              <a:lnSpc>
                <a:spcPct val="120000"/>
              </a:lnSpc>
              <a:buNone/>
            </a:pPr>
            <a:r>
              <a:rPr lang="az-Latn-AZ" b="1" dirty="0">
                <a:latin typeface="Times New Roman" panose="02020603050405020304" pitchFamily="18" charset="0"/>
                <a:cs typeface="Times New Roman" panose="02020603050405020304" pitchFamily="18" charset="0"/>
              </a:rPr>
              <a:t>davlat fuqarolik xizmatchisining kasbiy kompetensiyasi</a:t>
            </a:r>
            <a:r>
              <a:rPr lang="az-Latn-AZ" dirty="0">
                <a:latin typeface="Times New Roman" panose="02020603050405020304" pitchFamily="18" charset="0"/>
                <a:cs typeface="Times New Roman" panose="02020603050405020304" pitchFamily="18" charset="0"/>
              </a:rPr>
              <a:t> — davlat organining vakolatlarini lozim darajada amalga oshirish uchun zarur bo‘lgan bilimlar, malakalar va ko‘nikmalar majmui;</a:t>
            </a:r>
          </a:p>
          <a:p>
            <a:pPr marL="0" indent="0" algn="just">
              <a:lnSpc>
                <a:spcPct val="120000"/>
              </a:lnSpc>
              <a:buNone/>
            </a:pPr>
            <a:r>
              <a:rPr lang="az-Latn-AZ" b="1" dirty="0">
                <a:latin typeface="Times New Roman" panose="02020603050405020304" pitchFamily="18" charset="0"/>
                <a:cs typeface="Times New Roman" panose="02020603050405020304" pitchFamily="18" charset="0"/>
              </a:rPr>
              <a:t>davlat fuqarolik xizmati lavozimi</a:t>
            </a:r>
            <a:r>
              <a:rPr lang="az-Latn-AZ" dirty="0">
                <a:latin typeface="Times New Roman" panose="02020603050405020304" pitchFamily="18" charset="0"/>
                <a:cs typeface="Times New Roman" panose="02020603050405020304" pitchFamily="18" charset="0"/>
              </a:rPr>
              <a:t> — davlat organining vakolatlarini amalga oshirish uchun Davlat fuqarolik xizmati lavozimlarining davlat reyestriga kiritilgan lavozim;</a:t>
            </a:r>
          </a:p>
          <a:p>
            <a:pPr marL="0" indent="0" algn="just">
              <a:lnSpc>
                <a:spcPct val="120000"/>
              </a:lnSpc>
              <a:buNone/>
            </a:pPr>
            <a:r>
              <a:rPr lang="az-Latn-AZ" b="1" dirty="0">
                <a:latin typeface="Times New Roman" panose="02020603050405020304" pitchFamily="18" charset="0"/>
                <a:cs typeface="Times New Roman" panose="02020603050405020304" pitchFamily="18" charset="0"/>
              </a:rPr>
              <a:t>Davlat fuqarolik xizmatchilarining odob-axloq qoidalari</a:t>
            </a:r>
            <a:r>
              <a:rPr lang="az-Latn-AZ" dirty="0">
                <a:latin typeface="Times New Roman" panose="02020603050405020304" pitchFamily="18" charset="0"/>
                <a:cs typeface="Times New Roman" panose="02020603050405020304" pitchFamily="18" charset="0"/>
              </a:rPr>
              <a:t> — davlat fuqarolik xizmatchilari tomonidan rioya etilishi shart bo‘lgan odob-axloq normalari majmui;</a:t>
            </a:r>
          </a:p>
          <a:p>
            <a:pPr marL="0" indent="0" algn="just">
              <a:lnSpc>
                <a:spcPct val="120000"/>
              </a:lnSpc>
              <a:buNone/>
            </a:pPr>
            <a:r>
              <a:rPr lang="az-Latn-AZ" b="1" dirty="0">
                <a:latin typeface="Times New Roman" panose="02020603050405020304" pitchFamily="18" charset="0"/>
                <a:cs typeface="Times New Roman" panose="02020603050405020304" pitchFamily="18" charset="0"/>
              </a:rPr>
              <a:t>malaka talablari</a:t>
            </a:r>
            <a:r>
              <a:rPr lang="az-Latn-AZ" dirty="0">
                <a:latin typeface="Times New Roman" panose="02020603050405020304" pitchFamily="18" charset="0"/>
                <a:cs typeface="Times New Roman" panose="02020603050405020304" pitchFamily="18" charset="0"/>
              </a:rPr>
              <a:t> — davlat fuqarolik xizmatining muayyan malaka darajasi berilishi va (yoki) davlat fuqarolik xizmatining muayyan lavozimini egallash uchun talabgor bo‘layotgan nomzodlarga nisbatan davlat organi tomonidan belgilanadigan, ish tajribasiga va kasbiy kompetensiyasiga doir talablar.</a:t>
            </a:r>
          </a:p>
          <a:p>
            <a:pPr marL="0" indent="0">
              <a:buNone/>
            </a:pPr>
            <a:endParaRPr lang="ru-RU" dirty="0"/>
          </a:p>
        </p:txBody>
      </p:sp>
    </p:spTree>
    <p:extLst>
      <p:ext uri="{BB962C8B-B14F-4D97-AF65-F5344CB8AC3E}">
        <p14:creationId xmlns:p14="http://schemas.microsoft.com/office/powerpoint/2010/main" val="398985420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92727" y="443346"/>
            <a:ext cx="10661073" cy="6054436"/>
          </a:xfrm>
        </p:spPr>
        <p:txBody>
          <a:bodyPr>
            <a:normAutofit fontScale="92500" lnSpcReduction="20000"/>
          </a:bodyPr>
          <a:lstStyle/>
          <a:p>
            <a:pPr marL="0" indent="0" algn="just">
              <a:buNone/>
            </a:pPr>
            <a:r>
              <a:rPr lang="az-Latn-AZ" b="1" dirty="0">
                <a:latin typeface="Times New Roman" panose="02020603050405020304" pitchFamily="18" charset="0"/>
                <a:cs typeface="Times New Roman" panose="02020603050405020304" pitchFamily="18" charset="0"/>
              </a:rPr>
              <a:t>5-modda. Davlat fuqarolik xizmatining asosiy prinsiplari</a:t>
            </a:r>
          </a:p>
          <a:p>
            <a:pPr marL="0" indent="0" algn="just">
              <a:buNone/>
            </a:pPr>
            <a:r>
              <a:rPr lang="az-Latn-AZ" dirty="0">
                <a:latin typeface="Times New Roman" panose="02020603050405020304" pitchFamily="18" charset="0"/>
                <a:cs typeface="Times New Roman" panose="02020603050405020304" pitchFamily="18" charset="0"/>
              </a:rPr>
              <a:t>Davlat fuqarolik xizmatining asosiy prinsiplari quyidagilardan iborat:</a:t>
            </a:r>
          </a:p>
          <a:p>
            <a:pPr algn="just"/>
            <a:r>
              <a:rPr lang="az-Latn-AZ" dirty="0">
                <a:latin typeface="Times New Roman" panose="02020603050405020304" pitchFamily="18" charset="0"/>
                <a:cs typeface="Times New Roman" panose="02020603050405020304" pitchFamily="18" charset="0"/>
              </a:rPr>
              <a:t>davlat fuqarolik xizmati tizimining yagonaligi va barqarorligi;</a:t>
            </a:r>
          </a:p>
          <a:p>
            <a:pPr algn="just"/>
            <a:r>
              <a:rPr lang="az-Latn-AZ" dirty="0">
                <a:latin typeface="Times New Roman" panose="02020603050405020304" pitchFamily="18" charset="0"/>
                <a:cs typeface="Times New Roman" panose="02020603050405020304" pitchFamily="18" charset="0"/>
              </a:rPr>
              <a:t>qonuniylik;</a:t>
            </a:r>
          </a:p>
          <a:p>
            <a:pPr algn="just"/>
            <a:r>
              <a:rPr lang="az-Latn-AZ" dirty="0">
                <a:latin typeface="Times New Roman" panose="02020603050405020304" pitchFamily="18" charset="0"/>
                <a:cs typeface="Times New Roman" panose="02020603050405020304" pitchFamily="18" charset="0"/>
              </a:rPr>
              <a:t>adolatlilik;</a:t>
            </a:r>
          </a:p>
          <a:p>
            <a:pPr algn="just"/>
            <a:r>
              <a:rPr lang="az-Latn-AZ" dirty="0">
                <a:latin typeface="Times New Roman" panose="02020603050405020304" pitchFamily="18" charset="0"/>
                <a:cs typeface="Times New Roman" panose="02020603050405020304" pitchFamily="18" charset="0"/>
              </a:rPr>
              <a:t>xalqqa xizmat qilish;</a:t>
            </a:r>
          </a:p>
          <a:p>
            <a:pPr algn="just"/>
            <a:r>
              <a:rPr lang="az-Latn-AZ" dirty="0">
                <a:latin typeface="Times New Roman" panose="02020603050405020304" pitchFamily="18" charset="0"/>
                <a:cs typeface="Times New Roman" panose="02020603050405020304" pitchFamily="18" charset="0"/>
              </a:rPr>
              <a:t>davlat organlarining va mansabdor shaxslarning jamiyat hamda fuqarolar oldida mas’ulligi;</a:t>
            </a:r>
          </a:p>
          <a:p>
            <a:pPr algn="just"/>
            <a:r>
              <a:rPr lang="az-Latn-AZ" dirty="0">
                <a:latin typeface="Times New Roman" panose="02020603050405020304" pitchFamily="18" charset="0"/>
                <a:cs typeface="Times New Roman" panose="02020603050405020304" pitchFamily="18" charset="0"/>
              </a:rPr>
              <a:t>inson huquqlari, erkinliklari va qonuniy manfaatlarining ustuvorligi;</a:t>
            </a:r>
          </a:p>
          <a:p>
            <a:pPr algn="just"/>
            <a:r>
              <a:rPr lang="az-Latn-AZ" dirty="0">
                <a:latin typeface="Times New Roman" panose="02020603050405020304" pitchFamily="18" charset="0"/>
                <a:cs typeface="Times New Roman" panose="02020603050405020304" pitchFamily="18" charset="0"/>
              </a:rPr>
              <a:t>ochiqlik va shaffoflik;</a:t>
            </a:r>
          </a:p>
          <a:p>
            <a:pPr algn="just"/>
            <a:r>
              <a:rPr lang="az-Latn-AZ" dirty="0">
                <a:latin typeface="Times New Roman" panose="02020603050405020304" pitchFamily="18" charset="0"/>
                <a:cs typeface="Times New Roman" panose="02020603050405020304" pitchFamily="18" charset="0"/>
              </a:rPr>
              <a:t>xolislik, professionallik va kompetentlik;</a:t>
            </a:r>
          </a:p>
          <a:p>
            <a:pPr algn="just"/>
            <a:r>
              <a:rPr lang="az-Latn-AZ" dirty="0">
                <a:latin typeface="Times New Roman" panose="02020603050405020304" pitchFamily="18" charset="0"/>
                <a:cs typeface="Times New Roman" panose="02020603050405020304" pitchFamily="18" charset="0"/>
              </a:rPr>
              <a:t>davlat fuqarolik xizmatiga kirishda O‘zbekiston Respublikasi fuqarolarning teng huquqliligi;</a:t>
            </a:r>
          </a:p>
          <a:p>
            <a:pPr algn="just"/>
            <a:r>
              <a:rPr lang="az-Latn-AZ" dirty="0">
                <a:latin typeface="Times New Roman" panose="02020603050405020304" pitchFamily="18" charset="0"/>
                <a:cs typeface="Times New Roman" panose="02020603050405020304" pitchFamily="18" charset="0"/>
              </a:rPr>
              <a:t>davlat fuqarolik xizmatchilarining huquqiy va ijtimoiy jihatdan himoya qilinishi.</a:t>
            </a:r>
          </a:p>
          <a:p>
            <a:pPr marL="0" indent="0">
              <a:buNone/>
            </a:pPr>
            <a:endParaRPr lang="ru-RU" dirty="0"/>
          </a:p>
        </p:txBody>
      </p:sp>
    </p:spTree>
    <p:extLst>
      <p:ext uri="{BB962C8B-B14F-4D97-AF65-F5344CB8AC3E}">
        <p14:creationId xmlns:p14="http://schemas.microsoft.com/office/powerpoint/2010/main" val="26732606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51543" y="446767"/>
            <a:ext cx="11234057" cy="4351338"/>
          </a:xfrm>
        </p:spPr>
        <p:txBody>
          <a:bodyPr>
            <a:normAutofit/>
          </a:bodyPr>
          <a:lstStyle/>
          <a:p>
            <a:pPr marL="0" indent="0" algn="just">
              <a:lnSpc>
                <a:spcPct val="100000"/>
              </a:lnSpc>
              <a:buNone/>
            </a:pPr>
            <a:r>
              <a:rPr lang="pt-BR" b="1" dirty="0">
                <a:latin typeface="Times New Roman" panose="02020603050405020304" pitchFamily="18" charset="0"/>
                <a:cs typeface="Times New Roman" panose="02020603050405020304" pitchFamily="18" charset="0"/>
              </a:rPr>
              <a:t>O‘ZBEKISTON RESPUBLIKASIDA </a:t>
            </a:r>
            <a:r>
              <a:rPr lang="uz-Cyrl-UZ" b="1" dirty="0">
                <a:latin typeface="Times New Roman" panose="02020603050405020304" pitchFamily="18" charset="0"/>
                <a:cs typeface="Times New Roman" panose="02020603050405020304" pitchFamily="18" charset="0"/>
              </a:rPr>
              <a:t>DAVLAT </a:t>
            </a:r>
            <a:r>
              <a:rPr lang="uz-Cyrl-UZ" b="1" dirty="0" smtClean="0">
                <a:latin typeface="Times New Roman" panose="02020603050405020304" pitchFamily="18" charset="0"/>
                <a:cs typeface="Times New Roman" panose="02020603050405020304" pitchFamily="18" charset="0"/>
              </a:rPr>
              <a:t>HOKIMIY</a:t>
            </a:r>
            <a:r>
              <a:rPr lang="en-US" b="1" dirty="0">
                <a:latin typeface="Times New Roman" panose="02020603050405020304" pitchFamily="18" charset="0"/>
                <a:cs typeface="Times New Roman" panose="02020603050405020304" pitchFamily="18" charset="0"/>
              </a:rPr>
              <a:t>A</a:t>
            </a:r>
            <a:r>
              <a:rPr lang="uz-Cyrl-UZ" b="1" dirty="0" smtClean="0">
                <a:latin typeface="Times New Roman" panose="02020603050405020304" pitchFamily="18" charset="0"/>
                <a:cs typeface="Times New Roman" panose="02020603050405020304" pitchFamily="18" charset="0"/>
              </a:rPr>
              <a:t>TI </a:t>
            </a:r>
            <a:r>
              <a:rPr lang="uz-Cyrl-UZ" b="1" dirty="0">
                <a:latin typeface="Times New Roman" panose="02020603050405020304" pitchFamily="18" charset="0"/>
                <a:cs typeface="Times New Roman" panose="02020603050405020304" pitchFamily="18" charset="0"/>
              </a:rPr>
              <a:t>TIZIMI</a:t>
            </a:r>
            <a:endParaRPr lang="ru-RU" dirty="0">
              <a:latin typeface="Times New Roman" panose="02020603050405020304" pitchFamily="18" charset="0"/>
              <a:cs typeface="Times New Roman" panose="02020603050405020304" pitchFamily="18" charset="0"/>
            </a:endParaRPr>
          </a:p>
          <a:p>
            <a:pPr marL="0" indent="0" algn="just">
              <a:lnSpc>
                <a:spcPct val="100000"/>
              </a:lnSpc>
              <a:buNone/>
            </a:pPr>
            <a:r>
              <a:rPr lang="es-SV" dirty="0">
                <a:latin typeface="Times New Roman" panose="02020603050405020304" pitchFamily="18" charset="0"/>
                <a:cs typeface="Times New Roman" panose="02020603050405020304" pitchFamily="18" charset="0"/>
              </a:rPr>
              <a:t>O‘zbekiston Respublikasi davlat hokimiyatining tizimi hokimiyatning </a:t>
            </a:r>
            <a:r>
              <a:rPr lang="es-SV" b="1" dirty="0">
                <a:latin typeface="Times New Roman" panose="02020603050405020304" pitchFamily="18" charset="0"/>
                <a:cs typeface="Times New Roman" panose="02020603050405020304" pitchFamily="18" charset="0"/>
              </a:rPr>
              <a:t>qonun chiqaruvchi, ijro etuvchi va sud hokimiyati</a:t>
            </a:r>
            <a:r>
              <a:rPr lang="es-SV" dirty="0">
                <a:latin typeface="Times New Roman" panose="02020603050405020304" pitchFamily="18" charset="0"/>
                <a:cs typeface="Times New Roman" panose="02020603050405020304" pitchFamily="18" charset="0"/>
              </a:rPr>
              <a:t>ga bo‘linishi prinsipiga </a:t>
            </a:r>
            <a:r>
              <a:rPr lang="es-SV" dirty="0" smtClean="0">
                <a:latin typeface="Times New Roman" panose="02020603050405020304" pitchFamily="18" charset="0"/>
                <a:cs typeface="Times New Roman" panose="02020603050405020304" pitchFamily="18" charset="0"/>
              </a:rPr>
              <a:t>asoslanadi.</a:t>
            </a:r>
            <a:r>
              <a:rPr lang="es-SV" baseline="30000" dirty="0" smtClean="0">
                <a:latin typeface="Times New Roman" panose="02020603050405020304" pitchFamily="18" charset="0"/>
                <a:cs typeface="Times New Roman" panose="02020603050405020304" pitchFamily="18" charset="0"/>
              </a:rPr>
              <a:t>11-modda</a:t>
            </a:r>
            <a:r>
              <a:rPr lang="uz-Cyrl-UZ"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marL="0" indent="0" algn="just">
              <a:lnSpc>
                <a:spcPct val="100000"/>
              </a:lnSpc>
              <a:buNone/>
            </a:pPr>
            <a:r>
              <a:rPr lang="es-SV" dirty="0">
                <a:latin typeface="Times New Roman" panose="02020603050405020304" pitchFamily="18" charset="0"/>
                <a:cs typeface="Times New Roman" panose="02020603050405020304" pitchFamily="18" charset="0"/>
              </a:rPr>
              <a:t>Hokimiyat vakolatlarining bo‘linishi.</a:t>
            </a:r>
            <a:r>
              <a:rPr lang="es-SV" b="1" dirty="0">
                <a:latin typeface="Times New Roman" panose="02020603050405020304" pitchFamily="18" charset="0"/>
                <a:cs typeface="Times New Roman" panose="02020603050405020304" pitchFamily="18" charset="0"/>
              </a:rPr>
              <a:t> Davlat hokimiyati bir qo‘lda to‘planib qolmasligi uchun hokimiyatning uchta tarmog‘ini – qonun chiqaruvchi, ijro etuvchi va sud hokimiyatini ajratib qo‘yish kerak. Ushbu hokimiyat tarmoqlarining har biri o‘z vakolati doirasida amal qiladi.</a:t>
            </a:r>
            <a:endParaRPr lang="ru-RU" b="1" dirty="0">
              <a:latin typeface="Times New Roman" panose="02020603050405020304" pitchFamily="18" charset="0"/>
              <a:cs typeface="Times New Roman" panose="02020603050405020304" pitchFamily="18" charset="0"/>
            </a:endParaRPr>
          </a:p>
          <a:p>
            <a:pPr marL="0" indent="0">
              <a:buNone/>
            </a:pPr>
            <a:endParaRPr lang="ru-RU" dirty="0"/>
          </a:p>
        </p:txBody>
      </p:sp>
      <p:sp>
        <p:nvSpPr>
          <p:cNvPr id="9" name="Прямоугольник 8"/>
          <p:cNvSpPr>
            <a:spLocks noChangeArrowheads="1"/>
          </p:cNvSpPr>
          <p:nvPr/>
        </p:nvSpPr>
        <p:spPr bwMode="auto">
          <a:xfrm>
            <a:off x="1262743" y="4909412"/>
            <a:ext cx="2423886" cy="1099501"/>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spcAft>
                <a:spcPts val="0"/>
              </a:spcAft>
            </a:pPr>
            <a:r>
              <a:rPr lang="en-US" b="1" i="1" dirty="0" err="1" smtClean="0">
                <a:effectLst/>
                <a:latin typeface="Times New Roman" panose="02020603050405020304" pitchFamily="18" charset="0"/>
                <a:ea typeface="Times New Roman" panose="02020603050405020304" pitchFamily="18" charset="0"/>
              </a:rPr>
              <a:t>Qonun</a:t>
            </a:r>
            <a:r>
              <a:rPr lang="en-US" b="1" i="1" dirty="0" smtClean="0">
                <a:effectLst/>
                <a:latin typeface="Times New Roman" panose="02020603050405020304" pitchFamily="18" charset="0"/>
                <a:ea typeface="Times New Roman" panose="02020603050405020304" pitchFamily="18" charset="0"/>
              </a:rPr>
              <a:t> </a:t>
            </a:r>
            <a:r>
              <a:rPr lang="en-US" b="1" i="1" dirty="0" err="1" smtClean="0">
                <a:effectLst/>
                <a:latin typeface="Times New Roman" panose="02020603050405020304" pitchFamily="18" charset="0"/>
                <a:ea typeface="Times New Roman" panose="02020603050405020304" pitchFamily="18" charset="0"/>
              </a:rPr>
              <a:t>chiqaruvchi</a:t>
            </a:r>
            <a:r>
              <a:rPr lang="en-US" b="1" i="1" dirty="0" smtClean="0">
                <a:effectLst/>
                <a:latin typeface="Times New Roman" panose="02020603050405020304" pitchFamily="18" charset="0"/>
                <a:ea typeface="Times New Roman" panose="02020603050405020304" pitchFamily="18" charset="0"/>
              </a:rPr>
              <a:t> organ-OLIY MAJLIS</a:t>
            </a:r>
            <a:endParaRPr lang="ru-RU" dirty="0">
              <a:effectLst/>
              <a:latin typeface="Times New Roman" panose="02020603050405020304" pitchFamily="18" charset="0"/>
              <a:ea typeface="Times New Roman" panose="02020603050405020304" pitchFamily="18" charset="0"/>
            </a:endParaRPr>
          </a:p>
        </p:txBody>
      </p:sp>
      <p:sp>
        <p:nvSpPr>
          <p:cNvPr id="10" name="Прямоугольник 9"/>
          <p:cNvSpPr>
            <a:spLocks noChangeArrowheads="1"/>
          </p:cNvSpPr>
          <p:nvPr/>
        </p:nvSpPr>
        <p:spPr bwMode="auto">
          <a:xfrm>
            <a:off x="4992915" y="4591911"/>
            <a:ext cx="2510972" cy="115760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spcAft>
                <a:spcPts val="0"/>
              </a:spcAft>
            </a:pPr>
            <a:r>
              <a:rPr lang="en-US" b="1" i="1" dirty="0" err="1" smtClean="0">
                <a:effectLst/>
                <a:latin typeface="Times New Roman" panose="02020603050405020304" pitchFamily="18" charset="0"/>
                <a:ea typeface="Times New Roman" panose="02020603050405020304" pitchFamily="18" charset="0"/>
              </a:rPr>
              <a:t>Ijro</a:t>
            </a:r>
            <a:r>
              <a:rPr lang="en-US" b="1" i="1" dirty="0" smtClean="0">
                <a:effectLst/>
                <a:latin typeface="Times New Roman" panose="02020603050405020304" pitchFamily="18" charset="0"/>
                <a:ea typeface="Times New Roman" panose="02020603050405020304" pitchFamily="18" charset="0"/>
              </a:rPr>
              <a:t> </a:t>
            </a:r>
            <a:r>
              <a:rPr lang="en-US" b="1" i="1" dirty="0" err="1" smtClean="0">
                <a:effectLst/>
                <a:latin typeface="Times New Roman" panose="02020603050405020304" pitchFamily="18" charset="0"/>
                <a:ea typeface="Times New Roman" panose="02020603050405020304" pitchFamily="18" charset="0"/>
              </a:rPr>
              <a:t>etuvchi</a:t>
            </a:r>
            <a:r>
              <a:rPr lang="en-US" b="1" i="1" dirty="0" smtClean="0">
                <a:effectLst/>
                <a:latin typeface="Times New Roman" panose="02020603050405020304" pitchFamily="18" charset="0"/>
                <a:ea typeface="Times New Roman" panose="02020603050405020304" pitchFamily="18" charset="0"/>
              </a:rPr>
              <a:t>– VAZIRLAR MAHKAMASI</a:t>
            </a:r>
            <a:endParaRPr lang="ru-RU" dirty="0">
              <a:effectLst/>
              <a:latin typeface="Times New Roman" panose="02020603050405020304" pitchFamily="18" charset="0"/>
              <a:ea typeface="Times New Roman" panose="02020603050405020304" pitchFamily="18" charset="0"/>
            </a:endParaRPr>
          </a:p>
        </p:txBody>
      </p:sp>
      <p:sp>
        <p:nvSpPr>
          <p:cNvPr id="11" name="Прямоугольник 10"/>
          <p:cNvSpPr>
            <a:spLocks noChangeArrowheads="1"/>
          </p:cNvSpPr>
          <p:nvPr/>
        </p:nvSpPr>
        <p:spPr bwMode="auto">
          <a:xfrm>
            <a:off x="9249819" y="4909412"/>
            <a:ext cx="2245495" cy="109950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spcAft>
                <a:spcPts val="0"/>
              </a:spcAft>
            </a:pPr>
            <a:r>
              <a:rPr lang="en-US" sz="2000" b="1" i="1" dirty="0" smtClean="0">
                <a:effectLst/>
                <a:latin typeface="Times New Roman" panose="02020603050405020304" pitchFamily="18" charset="0"/>
                <a:ea typeface="Times New Roman" panose="02020603050405020304" pitchFamily="18" charset="0"/>
              </a:rPr>
              <a:t>SUD HOKIMIYATI</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017834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49943" y="391886"/>
            <a:ext cx="11321143" cy="6052457"/>
          </a:xfrm>
        </p:spPr>
        <p:txBody>
          <a:bodyPr>
            <a:normAutofit fontScale="70000" lnSpcReduction="20000"/>
          </a:bodyPr>
          <a:lstStyle/>
          <a:p>
            <a:pPr marL="0" indent="0" algn="just">
              <a:buNone/>
            </a:pPr>
            <a:r>
              <a:rPr lang="pt-BR" b="1" dirty="0">
                <a:latin typeface="Times New Roman" panose="02020603050405020304" pitchFamily="18" charset="0"/>
                <a:cs typeface="Times New Roman" panose="02020603050405020304" pitchFamily="18" charset="0"/>
              </a:rPr>
              <a:t>1. O‘ZBEKISTON RESPUBLIKASI OLIY MAJLISI</a:t>
            </a:r>
            <a:endParaRPr lang="ru-RU" dirty="0">
              <a:latin typeface="Times New Roman" panose="02020603050405020304" pitchFamily="18" charset="0"/>
              <a:cs typeface="Times New Roman" panose="02020603050405020304" pitchFamily="18" charset="0"/>
            </a:endParaRPr>
          </a:p>
          <a:p>
            <a:pPr algn="just"/>
            <a:r>
              <a:rPr lang="pt-BR" dirty="0">
                <a:latin typeface="Times New Roman" panose="02020603050405020304" pitchFamily="18" charset="0"/>
                <a:cs typeface="Times New Roman" panose="02020603050405020304" pitchFamily="18" charset="0"/>
              </a:rPr>
              <a:t>O‘zbekiston Respublikasining Oliy Majlisi oliy davlat vakillik organi bo‘lib, qonun chiqaruvchi hokimiyatni amalga oshiradi.</a:t>
            </a:r>
            <a:endParaRPr lang="ru-RU" dirty="0">
              <a:latin typeface="Times New Roman" panose="02020603050405020304" pitchFamily="18" charset="0"/>
              <a:cs typeface="Times New Roman" panose="02020603050405020304" pitchFamily="18" charset="0"/>
            </a:endParaRPr>
          </a:p>
          <a:p>
            <a:pPr algn="just"/>
            <a:r>
              <a:rPr lang="pt-BR" dirty="0">
                <a:latin typeface="Times New Roman" panose="02020603050405020304" pitchFamily="18" charset="0"/>
                <a:cs typeface="Times New Roman" panose="02020603050405020304" pitchFamily="18" charset="0"/>
              </a:rPr>
              <a:t>O‘zbekiston Respublikasi Oliy Majlisi ikki palatadan – Qonunchilik palatasi (quyi palata) va Senatdan (yuqori palata) iborat.</a:t>
            </a:r>
            <a:endParaRPr lang="ru-RU" dirty="0">
              <a:latin typeface="Times New Roman" panose="02020603050405020304" pitchFamily="18" charset="0"/>
              <a:cs typeface="Times New Roman" panose="02020603050405020304" pitchFamily="18" charset="0"/>
            </a:endParaRPr>
          </a:p>
          <a:p>
            <a:pPr algn="just"/>
            <a:r>
              <a:rPr lang="en-US" dirty="0" err="1">
                <a:latin typeface="Times New Roman" panose="02020603050405020304" pitchFamily="18" charset="0"/>
                <a:cs typeface="Times New Roman" panose="02020603050405020304" pitchFamily="18" charset="0"/>
              </a:rPr>
              <a:t>O‘zbekiston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Respublikasi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Majlisining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Qonunchilik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palatasi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Senati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vakolat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muddati</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besh</a:t>
            </a:r>
            <a:r>
              <a:rPr lang="en-US" dirty="0">
                <a:latin typeface="Times New Roman" panose="02020603050405020304" pitchFamily="18" charset="0"/>
                <a:cs typeface="Times New Roman" panose="02020603050405020304" pitchFamily="18" charset="0"/>
              </a:rPr>
              <a:t> yil.</a:t>
            </a:r>
            <a:r>
              <a:rPr lang="en-US" baseline="30000" dirty="0">
                <a:latin typeface="Times New Roman" panose="02020603050405020304" pitchFamily="18" charset="0"/>
                <a:cs typeface="Times New Roman" panose="02020603050405020304" pitchFamily="18" charset="0"/>
              </a:rPr>
              <a:t>91-modda</a:t>
            </a:r>
            <a:endParaRPr lang="ru-RU" dirty="0">
              <a:latin typeface="Times New Roman" panose="02020603050405020304" pitchFamily="18" charset="0"/>
              <a:cs typeface="Times New Roman" panose="02020603050405020304" pitchFamily="18" charset="0"/>
            </a:endParaRPr>
          </a:p>
          <a:p>
            <a:pPr marL="0" indent="0" algn="just">
              <a:buNone/>
            </a:pPr>
            <a:r>
              <a:rPr lang="en-US" i="1" dirty="0">
                <a:latin typeface="Times New Roman" panose="02020603050405020304" pitchFamily="18" charset="0"/>
                <a:cs typeface="Times New Roman" panose="02020603050405020304" pitchFamily="18" charset="0"/>
              </a:rPr>
              <a:t> </a:t>
            </a:r>
            <a:endParaRPr lang="ru-RU" b="1" dirty="0">
              <a:latin typeface="Times New Roman" panose="02020603050405020304" pitchFamily="18" charset="0"/>
              <a:cs typeface="Times New Roman" panose="02020603050405020304" pitchFamily="18" charset="0"/>
            </a:endParaRPr>
          </a:p>
          <a:p>
            <a:pPr marL="0" indent="0" algn="just">
              <a:buNone/>
            </a:pPr>
            <a:r>
              <a:rPr lang="en-US" b="1" i="1" dirty="0">
                <a:latin typeface="Times New Roman" panose="02020603050405020304" pitchFamily="18" charset="0"/>
                <a:cs typeface="Times New Roman" panose="02020603050405020304" pitchFamily="18" charset="0"/>
              </a:rPr>
              <a:t>OLIY MAJLIS </a:t>
            </a:r>
            <a:r>
              <a:rPr lang="en-US" b="1" i="1" dirty="0" smtClean="0">
                <a:latin typeface="Times New Roman" panose="02020603050405020304" pitchFamily="18" charset="0"/>
                <a:cs typeface="Times New Roman" panose="02020603050405020304" pitchFamily="18" charset="0"/>
              </a:rPr>
              <a:t>QONUNCHILIK </a:t>
            </a:r>
            <a:r>
              <a:rPr lang="en-US" b="1" i="1" dirty="0">
                <a:latin typeface="Times New Roman" panose="02020603050405020304" pitchFamily="18" charset="0"/>
                <a:cs typeface="Times New Roman" panose="02020603050405020304" pitchFamily="18" charset="0"/>
              </a:rPr>
              <a:t>PALATASI</a:t>
            </a:r>
            <a:endParaRPr lang="ru-RU" b="1" dirty="0">
              <a:latin typeface="Times New Roman" panose="02020603050405020304" pitchFamily="18" charset="0"/>
              <a:cs typeface="Times New Roman" panose="02020603050405020304" pitchFamily="18" charset="0"/>
            </a:endParaRPr>
          </a:p>
          <a:p>
            <a:pPr algn="just"/>
            <a:r>
              <a:rPr lang="en-US" dirty="0" err="1">
                <a:latin typeface="Times New Roman" panose="02020603050405020304" pitchFamily="18" charset="0"/>
                <a:cs typeface="Times New Roman" panose="02020603050405020304" pitchFamily="18" charset="0"/>
              </a:rPr>
              <a:t>O‘zbekiston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Respublikasi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Majlisining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Qonunchilik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palatasi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qonun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saylanadigan</a:t>
            </a:r>
            <a:r>
              <a:rPr lang="en-US" dirty="0">
                <a:latin typeface="Times New Roman" panose="02020603050405020304" pitchFamily="18" charset="0"/>
                <a:cs typeface="Times New Roman" panose="02020603050405020304" pitchFamily="18" charset="0"/>
              </a:rPr>
              <a:t> 150 </a:t>
            </a:r>
            <a:r>
              <a:rPr lang="en-US" dirty="0" err="1">
                <a:latin typeface="Times New Roman" panose="02020603050405020304" pitchFamily="18" charset="0"/>
                <a:cs typeface="Times New Roman" panose="02020603050405020304" pitchFamily="18" charset="0"/>
              </a:rPr>
              <a:t>deputatdan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iborat</a:t>
            </a:r>
            <a:r>
              <a:rPr lang="en-US" dirty="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a:p>
            <a:pPr algn="just"/>
            <a:r>
              <a:rPr lang="en-US" dirty="0" err="1">
                <a:latin typeface="Times New Roman" panose="02020603050405020304" pitchFamily="18" charset="0"/>
                <a:cs typeface="Times New Roman" panose="02020603050405020304" pitchFamily="18" charset="0"/>
              </a:rPr>
              <a:t>Qonunchilik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palatasi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faoliyatini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samarali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tashkil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palata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qo‘mitalari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muvofiqlashtirib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qonun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loyihalarini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tayyorlash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rejalashtirish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dastlabki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tarzda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tashkil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maqsadida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Qonunchilik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palatasi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Kengashi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tuziladi</a:t>
            </a:r>
            <a:r>
              <a:rPr lang="en-US" dirty="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a:p>
            <a:pPr algn="just"/>
            <a:r>
              <a:rPr lang="pt-BR" dirty="0">
                <a:latin typeface="Times New Roman" panose="02020603050405020304" pitchFamily="18" charset="0"/>
                <a:cs typeface="Times New Roman" panose="02020603050405020304" pitchFamily="18" charset="0"/>
              </a:rPr>
              <a:t>Qonunchilik palatasi Kengashi palata majlislari oralig‘ida zaruratga qarab to‘planadi.</a:t>
            </a:r>
            <a:endParaRPr lang="ru-RU" b="1" dirty="0">
              <a:latin typeface="Times New Roman" panose="02020603050405020304" pitchFamily="18" charset="0"/>
              <a:cs typeface="Times New Roman" panose="02020603050405020304" pitchFamily="18" charset="0"/>
            </a:endParaRPr>
          </a:p>
          <a:p>
            <a:pPr algn="just"/>
            <a:r>
              <a:rPr lang="pt-BR" dirty="0">
                <a:latin typeface="Times New Roman" panose="02020603050405020304" pitchFamily="18" charset="0"/>
                <a:cs typeface="Times New Roman" panose="02020603050405020304" pitchFamily="18" charset="0"/>
              </a:rPr>
              <a:t>Qonunchilik palatasi Kengashining tarkibiga Qonunchilik palatasi Spikeri, uning o‘rinbosarlari, fraksiyalar va deputatlar guruhlarining rahbarlari, Qonunchilik palatasi qo‘mitalarining raislari kiradi.</a:t>
            </a:r>
            <a:endParaRPr lang="ru-RU" b="1" dirty="0">
              <a:latin typeface="Times New Roman" panose="02020603050405020304" pitchFamily="18" charset="0"/>
              <a:cs typeface="Times New Roman" panose="02020603050405020304" pitchFamily="18" charset="0"/>
            </a:endParaRPr>
          </a:p>
          <a:p>
            <a:pPr algn="just"/>
            <a:r>
              <a:rPr lang="pt-BR" dirty="0">
                <a:latin typeface="Times New Roman" panose="02020603050405020304" pitchFamily="18" charset="0"/>
                <a:cs typeface="Times New Roman" panose="02020603050405020304" pitchFamily="18" charset="0"/>
              </a:rPr>
              <a:t>Qonunchilik palatasi Kengashi o‘z vakolatiga kiradigan masalalar yuzasidan a’zolari umumiy soni(</a:t>
            </a:r>
            <a:r>
              <a:rPr lang="pt-BR" i="1" dirty="0">
                <a:latin typeface="Times New Roman" panose="02020603050405020304" pitchFamily="18" charset="0"/>
                <a:cs typeface="Times New Roman" panose="02020603050405020304" pitchFamily="18" charset="0"/>
              </a:rPr>
              <a:t>150 nafar deputat</a:t>
            </a:r>
            <a:r>
              <a:rPr lang="pt-BR" dirty="0">
                <a:latin typeface="Times New Roman" panose="02020603050405020304" pitchFamily="18" charset="0"/>
                <a:cs typeface="Times New Roman" panose="02020603050405020304" pitchFamily="18" charset="0"/>
              </a:rPr>
              <a:t>)ning ko‘pchilik ovozi bilan qarorlar qabul qiladi.</a:t>
            </a:r>
            <a:endParaRPr lang="ru-RU" b="1" dirty="0">
              <a:latin typeface="Times New Roman" panose="02020603050405020304" pitchFamily="18" charset="0"/>
              <a:cs typeface="Times New Roman" panose="02020603050405020304" pitchFamily="18" charset="0"/>
            </a:endParaRPr>
          </a:p>
          <a:p>
            <a:pPr algn="just"/>
            <a:r>
              <a:rPr lang="uz-Latn-UZ" i="1" dirty="0">
                <a:latin typeface="Times New Roman" panose="02020603050405020304" pitchFamily="18" charset="0"/>
                <a:cs typeface="Times New Roman" panose="02020603050405020304" pitchFamily="18" charset="0"/>
              </a:rPr>
              <a:t>Konstitutsiyaning 119-moddasiga ko‘ra, Qonunchilik palatasi jami deputatlarning kamida 3/2 qismi ovozi bilan </a:t>
            </a:r>
            <a:r>
              <a:rPr lang="pt-BR" i="1" dirty="0">
                <a:latin typeface="Times New Roman" panose="02020603050405020304" pitchFamily="18" charset="0"/>
                <a:cs typeface="Times New Roman" panose="02020603050405020304" pitchFamily="18" charset="0"/>
              </a:rPr>
              <a:t>Bosh Vazirga nisbatan </a:t>
            </a:r>
            <a:r>
              <a:rPr lang="uz-Latn-UZ" i="1" dirty="0">
                <a:latin typeface="Times New Roman" panose="02020603050405020304" pitchFamily="18" charset="0"/>
                <a:cs typeface="Times New Roman" panose="02020603050405020304" pitchFamily="18" charset="0"/>
              </a:rPr>
              <a:t>ishonchsizlik votum*ini bildirish huquqiga ega.</a:t>
            </a:r>
            <a:endParaRPr lang="ru-RU" b="1" dirty="0">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114725124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95086" y="653143"/>
            <a:ext cx="11205028" cy="5921828"/>
          </a:xfrm>
        </p:spPr>
        <p:txBody>
          <a:bodyPr>
            <a:normAutofit/>
          </a:bodyPr>
          <a:lstStyle/>
          <a:p>
            <a:pPr marL="0" indent="0" algn="ctr">
              <a:lnSpc>
                <a:spcPct val="100000"/>
              </a:lnSpc>
              <a:buNone/>
            </a:pPr>
            <a:r>
              <a:rPr lang="en-US" b="1" i="1" dirty="0">
                <a:latin typeface="Times New Roman" panose="02020603050405020304" pitchFamily="18" charset="0"/>
                <a:cs typeface="Times New Roman" panose="02020603050405020304" pitchFamily="18" charset="0"/>
              </a:rPr>
              <a:t>OLIY MAJLIS SENATI</a:t>
            </a:r>
            <a:endParaRPr lang="ru-RU" dirty="0">
              <a:latin typeface="Times New Roman" panose="02020603050405020304" pitchFamily="18" charset="0"/>
              <a:cs typeface="Times New Roman" panose="02020603050405020304" pitchFamily="18" charset="0"/>
            </a:endParaRPr>
          </a:p>
          <a:p>
            <a:pPr algn="just">
              <a:lnSpc>
                <a:spcPct val="100000"/>
              </a:lnSpc>
            </a:pPr>
            <a:r>
              <a:rPr lang="uz-Cyrl-UZ" sz="2400" dirty="0">
                <a:latin typeface="Times New Roman" panose="02020603050405020304" pitchFamily="18" charset="0"/>
                <a:cs typeface="Times New Roman" panose="02020603050405020304" pitchFamily="18" charset="0"/>
              </a:rPr>
              <a:t>O‘zbekiston Respublikasi Oliy Majlisining </a:t>
            </a:r>
            <a:r>
              <a:rPr lang="uz-Cyrl-UZ" sz="2400" u="sng" dirty="0">
                <a:latin typeface="Times New Roman" panose="02020603050405020304" pitchFamily="18" charset="0"/>
                <a:cs typeface="Times New Roman" panose="02020603050405020304" pitchFamily="18" charset="0"/>
              </a:rPr>
              <a:t>Senati</a:t>
            </a:r>
            <a:r>
              <a:rPr lang="uz-Cyrl-UZ" sz="2400" dirty="0">
                <a:latin typeface="Times New Roman" panose="02020603050405020304" pitchFamily="18" charset="0"/>
                <a:cs typeface="Times New Roman" panose="02020603050405020304" pitchFamily="18" charset="0"/>
              </a:rPr>
              <a:t> hududiy vakillik palatasi bo‘lib</a:t>
            </a:r>
            <a:r>
              <a:rPr lang="pt-BR"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Senat a’zolari</a:t>
            </a:r>
            <a:r>
              <a:rPr lang="pt-BR" sz="2400" dirty="0">
                <a:latin typeface="Times New Roman" panose="02020603050405020304" pitchFamily="18" charset="0"/>
                <a:cs typeface="Times New Roman" panose="02020603050405020304" pitchFamily="18" charset="0"/>
              </a:rPr>
              <a:t> (</a:t>
            </a:r>
            <a:r>
              <a:rPr lang="pt-BR" sz="2400" b="1" dirty="0">
                <a:latin typeface="Times New Roman" panose="02020603050405020304" pitchFamily="18" charset="0"/>
                <a:cs typeface="Times New Roman" panose="02020603050405020304" pitchFamily="18" charset="0"/>
              </a:rPr>
              <a:t>65 </a:t>
            </a:r>
            <a:r>
              <a:rPr lang="uz-Cyrl-UZ" sz="2400" b="1" dirty="0">
                <a:latin typeface="Times New Roman" panose="02020603050405020304" pitchFamily="18" charset="0"/>
                <a:cs typeface="Times New Roman" panose="02020603050405020304" pitchFamily="18" charset="0"/>
              </a:rPr>
              <a:t>nafar</a:t>
            </a:r>
            <a:r>
              <a:rPr lang="pt-BR" sz="2400"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dan</a:t>
            </a:r>
            <a:r>
              <a:rPr lang="pt-BR"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senatorlardan</a:t>
            </a:r>
            <a:r>
              <a:rPr lang="pt-BR"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iborat</a:t>
            </a:r>
            <a:r>
              <a:rPr lang="pt-BR"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algn="just">
              <a:lnSpc>
                <a:spcPct val="100000"/>
              </a:lnSpc>
            </a:pPr>
            <a:r>
              <a:rPr lang="pt-BR" sz="2400" dirty="0">
                <a:latin typeface="Times New Roman" panose="02020603050405020304" pitchFamily="18" charset="0"/>
                <a:cs typeface="Times New Roman" panose="02020603050405020304" pitchFamily="18" charset="0"/>
              </a:rPr>
              <a:t>O‘zbekiston Respublikasi Oliy Majlisining Senati a’zolari Qoraqalpog‘iston Respublikasi Jo‘qorg‘i Kengesi, viloyatlar, tumanlar va shaharlar davlat hokimiyati vakillik organlari deputatlarining tegishli qo‘shma majlislarida mazkur deputatlar orasidan yashirin ovoz berish yo‘li bilan Qoraqalpog‘iston Respublikasi, viloyatlar va Toshkent shahridan teng miqdorda – </a:t>
            </a:r>
            <a:r>
              <a:rPr lang="pt-BR" sz="2400" b="1" dirty="0">
                <a:latin typeface="Times New Roman" panose="02020603050405020304" pitchFamily="18" charset="0"/>
                <a:cs typeface="Times New Roman" panose="02020603050405020304" pitchFamily="18" charset="0"/>
              </a:rPr>
              <a:t>4 kishi</a:t>
            </a:r>
            <a:r>
              <a:rPr lang="pt-BR" sz="2400" dirty="0">
                <a:latin typeface="Times New Roman" panose="02020603050405020304" pitchFamily="18" charset="0"/>
                <a:cs typeface="Times New Roman" panose="02020603050405020304" pitchFamily="18" charset="0"/>
              </a:rPr>
              <a:t>dan (jami </a:t>
            </a:r>
            <a:r>
              <a:rPr lang="pt-BR" sz="2400" b="1" dirty="0">
                <a:latin typeface="Times New Roman" panose="02020603050405020304" pitchFamily="18" charset="0"/>
                <a:cs typeface="Times New Roman" panose="02020603050405020304" pitchFamily="18" charset="0"/>
              </a:rPr>
              <a:t>56 nafar</a:t>
            </a:r>
            <a:r>
              <a:rPr lang="pt-BR" sz="2400" dirty="0">
                <a:latin typeface="Times New Roman" panose="02020603050405020304" pitchFamily="18" charset="0"/>
                <a:cs typeface="Times New Roman" panose="02020603050405020304" pitchFamily="18" charset="0"/>
              </a:rPr>
              <a:t> senator) saylanadi. O‘zbekiston Respublikasi Oliy Majlisi Senatining to‘qqiz nafar a’zosi fan, san’at, adabiyot, ishlab chiqarish sohasida hamda davlat va jamiyat faoliyatining boshqa tarmoqlarida katta amaliy tajribaga ega bo‘lgan hamda alohida xizmat ko‘rsatgan eng obro‘li fuqarolar orasidan O‘zbekiston Respublikasi Prezidenti tomonidan tayinlanadi.</a:t>
            </a:r>
            <a:r>
              <a:rPr lang="pt-BR" sz="2400" baseline="30000" dirty="0">
                <a:latin typeface="Times New Roman" panose="02020603050405020304" pitchFamily="18" charset="0"/>
                <a:cs typeface="Times New Roman" panose="02020603050405020304" pitchFamily="18" charset="0"/>
              </a:rPr>
              <a:t>92-modda</a:t>
            </a:r>
            <a:endParaRPr lang="ru-RU" sz="2400" dirty="0">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156242627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38629" y="1103086"/>
            <a:ext cx="11088914" cy="5073877"/>
          </a:xfrm>
        </p:spPr>
        <p:txBody>
          <a:bodyPr>
            <a:normAutofit fontScale="92500"/>
          </a:bodyPr>
          <a:lstStyle/>
          <a:p>
            <a:pPr algn="just">
              <a:lnSpc>
                <a:spcPct val="110000"/>
              </a:lnSpc>
            </a:pPr>
            <a:r>
              <a:rPr lang="uz-Cyrl-UZ" dirty="0">
                <a:latin typeface="Times New Roman" panose="02020603050405020304" pitchFamily="18" charset="0"/>
                <a:cs typeface="Times New Roman" panose="02020603050405020304" pitchFamily="18" charset="0"/>
              </a:rPr>
              <a:t>Senat faoliyatini samarali tashkil etish</a:t>
            </a:r>
            <a:r>
              <a:rPr lang="pt-BR"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palata qo‘mitalari ishini muvofiqlashtirib borish</a:t>
            </a:r>
            <a:r>
              <a:rPr lang="pt-BR"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kun tartibi yuzasidan takliflar tayyorlash</a:t>
            </a:r>
            <a:r>
              <a:rPr lang="pt-BR"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qonunlarni dastlabki tarzda ko‘rib chiqishni tashkil etish maqsadida Senat Kengashi tuziladi</a:t>
            </a:r>
            <a:r>
              <a:rPr lang="pt-BR"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10000"/>
              </a:lnSpc>
            </a:pPr>
            <a:r>
              <a:rPr lang="pt-BR" dirty="0">
                <a:latin typeface="Times New Roman" panose="02020603050405020304" pitchFamily="18" charset="0"/>
                <a:cs typeface="Times New Roman" panose="02020603050405020304" pitchFamily="18" charset="0"/>
              </a:rPr>
              <a:t>Senat Kengashi palata majlislari oralig‘ida zaruratga qarab to‘planadi.</a:t>
            </a:r>
            <a:endParaRPr lang="ru-RU" dirty="0">
              <a:latin typeface="Times New Roman" panose="02020603050405020304" pitchFamily="18" charset="0"/>
              <a:cs typeface="Times New Roman" panose="02020603050405020304" pitchFamily="18" charset="0"/>
            </a:endParaRPr>
          </a:p>
          <a:p>
            <a:pPr algn="just">
              <a:lnSpc>
                <a:spcPct val="110000"/>
              </a:lnSpc>
            </a:pPr>
            <a:r>
              <a:rPr lang="en-US" dirty="0" err="1">
                <a:latin typeface="Times New Roman" panose="02020603050405020304" pitchFamily="18" charset="0"/>
                <a:cs typeface="Times New Roman" panose="02020603050405020304" pitchFamily="18" charset="0"/>
              </a:rPr>
              <a:t>Senat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Kengashining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tarkibiga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Senat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Raisi</a:t>
            </a:r>
            <a:r>
              <a:rPr lang="pt-BR"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o‘rinbosarlari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qo‘mitalarning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raislari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kiradi</a:t>
            </a:r>
            <a:r>
              <a:rPr lang="pt-BR"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10000"/>
              </a:lnSpc>
            </a:pPr>
            <a:r>
              <a:rPr lang="uz-Cyrl-UZ" dirty="0">
                <a:latin typeface="Times New Roman" panose="02020603050405020304" pitchFamily="18" charset="0"/>
                <a:cs typeface="Times New Roman" panose="02020603050405020304" pitchFamily="18" charset="0"/>
              </a:rPr>
              <a:t>Senat Kengashi o‘z vakolatiga kiradigan masalalar yuzasidan a’zolari umumiy </a:t>
            </a:r>
            <a:r>
              <a:rPr lang="uz-Cyrl-UZ" dirty="0" smtClean="0">
                <a:latin typeface="Times New Roman" panose="02020603050405020304" pitchFamily="18" charset="0"/>
                <a:cs typeface="Times New Roman" panose="02020603050405020304" pitchFamily="18" charset="0"/>
              </a:rPr>
              <a:t>soni</a:t>
            </a:r>
            <a:r>
              <a:rPr lang="en-US"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a:t>
            </a:r>
            <a:r>
              <a:rPr lang="uz-Cyrl-UZ" b="1" i="1" dirty="0" smtClean="0">
                <a:latin typeface="Times New Roman" panose="02020603050405020304" pitchFamily="18" charset="0"/>
                <a:cs typeface="Times New Roman" panose="02020603050405020304" pitchFamily="18" charset="0"/>
              </a:rPr>
              <a:t>65 </a:t>
            </a:r>
            <a:r>
              <a:rPr lang="uz-Cyrl-UZ" b="1" i="1" dirty="0">
                <a:latin typeface="Times New Roman" panose="02020603050405020304" pitchFamily="18" charset="0"/>
                <a:cs typeface="Times New Roman" panose="02020603050405020304" pitchFamily="18" charset="0"/>
              </a:rPr>
              <a:t>nafar senator</a:t>
            </a:r>
            <a:r>
              <a:rPr lang="uz-Cyrl-UZ" dirty="0">
                <a:latin typeface="Times New Roman" panose="02020603050405020304" pitchFamily="18" charset="0"/>
                <a:cs typeface="Times New Roman" panose="02020603050405020304" pitchFamily="18" charset="0"/>
              </a:rPr>
              <a:t>)ning ko‘pchilik ovozi bilan qarorlar qabul qiladi.</a:t>
            </a:r>
            <a:endParaRPr lang="ru-RU" dirty="0">
              <a:latin typeface="Times New Roman" panose="02020603050405020304" pitchFamily="18" charset="0"/>
              <a:cs typeface="Times New Roman" panose="02020603050405020304" pitchFamily="18" charset="0"/>
            </a:endParaRPr>
          </a:p>
          <a:p>
            <a:pPr algn="just">
              <a:lnSpc>
                <a:spcPct val="110000"/>
              </a:lnSpc>
            </a:pPr>
            <a:r>
              <a:rPr lang="uz-Cyrl-UZ" dirty="0">
                <a:latin typeface="Times New Roman" panose="02020603050405020304" pitchFamily="18" charset="0"/>
                <a:cs typeface="Times New Roman" panose="02020603050405020304" pitchFamily="18" charset="0"/>
              </a:rPr>
              <a:t>Senat Kengashiga Senat Raisi rahbarlik qiladi, u Kengashning majlislarini olib boradi va uning qarorlarini imzolaydi.</a:t>
            </a:r>
            <a:endParaRPr lang="ru-RU" dirty="0">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31312511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66057" y="478971"/>
            <a:ext cx="11190513" cy="5697992"/>
          </a:xfrm>
        </p:spPr>
        <p:txBody>
          <a:bodyPr>
            <a:normAutofit fontScale="77500" lnSpcReduction="20000"/>
          </a:bodyPr>
          <a:lstStyle/>
          <a:p>
            <a:pPr marL="0" indent="0" algn="ctr">
              <a:lnSpc>
                <a:spcPct val="120000"/>
              </a:lnSpc>
              <a:buNone/>
            </a:pPr>
            <a:r>
              <a:rPr lang="pt-BR" b="1" dirty="0">
                <a:latin typeface="Times New Roman" panose="02020603050405020304" pitchFamily="18" charset="0"/>
                <a:cs typeface="Times New Roman" panose="02020603050405020304" pitchFamily="18" charset="0"/>
              </a:rPr>
              <a:t>2. O‘ZBEKISTON RESPUBLIKASI V</a:t>
            </a:r>
            <a:r>
              <a:rPr lang="uz-Cyrl-UZ" b="1" dirty="0">
                <a:latin typeface="Times New Roman" panose="02020603050405020304" pitchFamily="18" charset="0"/>
                <a:cs typeface="Times New Roman" panose="02020603050405020304" pitchFamily="18" charset="0"/>
              </a:rPr>
              <a:t>A</a:t>
            </a:r>
            <a:r>
              <a:rPr lang="pt-BR" b="1" dirty="0">
                <a:latin typeface="Times New Roman" panose="02020603050405020304" pitchFamily="18" charset="0"/>
                <a:cs typeface="Times New Roman" panose="02020603050405020304" pitchFamily="18" charset="0"/>
              </a:rPr>
              <a:t>ZIRL</a:t>
            </a:r>
            <a:r>
              <a:rPr lang="uz-Cyrl-UZ" b="1" dirty="0">
                <a:latin typeface="Times New Roman" panose="02020603050405020304" pitchFamily="18" charset="0"/>
                <a:cs typeface="Times New Roman" panose="02020603050405020304" pitchFamily="18" charset="0"/>
              </a:rPr>
              <a:t>A</a:t>
            </a:r>
            <a:r>
              <a:rPr lang="pt-BR" b="1" dirty="0">
                <a:latin typeface="Times New Roman" panose="02020603050405020304" pitchFamily="18" charset="0"/>
                <a:cs typeface="Times New Roman" panose="02020603050405020304" pitchFamily="18" charset="0"/>
              </a:rPr>
              <a:t>R M</a:t>
            </a:r>
            <a:r>
              <a:rPr lang="uz-Cyrl-UZ" b="1" dirty="0">
                <a:latin typeface="Times New Roman" panose="02020603050405020304" pitchFamily="18" charset="0"/>
                <a:cs typeface="Times New Roman" panose="02020603050405020304" pitchFamily="18" charset="0"/>
              </a:rPr>
              <a:t>A</a:t>
            </a:r>
            <a:r>
              <a:rPr lang="pt-BR" b="1" dirty="0">
                <a:latin typeface="Times New Roman" panose="02020603050405020304" pitchFamily="18" charset="0"/>
                <a:cs typeface="Times New Roman" panose="02020603050405020304" pitchFamily="18" charset="0"/>
              </a:rPr>
              <a:t>HK</a:t>
            </a:r>
            <a:r>
              <a:rPr lang="uz-Cyrl-UZ" b="1" dirty="0">
                <a:latin typeface="Times New Roman" panose="02020603050405020304" pitchFamily="18" charset="0"/>
                <a:cs typeface="Times New Roman" panose="02020603050405020304" pitchFamily="18" charset="0"/>
              </a:rPr>
              <a:t>A</a:t>
            </a:r>
            <a:r>
              <a:rPr lang="pt-BR" b="1" dirty="0">
                <a:latin typeface="Times New Roman" panose="02020603050405020304" pitchFamily="18" charset="0"/>
                <a:cs typeface="Times New Roman" panose="02020603050405020304" pitchFamily="18" charset="0"/>
              </a:rPr>
              <a:t>M</a:t>
            </a:r>
            <a:r>
              <a:rPr lang="uz-Cyrl-UZ" b="1" dirty="0">
                <a:latin typeface="Times New Roman" panose="02020603050405020304" pitchFamily="18" charset="0"/>
                <a:cs typeface="Times New Roman" panose="02020603050405020304" pitchFamily="18" charset="0"/>
              </a:rPr>
              <a:t>A</a:t>
            </a:r>
            <a:r>
              <a:rPr lang="pt-BR" b="1" dirty="0">
                <a:latin typeface="Times New Roman" panose="02020603050405020304" pitchFamily="18" charset="0"/>
                <a:cs typeface="Times New Roman" panose="02020603050405020304" pitchFamily="18" charset="0"/>
              </a:rPr>
              <a:t>SI</a:t>
            </a:r>
            <a:endParaRPr lang="ru-RU" dirty="0">
              <a:latin typeface="Times New Roman" panose="02020603050405020304" pitchFamily="18" charset="0"/>
              <a:cs typeface="Times New Roman" panose="02020603050405020304" pitchFamily="18" charset="0"/>
            </a:endParaRPr>
          </a:p>
          <a:p>
            <a:pPr algn="just">
              <a:lnSpc>
                <a:spcPct val="120000"/>
              </a:lnSpc>
            </a:pPr>
            <a:r>
              <a:rPr lang="uz-Cyrl-UZ" dirty="0">
                <a:latin typeface="Times New Roman" panose="02020603050405020304" pitchFamily="18" charset="0"/>
                <a:cs typeface="Times New Roman" panose="02020603050405020304" pitchFamily="18" charset="0"/>
              </a:rPr>
              <a:t>O‘zbekiston Respublikasi Vazirlar Mahkamasi ijro etuvchi hokimiyatni amalga oshiradi. O‘zbekiston Respublikasi Vazirlar Mahkamasi O‘zbekiston Respublikasi Bosh vaziri, uning o‘rinbosarlari va vazirlardan iborat. Qoraqalpog‘iston Respublikasi hukumatining boshlig‘i Vazirlar Mahkamasi tarkibiga o‘z lavozimi bo‘yicha kiradi.</a:t>
            </a:r>
            <a:endParaRPr lang="ru-RU" dirty="0">
              <a:latin typeface="Times New Roman" panose="02020603050405020304" pitchFamily="18" charset="0"/>
              <a:cs typeface="Times New Roman" panose="02020603050405020304" pitchFamily="18" charset="0"/>
            </a:endParaRPr>
          </a:p>
          <a:p>
            <a:pPr algn="just">
              <a:lnSpc>
                <a:spcPct val="120000"/>
              </a:lnSpc>
            </a:pPr>
            <a:r>
              <a:rPr lang="uz-Cyrl-UZ" dirty="0">
                <a:latin typeface="Times New Roman" panose="02020603050405020304" pitchFamily="18" charset="0"/>
                <a:cs typeface="Times New Roman" panose="02020603050405020304" pitchFamily="18" charset="0"/>
              </a:rPr>
              <a:t>Vazirlar Mahkamasi o‘z faoliyatini ijro etuvchi hokimiyat faoliyatining O‘zbekiston Respublikasi Prezidenti tomonidan belgilanadigan asosiy yo‘nalishlari doirasida amalga oshiradi.</a:t>
            </a:r>
            <a:r>
              <a:rPr lang="pt-BR" baseline="30000" dirty="0">
                <a:latin typeface="Times New Roman" panose="02020603050405020304" pitchFamily="18" charset="0"/>
                <a:cs typeface="Times New Roman" panose="02020603050405020304" pitchFamily="18" charset="0"/>
              </a:rPr>
              <a:t> 114-modda</a:t>
            </a:r>
            <a:endParaRPr lang="ru-RU" dirty="0">
              <a:latin typeface="Times New Roman" panose="02020603050405020304" pitchFamily="18" charset="0"/>
              <a:cs typeface="Times New Roman" panose="02020603050405020304" pitchFamily="18" charset="0"/>
            </a:endParaRPr>
          </a:p>
          <a:p>
            <a:pPr algn="just">
              <a:lnSpc>
                <a:spcPct val="120000"/>
              </a:lnSpc>
            </a:pPr>
            <a:r>
              <a:rPr lang="uz-Cyrl-UZ" dirty="0">
                <a:latin typeface="Times New Roman" panose="02020603050405020304" pitchFamily="18" charset="0"/>
                <a:cs typeface="Times New Roman" panose="02020603050405020304" pitchFamily="18" charset="0"/>
              </a:rPr>
              <a:t>Vazirlar Mahkamasi o‘z faoliyatida O‘zbekiston Respublikasi Prezidenti va O‘zbekiston Respublikasi Oliy Majlisi oldida javobgardir.</a:t>
            </a:r>
            <a:r>
              <a:rPr lang="pt-BR" baseline="30000" dirty="0">
                <a:latin typeface="Times New Roman" panose="02020603050405020304" pitchFamily="18" charset="0"/>
                <a:cs typeface="Times New Roman" panose="02020603050405020304" pitchFamily="18" charset="0"/>
              </a:rPr>
              <a:t>116-modda</a:t>
            </a:r>
            <a:endParaRPr lang="ru-RU" dirty="0">
              <a:latin typeface="Times New Roman" panose="02020603050405020304" pitchFamily="18" charset="0"/>
              <a:cs typeface="Times New Roman" panose="02020603050405020304" pitchFamily="18" charset="0"/>
            </a:endParaRPr>
          </a:p>
          <a:p>
            <a:pPr algn="just">
              <a:lnSpc>
                <a:spcPct val="120000"/>
              </a:lnSpc>
            </a:pPr>
            <a:r>
              <a:rPr lang="pt-BR" b="1" dirty="0">
                <a:latin typeface="Times New Roman" panose="02020603050405020304" pitchFamily="18" charset="0"/>
                <a:cs typeface="Times New Roman" panose="02020603050405020304" pitchFamily="18" charset="0"/>
              </a:rPr>
              <a:t>Vazirlar Mahkamasi</a:t>
            </a:r>
            <a:r>
              <a:rPr lang="pt-BR" dirty="0">
                <a:latin typeface="Times New Roman" panose="02020603050405020304" pitchFamily="18" charset="0"/>
                <a:cs typeface="Times New Roman" panose="02020603050405020304" pitchFamily="18" charset="0"/>
              </a:rPr>
              <a:t> – O‘zbekiston Respublikasining Hukumati – iqtisodiyot, ijtimoiy va ma’naviy sohalarning samarali faoliyat ko‘rsatishiga, qonunlar ijro etilishiga, Oliy Majlisning boshqa qarorlari, O‘zbekiston Respublikasi Prezidentining farmonlari, qarorlari va farmoyishlari bajarilishiga rahbarlikni ta’minlovchi O‘zbekiston Respublikasining ijro etuvchi hokimiyat organi hisoblanadi.</a:t>
            </a:r>
            <a:endParaRPr lang="ru-RU" b="1" dirty="0">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19896405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1088571"/>
            <a:ext cx="10515600" cy="5088392"/>
          </a:xfrm>
        </p:spPr>
        <p:txBody>
          <a:bodyPr/>
          <a:lstStyle/>
          <a:p>
            <a:pPr marL="0" indent="0" algn="ctr">
              <a:lnSpc>
                <a:spcPct val="100000"/>
              </a:lnSpc>
              <a:buNone/>
            </a:pPr>
            <a:r>
              <a:rPr lang="pt-BR" b="1" dirty="0">
                <a:latin typeface="Times New Roman" panose="02020603050405020304" pitchFamily="18" charset="0"/>
                <a:cs typeface="Times New Roman" panose="02020603050405020304" pitchFamily="18" charset="0"/>
              </a:rPr>
              <a:t>3. O‘ZBEKISTON RESPUBLIKASIDA SUD </a:t>
            </a:r>
            <a:r>
              <a:rPr lang="pt-BR" b="1" dirty="0" smtClean="0">
                <a:latin typeface="Times New Roman" panose="02020603050405020304" pitchFamily="18" charset="0"/>
                <a:cs typeface="Times New Roman" panose="02020603050405020304" pitchFamily="18" charset="0"/>
              </a:rPr>
              <a:t>HOKIMIYATI</a:t>
            </a:r>
            <a:endParaRPr lang="ru-RU" dirty="0">
              <a:latin typeface="Times New Roman" panose="02020603050405020304" pitchFamily="18" charset="0"/>
              <a:cs typeface="Times New Roman" panose="02020603050405020304" pitchFamily="18" charset="0"/>
            </a:endParaRPr>
          </a:p>
          <a:p>
            <a:pPr algn="just">
              <a:lnSpc>
                <a:spcPct val="100000"/>
              </a:lnSpc>
            </a:pPr>
            <a:r>
              <a:rPr lang="es-SV" dirty="0">
                <a:latin typeface="Times New Roman" panose="02020603050405020304" pitchFamily="18" charset="0"/>
                <a:cs typeface="Times New Roman" panose="02020603050405020304" pitchFamily="18" charset="0"/>
              </a:rPr>
              <a:t>O‘zbekist</a:t>
            </a:r>
            <a:r>
              <a:rPr lang="uz-Cyrl-UZ" dirty="0">
                <a:latin typeface="Times New Roman" panose="02020603050405020304" pitchFamily="18" charset="0"/>
                <a:cs typeface="Times New Roman" panose="02020603050405020304" pitchFamily="18" charset="0"/>
              </a:rPr>
              <a:t>o</a:t>
            </a:r>
            <a:r>
              <a:rPr lang="es-SV" dirty="0">
                <a:latin typeface="Times New Roman" panose="02020603050405020304" pitchFamily="18" charset="0"/>
                <a:cs typeface="Times New Roman" panose="02020603050405020304" pitchFamily="18" charset="0"/>
              </a:rPr>
              <a:t>n Respublik</a:t>
            </a:r>
            <a:r>
              <a:rPr lang="uz-Cyrl-UZ" dirty="0">
                <a:latin typeface="Times New Roman" panose="02020603050405020304" pitchFamily="18" charset="0"/>
                <a:cs typeface="Times New Roman" panose="02020603050405020304" pitchFamily="18" charset="0"/>
              </a:rPr>
              <a:t>a</a:t>
            </a:r>
            <a:r>
              <a:rPr lang="es-SV" dirty="0">
                <a:latin typeface="Times New Roman" panose="02020603050405020304" pitchFamily="18" charset="0"/>
                <a:cs typeface="Times New Roman" panose="02020603050405020304" pitchFamily="18" charset="0"/>
              </a:rPr>
              <a:t>sid</a:t>
            </a:r>
            <a:r>
              <a:rPr lang="uz-Cyrl-UZ" dirty="0">
                <a:latin typeface="Times New Roman" panose="02020603050405020304" pitchFamily="18" charset="0"/>
                <a:cs typeface="Times New Roman" panose="02020603050405020304" pitchFamily="18" charset="0"/>
              </a:rPr>
              <a:t>a </a:t>
            </a:r>
            <a:r>
              <a:rPr lang="es-SV" dirty="0">
                <a:latin typeface="Times New Roman" panose="02020603050405020304" pitchFamily="18" charset="0"/>
                <a:cs typeface="Times New Roman" panose="02020603050405020304" pitchFamily="18" charset="0"/>
              </a:rPr>
              <a:t>sudl</a:t>
            </a:r>
            <a:r>
              <a:rPr lang="uz-Cyrl-UZ" dirty="0">
                <a:latin typeface="Times New Roman" panose="02020603050405020304" pitchFamily="18" charset="0"/>
                <a:cs typeface="Times New Roman" panose="02020603050405020304" pitchFamily="18" charset="0"/>
              </a:rPr>
              <a:t>a</a:t>
            </a:r>
            <a:r>
              <a:rPr lang="es-SV" dirty="0">
                <a:latin typeface="Times New Roman" panose="02020603050405020304" pitchFamily="18" charset="0"/>
                <a:cs typeface="Times New Roman" panose="02020603050405020304" pitchFamily="18" charset="0"/>
              </a:rPr>
              <a:t>rning f</a:t>
            </a:r>
            <a:r>
              <a:rPr lang="uz-Cyrl-UZ" dirty="0">
                <a:latin typeface="Times New Roman" panose="02020603050405020304" pitchFamily="18" charset="0"/>
                <a:cs typeface="Times New Roman" panose="02020603050405020304" pitchFamily="18" charset="0"/>
              </a:rPr>
              <a:t>ao</a:t>
            </a:r>
            <a:r>
              <a:rPr lang="es-SV" dirty="0">
                <a:latin typeface="Times New Roman" panose="02020603050405020304" pitchFamily="18" charset="0"/>
                <a:cs typeface="Times New Roman" panose="02020603050405020304" pitchFamily="18" charset="0"/>
              </a:rPr>
              <a:t>liyati 2000-yil </a:t>
            </a:r>
            <a:r>
              <a:rPr lang="uz-Cyrl-UZ" dirty="0">
                <a:latin typeface="Times New Roman" panose="02020603050405020304" pitchFamily="18" charset="0"/>
                <a:cs typeface="Times New Roman" panose="02020603050405020304" pitchFamily="18" charset="0"/>
              </a:rPr>
              <a:t>14-</a:t>
            </a:r>
            <a:r>
              <a:rPr lang="es-SV" dirty="0">
                <a:latin typeface="Times New Roman" panose="02020603050405020304" pitchFamily="18" charset="0"/>
                <a:cs typeface="Times New Roman" panose="02020603050405020304" pitchFamily="18" charset="0"/>
              </a:rPr>
              <a:t>dekabrda qabul qilingan “Sudl</a:t>
            </a:r>
            <a:r>
              <a:rPr lang="uz-Cyrl-UZ" dirty="0">
                <a:latin typeface="Times New Roman" panose="02020603050405020304" pitchFamily="18" charset="0"/>
                <a:cs typeface="Times New Roman" panose="02020603050405020304" pitchFamily="18" charset="0"/>
              </a:rPr>
              <a:t>a</a:t>
            </a:r>
            <a:r>
              <a:rPr lang="es-SV" dirty="0">
                <a:latin typeface="Times New Roman" panose="02020603050405020304" pitchFamily="18" charset="0"/>
                <a:cs typeface="Times New Roman" panose="02020603050405020304" pitchFamily="18" charset="0"/>
              </a:rPr>
              <a:t>r to‘g‘risid</a:t>
            </a:r>
            <a:r>
              <a:rPr lang="uz-Cyrl-UZ" dirty="0">
                <a:latin typeface="Times New Roman" panose="02020603050405020304" pitchFamily="18" charset="0"/>
                <a:cs typeface="Times New Roman" panose="02020603050405020304" pitchFamily="18" charset="0"/>
              </a:rPr>
              <a:t>a</a:t>
            </a:r>
            <a:r>
              <a:rPr lang="es-SV" dirty="0">
                <a:latin typeface="Times New Roman" panose="02020603050405020304" pitchFamily="18" charset="0"/>
                <a:cs typeface="Times New Roman" panose="02020603050405020304" pitchFamily="18" charset="0"/>
              </a:rPr>
              <a:t>”gi O‘zbekist</a:t>
            </a:r>
            <a:r>
              <a:rPr lang="uz-Cyrl-UZ" dirty="0">
                <a:latin typeface="Times New Roman" panose="02020603050405020304" pitchFamily="18" charset="0"/>
                <a:cs typeface="Times New Roman" panose="02020603050405020304" pitchFamily="18" charset="0"/>
              </a:rPr>
              <a:t>o</a:t>
            </a:r>
            <a:r>
              <a:rPr lang="es-SV" dirty="0">
                <a:latin typeface="Times New Roman" panose="02020603050405020304" pitchFamily="18" charset="0"/>
                <a:cs typeface="Times New Roman" panose="02020603050405020304" pitchFamily="18" charset="0"/>
              </a:rPr>
              <a:t>n Respublik</a:t>
            </a:r>
            <a:r>
              <a:rPr lang="uz-Cyrl-UZ" dirty="0">
                <a:latin typeface="Times New Roman" panose="02020603050405020304" pitchFamily="18" charset="0"/>
                <a:cs typeface="Times New Roman" panose="02020603050405020304" pitchFamily="18" charset="0"/>
              </a:rPr>
              <a:t>a</a:t>
            </a:r>
            <a:r>
              <a:rPr lang="es-SV" dirty="0">
                <a:latin typeface="Times New Roman" panose="02020603050405020304" pitchFamily="18" charset="0"/>
                <a:cs typeface="Times New Roman" panose="02020603050405020304" pitchFamily="18" charset="0"/>
              </a:rPr>
              <a:t>sining Q</a:t>
            </a:r>
            <a:r>
              <a:rPr lang="uz-Cyrl-UZ" dirty="0">
                <a:latin typeface="Times New Roman" panose="02020603050405020304" pitchFamily="18" charset="0"/>
                <a:cs typeface="Times New Roman" panose="02020603050405020304" pitchFamily="18" charset="0"/>
              </a:rPr>
              <a:t>o</a:t>
            </a:r>
            <a:r>
              <a:rPr lang="es-SV" dirty="0">
                <a:latin typeface="Times New Roman" panose="02020603050405020304" pitchFamily="18" charset="0"/>
                <a:cs typeface="Times New Roman" panose="02020603050405020304" pitchFamily="18" charset="0"/>
              </a:rPr>
              <a:t>nuni bil</a:t>
            </a:r>
            <a:r>
              <a:rPr lang="uz-Cyrl-UZ" dirty="0">
                <a:latin typeface="Times New Roman" panose="02020603050405020304" pitchFamily="18" charset="0"/>
                <a:cs typeface="Times New Roman" panose="02020603050405020304" pitchFamily="18" charset="0"/>
              </a:rPr>
              <a:t>a</a:t>
            </a:r>
            <a:r>
              <a:rPr lang="es-SV" dirty="0">
                <a:latin typeface="Times New Roman" panose="02020603050405020304" pitchFamily="18" charset="0"/>
                <a:cs typeface="Times New Roman" panose="02020603050405020304" pitchFamily="18" charset="0"/>
              </a:rPr>
              <a:t>n t</a:t>
            </a:r>
            <a:r>
              <a:rPr lang="uz-Cyrl-UZ" dirty="0">
                <a:latin typeface="Times New Roman" panose="02020603050405020304" pitchFamily="18" charset="0"/>
                <a:cs typeface="Times New Roman" panose="02020603050405020304" pitchFamily="18" charset="0"/>
              </a:rPr>
              <a:t>a</a:t>
            </a:r>
            <a:r>
              <a:rPr lang="es-SV" dirty="0">
                <a:latin typeface="Times New Roman" panose="02020603050405020304" pitchFamily="18" charset="0"/>
                <a:cs typeface="Times New Roman" panose="02020603050405020304" pitchFamily="18" charset="0"/>
              </a:rPr>
              <a:t>rtibg</a:t>
            </a:r>
            <a:r>
              <a:rPr lang="uz-Cyrl-UZ" dirty="0">
                <a:latin typeface="Times New Roman" panose="02020603050405020304" pitchFamily="18" charset="0"/>
                <a:cs typeface="Times New Roman" panose="02020603050405020304" pitchFamily="18" charset="0"/>
              </a:rPr>
              <a:t>a </a:t>
            </a:r>
            <a:r>
              <a:rPr lang="es-SV" dirty="0">
                <a:latin typeface="Times New Roman" panose="02020603050405020304" pitchFamily="18" charset="0"/>
                <a:cs typeface="Times New Roman" panose="02020603050405020304" pitchFamily="18" charset="0"/>
              </a:rPr>
              <a:t>s</a:t>
            </a:r>
            <a:r>
              <a:rPr lang="uz-Cyrl-UZ" dirty="0">
                <a:latin typeface="Times New Roman" panose="02020603050405020304" pitchFamily="18" charset="0"/>
                <a:cs typeface="Times New Roman" panose="02020603050405020304" pitchFamily="18" charset="0"/>
              </a:rPr>
              <a:t>o</a:t>
            </a:r>
            <a:r>
              <a:rPr lang="es-SV" dirty="0">
                <a:latin typeface="Times New Roman" panose="02020603050405020304" pitchFamily="18" charset="0"/>
                <a:cs typeface="Times New Roman" panose="02020603050405020304" pitchFamily="18" charset="0"/>
              </a:rPr>
              <a:t>lin</a:t>
            </a:r>
            <a:r>
              <a:rPr lang="uz-Cyrl-UZ" dirty="0">
                <a:latin typeface="Times New Roman" panose="02020603050405020304" pitchFamily="18" charset="0"/>
                <a:cs typeface="Times New Roman" panose="02020603050405020304" pitchFamily="18" charset="0"/>
              </a:rPr>
              <a:t>a</a:t>
            </a:r>
            <a:r>
              <a:rPr lang="es-SV" dirty="0">
                <a:latin typeface="Times New Roman" panose="02020603050405020304" pitchFamily="18" charset="0"/>
                <a:cs typeface="Times New Roman" panose="02020603050405020304" pitchFamily="18" charset="0"/>
              </a:rPr>
              <a:t>di.</a:t>
            </a:r>
            <a:endParaRPr lang="ru-RU" b="1" dirty="0">
              <a:latin typeface="Times New Roman" panose="02020603050405020304" pitchFamily="18" charset="0"/>
              <a:cs typeface="Times New Roman" panose="02020603050405020304" pitchFamily="18" charset="0"/>
            </a:endParaRPr>
          </a:p>
          <a:p>
            <a:pPr algn="just">
              <a:lnSpc>
                <a:spcPct val="100000"/>
              </a:lnSpc>
            </a:pPr>
            <a:r>
              <a:rPr lang="es-SV" dirty="0">
                <a:latin typeface="Times New Roman" panose="02020603050405020304" pitchFamily="18" charset="0"/>
                <a:cs typeface="Times New Roman" panose="02020603050405020304" pitchFamily="18" charset="0"/>
              </a:rPr>
              <a:t>O‘zbekiston Respublikasi Konstitutsiyaviy sudi qonun chiqaruvchi va ijro etuvchi hokimiyat hujjatlarining Konstitutsiyaga muvofiqligi to‘g‘risidagi ishlarni ko‘radi.</a:t>
            </a:r>
            <a:endParaRPr lang="ru-RU" dirty="0">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170175228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95085" y="275772"/>
            <a:ext cx="11016343" cy="6226628"/>
          </a:xfrm>
        </p:spPr>
        <p:txBody>
          <a:bodyPr>
            <a:normAutofit fontScale="62500" lnSpcReduction="20000"/>
          </a:bodyPr>
          <a:lstStyle/>
          <a:p>
            <a:pPr marL="0" indent="0" algn="ctr">
              <a:lnSpc>
                <a:spcPct val="120000"/>
              </a:lnSpc>
              <a:buNone/>
            </a:pPr>
            <a:r>
              <a:rPr lang="pt-BR" b="1" dirty="0">
                <a:latin typeface="Times New Roman" panose="02020603050405020304" pitchFamily="18" charset="0"/>
                <a:cs typeface="Times New Roman" panose="02020603050405020304" pitchFamily="18" charset="0"/>
              </a:rPr>
              <a:t>O‘ZBEKISTON RESPUBLIKASIDA </a:t>
            </a:r>
            <a:r>
              <a:rPr lang="en-US" b="1" dirty="0">
                <a:latin typeface="Times New Roman" panose="02020603050405020304" pitchFamily="18" charset="0"/>
                <a:cs typeface="Times New Roman" panose="02020603050405020304" pitchFamily="18" charset="0"/>
              </a:rPr>
              <a:t>SAYLOV VA SAYLOV TIZIMI</a:t>
            </a:r>
            <a:endParaRPr lang="ru-RU" dirty="0">
              <a:latin typeface="Times New Roman" panose="02020603050405020304" pitchFamily="18" charset="0"/>
              <a:cs typeface="Times New Roman" panose="02020603050405020304" pitchFamily="18" charset="0"/>
            </a:endParaRPr>
          </a:p>
          <a:p>
            <a:pPr algn="just">
              <a:lnSpc>
                <a:spcPct val="120000"/>
              </a:lnSpc>
            </a:pPr>
            <a:r>
              <a:rPr lang="uz-Cyrl-UZ" dirty="0">
                <a:latin typeface="Times New Roman" panose="02020603050405020304" pitchFamily="18" charset="0"/>
                <a:cs typeface="Times New Roman" panose="02020603050405020304" pitchFamily="18" charset="0"/>
              </a:rPr>
              <a:t>O‘zbekiston Respublikasining fuqarolari davlat hokimiyati vakillik organlariga saylash va saylanish huquqiga egadirlar. Har bir saylovchi bir ovozga ega. Ovoz berish huquqi, o‘z xohish-irodasini bildirish tengligi va erkinligi qonun bilan kafolatlanadi</a:t>
            </a:r>
            <a:r>
              <a:rPr lang="uz-Cyrl-UZ" dirty="0" smtClean="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algn="just">
              <a:lnSpc>
                <a:spcPct val="120000"/>
              </a:lnSpc>
            </a:pPr>
            <a:r>
              <a:rPr lang="az-Latn-AZ" sz="2500" cap="all" dirty="0" smtClean="0">
                <a:latin typeface="Times New Roman" panose="02020603050405020304" pitchFamily="18" charset="0"/>
                <a:cs typeface="Times New Roman" panose="02020603050405020304" pitchFamily="18" charset="0"/>
              </a:rPr>
              <a:t>O‘zbek</a:t>
            </a:r>
            <a:r>
              <a:rPr lang="en-US" sz="2500" cap="all" dirty="0" err="1" smtClean="0">
                <a:latin typeface="Times New Roman" panose="02020603050405020304" pitchFamily="18" charset="0"/>
                <a:cs typeface="Times New Roman" panose="02020603050405020304" pitchFamily="18" charset="0"/>
              </a:rPr>
              <a:t>i</a:t>
            </a:r>
            <a:r>
              <a:rPr lang="az-Latn-AZ" sz="2500" cap="all" dirty="0" smtClean="0">
                <a:latin typeface="Times New Roman" panose="02020603050405020304" pitchFamily="18" charset="0"/>
                <a:cs typeface="Times New Roman" panose="02020603050405020304" pitchFamily="18" charset="0"/>
              </a:rPr>
              <a:t>ston Respubl</a:t>
            </a:r>
            <a:r>
              <a:rPr lang="en-US" sz="2500" cap="all" dirty="0" err="1" smtClean="0">
                <a:latin typeface="Times New Roman" panose="02020603050405020304" pitchFamily="18" charset="0"/>
                <a:cs typeface="Times New Roman" panose="02020603050405020304" pitchFamily="18" charset="0"/>
              </a:rPr>
              <a:t>i</a:t>
            </a:r>
            <a:r>
              <a:rPr lang="az-Latn-AZ" sz="2500" cap="all" dirty="0" smtClean="0">
                <a:latin typeface="Times New Roman" panose="02020603050405020304" pitchFamily="18" charset="0"/>
                <a:cs typeface="Times New Roman" panose="02020603050405020304" pitchFamily="18" charset="0"/>
              </a:rPr>
              <a:t>kas</a:t>
            </a:r>
            <a:r>
              <a:rPr lang="en-US" sz="2500" cap="all" dirty="0" err="1" smtClean="0">
                <a:latin typeface="Times New Roman" panose="02020603050405020304" pitchFamily="18" charset="0"/>
                <a:cs typeface="Times New Roman" panose="02020603050405020304" pitchFamily="18" charset="0"/>
              </a:rPr>
              <a:t>i</a:t>
            </a:r>
            <a:r>
              <a:rPr lang="az-Latn-AZ" sz="2500" cap="all" dirty="0" smtClean="0">
                <a:latin typeface="Times New Roman" panose="02020603050405020304" pitchFamily="18" charset="0"/>
                <a:cs typeface="Times New Roman" panose="02020603050405020304" pitchFamily="18" charset="0"/>
              </a:rPr>
              <a:t>n</a:t>
            </a:r>
            <a:r>
              <a:rPr lang="en-US" sz="2500" cap="all" dirty="0" err="1" smtClean="0">
                <a:latin typeface="Times New Roman" panose="02020603050405020304" pitchFamily="18" charset="0"/>
                <a:cs typeface="Times New Roman" panose="02020603050405020304" pitchFamily="18" charset="0"/>
              </a:rPr>
              <a:t>i</a:t>
            </a:r>
            <a:r>
              <a:rPr lang="az-Latn-AZ" sz="2500" cap="all" dirty="0" smtClean="0">
                <a:latin typeface="Times New Roman" panose="02020603050405020304" pitchFamily="18" charset="0"/>
                <a:cs typeface="Times New Roman" panose="02020603050405020304" pitchFamily="18" charset="0"/>
              </a:rPr>
              <a:t>ng </a:t>
            </a:r>
            <a:r>
              <a:rPr lang="az-Latn-AZ" sz="2500" cap="all" dirty="0">
                <a:latin typeface="Times New Roman" panose="02020603050405020304" pitchFamily="18" charset="0"/>
                <a:cs typeface="Times New Roman" panose="02020603050405020304" pitchFamily="18" charset="0"/>
              </a:rPr>
              <a:t>Saylov </a:t>
            </a:r>
            <a:r>
              <a:rPr lang="az-Latn-AZ" sz="2500" cap="all" dirty="0" smtClean="0">
                <a:latin typeface="Times New Roman" panose="02020603050405020304" pitchFamily="18" charset="0"/>
                <a:cs typeface="Times New Roman" panose="02020603050405020304" pitchFamily="18" charset="0"/>
              </a:rPr>
              <a:t>kodeks</a:t>
            </a:r>
            <a:r>
              <a:rPr lang="en-US" sz="2500" cap="all" dirty="0" err="1" smtClean="0">
                <a:latin typeface="Times New Roman" panose="02020603050405020304" pitchFamily="18" charset="0"/>
                <a:cs typeface="Times New Roman" panose="02020603050405020304" pitchFamily="18" charset="0"/>
              </a:rPr>
              <a:t>i</a:t>
            </a:r>
            <a:r>
              <a:rPr lang="en-US" sz="2500" cap="all" dirty="0" smtClean="0">
                <a:latin typeface="Times New Roman" panose="02020603050405020304" pitchFamily="18" charset="0"/>
                <a:cs typeface="Times New Roman" panose="02020603050405020304" pitchFamily="18" charset="0"/>
              </a:rPr>
              <a:t>. </a:t>
            </a:r>
            <a:r>
              <a:rPr lang="ru-RU" sz="2500" dirty="0">
                <a:latin typeface="Times New Roman" panose="02020603050405020304" pitchFamily="18" charset="0"/>
                <a:cs typeface="Times New Roman" panose="02020603050405020304" pitchFamily="18" charset="0"/>
              </a:rPr>
              <a:t>26.06.2019</a:t>
            </a:r>
          </a:p>
          <a:p>
            <a:pPr algn="just">
              <a:lnSpc>
                <a:spcPct val="120000"/>
              </a:lnSpc>
            </a:pPr>
            <a:r>
              <a:rPr lang="uz-Cyrl-UZ" dirty="0">
                <a:latin typeface="Times New Roman" panose="02020603050405020304" pitchFamily="18" charset="0"/>
                <a:cs typeface="Times New Roman" panose="02020603050405020304" pitchFamily="18" charset="0"/>
              </a:rPr>
              <a:t>O‘zbekiston Respublikasi Prezidenti saylovi, O‘zbekiston Respublikasi Oliy Majlisining Qonunchilik palatasiga hamda Qoraqalpog‘iston Respublikasi Jo‘qorg‘i Kengesiga, viloyatlar, tumanlar, shaharlar davlat hokimiyati vakillik organlariga saylov tegishincha ularning konstitutsiyaviy vakolat muddati tugaydigan yilda — </a:t>
            </a:r>
            <a:r>
              <a:rPr lang="uz-Cyrl-UZ" b="1" dirty="0">
                <a:latin typeface="Times New Roman" panose="02020603050405020304" pitchFamily="18" charset="0"/>
                <a:cs typeface="Times New Roman" panose="02020603050405020304" pitchFamily="18" charset="0"/>
              </a:rPr>
              <a:t>oktyabr oyi uchinchi o‘n kunligining birinchi yakshanba</a:t>
            </a:r>
            <a:r>
              <a:rPr lang="uz-Cyrl-UZ" dirty="0">
                <a:latin typeface="Times New Roman" panose="02020603050405020304" pitchFamily="18" charset="0"/>
                <a:cs typeface="Times New Roman" panose="02020603050405020304" pitchFamily="18" charset="0"/>
              </a:rPr>
              <a:t>sida o‘tkaziladi, bundan ushbu Konstitutsiyada nazarda tutilgan muddatidan ilgari saylov o‘tkazish hollari mustasno. Saylovlar </a:t>
            </a:r>
            <a:r>
              <a:rPr lang="uz-Cyrl-UZ" b="1" dirty="0">
                <a:latin typeface="Times New Roman" panose="02020603050405020304" pitchFamily="18" charset="0"/>
                <a:cs typeface="Times New Roman" panose="02020603050405020304" pitchFamily="18" charset="0"/>
              </a:rPr>
              <a:t>umumiy, teng va to‘g‘ridan to‘g‘ri saylov huquqi asosida yashirin ovoz berish yo‘li bilan</a:t>
            </a:r>
            <a:r>
              <a:rPr lang="uz-Cyrl-UZ" dirty="0">
                <a:latin typeface="Times New Roman" panose="02020603050405020304" pitchFamily="18" charset="0"/>
                <a:cs typeface="Times New Roman" panose="02020603050405020304" pitchFamily="18" charset="0"/>
              </a:rPr>
              <a:t> o‘tkaziladi. O‘zbekiston Respublikasining </a:t>
            </a:r>
            <a:r>
              <a:rPr lang="uz-Cyrl-UZ" b="1" dirty="0">
                <a:latin typeface="Times New Roman" panose="02020603050405020304" pitchFamily="18" charset="0"/>
                <a:cs typeface="Times New Roman" panose="02020603050405020304" pitchFamily="18" charset="0"/>
              </a:rPr>
              <a:t>o‘n sakkiz yoshga to‘lgan</a:t>
            </a:r>
            <a:r>
              <a:rPr lang="uz-Cyrl-UZ" dirty="0">
                <a:latin typeface="Times New Roman" panose="02020603050405020304" pitchFamily="18" charset="0"/>
                <a:cs typeface="Times New Roman" panose="02020603050405020304" pitchFamily="18" charset="0"/>
              </a:rPr>
              <a:t> fuqarolari saylash huquqiga ega.</a:t>
            </a:r>
            <a:r>
              <a:rPr lang="uz-Cyrl-UZ" baseline="30000" dirty="0">
                <a:latin typeface="Times New Roman" panose="02020603050405020304" pitchFamily="18" charset="0"/>
                <a:cs typeface="Times New Roman" panose="02020603050405020304" pitchFamily="18" charset="0"/>
              </a:rPr>
              <a:t>128-modda</a:t>
            </a:r>
            <a:endParaRPr lang="ru-RU" dirty="0">
              <a:latin typeface="Times New Roman" panose="02020603050405020304" pitchFamily="18" charset="0"/>
              <a:cs typeface="Times New Roman" panose="02020603050405020304" pitchFamily="18" charset="0"/>
            </a:endParaRPr>
          </a:p>
          <a:p>
            <a:pPr algn="just">
              <a:lnSpc>
                <a:spcPct val="120000"/>
              </a:lnSpc>
            </a:pPr>
            <a:r>
              <a:rPr lang="en-US" b="1" dirty="0" err="1">
                <a:latin typeface="Times New Roman" panose="02020603050405020304" pitchFamily="18" charset="0"/>
                <a:cs typeface="Times New Roman" panose="02020603050405020304" pitchFamily="18" charset="0"/>
              </a:rPr>
              <a:t>O‘zbekiston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Respublikasida</a:t>
            </a:r>
            <a:r>
              <a:rPr lang="en-US" b="1" dirty="0">
                <a:latin typeface="Times New Roman" panose="02020603050405020304" pitchFamily="18" charset="0"/>
                <a:cs typeface="Times New Roman" panose="02020603050405020304" pitchFamily="18" charset="0"/>
              </a:rPr>
              <a:t> s</a:t>
            </a:r>
            <a:r>
              <a:rPr lang="uz-Cyrl-UZ" b="1" dirty="0">
                <a:latin typeface="Times New Roman" panose="02020603050405020304" pitchFamily="18" charset="0"/>
                <a:cs typeface="Times New Roman" panose="02020603050405020304" pitchFamily="18" charset="0"/>
              </a:rPr>
              <a:t>aylov</a:t>
            </a:r>
            <a:r>
              <a:rPr lang="en-US" b="1" dirty="0">
                <a:latin typeface="Times New Roman" panose="02020603050405020304" pitchFamily="18" charset="0"/>
                <a:cs typeface="Times New Roman" panose="02020603050405020304" pitchFamily="18" charset="0"/>
              </a:rPr>
              <a:t>lar </a:t>
            </a:r>
            <a:r>
              <a:rPr lang="en-US" b="1" dirty="0" err="1">
                <a:latin typeface="Times New Roman" panose="02020603050405020304" pitchFamily="18" charset="0"/>
                <a:cs typeface="Times New Roman" panose="02020603050405020304" pitchFamily="18" charset="0"/>
              </a:rPr>
              <a:t>o‘tkaziladi</a:t>
            </a:r>
            <a:r>
              <a:rPr lang="en-US" b="1" dirty="0">
                <a:latin typeface="Times New Roman" panose="02020603050405020304" pitchFamily="18" charset="0"/>
                <a:cs typeface="Times New Roman" panose="02020603050405020304" pitchFamily="18" charset="0"/>
              </a:rPr>
              <a:t>: – </a:t>
            </a:r>
            <a:endParaRPr lang="ru-RU" dirty="0">
              <a:latin typeface="Times New Roman" panose="02020603050405020304" pitchFamily="18" charset="0"/>
              <a:cs typeface="Times New Roman" panose="02020603050405020304" pitchFamily="18" charset="0"/>
            </a:endParaRPr>
          </a:p>
          <a:p>
            <a:pPr lvl="0" algn="just">
              <a:lnSpc>
                <a:spcPct val="120000"/>
              </a:lnSpc>
            </a:pPr>
            <a:r>
              <a:rPr lang="uz-Cyrl-UZ" i="1" dirty="0">
                <a:latin typeface="Times New Roman" panose="02020603050405020304" pitchFamily="18" charset="0"/>
                <a:cs typeface="Times New Roman" panose="02020603050405020304" pitchFamily="18" charset="0"/>
              </a:rPr>
              <a:t>O‘zbekiston Respublikasi Oliy Majlisiga;</a:t>
            </a:r>
            <a:endParaRPr lang="ru-RU" dirty="0">
              <a:latin typeface="Times New Roman" panose="02020603050405020304" pitchFamily="18" charset="0"/>
              <a:cs typeface="Times New Roman" panose="02020603050405020304" pitchFamily="18" charset="0"/>
            </a:endParaRPr>
          </a:p>
          <a:p>
            <a:pPr lvl="0" algn="just">
              <a:lnSpc>
                <a:spcPct val="120000"/>
              </a:lnSpc>
            </a:pPr>
            <a:r>
              <a:rPr lang="uz-Cyrl-UZ" i="1" dirty="0">
                <a:latin typeface="Times New Roman" panose="02020603050405020304" pitchFamily="18" charset="0"/>
                <a:cs typeface="Times New Roman" panose="02020603050405020304" pitchFamily="18" charset="0"/>
              </a:rPr>
              <a:t>O‘zbekiston Respublikasi Prezident</a:t>
            </a:r>
            <a:r>
              <a:rPr lang="en-US" i="1" dirty="0" err="1">
                <a:latin typeface="Times New Roman" panose="02020603050405020304" pitchFamily="18" charset="0"/>
                <a:cs typeface="Times New Roman" panose="02020603050405020304" pitchFamily="18" charset="0"/>
              </a:rPr>
              <a:t>ligiga</a:t>
            </a:r>
            <a:r>
              <a:rPr lang="uz-Cyrl-UZ" i="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lvl="0" algn="just">
              <a:lnSpc>
                <a:spcPct val="120000"/>
              </a:lnSpc>
            </a:pPr>
            <a:r>
              <a:rPr lang="uz-Cyrl-UZ" i="1" dirty="0">
                <a:latin typeface="Times New Roman" panose="02020603050405020304" pitchFamily="18" charset="0"/>
                <a:cs typeface="Times New Roman" panose="02020603050405020304" pitchFamily="18" charset="0"/>
              </a:rPr>
              <a:t>Xalq deputatlari viloyat, tuman (shahar) kengashlariga;</a:t>
            </a:r>
            <a:endParaRPr lang="ru-RU" dirty="0">
              <a:latin typeface="Times New Roman" panose="02020603050405020304" pitchFamily="18" charset="0"/>
              <a:cs typeface="Times New Roman" panose="02020603050405020304" pitchFamily="18" charset="0"/>
            </a:endParaRPr>
          </a:p>
          <a:p>
            <a:pPr lvl="0" algn="just">
              <a:lnSpc>
                <a:spcPct val="120000"/>
              </a:lnSpc>
            </a:pPr>
            <a:r>
              <a:rPr lang="uz-Cyrl-UZ" i="1" dirty="0">
                <a:latin typeface="Times New Roman" panose="02020603050405020304" pitchFamily="18" charset="0"/>
                <a:cs typeface="Times New Roman" panose="02020603050405020304" pitchFamily="18" charset="0"/>
              </a:rPr>
              <a:t>Fuqarolar yig‘ini raisi (oqsoli) va uning maslahatchilari</a:t>
            </a:r>
            <a:r>
              <a:rPr lang="en-US" i="1" dirty="0" err="1">
                <a:latin typeface="Times New Roman" panose="02020603050405020304" pitchFamily="18" charset="0"/>
                <a:cs typeface="Times New Roman" panose="02020603050405020304" pitchFamily="18" charset="0"/>
              </a:rPr>
              <a:t>ga</a:t>
            </a:r>
            <a:r>
              <a:rPr lang="uz-Cyrl-UZ" i="1" dirty="0">
                <a:latin typeface="Times New Roman" panose="02020603050405020304" pitchFamily="18" charset="0"/>
                <a:cs typeface="Times New Roman" panose="02020603050405020304" pitchFamily="18" charset="0"/>
              </a:rPr>
              <a:t>.</a:t>
            </a:r>
            <a:r>
              <a:rPr lang="uz-Cyrl-UZ"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marL="0" indent="0">
              <a:buNone/>
            </a:pPr>
            <a:r>
              <a:rPr lang="pt-BR" b="1" dirty="0"/>
              <a:t> </a:t>
            </a:r>
            <a:endParaRPr lang="ru-RU" dirty="0"/>
          </a:p>
          <a:p>
            <a:pPr marL="0" indent="0">
              <a:buNone/>
            </a:pPr>
            <a:endParaRPr lang="ru-RU" dirty="0"/>
          </a:p>
        </p:txBody>
      </p:sp>
    </p:spTree>
    <p:extLst>
      <p:ext uri="{BB962C8B-B14F-4D97-AF65-F5344CB8AC3E}">
        <p14:creationId xmlns:p14="http://schemas.microsoft.com/office/powerpoint/2010/main" val="34415615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23455" y="221674"/>
            <a:ext cx="10730345" cy="6470072"/>
          </a:xfrm>
        </p:spPr>
        <p:txBody>
          <a:bodyPr>
            <a:normAutofit fontScale="47500" lnSpcReduction="20000"/>
          </a:bodyPr>
          <a:lstStyle/>
          <a:p>
            <a:pPr marL="0" indent="0" algn="ctr">
              <a:buNone/>
            </a:pPr>
            <a:r>
              <a:rPr lang="az-Latn-AZ" sz="3300" b="1" cap="all" dirty="0" smtClean="0">
                <a:latin typeface="Times New Roman" panose="02020603050405020304" pitchFamily="18" charset="0"/>
                <a:cs typeface="Times New Roman" panose="02020603050405020304" pitchFamily="18" charset="0"/>
              </a:rPr>
              <a:t>O‘zbek</a:t>
            </a:r>
            <a:r>
              <a:rPr lang="en-US" sz="3300" b="1" cap="all" dirty="0" smtClean="0">
                <a:latin typeface="Times New Roman" panose="02020603050405020304" pitchFamily="18" charset="0"/>
                <a:cs typeface="Times New Roman" panose="02020603050405020304" pitchFamily="18" charset="0"/>
              </a:rPr>
              <a:t>I</a:t>
            </a:r>
            <a:r>
              <a:rPr lang="az-Latn-AZ" sz="3300" b="1" cap="all" dirty="0" smtClean="0">
                <a:latin typeface="Times New Roman" panose="02020603050405020304" pitchFamily="18" charset="0"/>
                <a:cs typeface="Times New Roman" panose="02020603050405020304" pitchFamily="18" charset="0"/>
              </a:rPr>
              <a:t>ston Respubl</a:t>
            </a:r>
            <a:r>
              <a:rPr lang="en-US" sz="3300" b="1" cap="all" dirty="0" smtClean="0">
                <a:latin typeface="Times New Roman" panose="02020603050405020304" pitchFamily="18" charset="0"/>
                <a:cs typeface="Times New Roman" panose="02020603050405020304" pitchFamily="18" charset="0"/>
              </a:rPr>
              <a:t>I</a:t>
            </a:r>
            <a:r>
              <a:rPr lang="az-Latn-AZ" sz="3300" b="1" cap="all" dirty="0" smtClean="0">
                <a:latin typeface="Times New Roman" panose="02020603050405020304" pitchFamily="18" charset="0"/>
                <a:cs typeface="Times New Roman" panose="02020603050405020304" pitchFamily="18" charset="0"/>
              </a:rPr>
              <a:t>kas</a:t>
            </a:r>
            <a:r>
              <a:rPr lang="en-US" sz="3300" b="1" cap="all" dirty="0" smtClean="0">
                <a:latin typeface="Times New Roman" panose="02020603050405020304" pitchFamily="18" charset="0"/>
                <a:cs typeface="Times New Roman" panose="02020603050405020304" pitchFamily="18" charset="0"/>
              </a:rPr>
              <a:t>I</a:t>
            </a:r>
            <a:r>
              <a:rPr lang="az-Latn-AZ" sz="3300" b="1" cap="all" dirty="0" smtClean="0">
                <a:latin typeface="Times New Roman" panose="02020603050405020304" pitchFamily="18" charset="0"/>
                <a:cs typeface="Times New Roman" panose="02020603050405020304" pitchFamily="18" charset="0"/>
              </a:rPr>
              <a:t>n</a:t>
            </a:r>
            <a:r>
              <a:rPr lang="en-US" sz="3300" b="1" cap="all" dirty="0" smtClean="0">
                <a:latin typeface="Times New Roman" panose="02020603050405020304" pitchFamily="18" charset="0"/>
                <a:cs typeface="Times New Roman" panose="02020603050405020304" pitchFamily="18" charset="0"/>
              </a:rPr>
              <a:t>I</a:t>
            </a:r>
            <a:r>
              <a:rPr lang="az-Latn-AZ" sz="3300" b="1" cap="all" dirty="0" smtClean="0">
                <a:latin typeface="Times New Roman" panose="02020603050405020304" pitchFamily="18" charset="0"/>
                <a:cs typeface="Times New Roman" panose="02020603050405020304" pitchFamily="18" charset="0"/>
              </a:rPr>
              <a:t>ng </a:t>
            </a:r>
            <a:r>
              <a:rPr lang="az-Latn-AZ" sz="3300" b="1" cap="all" dirty="0">
                <a:latin typeface="Times New Roman" panose="02020603050405020304" pitchFamily="18" charset="0"/>
                <a:cs typeface="Times New Roman" panose="02020603050405020304" pitchFamily="18" charset="0"/>
              </a:rPr>
              <a:t>Saylov </a:t>
            </a:r>
            <a:r>
              <a:rPr lang="az-Latn-AZ" sz="3300" b="1" cap="all" dirty="0" smtClean="0">
                <a:latin typeface="Times New Roman" panose="02020603050405020304" pitchFamily="18" charset="0"/>
                <a:cs typeface="Times New Roman" panose="02020603050405020304" pitchFamily="18" charset="0"/>
              </a:rPr>
              <a:t>kodeks</a:t>
            </a:r>
            <a:r>
              <a:rPr lang="en-US" sz="3300" b="1" cap="all" dirty="0" smtClean="0">
                <a:latin typeface="Times New Roman" panose="02020603050405020304" pitchFamily="18" charset="0"/>
                <a:cs typeface="Times New Roman" panose="02020603050405020304" pitchFamily="18" charset="0"/>
              </a:rPr>
              <a:t>I </a:t>
            </a:r>
            <a:r>
              <a:rPr lang="ru-RU" sz="3400" b="1" dirty="0">
                <a:latin typeface="Times New Roman" panose="02020603050405020304" pitchFamily="18" charset="0"/>
                <a:cs typeface="Times New Roman" panose="02020603050405020304" pitchFamily="18" charset="0"/>
              </a:rPr>
              <a:t>26.06.2019</a:t>
            </a:r>
            <a:endParaRPr lang="az-Latn-AZ" sz="4200" b="1" cap="all" dirty="0">
              <a:latin typeface="Times New Roman" panose="02020603050405020304" pitchFamily="18" charset="0"/>
              <a:cs typeface="Times New Roman" panose="02020603050405020304" pitchFamily="18" charset="0"/>
            </a:endParaRPr>
          </a:p>
          <a:p>
            <a:pPr algn="just"/>
            <a:r>
              <a:rPr lang="az-Latn-AZ" sz="3300" b="1" dirty="0">
                <a:latin typeface="Times New Roman" panose="02020603050405020304" pitchFamily="18" charset="0"/>
                <a:cs typeface="Times New Roman" panose="02020603050405020304" pitchFamily="18" charset="0"/>
              </a:rPr>
              <a:t>1-bob. Umumiy </a:t>
            </a:r>
            <a:r>
              <a:rPr lang="az-Latn-AZ" sz="3300" b="1" dirty="0" smtClean="0">
                <a:latin typeface="Times New Roman" panose="02020603050405020304" pitchFamily="18" charset="0"/>
                <a:cs typeface="Times New Roman" panose="02020603050405020304" pitchFamily="18" charset="0"/>
              </a:rPr>
              <a:t>qoidalar</a:t>
            </a:r>
            <a:r>
              <a:rPr lang="en-US" sz="3300" b="1" dirty="0" smtClean="0">
                <a:latin typeface="Times New Roman" panose="02020603050405020304" pitchFamily="18" charset="0"/>
                <a:cs typeface="Times New Roman" panose="02020603050405020304" pitchFamily="18" charset="0"/>
              </a:rPr>
              <a:t> (1-8)</a:t>
            </a:r>
          </a:p>
          <a:p>
            <a:pPr algn="just"/>
            <a:r>
              <a:rPr lang="az-Latn-AZ" sz="3300" b="1" dirty="0">
                <a:latin typeface="Times New Roman" panose="02020603050405020304" pitchFamily="18" charset="0"/>
                <a:cs typeface="Times New Roman" panose="02020603050405020304" pitchFamily="18" charset="0"/>
              </a:rPr>
              <a:t>2-bob. Saylov okruglari va </a:t>
            </a:r>
            <a:r>
              <a:rPr lang="az-Latn-AZ" sz="3300" b="1" dirty="0" smtClean="0">
                <a:latin typeface="Times New Roman" panose="02020603050405020304" pitchFamily="18" charset="0"/>
                <a:cs typeface="Times New Roman" panose="02020603050405020304" pitchFamily="18" charset="0"/>
              </a:rPr>
              <a:t>uchastkalari</a:t>
            </a:r>
            <a:r>
              <a:rPr lang="en-US" sz="3300" b="1" dirty="0" smtClean="0">
                <a:latin typeface="Times New Roman" panose="02020603050405020304" pitchFamily="18" charset="0"/>
                <a:cs typeface="Times New Roman" panose="02020603050405020304" pitchFamily="18" charset="0"/>
              </a:rPr>
              <a:t> (9-10)</a:t>
            </a:r>
          </a:p>
          <a:p>
            <a:pPr algn="just"/>
            <a:r>
              <a:rPr lang="az-Latn-AZ" sz="3300" b="1" dirty="0">
                <a:latin typeface="Times New Roman" panose="02020603050405020304" pitchFamily="18" charset="0"/>
                <a:cs typeface="Times New Roman" panose="02020603050405020304" pitchFamily="18" charset="0"/>
              </a:rPr>
              <a:t>3-bob. Saylov </a:t>
            </a:r>
            <a:r>
              <a:rPr lang="az-Latn-AZ" sz="3300" b="1" dirty="0" smtClean="0">
                <a:latin typeface="Times New Roman" panose="02020603050405020304" pitchFamily="18" charset="0"/>
                <a:cs typeface="Times New Roman" panose="02020603050405020304" pitchFamily="18" charset="0"/>
              </a:rPr>
              <a:t>komissiyalari</a:t>
            </a:r>
            <a:r>
              <a:rPr lang="en-US" sz="3300" b="1" dirty="0" smtClean="0">
                <a:latin typeface="Times New Roman" panose="02020603050405020304" pitchFamily="18" charset="0"/>
                <a:cs typeface="Times New Roman" panose="02020603050405020304" pitchFamily="18" charset="0"/>
              </a:rPr>
              <a:t> (11-26)</a:t>
            </a:r>
          </a:p>
          <a:p>
            <a:pPr algn="just"/>
            <a:r>
              <a:rPr lang="az-Latn-AZ" sz="3300" b="1" dirty="0">
                <a:latin typeface="Times New Roman" panose="02020603050405020304" pitchFamily="18" charset="0"/>
                <a:cs typeface="Times New Roman" panose="02020603050405020304" pitchFamily="18" charset="0"/>
              </a:rPr>
              <a:t>4-bob. Saylovchilarning ro‘yxatlarini </a:t>
            </a:r>
            <a:r>
              <a:rPr lang="az-Latn-AZ" sz="3300" b="1" dirty="0" smtClean="0">
                <a:latin typeface="Times New Roman" panose="02020603050405020304" pitchFamily="18" charset="0"/>
                <a:cs typeface="Times New Roman" panose="02020603050405020304" pitchFamily="18" charset="0"/>
              </a:rPr>
              <a:t>tuzish</a:t>
            </a:r>
            <a:r>
              <a:rPr lang="en-US" sz="3300" b="1" dirty="0" smtClean="0">
                <a:latin typeface="Times New Roman" panose="02020603050405020304" pitchFamily="18" charset="0"/>
                <a:cs typeface="Times New Roman" panose="02020603050405020304" pitchFamily="18" charset="0"/>
              </a:rPr>
              <a:t> (27-30)</a:t>
            </a:r>
          </a:p>
          <a:p>
            <a:pPr algn="just"/>
            <a:r>
              <a:rPr lang="az-Latn-AZ" sz="3300" b="1" dirty="0">
                <a:latin typeface="Times New Roman" panose="02020603050405020304" pitchFamily="18" charset="0"/>
                <a:cs typeface="Times New Roman" panose="02020603050405020304" pitchFamily="18" charset="0"/>
              </a:rPr>
              <a:t>5-bob. Saylov </a:t>
            </a:r>
            <a:r>
              <a:rPr lang="az-Latn-AZ" sz="3300" b="1" dirty="0" smtClean="0">
                <a:latin typeface="Times New Roman" panose="02020603050405020304" pitchFamily="18" charset="0"/>
                <a:cs typeface="Times New Roman" panose="02020603050405020304" pitchFamily="18" charset="0"/>
              </a:rPr>
              <a:t>byulleteni</a:t>
            </a:r>
            <a:r>
              <a:rPr lang="en-US" sz="3300" b="1" dirty="0" smtClean="0">
                <a:latin typeface="Times New Roman" panose="02020603050405020304" pitchFamily="18" charset="0"/>
                <a:cs typeface="Times New Roman" panose="02020603050405020304" pitchFamily="18" charset="0"/>
              </a:rPr>
              <a:t> (31-32)</a:t>
            </a:r>
          </a:p>
          <a:p>
            <a:pPr algn="just"/>
            <a:r>
              <a:rPr lang="az-Latn-AZ" sz="3300" b="1" dirty="0">
                <a:latin typeface="Times New Roman" panose="02020603050405020304" pitchFamily="18" charset="0"/>
                <a:cs typeface="Times New Roman" panose="02020603050405020304" pitchFamily="18" charset="0"/>
              </a:rPr>
              <a:t>6-bob. Kuzatuvchilarning, siyosiy partiyalar vakolatli vakillarining, ommaviy axborot vositalari vakillarining huquq va </a:t>
            </a:r>
            <a:r>
              <a:rPr lang="az-Latn-AZ" sz="3300" b="1" dirty="0" smtClean="0">
                <a:latin typeface="Times New Roman" panose="02020603050405020304" pitchFamily="18" charset="0"/>
                <a:cs typeface="Times New Roman" panose="02020603050405020304" pitchFamily="18" charset="0"/>
              </a:rPr>
              <a:t>majburiyatlari</a:t>
            </a:r>
            <a:r>
              <a:rPr lang="en-US" sz="3300" b="1" dirty="0" smtClean="0">
                <a:latin typeface="Times New Roman" panose="02020603050405020304" pitchFamily="18" charset="0"/>
                <a:cs typeface="Times New Roman" panose="02020603050405020304" pitchFamily="18" charset="0"/>
              </a:rPr>
              <a:t> (33-35)</a:t>
            </a:r>
          </a:p>
          <a:p>
            <a:pPr algn="just"/>
            <a:r>
              <a:rPr lang="az-Latn-AZ" sz="3300" b="1" dirty="0">
                <a:latin typeface="Times New Roman" panose="02020603050405020304" pitchFamily="18" charset="0"/>
                <a:cs typeface="Times New Roman" panose="02020603050405020304" pitchFamily="18" charset="0"/>
              </a:rPr>
              <a:t>7-bob. Saylov kampaniyasi boshlanganligini e’lon qilish, siyosiy partiyalarning saylovda ishtirok </a:t>
            </a:r>
            <a:r>
              <a:rPr lang="az-Latn-AZ" sz="3300" b="1" dirty="0" smtClean="0">
                <a:latin typeface="Times New Roman" panose="02020603050405020304" pitchFamily="18" charset="0"/>
                <a:cs typeface="Times New Roman" panose="02020603050405020304" pitchFamily="18" charset="0"/>
              </a:rPr>
              <a:t>etishi</a:t>
            </a:r>
            <a:r>
              <a:rPr lang="en-US" sz="3300" b="1" dirty="0" smtClean="0">
                <a:latin typeface="Times New Roman" panose="02020603050405020304" pitchFamily="18" charset="0"/>
                <a:cs typeface="Times New Roman" panose="02020603050405020304" pitchFamily="18" charset="0"/>
              </a:rPr>
              <a:t> (36-39)</a:t>
            </a:r>
          </a:p>
          <a:p>
            <a:pPr algn="just"/>
            <a:r>
              <a:rPr lang="az-Latn-AZ" sz="3300" b="1" dirty="0">
                <a:latin typeface="Times New Roman" panose="02020603050405020304" pitchFamily="18" charset="0"/>
                <a:cs typeface="Times New Roman" panose="02020603050405020304" pitchFamily="18" charset="0"/>
              </a:rPr>
              <a:t>8-bob. Nomzodlarni va ularning ishonchli vakillarini, partiyalar ro‘yxatini ro‘yxatga olish, ularning huquqiy </a:t>
            </a:r>
            <a:r>
              <a:rPr lang="az-Latn-AZ" sz="3300" b="1" dirty="0" smtClean="0">
                <a:latin typeface="Times New Roman" panose="02020603050405020304" pitchFamily="18" charset="0"/>
                <a:cs typeface="Times New Roman" panose="02020603050405020304" pitchFamily="18" charset="0"/>
              </a:rPr>
              <a:t>maqomi</a:t>
            </a:r>
            <a:r>
              <a:rPr lang="en-US" sz="3300" b="1" dirty="0" smtClean="0">
                <a:latin typeface="Times New Roman" panose="02020603050405020304" pitchFamily="18" charset="0"/>
                <a:cs typeface="Times New Roman" panose="02020603050405020304" pitchFamily="18" charset="0"/>
              </a:rPr>
              <a:t> (40-43)</a:t>
            </a:r>
          </a:p>
          <a:p>
            <a:pPr algn="just"/>
            <a:r>
              <a:rPr lang="az-Latn-AZ" sz="3300" b="1" dirty="0">
                <a:latin typeface="Times New Roman" panose="02020603050405020304" pitchFamily="18" charset="0"/>
                <a:cs typeface="Times New Roman" panose="02020603050405020304" pitchFamily="18" charset="0"/>
              </a:rPr>
              <a:t>9-bob. Saylovoldi </a:t>
            </a:r>
            <a:r>
              <a:rPr lang="az-Latn-AZ" sz="3300" b="1" dirty="0" smtClean="0">
                <a:latin typeface="Times New Roman" panose="02020603050405020304" pitchFamily="18" charset="0"/>
                <a:cs typeface="Times New Roman" panose="02020603050405020304" pitchFamily="18" charset="0"/>
              </a:rPr>
              <a:t>tashviqoti</a:t>
            </a:r>
            <a:r>
              <a:rPr lang="en-US" sz="3300" b="1" dirty="0" smtClean="0">
                <a:latin typeface="Times New Roman" panose="02020603050405020304" pitchFamily="18" charset="0"/>
                <a:cs typeface="Times New Roman" panose="02020603050405020304" pitchFamily="18" charset="0"/>
              </a:rPr>
              <a:t> (44-48)</a:t>
            </a:r>
          </a:p>
          <a:p>
            <a:pPr algn="just"/>
            <a:r>
              <a:rPr lang="az-Latn-AZ" sz="3300" b="1" dirty="0">
                <a:latin typeface="Times New Roman" panose="02020603050405020304" pitchFamily="18" charset="0"/>
                <a:cs typeface="Times New Roman" panose="02020603050405020304" pitchFamily="18" charset="0"/>
              </a:rPr>
              <a:t>10-bob. Ovoz berishni tashkil etish va </a:t>
            </a:r>
            <a:r>
              <a:rPr lang="az-Latn-AZ" sz="3300" b="1" dirty="0" smtClean="0">
                <a:latin typeface="Times New Roman" panose="02020603050405020304" pitchFamily="18" charset="0"/>
                <a:cs typeface="Times New Roman" panose="02020603050405020304" pitchFamily="18" charset="0"/>
              </a:rPr>
              <a:t>o‘tkazish</a:t>
            </a:r>
            <a:r>
              <a:rPr lang="en-US" sz="3300" b="1" dirty="0" smtClean="0">
                <a:latin typeface="Times New Roman" panose="02020603050405020304" pitchFamily="18" charset="0"/>
                <a:cs typeface="Times New Roman" panose="02020603050405020304" pitchFamily="18" charset="0"/>
              </a:rPr>
              <a:t> (49-58)</a:t>
            </a:r>
          </a:p>
          <a:p>
            <a:pPr algn="just"/>
            <a:r>
              <a:rPr lang="az-Latn-AZ" sz="3300" b="1" dirty="0">
                <a:latin typeface="Times New Roman" panose="02020603050405020304" pitchFamily="18" charset="0"/>
                <a:cs typeface="Times New Roman" panose="02020603050405020304" pitchFamily="18" charset="0"/>
              </a:rPr>
              <a:t>11-bob. Takroriy ovoz berish, takroriy </a:t>
            </a:r>
            <a:r>
              <a:rPr lang="az-Latn-AZ" sz="3300" b="1" dirty="0" smtClean="0">
                <a:latin typeface="Times New Roman" panose="02020603050405020304" pitchFamily="18" charset="0"/>
                <a:cs typeface="Times New Roman" panose="02020603050405020304" pitchFamily="18" charset="0"/>
              </a:rPr>
              <a:t>saylov</a:t>
            </a:r>
            <a:r>
              <a:rPr lang="en-US" sz="3300" b="1" dirty="0" smtClean="0">
                <a:latin typeface="Times New Roman" panose="02020603050405020304" pitchFamily="18" charset="0"/>
                <a:cs typeface="Times New Roman" panose="02020603050405020304" pitchFamily="18" charset="0"/>
              </a:rPr>
              <a:t> (59-60)</a:t>
            </a:r>
          </a:p>
          <a:p>
            <a:pPr algn="just"/>
            <a:r>
              <a:rPr lang="az-Latn-AZ" sz="3300" b="1" dirty="0">
                <a:latin typeface="Times New Roman" panose="02020603050405020304" pitchFamily="18" charset="0"/>
                <a:cs typeface="Times New Roman" panose="02020603050405020304" pitchFamily="18" charset="0"/>
              </a:rPr>
              <a:t>12-bob. O‘zbekiston Respublikasi Prezidenti saylovining o‘ziga xos </a:t>
            </a:r>
            <a:r>
              <a:rPr lang="az-Latn-AZ" sz="3300" b="1" dirty="0" smtClean="0">
                <a:latin typeface="Times New Roman" panose="02020603050405020304" pitchFamily="18" charset="0"/>
                <a:cs typeface="Times New Roman" panose="02020603050405020304" pitchFamily="18" charset="0"/>
              </a:rPr>
              <a:t>xususiyatlari</a:t>
            </a:r>
            <a:r>
              <a:rPr lang="en-US" sz="3300" b="1" dirty="0" smtClean="0">
                <a:latin typeface="Times New Roman" panose="02020603050405020304" pitchFamily="18" charset="0"/>
                <a:cs typeface="Times New Roman" panose="02020603050405020304" pitchFamily="18" charset="0"/>
              </a:rPr>
              <a:t> (61-66)</a:t>
            </a:r>
          </a:p>
          <a:p>
            <a:pPr algn="just"/>
            <a:r>
              <a:rPr lang="az-Latn-AZ" sz="3300" b="1" dirty="0">
                <a:latin typeface="Times New Roman" panose="02020603050405020304" pitchFamily="18" charset="0"/>
                <a:cs typeface="Times New Roman" panose="02020603050405020304" pitchFamily="18" charset="0"/>
              </a:rPr>
              <a:t>13-bob. Qonunchilik palatasi deputatlari saylovining o‘ziga xos </a:t>
            </a:r>
            <a:r>
              <a:rPr lang="az-Latn-AZ" sz="3300" b="1" dirty="0" smtClean="0">
                <a:latin typeface="Times New Roman" panose="02020603050405020304" pitchFamily="18" charset="0"/>
                <a:cs typeface="Times New Roman" panose="02020603050405020304" pitchFamily="18" charset="0"/>
              </a:rPr>
              <a:t>xususiyatlari</a:t>
            </a:r>
            <a:r>
              <a:rPr lang="en-US" sz="3300" b="1" dirty="0" smtClean="0">
                <a:latin typeface="Times New Roman" panose="02020603050405020304" pitchFamily="18" charset="0"/>
                <a:cs typeface="Times New Roman" panose="02020603050405020304" pitchFamily="18" charset="0"/>
              </a:rPr>
              <a:t> (67-74)</a:t>
            </a:r>
          </a:p>
          <a:p>
            <a:pPr algn="just"/>
            <a:r>
              <a:rPr lang="az-Latn-AZ" sz="3300" b="1" dirty="0">
                <a:latin typeface="Times New Roman" panose="02020603050405020304" pitchFamily="18" charset="0"/>
                <a:cs typeface="Times New Roman" panose="02020603050405020304" pitchFamily="18" charset="0"/>
              </a:rPr>
              <a:t>14-bob. Senatni shakllantirish </a:t>
            </a:r>
            <a:r>
              <a:rPr lang="az-Latn-AZ" sz="3300" b="1" dirty="0" smtClean="0">
                <a:latin typeface="Times New Roman" panose="02020603050405020304" pitchFamily="18" charset="0"/>
                <a:cs typeface="Times New Roman" panose="02020603050405020304" pitchFamily="18" charset="0"/>
              </a:rPr>
              <a:t>tartibi</a:t>
            </a:r>
            <a:r>
              <a:rPr lang="en-US" sz="3300" b="1" dirty="0" smtClean="0">
                <a:latin typeface="Times New Roman" panose="02020603050405020304" pitchFamily="18" charset="0"/>
                <a:cs typeface="Times New Roman" panose="02020603050405020304" pitchFamily="18" charset="0"/>
              </a:rPr>
              <a:t> (75-87)</a:t>
            </a:r>
          </a:p>
          <a:p>
            <a:pPr algn="just"/>
            <a:r>
              <a:rPr lang="az-Latn-AZ" sz="3300" b="1" dirty="0">
                <a:latin typeface="Times New Roman" panose="02020603050405020304" pitchFamily="18" charset="0"/>
                <a:cs typeface="Times New Roman" panose="02020603050405020304" pitchFamily="18" charset="0"/>
              </a:rPr>
              <a:t>15-bob. Mahalliy Kengashlarga saylovning o‘ziga xos </a:t>
            </a:r>
            <a:r>
              <a:rPr lang="az-Latn-AZ" sz="3300" b="1" dirty="0" smtClean="0">
                <a:latin typeface="Times New Roman" panose="02020603050405020304" pitchFamily="18" charset="0"/>
                <a:cs typeface="Times New Roman" panose="02020603050405020304" pitchFamily="18" charset="0"/>
              </a:rPr>
              <a:t>xususiyatlari</a:t>
            </a:r>
            <a:r>
              <a:rPr lang="en-US" sz="3300" b="1" dirty="0" smtClean="0">
                <a:latin typeface="Times New Roman" panose="02020603050405020304" pitchFamily="18" charset="0"/>
                <a:cs typeface="Times New Roman" panose="02020603050405020304" pitchFamily="18" charset="0"/>
              </a:rPr>
              <a:t> (88-93)</a:t>
            </a:r>
          </a:p>
          <a:p>
            <a:pPr algn="just"/>
            <a:r>
              <a:rPr lang="az-Latn-AZ" sz="3300" b="1" dirty="0">
                <a:latin typeface="Times New Roman" panose="02020603050405020304" pitchFamily="18" charset="0"/>
                <a:cs typeface="Times New Roman" panose="02020603050405020304" pitchFamily="18" charset="0"/>
              </a:rPr>
              <a:t>16-bob. Saylov natijalarini aniqlash va e’lon qilish (hammaga ma’lum qilish</a:t>
            </a:r>
            <a:r>
              <a:rPr lang="az-Latn-AZ" sz="3300" b="1" dirty="0" smtClean="0">
                <a:latin typeface="Times New Roman" panose="02020603050405020304" pitchFamily="18" charset="0"/>
                <a:cs typeface="Times New Roman" panose="02020603050405020304" pitchFamily="18" charset="0"/>
              </a:rPr>
              <a:t>)</a:t>
            </a:r>
            <a:r>
              <a:rPr lang="en-US" sz="3300" b="1" dirty="0" smtClean="0">
                <a:latin typeface="Times New Roman" panose="02020603050405020304" pitchFamily="18" charset="0"/>
                <a:cs typeface="Times New Roman" panose="02020603050405020304" pitchFamily="18" charset="0"/>
              </a:rPr>
              <a:t> (94-97)</a:t>
            </a:r>
          </a:p>
          <a:p>
            <a:pPr algn="just"/>
            <a:r>
              <a:rPr lang="az-Latn-AZ" sz="3300" b="1" dirty="0">
                <a:latin typeface="Times New Roman" panose="02020603050405020304" pitchFamily="18" charset="0"/>
                <a:cs typeface="Times New Roman" panose="02020603050405020304" pitchFamily="18" charset="0"/>
              </a:rPr>
              <a:t>17-bob. Saylovni </a:t>
            </a:r>
            <a:r>
              <a:rPr lang="az-Latn-AZ" sz="3300" b="1" dirty="0" smtClean="0">
                <a:latin typeface="Times New Roman" panose="02020603050405020304" pitchFamily="18" charset="0"/>
                <a:cs typeface="Times New Roman" panose="02020603050405020304" pitchFamily="18" charset="0"/>
              </a:rPr>
              <a:t>moliyalashtirish</a:t>
            </a:r>
            <a:r>
              <a:rPr lang="en-US" sz="3300" b="1" dirty="0" smtClean="0">
                <a:latin typeface="Times New Roman" panose="02020603050405020304" pitchFamily="18" charset="0"/>
                <a:cs typeface="Times New Roman" panose="02020603050405020304" pitchFamily="18" charset="0"/>
              </a:rPr>
              <a:t> (98-100)</a:t>
            </a:r>
          </a:p>
          <a:p>
            <a:pPr algn="just"/>
            <a:r>
              <a:rPr lang="az-Latn-AZ" sz="3300" b="1" dirty="0">
                <a:latin typeface="Times New Roman" panose="02020603050405020304" pitchFamily="18" charset="0"/>
                <a:cs typeface="Times New Roman" panose="02020603050405020304" pitchFamily="18" charset="0"/>
              </a:rPr>
              <a:t>18-bob. Yakunlovchi </a:t>
            </a:r>
            <a:r>
              <a:rPr lang="az-Latn-AZ" sz="3300" b="1" dirty="0" smtClean="0">
                <a:latin typeface="Times New Roman" panose="02020603050405020304" pitchFamily="18" charset="0"/>
                <a:cs typeface="Times New Roman" panose="02020603050405020304" pitchFamily="18" charset="0"/>
              </a:rPr>
              <a:t>qoidalar</a:t>
            </a:r>
            <a:r>
              <a:rPr lang="en-US" sz="3300" b="1" dirty="0" smtClean="0">
                <a:latin typeface="Times New Roman" panose="02020603050405020304" pitchFamily="18" charset="0"/>
                <a:cs typeface="Times New Roman" panose="02020603050405020304" pitchFamily="18" charset="0"/>
              </a:rPr>
              <a:t> (101-103)</a:t>
            </a:r>
            <a:endParaRPr lang="az-Latn-AZ" sz="3300" b="1" dirty="0">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357567645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Рисунок 3"/>
          <p:cNvPicPr>
            <a:picLocks noChangeAspect="1"/>
          </p:cNvPicPr>
          <p:nvPr/>
        </p:nvPicPr>
        <p:blipFill rotWithShape="1">
          <a:blip r:embed="rId2"/>
          <a:srcRect l="21569" t="29261" r="19333" b="12406"/>
          <a:stretch/>
        </p:blipFill>
        <p:spPr>
          <a:xfrm>
            <a:off x="335447" y="270558"/>
            <a:ext cx="11482479" cy="6247608"/>
          </a:xfrm>
          <a:prstGeom prst="rect">
            <a:avLst/>
          </a:prstGeom>
        </p:spPr>
      </p:pic>
    </p:spTree>
    <p:extLst>
      <p:ext uri="{BB962C8B-B14F-4D97-AF65-F5344CB8AC3E}">
        <p14:creationId xmlns:p14="http://schemas.microsoft.com/office/powerpoint/2010/main" val="114452835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Рисунок 3"/>
          <p:cNvPicPr>
            <a:picLocks noChangeAspect="1"/>
          </p:cNvPicPr>
          <p:nvPr/>
        </p:nvPicPr>
        <p:blipFill rotWithShape="1">
          <a:blip r:embed="rId2"/>
          <a:srcRect l="21356" t="27747" r="19333" b="14489"/>
          <a:stretch/>
        </p:blipFill>
        <p:spPr>
          <a:xfrm>
            <a:off x="446784" y="238640"/>
            <a:ext cx="11298433" cy="6186755"/>
          </a:xfrm>
          <a:prstGeom prst="rect">
            <a:avLst/>
          </a:prstGeom>
        </p:spPr>
      </p:pic>
    </p:spTree>
    <p:extLst>
      <p:ext uri="{BB962C8B-B14F-4D97-AF65-F5344CB8AC3E}">
        <p14:creationId xmlns:p14="http://schemas.microsoft.com/office/powerpoint/2010/main" val="4420079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Рисунок 3"/>
          <p:cNvPicPr>
            <a:picLocks noChangeAspect="1"/>
          </p:cNvPicPr>
          <p:nvPr/>
        </p:nvPicPr>
        <p:blipFill rotWithShape="1">
          <a:blip r:embed="rId2"/>
          <a:srcRect l="21355" t="25663" r="19441" b="16004"/>
          <a:stretch/>
        </p:blipFill>
        <p:spPr>
          <a:xfrm>
            <a:off x="456925" y="228995"/>
            <a:ext cx="11278150" cy="6247608"/>
          </a:xfrm>
          <a:prstGeom prst="rect">
            <a:avLst/>
          </a:prstGeom>
        </p:spPr>
      </p:pic>
    </p:spTree>
    <p:extLst>
      <p:ext uri="{BB962C8B-B14F-4D97-AF65-F5344CB8AC3E}">
        <p14:creationId xmlns:p14="http://schemas.microsoft.com/office/powerpoint/2010/main" val="302027450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rotWithShape="1">
          <a:blip r:embed="rId2"/>
          <a:srcRect l="21716" t="25863" r="20284" b="15551"/>
          <a:stretch/>
        </p:blipFill>
        <p:spPr>
          <a:xfrm>
            <a:off x="274508" y="245933"/>
            <a:ext cx="11642983" cy="6612067"/>
          </a:xfrm>
          <a:prstGeom prst="rect">
            <a:avLst/>
          </a:prstGeom>
        </p:spPr>
      </p:pic>
    </p:spTree>
    <p:extLst>
      <p:ext uri="{BB962C8B-B14F-4D97-AF65-F5344CB8AC3E}">
        <p14:creationId xmlns:p14="http://schemas.microsoft.com/office/powerpoint/2010/main" val="38059998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Рисунок 3"/>
          <p:cNvPicPr>
            <a:picLocks noChangeAspect="1"/>
          </p:cNvPicPr>
          <p:nvPr/>
        </p:nvPicPr>
        <p:blipFill rotWithShape="1">
          <a:blip r:embed="rId2"/>
          <a:srcRect l="21462" t="23958" r="19440" b="16951"/>
          <a:stretch/>
        </p:blipFill>
        <p:spPr>
          <a:xfrm>
            <a:off x="266176" y="243845"/>
            <a:ext cx="11257864" cy="6328746"/>
          </a:xfrm>
          <a:prstGeom prst="rect">
            <a:avLst/>
          </a:prstGeom>
        </p:spPr>
      </p:pic>
    </p:spTree>
    <p:extLst>
      <p:ext uri="{BB962C8B-B14F-4D97-AF65-F5344CB8AC3E}">
        <p14:creationId xmlns:p14="http://schemas.microsoft.com/office/powerpoint/2010/main" val="41250616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35429" y="566057"/>
            <a:ext cx="11437257" cy="5994400"/>
          </a:xfrm>
        </p:spPr>
        <p:txBody>
          <a:bodyPr>
            <a:normAutofit fontScale="85000" lnSpcReduction="10000"/>
          </a:bodyPr>
          <a:lstStyle/>
          <a:p>
            <a:pPr marL="0" indent="0" algn="ctr">
              <a:lnSpc>
                <a:spcPct val="120000"/>
              </a:lnSpc>
              <a:buNone/>
            </a:pPr>
            <a:r>
              <a:rPr lang="pt-BR" b="1" dirty="0">
                <a:latin typeface="Times New Roman" panose="02020603050405020304" pitchFamily="18" charset="0"/>
                <a:cs typeface="Times New Roman" panose="02020603050405020304" pitchFamily="18" charset="0"/>
              </a:rPr>
              <a:t>O‘ZBEKISTON RESPUBLIKASIDAGI </a:t>
            </a:r>
            <a:r>
              <a:rPr lang="en-US" b="1" dirty="0" smtClean="0">
                <a:latin typeface="Times New Roman" panose="02020603050405020304" pitchFamily="18" charset="0"/>
                <a:cs typeface="Times New Roman" panose="02020603050405020304" pitchFamily="18" charset="0"/>
              </a:rPr>
              <a:t>SIYOSIY PARTIYA </a:t>
            </a:r>
            <a:r>
              <a:rPr lang="en-US" b="1" dirty="0">
                <a:latin typeface="Times New Roman" panose="02020603050405020304" pitchFamily="18" charset="0"/>
                <a:cs typeface="Times New Roman" panose="02020603050405020304" pitchFamily="18" charset="0"/>
              </a:rPr>
              <a:t>VA HARAKATLAR</a:t>
            </a:r>
            <a:endParaRPr lang="ru-RU" dirty="0">
              <a:latin typeface="Times New Roman" panose="02020603050405020304" pitchFamily="18" charset="0"/>
              <a:cs typeface="Times New Roman" panose="02020603050405020304" pitchFamily="18" charset="0"/>
            </a:endParaRPr>
          </a:p>
          <a:p>
            <a:pPr algn="just">
              <a:lnSpc>
                <a:spcPct val="120000"/>
              </a:lnSpc>
            </a:pPr>
            <a:r>
              <a:rPr lang="en-US" dirty="0" err="1">
                <a:latin typeface="Times New Roman" panose="02020603050405020304" pitchFamily="18" charset="0"/>
                <a:cs typeface="Times New Roman" panose="02020603050405020304" pitchFamily="18" charset="0"/>
              </a:rPr>
              <a:t>O‘zbekiston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Respublikasi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Majlisining</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1996-yil</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26-dekabr </a:t>
            </a:r>
            <a:r>
              <a:rPr lang="en-US" dirty="0" err="1">
                <a:latin typeface="Times New Roman" panose="02020603050405020304" pitchFamily="18" charset="0"/>
                <a:cs typeface="Times New Roman" panose="02020603050405020304" pitchFamily="18" charset="0"/>
              </a:rPr>
              <a:t>kuni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yettinchi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sessiyasida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siyosiy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partiyalarning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huquqiy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mustahkamlash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maqsadida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O‘zbekiston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Respublikasining</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t>
            </a:r>
            <a:r>
              <a:rPr lang="en-US" b="1" dirty="0" err="1">
                <a:latin typeface="Times New Roman" panose="02020603050405020304" pitchFamily="18" charset="0"/>
                <a:cs typeface="Times New Roman" panose="02020603050405020304" pitchFamily="18" charset="0"/>
              </a:rPr>
              <a:t>Siyosiy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partiyalar</a:t>
            </a:r>
            <a:r>
              <a:rPr lang="en-US"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to‘g‘risida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Qonuni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qabul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qilindi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20000"/>
              </a:lnSpc>
            </a:pPr>
            <a:r>
              <a:rPr lang="en-US" dirty="0" err="1">
                <a:latin typeface="Times New Roman" panose="02020603050405020304" pitchFamily="18" charset="0"/>
                <a:cs typeface="Times New Roman" panose="02020603050405020304" pitchFamily="18" charset="0"/>
              </a:rPr>
              <a:t>Siyosiy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partiya</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fuqarolik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jamiyati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siyosiy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tizimning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ajralmas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qismi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just">
              <a:lnSpc>
                <a:spcPct val="120000"/>
              </a:lnSpc>
              <a:buNone/>
            </a:pP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Siyosiy</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partiyalarning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asosiy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maqsadi</a:t>
            </a:r>
            <a:r>
              <a:rPr lang="en-US" b="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lvl="0" algn="just">
              <a:lnSpc>
                <a:spcPct val="120000"/>
              </a:lnSpc>
            </a:pPr>
            <a:r>
              <a:rPr lang="en-US" i="1" dirty="0" err="1">
                <a:latin typeface="Times New Roman" panose="02020603050405020304" pitchFamily="18" charset="0"/>
                <a:cs typeface="Times New Roman" panose="02020603050405020304" pitchFamily="18" charset="0"/>
              </a:rPr>
              <a:t>Jamoatchilikning</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siyosiy</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ongini</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o‘stirish</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siyosiy</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ta’lim</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va</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tarbiyani</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amalga</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oshirish</a:t>
            </a:r>
            <a:r>
              <a:rPr lang="en-US" i="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lvl="0" algn="just">
              <a:lnSpc>
                <a:spcPct val="120000"/>
              </a:lnSpc>
            </a:pPr>
            <a:r>
              <a:rPr lang="en-US" i="1" dirty="0" err="1">
                <a:latin typeface="Times New Roman" panose="02020603050405020304" pitchFamily="18" charset="0"/>
                <a:cs typeface="Times New Roman" panose="02020603050405020304" pitchFamily="18" charset="0"/>
              </a:rPr>
              <a:t>Fuqarolarning</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qiziqishlarini</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davlatning</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oliy</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organlariga</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olib</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chiqish</a:t>
            </a:r>
            <a:r>
              <a:rPr lang="en-US" i="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lvl="0" algn="just">
              <a:lnSpc>
                <a:spcPct val="120000"/>
              </a:lnSpc>
            </a:pPr>
            <a:r>
              <a:rPr lang="en-US" i="1" dirty="0" err="1">
                <a:latin typeface="Times New Roman" panose="02020603050405020304" pitchFamily="18" charset="0"/>
                <a:cs typeface="Times New Roman" panose="02020603050405020304" pitchFamily="18" charset="0"/>
              </a:rPr>
              <a:t>Deputatlikka</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nomzodlar</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ko‘rsatish</a:t>
            </a:r>
            <a:r>
              <a:rPr lang="en-US" i="1"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marL="0" indent="0" algn="just">
              <a:lnSpc>
                <a:spcPct val="12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Hozirda</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O‘zbekistonda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ko‘ppartiyaviylik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beshta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siyosiy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partiya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faoliyat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bormoqda</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just">
              <a:lnSpc>
                <a:spcPct val="120000"/>
              </a:lnSpc>
              <a:buNone/>
            </a:pPr>
            <a:endParaRPr lang="ru-RU" dirty="0">
              <a:latin typeface="Times New Roman" panose="02020603050405020304" pitchFamily="18" charset="0"/>
              <a:cs typeface="Times New Roman" panose="02020603050405020304" pitchFamily="18" charset="0"/>
            </a:endParaRPr>
          </a:p>
          <a:p>
            <a:pPr marL="0" indent="0" algn="just">
              <a:lnSpc>
                <a:spcPct val="120000"/>
              </a:lnSpc>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542332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53142" y="667658"/>
            <a:ext cx="11045372" cy="5697992"/>
          </a:xfrm>
        </p:spPr>
        <p:txBody>
          <a:bodyPr>
            <a:normAutofit fontScale="70000" lnSpcReduction="20000"/>
          </a:bodyPr>
          <a:lstStyle/>
          <a:p>
            <a:pPr algn="just">
              <a:lnSpc>
                <a:spcPct val="120000"/>
              </a:lnSpc>
            </a:pPr>
            <a:r>
              <a:rPr lang="en-US" b="1" dirty="0" smtClean="0">
                <a:latin typeface="Times New Roman" panose="02020603050405020304" pitchFamily="18" charset="0"/>
                <a:cs typeface="Times New Roman" panose="02020603050405020304" pitchFamily="18" charset="0"/>
              </a:rPr>
              <a:t>1. </a:t>
            </a:r>
            <a:r>
              <a:rPr lang="en-US" b="1" dirty="0" err="1" smtClean="0">
                <a:latin typeface="Times New Roman" panose="02020603050405020304" pitchFamily="18" charset="0"/>
                <a:cs typeface="Times New Roman" panose="02020603050405020304" pitchFamily="18" charset="0"/>
              </a:rPr>
              <a:t>O‘zbekiston</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xalq</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demokratik</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partiyasi</a:t>
            </a:r>
            <a:r>
              <a:rPr lang="uz-Cyrl-UZ" b="1" dirty="0" smtClean="0">
                <a:latin typeface="Times New Roman" panose="02020603050405020304" pitchFamily="18" charset="0"/>
                <a:cs typeface="Times New Roman" panose="02020603050405020304" pitchFamily="18" charset="0"/>
              </a:rPr>
              <a:t>(</a:t>
            </a:r>
            <a:r>
              <a:rPr lang="en-US" b="1" dirty="0" smtClean="0">
                <a:latin typeface="Times New Roman" panose="02020603050405020304" pitchFamily="18" charset="0"/>
                <a:cs typeface="Times New Roman" panose="02020603050405020304" pitchFamily="18" charset="0"/>
              </a:rPr>
              <a:t>XDP</a:t>
            </a:r>
            <a:r>
              <a:rPr lang="uz-Cyrl-UZ"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1991</a:t>
            </a:r>
            <a:r>
              <a:rPr lang="uz-Cyrl-UZ" dirty="0" smtClean="0">
                <a:latin typeface="Times New Roman" panose="02020603050405020304" pitchFamily="18" charset="0"/>
                <a:cs typeface="Times New Roman" panose="02020603050405020304" pitchFamily="18" charset="0"/>
              </a:rPr>
              <a:t>-yil</a:t>
            </a:r>
            <a:r>
              <a:rPr lang="en-US" dirty="0" smtClean="0">
                <a:latin typeface="Times New Roman" panose="02020603050405020304" pitchFamily="18" charset="0"/>
                <a:cs typeface="Times New Roman" panose="02020603050405020304" pitchFamily="18" charset="0"/>
              </a:rPr>
              <a:t> 1</a:t>
            </a:r>
            <a:r>
              <a:rPr lang="uz-Cyrl-UZ" dirty="0" smtClean="0">
                <a:latin typeface="Times New Roman" panose="02020603050405020304" pitchFamily="18" charset="0"/>
                <a:cs typeface="Times New Roman" panose="02020603050405020304" pitchFamily="18" charset="0"/>
              </a:rPr>
              <a:t>-noyabr</a:t>
            </a:r>
            <a:r>
              <a:rPr lang="en-US" dirty="0" smtClean="0">
                <a:latin typeface="Times New Roman" panose="02020603050405020304" pitchFamily="18" charset="0"/>
                <a:cs typeface="Times New Roman" panose="02020603050405020304" pitchFamily="18" charset="0"/>
              </a:rPr>
              <a:t>da </a:t>
            </a:r>
            <a:r>
              <a:rPr lang="en-US" dirty="0" err="1" smtClean="0">
                <a:latin typeface="Times New Roman" panose="02020603050405020304" pitchFamily="18" charset="0"/>
                <a:cs typeface="Times New Roman" panose="02020603050405020304" pitchFamily="18" charset="0"/>
              </a:rPr>
              <a:t>Toshkentda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bo‘lib</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o‘tgan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ta’sis</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qurultoyida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tashkil</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topgan</a:t>
            </a:r>
            <a:r>
              <a:rPr lang="en-US" dirty="0" smtClean="0">
                <a:latin typeface="Times New Roman" panose="02020603050405020304" pitchFamily="18" charset="0"/>
                <a:cs typeface="Times New Roman" panose="02020603050405020304" pitchFamily="18" charset="0"/>
              </a:rPr>
              <a:t>. </a:t>
            </a:r>
            <a:endParaRPr lang="ru-RU" dirty="0" smtClean="0">
              <a:latin typeface="Times New Roman" panose="02020603050405020304" pitchFamily="18" charset="0"/>
              <a:cs typeface="Times New Roman" panose="02020603050405020304" pitchFamily="18" charset="0"/>
            </a:endParaRPr>
          </a:p>
          <a:p>
            <a:pPr algn="just">
              <a:lnSpc>
                <a:spcPct val="120000"/>
              </a:lnSpc>
            </a:pPr>
            <a:r>
              <a:rPr lang="en-US" b="1" dirty="0" smtClean="0">
                <a:latin typeface="Times New Roman" panose="02020603050405020304" pitchFamily="18" charset="0"/>
                <a:cs typeface="Times New Roman" panose="02020603050405020304" pitchFamily="18" charset="0"/>
              </a:rPr>
              <a:t>2. </a:t>
            </a:r>
            <a:r>
              <a:rPr lang="en-US" b="1" dirty="0" err="1" smtClean="0">
                <a:latin typeface="Times New Roman" panose="02020603050405020304" pitchFamily="18" charset="0"/>
                <a:cs typeface="Times New Roman" panose="02020603050405020304" pitchFamily="18" charset="0"/>
              </a:rPr>
              <a:t>O‘zbekiston</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Adolat</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sotsial-demokratik</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partiyasi</a:t>
            </a:r>
            <a:r>
              <a:rPr lang="en-US" b="1" dirty="0" smtClean="0">
                <a:latin typeface="Times New Roman" panose="02020603050405020304" pitchFamily="18" charset="0"/>
                <a:cs typeface="Times New Roman" panose="02020603050405020304" pitchFamily="18" charset="0"/>
              </a:rPr>
              <a:t> (SDP)</a:t>
            </a:r>
            <a:r>
              <a:rPr lang="en-US" dirty="0" smtClean="0">
                <a:latin typeface="Times New Roman" panose="02020603050405020304" pitchFamily="18" charset="0"/>
                <a:cs typeface="Times New Roman" panose="02020603050405020304" pitchFamily="18" charset="0"/>
              </a:rPr>
              <a:t> 1995-yil 18-fevralda </a:t>
            </a:r>
            <a:r>
              <a:rPr lang="en-US" dirty="0" err="1" smtClean="0">
                <a:latin typeface="Times New Roman" panose="02020603050405020304" pitchFamily="18" charset="0"/>
                <a:cs typeface="Times New Roman" panose="02020603050405020304" pitchFamily="18" charset="0"/>
              </a:rPr>
              <a:t>Toshkentda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bo‘lib</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o‘tgan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ta’sis</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qurultoyida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tuzildi</a:t>
            </a:r>
            <a:r>
              <a:rPr lang="en-US" dirty="0" smtClean="0">
                <a:latin typeface="Times New Roman" panose="02020603050405020304" pitchFamily="18" charset="0"/>
                <a:cs typeface="Times New Roman" panose="02020603050405020304" pitchFamily="18" charset="0"/>
              </a:rPr>
              <a:t>. </a:t>
            </a:r>
            <a:endParaRPr lang="ru-RU" dirty="0" smtClean="0">
              <a:latin typeface="Times New Roman" panose="02020603050405020304" pitchFamily="18" charset="0"/>
              <a:cs typeface="Times New Roman" panose="02020603050405020304" pitchFamily="18" charset="0"/>
            </a:endParaRPr>
          </a:p>
          <a:p>
            <a:pPr algn="just">
              <a:lnSpc>
                <a:spcPct val="120000"/>
              </a:lnSpc>
            </a:pPr>
            <a:r>
              <a:rPr lang="en-US" b="1" dirty="0" smtClean="0">
                <a:latin typeface="Times New Roman" panose="02020603050405020304" pitchFamily="18" charset="0"/>
                <a:cs typeface="Times New Roman" panose="02020603050405020304" pitchFamily="18" charset="0"/>
              </a:rPr>
              <a:t>3. </a:t>
            </a:r>
            <a:r>
              <a:rPr lang="en-US" b="1" dirty="0" err="1" smtClean="0">
                <a:latin typeface="Times New Roman" panose="02020603050405020304" pitchFamily="18" charset="0"/>
                <a:cs typeface="Times New Roman" panose="02020603050405020304" pitchFamily="18" charset="0"/>
              </a:rPr>
              <a:t>O‘zbekiston</a:t>
            </a:r>
            <a:r>
              <a:rPr lang="en-US"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Milliy</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tiklanish</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demokratik</a:t>
            </a:r>
            <a:r>
              <a:rPr lang="en-US"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partiyasi</a:t>
            </a:r>
            <a:r>
              <a:rPr lang="en-US" dirty="0"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(MTDP)</a:t>
            </a:r>
            <a:r>
              <a:rPr lang="en-US" dirty="0" smtClean="0">
                <a:latin typeface="Times New Roman" panose="02020603050405020304" pitchFamily="18" charset="0"/>
                <a:cs typeface="Times New Roman" panose="02020603050405020304" pitchFamily="18" charset="0"/>
              </a:rPr>
              <a:t> 1995-yil 3-iyunda </a:t>
            </a:r>
            <a:r>
              <a:rPr lang="en-US" dirty="0" err="1" smtClean="0">
                <a:latin typeface="Times New Roman" panose="02020603050405020304" pitchFamily="18" charset="0"/>
                <a:cs typeface="Times New Roman" panose="02020603050405020304" pitchFamily="18" charset="0"/>
              </a:rPr>
              <a:t>Toshkentda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bo‘lib</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o‘tgan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ta’sis</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Qurultoyida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tuzildi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partiyaning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Dasturi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hamda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Nizomi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qabul</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qilindi</a:t>
            </a:r>
            <a:r>
              <a:rPr lang="en-US" dirty="0" smtClean="0">
                <a:latin typeface="Times New Roman" panose="02020603050405020304" pitchFamily="18" charset="0"/>
                <a:cs typeface="Times New Roman" panose="02020603050405020304" pitchFamily="18" charset="0"/>
              </a:rPr>
              <a:t>. </a:t>
            </a:r>
            <a:endParaRPr lang="ru-RU" dirty="0" smtClean="0">
              <a:latin typeface="Times New Roman" panose="02020603050405020304" pitchFamily="18" charset="0"/>
              <a:cs typeface="Times New Roman" panose="02020603050405020304" pitchFamily="18" charset="0"/>
            </a:endParaRPr>
          </a:p>
          <a:p>
            <a:pPr algn="just">
              <a:lnSpc>
                <a:spcPct val="120000"/>
              </a:lnSpc>
            </a:pPr>
            <a:r>
              <a:rPr lang="en-US" b="1" dirty="0" smtClean="0">
                <a:latin typeface="Times New Roman" panose="02020603050405020304" pitchFamily="18" charset="0"/>
                <a:cs typeface="Times New Roman" panose="02020603050405020304" pitchFamily="18" charset="0"/>
              </a:rPr>
              <a:t>4. </a:t>
            </a:r>
            <a:r>
              <a:rPr lang="en-US" b="1" dirty="0" err="1" smtClean="0">
                <a:latin typeface="Times New Roman" panose="02020603050405020304" pitchFamily="18" charset="0"/>
                <a:cs typeface="Times New Roman" panose="02020603050405020304" pitchFamily="18" charset="0"/>
              </a:rPr>
              <a:t>O‘zbekiston</a:t>
            </a:r>
            <a:r>
              <a:rPr lang="en-US" b="1" dirty="0" smtClean="0">
                <a:latin typeface="Times New Roman" panose="02020603050405020304" pitchFamily="18" charset="0"/>
                <a:cs typeface="Times New Roman" panose="02020603050405020304" pitchFamily="18" charset="0"/>
              </a:rPr>
              <a:t> liberal-</a:t>
            </a:r>
            <a:r>
              <a:rPr lang="en-US" b="1" dirty="0" err="1" smtClean="0">
                <a:latin typeface="Times New Roman" panose="02020603050405020304" pitchFamily="18" charset="0"/>
                <a:cs typeface="Times New Roman" panose="02020603050405020304" pitchFamily="18" charset="0"/>
              </a:rPr>
              <a:t>demokratik</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partiyasi</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Tadbirkorlar</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va</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ishbilarmonlar</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partiyasi</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O‘zLiDeP</a:t>
            </a:r>
            <a:r>
              <a:rPr lang="en-US" b="1"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2003-yil 15-noyabrda </a:t>
            </a:r>
            <a:r>
              <a:rPr lang="en-US" dirty="0" err="1" smtClean="0">
                <a:latin typeface="Times New Roman" panose="02020603050405020304" pitchFamily="18" charset="0"/>
                <a:cs typeface="Times New Roman" panose="02020603050405020304" pitchFamily="18" charset="0"/>
              </a:rPr>
              <a:t>Toshkentda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bo‘lib</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o‘tgan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ta’sis</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qurultoyida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tuzildi</a:t>
            </a:r>
            <a:r>
              <a:rPr lang="en-US" dirty="0" smtClean="0">
                <a:latin typeface="Times New Roman" panose="02020603050405020304" pitchFamily="18" charset="0"/>
                <a:cs typeface="Times New Roman" panose="02020603050405020304" pitchFamily="18" charset="0"/>
              </a:rPr>
              <a:t>.</a:t>
            </a:r>
            <a:endParaRPr lang="ru-RU" dirty="0" smtClean="0">
              <a:latin typeface="Times New Roman" panose="02020603050405020304" pitchFamily="18" charset="0"/>
              <a:cs typeface="Times New Roman" panose="02020603050405020304" pitchFamily="18" charset="0"/>
            </a:endParaRPr>
          </a:p>
          <a:p>
            <a:pPr algn="just">
              <a:lnSpc>
                <a:spcPct val="120000"/>
              </a:lnSpc>
            </a:pPr>
            <a:r>
              <a:rPr lang="en-US" b="1" dirty="0" smtClean="0">
                <a:latin typeface="Times New Roman" panose="02020603050405020304" pitchFamily="18" charset="0"/>
                <a:cs typeface="Times New Roman" panose="02020603050405020304" pitchFamily="18" charset="0"/>
              </a:rPr>
              <a:t>5. </a:t>
            </a:r>
            <a:r>
              <a:rPr lang="en-US" b="1" dirty="0" err="1" smtClean="0">
                <a:latin typeface="Times New Roman" panose="02020603050405020304" pitchFamily="18" charset="0"/>
                <a:cs typeface="Times New Roman" panose="02020603050405020304" pitchFamily="18" charset="0"/>
              </a:rPr>
              <a:t>O‘zbekiston</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Ekologik</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partiyasi</a:t>
            </a:r>
            <a:r>
              <a:rPr lang="en-US" dirty="0" smtClean="0">
                <a:latin typeface="Times New Roman" panose="02020603050405020304" pitchFamily="18" charset="0"/>
                <a:cs typeface="Times New Roman" panose="02020603050405020304" pitchFamily="18" charset="0"/>
              </a:rPr>
              <a:t> 2019-yil 8-yanvarda </a:t>
            </a:r>
            <a:r>
              <a:rPr lang="en-US" dirty="0" err="1" smtClean="0">
                <a:latin typeface="Times New Roman" panose="02020603050405020304" pitchFamily="18" charset="0"/>
                <a:cs typeface="Times New Roman" panose="02020603050405020304" pitchFamily="18" charset="0"/>
              </a:rPr>
              <a:t>tashkil</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topdi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va</a:t>
            </a:r>
            <a:r>
              <a:rPr lang="en-US" dirty="0" smtClean="0">
                <a:latin typeface="Times New Roman" panose="02020603050405020304" pitchFamily="18" charset="0"/>
                <a:cs typeface="Times New Roman" panose="02020603050405020304" pitchFamily="18" charset="0"/>
              </a:rPr>
              <a:t> 2019-yil 22-yanvarda </a:t>
            </a:r>
            <a:r>
              <a:rPr lang="en-US" dirty="0" err="1" smtClean="0">
                <a:latin typeface="Times New Roman" panose="02020603050405020304" pitchFamily="18" charset="0"/>
                <a:cs typeface="Times New Roman" panose="02020603050405020304" pitchFamily="18" charset="0"/>
              </a:rPr>
              <a:t>O‘zbekiston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Adliya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vazirligida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ro‘yxatga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olindi</a:t>
            </a:r>
            <a:endParaRPr lang="en-US" dirty="0" smtClean="0">
              <a:latin typeface="Times New Roman" panose="02020603050405020304" pitchFamily="18" charset="0"/>
              <a:cs typeface="Times New Roman" panose="02020603050405020304" pitchFamily="18" charset="0"/>
            </a:endParaRPr>
          </a:p>
          <a:p>
            <a:pPr marL="0" indent="0">
              <a:lnSpc>
                <a:spcPct val="120000"/>
              </a:lnSpc>
              <a:buNone/>
            </a:pPr>
            <a:r>
              <a:rPr lang="uz-Cyrl-UZ" b="1" cap="all" dirty="0">
                <a:latin typeface="Times New Roman" panose="02020603050405020304" pitchFamily="18" charset="0"/>
                <a:cs typeface="Times New Roman" panose="02020603050405020304" pitchFamily="18" charset="0"/>
              </a:rPr>
              <a:t>“</a:t>
            </a:r>
            <a:r>
              <a:rPr lang="uz-Cyrl-UZ" b="1" dirty="0">
                <a:latin typeface="Times New Roman" panose="02020603050405020304" pitchFamily="18" charset="0"/>
                <a:cs typeface="Times New Roman" panose="02020603050405020304" pitchFamily="18" charset="0"/>
              </a:rPr>
              <a:t>Yuksalish</a:t>
            </a:r>
            <a:r>
              <a:rPr lang="uz-Cyrl-UZ" b="1" cap="all" dirty="0">
                <a:latin typeface="Times New Roman" panose="02020603050405020304" pitchFamily="18" charset="0"/>
                <a:cs typeface="Times New Roman" panose="02020603050405020304" pitchFamily="18" charset="0"/>
              </a:rPr>
              <a:t>” </a:t>
            </a:r>
            <a:r>
              <a:rPr lang="uz-Cyrl-UZ" b="1" dirty="0">
                <a:latin typeface="Times New Roman" panose="02020603050405020304" pitchFamily="18" charset="0"/>
                <a:cs typeface="Times New Roman" panose="02020603050405020304" pitchFamily="18" charset="0"/>
              </a:rPr>
              <a:t>umummilliy harakati</a:t>
            </a:r>
            <a:endParaRPr lang="ru-RU" dirty="0">
              <a:latin typeface="Times New Roman" panose="02020603050405020304" pitchFamily="18" charset="0"/>
              <a:cs typeface="Times New Roman" panose="02020603050405020304" pitchFamily="18" charset="0"/>
            </a:endParaRPr>
          </a:p>
          <a:p>
            <a:pPr>
              <a:lnSpc>
                <a:spcPct val="120000"/>
              </a:lnSpc>
            </a:pPr>
            <a:r>
              <a:rPr lang="uz-Cyrl-UZ" cap="all" dirty="0">
                <a:latin typeface="Times New Roman" panose="02020603050405020304" pitchFamily="18" charset="0"/>
                <a:cs typeface="Times New Roman" panose="02020603050405020304" pitchFamily="18" charset="0"/>
              </a:rPr>
              <a:t>“</a:t>
            </a:r>
            <a:r>
              <a:rPr lang="uz-Cyrl-UZ" dirty="0">
                <a:latin typeface="Times New Roman" panose="02020603050405020304" pitchFamily="18" charset="0"/>
                <a:cs typeface="Times New Roman" panose="02020603050405020304" pitchFamily="18" charset="0"/>
              </a:rPr>
              <a:t>Yuksalish</a:t>
            </a:r>
            <a:r>
              <a:rPr lang="uz-Cyrl-UZ" cap="all"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umummilliy harakati</a:t>
            </a:r>
            <a:r>
              <a:rPr lang="uz-Cyrl-UZ" b="1" dirty="0">
                <a:latin typeface="Times New Roman" panose="02020603050405020304" pitchFamily="18" charset="0"/>
                <a:cs typeface="Times New Roman" panose="02020603050405020304" pitchFamily="18" charset="0"/>
              </a:rPr>
              <a:t> </a:t>
            </a:r>
            <a:r>
              <a:rPr lang="uk-UA" b="1" dirty="0">
                <a:latin typeface="Times New Roman" panose="02020603050405020304" pitchFamily="18" charset="0"/>
                <a:cs typeface="Times New Roman" panose="02020603050405020304" pitchFamily="18" charset="0"/>
              </a:rPr>
              <a:t>2019-</a:t>
            </a:r>
            <a:r>
              <a:rPr lang="uz-Cyrl-UZ" b="1" dirty="0">
                <a:latin typeface="Times New Roman" panose="02020603050405020304" pitchFamily="18" charset="0"/>
                <a:cs typeface="Times New Roman" panose="02020603050405020304" pitchFamily="18" charset="0"/>
              </a:rPr>
              <a:t>yil</a:t>
            </a:r>
            <a:r>
              <a:rPr lang="uk-UA" b="1" dirty="0">
                <a:latin typeface="Times New Roman" panose="02020603050405020304" pitchFamily="18" charset="0"/>
                <a:cs typeface="Times New Roman" panose="02020603050405020304" pitchFamily="18" charset="0"/>
              </a:rPr>
              <a:t> 17-</a:t>
            </a:r>
            <a:r>
              <a:rPr lang="uz-Cyrl-UZ" b="1" dirty="0">
                <a:latin typeface="Times New Roman" panose="02020603050405020304" pitchFamily="18" charset="0"/>
                <a:cs typeface="Times New Roman" panose="02020603050405020304" pitchFamily="18" charset="0"/>
              </a:rPr>
              <a:t>yanvar</a:t>
            </a:r>
            <a:r>
              <a:rPr lang="uz-Cyrl-UZ" dirty="0">
                <a:latin typeface="Times New Roman" panose="02020603050405020304" pitchFamily="18" charset="0"/>
                <a:cs typeface="Times New Roman" panose="02020603050405020304" pitchFamily="18" charset="0"/>
              </a:rPr>
              <a:t>da tashkil </a:t>
            </a:r>
            <a:r>
              <a:rPr lang="uk-UA" dirty="0">
                <a:latin typeface="Times New Roman" panose="02020603050405020304" pitchFamily="18" charset="0"/>
                <a:cs typeface="Times New Roman" panose="02020603050405020304" pitchFamily="18" charset="0"/>
              </a:rPr>
              <a:t>e</a:t>
            </a:r>
            <a:r>
              <a:rPr lang="uz-Cyrl-UZ" dirty="0">
                <a:latin typeface="Times New Roman" panose="02020603050405020304" pitchFamily="18" charset="0"/>
                <a:cs typeface="Times New Roman" panose="02020603050405020304" pitchFamily="18" charset="0"/>
              </a:rPr>
              <a:t>tildi</a:t>
            </a:r>
            <a:r>
              <a:rPr lang="uk-UA" dirty="0">
                <a:latin typeface="Times New Roman" panose="02020603050405020304" pitchFamily="18" charset="0"/>
                <a:cs typeface="Times New Roman" panose="02020603050405020304" pitchFamily="18" charset="0"/>
              </a:rPr>
              <a:t>. 2019-yilning 24-yanvar </a:t>
            </a:r>
            <a:r>
              <a:rPr lang="uk-UA" dirty="0" err="1">
                <a:latin typeface="Times New Roman" panose="02020603050405020304" pitchFamily="18" charset="0"/>
                <a:cs typeface="Times New Roman" panose="02020603050405020304" pitchFamily="18" charset="0"/>
              </a:rPr>
              <a:t>kuni</a:t>
            </a:r>
            <a:r>
              <a:rPr lang="uk-UA" dirty="0">
                <a:latin typeface="Times New Roman" panose="02020603050405020304" pitchFamily="18" charset="0"/>
                <a:cs typeface="Times New Roman" panose="02020603050405020304" pitchFamily="18" charset="0"/>
              </a:rPr>
              <a:t> </a:t>
            </a:r>
            <a:r>
              <a:rPr lang="uk-UA" dirty="0" err="1">
                <a:latin typeface="Times New Roman" panose="02020603050405020304" pitchFamily="18" charset="0"/>
                <a:cs typeface="Times New Roman" panose="02020603050405020304" pitchFamily="18" charset="0"/>
              </a:rPr>
              <a:t>O‘zbekiston</a:t>
            </a:r>
            <a:r>
              <a:rPr lang="uk-UA" dirty="0">
                <a:latin typeface="Times New Roman" panose="02020603050405020304" pitchFamily="18" charset="0"/>
                <a:cs typeface="Times New Roman" panose="02020603050405020304" pitchFamily="18" charset="0"/>
              </a:rPr>
              <a:t> </a:t>
            </a:r>
            <a:r>
              <a:rPr lang="uk-UA" dirty="0" err="1">
                <a:latin typeface="Times New Roman" panose="02020603050405020304" pitchFamily="18" charset="0"/>
                <a:cs typeface="Times New Roman" panose="02020603050405020304" pitchFamily="18" charset="0"/>
              </a:rPr>
              <a:t>Respublikasi</a:t>
            </a:r>
            <a:r>
              <a:rPr lang="uk-UA" dirty="0">
                <a:latin typeface="Times New Roman" panose="02020603050405020304" pitchFamily="18" charset="0"/>
                <a:cs typeface="Times New Roman" panose="02020603050405020304" pitchFamily="18" charset="0"/>
              </a:rPr>
              <a:t> </a:t>
            </a:r>
            <a:r>
              <a:rPr lang="uk-UA" dirty="0" err="1">
                <a:latin typeface="Times New Roman" panose="02020603050405020304" pitchFamily="18" charset="0"/>
                <a:cs typeface="Times New Roman" panose="02020603050405020304" pitchFamily="18" charset="0"/>
              </a:rPr>
              <a:t>Adliya</a:t>
            </a:r>
            <a:r>
              <a:rPr lang="uk-UA" dirty="0">
                <a:latin typeface="Times New Roman" panose="02020603050405020304" pitchFamily="18" charset="0"/>
                <a:cs typeface="Times New Roman" panose="02020603050405020304" pitchFamily="18" charset="0"/>
              </a:rPr>
              <a:t> </a:t>
            </a:r>
            <a:r>
              <a:rPr lang="uk-UA" dirty="0" err="1">
                <a:latin typeface="Times New Roman" panose="02020603050405020304" pitchFamily="18" charset="0"/>
                <a:cs typeface="Times New Roman" panose="02020603050405020304" pitchFamily="18" charset="0"/>
              </a:rPr>
              <a:t>vazirligida</a:t>
            </a:r>
            <a:r>
              <a:rPr lang="uk-UA" dirty="0">
                <a:latin typeface="Times New Roman" panose="02020603050405020304" pitchFamily="18" charset="0"/>
                <a:cs typeface="Times New Roman" panose="02020603050405020304" pitchFamily="18" charset="0"/>
              </a:rPr>
              <a:t> </a:t>
            </a:r>
            <a:r>
              <a:rPr lang="uk-UA" dirty="0" err="1">
                <a:latin typeface="Times New Roman" panose="02020603050405020304" pitchFamily="18" charset="0"/>
                <a:cs typeface="Times New Roman" panose="02020603050405020304" pitchFamily="18" charset="0"/>
              </a:rPr>
              <a:t>nodavlat</a:t>
            </a:r>
            <a:r>
              <a:rPr lang="uk-UA" dirty="0">
                <a:latin typeface="Times New Roman" panose="02020603050405020304" pitchFamily="18" charset="0"/>
                <a:cs typeface="Times New Roman" panose="02020603050405020304" pitchFamily="18" charset="0"/>
              </a:rPr>
              <a:t> </a:t>
            </a:r>
            <a:r>
              <a:rPr lang="uk-UA" dirty="0" err="1">
                <a:latin typeface="Times New Roman" panose="02020603050405020304" pitchFamily="18" charset="0"/>
                <a:cs typeface="Times New Roman" panose="02020603050405020304" pitchFamily="18" charset="0"/>
              </a:rPr>
              <a:t>notijorat</a:t>
            </a:r>
            <a:r>
              <a:rPr lang="uk-UA" dirty="0">
                <a:latin typeface="Times New Roman" panose="02020603050405020304" pitchFamily="18" charset="0"/>
                <a:cs typeface="Times New Roman" panose="02020603050405020304" pitchFamily="18" charset="0"/>
              </a:rPr>
              <a:t> </a:t>
            </a:r>
            <a:r>
              <a:rPr lang="uk-UA" dirty="0" err="1">
                <a:latin typeface="Times New Roman" panose="02020603050405020304" pitchFamily="18" charset="0"/>
                <a:cs typeface="Times New Roman" panose="02020603050405020304" pitchFamily="18" charset="0"/>
              </a:rPr>
              <a:t>tashkiloti</a:t>
            </a:r>
            <a:r>
              <a:rPr lang="uk-UA" dirty="0">
                <a:latin typeface="Times New Roman" panose="02020603050405020304" pitchFamily="18" charset="0"/>
                <a:cs typeface="Times New Roman" panose="02020603050405020304" pitchFamily="18" charset="0"/>
              </a:rPr>
              <a:t> </a:t>
            </a:r>
            <a:r>
              <a:rPr lang="uk-UA" dirty="0" err="1">
                <a:latin typeface="Times New Roman" panose="02020603050405020304" pitchFamily="18" charset="0"/>
                <a:cs typeface="Times New Roman" panose="02020603050405020304" pitchFamily="18" charset="0"/>
              </a:rPr>
              <a:t>sifatida</a:t>
            </a:r>
            <a:r>
              <a:rPr lang="uk-UA" dirty="0">
                <a:latin typeface="Times New Roman" panose="02020603050405020304" pitchFamily="18" charset="0"/>
                <a:cs typeface="Times New Roman" panose="02020603050405020304" pitchFamily="18" charset="0"/>
              </a:rPr>
              <a:t> </a:t>
            </a:r>
            <a:r>
              <a:rPr lang="uk-UA" dirty="0" err="1">
                <a:latin typeface="Times New Roman" panose="02020603050405020304" pitchFamily="18" charset="0"/>
                <a:cs typeface="Times New Roman" panose="02020603050405020304" pitchFamily="18" charset="0"/>
              </a:rPr>
              <a:t>davlat</a:t>
            </a:r>
            <a:r>
              <a:rPr lang="uk-UA" dirty="0">
                <a:latin typeface="Times New Roman" panose="02020603050405020304" pitchFamily="18" charset="0"/>
                <a:cs typeface="Times New Roman" panose="02020603050405020304" pitchFamily="18" charset="0"/>
              </a:rPr>
              <a:t> </a:t>
            </a:r>
            <a:r>
              <a:rPr lang="uk-UA" dirty="0" err="1">
                <a:latin typeface="Times New Roman" panose="02020603050405020304" pitchFamily="18" charset="0"/>
                <a:cs typeface="Times New Roman" panose="02020603050405020304" pitchFamily="18" charset="0"/>
              </a:rPr>
              <a:t>ro‘yxatidan</a:t>
            </a:r>
            <a:r>
              <a:rPr lang="uk-UA" dirty="0">
                <a:latin typeface="Times New Roman" panose="02020603050405020304" pitchFamily="18" charset="0"/>
                <a:cs typeface="Times New Roman" panose="02020603050405020304" pitchFamily="18" charset="0"/>
              </a:rPr>
              <a:t> </a:t>
            </a:r>
            <a:r>
              <a:rPr lang="uk-UA" dirty="0" err="1">
                <a:latin typeface="Times New Roman" panose="02020603050405020304" pitchFamily="18" charset="0"/>
                <a:cs typeface="Times New Roman" panose="02020603050405020304" pitchFamily="18" charset="0"/>
              </a:rPr>
              <a:t>o‘tkazildi</a:t>
            </a:r>
            <a:r>
              <a:rPr lang="uk-UA"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20000"/>
              </a:lnSpc>
            </a:pPr>
            <a:endParaRPr lang="ru-RU" dirty="0"/>
          </a:p>
        </p:txBody>
      </p:sp>
    </p:spTree>
    <p:extLst>
      <p:ext uri="{BB962C8B-B14F-4D97-AF65-F5344CB8AC3E}">
        <p14:creationId xmlns:p14="http://schemas.microsoft.com/office/powerpoint/2010/main" val="112012794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p:cNvPicPr>
            <a:picLocks noGrp="1" noChangeAspect="1"/>
          </p:cNvPicPr>
          <p:nvPr>
            <p:ph idx="1"/>
          </p:nvPr>
        </p:nvPicPr>
        <p:blipFill>
          <a:blip r:embed="rId2"/>
          <a:stretch>
            <a:fillRect/>
          </a:stretch>
        </p:blipFill>
        <p:spPr>
          <a:xfrm>
            <a:off x="1964920" y="351440"/>
            <a:ext cx="8494391" cy="6370794"/>
          </a:xfrm>
          <a:prstGeom prst="rect">
            <a:avLst/>
          </a:prstGeom>
        </p:spPr>
      </p:pic>
    </p:spTree>
    <p:extLst>
      <p:ext uri="{BB962C8B-B14F-4D97-AF65-F5344CB8AC3E}">
        <p14:creationId xmlns:p14="http://schemas.microsoft.com/office/powerpoint/2010/main" val="1556705911"/>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352</TotalTime>
  <Words>2343</Words>
  <Application>Microsoft Office PowerPoint</Application>
  <PresentationFormat>Широкоэкранный</PresentationFormat>
  <Paragraphs>320</Paragraphs>
  <Slides>45</Slides>
  <Notes>2</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45</vt:i4>
      </vt:variant>
    </vt:vector>
  </HeadingPairs>
  <TitlesOfParts>
    <vt:vector size="54" baseType="lpstr">
      <vt:lpstr>Arial</vt:lpstr>
      <vt:lpstr>Arimo</vt:lpstr>
      <vt:lpstr>Calibri</vt:lpstr>
      <vt:lpstr>Calibri Light</vt:lpstr>
      <vt:lpstr>Cambria</vt:lpstr>
      <vt:lpstr>Outfit Extra Bold</vt:lpstr>
      <vt:lpstr>Roboto</vt:lpstr>
      <vt:lpstr>Times New Roman</vt:lpstr>
      <vt:lpstr>Тема Office</vt:lpstr>
      <vt:lpstr>ME’YORIY-HUQUQIY HUJJATLAR</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ME’YORIY-HUQUQIY HUJJATLAR</dc:title>
  <dc:creator>Admin</dc:creator>
  <cp:lastModifiedBy>Пользователь</cp:lastModifiedBy>
  <cp:revision>18</cp:revision>
  <dcterms:created xsi:type="dcterms:W3CDTF">2024-10-04T14:04:22Z</dcterms:created>
  <dcterms:modified xsi:type="dcterms:W3CDTF">2025-11-05T04:39:42Z</dcterms:modified>
</cp:coreProperties>
</file>