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eg"/>
  <Default Extension="jpg" ContentType="image/jpg"/>
  <Default Extension="svg" ContentType="image/svg+xml"/>
  <Default Extension="png" ContentType="image/png"/>
  <Default Extension="gif" ContentType="image/gif"/>
  <Default Extension="m4v" ContentType="video/mp4"/>
  <Default Extension="mp4" ContentType="video/mp4"/>
  <Default Extension="vml" ContentType="application/vnd.openxmlformats-officedocument.vmlDrawing"/>
  <Default Extension="xlsx" ContentType="application/vnd.openxmlformats-officedocument.spreadsheetml.sheet"/>
  <Override PartName="/ppt/presentation.xml" ContentType="application/vnd.openxmlformats-officedocument.presentationml.presentation.main+xml"/>
  <Override PartName="/ppt/notesMasters/notesMaster1.xml" ContentType="application/vnd.openxmlformats-officedocument.presentationml.notesMaster+xml"/>
  <Override PartName="/ppt/slideMasters/slideMaster1.xml" ContentType="application/vnd.openxmlformats-officedocument.presentationml.slideMaster+xml"/>
  <Override PartName="/ppt/slides/slide1.xml" ContentType="application/vnd.openxmlformats-officedocument.presentationml.slide+xml"/>
  <Override PartName="/ppt/slideMasters/slideMaster2.xml" ContentType="application/vnd.openxmlformats-officedocument.presentationml.slideMaster+xml"/>
  <Override PartName="/ppt/slides/slide2.xml" ContentType="application/vnd.openxmlformats-officedocument.presentationml.slide+xml"/>
  <Override PartName="/ppt/slideMasters/slideMaster3.xml" ContentType="application/vnd.openxmlformats-officedocument.presentationml.slideMaster+xml"/>
  <Override PartName="/ppt/slides/slide3.xml" ContentType="application/vnd.openxmlformats-officedocument.presentationml.slide+xml"/>
  <Override PartName="/ppt/slideMasters/slideMaster4.xml" ContentType="application/vnd.openxmlformats-officedocument.presentationml.slideMaster+xml"/>
  <Override PartName="/ppt/slides/slide4.xml" ContentType="application/vnd.openxmlformats-officedocument.presentationml.slide+xml"/>
  <Override PartName="/ppt/slideMasters/slideMaster5.xml" ContentType="application/vnd.openxmlformats-officedocument.presentationml.slideMaster+xml"/>
  <Override PartName="/ppt/slides/slide5.xml" ContentType="application/vnd.openxmlformats-officedocument.presentationml.slide+xml"/>
  <Override PartName="/ppt/slideMasters/slideMaster6.xml" ContentType="application/vnd.openxmlformats-officedocument.presentationml.slideMaster+xml"/>
  <Override PartName="/ppt/slides/slide6.xml" ContentType="application/vnd.openxmlformats-officedocument.presentationml.slide+xml"/>
  <Override PartName="/ppt/slideMasters/slideMaster7.xml" ContentType="application/vnd.openxmlformats-officedocument.presentationml.slideMaster+xml"/>
  <Override PartName="/ppt/slides/slide7.xml" ContentType="application/vnd.openxmlformats-officedocument.presentationml.slide+xml"/>
  <Override PartName="/ppt/slideMasters/slideMaster8.xml" ContentType="application/vnd.openxmlformats-officedocument.presentationml.slideMaster+xml"/>
  <Override PartName="/ppt/slides/slide8.xml" ContentType="application/vnd.openxmlformats-officedocument.presentationml.slide+xml"/>
  <Override PartName="/ppt/slideMasters/slideMaster9.xml" ContentType="application/vnd.openxmlformats-officedocument.presentationml.slideMaster+xml"/>
  <Override PartName="/ppt/slides/slide9.xml" ContentType="application/vnd.openxmlformats-officedocument.presentationml.slide+xml"/>
  <Override PartName="/ppt/slideMasters/slideMaster10.xml" ContentType="application/vnd.openxmlformats-officedocument.presentationml.slideMaster+xml"/>
  <Override PartName="/ppt/slides/slide10.xml" ContentType="application/vnd.openxmlformats-officedocument.presentationml.slide+xml"/>
  <Override PartName="/ppt/slideMasters/slideMaster11.xml" ContentType="application/vnd.openxmlformats-officedocument.presentationml.slideMaster+xml"/>
  <Override PartName="/ppt/slides/slide11.xml" ContentType="application/vnd.openxmlformats-officedocument.presentationml.slide+xml"/>
  <Override PartName="/ppt/slideMasters/slideMaster12.xml" ContentType="application/vnd.openxmlformats-officedocument.presentationml.slideMaster+xml"/>
  <Override PartName="/ppt/slides/slide12.xml" ContentType="application/vnd.openxmlformats-officedocument.presentationml.slide+xml"/>
  <Override PartName="/ppt/slideMasters/slideMaster13.xml" ContentType="application/vnd.openxmlformats-officedocument.presentationml.slideMaster+xml"/>
  <Override PartName="/ppt/slides/slide13.xml" ContentType="application/vnd.openxmlformats-officedocument.presentationml.slide+xml"/>
  <Override PartName="/ppt/slideMasters/slideMaster14.xml" ContentType="application/vnd.openxmlformats-officedocument.presentationml.slideMaster+xml"/>
  <Override PartName="/ppt/slides/slide14.xml" ContentType="application/vnd.openxmlformats-officedocument.presentationml.slide+xml"/>
  <Override PartName="/ppt/slideMasters/slideMaster15.xml" ContentType="application/vnd.openxmlformats-officedocument.presentationml.slideMaster+xml"/>
  <Override PartName="/ppt/slides/slide15.xml" ContentType="application/vnd.openxmlformats-officedocument.presentationml.slide+xml"/>
  <Override PartName="/ppt/slideMasters/slideMaster16.xml" ContentType="application/vnd.openxmlformats-officedocument.presentationml.slideMaster+xml"/>
  <Override PartName="/ppt/slides/slide16.xml" ContentType="application/vnd.openxmlformats-officedocument.presentationml.slide+xml"/>
  <Override PartName="/ppt/slideMasters/slideMaster17.xml" ContentType="application/vnd.openxmlformats-officedocument.presentationml.slideMaster+xml"/>
  <Override PartName="/ppt/slides/slide17.xml" ContentType="application/vnd.openxmlformats-officedocument.presentationml.slide+xml"/>
  <Override PartName="/ppt/slideMasters/slideMaster18.xml" ContentType="application/vnd.openxmlformats-officedocument.presentationml.slideMaster+xml"/>
  <Override PartName="/ppt/slides/slide18.xml" ContentType="application/vnd.openxmlformats-officedocument.presentationml.slide+xml"/>
  <Override PartName="/ppt/slideMasters/slideMaster19.xml" ContentType="application/vnd.openxmlformats-officedocument.presentationml.slideMaster+xml"/>
  <Override PartName="/ppt/slides/slide19.xml" ContentType="application/vnd.openxmlformats-officedocument.presentationml.slide+xml"/>
  <Override PartName="/ppt/slideMasters/slideMaster20.xml" ContentType="application/vnd.openxmlformats-officedocument.presentationml.slideMaster+xml"/>
  <Override PartName="/ppt/slides/slide20.xml" ContentType="application/vnd.openxmlformats-officedocument.presentationml.slide+xml"/>
  <Override PartName="/ppt/slideMasters/slideMaster21.xml" ContentType="application/vnd.openxmlformats-officedocument.presentationml.slideMaster+xml"/>
  <Override PartName="/ppt/slides/slide21.xml" ContentType="application/vnd.openxmlformats-officedocument.presentationml.slide+xml"/>
  <Override PartName="/ppt/slideMasters/slideMaster22.xml" ContentType="application/vnd.openxmlformats-officedocument.presentationml.slideMaster+xml"/>
  <Override PartName="/ppt/slides/slide22.xml" ContentType="application/vnd.openxmlformats-officedocument.presentationml.slide+xml"/>
  <Override PartName="/ppt/slideMasters/slideMaster23.xml" ContentType="application/vnd.openxmlformats-officedocument.presentationml.slideMaster+xml"/>
  <Override PartName="/ppt/slides/slide23.xml" ContentType="application/vnd.openxmlformats-officedocument.presentationml.slide+xml"/>
  <Override PartName="/ppt/slideMasters/slideMaster24.xml" ContentType="application/vnd.openxmlformats-officedocument.presentationml.slideMaster+xml"/>
  <Override PartName="/ppt/slides/slide24.xml" ContentType="application/vnd.openxmlformats-officedocument.presentationml.slide+xml"/>
  <Override PartName="/ppt/slideMasters/slideMaster25.xml" ContentType="application/vnd.openxmlformats-officedocument.presentationml.slideMaster+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
		<Relationship Id="rId1" Type="http://schemas.openxmlformats.org/officeDocument/2006/relationships/extended-properties" Target="docProps/app.xml"/>
		<Relationship Id="rId2" Type="http://schemas.openxmlformats.org/package/2006/relationships/metadata/core-properties" Target="docProps/core.xml"/>
		<Relationship Id="rId3" Type="http://schemas.openxmlformats.org/officeDocument/2006/relationships/officeDocument" Target="ppt/presentation.xml"/>
		</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Lst>
  <p:notesMasterIdLst>
    <p:notesMasterId r:id="rId27"/>
  </p:notesMasterIdLst>
  <p:sldSz cx="12192000" cy="6858000"/>
  <p:notesSz cx="6858000" cy="12192000"/>
  <p:defaultTextStyle>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11"/>
    <p:restoredTop sz="94610"/>
  </p:normalViewPr>
  <p:slideViewPr>
    <p:cSldViewPr snapToGrid="0" snapToObjects="1">
      <p:cViewPr varScale="1">
        <p:scale>
          <a:sx n="136" d="100"/>
          <a:sy n="136" d="100"/>
        </p:scale>
        <p:origin x="216" y="31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9" Type="http://schemas.openxmlformats.org/officeDocument/2006/relationships/slide" Target="slides/slide8.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notesMaster" Target="notesMasters/notesMaster1.xml"/><Relationship Id="rId28" Type="http://schemas.openxmlformats.org/officeDocument/2006/relationships/presProps" Target="presProps.xml"/><Relationship Id="rId29" Type="http://schemas.openxmlformats.org/officeDocument/2006/relationships/viewProps" Target="viewProps.xml"/><Relationship Id="rId30" Type="http://schemas.openxmlformats.org/officeDocument/2006/relationships/theme" Target="theme/theme1.xml"/><Relationship Id="rId31" Type="http://schemas.openxmlformats.org/officeDocument/2006/relationships/tableStyles" Target="tableStyles.xml"/></Relationships>
</file>

<file path=ppt/notesMasters/_rels/notesMaster1.xml.rels><?xml version="1.0" encoding="UTF-8" standalone="yes"?>
<Relationships xmlns="http://schemas.openxmlformats.org/package/2006/relationships">
		<Relationship Id="rId1" Type="http://schemas.openxmlformats.org/officeDocument/2006/relationships/theme" Target="../theme/theme1.xml"/>
		</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282F153-3F37-0F45-9E97-73ACFA13230C}" type="datetimeFigureOut">
              <a:rPr lang="en-US"/>
              <a:t>7/23/19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5E9CC1-C706-0F49-92D6-E571CC5EEA8F}" type="slidenum">
              <a:rPr lang="en-US"/>
              <a:t>‹#›</a:t>
            </a:fld>
            <a:endParaRPr lang="en-US"/>
          </a:p>
        </p:txBody>
      </p:sp>
    </p:spTree>
    <p:extLst>
      <p:ext uri="{BB962C8B-B14F-4D97-AF65-F5344CB8AC3E}">
        <p14:creationId xmlns:p14="http://schemas.microsoft.com/office/powerpoint/2010/main" val="10240869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xml"/>
		</Relationships>
</file>

<file path=ppt/notesSlides/_rels/notesSlide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xml"/>
		</Relationships>
</file>

<file path=ppt/notesSlides/_rels/notesSlide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3.xml"/>
		</Relationships>
</file>

<file path=ppt/notesSlides/_rels/notesSlide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4.xml"/>
		</Relationships>
</file>

<file path=ppt/notesSlides/_rels/notesSlide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5.xml"/>
		</Relationships>
</file>

<file path=ppt/notesSlides/_rels/notesSlide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6.xml"/>
		</Relationships>
</file>

<file path=ppt/notesSlides/_rels/notesSlide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7.xml"/>
		</Relationships>
</file>

<file path=ppt/notesSlides/_rels/notesSlide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8.xml"/>
		</Relationships>
</file>

<file path=ppt/notesSlides/_rels/notesSlide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9.xml"/>
		</Relationships>
</file>

<file path=ppt/notesSlides/_rels/notesSlide1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0.xml"/>
		</Relationships>
</file>

<file path=ppt/notesSlides/_rels/notesSlide1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1.xml"/>
		</Relationships>
</file>

<file path=ppt/notesSlides/_rels/notesSlide1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2.xml"/>
		</Relationships>
</file>

<file path=ppt/notesSlides/_rels/notesSlide1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3.xml"/>
		</Relationships>
</file>

<file path=ppt/notesSlides/_rels/notesSlide1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4.xml"/>
		</Relationships>
</file>

<file path=ppt/notesSlides/_rels/notesSlide1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5.xml"/>
		</Relationships>
</file>

<file path=ppt/notesSlides/_rels/notesSlide16.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6.xml"/>
		</Relationships>
</file>

<file path=ppt/notesSlides/_rels/notesSlide17.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7.xml"/>
		</Relationships>
</file>

<file path=ppt/notesSlides/_rels/notesSlide18.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8.xml"/>
		</Relationships>
</file>

<file path=ppt/notesSlides/_rels/notesSlide19.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19.xml"/>
		</Relationships>
</file>

<file path=ppt/notesSlides/_rels/notesSlide20.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0.xml"/>
		</Relationships>
</file>

<file path=ppt/notesSlides/_rels/notesSlide21.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1.xml"/>
		</Relationships>
</file>

<file path=ppt/notesSlides/_rels/notesSlide22.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2.xml"/>
		</Relationships>
</file>

<file path=ppt/notesSlides/_rels/notesSlide23.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3.xml"/>
		</Relationships>
</file>

<file path=ppt/notesSlides/_rels/notesSlide24.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4.xml"/>
		</Relationships>
</file>

<file path=ppt/notesSlides/_rels/notesSlide25.xml.rels><?xml version="1.0" encoding="UTF-8" standalone="yes"?>
		<Relationships xmlns="http://schemas.openxmlformats.org/package/2006/relationships">
			<Relationship Id="rId1" Type="http://schemas.openxmlformats.org/officeDocument/2006/relationships/notesMaster" Target="../notesMasters/notesMaster1.xml"/>
			<Relationship Id="rId2" Type="http://schemas.openxmlformats.org/officeDocument/2006/relationships/slide" Target="../slides/slide25.xml"/>
		</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15</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16</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17</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18</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19</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20</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21</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22</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23</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24</a:t>
            </a:fld>
            <a:endParaRPr lang="en-US"/>
          </a:p>
        </p:txBody>
      </p:sp>
    </p:spTree>
    <p:extLst>
      <p:ext uri="{BB962C8B-B14F-4D97-AF65-F5344CB8AC3E}">
        <p14:creationId xmlns:p14="http://schemas.microsoft.com/office/powerpoint/2010/main" val="1024086991"/>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a:r>
            <a:endParaRPr lang="en-US" dirty="0"/>
          </a:p>
        </p:txBody>
      </p:sp>
      <p:sp>
        <p:nvSpPr>
          <p:cNvPr id="4" name="Slide Number Placeholder 3"/>
          <p:cNvSpPr>
            <a:spLocks noGrp="1"/>
          </p:cNvSpPr>
          <p:nvPr>
            <p:ph type="sldNum" sz="quarter" idx="10"/>
          </p:nvPr>
        </p:nvSpPr>
        <p:spPr/>
        <p:txBody>
          <a:bodyPr/>
          <a:lstStyle/>
          <a:p>
            <a:fld id="{F7021451-1387-4CA6-816F-3879F97B5CBC}" type="slidenum">
              <a:rPr lang="en-US"/>
              <a:t>25</a:t>
            </a:fld>
            <a:endParaRPr lang="en-US"/>
          </a:p>
        </p:txBody>
      </p:sp>
    </p:spTree>
    <p:extLst>
      <p:ext uri="{BB962C8B-B14F-4D97-AF65-F5344CB8AC3E}">
        <p14:creationId xmlns:p14="http://schemas.microsoft.com/office/powerpoint/2010/main" val="10240869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EFAULT">
    <p:bg>
      <p:bgRef idx="1001">
        <a:schemeClr val="bg1"/>
      </p:bgRef>
    </p:bg>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Lst>
  <p:hf sldNum="0"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image" Target="../media/image-1-1.png"/><Relationship Id="rId2" Type="http://schemas.openxmlformats.org/officeDocument/2006/relationships/slideLayout" Target="../slideLayouts/slideLayout1.xml"/><Relationship Id="rId3"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image" Target="../media/image-3-1.png"/><Relationship Id="rId2" Type="http://schemas.openxmlformats.org/officeDocument/2006/relationships/image" Target="../media/image-3-2.png"/><Relationship Id="rId3" Type="http://schemas.openxmlformats.org/officeDocument/2006/relationships/image" Target="../media/image-3-3.png"/><Relationship Id="rId4" Type="http://schemas.openxmlformats.org/officeDocument/2006/relationships/image" Target="../media/image-3-4.png"/><Relationship Id="rId5" Type="http://schemas.openxmlformats.org/officeDocument/2006/relationships/slideLayout" Target="../slideLayouts/slideLayout1.xml"/><Relationship Id="rId6"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image" Target="../media/image-4-1.png"/><Relationship Id="rId2" Type="http://schemas.openxmlformats.org/officeDocument/2006/relationships/image" Target="../media/image-4-2.png"/><Relationship Id="rId3" Type="http://schemas.openxmlformats.org/officeDocument/2006/relationships/image" Target="../media/image-4-3.png"/><Relationship Id="rId4" Type="http://schemas.openxmlformats.org/officeDocument/2006/relationships/image" Target="../media/image-4-4.png"/><Relationship Id="rId5" Type="http://schemas.openxmlformats.org/officeDocument/2006/relationships/slideLayout" Target="../slideLayouts/slideLayout1.xml"/><Relationship Id="rId6"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image" Target="../media/image-5-1.png"/><Relationship Id="rId2" Type="http://schemas.openxmlformats.org/officeDocument/2006/relationships/image" Target="../media/image-5-2.png"/><Relationship Id="rId3" Type="http://schemas.openxmlformats.org/officeDocument/2006/relationships/image" Target="../media/image-5-3.png"/><Relationship Id="rId4" Type="http://schemas.openxmlformats.org/officeDocument/2006/relationships/image" Target="../media/image-5-4.png"/><Relationship Id="rId5" Type="http://schemas.openxmlformats.org/officeDocument/2006/relationships/slideLayout" Target="../slideLayouts/slideLayout1.xml"/><Relationship Id="rId6"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image" Target="../media/image-6-1.png"/><Relationship Id="rId2" Type="http://schemas.openxmlformats.org/officeDocument/2006/relationships/image" Target="../media/image-6-2.png"/><Relationship Id="rId3" Type="http://schemas.openxmlformats.org/officeDocument/2006/relationships/image" Target="../media/image-6-3.png"/><Relationship Id="rId4" Type="http://schemas.openxmlformats.org/officeDocument/2006/relationships/image" Target="../media/image-6-4.png"/><Relationship Id="rId5" Type="http://schemas.openxmlformats.org/officeDocument/2006/relationships/image" Target="../media/image-6-5.png"/><Relationship Id="rId6" Type="http://schemas.openxmlformats.org/officeDocument/2006/relationships/slideLayout" Target="../slideLayouts/slideLayout1.xml"/><Relationship Id="rId7"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image" Target="../media/image-7-1.png"/><Relationship Id="rId2" Type="http://schemas.openxmlformats.org/officeDocument/2006/relationships/image" Target="../media/image-7-2.png"/><Relationship Id="rId3" Type="http://schemas.openxmlformats.org/officeDocument/2006/relationships/image" Target="../media/image-7-3.png"/><Relationship Id="rId4" Type="http://schemas.openxmlformats.org/officeDocument/2006/relationships/image" Target="../media/image-7-4.png"/><Relationship Id="rId5" Type="http://schemas.openxmlformats.org/officeDocument/2006/relationships/slideLayout" Target="../slideLayouts/slideLayout1.xml"/><Relationship Id="rId6"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image" Target="../media/image-8-1.png"/><Relationship Id="rId2" Type="http://schemas.openxmlformats.org/officeDocument/2006/relationships/image" Target="../media/image-8-2.png"/><Relationship Id="rId3" Type="http://schemas.openxmlformats.org/officeDocument/2006/relationships/image" Target="../media/image-8-3.png"/><Relationship Id="rId4" Type="http://schemas.openxmlformats.org/officeDocument/2006/relationships/image" Target="../media/image-8-4.png"/><Relationship Id="rId5" Type="http://schemas.openxmlformats.org/officeDocument/2006/relationships/slideLayout" Target="../slideLayouts/slideLayout1.xml"/><Relationship Id="rId6"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image" Target="../media/image-9-1.png"/><Relationship Id="rId2" Type="http://schemas.openxmlformats.org/officeDocument/2006/relationships/image" Target="../media/image-9-2.png"/><Relationship Id="rId3" Type="http://schemas.openxmlformats.org/officeDocument/2006/relationships/image" Target="../media/image-9-2.png"/><Relationship Id="rId4" Type="http://schemas.openxmlformats.org/officeDocument/2006/relationships/image" Target="../media/image-9-2.png"/><Relationship Id="rId5" Type="http://schemas.openxmlformats.org/officeDocument/2006/relationships/image" Target="../media/image-9-2.png"/><Relationship Id="rId6" Type="http://schemas.openxmlformats.org/officeDocument/2006/relationships/image" Target="../media/image-9-2.png"/><Relationship Id="rId7" Type="http://schemas.openxmlformats.org/officeDocument/2006/relationships/slideLayout" Target="../slideLayouts/slideLayout1.xml"/><Relationship Id="rId8"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image" Target="../media/image-10-1.png"/><Relationship Id="rId2" Type="http://schemas.openxmlformats.org/officeDocument/2006/relationships/image" Target="../media/image-10-2.png"/><Relationship Id="rId3" Type="http://schemas.openxmlformats.org/officeDocument/2006/relationships/image" Target="../media/image-10-3.png"/><Relationship Id="rId4" Type="http://schemas.openxmlformats.org/officeDocument/2006/relationships/image" Target="../media/image-10-4.png"/><Relationship Id="rId5" Type="http://schemas.openxmlformats.org/officeDocument/2006/relationships/image" Target="../media/image-10-5.png"/><Relationship Id="rId6" Type="http://schemas.openxmlformats.org/officeDocument/2006/relationships/image" Target="../media/image-10-6.png"/><Relationship Id="rId7" Type="http://schemas.openxmlformats.org/officeDocument/2006/relationships/slideLayout" Target="../slideLayouts/slideLayout1.xml"/><Relationship Id="rId8"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image" Target="../media/image-11-1.png"/><Relationship Id="rId2" Type="http://schemas.openxmlformats.org/officeDocument/2006/relationships/image" Target="../media/image-11-2.png"/><Relationship Id="rId3" Type="http://schemas.openxmlformats.org/officeDocument/2006/relationships/slideLayout" Target="../slideLayouts/slideLayout1.xml"/><Relationship Id="rId4"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image" Target="../media/image-12-1.png"/><Relationship Id="rId2" Type="http://schemas.openxmlformats.org/officeDocument/2006/relationships/image" Target="../media/image-12-2.png"/><Relationship Id="rId3" Type="http://schemas.openxmlformats.org/officeDocument/2006/relationships/image" Target="../media/image-12-3.png"/><Relationship Id="rId4" Type="http://schemas.openxmlformats.org/officeDocument/2006/relationships/slideLayout" Target="../slideLayouts/slideLayout1.xml"/><Relationship Id="rId5"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image" Target="../media/image-13-1.png"/><Relationship Id="rId2" Type="http://schemas.openxmlformats.org/officeDocument/2006/relationships/image" Target="../media/image-13-2.png"/><Relationship Id="rId3" Type="http://schemas.openxmlformats.org/officeDocument/2006/relationships/image" Target="../media/image-13-3.png"/><Relationship Id="rId4" Type="http://schemas.openxmlformats.org/officeDocument/2006/relationships/image" Target="../media/image-13-4.png"/><Relationship Id="rId5" Type="http://schemas.openxmlformats.org/officeDocument/2006/relationships/slideLayout" Target="../slideLayouts/slideLayout1.xml"/><Relationship Id="rId6"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image" Target="../media/image-14-1.png"/><Relationship Id="rId2" Type="http://schemas.openxmlformats.org/officeDocument/2006/relationships/image" Target="../media/image-14-2.png"/><Relationship Id="rId3" Type="http://schemas.openxmlformats.org/officeDocument/2006/relationships/image" Target="../media/image-14-3.png"/><Relationship Id="rId4" Type="http://schemas.openxmlformats.org/officeDocument/2006/relationships/slideLayout" Target="../slideLayouts/slideLayout1.xml"/><Relationship Id="rId5"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image" Target="../media/image-15-1.png"/><Relationship Id="rId2" Type="http://schemas.openxmlformats.org/officeDocument/2006/relationships/image" Target="../media/image-15-2.png"/><Relationship Id="rId3" Type="http://schemas.openxmlformats.org/officeDocument/2006/relationships/image" Target="../media/image-15-3.png"/><Relationship Id="rId4" Type="http://schemas.openxmlformats.org/officeDocument/2006/relationships/image" Target="../media/image-15-4.png"/><Relationship Id="rId5" Type="http://schemas.openxmlformats.org/officeDocument/2006/relationships/slideLayout" Target="../slideLayouts/slideLayout1.xml"/><Relationship Id="rId6"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image" Target="../media/image-16-1.png"/><Relationship Id="rId2" Type="http://schemas.openxmlformats.org/officeDocument/2006/relationships/image" Target="../media/image-16-2.png"/><Relationship Id="rId3" Type="http://schemas.openxmlformats.org/officeDocument/2006/relationships/image" Target="../media/image-16-2.png"/><Relationship Id="rId4" Type="http://schemas.openxmlformats.org/officeDocument/2006/relationships/image" Target="../media/image-16-2.png"/><Relationship Id="rId5" Type="http://schemas.openxmlformats.org/officeDocument/2006/relationships/slideLayout" Target="../slideLayouts/slideLayout1.xml"/><Relationship Id="rId6"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image" Target="../media/image-17-1.png"/><Relationship Id="rId2" Type="http://schemas.openxmlformats.org/officeDocument/2006/relationships/slideLayout" Target="../slideLayouts/slideLayout1.xml"/><Relationship Id="rId3"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image" Target="../media/image-18-1.png"/><Relationship Id="rId2" Type="http://schemas.openxmlformats.org/officeDocument/2006/relationships/image" Target="../media/image-18-2.png"/><Relationship Id="rId3" Type="http://schemas.openxmlformats.org/officeDocument/2006/relationships/image" Target="../media/image-18-3.png"/><Relationship Id="rId4" Type="http://schemas.openxmlformats.org/officeDocument/2006/relationships/image" Target="../media/image-18-4.png"/><Relationship Id="rId5" Type="http://schemas.openxmlformats.org/officeDocument/2006/relationships/image" Target="../media/image-18-2.png"/><Relationship Id="rId6" Type="http://schemas.openxmlformats.org/officeDocument/2006/relationships/image" Target="../media/image-18-6.png"/><Relationship Id="rId7" Type="http://schemas.openxmlformats.org/officeDocument/2006/relationships/slideLayout" Target="../slideLayouts/slideLayout1.xml"/><Relationship Id="rId8"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image" Target="../media/image-19-1.png"/><Relationship Id="rId2" Type="http://schemas.openxmlformats.org/officeDocument/2006/relationships/image" Target="../media/image-19-2.png"/><Relationship Id="rId3" Type="http://schemas.openxmlformats.org/officeDocument/2006/relationships/image" Target="../media/image-19-3.png"/><Relationship Id="rId4" Type="http://schemas.openxmlformats.org/officeDocument/2006/relationships/image" Target="../media/image-19-4.png"/><Relationship Id="rId5" Type="http://schemas.openxmlformats.org/officeDocument/2006/relationships/slideLayout" Target="../slideLayouts/slideLayout1.xml"/><Relationship Id="rId6"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image" Target="../media/image-20-1.png"/><Relationship Id="rId2" Type="http://schemas.openxmlformats.org/officeDocument/2006/relationships/image" Target="../media/image-20-1.png"/><Relationship Id="rId3" Type="http://schemas.openxmlformats.org/officeDocument/2006/relationships/slideLayout" Target="../slideLayouts/slideLayout1.xml"/><Relationship Id="rId4"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image" Target="../media/image-21-1.png"/><Relationship Id="rId2" Type="http://schemas.openxmlformats.org/officeDocument/2006/relationships/image" Target="../media/image-21-1.png"/><Relationship Id="rId3" Type="http://schemas.openxmlformats.org/officeDocument/2006/relationships/slideLayout" Target="../slideLayouts/slideLayout1.xml"/><Relationship Id="rId4"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image" Target="../media/image-22-1.png"/><Relationship Id="rId2" Type="http://schemas.openxmlformats.org/officeDocument/2006/relationships/image" Target="../media/image-22-1.png"/><Relationship Id="rId3" Type="http://schemas.openxmlformats.org/officeDocument/2006/relationships/slideLayout" Target="../slideLayouts/slideLayout1.xml"/><Relationship Id="rId4"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image" Target="../media/image-23-1.png"/><Relationship Id="rId2" Type="http://schemas.openxmlformats.org/officeDocument/2006/relationships/image" Target="../media/image-23-1.png"/><Relationship Id="rId3" Type="http://schemas.openxmlformats.org/officeDocument/2006/relationships/image" Target="../media/image-23-1.png"/><Relationship Id="rId4" Type="http://schemas.openxmlformats.org/officeDocument/2006/relationships/slideLayout" Target="../slideLayouts/slideLayout1.xml"/><Relationship Id="rId5"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image" Target="../media/image-24-1.png"/><Relationship Id="rId2" Type="http://schemas.openxmlformats.org/officeDocument/2006/relationships/image" Target="../media/image-24-2.png"/><Relationship Id="rId3" Type="http://schemas.openxmlformats.org/officeDocument/2006/relationships/image" Target="../media/image-24-3.png"/><Relationship Id="rId4" Type="http://schemas.openxmlformats.org/officeDocument/2006/relationships/image" Target="../media/image-24-4.png"/><Relationship Id="rId5" Type="http://schemas.openxmlformats.org/officeDocument/2006/relationships/image" Target="../media/image-24-5.png"/><Relationship Id="rId6" Type="http://schemas.openxmlformats.org/officeDocument/2006/relationships/image" Target="../media/image-24-6.png"/><Relationship Id="rId7" Type="http://schemas.openxmlformats.org/officeDocument/2006/relationships/slideLayout" Target="../slideLayouts/slideLayout1.xml"/><Relationship Id="rId8"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image" Target="../media/image-25-1.png"/><Relationship Id="rId2" Type="http://schemas.openxmlformats.org/officeDocument/2006/relationships/image" Target="../media/image-25-2.png"/><Relationship Id="rId3" Type="http://schemas.openxmlformats.org/officeDocument/2006/relationships/image" Target="../media/image-25-3.png"/><Relationship Id="rId4" Type="http://schemas.openxmlformats.org/officeDocument/2006/relationships/image" Target="../media/image-25-4.png"/><Relationship Id="rId5" Type="http://schemas.openxmlformats.org/officeDocument/2006/relationships/slideLayout" Target="../slideLayouts/slideLayout1.xml"/><Relationship Id="rId6" Type="http://schemas.openxmlformats.org/officeDocument/2006/relationships/notesSlide" Target="../notesSlides/notesSlide25.xml"/></Relationships>
</file>

<file path=ppt/slides/slide1.xml><?xml version="1.0" encoding="utf-8"?>
<p:sld xmlns:a="http://schemas.openxmlformats.org/drawingml/2006/main" xmlns:r="http://schemas.openxmlformats.org/officeDocument/2006/relationships" xmlns:p="http://schemas.openxmlformats.org/presentationml/2006/main">
  <p:cSld name="Slide 1">
    <p:bg>
      <p:bgPr>
        <a:solidFill>
          <a:srgbClr val="21295C"/>
        </a:solidFill>
      </p:bgPr>
    </p:bg>
    <p:spTree>
      <p:nvGrpSpPr>
        <p:cNvPr id="1" name=""/>
        <p:cNvGrpSpPr/>
        <p:nvPr/>
      </p:nvGrpSpPr>
      <p:grpSpPr>
        <a:xfrm>
          <a:off x="0" y="0"/>
          <a:ext cx="0" cy="0"/>
          <a:chOff x="0" y="0"/>
          <a:chExt cx="0" cy="0"/>
        </a:xfrm>
      </p:grpSpPr>
      <p:sp>
        <p:nvSpPr>
          <p:cNvPr id="2" name="Shape 0"/>
          <p:cNvSpPr/>
          <p:nvPr/>
        </p:nvSpPr>
        <p:spPr>
          <a:xfrm>
            <a:off x="0" y="0"/>
            <a:ext cx="12188952" cy="6858000"/>
          </a:xfrm>
          <a:prstGeom prst="rect">
            <a:avLst/>
          </a:prstGeom>
          <a:solidFill>
            <a:srgbClr val="21295C"/>
          </a:solidFill>
          <a:ln/>
        </p:spPr>
      </p:sp>
      <p:sp>
        <p:nvSpPr>
          <p:cNvPr id="3" name="Shape 1"/>
          <p:cNvSpPr/>
          <p:nvPr/>
        </p:nvSpPr>
        <p:spPr>
          <a:xfrm>
            <a:off x="8778240" y="-2011680"/>
            <a:ext cx="5943600" cy="5943600"/>
          </a:xfrm>
          <a:prstGeom prst="ellipse">
            <a:avLst/>
          </a:prstGeom>
          <a:solidFill>
            <a:srgbClr val="065A82">
              <a:alpha val="65000"/>
            </a:srgbClr>
          </a:solidFill>
          <a:ln/>
        </p:spPr>
      </p:sp>
      <p:sp>
        <p:nvSpPr>
          <p:cNvPr id="4" name="Shape 2"/>
          <p:cNvSpPr/>
          <p:nvPr/>
        </p:nvSpPr>
        <p:spPr>
          <a:xfrm>
            <a:off x="10241280" y="3291840"/>
            <a:ext cx="3840480" cy="3840480"/>
          </a:xfrm>
          <a:prstGeom prst="ellipse">
            <a:avLst/>
          </a:prstGeom>
          <a:solidFill>
            <a:srgbClr val="1C7293">
              <a:alpha val="65000"/>
            </a:srgbClr>
          </a:solidFill>
          <a:ln/>
        </p:spPr>
      </p:sp>
      <p:sp>
        <p:nvSpPr>
          <p:cNvPr id="5" name="Shape 3"/>
          <p:cNvSpPr/>
          <p:nvPr/>
        </p:nvSpPr>
        <p:spPr>
          <a:xfrm>
            <a:off x="0" y="6309360"/>
            <a:ext cx="12188952" cy="548640"/>
          </a:xfrm>
          <a:prstGeom prst="rect">
            <a:avLst/>
          </a:prstGeom>
          <a:solidFill>
            <a:srgbClr val="065A82">
              <a:alpha val="45000"/>
            </a:srgbClr>
          </a:solidFill>
          <a:ln/>
        </p:spPr>
      </p:sp>
      <p:sp>
        <p:nvSpPr>
          <p:cNvPr id="6" name="Text 4"/>
          <p:cNvSpPr/>
          <p:nvPr/>
        </p:nvSpPr>
        <p:spPr>
          <a:xfrm>
            <a:off x="822960" y="2331720"/>
            <a:ext cx="9601200" cy="365760"/>
          </a:xfrm>
          <a:prstGeom prst="rect">
            <a:avLst/>
          </a:prstGeom>
          <a:noFill/>
          <a:ln/>
        </p:spPr>
        <p:txBody>
          <a:bodyPr wrap="square" rtlCol="0" anchor="ctr"/>
          <a:lstStyle/>
          <a:p>
            <a:pPr indent="0" marL="0">
              <a:buNone/>
            </a:pPr>
            <a:r>
              <a:rPr lang="en-US" sz="1400" b="1" spc="300" kern="0" dirty="0">
                <a:solidFill>
                  <a:srgbClr val="F2A93B"/>
                </a:solidFill>
                <a:latin typeface="Calibri" pitchFamily="34" charset="0"/>
                <a:ea typeface="Calibri" pitchFamily="34" charset="-122"/>
                <a:cs typeface="Calibri" pitchFamily="34" charset="-120"/>
              </a:rPr>
              <a:t>TA'LIM JARAYONINI RAQAMLASHTIRISH</a:t>
            </a:r>
            <a:endParaRPr lang="en-US" sz="1400" dirty="0"/>
          </a:p>
        </p:txBody>
      </p:sp>
      <p:sp>
        <p:nvSpPr>
          <p:cNvPr id="7" name="Text 5"/>
          <p:cNvSpPr/>
          <p:nvPr/>
        </p:nvSpPr>
        <p:spPr>
          <a:xfrm>
            <a:off x="777240" y="2697480"/>
            <a:ext cx="9875520" cy="1920240"/>
          </a:xfrm>
          <a:prstGeom prst="rect">
            <a:avLst/>
          </a:prstGeom>
          <a:noFill/>
          <a:ln/>
        </p:spPr>
        <p:txBody>
          <a:bodyPr wrap="square" rtlCol="0" anchor="ctr"/>
          <a:lstStyle/>
          <a:p>
            <a:pPr indent="0" marL="0">
              <a:buNone/>
            </a:pPr>
            <a:r>
              <a:rPr lang="en-US" sz="4400" b="1" dirty="0">
                <a:solidFill>
                  <a:srgbClr val="FFFFFF"/>
                </a:solidFill>
                <a:latin typeface="Cambria" pitchFamily="34" charset="0"/>
                <a:ea typeface="Cambria" pitchFamily="34" charset="-122"/>
                <a:cs typeface="Cambria" pitchFamily="34" charset="-120"/>
              </a:rPr>
              <a:t>Ta'lim jarayonini</a:t>
            </a:r>
            <a:endParaRPr lang="en-US" sz="4400" dirty="0"/>
          </a:p>
          <a:p>
            <a:pPr indent="0" marL="0">
              <a:buNone/>
            </a:pPr>
            <a:r>
              <a:rPr lang="en-US" sz="4400" b="1" dirty="0">
                <a:solidFill>
                  <a:srgbClr val="FFFFFF"/>
                </a:solidFill>
                <a:latin typeface="Cambria" pitchFamily="34" charset="0"/>
                <a:ea typeface="Cambria" pitchFamily="34" charset="-122"/>
                <a:cs typeface="Cambria" pitchFamily="34" charset="-120"/>
              </a:rPr>
              <a:t>raqamlashtirish asoslari</a:t>
            </a:r>
            <a:endParaRPr lang="en-US" sz="4400" dirty="0"/>
          </a:p>
        </p:txBody>
      </p:sp>
      <p:sp>
        <p:nvSpPr>
          <p:cNvPr id="8" name="Text 6"/>
          <p:cNvSpPr/>
          <p:nvPr/>
        </p:nvSpPr>
        <p:spPr>
          <a:xfrm>
            <a:off x="822960" y="4617720"/>
            <a:ext cx="8778240" cy="822960"/>
          </a:xfrm>
          <a:prstGeom prst="rect">
            <a:avLst/>
          </a:prstGeom>
          <a:noFill/>
          <a:ln/>
        </p:spPr>
        <p:txBody>
          <a:bodyPr wrap="square" rtlCol="0" anchor="ctr"/>
          <a:lstStyle/>
          <a:p>
            <a:pPr indent="0" marL="0">
              <a:buNone/>
            </a:pPr>
            <a:r>
              <a:rPr lang="en-US" sz="1500" i="1" dirty="0">
                <a:solidFill>
                  <a:srgbClr val="C9D6E3"/>
                </a:solidFill>
                <a:latin typeface="Calibri" pitchFamily="34" charset="0"/>
                <a:ea typeface="Calibri" pitchFamily="34" charset="-122"/>
                <a:cs typeface="Calibri" pitchFamily="34" charset="-120"/>
              </a:rPr>
              <a:t>Raqamli texnologiyalar, onlayn ta'lim, sun'iy intellekt va zamonaviy pedagogik dasturiy vositalar asosida ta'lim tizimini yangilash</a:t>
            </a:r>
            <a:endParaRPr lang="en-US" sz="1500" dirty="0"/>
          </a:p>
        </p:txBody>
      </p:sp>
      <p:sp>
        <p:nvSpPr>
          <p:cNvPr id="9" name="Shape 7"/>
          <p:cNvSpPr/>
          <p:nvPr/>
        </p:nvSpPr>
        <p:spPr>
          <a:xfrm>
            <a:off x="822960" y="5623560"/>
            <a:ext cx="502920" cy="502920"/>
          </a:xfrm>
          <a:prstGeom prst="ellipse">
            <a:avLst/>
          </a:prstGeom>
          <a:solidFill>
            <a:srgbClr val="065A82"/>
          </a:solidFill>
          <a:ln/>
        </p:spPr>
      </p:sp>
      <p:pic>
        <p:nvPicPr>
          <p:cNvPr id="10" name="Image 0" descr="/home/claude/deck/icon_gradcap.png">    </p:cNvPr>
          <p:cNvPicPr>
            <a:picLocks noChangeAspect="1"/>
          </p:cNvPicPr>
          <p:nvPr/>
        </p:nvPicPr>
        <p:blipFill>
          <a:blip r:embed="rId1"/>
          <a:stretch>
            <a:fillRect/>
          </a:stretch>
        </p:blipFill>
        <p:spPr>
          <a:xfrm>
            <a:off x="936117" y="5736717"/>
            <a:ext cx="276606" cy="276606"/>
          </a:xfrm>
          <a:prstGeom prst="rect">
            <a:avLst/>
          </a:prstGeom>
        </p:spPr>
      </p:pic>
      <p:sp>
        <p:nvSpPr>
          <p:cNvPr id="11" name="Text 8"/>
          <p:cNvSpPr/>
          <p:nvPr/>
        </p:nvSpPr>
        <p:spPr>
          <a:xfrm>
            <a:off x="1463040" y="5650992"/>
            <a:ext cx="7315200" cy="457200"/>
          </a:xfrm>
          <a:prstGeom prst="rect">
            <a:avLst/>
          </a:prstGeom>
          <a:noFill/>
          <a:ln/>
        </p:spPr>
        <p:txBody>
          <a:bodyPr wrap="square" rtlCol="0" anchor="ctr"/>
          <a:lstStyle/>
          <a:p>
            <a:pPr indent="0" marL="0">
              <a:buNone/>
            </a:pPr>
            <a:r>
              <a:rPr lang="en-US" sz="1200" dirty="0">
                <a:solidFill>
                  <a:srgbClr val="C9D6E3"/>
                </a:solidFill>
                <a:latin typeface="Calibri" pitchFamily="34" charset="0"/>
                <a:ea typeface="Calibri" pitchFamily="34" charset="-122"/>
                <a:cs typeface="Calibri" pitchFamily="34" charset="-120"/>
              </a:rPr>
              <a:t>Pedagogika va raqamli innovatsiyalar taqdimoti</a:t>
            </a:r>
            <a:endParaRPr lang="en-US" sz="12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name="Slide 2">
    <p:bg>
      <p:bgPr>
        <a:solidFill>
          <a:srgbClr val="F4F8FA"/>
        </a:solidFill>
      </p:bgPr>
    </p:bg>
    <p:spTree>
      <p:nvGrpSpPr>
        <p:cNvPr id="1" name=""/>
        <p:cNvGrpSpPr/>
        <p:nvPr/>
      </p:nvGrpSpPr>
      <p:grpSpPr>
        <a:xfrm>
          <a:off x="0" y="0"/>
          <a:ext cx="0" cy="0"/>
          <a:chOff x="0" y="0"/>
          <a:chExt cx="0" cy="0"/>
        </a:xfrm>
      </p:grpSpPr>
      <p:sp>
        <p:nvSpPr>
          <p:cNvPr id="2" name="Text 0"/>
          <p:cNvSpPr/>
          <p:nvPr/>
        </p:nvSpPr>
        <p:spPr>
          <a:xfrm>
            <a:off x="548640" y="384048"/>
            <a:ext cx="7315200" cy="320040"/>
          </a:xfrm>
          <a:prstGeom prst="rect">
            <a:avLst/>
          </a:prstGeom>
          <a:noFill/>
          <a:ln/>
        </p:spPr>
        <p:txBody>
          <a:bodyPr wrap="square" rtlCol="0" anchor="ctr"/>
          <a:lstStyle/>
          <a:p>
            <a:pPr indent="0" marL="0">
              <a:buNone/>
            </a:pPr>
            <a:r>
              <a:rPr lang="en-US" sz="1200" b="1" spc="200" kern="0" dirty="0">
                <a:solidFill>
                  <a:srgbClr val="1C7293"/>
                </a:solidFill>
                <a:latin typeface="Calibri" pitchFamily="34" charset="0"/>
                <a:ea typeface="Calibri" pitchFamily="34" charset="-122"/>
                <a:cs typeface="Calibri" pitchFamily="34" charset="-120"/>
              </a:rPr>
              <a:t>MUNDARIJA</a:t>
            </a:r>
            <a:endParaRPr lang="en-US" sz="1200" dirty="0"/>
          </a:p>
        </p:txBody>
      </p:sp>
      <p:sp>
        <p:nvSpPr>
          <p:cNvPr id="3" name="Text 1"/>
          <p:cNvSpPr/>
          <p:nvPr/>
        </p:nvSpPr>
        <p:spPr>
          <a:xfrm>
            <a:off x="548640" y="658368"/>
            <a:ext cx="11064240" cy="822960"/>
          </a:xfrm>
          <a:prstGeom prst="rect">
            <a:avLst/>
          </a:prstGeom>
          <a:noFill/>
          <a:ln/>
        </p:spPr>
        <p:txBody>
          <a:bodyPr wrap="square" rtlCol="0" anchor="ctr"/>
          <a:lstStyle/>
          <a:p>
            <a:pPr algn="l" indent="0" marL="0">
              <a:buNone/>
            </a:pPr>
            <a:r>
              <a:rPr lang="en-US" sz="3000" b="1" dirty="0">
                <a:solidFill>
                  <a:srgbClr val="21295C"/>
                </a:solidFill>
                <a:latin typeface="Cambria" pitchFamily="34" charset="0"/>
                <a:ea typeface="Cambria" pitchFamily="34" charset="-122"/>
                <a:cs typeface="Cambria" pitchFamily="34" charset="-120"/>
              </a:rPr>
              <a:t>Taqdimot tarkibi</a:t>
            </a:r>
            <a:endParaRPr lang="en-US" sz="3000" dirty="0"/>
          </a:p>
        </p:txBody>
      </p:sp>
      <p:sp>
        <p:nvSpPr>
          <p:cNvPr id="4" name="Shape 2"/>
          <p:cNvSpPr/>
          <p:nvPr/>
        </p:nvSpPr>
        <p:spPr>
          <a:xfrm>
            <a:off x="548640" y="1691640"/>
            <a:ext cx="5349240" cy="731520"/>
          </a:xfrm>
          <a:prstGeom prst="rect">
            <a:avLst/>
          </a:prstGeom>
          <a:solidFill>
            <a:srgbClr val="FFFFFF"/>
          </a:solidFill>
          <a:ln/>
          <a:effectLst>
            <a:outerShdw sx="100000" sy="100000" kx="0" ky="0" algn="bl" rotWithShape="0" blurRad="76200" dist="25400" dir="5400000">
              <a:srgbClr val="9AA7B5">
                <a:alpha val="25000"/>
              </a:srgbClr>
            </a:outerShdw>
          </a:effectLst>
        </p:spPr>
      </p:sp>
      <p:sp>
        <p:nvSpPr>
          <p:cNvPr id="5" name="Text 3"/>
          <p:cNvSpPr/>
          <p:nvPr/>
        </p:nvSpPr>
        <p:spPr>
          <a:xfrm>
            <a:off x="685800" y="1691640"/>
            <a:ext cx="822960" cy="731520"/>
          </a:xfrm>
          <a:prstGeom prst="rect">
            <a:avLst/>
          </a:prstGeom>
          <a:noFill/>
          <a:ln/>
        </p:spPr>
        <p:txBody>
          <a:bodyPr wrap="square" rtlCol="0" anchor="ctr"/>
          <a:lstStyle/>
          <a:p>
            <a:pPr indent="0" marL="0">
              <a:buNone/>
            </a:pPr>
            <a:r>
              <a:rPr lang="en-US" sz="2400" b="1" dirty="0">
                <a:solidFill>
                  <a:srgbClr val="F2A93B"/>
                </a:solidFill>
                <a:latin typeface="Cambria" pitchFamily="34" charset="0"/>
                <a:ea typeface="Cambria" pitchFamily="34" charset="-122"/>
                <a:cs typeface="Cambria" pitchFamily="34" charset="-120"/>
              </a:rPr>
              <a:t>01</a:t>
            </a:r>
            <a:endParaRPr lang="en-US" sz="2400" dirty="0"/>
          </a:p>
        </p:txBody>
      </p:sp>
      <p:sp>
        <p:nvSpPr>
          <p:cNvPr id="6" name="Text 4"/>
          <p:cNvSpPr/>
          <p:nvPr/>
        </p:nvSpPr>
        <p:spPr>
          <a:xfrm>
            <a:off x="1508760" y="1691640"/>
            <a:ext cx="4251960" cy="731520"/>
          </a:xfrm>
          <a:prstGeom prst="rect">
            <a:avLst/>
          </a:prstGeom>
          <a:noFill/>
          <a:ln/>
        </p:spPr>
        <p:txBody>
          <a:bodyPr wrap="square" rtlCol="0" anchor="ctr"/>
          <a:lstStyle/>
          <a:p>
            <a:pPr indent="0" marL="0">
              <a:buNone/>
            </a:pPr>
            <a:r>
              <a:rPr lang="en-US" sz="1400" b="1" dirty="0">
                <a:solidFill>
                  <a:srgbClr val="20242C"/>
                </a:solidFill>
                <a:latin typeface="Calibri" pitchFamily="34" charset="0"/>
                <a:ea typeface="Calibri" pitchFamily="34" charset="-122"/>
                <a:cs typeface="Calibri" pitchFamily="34" charset="-120"/>
              </a:rPr>
              <a:t>Kirish va mavzuning dolzarbligi</a:t>
            </a:r>
            <a:endParaRPr lang="en-US" sz="1400" dirty="0"/>
          </a:p>
        </p:txBody>
      </p:sp>
      <p:sp>
        <p:nvSpPr>
          <p:cNvPr id="7" name="Shape 5"/>
          <p:cNvSpPr/>
          <p:nvPr/>
        </p:nvSpPr>
        <p:spPr>
          <a:xfrm>
            <a:off x="548640" y="2587752"/>
            <a:ext cx="5349240" cy="731520"/>
          </a:xfrm>
          <a:prstGeom prst="rect">
            <a:avLst/>
          </a:prstGeom>
          <a:solidFill>
            <a:srgbClr val="FFFFFF"/>
          </a:solidFill>
          <a:ln/>
          <a:effectLst>
            <a:outerShdw sx="100000" sy="100000" kx="0" ky="0" algn="bl" rotWithShape="0" blurRad="76200" dist="25400" dir="5400000">
              <a:srgbClr val="9AA7B5">
                <a:alpha val="25000"/>
              </a:srgbClr>
            </a:outerShdw>
          </a:effectLst>
        </p:spPr>
      </p:sp>
      <p:sp>
        <p:nvSpPr>
          <p:cNvPr id="8" name="Text 6"/>
          <p:cNvSpPr/>
          <p:nvPr/>
        </p:nvSpPr>
        <p:spPr>
          <a:xfrm>
            <a:off x="685800" y="2587752"/>
            <a:ext cx="822960" cy="731520"/>
          </a:xfrm>
          <a:prstGeom prst="rect">
            <a:avLst/>
          </a:prstGeom>
          <a:noFill/>
          <a:ln/>
        </p:spPr>
        <p:txBody>
          <a:bodyPr wrap="square" rtlCol="0" anchor="ctr"/>
          <a:lstStyle/>
          <a:p>
            <a:pPr indent="0" marL="0">
              <a:buNone/>
            </a:pPr>
            <a:r>
              <a:rPr lang="en-US" sz="2400" b="1" dirty="0">
                <a:solidFill>
                  <a:srgbClr val="F2A93B"/>
                </a:solidFill>
                <a:latin typeface="Cambria" pitchFamily="34" charset="0"/>
                <a:ea typeface="Cambria" pitchFamily="34" charset="-122"/>
                <a:cs typeface="Cambria" pitchFamily="34" charset="-120"/>
              </a:rPr>
              <a:t>02</a:t>
            </a:r>
            <a:endParaRPr lang="en-US" sz="2400" dirty="0"/>
          </a:p>
        </p:txBody>
      </p:sp>
      <p:sp>
        <p:nvSpPr>
          <p:cNvPr id="9" name="Text 7"/>
          <p:cNvSpPr/>
          <p:nvPr/>
        </p:nvSpPr>
        <p:spPr>
          <a:xfrm>
            <a:off x="1508760" y="2587752"/>
            <a:ext cx="4251960" cy="731520"/>
          </a:xfrm>
          <a:prstGeom prst="rect">
            <a:avLst/>
          </a:prstGeom>
          <a:noFill/>
          <a:ln/>
        </p:spPr>
        <p:txBody>
          <a:bodyPr wrap="square" rtlCol="0" anchor="ctr"/>
          <a:lstStyle/>
          <a:p>
            <a:pPr indent="0" marL="0">
              <a:buNone/>
            </a:pPr>
            <a:r>
              <a:rPr lang="en-US" sz="1400" b="1" dirty="0">
                <a:solidFill>
                  <a:srgbClr val="20242C"/>
                </a:solidFill>
                <a:latin typeface="Calibri" pitchFamily="34" charset="0"/>
                <a:ea typeface="Calibri" pitchFamily="34" charset="-122"/>
                <a:cs typeface="Calibri" pitchFamily="34" charset="-120"/>
              </a:rPr>
              <a:t>Raqamli texnologiyalar asoslari</a:t>
            </a:r>
            <a:endParaRPr lang="en-US" sz="1400" dirty="0"/>
          </a:p>
        </p:txBody>
      </p:sp>
      <p:sp>
        <p:nvSpPr>
          <p:cNvPr id="10" name="Shape 8"/>
          <p:cNvSpPr/>
          <p:nvPr/>
        </p:nvSpPr>
        <p:spPr>
          <a:xfrm>
            <a:off x="548640" y="3483864"/>
            <a:ext cx="5349240" cy="731520"/>
          </a:xfrm>
          <a:prstGeom prst="rect">
            <a:avLst/>
          </a:prstGeom>
          <a:solidFill>
            <a:srgbClr val="FFFFFF"/>
          </a:solidFill>
          <a:ln/>
          <a:effectLst>
            <a:outerShdw sx="100000" sy="100000" kx="0" ky="0" algn="bl" rotWithShape="0" blurRad="76200" dist="25400" dir="5400000">
              <a:srgbClr val="9AA7B5">
                <a:alpha val="25000"/>
              </a:srgbClr>
            </a:outerShdw>
          </a:effectLst>
        </p:spPr>
      </p:sp>
      <p:sp>
        <p:nvSpPr>
          <p:cNvPr id="11" name="Text 9"/>
          <p:cNvSpPr/>
          <p:nvPr/>
        </p:nvSpPr>
        <p:spPr>
          <a:xfrm>
            <a:off x="685800" y="3483864"/>
            <a:ext cx="822960" cy="731520"/>
          </a:xfrm>
          <a:prstGeom prst="rect">
            <a:avLst/>
          </a:prstGeom>
          <a:noFill/>
          <a:ln/>
        </p:spPr>
        <p:txBody>
          <a:bodyPr wrap="square" rtlCol="0" anchor="ctr"/>
          <a:lstStyle/>
          <a:p>
            <a:pPr indent="0" marL="0">
              <a:buNone/>
            </a:pPr>
            <a:r>
              <a:rPr lang="en-US" sz="2400" b="1" dirty="0">
                <a:solidFill>
                  <a:srgbClr val="F2A93B"/>
                </a:solidFill>
                <a:latin typeface="Cambria" pitchFamily="34" charset="0"/>
                <a:ea typeface="Cambria" pitchFamily="34" charset="-122"/>
                <a:cs typeface="Cambria" pitchFamily="34" charset="-120"/>
              </a:rPr>
              <a:t>03</a:t>
            </a:r>
            <a:endParaRPr lang="en-US" sz="2400" dirty="0"/>
          </a:p>
        </p:txBody>
      </p:sp>
      <p:sp>
        <p:nvSpPr>
          <p:cNvPr id="12" name="Text 10"/>
          <p:cNvSpPr/>
          <p:nvPr/>
        </p:nvSpPr>
        <p:spPr>
          <a:xfrm>
            <a:off x="1508760" y="3483864"/>
            <a:ext cx="4251960" cy="731520"/>
          </a:xfrm>
          <a:prstGeom prst="rect">
            <a:avLst/>
          </a:prstGeom>
          <a:noFill/>
          <a:ln/>
        </p:spPr>
        <p:txBody>
          <a:bodyPr wrap="square" rtlCol="0" anchor="ctr"/>
          <a:lstStyle/>
          <a:p>
            <a:pPr indent="0" marL="0">
              <a:buNone/>
            </a:pPr>
            <a:r>
              <a:rPr lang="en-US" sz="1400" b="1" dirty="0">
                <a:solidFill>
                  <a:srgbClr val="20242C"/>
                </a:solidFill>
                <a:latin typeface="Calibri" pitchFamily="34" charset="0"/>
                <a:ea typeface="Calibri" pitchFamily="34" charset="-122"/>
                <a:cs typeface="Calibri" pitchFamily="34" charset="-120"/>
              </a:rPr>
              <a:t>Ta'limni raqamlashtirish mohiyati</a:t>
            </a:r>
            <a:endParaRPr lang="en-US" sz="1400" dirty="0"/>
          </a:p>
        </p:txBody>
      </p:sp>
      <p:sp>
        <p:nvSpPr>
          <p:cNvPr id="13" name="Shape 11"/>
          <p:cNvSpPr/>
          <p:nvPr/>
        </p:nvSpPr>
        <p:spPr>
          <a:xfrm>
            <a:off x="548640" y="4379976"/>
            <a:ext cx="5349240" cy="731520"/>
          </a:xfrm>
          <a:prstGeom prst="rect">
            <a:avLst/>
          </a:prstGeom>
          <a:solidFill>
            <a:srgbClr val="FFFFFF"/>
          </a:solidFill>
          <a:ln/>
          <a:effectLst>
            <a:outerShdw sx="100000" sy="100000" kx="0" ky="0" algn="bl" rotWithShape="0" blurRad="76200" dist="25400" dir="5400000">
              <a:srgbClr val="9AA7B5">
                <a:alpha val="25000"/>
              </a:srgbClr>
            </a:outerShdw>
          </a:effectLst>
        </p:spPr>
      </p:sp>
      <p:sp>
        <p:nvSpPr>
          <p:cNvPr id="14" name="Text 12"/>
          <p:cNvSpPr/>
          <p:nvPr/>
        </p:nvSpPr>
        <p:spPr>
          <a:xfrm>
            <a:off x="685800" y="4379976"/>
            <a:ext cx="822960" cy="731520"/>
          </a:xfrm>
          <a:prstGeom prst="rect">
            <a:avLst/>
          </a:prstGeom>
          <a:noFill/>
          <a:ln/>
        </p:spPr>
        <p:txBody>
          <a:bodyPr wrap="square" rtlCol="0" anchor="ctr"/>
          <a:lstStyle/>
          <a:p>
            <a:pPr indent="0" marL="0">
              <a:buNone/>
            </a:pPr>
            <a:r>
              <a:rPr lang="en-US" sz="2400" b="1" dirty="0">
                <a:solidFill>
                  <a:srgbClr val="F2A93B"/>
                </a:solidFill>
                <a:latin typeface="Cambria" pitchFamily="34" charset="0"/>
                <a:ea typeface="Cambria" pitchFamily="34" charset="-122"/>
                <a:cs typeface="Cambria" pitchFamily="34" charset="-120"/>
              </a:rPr>
              <a:t>04</a:t>
            </a:r>
            <a:endParaRPr lang="en-US" sz="2400" dirty="0"/>
          </a:p>
        </p:txBody>
      </p:sp>
      <p:sp>
        <p:nvSpPr>
          <p:cNvPr id="15" name="Text 13"/>
          <p:cNvSpPr/>
          <p:nvPr/>
        </p:nvSpPr>
        <p:spPr>
          <a:xfrm>
            <a:off x="1508760" y="4379976"/>
            <a:ext cx="4251960" cy="731520"/>
          </a:xfrm>
          <a:prstGeom prst="rect">
            <a:avLst/>
          </a:prstGeom>
          <a:noFill/>
          <a:ln/>
        </p:spPr>
        <p:txBody>
          <a:bodyPr wrap="square" rtlCol="0" anchor="ctr"/>
          <a:lstStyle/>
          <a:p>
            <a:pPr indent="0" marL="0">
              <a:buNone/>
            </a:pPr>
            <a:r>
              <a:rPr lang="en-US" sz="1400" b="1" dirty="0">
                <a:solidFill>
                  <a:srgbClr val="20242C"/>
                </a:solidFill>
                <a:latin typeface="Calibri" pitchFamily="34" charset="0"/>
                <a:ea typeface="Calibri" pitchFamily="34" charset="-122"/>
                <a:cs typeface="Calibri" pitchFamily="34" charset="-120"/>
              </a:rPr>
              <a:t>Rivojlanish bosqichlari</a:t>
            </a:r>
            <a:endParaRPr lang="en-US" sz="1400" dirty="0"/>
          </a:p>
        </p:txBody>
      </p:sp>
      <p:sp>
        <p:nvSpPr>
          <p:cNvPr id="16" name="Shape 14"/>
          <p:cNvSpPr/>
          <p:nvPr/>
        </p:nvSpPr>
        <p:spPr>
          <a:xfrm>
            <a:off x="548640" y="5276088"/>
            <a:ext cx="5349240" cy="731520"/>
          </a:xfrm>
          <a:prstGeom prst="rect">
            <a:avLst/>
          </a:prstGeom>
          <a:solidFill>
            <a:srgbClr val="FFFFFF"/>
          </a:solidFill>
          <a:ln/>
          <a:effectLst>
            <a:outerShdw sx="100000" sy="100000" kx="0" ky="0" algn="bl" rotWithShape="0" blurRad="76200" dist="25400" dir="5400000">
              <a:srgbClr val="9AA7B5">
                <a:alpha val="25000"/>
              </a:srgbClr>
            </a:outerShdw>
          </a:effectLst>
        </p:spPr>
      </p:sp>
      <p:sp>
        <p:nvSpPr>
          <p:cNvPr id="17" name="Text 15"/>
          <p:cNvSpPr/>
          <p:nvPr/>
        </p:nvSpPr>
        <p:spPr>
          <a:xfrm>
            <a:off x="685800" y="5276088"/>
            <a:ext cx="822960" cy="731520"/>
          </a:xfrm>
          <a:prstGeom prst="rect">
            <a:avLst/>
          </a:prstGeom>
          <a:noFill/>
          <a:ln/>
        </p:spPr>
        <p:txBody>
          <a:bodyPr wrap="square" rtlCol="0" anchor="ctr"/>
          <a:lstStyle/>
          <a:p>
            <a:pPr indent="0" marL="0">
              <a:buNone/>
            </a:pPr>
            <a:r>
              <a:rPr lang="en-US" sz="2400" b="1" dirty="0">
                <a:solidFill>
                  <a:srgbClr val="F2A93B"/>
                </a:solidFill>
                <a:latin typeface="Cambria" pitchFamily="34" charset="0"/>
                <a:ea typeface="Cambria" pitchFamily="34" charset="-122"/>
                <a:cs typeface="Cambria" pitchFamily="34" charset="-120"/>
              </a:rPr>
              <a:t>05</a:t>
            </a:r>
            <a:endParaRPr lang="en-US" sz="2400" dirty="0"/>
          </a:p>
        </p:txBody>
      </p:sp>
      <p:sp>
        <p:nvSpPr>
          <p:cNvPr id="18" name="Text 16"/>
          <p:cNvSpPr/>
          <p:nvPr/>
        </p:nvSpPr>
        <p:spPr>
          <a:xfrm>
            <a:off x="1508760" y="5276088"/>
            <a:ext cx="4251960" cy="731520"/>
          </a:xfrm>
          <a:prstGeom prst="rect">
            <a:avLst/>
          </a:prstGeom>
          <a:noFill/>
          <a:ln/>
        </p:spPr>
        <p:txBody>
          <a:bodyPr wrap="square" rtlCol="0" anchor="ctr"/>
          <a:lstStyle/>
          <a:p>
            <a:pPr indent="0" marL="0">
              <a:buNone/>
            </a:pPr>
            <a:r>
              <a:rPr lang="en-US" sz="1400" b="1" dirty="0">
                <a:solidFill>
                  <a:srgbClr val="20242C"/>
                </a:solidFill>
                <a:latin typeface="Calibri" pitchFamily="34" charset="0"/>
                <a:ea typeface="Calibri" pitchFamily="34" charset="-122"/>
                <a:cs typeface="Calibri" pitchFamily="34" charset="-120"/>
              </a:rPr>
              <a:t>Raqamli ta'lim turlari</a:t>
            </a:r>
            <a:endParaRPr lang="en-US" sz="1400" dirty="0"/>
          </a:p>
        </p:txBody>
      </p:sp>
      <p:sp>
        <p:nvSpPr>
          <p:cNvPr id="19" name="Shape 17"/>
          <p:cNvSpPr/>
          <p:nvPr/>
        </p:nvSpPr>
        <p:spPr>
          <a:xfrm>
            <a:off x="6263640" y="1691640"/>
            <a:ext cx="5349240" cy="731520"/>
          </a:xfrm>
          <a:prstGeom prst="rect">
            <a:avLst/>
          </a:prstGeom>
          <a:solidFill>
            <a:srgbClr val="FFFFFF"/>
          </a:solidFill>
          <a:ln/>
          <a:effectLst>
            <a:outerShdw sx="100000" sy="100000" kx="0" ky="0" algn="bl" rotWithShape="0" blurRad="76200" dist="25400" dir="5400000">
              <a:srgbClr val="9AA7B5">
                <a:alpha val="25000"/>
              </a:srgbClr>
            </a:outerShdw>
          </a:effectLst>
        </p:spPr>
      </p:sp>
      <p:sp>
        <p:nvSpPr>
          <p:cNvPr id="20" name="Text 18"/>
          <p:cNvSpPr/>
          <p:nvPr/>
        </p:nvSpPr>
        <p:spPr>
          <a:xfrm>
            <a:off x="6400800" y="1691640"/>
            <a:ext cx="822960" cy="731520"/>
          </a:xfrm>
          <a:prstGeom prst="rect">
            <a:avLst/>
          </a:prstGeom>
          <a:noFill/>
          <a:ln/>
        </p:spPr>
        <p:txBody>
          <a:bodyPr wrap="square" rtlCol="0" anchor="ctr"/>
          <a:lstStyle/>
          <a:p>
            <a:pPr indent="0" marL="0">
              <a:buNone/>
            </a:pPr>
            <a:r>
              <a:rPr lang="en-US" sz="2400" b="1" dirty="0">
                <a:solidFill>
                  <a:srgbClr val="F2A93B"/>
                </a:solidFill>
                <a:latin typeface="Cambria" pitchFamily="34" charset="0"/>
                <a:ea typeface="Cambria" pitchFamily="34" charset="-122"/>
                <a:cs typeface="Cambria" pitchFamily="34" charset="-120"/>
              </a:rPr>
              <a:t>06</a:t>
            </a:r>
            <a:endParaRPr lang="en-US" sz="2400" dirty="0"/>
          </a:p>
        </p:txBody>
      </p:sp>
      <p:sp>
        <p:nvSpPr>
          <p:cNvPr id="21" name="Text 19"/>
          <p:cNvSpPr/>
          <p:nvPr/>
        </p:nvSpPr>
        <p:spPr>
          <a:xfrm>
            <a:off x="7223760" y="1691640"/>
            <a:ext cx="4251960" cy="731520"/>
          </a:xfrm>
          <a:prstGeom prst="rect">
            <a:avLst/>
          </a:prstGeom>
          <a:noFill/>
          <a:ln/>
        </p:spPr>
        <p:txBody>
          <a:bodyPr wrap="square" rtlCol="0" anchor="ctr"/>
          <a:lstStyle/>
          <a:p>
            <a:pPr indent="0" marL="0">
              <a:buNone/>
            </a:pPr>
            <a:r>
              <a:rPr lang="en-US" sz="1400" b="1" dirty="0">
                <a:solidFill>
                  <a:srgbClr val="20242C"/>
                </a:solidFill>
                <a:latin typeface="Calibri" pitchFamily="34" charset="0"/>
                <a:ea typeface="Calibri" pitchFamily="34" charset="-122"/>
                <a:cs typeface="Calibri" pitchFamily="34" charset="-120"/>
              </a:rPr>
              <a:t>Onlayn ta'lim va platformalar</a:t>
            </a:r>
            <a:endParaRPr lang="en-US" sz="1400" dirty="0"/>
          </a:p>
        </p:txBody>
      </p:sp>
      <p:sp>
        <p:nvSpPr>
          <p:cNvPr id="22" name="Shape 20"/>
          <p:cNvSpPr/>
          <p:nvPr/>
        </p:nvSpPr>
        <p:spPr>
          <a:xfrm>
            <a:off x="6263640" y="2587752"/>
            <a:ext cx="5349240" cy="731520"/>
          </a:xfrm>
          <a:prstGeom prst="rect">
            <a:avLst/>
          </a:prstGeom>
          <a:solidFill>
            <a:srgbClr val="FFFFFF"/>
          </a:solidFill>
          <a:ln/>
          <a:effectLst>
            <a:outerShdw sx="100000" sy="100000" kx="0" ky="0" algn="bl" rotWithShape="0" blurRad="76200" dist="25400" dir="5400000">
              <a:srgbClr val="9AA7B5">
                <a:alpha val="25000"/>
              </a:srgbClr>
            </a:outerShdw>
          </a:effectLst>
        </p:spPr>
      </p:sp>
      <p:sp>
        <p:nvSpPr>
          <p:cNvPr id="23" name="Text 21"/>
          <p:cNvSpPr/>
          <p:nvPr/>
        </p:nvSpPr>
        <p:spPr>
          <a:xfrm>
            <a:off x="6400800" y="2587752"/>
            <a:ext cx="822960" cy="731520"/>
          </a:xfrm>
          <a:prstGeom prst="rect">
            <a:avLst/>
          </a:prstGeom>
          <a:noFill/>
          <a:ln/>
        </p:spPr>
        <p:txBody>
          <a:bodyPr wrap="square" rtlCol="0" anchor="ctr"/>
          <a:lstStyle/>
          <a:p>
            <a:pPr indent="0" marL="0">
              <a:buNone/>
            </a:pPr>
            <a:r>
              <a:rPr lang="en-US" sz="2400" b="1" dirty="0">
                <a:solidFill>
                  <a:srgbClr val="F2A93B"/>
                </a:solidFill>
                <a:latin typeface="Cambria" pitchFamily="34" charset="0"/>
                <a:ea typeface="Cambria" pitchFamily="34" charset="-122"/>
                <a:cs typeface="Cambria" pitchFamily="34" charset="-120"/>
              </a:rPr>
              <a:t>07</a:t>
            </a:r>
            <a:endParaRPr lang="en-US" sz="2400" dirty="0"/>
          </a:p>
        </p:txBody>
      </p:sp>
      <p:sp>
        <p:nvSpPr>
          <p:cNvPr id="24" name="Text 22"/>
          <p:cNvSpPr/>
          <p:nvPr/>
        </p:nvSpPr>
        <p:spPr>
          <a:xfrm>
            <a:off x="7223760" y="2587752"/>
            <a:ext cx="4251960" cy="731520"/>
          </a:xfrm>
          <a:prstGeom prst="rect">
            <a:avLst/>
          </a:prstGeom>
          <a:noFill/>
          <a:ln/>
        </p:spPr>
        <p:txBody>
          <a:bodyPr wrap="square" rtlCol="0" anchor="ctr"/>
          <a:lstStyle/>
          <a:p>
            <a:pPr indent="0" marL="0">
              <a:buNone/>
            </a:pPr>
            <a:r>
              <a:rPr lang="en-US" sz="1400" b="1" dirty="0">
                <a:solidFill>
                  <a:srgbClr val="20242C"/>
                </a:solidFill>
                <a:latin typeface="Calibri" pitchFamily="34" charset="0"/>
                <a:ea typeface="Calibri" pitchFamily="34" charset="-122"/>
                <a:cs typeface="Calibri" pitchFamily="34" charset="-120"/>
              </a:rPr>
              <a:t>Zamonaviy pedagogik dasturiy vositalar</a:t>
            </a:r>
            <a:endParaRPr lang="en-US" sz="1400" dirty="0"/>
          </a:p>
        </p:txBody>
      </p:sp>
      <p:sp>
        <p:nvSpPr>
          <p:cNvPr id="25" name="Shape 23"/>
          <p:cNvSpPr/>
          <p:nvPr/>
        </p:nvSpPr>
        <p:spPr>
          <a:xfrm>
            <a:off x="6263640" y="3483864"/>
            <a:ext cx="5349240" cy="731520"/>
          </a:xfrm>
          <a:prstGeom prst="rect">
            <a:avLst/>
          </a:prstGeom>
          <a:solidFill>
            <a:srgbClr val="FFFFFF"/>
          </a:solidFill>
          <a:ln/>
          <a:effectLst>
            <a:outerShdw sx="100000" sy="100000" kx="0" ky="0" algn="bl" rotWithShape="0" blurRad="76200" dist="25400" dir="5400000">
              <a:srgbClr val="9AA7B5">
                <a:alpha val="25000"/>
              </a:srgbClr>
            </a:outerShdw>
          </a:effectLst>
        </p:spPr>
      </p:sp>
      <p:sp>
        <p:nvSpPr>
          <p:cNvPr id="26" name="Text 24"/>
          <p:cNvSpPr/>
          <p:nvPr/>
        </p:nvSpPr>
        <p:spPr>
          <a:xfrm>
            <a:off x="6400800" y="3483864"/>
            <a:ext cx="822960" cy="731520"/>
          </a:xfrm>
          <a:prstGeom prst="rect">
            <a:avLst/>
          </a:prstGeom>
          <a:noFill/>
          <a:ln/>
        </p:spPr>
        <p:txBody>
          <a:bodyPr wrap="square" rtlCol="0" anchor="ctr"/>
          <a:lstStyle/>
          <a:p>
            <a:pPr indent="0" marL="0">
              <a:buNone/>
            </a:pPr>
            <a:r>
              <a:rPr lang="en-US" sz="2400" b="1" dirty="0">
                <a:solidFill>
                  <a:srgbClr val="F2A93B"/>
                </a:solidFill>
                <a:latin typeface="Cambria" pitchFamily="34" charset="0"/>
                <a:ea typeface="Cambria" pitchFamily="34" charset="-122"/>
                <a:cs typeface="Cambria" pitchFamily="34" charset="-120"/>
              </a:rPr>
              <a:t>08</a:t>
            </a:r>
            <a:endParaRPr lang="en-US" sz="2400" dirty="0"/>
          </a:p>
        </p:txBody>
      </p:sp>
      <p:sp>
        <p:nvSpPr>
          <p:cNvPr id="27" name="Text 25"/>
          <p:cNvSpPr/>
          <p:nvPr/>
        </p:nvSpPr>
        <p:spPr>
          <a:xfrm>
            <a:off x="7223760" y="3483864"/>
            <a:ext cx="4251960" cy="731520"/>
          </a:xfrm>
          <a:prstGeom prst="rect">
            <a:avLst/>
          </a:prstGeom>
          <a:noFill/>
          <a:ln/>
        </p:spPr>
        <p:txBody>
          <a:bodyPr wrap="square" rtlCol="0" anchor="ctr"/>
          <a:lstStyle/>
          <a:p>
            <a:pPr indent="0" marL="0">
              <a:buNone/>
            </a:pPr>
            <a:r>
              <a:rPr lang="en-US" sz="1400" b="1" dirty="0">
                <a:solidFill>
                  <a:srgbClr val="20242C"/>
                </a:solidFill>
                <a:latin typeface="Calibri" pitchFamily="34" charset="0"/>
                <a:ea typeface="Calibri" pitchFamily="34" charset="-122"/>
                <a:cs typeface="Calibri" pitchFamily="34" charset="-120"/>
              </a:rPr>
              <a:t>Sun'iy intellekt ta'limda</a:t>
            </a:r>
            <a:endParaRPr lang="en-US" sz="1400" dirty="0"/>
          </a:p>
        </p:txBody>
      </p:sp>
      <p:sp>
        <p:nvSpPr>
          <p:cNvPr id="28" name="Shape 26"/>
          <p:cNvSpPr/>
          <p:nvPr/>
        </p:nvSpPr>
        <p:spPr>
          <a:xfrm>
            <a:off x="6263640" y="4379976"/>
            <a:ext cx="5349240" cy="731520"/>
          </a:xfrm>
          <a:prstGeom prst="rect">
            <a:avLst/>
          </a:prstGeom>
          <a:solidFill>
            <a:srgbClr val="FFFFFF"/>
          </a:solidFill>
          <a:ln/>
          <a:effectLst>
            <a:outerShdw sx="100000" sy="100000" kx="0" ky="0" algn="bl" rotWithShape="0" blurRad="76200" dist="25400" dir="5400000">
              <a:srgbClr val="9AA7B5">
                <a:alpha val="25000"/>
              </a:srgbClr>
            </a:outerShdw>
          </a:effectLst>
        </p:spPr>
      </p:sp>
      <p:sp>
        <p:nvSpPr>
          <p:cNvPr id="29" name="Text 27"/>
          <p:cNvSpPr/>
          <p:nvPr/>
        </p:nvSpPr>
        <p:spPr>
          <a:xfrm>
            <a:off x="6400800" y="4379976"/>
            <a:ext cx="822960" cy="731520"/>
          </a:xfrm>
          <a:prstGeom prst="rect">
            <a:avLst/>
          </a:prstGeom>
          <a:noFill/>
          <a:ln/>
        </p:spPr>
        <p:txBody>
          <a:bodyPr wrap="square" rtlCol="0" anchor="ctr"/>
          <a:lstStyle/>
          <a:p>
            <a:pPr indent="0" marL="0">
              <a:buNone/>
            </a:pPr>
            <a:r>
              <a:rPr lang="en-US" sz="2400" b="1" dirty="0">
                <a:solidFill>
                  <a:srgbClr val="F2A93B"/>
                </a:solidFill>
                <a:latin typeface="Cambria" pitchFamily="34" charset="0"/>
                <a:ea typeface="Cambria" pitchFamily="34" charset="-122"/>
                <a:cs typeface="Cambria" pitchFamily="34" charset="-120"/>
              </a:rPr>
              <a:t>09</a:t>
            </a:r>
            <a:endParaRPr lang="en-US" sz="2400" dirty="0"/>
          </a:p>
        </p:txBody>
      </p:sp>
      <p:sp>
        <p:nvSpPr>
          <p:cNvPr id="30" name="Text 28"/>
          <p:cNvSpPr/>
          <p:nvPr/>
        </p:nvSpPr>
        <p:spPr>
          <a:xfrm>
            <a:off x="7223760" y="4379976"/>
            <a:ext cx="4251960" cy="731520"/>
          </a:xfrm>
          <a:prstGeom prst="rect">
            <a:avLst/>
          </a:prstGeom>
          <a:noFill/>
          <a:ln/>
        </p:spPr>
        <p:txBody>
          <a:bodyPr wrap="square" rtlCol="0" anchor="ctr"/>
          <a:lstStyle/>
          <a:p>
            <a:pPr indent="0" marL="0">
              <a:buNone/>
            </a:pPr>
            <a:r>
              <a:rPr lang="en-US" sz="1400" b="1" dirty="0">
                <a:solidFill>
                  <a:srgbClr val="20242C"/>
                </a:solidFill>
                <a:latin typeface="Calibri" pitchFamily="34" charset="0"/>
                <a:ea typeface="Calibri" pitchFamily="34" charset="-122"/>
                <a:cs typeface="Calibri" pitchFamily="34" charset="-120"/>
              </a:rPr>
              <a:t>Xorijiy mamlakatlar tajribasi</a:t>
            </a:r>
            <a:endParaRPr lang="en-US" sz="1400" dirty="0"/>
          </a:p>
        </p:txBody>
      </p:sp>
      <p:sp>
        <p:nvSpPr>
          <p:cNvPr id="31" name="Shape 29"/>
          <p:cNvSpPr/>
          <p:nvPr/>
        </p:nvSpPr>
        <p:spPr>
          <a:xfrm>
            <a:off x="6263640" y="5276088"/>
            <a:ext cx="5349240" cy="731520"/>
          </a:xfrm>
          <a:prstGeom prst="rect">
            <a:avLst/>
          </a:prstGeom>
          <a:solidFill>
            <a:srgbClr val="FFFFFF"/>
          </a:solidFill>
          <a:ln/>
          <a:effectLst>
            <a:outerShdw sx="100000" sy="100000" kx="0" ky="0" algn="bl" rotWithShape="0" blurRad="76200" dist="25400" dir="5400000">
              <a:srgbClr val="9AA7B5">
                <a:alpha val="25000"/>
              </a:srgbClr>
            </a:outerShdw>
          </a:effectLst>
        </p:spPr>
      </p:sp>
      <p:sp>
        <p:nvSpPr>
          <p:cNvPr id="32" name="Text 30"/>
          <p:cNvSpPr/>
          <p:nvPr/>
        </p:nvSpPr>
        <p:spPr>
          <a:xfrm>
            <a:off x="6400800" y="5276088"/>
            <a:ext cx="822960" cy="731520"/>
          </a:xfrm>
          <a:prstGeom prst="rect">
            <a:avLst/>
          </a:prstGeom>
          <a:noFill/>
          <a:ln/>
        </p:spPr>
        <p:txBody>
          <a:bodyPr wrap="square" rtlCol="0" anchor="ctr"/>
          <a:lstStyle/>
          <a:p>
            <a:pPr indent="0" marL="0">
              <a:buNone/>
            </a:pPr>
            <a:r>
              <a:rPr lang="en-US" sz="2400" b="1" dirty="0">
                <a:solidFill>
                  <a:srgbClr val="F2A93B"/>
                </a:solidFill>
                <a:latin typeface="Cambria" pitchFamily="34" charset="0"/>
                <a:ea typeface="Cambria" pitchFamily="34" charset="-122"/>
                <a:cs typeface="Cambria" pitchFamily="34" charset="-120"/>
              </a:rPr>
              <a:t>10</a:t>
            </a:r>
            <a:endParaRPr lang="en-US" sz="2400" dirty="0"/>
          </a:p>
        </p:txBody>
      </p:sp>
      <p:sp>
        <p:nvSpPr>
          <p:cNvPr id="33" name="Text 31"/>
          <p:cNvSpPr/>
          <p:nvPr/>
        </p:nvSpPr>
        <p:spPr>
          <a:xfrm>
            <a:off x="7223760" y="5276088"/>
            <a:ext cx="4251960" cy="731520"/>
          </a:xfrm>
          <a:prstGeom prst="rect">
            <a:avLst/>
          </a:prstGeom>
          <a:noFill/>
          <a:ln/>
        </p:spPr>
        <p:txBody>
          <a:bodyPr wrap="square" rtlCol="0" anchor="ctr"/>
          <a:lstStyle/>
          <a:p>
            <a:pPr indent="0" marL="0">
              <a:buNone/>
            </a:pPr>
            <a:r>
              <a:rPr lang="en-US" sz="1400" b="1" dirty="0">
                <a:solidFill>
                  <a:srgbClr val="20242C"/>
                </a:solidFill>
                <a:latin typeface="Calibri" pitchFamily="34" charset="0"/>
                <a:ea typeface="Calibri" pitchFamily="34" charset="-122"/>
                <a:cs typeface="Calibri" pitchFamily="34" charset="-120"/>
              </a:rPr>
              <a:t>O'zbekiston tajribasi, muammo va istiqbollar</a:t>
            </a:r>
            <a:endParaRPr lang="en-US" sz="1400" dirty="0"/>
          </a:p>
        </p:txBody>
      </p:sp>
      <p:sp>
        <p:nvSpPr>
          <p:cNvPr id="34" name="Text 32"/>
          <p:cNvSpPr/>
          <p:nvPr/>
        </p:nvSpPr>
        <p:spPr>
          <a:xfrm>
            <a:off x="11475720" y="6473952"/>
            <a:ext cx="548640" cy="274320"/>
          </a:xfrm>
          <a:prstGeom prst="rect">
            <a:avLst/>
          </a:prstGeom>
          <a:noFill/>
          <a:ln/>
        </p:spPr>
        <p:txBody>
          <a:bodyPr wrap="square" rtlCol="0" anchor="ctr"/>
          <a:lstStyle/>
          <a:p>
            <a:pPr algn="r" indent="0" marL="0">
              <a:buNone/>
            </a:pPr>
            <a:r>
              <a:rPr lang="en-US" sz="1000" dirty="0">
                <a:solidFill>
                  <a:srgbClr val="5B6675"/>
                </a:solidFill>
                <a:latin typeface="Calibri" pitchFamily="34" charset="0"/>
                <a:ea typeface="Calibri" pitchFamily="34" charset="-122"/>
                <a:cs typeface="Calibri" pitchFamily="34" charset="-120"/>
              </a:rPr>
              <a:t>02</a:t>
            </a:r>
            <a:endParaRPr lang="en-US" sz="1000" dirty="0"/>
          </a:p>
        </p:txBody>
      </p:sp>
      <p:sp>
        <p:nvSpPr>
          <p:cNvPr id="35" name="Text 33"/>
          <p:cNvSpPr/>
          <p:nvPr/>
        </p:nvSpPr>
        <p:spPr>
          <a:xfrm>
            <a:off x="548640" y="6473952"/>
            <a:ext cx="3657600" cy="274320"/>
          </a:xfrm>
          <a:prstGeom prst="rect">
            <a:avLst/>
          </a:prstGeom>
          <a:noFill/>
          <a:ln/>
        </p:spPr>
        <p:txBody>
          <a:bodyPr wrap="square" rtlCol="0" anchor="ctr"/>
          <a:lstStyle/>
          <a:p>
            <a:pPr indent="0" marL="0">
              <a:buNone/>
            </a:pPr>
            <a:r>
              <a:rPr lang="en-US" sz="900" spc="100" kern="0" dirty="0">
                <a:solidFill>
                  <a:srgbClr val="5B6675"/>
                </a:solidFill>
                <a:latin typeface="Calibri" pitchFamily="34" charset="0"/>
                <a:ea typeface="Calibri" pitchFamily="34" charset="-122"/>
                <a:cs typeface="Calibri" pitchFamily="34" charset="-120"/>
              </a:rPr>
              <a:t>RAQAMLI TA'LIM</a:t>
            </a:r>
            <a:endParaRPr lang="en-US" sz="9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name="Slide 3">
    <p:bg>
      <p:bgPr>
        <a:solidFill>
          <a:srgbClr val="F4F8FA"/>
        </a:solidFill>
      </p:bgPr>
    </p:bg>
    <p:spTree>
      <p:nvGrpSpPr>
        <p:cNvPr id="1" name=""/>
        <p:cNvGrpSpPr/>
        <p:nvPr/>
      </p:nvGrpSpPr>
      <p:grpSpPr>
        <a:xfrm>
          <a:off x="0" y="0"/>
          <a:ext cx="0" cy="0"/>
          <a:chOff x="0" y="0"/>
          <a:chExt cx="0" cy="0"/>
        </a:xfrm>
      </p:grpSpPr>
      <p:sp>
        <p:nvSpPr>
          <p:cNvPr id="2" name="Text 0"/>
          <p:cNvSpPr/>
          <p:nvPr/>
        </p:nvSpPr>
        <p:spPr>
          <a:xfrm>
            <a:off x="548640" y="384048"/>
            <a:ext cx="7315200" cy="320040"/>
          </a:xfrm>
          <a:prstGeom prst="rect">
            <a:avLst/>
          </a:prstGeom>
          <a:noFill/>
          <a:ln/>
        </p:spPr>
        <p:txBody>
          <a:bodyPr wrap="square" rtlCol="0" anchor="ctr"/>
          <a:lstStyle/>
          <a:p>
            <a:pPr indent="0" marL="0">
              <a:buNone/>
            </a:pPr>
            <a:r>
              <a:rPr lang="en-US" sz="1200" b="1" spc="200" kern="0" dirty="0">
                <a:solidFill>
                  <a:srgbClr val="1C7293"/>
                </a:solidFill>
                <a:latin typeface="Calibri" pitchFamily="34" charset="0"/>
                <a:ea typeface="Calibri" pitchFamily="34" charset="-122"/>
                <a:cs typeface="Calibri" pitchFamily="34" charset="-120"/>
              </a:rPr>
              <a:t>KIRISH</a:t>
            </a:r>
            <a:endParaRPr lang="en-US" sz="1200" dirty="0"/>
          </a:p>
        </p:txBody>
      </p:sp>
      <p:sp>
        <p:nvSpPr>
          <p:cNvPr id="3" name="Text 1"/>
          <p:cNvSpPr/>
          <p:nvPr/>
        </p:nvSpPr>
        <p:spPr>
          <a:xfrm>
            <a:off x="548640" y="658368"/>
            <a:ext cx="11064240" cy="822960"/>
          </a:xfrm>
          <a:prstGeom prst="rect">
            <a:avLst/>
          </a:prstGeom>
          <a:noFill/>
          <a:ln/>
        </p:spPr>
        <p:txBody>
          <a:bodyPr wrap="square" rtlCol="0" anchor="ctr"/>
          <a:lstStyle/>
          <a:p>
            <a:pPr algn="l" indent="0" marL="0">
              <a:buNone/>
            </a:pPr>
            <a:r>
              <a:rPr lang="en-US" sz="3000" b="1" dirty="0">
                <a:solidFill>
                  <a:srgbClr val="21295C"/>
                </a:solidFill>
                <a:latin typeface="Cambria" pitchFamily="34" charset="0"/>
                <a:ea typeface="Cambria" pitchFamily="34" charset="-122"/>
                <a:cs typeface="Cambria" pitchFamily="34" charset="-120"/>
              </a:rPr>
              <a:t>Mavzuning dolzarbligi</a:t>
            </a:r>
            <a:endParaRPr lang="en-US" sz="3000" dirty="0"/>
          </a:p>
        </p:txBody>
      </p:sp>
      <p:sp>
        <p:nvSpPr>
          <p:cNvPr id="4" name="Shape 2"/>
          <p:cNvSpPr/>
          <p:nvPr/>
        </p:nvSpPr>
        <p:spPr>
          <a:xfrm>
            <a:off x="0" y="1554480"/>
            <a:ext cx="6126480" cy="4846320"/>
          </a:xfrm>
          <a:prstGeom prst="rect">
            <a:avLst/>
          </a:prstGeom>
          <a:solidFill>
            <a:srgbClr val="065A82"/>
          </a:solidFill>
          <a:ln/>
        </p:spPr>
      </p:sp>
      <p:sp>
        <p:nvSpPr>
          <p:cNvPr id="5" name="Text 3"/>
          <p:cNvSpPr/>
          <p:nvPr/>
        </p:nvSpPr>
        <p:spPr>
          <a:xfrm>
            <a:off x="548640" y="1828800"/>
            <a:ext cx="5212080" cy="1828800"/>
          </a:xfrm>
          <a:prstGeom prst="rect">
            <a:avLst/>
          </a:prstGeom>
          <a:noFill/>
          <a:ln/>
        </p:spPr>
        <p:txBody>
          <a:bodyPr wrap="square" rtlCol="0" anchor="ctr"/>
          <a:lstStyle/>
          <a:p>
            <a:pPr indent="0" marL="0">
              <a:lnSpc>
                <a:spcPct val="125000"/>
              </a:lnSpc>
              <a:buNone/>
            </a:pPr>
            <a:r>
              <a:rPr lang="en-US" sz="1450" dirty="0">
                <a:solidFill>
                  <a:srgbClr val="FFFFFF"/>
                </a:solidFill>
                <a:latin typeface="Calibri" pitchFamily="34" charset="0"/>
                <a:ea typeface="Calibri" pitchFamily="34" charset="-122"/>
                <a:cs typeface="Calibri" pitchFamily="34" charset="-120"/>
              </a:rPr>
              <a:t>XXI asr — raqamli texnologiyalar davri bo'lib, ular jamiyat hayotining barcha jabhalariga, jumladan ta'lim tizimiga ham chuqur kirib bormoqda. Zamonaviy o'quvchi va talabalar raqamli muhitda tug'ilib, o'sib-ulg'aygan avlod hisoblanadi.</a:t>
            </a:r>
            <a:endParaRPr lang="en-US" sz="1450" dirty="0"/>
          </a:p>
        </p:txBody>
      </p:sp>
      <p:sp>
        <p:nvSpPr>
          <p:cNvPr id="6" name="Text 4"/>
          <p:cNvSpPr/>
          <p:nvPr/>
        </p:nvSpPr>
        <p:spPr>
          <a:xfrm>
            <a:off x="548640" y="3794760"/>
            <a:ext cx="5212080" cy="1554480"/>
          </a:xfrm>
          <a:prstGeom prst="rect">
            <a:avLst/>
          </a:prstGeom>
          <a:noFill/>
          <a:ln/>
        </p:spPr>
        <p:txBody>
          <a:bodyPr wrap="square" rtlCol="0" anchor="ctr"/>
          <a:lstStyle/>
          <a:p>
            <a:pPr indent="0" marL="0">
              <a:lnSpc>
                <a:spcPct val="125000"/>
              </a:lnSpc>
              <a:buNone/>
            </a:pPr>
            <a:r>
              <a:rPr lang="en-US" sz="1450" i="1" dirty="0">
                <a:solidFill>
                  <a:srgbClr val="CFE3EE"/>
                </a:solidFill>
                <a:latin typeface="Calibri" pitchFamily="34" charset="0"/>
                <a:ea typeface="Calibri" pitchFamily="34" charset="-122"/>
                <a:cs typeface="Calibri" pitchFamily="34" charset="-120"/>
              </a:rPr>
              <a:t>Shu sababli ta'lim jarayonini raqamlashtirish — nafaqat zamon talabi, balki sifatli, individuallashtirilgan va barqaror ta'lim tizimini shakllantirishning muhim sharti hisoblanadi.</a:t>
            </a:r>
            <a:endParaRPr lang="en-US" sz="1450" dirty="0"/>
          </a:p>
        </p:txBody>
      </p:sp>
      <p:sp>
        <p:nvSpPr>
          <p:cNvPr id="7" name="Shape 5"/>
          <p:cNvSpPr/>
          <p:nvPr/>
        </p:nvSpPr>
        <p:spPr>
          <a:xfrm>
            <a:off x="6492240" y="1691640"/>
            <a:ext cx="658368" cy="658368"/>
          </a:xfrm>
          <a:prstGeom prst="ellipse">
            <a:avLst/>
          </a:prstGeom>
          <a:solidFill>
            <a:srgbClr val="F2A93B"/>
          </a:solidFill>
          <a:ln/>
        </p:spPr>
      </p:sp>
      <p:pic>
        <p:nvPicPr>
          <p:cNvPr id="8" name="Image 0" descr="/home/claude/deck/icon_laptop.png">    </p:cNvPr>
          <p:cNvPicPr>
            <a:picLocks noChangeAspect="1"/>
          </p:cNvPicPr>
          <p:nvPr/>
        </p:nvPicPr>
        <p:blipFill>
          <a:blip r:embed="rId1"/>
          <a:stretch>
            <a:fillRect/>
          </a:stretch>
        </p:blipFill>
        <p:spPr>
          <a:xfrm>
            <a:off x="6663416" y="1862816"/>
            <a:ext cx="316017" cy="316017"/>
          </a:xfrm>
          <a:prstGeom prst="rect">
            <a:avLst/>
          </a:prstGeom>
        </p:spPr>
      </p:pic>
      <p:sp>
        <p:nvSpPr>
          <p:cNvPr id="9" name="Text 6"/>
          <p:cNvSpPr/>
          <p:nvPr/>
        </p:nvSpPr>
        <p:spPr>
          <a:xfrm>
            <a:off x="7315200" y="1691640"/>
            <a:ext cx="4297680" cy="658368"/>
          </a:xfrm>
          <a:prstGeom prst="rect">
            <a:avLst/>
          </a:prstGeom>
          <a:noFill/>
          <a:ln/>
        </p:spPr>
        <p:txBody>
          <a:bodyPr wrap="square" rtlCol="0" anchor="ctr"/>
          <a:lstStyle/>
          <a:p>
            <a:pPr indent="0" marL="0">
              <a:buNone/>
            </a:pPr>
            <a:r>
              <a:rPr lang="en-US" sz="1400" b="1" dirty="0">
                <a:solidFill>
                  <a:srgbClr val="21295C"/>
                </a:solidFill>
                <a:latin typeface="Calibri" pitchFamily="34" charset="0"/>
                <a:ea typeface="Calibri" pitchFamily="34" charset="-122"/>
                <a:cs typeface="Calibri" pitchFamily="34" charset="-120"/>
              </a:rPr>
              <a:t>Raqamli avlod ehtiyojlari o'zgarmoqda</a:t>
            </a:r>
            <a:endParaRPr lang="en-US" sz="1400" dirty="0"/>
          </a:p>
        </p:txBody>
      </p:sp>
      <p:sp>
        <p:nvSpPr>
          <p:cNvPr id="10" name="Shape 7"/>
          <p:cNvSpPr/>
          <p:nvPr/>
        </p:nvSpPr>
        <p:spPr>
          <a:xfrm>
            <a:off x="6492240" y="2862072"/>
            <a:ext cx="658368" cy="658368"/>
          </a:xfrm>
          <a:prstGeom prst="ellipse">
            <a:avLst/>
          </a:prstGeom>
          <a:solidFill>
            <a:srgbClr val="F2A93B"/>
          </a:solidFill>
          <a:ln/>
        </p:spPr>
      </p:sp>
      <p:pic>
        <p:nvPicPr>
          <p:cNvPr id="11" name="Image 1" descr="/home/claude/deck/icon_globe.png">    </p:cNvPr>
          <p:cNvPicPr>
            <a:picLocks noChangeAspect="1"/>
          </p:cNvPicPr>
          <p:nvPr/>
        </p:nvPicPr>
        <p:blipFill>
          <a:blip r:embed="rId2"/>
          <a:stretch>
            <a:fillRect/>
          </a:stretch>
        </p:blipFill>
        <p:spPr>
          <a:xfrm>
            <a:off x="6663416" y="3033248"/>
            <a:ext cx="316017" cy="316017"/>
          </a:xfrm>
          <a:prstGeom prst="rect">
            <a:avLst/>
          </a:prstGeom>
        </p:spPr>
      </p:pic>
      <p:sp>
        <p:nvSpPr>
          <p:cNvPr id="12" name="Text 8"/>
          <p:cNvSpPr/>
          <p:nvPr/>
        </p:nvSpPr>
        <p:spPr>
          <a:xfrm>
            <a:off x="7315200" y="2862072"/>
            <a:ext cx="4297680" cy="658368"/>
          </a:xfrm>
          <a:prstGeom prst="rect">
            <a:avLst/>
          </a:prstGeom>
          <a:noFill/>
          <a:ln/>
        </p:spPr>
        <p:txBody>
          <a:bodyPr wrap="square" rtlCol="0" anchor="ctr"/>
          <a:lstStyle/>
          <a:p>
            <a:pPr indent="0" marL="0">
              <a:buNone/>
            </a:pPr>
            <a:r>
              <a:rPr lang="en-US" sz="1400" b="1" dirty="0">
                <a:solidFill>
                  <a:srgbClr val="21295C"/>
                </a:solidFill>
                <a:latin typeface="Calibri" pitchFamily="34" charset="0"/>
                <a:ea typeface="Calibri" pitchFamily="34" charset="-122"/>
                <a:cs typeface="Calibri" pitchFamily="34" charset="-120"/>
              </a:rPr>
              <a:t>Global ta'lim resurslariga ochiq kirish</a:t>
            </a:r>
            <a:endParaRPr lang="en-US" sz="1400" dirty="0"/>
          </a:p>
        </p:txBody>
      </p:sp>
      <p:sp>
        <p:nvSpPr>
          <p:cNvPr id="13" name="Shape 9"/>
          <p:cNvSpPr/>
          <p:nvPr/>
        </p:nvSpPr>
        <p:spPr>
          <a:xfrm>
            <a:off x="6492240" y="4032504"/>
            <a:ext cx="658368" cy="658368"/>
          </a:xfrm>
          <a:prstGeom prst="ellipse">
            <a:avLst/>
          </a:prstGeom>
          <a:solidFill>
            <a:srgbClr val="F2A93B"/>
          </a:solidFill>
          <a:ln/>
        </p:spPr>
      </p:sp>
      <p:pic>
        <p:nvPicPr>
          <p:cNvPr id="14" name="Image 2" descr="/home/claude/deck/icon_chart.png">    </p:cNvPr>
          <p:cNvPicPr>
            <a:picLocks noChangeAspect="1"/>
          </p:cNvPicPr>
          <p:nvPr/>
        </p:nvPicPr>
        <p:blipFill>
          <a:blip r:embed="rId3"/>
          <a:stretch>
            <a:fillRect/>
          </a:stretch>
        </p:blipFill>
        <p:spPr>
          <a:xfrm>
            <a:off x="6663416" y="4203680"/>
            <a:ext cx="316017" cy="316017"/>
          </a:xfrm>
          <a:prstGeom prst="rect">
            <a:avLst/>
          </a:prstGeom>
        </p:spPr>
      </p:pic>
      <p:sp>
        <p:nvSpPr>
          <p:cNvPr id="15" name="Text 10"/>
          <p:cNvSpPr/>
          <p:nvPr/>
        </p:nvSpPr>
        <p:spPr>
          <a:xfrm>
            <a:off x="7315200" y="4032504"/>
            <a:ext cx="4297680" cy="658368"/>
          </a:xfrm>
          <a:prstGeom prst="rect">
            <a:avLst/>
          </a:prstGeom>
          <a:noFill/>
          <a:ln/>
        </p:spPr>
        <p:txBody>
          <a:bodyPr wrap="square" rtlCol="0" anchor="ctr"/>
          <a:lstStyle/>
          <a:p>
            <a:pPr indent="0" marL="0">
              <a:buNone/>
            </a:pPr>
            <a:r>
              <a:rPr lang="en-US" sz="1400" b="1" dirty="0">
                <a:solidFill>
                  <a:srgbClr val="21295C"/>
                </a:solidFill>
                <a:latin typeface="Calibri" pitchFamily="34" charset="0"/>
                <a:ea typeface="Calibri" pitchFamily="34" charset="-122"/>
                <a:cs typeface="Calibri" pitchFamily="34" charset="-120"/>
              </a:rPr>
              <a:t>Ta'lim sifati va samaradorligini oshirish</a:t>
            </a:r>
            <a:endParaRPr lang="en-US" sz="1400" dirty="0"/>
          </a:p>
        </p:txBody>
      </p:sp>
      <p:sp>
        <p:nvSpPr>
          <p:cNvPr id="16" name="Shape 11"/>
          <p:cNvSpPr/>
          <p:nvPr/>
        </p:nvSpPr>
        <p:spPr>
          <a:xfrm>
            <a:off x="6492240" y="5202936"/>
            <a:ext cx="658368" cy="658368"/>
          </a:xfrm>
          <a:prstGeom prst="ellipse">
            <a:avLst/>
          </a:prstGeom>
          <a:solidFill>
            <a:srgbClr val="F2A93B"/>
          </a:solidFill>
          <a:ln/>
        </p:spPr>
      </p:sp>
      <p:pic>
        <p:nvPicPr>
          <p:cNvPr id="17" name="Image 3" descr="/home/claude/deck/icon_rocket.png">    </p:cNvPr>
          <p:cNvPicPr>
            <a:picLocks noChangeAspect="1"/>
          </p:cNvPicPr>
          <p:nvPr/>
        </p:nvPicPr>
        <p:blipFill>
          <a:blip r:embed="rId4"/>
          <a:stretch>
            <a:fillRect/>
          </a:stretch>
        </p:blipFill>
        <p:spPr>
          <a:xfrm>
            <a:off x="6663416" y="5374112"/>
            <a:ext cx="316017" cy="316017"/>
          </a:xfrm>
          <a:prstGeom prst="rect">
            <a:avLst/>
          </a:prstGeom>
        </p:spPr>
      </p:pic>
      <p:sp>
        <p:nvSpPr>
          <p:cNvPr id="18" name="Text 12"/>
          <p:cNvSpPr/>
          <p:nvPr/>
        </p:nvSpPr>
        <p:spPr>
          <a:xfrm>
            <a:off x="7315200" y="5202936"/>
            <a:ext cx="4297680" cy="658368"/>
          </a:xfrm>
          <a:prstGeom prst="rect">
            <a:avLst/>
          </a:prstGeom>
          <a:noFill/>
          <a:ln/>
        </p:spPr>
        <p:txBody>
          <a:bodyPr wrap="square" rtlCol="0" anchor="ctr"/>
          <a:lstStyle/>
          <a:p>
            <a:pPr indent="0" marL="0">
              <a:buNone/>
            </a:pPr>
            <a:r>
              <a:rPr lang="en-US" sz="1400" b="1" dirty="0">
                <a:solidFill>
                  <a:srgbClr val="21295C"/>
                </a:solidFill>
                <a:latin typeface="Calibri" pitchFamily="34" charset="0"/>
                <a:ea typeface="Calibri" pitchFamily="34" charset="-122"/>
                <a:cs typeface="Calibri" pitchFamily="34" charset="-120"/>
              </a:rPr>
              <a:t>Iqtisodiyot va bandlik uchun raqamli ko'nikmalar</a:t>
            </a:r>
            <a:endParaRPr lang="en-US" sz="1400" dirty="0"/>
          </a:p>
        </p:txBody>
      </p:sp>
      <p:sp>
        <p:nvSpPr>
          <p:cNvPr id="19" name="Text 13"/>
          <p:cNvSpPr/>
          <p:nvPr/>
        </p:nvSpPr>
        <p:spPr>
          <a:xfrm>
            <a:off x="11475720" y="6473952"/>
            <a:ext cx="548640" cy="274320"/>
          </a:xfrm>
          <a:prstGeom prst="rect">
            <a:avLst/>
          </a:prstGeom>
          <a:noFill/>
          <a:ln/>
        </p:spPr>
        <p:txBody>
          <a:bodyPr wrap="square" rtlCol="0" anchor="ctr"/>
          <a:lstStyle/>
          <a:p>
            <a:pPr algn="r" indent="0" marL="0">
              <a:buNone/>
            </a:pPr>
            <a:r>
              <a:rPr lang="en-US" sz="1000" dirty="0">
                <a:solidFill>
                  <a:srgbClr val="5B6675"/>
                </a:solidFill>
                <a:latin typeface="Calibri" pitchFamily="34" charset="0"/>
                <a:ea typeface="Calibri" pitchFamily="34" charset="-122"/>
                <a:cs typeface="Calibri" pitchFamily="34" charset="-120"/>
              </a:rPr>
              <a:t>03</a:t>
            </a:r>
            <a:endParaRPr lang="en-US" sz="1000" dirty="0"/>
          </a:p>
        </p:txBody>
      </p:sp>
      <p:sp>
        <p:nvSpPr>
          <p:cNvPr id="20" name="Text 14"/>
          <p:cNvSpPr/>
          <p:nvPr/>
        </p:nvSpPr>
        <p:spPr>
          <a:xfrm>
            <a:off x="548640" y="6473952"/>
            <a:ext cx="3657600" cy="274320"/>
          </a:xfrm>
          <a:prstGeom prst="rect">
            <a:avLst/>
          </a:prstGeom>
          <a:noFill/>
          <a:ln/>
        </p:spPr>
        <p:txBody>
          <a:bodyPr wrap="square" rtlCol="0" anchor="ctr"/>
          <a:lstStyle/>
          <a:p>
            <a:pPr indent="0" marL="0">
              <a:buNone/>
            </a:pPr>
            <a:r>
              <a:rPr lang="en-US" sz="900" spc="100" kern="0" dirty="0">
                <a:solidFill>
                  <a:srgbClr val="5B6675"/>
                </a:solidFill>
                <a:latin typeface="Calibri" pitchFamily="34" charset="0"/>
                <a:ea typeface="Calibri" pitchFamily="34" charset="-122"/>
                <a:cs typeface="Calibri" pitchFamily="34" charset="-120"/>
              </a:rPr>
              <a:t>RAQAMLI TA'LIM</a:t>
            </a:r>
            <a:endParaRPr lang="en-US" sz="9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name="Slide 4">
    <p:bg>
      <p:bgPr>
        <a:solidFill>
          <a:srgbClr val="F4F8FA"/>
        </a:solidFill>
      </p:bgPr>
    </p:bg>
    <p:spTree>
      <p:nvGrpSpPr>
        <p:cNvPr id="1" name=""/>
        <p:cNvGrpSpPr/>
        <p:nvPr/>
      </p:nvGrpSpPr>
      <p:grpSpPr>
        <a:xfrm>
          <a:off x="0" y="0"/>
          <a:ext cx="0" cy="0"/>
          <a:chOff x="0" y="0"/>
          <a:chExt cx="0" cy="0"/>
        </a:xfrm>
      </p:grpSpPr>
      <p:sp>
        <p:nvSpPr>
          <p:cNvPr id="2" name="Text 0"/>
          <p:cNvSpPr/>
          <p:nvPr/>
        </p:nvSpPr>
        <p:spPr>
          <a:xfrm>
            <a:off x="548640" y="384048"/>
            <a:ext cx="7315200" cy="320040"/>
          </a:xfrm>
          <a:prstGeom prst="rect">
            <a:avLst/>
          </a:prstGeom>
          <a:noFill/>
          <a:ln/>
        </p:spPr>
        <p:txBody>
          <a:bodyPr wrap="square" rtlCol="0" anchor="ctr"/>
          <a:lstStyle/>
          <a:p>
            <a:pPr indent="0" marL="0">
              <a:buNone/>
            </a:pPr>
            <a:r>
              <a:rPr lang="en-US" sz="1200" b="1" spc="200" kern="0" dirty="0">
                <a:solidFill>
                  <a:srgbClr val="1C7293"/>
                </a:solidFill>
                <a:latin typeface="Calibri" pitchFamily="34" charset="0"/>
                <a:ea typeface="Calibri" pitchFamily="34" charset="-122"/>
                <a:cs typeface="Calibri" pitchFamily="34" charset="-120"/>
              </a:rPr>
              <a:t>01 — ASOSIY TUSHUNCHALAR</a:t>
            </a:r>
            <a:endParaRPr lang="en-US" sz="1200" dirty="0"/>
          </a:p>
        </p:txBody>
      </p:sp>
      <p:sp>
        <p:nvSpPr>
          <p:cNvPr id="3" name="Text 1"/>
          <p:cNvSpPr/>
          <p:nvPr/>
        </p:nvSpPr>
        <p:spPr>
          <a:xfrm>
            <a:off x="548640" y="658368"/>
            <a:ext cx="11064240" cy="822960"/>
          </a:xfrm>
          <a:prstGeom prst="rect">
            <a:avLst/>
          </a:prstGeom>
          <a:noFill/>
          <a:ln/>
        </p:spPr>
        <p:txBody>
          <a:bodyPr wrap="square" rtlCol="0" anchor="ctr"/>
          <a:lstStyle/>
          <a:p>
            <a:pPr algn="l" indent="0" marL="0">
              <a:buNone/>
            </a:pPr>
            <a:r>
              <a:rPr lang="en-US" sz="3000" b="1" dirty="0">
                <a:solidFill>
                  <a:srgbClr val="21295C"/>
                </a:solidFill>
                <a:latin typeface="Cambria" pitchFamily="34" charset="0"/>
                <a:ea typeface="Cambria" pitchFamily="34" charset="-122"/>
                <a:cs typeface="Cambria" pitchFamily="34" charset="-120"/>
              </a:rPr>
              <a:t>Raqamli texnologiyalar nima?</a:t>
            </a:r>
            <a:endParaRPr lang="en-US" sz="3000" dirty="0"/>
          </a:p>
        </p:txBody>
      </p:sp>
      <p:sp>
        <p:nvSpPr>
          <p:cNvPr id="4" name="Text 2"/>
          <p:cNvSpPr/>
          <p:nvPr/>
        </p:nvSpPr>
        <p:spPr>
          <a:xfrm>
            <a:off x="548640" y="1600200"/>
            <a:ext cx="10881360" cy="822960"/>
          </a:xfrm>
          <a:prstGeom prst="rect">
            <a:avLst/>
          </a:prstGeom>
          <a:noFill/>
          <a:ln/>
        </p:spPr>
        <p:txBody>
          <a:bodyPr wrap="square" rtlCol="0" anchor="ctr"/>
          <a:lstStyle/>
          <a:p>
            <a:pPr indent="0" marL="0">
              <a:lnSpc>
                <a:spcPct val="120000"/>
              </a:lnSpc>
              <a:buNone/>
            </a:pPr>
            <a:r>
              <a:rPr lang="en-US" sz="1500" dirty="0">
                <a:solidFill>
                  <a:srgbClr val="20242C"/>
                </a:solidFill>
                <a:latin typeface="Calibri" pitchFamily="34" charset="0"/>
                <a:ea typeface="Calibri" pitchFamily="34" charset="-122"/>
                <a:cs typeface="Calibri" pitchFamily="34" charset="-120"/>
              </a:rPr>
              <a:t>Raqamli texnologiyalar — axborotni yaratish, saqlash, uzatish va qayta ishlash uchun kompyuter, internet va dasturiy ta'minotdan foydalanishga asoslangan zamonaviy vositalar majmuidir.</a:t>
            </a:r>
            <a:endParaRPr lang="en-US" sz="1500" dirty="0"/>
          </a:p>
        </p:txBody>
      </p:sp>
      <p:sp>
        <p:nvSpPr>
          <p:cNvPr id="5" name="Shape 3"/>
          <p:cNvSpPr/>
          <p:nvPr/>
        </p:nvSpPr>
        <p:spPr>
          <a:xfrm>
            <a:off x="548640" y="2697480"/>
            <a:ext cx="2651760" cy="3108960"/>
          </a:xfrm>
          <a:prstGeom prst="roundRect">
            <a:avLst>
              <a:gd name="adj" fmla="val 2759"/>
            </a:avLst>
          </a:prstGeom>
          <a:solidFill>
            <a:srgbClr val="FFFFFF"/>
          </a:solidFill>
          <a:ln/>
          <a:effectLst>
            <a:outerShdw sx="100000" sy="100000" kx="0" ky="0" algn="bl" rotWithShape="0" blurRad="76200" dist="25400" dir="5400000">
              <a:srgbClr val="9AA7B5">
                <a:alpha val="25000"/>
              </a:srgbClr>
            </a:outerShdw>
          </a:effectLst>
        </p:spPr>
      </p:sp>
      <p:sp>
        <p:nvSpPr>
          <p:cNvPr id="6" name="Shape 4"/>
          <p:cNvSpPr/>
          <p:nvPr/>
        </p:nvSpPr>
        <p:spPr>
          <a:xfrm>
            <a:off x="1463040" y="3017520"/>
            <a:ext cx="822960" cy="822960"/>
          </a:xfrm>
          <a:prstGeom prst="ellipse">
            <a:avLst/>
          </a:prstGeom>
          <a:solidFill>
            <a:srgbClr val="065A82"/>
          </a:solidFill>
          <a:ln/>
        </p:spPr>
      </p:sp>
      <p:pic>
        <p:nvPicPr>
          <p:cNvPr id="7" name="Image 0" descr="/home/claude/deck/icon_wifi.png">    </p:cNvPr>
          <p:cNvPicPr>
            <a:picLocks noChangeAspect="1"/>
          </p:cNvPicPr>
          <p:nvPr/>
        </p:nvPicPr>
        <p:blipFill>
          <a:blip r:embed="rId1"/>
          <a:stretch>
            <a:fillRect/>
          </a:stretch>
        </p:blipFill>
        <p:spPr>
          <a:xfrm>
            <a:off x="1677010" y="3231490"/>
            <a:ext cx="395021" cy="395021"/>
          </a:xfrm>
          <a:prstGeom prst="rect">
            <a:avLst/>
          </a:prstGeom>
        </p:spPr>
      </p:pic>
      <p:sp>
        <p:nvSpPr>
          <p:cNvPr id="8" name="Text 5"/>
          <p:cNvSpPr/>
          <p:nvPr/>
        </p:nvSpPr>
        <p:spPr>
          <a:xfrm>
            <a:off x="685800" y="4023360"/>
            <a:ext cx="2377440" cy="594360"/>
          </a:xfrm>
          <a:prstGeom prst="rect">
            <a:avLst/>
          </a:prstGeom>
          <a:noFill/>
          <a:ln/>
        </p:spPr>
        <p:txBody>
          <a:bodyPr wrap="square" rtlCol="0" anchor="ctr"/>
          <a:lstStyle/>
          <a:p>
            <a:pPr algn="ctr" indent="0" marL="0">
              <a:buNone/>
            </a:pPr>
            <a:r>
              <a:rPr lang="en-US" sz="1350" b="1" dirty="0">
                <a:solidFill>
                  <a:srgbClr val="21295C"/>
                </a:solidFill>
                <a:latin typeface="Calibri" pitchFamily="34" charset="0"/>
                <a:ea typeface="Calibri" pitchFamily="34" charset="-122"/>
                <a:cs typeface="Calibri" pitchFamily="34" charset="-120"/>
              </a:rPr>
              <a:t>Internet va aloqa</a:t>
            </a:r>
            <a:endParaRPr lang="en-US" sz="1350" dirty="0"/>
          </a:p>
        </p:txBody>
      </p:sp>
      <p:sp>
        <p:nvSpPr>
          <p:cNvPr id="9" name="Text 6"/>
          <p:cNvSpPr/>
          <p:nvPr/>
        </p:nvSpPr>
        <p:spPr>
          <a:xfrm>
            <a:off x="731520" y="4572000"/>
            <a:ext cx="2286000" cy="1143000"/>
          </a:xfrm>
          <a:prstGeom prst="rect">
            <a:avLst/>
          </a:prstGeom>
          <a:noFill/>
          <a:ln/>
        </p:spPr>
        <p:txBody>
          <a:bodyPr wrap="square" rtlCol="0" anchor="ctr"/>
          <a:lstStyle/>
          <a:p>
            <a:pPr algn="ctr" indent="0" marL="0">
              <a:lnSpc>
                <a:spcPct val="115000"/>
              </a:lnSpc>
              <a:buNone/>
            </a:pPr>
            <a:r>
              <a:rPr lang="en-US" sz="1100" dirty="0">
                <a:solidFill>
                  <a:srgbClr val="5B6675"/>
                </a:solidFill>
                <a:latin typeface="Calibri" pitchFamily="34" charset="0"/>
                <a:ea typeface="Calibri" pitchFamily="34" charset="-122"/>
                <a:cs typeface="Calibri" pitchFamily="34" charset="-120"/>
              </a:rPr>
              <a:t>Keng polosali internet, Wi-Fi va mobil tarmoqlar orqali uzluksiz bog'lanish</a:t>
            </a:r>
            <a:endParaRPr lang="en-US" sz="1100" dirty="0"/>
          </a:p>
        </p:txBody>
      </p:sp>
      <p:sp>
        <p:nvSpPr>
          <p:cNvPr id="10" name="Shape 7"/>
          <p:cNvSpPr/>
          <p:nvPr/>
        </p:nvSpPr>
        <p:spPr>
          <a:xfrm>
            <a:off x="3429000" y="2697480"/>
            <a:ext cx="2651760" cy="3108960"/>
          </a:xfrm>
          <a:prstGeom prst="roundRect">
            <a:avLst>
              <a:gd name="adj" fmla="val 2759"/>
            </a:avLst>
          </a:prstGeom>
          <a:solidFill>
            <a:srgbClr val="FFFFFF"/>
          </a:solidFill>
          <a:ln/>
          <a:effectLst>
            <a:outerShdw sx="100000" sy="100000" kx="0" ky="0" algn="bl" rotWithShape="0" blurRad="76200" dist="25400" dir="5400000">
              <a:srgbClr val="9AA7B5">
                <a:alpha val="25000"/>
              </a:srgbClr>
            </a:outerShdw>
          </a:effectLst>
        </p:spPr>
      </p:sp>
      <p:sp>
        <p:nvSpPr>
          <p:cNvPr id="11" name="Shape 8"/>
          <p:cNvSpPr/>
          <p:nvPr/>
        </p:nvSpPr>
        <p:spPr>
          <a:xfrm>
            <a:off x="4343400" y="3017520"/>
            <a:ext cx="822960" cy="822960"/>
          </a:xfrm>
          <a:prstGeom prst="ellipse">
            <a:avLst/>
          </a:prstGeom>
          <a:solidFill>
            <a:srgbClr val="1C7293"/>
          </a:solidFill>
          <a:ln/>
        </p:spPr>
      </p:sp>
      <p:pic>
        <p:nvPicPr>
          <p:cNvPr id="12" name="Image 1" descr="/home/claude/deck/icon_cloud.png">    </p:cNvPr>
          <p:cNvPicPr>
            <a:picLocks noChangeAspect="1"/>
          </p:cNvPicPr>
          <p:nvPr/>
        </p:nvPicPr>
        <p:blipFill>
          <a:blip r:embed="rId2"/>
          <a:stretch>
            <a:fillRect/>
          </a:stretch>
        </p:blipFill>
        <p:spPr>
          <a:xfrm>
            <a:off x="4557370" y="3231490"/>
            <a:ext cx="395021" cy="395021"/>
          </a:xfrm>
          <a:prstGeom prst="rect">
            <a:avLst/>
          </a:prstGeom>
        </p:spPr>
      </p:pic>
      <p:sp>
        <p:nvSpPr>
          <p:cNvPr id="13" name="Text 9"/>
          <p:cNvSpPr/>
          <p:nvPr/>
        </p:nvSpPr>
        <p:spPr>
          <a:xfrm>
            <a:off x="3566160" y="4023360"/>
            <a:ext cx="2377440" cy="594360"/>
          </a:xfrm>
          <a:prstGeom prst="rect">
            <a:avLst/>
          </a:prstGeom>
          <a:noFill/>
          <a:ln/>
        </p:spPr>
        <p:txBody>
          <a:bodyPr wrap="square" rtlCol="0" anchor="ctr"/>
          <a:lstStyle/>
          <a:p>
            <a:pPr algn="ctr" indent="0" marL="0">
              <a:buNone/>
            </a:pPr>
            <a:r>
              <a:rPr lang="en-US" sz="1350" b="1" dirty="0">
                <a:solidFill>
                  <a:srgbClr val="21295C"/>
                </a:solidFill>
                <a:latin typeface="Calibri" pitchFamily="34" charset="0"/>
                <a:ea typeface="Calibri" pitchFamily="34" charset="-122"/>
                <a:cs typeface="Calibri" pitchFamily="34" charset="-120"/>
              </a:rPr>
              <a:t>Bulutli texnologiyalar</a:t>
            </a:r>
            <a:endParaRPr lang="en-US" sz="1350" dirty="0"/>
          </a:p>
        </p:txBody>
      </p:sp>
      <p:sp>
        <p:nvSpPr>
          <p:cNvPr id="14" name="Text 10"/>
          <p:cNvSpPr/>
          <p:nvPr/>
        </p:nvSpPr>
        <p:spPr>
          <a:xfrm>
            <a:off x="3611880" y="4572000"/>
            <a:ext cx="2286000" cy="1143000"/>
          </a:xfrm>
          <a:prstGeom prst="rect">
            <a:avLst/>
          </a:prstGeom>
          <a:noFill/>
          <a:ln/>
        </p:spPr>
        <p:txBody>
          <a:bodyPr wrap="square" rtlCol="0" anchor="ctr"/>
          <a:lstStyle/>
          <a:p>
            <a:pPr algn="ctr" indent="0" marL="0">
              <a:lnSpc>
                <a:spcPct val="115000"/>
              </a:lnSpc>
              <a:buNone/>
            </a:pPr>
            <a:r>
              <a:rPr lang="en-US" sz="1100" dirty="0">
                <a:solidFill>
                  <a:srgbClr val="5B6675"/>
                </a:solidFill>
                <a:latin typeface="Calibri" pitchFamily="34" charset="0"/>
                <a:ea typeface="Calibri" pitchFamily="34" charset="-122"/>
                <a:cs typeface="Calibri" pitchFamily="34" charset="-120"/>
              </a:rPr>
              <a:t>Ma'lumot va dasturlarni masofadan saqlash hamda ishlatish imkoniyati</a:t>
            </a:r>
            <a:endParaRPr lang="en-US" sz="1100" dirty="0"/>
          </a:p>
        </p:txBody>
      </p:sp>
      <p:sp>
        <p:nvSpPr>
          <p:cNvPr id="15" name="Shape 11"/>
          <p:cNvSpPr/>
          <p:nvPr/>
        </p:nvSpPr>
        <p:spPr>
          <a:xfrm>
            <a:off x="6309360" y="2697480"/>
            <a:ext cx="2651760" cy="3108960"/>
          </a:xfrm>
          <a:prstGeom prst="roundRect">
            <a:avLst>
              <a:gd name="adj" fmla="val 2759"/>
            </a:avLst>
          </a:prstGeom>
          <a:solidFill>
            <a:srgbClr val="FFFFFF"/>
          </a:solidFill>
          <a:ln/>
          <a:effectLst>
            <a:outerShdw sx="100000" sy="100000" kx="0" ky="0" algn="bl" rotWithShape="0" blurRad="76200" dist="25400" dir="5400000">
              <a:srgbClr val="9AA7B5">
                <a:alpha val="25000"/>
              </a:srgbClr>
            </a:outerShdw>
          </a:effectLst>
        </p:spPr>
      </p:sp>
      <p:sp>
        <p:nvSpPr>
          <p:cNvPr id="16" name="Shape 12"/>
          <p:cNvSpPr/>
          <p:nvPr/>
        </p:nvSpPr>
        <p:spPr>
          <a:xfrm>
            <a:off x="7223760" y="3017520"/>
            <a:ext cx="822960" cy="822960"/>
          </a:xfrm>
          <a:prstGeom prst="ellipse">
            <a:avLst/>
          </a:prstGeom>
          <a:solidFill>
            <a:srgbClr val="21295C"/>
          </a:solidFill>
          <a:ln/>
        </p:spPr>
      </p:sp>
      <p:pic>
        <p:nvPicPr>
          <p:cNvPr id="17" name="Image 2" descr="/home/claude/deck/icon_database.png">    </p:cNvPr>
          <p:cNvPicPr>
            <a:picLocks noChangeAspect="1"/>
          </p:cNvPicPr>
          <p:nvPr/>
        </p:nvPicPr>
        <p:blipFill>
          <a:blip r:embed="rId3"/>
          <a:stretch>
            <a:fillRect/>
          </a:stretch>
        </p:blipFill>
        <p:spPr>
          <a:xfrm>
            <a:off x="7437730" y="3231490"/>
            <a:ext cx="395021" cy="395021"/>
          </a:xfrm>
          <a:prstGeom prst="rect">
            <a:avLst/>
          </a:prstGeom>
        </p:spPr>
      </p:pic>
      <p:sp>
        <p:nvSpPr>
          <p:cNvPr id="18" name="Text 13"/>
          <p:cNvSpPr/>
          <p:nvPr/>
        </p:nvSpPr>
        <p:spPr>
          <a:xfrm>
            <a:off x="6446520" y="4023360"/>
            <a:ext cx="2377440" cy="594360"/>
          </a:xfrm>
          <a:prstGeom prst="rect">
            <a:avLst/>
          </a:prstGeom>
          <a:noFill/>
          <a:ln/>
        </p:spPr>
        <p:txBody>
          <a:bodyPr wrap="square" rtlCol="0" anchor="ctr"/>
          <a:lstStyle/>
          <a:p>
            <a:pPr algn="ctr" indent="0" marL="0">
              <a:buNone/>
            </a:pPr>
            <a:r>
              <a:rPr lang="en-US" sz="1350" b="1" dirty="0">
                <a:solidFill>
                  <a:srgbClr val="21295C"/>
                </a:solidFill>
                <a:latin typeface="Calibri" pitchFamily="34" charset="0"/>
                <a:ea typeface="Calibri" pitchFamily="34" charset="-122"/>
                <a:cs typeface="Calibri" pitchFamily="34" charset="-120"/>
              </a:rPr>
              <a:t>Katta ma'lumotlar (Big Data)</a:t>
            </a:r>
            <a:endParaRPr lang="en-US" sz="1350" dirty="0"/>
          </a:p>
        </p:txBody>
      </p:sp>
      <p:sp>
        <p:nvSpPr>
          <p:cNvPr id="19" name="Text 14"/>
          <p:cNvSpPr/>
          <p:nvPr/>
        </p:nvSpPr>
        <p:spPr>
          <a:xfrm>
            <a:off x="6492240" y="4572000"/>
            <a:ext cx="2286000" cy="1143000"/>
          </a:xfrm>
          <a:prstGeom prst="rect">
            <a:avLst/>
          </a:prstGeom>
          <a:noFill/>
          <a:ln/>
        </p:spPr>
        <p:txBody>
          <a:bodyPr wrap="square" rtlCol="0" anchor="ctr"/>
          <a:lstStyle/>
          <a:p>
            <a:pPr algn="ctr" indent="0" marL="0">
              <a:lnSpc>
                <a:spcPct val="115000"/>
              </a:lnSpc>
              <a:buNone/>
            </a:pPr>
            <a:r>
              <a:rPr lang="en-US" sz="1100" dirty="0">
                <a:solidFill>
                  <a:srgbClr val="5B6675"/>
                </a:solidFill>
                <a:latin typeface="Calibri" pitchFamily="34" charset="0"/>
                <a:ea typeface="Calibri" pitchFamily="34" charset="-122"/>
                <a:cs typeface="Calibri" pitchFamily="34" charset="-120"/>
              </a:rPr>
              <a:t>Ta'lim jarayonidagi ma'lumotlarni yig'ish va tahlil qilish</a:t>
            </a:r>
            <a:endParaRPr lang="en-US" sz="1100" dirty="0"/>
          </a:p>
        </p:txBody>
      </p:sp>
      <p:sp>
        <p:nvSpPr>
          <p:cNvPr id="20" name="Shape 15"/>
          <p:cNvSpPr/>
          <p:nvPr/>
        </p:nvSpPr>
        <p:spPr>
          <a:xfrm>
            <a:off x="9189720" y="2697480"/>
            <a:ext cx="2651760" cy="3108960"/>
          </a:xfrm>
          <a:prstGeom prst="roundRect">
            <a:avLst>
              <a:gd name="adj" fmla="val 2759"/>
            </a:avLst>
          </a:prstGeom>
          <a:solidFill>
            <a:srgbClr val="FFFFFF"/>
          </a:solidFill>
          <a:ln/>
          <a:effectLst>
            <a:outerShdw sx="100000" sy="100000" kx="0" ky="0" algn="bl" rotWithShape="0" blurRad="76200" dist="25400" dir="5400000">
              <a:srgbClr val="9AA7B5">
                <a:alpha val="25000"/>
              </a:srgbClr>
            </a:outerShdw>
          </a:effectLst>
        </p:spPr>
      </p:sp>
      <p:sp>
        <p:nvSpPr>
          <p:cNvPr id="21" name="Shape 16"/>
          <p:cNvSpPr/>
          <p:nvPr/>
        </p:nvSpPr>
        <p:spPr>
          <a:xfrm>
            <a:off x="10104120" y="3017520"/>
            <a:ext cx="822960" cy="822960"/>
          </a:xfrm>
          <a:prstGeom prst="ellipse">
            <a:avLst/>
          </a:prstGeom>
          <a:solidFill>
            <a:srgbClr val="F2A93B"/>
          </a:solidFill>
          <a:ln/>
        </p:spPr>
      </p:sp>
      <p:pic>
        <p:nvPicPr>
          <p:cNvPr id="22" name="Image 3" descr="/home/claude/deck/icon_mobile.png">    </p:cNvPr>
          <p:cNvPicPr>
            <a:picLocks noChangeAspect="1"/>
          </p:cNvPicPr>
          <p:nvPr/>
        </p:nvPicPr>
        <p:blipFill>
          <a:blip r:embed="rId4"/>
          <a:stretch>
            <a:fillRect/>
          </a:stretch>
        </p:blipFill>
        <p:spPr>
          <a:xfrm>
            <a:off x="10318090" y="3231490"/>
            <a:ext cx="395021" cy="395021"/>
          </a:xfrm>
          <a:prstGeom prst="rect">
            <a:avLst/>
          </a:prstGeom>
        </p:spPr>
      </p:pic>
      <p:sp>
        <p:nvSpPr>
          <p:cNvPr id="23" name="Text 17"/>
          <p:cNvSpPr/>
          <p:nvPr/>
        </p:nvSpPr>
        <p:spPr>
          <a:xfrm>
            <a:off x="9326880" y="4023360"/>
            <a:ext cx="2377440" cy="594360"/>
          </a:xfrm>
          <a:prstGeom prst="rect">
            <a:avLst/>
          </a:prstGeom>
          <a:noFill/>
          <a:ln/>
        </p:spPr>
        <p:txBody>
          <a:bodyPr wrap="square" rtlCol="0" anchor="ctr"/>
          <a:lstStyle/>
          <a:p>
            <a:pPr algn="ctr" indent="0" marL="0">
              <a:buNone/>
            </a:pPr>
            <a:r>
              <a:rPr lang="en-US" sz="1350" b="1" dirty="0">
                <a:solidFill>
                  <a:srgbClr val="21295C"/>
                </a:solidFill>
                <a:latin typeface="Calibri" pitchFamily="34" charset="0"/>
                <a:ea typeface="Calibri" pitchFamily="34" charset="-122"/>
                <a:cs typeface="Calibri" pitchFamily="34" charset="-120"/>
              </a:rPr>
              <a:t>Mobil qurilmalar</a:t>
            </a:r>
            <a:endParaRPr lang="en-US" sz="1350" dirty="0"/>
          </a:p>
        </p:txBody>
      </p:sp>
      <p:sp>
        <p:nvSpPr>
          <p:cNvPr id="24" name="Text 18"/>
          <p:cNvSpPr/>
          <p:nvPr/>
        </p:nvSpPr>
        <p:spPr>
          <a:xfrm>
            <a:off x="9372600" y="4572000"/>
            <a:ext cx="2286000" cy="1143000"/>
          </a:xfrm>
          <a:prstGeom prst="rect">
            <a:avLst/>
          </a:prstGeom>
          <a:noFill/>
          <a:ln/>
        </p:spPr>
        <p:txBody>
          <a:bodyPr wrap="square" rtlCol="0" anchor="ctr"/>
          <a:lstStyle/>
          <a:p>
            <a:pPr algn="ctr" indent="0" marL="0">
              <a:lnSpc>
                <a:spcPct val="115000"/>
              </a:lnSpc>
              <a:buNone/>
            </a:pPr>
            <a:r>
              <a:rPr lang="en-US" sz="1100" dirty="0">
                <a:solidFill>
                  <a:srgbClr val="5B6675"/>
                </a:solidFill>
                <a:latin typeface="Calibri" pitchFamily="34" charset="0"/>
                <a:ea typeface="Calibri" pitchFamily="34" charset="-122"/>
                <a:cs typeface="Calibri" pitchFamily="34" charset="-120"/>
              </a:rPr>
              <a:t>Smartfon va planshetlar orqali istalgan joyda ta'lim olish</a:t>
            </a:r>
            <a:endParaRPr lang="en-US" sz="1100" dirty="0"/>
          </a:p>
        </p:txBody>
      </p:sp>
      <p:sp>
        <p:nvSpPr>
          <p:cNvPr id="25" name="Text 19"/>
          <p:cNvSpPr/>
          <p:nvPr/>
        </p:nvSpPr>
        <p:spPr>
          <a:xfrm>
            <a:off x="11475720" y="6473952"/>
            <a:ext cx="548640" cy="274320"/>
          </a:xfrm>
          <a:prstGeom prst="rect">
            <a:avLst/>
          </a:prstGeom>
          <a:noFill/>
          <a:ln/>
        </p:spPr>
        <p:txBody>
          <a:bodyPr wrap="square" rtlCol="0" anchor="ctr"/>
          <a:lstStyle/>
          <a:p>
            <a:pPr algn="r" indent="0" marL="0">
              <a:buNone/>
            </a:pPr>
            <a:r>
              <a:rPr lang="en-US" sz="1000" dirty="0">
                <a:solidFill>
                  <a:srgbClr val="5B6675"/>
                </a:solidFill>
                <a:latin typeface="Calibri" pitchFamily="34" charset="0"/>
                <a:ea typeface="Calibri" pitchFamily="34" charset="-122"/>
                <a:cs typeface="Calibri" pitchFamily="34" charset="-120"/>
              </a:rPr>
              <a:t>04</a:t>
            </a:r>
            <a:endParaRPr lang="en-US" sz="1000" dirty="0"/>
          </a:p>
        </p:txBody>
      </p:sp>
      <p:sp>
        <p:nvSpPr>
          <p:cNvPr id="26" name="Text 20"/>
          <p:cNvSpPr/>
          <p:nvPr/>
        </p:nvSpPr>
        <p:spPr>
          <a:xfrm>
            <a:off x="548640" y="6473952"/>
            <a:ext cx="3657600" cy="274320"/>
          </a:xfrm>
          <a:prstGeom prst="rect">
            <a:avLst/>
          </a:prstGeom>
          <a:noFill/>
          <a:ln/>
        </p:spPr>
        <p:txBody>
          <a:bodyPr wrap="square" rtlCol="0" anchor="ctr"/>
          <a:lstStyle/>
          <a:p>
            <a:pPr indent="0" marL="0">
              <a:buNone/>
            </a:pPr>
            <a:r>
              <a:rPr lang="en-US" sz="900" spc="100" kern="0" dirty="0">
                <a:solidFill>
                  <a:srgbClr val="5B6675"/>
                </a:solidFill>
                <a:latin typeface="Calibri" pitchFamily="34" charset="0"/>
                <a:ea typeface="Calibri" pitchFamily="34" charset="-122"/>
                <a:cs typeface="Calibri" pitchFamily="34" charset="-120"/>
              </a:rPr>
              <a:t>RAQAMLI TA'LIM</a:t>
            </a:r>
            <a:endParaRPr lang="en-US" sz="900" dirty="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name="Slide 5">
    <p:bg>
      <p:bgPr>
        <a:solidFill>
          <a:srgbClr val="F4F8FA"/>
        </a:solidFill>
      </p:bgPr>
    </p:bg>
    <p:spTree>
      <p:nvGrpSpPr>
        <p:cNvPr id="1" name=""/>
        <p:cNvGrpSpPr/>
        <p:nvPr/>
      </p:nvGrpSpPr>
      <p:grpSpPr>
        <a:xfrm>
          <a:off x="0" y="0"/>
          <a:ext cx="0" cy="0"/>
          <a:chOff x="0" y="0"/>
          <a:chExt cx="0" cy="0"/>
        </a:xfrm>
      </p:grpSpPr>
      <p:sp>
        <p:nvSpPr>
          <p:cNvPr id="2" name="Text 0"/>
          <p:cNvSpPr/>
          <p:nvPr/>
        </p:nvSpPr>
        <p:spPr>
          <a:xfrm>
            <a:off x="548640" y="384048"/>
            <a:ext cx="7315200" cy="320040"/>
          </a:xfrm>
          <a:prstGeom prst="rect">
            <a:avLst/>
          </a:prstGeom>
          <a:noFill/>
          <a:ln/>
        </p:spPr>
        <p:txBody>
          <a:bodyPr wrap="square" rtlCol="0" anchor="ctr"/>
          <a:lstStyle/>
          <a:p>
            <a:pPr indent="0" marL="0">
              <a:buNone/>
            </a:pPr>
            <a:r>
              <a:rPr lang="en-US" sz="1200" b="1" spc="200" kern="0" dirty="0">
                <a:solidFill>
                  <a:srgbClr val="1C7293"/>
                </a:solidFill>
                <a:latin typeface="Calibri" pitchFamily="34" charset="0"/>
                <a:ea typeface="Calibri" pitchFamily="34" charset="-122"/>
                <a:cs typeface="Calibri" pitchFamily="34" charset="-120"/>
              </a:rPr>
              <a:t>01 — ASOSIY TUSHUNCHALAR</a:t>
            </a:r>
            <a:endParaRPr lang="en-US" sz="1200" dirty="0"/>
          </a:p>
        </p:txBody>
      </p:sp>
      <p:sp>
        <p:nvSpPr>
          <p:cNvPr id="3" name="Text 1"/>
          <p:cNvSpPr/>
          <p:nvPr/>
        </p:nvSpPr>
        <p:spPr>
          <a:xfrm>
            <a:off x="548640" y="658368"/>
            <a:ext cx="11064240" cy="822960"/>
          </a:xfrm>
          <a:prstGeom prst="rect">
            <a:avLst/>
          </a:prstGeom>
          <a:noFill/>
          <a:ln/>
        </p:spPr>
        <p:txBody>
          <a:bodyPr wrap="square" rtlCol="0" anchor="ctr"/>
          <a:lstStyle/>
          <a:p>
            <a:pPr algn="l" indent="0" marL="0">
              <a:buNone/>
            </a:pPr>
            <a:r>
              <a:rPr lang="en-US" sz="3000" b="1" dirty="0">
                <a:solidFill>
                  <a:srgbClr val="21295C"/>
                </a:solidFill>
                <a:latin typeface="Cambria" pitchFamily="34" charset="0"/>
                <a:ea typeface="Cambria" pitchFamily="34" charset="-122"/>
                <a:cs typeface="Cambria" pitchFamily="34" charset="-120"/>
              </a:rPr>
              <a:t>Ta'limni raqamlashtirish mohiyati</a:t>
            </a:r>
            <a:endParaRPr lang="en-US" sz="3000" dirty="0"/>
          </a:p>
        </p:txBody>
      </p:sp>
      <p:sp>
        <p:nvSpPr>
          <p:cNvPr id="4" name="Shape 2"/>
          <p:cNvSpPr/>
          <p:nvPr/>
        </p:nvSpPr>
        <p:spPr>
          <a:xfrm>
            <a:off x="548640" y="1645920"/>
            <a:ext cx="5120640" cy="4480560"/>
          </a:xfrm>
          <a:prstGeom prst="roundRect">
            <a:avLst>
              <a:gd name="adj" fmla="val 1633"/>
            </a:avLst>
          </a:prstGeom>
          <a:solidFill>
            <a:srgbClr val="21295C"/>
          </a:solidFill>
          <a:ln/>
        </p:spPr>
      </p:sp>
      <p:sp>
        <p:nvSpPr>
          <p:cNvPr id="5" name="Text 3"/>
          <p:cNvSpPr/>
          <p:nvPr/>
        </p:nvSpPr>
        <p:spPr>
          <a:xfrm>
            <a:off x="868680" y="1920240"/>
            <a:ext cx="4572000" cy="457200"/>
          </a:xfrm>
          <a:prstGeom prst="rect">
            <a:avLst/>
          </a:prstGeom>
          <a:noFill/>
          <a:ln/>
        </p:spPr>
        <p:txBody>
          <a:bodyPr wrap="square" rtlCol="0" anchor="ctr"/>
          <a:lstStyle/>
          <a:p>
            <a:pPr indent="0" marL="0">
              <a:buNone/>
            </a:pPr>
            <a:r>
              <a:rPr lang="en-US" sz="1600" b="1" dirty="0">
                <a:solidFill>
                  <a:srgbClr val="F2A93B"/>
                </a:solidFill>
                <a:latin typeface="Cambria" pitchFamily="34" charset="0"/>
                <a:ea typeface="Cambria" pitchFamily="34" charset="-122"/>
                <a:cs typeface="Cambria" pitchFamily="34" charset="-120"/>
              </a:rPr>
              <a:t>Ta'limni raqamlashtirish</a:t>
            </a:r>
            <a:endParaRPr lang="en-US" sz="1600" dirty="0"/>
          </a:p>
        </p:txBody>
      </p:sp>
      <p:sp>
        <p:nvSpPr>
          <p:cNvPr id="6" name="Text 4"/>
          <p:cNvSpPr/>
          <p:nvPr/>
        </p:nvSpPr>
        <p:spPr>
          <a:xfrm>
            <a:off x="868680" y="2423160"/>
            <a:ext cx="4526280" cy="2377440"/>
          </a:xfrm>
          <a:prstGeom prst="rect">
            <a:avLst/>
          </a:prstGeom>
          <a:noFill/>
          <a:ln/>
        </p:spPr>
        <p:txBody>
          <a:bodyPr wrap="square" rtlCol="0" anchor="ctr"/>
          <a:lstStyle/>
          <a:p>
            <a:pPr indent="0" marL="0">
              <a:lnSpc>
                <a:spcPct val="130000"/>
              </a:lnSpc>
              <a:buNone/>
            </a:pPr>
            <a:r>
              <a:rPr lang="en-US" sz="1400" dirty="0">
                <a:solidFill>
                  <a:srgbClr val="FFFFFF"/>
                </a:solidFill>
                <a:latin typeface="Calibri" pitchFamily="34" charset="0"/>
                <a:ea typeface="Calibri" pitchFamily="34" charset="-122"/>
                <a:cs typeface="Calibri" pitchFamily="34" charset="-120"/>
              </a:rPr>
              <a:t>— ta'lim jarayonining barcha bosqichlarida (o'qitish, o'rganish, boshqarish va baholash) raqamli texnologiyalar hamda elektron resurslardan tizimli foydalanish orqali ta'lim sifatini yangi bosqichga ko'tarish jarayonidir.</a:t>
            </a:r>
            <a:endParaRPr lang="en-US" sz="1400" dirty="0"/>
          </a:p>
        </p:txBody>
      </p:sp>
      <p:sp>
        <p:nvSpPr>
          <p:cNvPr id="7" name="Text 5"/>
          <p:cNvSpPr/>
          <p:nvPr/>
        </p:nvSpPr>
        <p:spPr>
          <a:xfrm>
            <a:off x="868680" y="4937760"/>
            <a:ext cx="4526280" cy="1005840"/>
          </a:xfrm>
          <a:prstGeom prst="rect">
            <a:avLst/>
          </a:prstGeom>
          <a:noFill/>
          <a:ln/>
        </p:spPr>
        <p:txBody>
          <a:bodyPr wrap="square" rtlCol="0" anchor="ctr"/>
          <a:lstStyle/>
          <a:p>
            <a:pPr indent="0" marL="0">
              <a:buNone/>
            </a:pPr>
            <a:r>
              <a:rPr lang="en-US" sz="1250" i="1" dirty="0">
                <a:solidFill>
                  <a:srgbClr val="9FD1C7"/>
                </a:solidFill>
                <a:latin typeface="Calibri" pitchFamily="34" charset="0"/>
                <a:ea typeface="Calibri" pitchFamily="34" charset="-122"/>
                <a:cs typeface="Calibri" pitchFamily="34" charset="-120"/>
              </a:rPr>
              <a:t>“Texnologiya emas, pedagogik yondashuv — raqamlashtirishning markazida turadi”</a:t>
            </a:r>
            <a:endParaRPr lang="en-US" sz="1250" dirty="0"/>
          </a:p>
        </p:txBody>
      </p:sp>
      <p:sp>
        <p:nvSpPr>
          <p:cNvPr id="8" name="Shape 6"/>
          <p:cNvSpPr/>
          <p:nvPr/>
        </p:nvSpPr>
        <p:spPr>
          <a:xfrm>
            <a:off x="6035040" y="1691640"/>
            <a:ext cx="621792" cy="621792"/>
          </a:xfrm>
          <a:prstGeom prst="ellipse">
            <a:avLst/>
          </a:prstGeom>
          <a:solidFill>
            <a:srgbClr val="1C7293"/>
          </a:solidFill>
          <a:ln/>
        </p:spPr>
      </p:sp>
      <p:pic>
        <p:nvPicPr>
          <p:cNvPr id="9" name="Image 0" descr="/home/claude/deck/icon_book.png">    </p:cNvPr>
          <p:cNvPicPr>
            <a:picLocks noChangeAspect="1"/>
          </p:cNvPicPr>
          <p:nvPr/>
        </p:nvPicPr>
        <p:blipFill>
          <a:blip r:embed="rId1"/>
          <a:stretch>
            <a:fillRect/>
          </a:stretch>
        </p:blipFill>
        <p:spPr>
          <a:xfrm>
            <a:off x="6196706" y="1853306"/>
            <a:ext cx="298460" cy="298460"/>
          </a:xfrm>
          <a:prstGeom prst="rect">
            <a:avLst/>
          </a:prstGeom>
        </p:spPr>
      </p:pic>
      <p:sp>
        <p:nvSpPr>
          <p:cNvPr id="10" name="Text 7"/>
          <p:cNvSpPr/>
          <p:nvPr/>
        </p:nvSpPr>
        <p:spPr>
          <a:xfrm>
            <a:off x="6812280" y="1645920"/>
            <a:ext cx="4754880" cy="365760"/>
          </a:xfrm>
          <a:prstGeom prst="rect">
            <a:avLst/>
          </a:prstGeom>
          <a:noFill/>
          <a:ln/>
        </p:spPr>
        <p:txBody>
          <a:bodyPr wrap="square" rtlCol="0" anchor="ctr"/>
          <a:lstStyle/>
          <a:p>
            <a:pPr indent="0" marL="0">
              <a:buNone/>
            </a:pPr>
            <a:r>
              <a:rPr lang="en-US" sz="1400" b="1" dirty="0">
                <a:solidFill>
                  <a:srgbClr val="21295C"/>
                </a:solidFill>
                <a:latin typeface="Calibri" pitchFamily="34" charset="0"/>
                <a:ea typeface="Calibri" pitchFamily="34" charset="-122"/>
                <a:cs typeface="Calibri" pitchFamily="34" charset="-120"/>
              </a:rPr>
              <a:t>Kontent</a:t>
            </a:r>
            <a:endParaRPr lang="en-US" sz="1400" dirty="0"/>
          </a:p>
        </p:txBody>
      </p:sp>
      <p:sp>
        <p:nvSpPr>
          <p:cNvPr id="11" name="Text 8"/>
          <p:cNvSpPr/>
          <p:nvPr/>
        </p:nvSpPr>
        <p:spPr>
          <a:xfrm>
            <a:off x="6812280" y="1984248"/>
            <a:ext cx="4754880" cy="685800"/>
          </a:xfrm>
          <a:prstGeom prst="rect">
            <a:avLst/>
          </a:prstGeom>
          <a:noFill/>
          <a:ln/>
        </p:spPr>
        <p:txBody>
          <a:bodyPr wrap="square" rtlCol="0" anchor="ctr"/>
          <a:lstStyle/>
          <a:p>
            <a:pPr indent="0" marL="0">
              <a:lnSpc>
                <a:spcPct val="110000"/>
              </a:lnSpc>
              <a:buNone/>
            </a:pPr>
            <a:r>
              <a:rPr lang="en-US" sz="1150" dirty="0">
                <a:solidFill>
                  <a:srgbClr val="5B6675"/>
                </a:solidFill>
                <a:latin typeface="Calibri" pitchFamily="34" charset="0"/>
                <a:ea typeface="Calibri" pitchFamily="34" charset="-122"/>
                <a:cs typeface="Calibri" pitchFamily="34" charset="-120"/>
              </a:rPr>
              <a:t>Elektron darslik, video-dars, taqdimot va interaktiv materiallar</a:t>
            </a:r>
            <a:endParaRPr lang="en-US" sz="1150" dirty="0"/>
          </a:p>
        </p:txBody>
      </p:sp>
      <p:sp>
        <p:nvSpPr>
          <p:cNvPr id="12" name="Shape 9"/>
          <p:cNvSpPr/>
          <p:nvPr/>
        </p:nvSpPr>
        <p:spPr>
          <a:xfrm>
            <a:off x="6035040" y="2807208"/>
            <a:ext cx="621792" cy="621792"/>
          </a:xfrm>
          <a:prstGeom prst="ellipse">
            <a:avLst/>
          </a:prstGeom>
          <a:solidFill>
            <a:srgbClr val="1C7293"/>
          </a:solidFill>
          <a:ln/>
        </p:spPr>
      </p:sp>
      <p:pic>
        <p:nvPicPr>
          <p:cNvPr id="13" name="Image 1" descr="/home/claude/deck/icon_teacher.png">    </p:cNvPr>
          <p:cNvPicPr>
            <a:picLocks noChangeAspect="1"/>
          </p:cNvPicPr>
          <p:nvPr/>
        </p:nvPicPr>
        <p:blipFill>
          <a:blip r:embed="rId2"/>
          <a:stretch>
            <a:fillRect/>
          </a:stretch>
        </p:blipFill>
        <p:spPr>
          <a:xfrm>
            <a:off x="6196706" y="2968874"/>
            <a:ext cx="298460" cy="298460"/>
          </a:xfrm>
          <a:prstGeom prst="rect">
            <a:avLst/>
          </a:prstGeom>
        </p:spPr>
      </p:pic>
      <p:sp>
        <p:nvSpPr>
          <p:cNvPr id="14" name="Text 10"/>
          <p:cNvSpPr/>
          <p:nvPr/>
        </p:nvSpPr>
        <p:spPr>
          <a:xfrm>
            <a:off x="6812280" y="2761488"/>
            <a:ext cx="4754880" cy="365760"/>
          </a:xfrm>
          <a:prstGeom prst="rect">
            <a:avLst/>
          </a:prstGeom>
          <a:noFill/>
          <a:ln/>
        </p:spPr>
        <p:txBody>
          <a:bodyPr wrap="square" rtlCol="0" anchor="ctr"/>
          <a:lstStyle/>
          <a:p>
            <a:pPr indent="0" marL="0">
              <a:buNone/>
            </a:pPr>
            <a:r>
              <a:rPr lang="en-US" sz="1400" b="1" dirty="0">
                <a:solidFill>
                  <a:srgbClr val="21295C"/>
                </a:solidFill>
                <a:latin typeface="Calibri" pitchFamily="34" charset="0"/>
                <a:ea typeface="Calibri" pitchFamily="34" charset="-122"/>
                <a:cs typeface="Calibri" pitchFamily="34" charset="-120"/>
              </a:rPr>
              <a:t>Jarayon</a:t>
            </a:r>
            <a:endParaRPr lang="en-US" sz="1400" dirty="0"/>
          </a:p>
        </p:txBody>
      </p:sp>
      <p:sp>
        <p:nvSpPr>
          <p:cNvPr id="15" name="Text 11"/>
          <p:cNvSpPr/>
          <p:nvPr/>
        </p:nvSpPr>
        <p:spPr>
          <a:xfrm>
            <a:off x="6812280" y="3099816"/>
            <a:ext cx="4754880" cy="685800"/>
          </a:xfrm>
          <a:prstGeom prst="rect">
            <a:avLst/>
          </a:prstGeom>
          <a:noFill/>
          <a:ln/>
        </p:spPr>
        <p:txBody>
          <a:bodyPr wrap="square" rtlCol="0" anchor="ctr"/>
          <a:lstStyle/>
          <a:p>
            <a:pPr indent="0" marL="0">
              <a:lnSpc>
                <a:spcPct val="110000"/>
              </a:lnSpc>
              <a:buNone/>
            </a:pPr>
            <a:r>
              <a:rPr lang="en-US" sz="1150" dirty="0">
                <a:solidFill>
                  <a:srgbClr val="5B6675"/>
                </a:solidFill>
                <a:latin typeface="Calibri" pitchFamily="34" charset="0"/>
                <a:ea typeface="Calibri" pitchFamily="34" charset="-122"/>
                <a:cs typeface="Calibri" pitchFamily="34" charset="-120"/>
              </a:rPr>
              <a:t>O'qitish va o'rganish usullarining raqamli platformalarga integratsiyasi</a:t>
            </a:r>
            <a:endParaRPr lang="en-US" sz="1150" dirty="0"/>
          </a:p>
        </p:txBody>
      </p:sp>
      <p:sp>
        <p:nvSpPr>
          <p:cNvPr id="16" name="Shape 12"/>
          <p:cNvSpPr/>
          <p:nvPr/>
        </p:nvSpPr>
        <p:spPr>
          <a:xfrm>
            <a:off x="6035040" y="3922776"/>
            <a:ext cx="621792" cy="621792"/>
          </a:xfrm>
          <a:prstGeom prst="ellipse">
            <a:avLst/>
          </a:prstGeom>
          <a:solidFill>
            <a:srgbClr val="1C7293"/>
          </a:solidFill>
          <a:ln/>
        </p:spPr>
      </p:sp>
      <p:pic>
        <p:nvPicPr>
          <p:cNvPr id="17" name="Image 2" descr="/home/claude/deck/icon_cogs.png">    </p:cNvPr>
          <p:cNvPicPr>
            <a:picLocks noChangeAspect="1"/>
          </p:cNvPicPr>
          <p:nvPr/>
        </p:nvPicPr>
        <p:blipFill>
          <a:blip r:embed="rId3"/>
          <a:stretch>
            <a:fillRect/>
          </a:stretch>
        </p:blipFill>
        <p:spPr>
          <a:xfrm>
            <a:off x="6196706" y="4084442"/>
            <a:ext cx="298460" cy="298460"/>
          </a:xfrm>
          <a:prstGeom prst="rect">
            <a:avLst/>
          </a:prstGeom>
        </p:spPr>
      </p:pic>
      <p:sp>
        <p:nvSpPr>
          <p:cNvPr id="18" name="Text 13"/>
          <p:cNvSpPr/>
          <p:nvPr/>
        </p:nvSpPr>
        <p:spPr>
          <a:xfrm>
            <a:off x="6812280" y="3877056"/>
            <a:ext cx="4754880" cy="365760"/>
          </a:xfrm>
          <a:prstGeom prst="rect">
            <a:avLst/>
          </a:prstGeom>
          <a:noFill/>
          <a:ln/>
        </p:spPr>
        <p:txBody>
          <a:bodyPr wrap="square" rtlCol="0" anchor="ctr"/>
          <a:lstStyle/>
          <a:p>
            <a:pPr indent="0" marL="0">
              <a:buNone/>
            </a:pPr>
            <a:r>
              <a:rPr lang="en-US" sz="1400" b="1" dirty="0">
                <a:solidFill>
                  <a:srgbClr val="21295C"/>
                </a:solidFill>
                <a:latin typeface="Calibri" pitchFamily="34" charset="0"/>
                <a:ea typeface="Calibri" pitchFamily="34" charset="-122"/>
                <a:cs typeface="Calibri" pitchFamily="34" charset="-120"/>
              </a:rPr>
              <a:t>Boshqaruv</a:t>
            </a:r>
            <a:endParaRPr lang="en-US" sz="1400" dirty="0"/>
          </a:p>
        </p:txBody>
      </p:sp>
      <p:sp>
        <p:nvSpPr>
          <p:cNvPr id="19" name="Text 14"/>
          <p:cNvSpPr/>
          <p:nvPr/>
        </p:nvSpPr>
        <p:spPr>
          <a:xfrm>
            <a:off x="6812280" y="4215384"/>
            <a:ext cx="4754880" cy="685800"/>
          </a:xfrm>
          <a:prstGeom prst="rect">
            <a:avLst/>
          </a:prstGeom>
          <a:noFill/>
          <a:ln/>
        </p:spPr>
        <p:txBody>
          <a:bodyPr wrap="square" rtlCol="0" anchor="ctr"/>
          <a:lstStyle/>
          <a:p>
            <a:pPr indent="0" marL="0">
              <a:lnSpc>
                <a:spcPct val="110000"/>
              </a:lnSpc>
              <a:buNone/>
            </a:pPr>
            <a:r>
              <a:rPr lang="en-US" sz="1150" dirty="0">
                <a:solidFill>
                  <a:srgbClr val="5B6675"/>
                </a:solidFill>
                <a:latin typeface="Calibri" pitchFamily="34" charset="0"/>
                <a:ea typeface="Calibri" pitchFamily="34" charset="-122"/>
                <a:cs typeface="Calibri" pitchFamily="34" charset="-120"/>
              </a:rPr>
              <a:t>Ta'lim muassasasi faoliyatini elektron tizimlar orqali boshqarish</a:t>
            </a:r>
            <a:endParaRPr lang="en-US" sz="1150" dirty="0"/>
          </a:p>
        </p:txBody>
      </p:sp>
      <p:sp>
        <p:nvSpPr>
          <p:cNvPr id="20" name="Shape 15"/>
          <p:cNvSpPr/>
          <p:nvPr/>
        </p:nvSpPr>
        <p:spPr>
          <a:xfrm>
            <a:off x="6035040" y="5038344"/>
            <a:ext cx="621792" cy="621792"/>
          </a:xfrm>
          <a:prstGeom prst="ellipse">
            <a:avLst/>
          </a:prstGeom>
          <a:solidFill>
            <a:srgbClr val="1C7293"/>
          </a:solidFill>
          <a:ln/>
        </p:spPr>
      </p:sp>
      <p:pic>
        <p:nvPicPr>
          <p:cNvPr id="21" name="Image 3" descr="/home/claude/deck/icon_chart.png">    </p:cNvPr>
          <p:cNvPicPr>
            <a:picLocks noChangeAspect="1"/>
          </p:cNvPicPr>
          <p:nvPr/>
        </p:nvPicPr>
        <p:blipFill>
          <a:blip r:embed="rId4"/>
          <a:stretch>
            <a:fillRect/>
          </a:stretch>
        </p:blipFill>
        <p:spPr>
          <a:xfrm>
            <a:off x="6196706" y="5200010"/>
            <a:ext cx="298460" cy="298460"/>
          </a:xfrm>
          <a:prstGeom prst="rect">
            <a:avLst/>
          </a:prstGeom>
        </p:spPr>
      </p:pic>
      <p:sp>
        <p:nvSpPr>
          <p:cNvPr id="22" name="Text 16"/>
          <p:cNvSpPr/>
          <p:nvPr/>
        </p:nvSpPr>
        <p:spPr>
          <a:xfrm>
            <a:off x="6812280" y="4992624"/>
            <a:ext cx="4754880" cy="365760"/>
          </a:xfrm>
          <a:prstGeom prst="rect">
            <a:avLst/>
          </a:prstGeom>
          <a:noFill/>
          <a:ln/>
        </p:spPr>
        <p:txBody>
          <a:bodyPr wrap="square" rtlCol="0" anchor="ctr"/>
          <a:lstStyle/>
          <a:p>
            <a:pPr indent="0" marL="0">
              <a:buNone/>
            </a:pPr>
            <a:r>
              <a:rPr lang="en-US" sz="1400" b="1" dirty="0">
                <a:solidFill>
                  <a:srgbClr val="21295C"/>
                </a:solidFill>
                <a:latin typeface="Calibri" pitchFamily="34" charset="0"/>
                <a:ea typeface="Calibri" pitchFamily="34" charset="-122"/>
                <a:cs typeface="Calibri" pitchFamily="34" charset="-120"/>
              </a:rPr>
              <a:t>Baholash</a:t>
            </a:r>
            <a:endParaRPr lang="en-US" sz="1400" dirty="0"/>
          </a:p>
        </p:txBody>
      </p:sp>
      <p:sp>
        <p:nvSpPr>
          <p:cNvPr id="23" name="Text 17"/>
          <p:cNvSpPr/>
          <p:nvPr/>
        </p:nvSpPr>
        <p:spPr>
          <a:xfrm>
            <a:off x="6812280" y="5330952"/>
            <a:ext cx="4754880" cy="685800"/>
          </a:xfrm>
          <a:prstGeom prst="rect">
            <a:avLst/>
          </a:prstGeom>
          <a:noFill/>
          <a:ln/>
        </p:spPr>
        <p:txBody>
          <a:bodyPr wrap="square" rtlCol="0" anchor="ctr"/>
          <a:lstStyle/>
          <a:p>
            <a:pPr indent="0" marL="0">
              <a:lnSpc>
                <a:spcPct val="110000"/>
              </a:lnSpc>
              <a:buNone/>
            </a:pPr>
            <a:r>
              <a:rPr lang="en-US" sz="1150" dirty="0">
                <a:solidFill>
                  <a:srgbClr val="5B6675"/>
                </a:solidFill>
                <a:latin typeface="Calibri" pitchFamily="34" charset="0"/>
                <a:ea typeface="Calibri" pitchFamily="34" charset="-122"/>
                <a:cs typeface="Calibri" pitchFamily="34" charset="-120"/>
              </a:rPr>
              <a:t>Bilimni onlayn nazorat qilish va natijalarni tahlil qilish</a:t>
            </a:r>
            <a:endParaRPr lang="en-US" sz="1150" dirty="0"/>
          </a:p>
        </p:txBody>
      </p:sp>
      <p:sp>
        <p:nvSpPr>
          <p:cNvPr id="24" name="Text 18"/>
          <p:cNvSpPr/>
          <p:nvPr/>
        </p:nvSpPr>
        <p:spPr>
          <a:xfrm>
            <a:off x="11475720" y="6473952"/>
            <a:ext cx="548640" cy="274320"/>
          </a:xfrm>
          <a:prstGeom prst="rect">
            <a:avLst/>
          </a:prstGeom>
          <a:noFill/>
          <a:ln/>
        </p:spPr>
        <p:txBody>
          <a:bodyPr wrap="square" rtlCol="0" anchor="ctr"/>
          <a:lstStyle/>
          <a:p>
            <a:pPr algn="r" indent="0" marL="0">
              <a:buNone/>
            </a:pPr>
            <a:r>
              <a:rPr lang="en-US" sz="1000" dirty="0">
                <a:solidFill>
                  <a:srgbClr val="5B6675"/>
                </a:solidFill>
                <a:latin typeface="Calibri" pitchFamily="34" charset="0"/>
                <a:ea typeface="Calibri" pitchFamily="34" charset="-122"/>
                <a:cs typeface="Calibri" pitchFamily="34" charset="-120"/>
              </a:rPr>
              <a:t>05</a:t>
            </a:r>
            <a:endParaRPr lang="en-US" sz="1000" dirty="0"/>
          </a:p>
        </p:txBody>
      </p:sp>
      <p:sp>
        <p:nvSpPr>
          <p:cNvPr id="25" name="Text 19"/>
          <p:cNvSpPr/>
          <p:nvPr/>
        </p:nvSpPr>
        <p:spPr>
          <a:xfrm>
            <a:off x="548640" y="6473952"/>
            <a:ext cx="3657600" cy="274320"/>
          </a:xfrm>
          <a:prstGeom prst="rect">
            <a:avLst/>
          </a:prstGeom>
          <a:noFill/>
          <a:ln/>
        </p:spPr>
        <p:txBody>
          <a:bodyPr wrap="square" rtlCol="0" anchor="ctr"/>
          <a:lstStyle/>
          <a:p>
            <a:pPr indent="0" marL="0">
              <a:buNone/>
            </a:pPr>
            <a:r>
              <a:rPr lang="en-US" sz="900" spc="100" kern="0" dirty="0">
                <a:solidFill>
                  <a:srgbClr val="5B6675"/>
                </a:solidFill>
                <a:latin typeface="Calibri" pitchFamily="34" charset="0"/>
                <a:ea typeface="Calibri" pitchFamily="34" charset="-122"/>
                <a:cs typeface="Calibri" pitchFamily="34" charset="-120"/>
              </a:rPr>
              <a:t>RAQAMLI TA'LIM</a:t>
            </a:r>
            <a:endParaRPr lang="en-US" sz="9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name="Slide 6">
    <p:bg>
      <p:bgPr>
        <a:solidFill>
          <a:srgbClr val="F4F8FA"/>
        </a:solidFill>
      </p:bgPr>
    </p:bg>
    <p:spTree>
      <p:nvGrpSpPr>
        <p:cNvPr id="1" name=""/>
        <p:cNvGrpSpPr/>
        <p:nvPr/>
      </p:nvGrpSpPr>
      <p:grpSpPr>
        <a:xfrm>
          <a:off x="0" y="0"/>
          <a:ext cx="0" cy="0"/>
          <a:chOff x="0" y="0"/>
          <a:chExt cx="0" cy="0"/>
        </a:xfrm>
      </p:grpSpPr>
      <p:sp>
        <p:nvSpPr>
          <p:cNvPr id="2" name="Text 0"/>
          <p:cNvSpPr/>
          <p:nvPr/>
        </p:nvSpPr>
        <p:spPr>
          <a:xfrm>
            <a:off x="548640" y="384048"/>
            <a:ext cx="7315200" cy="320040"/>
          </a:xfrm>
          <a:prstGeom prst="rect">
            <a:avLst/>
          </a:prstGeom>
          <a:noFill/>
          <a:ln/>
        </p:spPr>
        <p:txBody>
          <a:bodyPr wrap="square" rtlCol="0" anchor="ctr"/>
          <a:lstStyle/>
          <a:p>
            <a:pPr indent="0" marL="0">
              <a:buNone/>
            </a:pPr>
            <a:r>
              <a:rPr lang="en-US" sz="1200" b="1" spc="200" kern="0" dirty="0">
                <a:solidFill>
                  <a:srgbClr val="1C7293"/>
                </a:solidFill>
                <a:latin typeface="Calibri" pitchFamily="34" charset="0"/>
                <a:ea typeface="Calibri" pitchFamily="34" charset="-122"/>
                <a:cs typeface="Calibri" pitchFamily="34" charset="-120"/>
              </a:rPr>
              <a:t>01 — ASOSIY TUSHUNCHALAR</a:t>
            </a:r>
            <a:endParaRPr lang="en-US" sz="1200" dirty="0"/>
          </a:p>
        </p:txBody>
      </p:sp>
      <p:sp>
        <p:nvSpPr>
          <p:cNvPr id="3" name="Text 1"/>
          <p:cNvSpPr/>
          <p:nvPr/>
        </p:nvSpPr>
        <p:spPr>
          <a:xfrm>
            <a:off x="548640" y="658368"/>
            <a:ext cx="11064240" cy="822960"/>
          </a:xfrm>
          <a:prstGeom prst="rect">
            <a:avLst/>
          </a:prstGeom>
          <a:noFill/>
          <a:ln/>
        </p:spPr>
        <p:txBody>
          <a:bodyPr wrap="square" rtlCol="0" anchor="ctr"/>
          <a:lstStyle/>
          <a:p>
            <a:pPr algn="l" indent="0" marL="0">
              <a:buNone/>
            </a:pPr>
            <a:r>
              <a:rPr lang="en-US" sz="3000" b="1" dirty="0">
                <a:solidFill>
                  <a:srgbClr val="21295C"/>
                </a:solidFill>
                <a:latin typeface="Cambria" pitchFamily="34" charset="0"/>
                <a:ea typeface="Cambria" pitchFamily="34" charset="-122"/>
                <a:cs typeface="Cambria" pitchFamily="34" charset="-120"/>
              </a:rPr>
              <a:t>Raqamlashtirishning maqsad va vazifalari</a:t>
            </a:r>
            <a:endParaRPr lang="en-US" sz="3000" dirty="0"/>
          </a:p>
        </p:txBody>
      </p:sp>
      <p:sp>
        <p:nvSpPr>
          <p:cNvPr id="4" name="Shape 2"/>
          <p:cNvSpPr/>
          <p:nvPr/>
        </p:nvSpPr>
        <p:spPr>
          <a:xfrm>
            <a:off x="548640" y="1691640"/>
            <a:ext cx="7040880" cy="1417320"/>
          </a:xfrm>
          <a:prstGeom prst="roundRect">
            <a:avLst>
              <a:gd name="adj" fmla="val 4516"/>
            </a:avLst>
          </a:prstGeom>
          <a:solidFill>
            <a:srgbClr val="FFFFFF"/>
          </a:solidFill>
          <a:ln/>
          <a:effectLst>
            <a:outerShdw sx="100000" sy="100000" kx="0" ky="0" algn="bl" rotWithShape="0" blurRad="63500" dist="25400" dir="5400000">
              <a:srgbClr val="9AA7B5">
                <a:alpha val="22000"/>
              </a:srgbClr>
            </a:outerShdw>
          </a:effectLst>
        </p:spPr>
      </p:sp>
      <p:sp>
        <p:nvSpPr>
          <p:cNvPr id="5" name="Shape 3"/>
          <p:cNvSpPr/>
          <p:nvPr/>
        </p:nvSpPr>
        <p:spPr>
          <a:xfrm>
            <a:off x="777240" y="2039112"/>
            <a:ext cx="731520" cy="731520"/>
          </a:xfrm>
          <a:prstGeom prst="ellipse">
            <a:avLst/>
          </a:prstGeom>
          <a:solidFill>
            <a:srgbClr val="065A82"/>
          </a:solidFill>
          <a:ln/>
        </p:spPr>
      </p:sp>
      <p:pic>
        <p:nvPicPr>
          <p:cNvPr id="6" name="Image 0" descr="/home/claude/deck/icon_target.png">    </p:cNvPr>
          <p:cNvPicPr>
            <a:picLocks noChangeAspect="1"/>
          </p:cNvPicPr>
          <p:nvPr/>
        </p:nvPicPr>
        <p:blipFill>
          <a:blip r:embed="rId1"/>
          <a:stretch>
            <a:fillRect/>
          </a:stretch>
        </p:blipFill>
        <p:spPr>
          <a:xfrm>
            <a:off x="967435" y="2229307"/>
            <a:ext cx="351130" cy="351130"/>
          </a:xfrm>
          <a:prstGeom prst="rect">
            <a:avLst/>
          </a:prstGeom>
        </p:spPr>
      </p:pic>
      <p:sp>
        <p:nvSpPr>
          <p:cNvPr id="7" name="Text 4"/>
          <p:cNvSpPr/>
          <p:nvPr/>
        </p:nvSpPr>
        <p:spPr>
          <a:xfrm>
            <a:off x="1691640" y="1828800"/>
            <a:ext cx="5669280" cy="457200"/>
          </a:xfrm>
          <a:prstGeom prst="rect">
            <a:avLst/>
          </a:prstGeom>
          <a:noFill/>
          <a:ln/>
        </p:spPr>
        <p:txBody>
          <a:bodyPr wrap="square" rtlCol="0" anchor="ctr"/>
          <a:lstStyle/>
          <a:p>
            <a:pPr indent="0" marL="0">
              <a:buNone/>
            </a:pPr>
            <a:r>
              <a:rPr lang="en-US" sz="1350" b="1" dirty="0">
                <a:solidFill>
                  <a:srgbClr val="21295C"/>
                </a:solidFill>
                <a:latin typeface="Calibri" pitchFamily="34" charset="0"/>
                <a:ea typeface="Calibri" pitchFamily="34" charset="-122"/>
                <a:cs typeface="Calibri" pitchFamily="34" charset="-120"/>
              </a:rPr>
              <a:t>Ta'lim sifatini oshirish</a:t>
            </a:r>
            <a:endParaRPr lang="en-US" sz="1350" dirty="0"/>
          </a:p>
        </p:txBody>
      </p:sp>
      <p:sp>
        <p:nvSpPr>
          <p:cNvPr id="8" name="Text 5"/>
          <p:cNvSpPr/>
          <p:nvPr/>
        </p:nvSpPr>
        <p:spPr>
          <a:xfrm>
            <a:off x="1691640" y="2258568"/>
            <a:ext cx="5669280" cy="777240"/>
          </a:xfrm>
          <a:prstGeom prst="rect">
            <a:avLst/>
          </a:prstGeom>
          <a:noFill/>
          <a:ln/>
        </p:spPr>
        <p:txBody>
          <a:bodyPr wrap="square" rtlCol="0" anchor="ctr"/>
          <a:lstStyle/>
          <a:p>
            <a:pPr indent="0" marL="0">
              <a:lnSpc>
                <a:spcPct val="110000"/>
              </a:lnSpc>
              <a:buNone/>
            </a:pPr>
            <a:r>
              <a:rPr lang="en-US" sz="1100" dirty="0">
                <a:solidFill>
                  <a:srgbClr val="5B6675"/>
                </a:solidFill>
                <a:latin typeface="Calibri" pitchFamily="34" charset="0"/>
                <a:ea typeface="Calibri" pitchFamily="34" charset="-122"/>
                <a:cs typeface="Calibri" pitchFamily="34" charset="-120"/>
              </a:rPr>
              <a:t>Zamonaviy metod va vositalar orqali o'zlashtirish darajasini yaxshilash</a:t>
            </a:r>
            <a:endParaRPr lang="en-US" sz="1100" dirty="0"/>
          </a:p>
        </p:txBody>
      </p:sp>
      <p:sp>
        <p:nvSpPr>
          <p:cNvPr id="9" name="Shape 6"/>
          <p:cNvSpPr/>
          <p:nvPr/>
        </p:nvSpPr>
        <p:spPr>
          <a:xfrm>
            <a:off x="548640" y="3291840"/>
            <a:ext cx="7040880" cy="1417320"/>
          </a:xfrm>
          <a:prstGeom prst="roundRect">
            <a:avLst>
              <a:gd name="adj" fmla="val 4516"/>
            </a:avLst>
          </a:prstGeom>
          <a:solidFill>
            <a:srgbClr val="FFFFFF"/>
          </a:solidFill>
          <a:ln/>
          <a:effectLst>
            <a:outerShdw sx="100000" sy="100000" kx="0" ky="0" algn="bl" rotWithShape="0" blurRad="63500" dist="25400" dir="5400000">
              <a:srgbClr val="9AA7B5">
                <a:alpha val="22000"/>
              </a:srgbClr>
            </a:outerShdw>
          </a:effectLst>
        </p:spPr>
      </p:sp>
      <p:sp>
        <p:nvSpPr>
          <p:cNvPr id="10" name="Shape 7"/>
          <p:cNvSpPr/>
          <p:nvPr/>
        </p:nvSpPr>
        <p:spPr>
          <a:xfrm>
            <a:off x="777240" y="3639312"/>
            <a:ext cx="731520" cy="731520"/>
          </a:xfrm>
          <a:prstGeom prst="ellipse">
            <a:avLst/>
          </a:prstGeom>
          <a:solidFill>
            <a:srgbClr val="065A82"/>
          </a:solidFill>
          <a:ln/>
        </p:spPr>
      </p:sp>
      <p:pic>
        <p:nvPicPr>
          <p:cNvPr id="11" name="Image 1" descr="/home/claude/deck/icon_users.png">    </p:cNvPr>
          <p:cNvPicPr>
            <a:picLocks noChangeAspect="1"/>
          </p:cNvPicPr>
          <p:nvPr/>
        </p:nvPicPr>
        <p:blipFill>
          <a:blip r:embed="rId2"/>
          <a:stretch>
            <a:fillRect/>
          </a:stretch>
        </p:blipFill>
        <p:spPr>
          <a:xfrm>
            <a:off x="967435" y="3829507"/>
            <a:ext cx="351130" cy="351130"/>
          </a:xfrm>
          <a:prstGeom prst="rect">
            <a:avLst/>
          </a:prstGeom>
        </p:spPr>
      </p:pic>
      <p:sp>
        <p:nvSpPr>
          <p:cNvPr id="12" name="Text 8"/>
          <p:cNvSpPr/>
          <p:nvPr/>
        </p:nvSpPr>
        <p:spPr>
          <a:xfrm>
            <a:off x="1691640" y="3429000"/>
            <a:ext cx="5669280" cy="457200"/>
          </a:xfrm>
          <a:prstGeom prst="rect">
            <a:avLst/>
          </a:prstGeom>
          <a:noFill/>
          <a:ln/>
        </p:spPr>
        <p:txBody>
          <a:bodyPr wrap="square" rtlCol="0" anchor="ctr"/>
          <a:lstStyle/>
          <a:p>
            <a:pPr indent="0" marL="0">
              <a:buNone/>
            </a:pPr>
            <a:r>
              <a:rPr lang="en-US" sz="1350" b="1" dirty="0">
                <a:solidFill>
                  <a:srgbClr val="21295C"/>
                </a:solidFill>
                <a:latin typeface="Calibri" pitchFamily="34" charset="0"/>
                <a:ea typeface="Calibri" pitchFamily="34" charset="-122"/>
                <a:cs typeface="Calibri" pitchFamily="34" charset="-120"/>
              </a:rPr>
              <a:t>Ta'limga teng kirish imkonini yaratish</a:t>
            </a:r>
            <a:endParaRPr lang="en-US" sz="1350" dirty="0"/>
          </a:p>
        </p:txBody>
      </p:sp>
      <p:sp>
        <p:nvSpPr>
          <p:cNvPr id="13" name="Text 9"/>
          <p:cNvSpPr/>
          <p:nvPr/>
        </p:nvSpPr>
        <p:spPr>
          <a:xfrm>
            <a:off x="1691640" y="3858768"/>
            <a:ext cx="5669280" cy="777240"/>
          </a:xfrm>
          <a:prstGeom prst="rect">
            <a:avLst/>
          </a:prstGeom>
          <a:noFill/>
          <a:ln/>
        </p:spPr>
        <p:txBody>
          <a:bodyPr wrap="square" rtlCol="0" anchor="ctr"/>
          <a:lstStyle/>
          <a:p>
            <a:pPr indent="0" marL="0">
              <a:lnSpc>
                <a:spcPct val="110000"/>
              </a:lnSpc>
              <a:buNone/>
            </a:pPr>
            <a:r>
              <a:rPr lang="en-US" sz="1100" dirty="0">
                <a:solidFill>
                  <a:srgbClr val="5B6675"/>
                </a:solidFill>
                <a:latin typeface="Calibri" pitchFamily="34" charset="0"/>
                <a:ea typeface="Calibri" pitchFamily="34" charset="-122"/>
                <a:cs typeface="Calibri" pitchFamily="34" charset="-120"/>
              </a:rPr>
              <a:t>Hudud va imkoniyatidan qat'i nazar sifatli ta'lim olish huquqini ta'minlash</a:t>
            </a:r>
            <a:endParaRPr lang="en-US" sz="1100" dirty="0"/>
          </a:p>
        </p:txBody>
      </p:sp>
      <p:sp>
        <p:nvSpPr>
          <p:cNvPr id="14" name="Shape 10"/>
          <p:cNvSpPr/>
          <p:nvPr/>
        </p:nvSpPr>
        <p:spPr>
          <a:xfrm>
            <a:off x="548640" y="4892040"/>
            <a:ext cx="7040880" cy="1417320"/>
          </a:xfrm>
          <a:prstGeom prst="roundRect">
            <a:avLst>
              <a:gd name="adj" fmla="val 4516"/>
            </a:avLst>
          </a:prstGeom>
          <a:solidFill>
            <a:srgbClr val="FFFFFF"/>
          </a:solidFill>
          <a:ln/>
          <a:effectLst>
            <a:outerShdw sx="100000" sy="100000" kx="0" ky="0" algn="bl" rotWithShape="0" blurRad="63500" dist="25400" dir="5400000">
              <a:srgbClr val="9AA7B5">
                <a:alpha val="22000"/>
              </a:srgbClr>
            </a:outerShdw>
          </a:effectLst>
        </p:spPr>
      </p:sp>
      <p:sp>
        <p:nvSpPr>
          <p:cNvPr id="15" name="Shape 11"/>
          <p:cNvSpPr/>
          <p:nvPr/>
        </p:nvSpPr>
        <p:spPr>
          <a:xfrm>
            <a:off x="777240" y="5239512"/>
            <a:ext cx="731520" cy="731520"/>
          </a:xfrm>
          <a:prstGeom prst="ellipse">
            <a:avLst/>
          </a:prstGeom>
          <a:solidFill>
            <a:srgbClr val="065A82"/>
          </a:solidFill>
          <a:ln/>
        </p:spPr>
      </p:sp>
      <p:pic>
        <p:nvPicPr>
          <p:cNvPr id="16" name="Image 2" descr="/home/claude/deck/icon_puzzle.png">    </p:cNvPr>
          <p:cNvPicPr>
            <a:picLocks noChangeAspect="1"/>
          </p:cNvPicPr>
          <p:nvPr/>
        </p:nvPicPr>
        <p:blipFill>
          <a:blip r:embed="rId3"/>
          <a:stretch>
            <a:fillRect/>
          </a:stretch>
        </p:blipFill>
        <p:spPr>
          <a:xfrm>
            <a:off x="967435" y="5429707"/>
            <a:ext cx="351130" cy="351130"/>
          </a:xfrm>
          <a:prstGeom prst="rect">
            <a:avLst/>
          </a:prstGeom>
        </p:spPr>
      </p:pic>
      <p:sp>
        <p:nvSpPr>
          <p:cNvPr id="17" name="Text 12"/>
          <p:cNvSpPr/>
          <p:nvPr/>
        </p:nvSpPr>
        <p:spPr>
          <a:xfrm>
            <a:off x="1691640" y="5029200"/>
            <a:ext cx="5669280" cy="457200"/>
          </a:xfrm>
          <a:prstGeom prst="rect">
            <a:avLst/>
          </a:prstGeom>
          <a:noFill/>
          <a:ln/>
        </p:spPr>
        <p:txBody>
          <a:bodyPr wrap="square" rtlCol="0" anchor="ctr"/>
          <a:lstStyle/>
          <a:p>
            <a:pPr indent="0" marL="0">
              <a:buNone/>
            </a:pPr>
            <a:r>
              <a:rPr lang="en-US" sz="1350" b="1" dirty="0">
                <a:solidFill>
                  <a:srgbClr val="21295C"/>
                </a:solidFill>
                <a:latin typeface="Calibri" pitchFamily="34" charset="0"/>
                <a:ea typeface="Calibri" pitchFamily="34" charset="-122"/>
                <a:cs typeface="Calibri" pitchFamily="34" charset="-120"/>
              </a:rPr>
              <a:t>Individuallashtirilgan ta'lim</a:t>
            </a:r>
            <a:endParaRPr lang="en-US" sz="1350" dirty="0"/>
          </a:p>
        </p:txBody>
      </p:sp>
      <p:sp>
        <p:nvSpPr>
          <p:cNvPr id="18" name="Text 13"/>
          <p:cNvSpPr/>
          <p:nvPr/>
        </p:nvSpPr>
        <p:spPr>
          <a:xfrm>
            <a:off x="1691640" y="5458968"/>
            <a:ext cx="5669280" cy="777240"/>
          </a:xfrm>
          <a:prstGeom prst="rect">
            <a:avLst/>
          </a:prstGeom>
          <a:noFill/>
          <a:ln/>
        </p:spPr>
        <p:txBody>
          <a:bodyPr wrap="square" rtlCol="0" anchor="ctr"/>
          <a:lstStyle/>
          <a:p>
            <a:pPr indent="0" marL="0">
              <a:lnSpc>
                <a:spcPct val="110000"/>
              </a:lnSpc>
              <a:buNone/>
            </a:pPr>
            <a:r>
              <a:rPr lang="en-US" sz="1100" dirty="0">
                <a:solidFill>
                  <a:srgbClr val="5B6675"/>
                </a:solidFill>
                <a:latin typeface="Calibri" pitchFamily="34" charset="0"/>
                <a:ea typeface="Calibri" pitchFamily="34" charset="-122"/>
                <a:cs typeface="Calibri" pitchFamily="34" charset="-120"/>
              </a:rPr>
              <a:t>Har bir o'quvchi ehtiyojiga moslashgan o'quv trayektoriyasi</a:t>
            </a:r>
            <a:endParaRPr lang="en-US" sz="1100" dirty="0"/>
          </a:p>
        </p:txBody>
      </p:sp>
      <p:sp>
        <p:nvSpPr>
          <p:cNvPr id="19" name="Shape 14"/>
          <p:cNvSpPr/>
          <p:nvPr/>
        </p:nvSpPr>
        <p:spPr>
          <a:xfrm>
            <a:off x="7772400" y="1691640"/>
            <a:ext cx="4023360" cy="1417320"/>
          </a:xfrm>
          <a:prstGeom prst="roundRect">
            <a:avLst>
              <a:gd name="adj" fmla="val 4516"/>
            </a:avLst>
          </a:prstGeom>
          <a:solidFill>
            <a:srgbClr val="FFFFFF"/>
          </a:solidFill>
          <a:ln/>
          <a:effectLst>
            <a:outerShdw sx="100000" sy="100000" kx="0" ky="0" algn="bl" rotWithShape="0" blurRad="63500" dist="25400" dir="5400000">
              <a:srgbClr val="9AA7B5">
                <a:alpha val="22000"/>
              </a:srgbClr>
            </a:outerShdw>
          </a:effectLst>
        </p:spPr>
      </p:sp>
      <p:sp>
        <p:nvSpPr>
          <p:cNvPr id="20" name="Shape 15"/>
          <p:cNvSpPr/>
          <p:nvPr/>
        </p:nvSpPr>
        <p:spPr>
          <a:xfrm>
            <a:off x="8001000" y="2039112"/>
            <a:ext cx="731520" cy="731520"/>
          </a:xfrm>
          <a:prstGeom prst="ellipse">
            <a:avLst/>
          </a:prstGeom>
          <a:solidFill>
            <a:srgbClr val="065A82"/>
          </a:solidFill>
          <a:ln/>
        </p:spPr>
      </p:sp>
      <p:pic>
        <p:nvPicPr>
          <p:cNvPr id="21" name="Image 3" descr="/home/claude/deck/icon_network.png">    </p:cNvPr>
          <p:cNvPicPr>
            <a:picLocks noChangeAspect="1"/>
          </p:cNvPicPr>
          <p:nvPr/>
        </p:nvPicPr>
        <p:blipFill>
          <a:blip r:embed="rId4"/>
          <a:stretch>
            <a:fillRect/>
          </a:stretch>
        </p:blipFill>
        <p:spPr>
          <a:xfrm>
            <a:off x="8191195" y="2229307"/>
            <a:ext cx="351130" cy="351130"/>
          </a:xfrm>
          <a:prstGeom prst="rect">
            <a:avLst/>
          </a:prstGeom>
        </p:spPr>
      </p:pic>
      <p:sp>
        <p:nvSpPr>
          <p:cNvPr id="22" name="Text 16"/>
          <p:cNvSpPr/>
          <p:nvPr/>
        </p:nvSpPr>
        <p:spPr>
          <a:xfrm>
            <a:off x="8915400" y="1828800"/>
            <a:ext cx="2651760" cy="457200"/>
          </a:xfrm>
          <a:prstGeom prst="rect">
            <a:avLst/>
          </a:prstGeom>
          <a:noFill/>
          <a:ln/>
        </p:spPr>
        <p:txBody>
          <a:bodyPr wrap="square" rtlCol="0" anchor="ctr"/>
          <a:lstStyle/>
          <a:p>
            <a:pPr indent="0" marL="0">
              <a:buNone/>
            </a:pPr>
            <a:r>
              <a:rPr lang="en-US" sz="1350" b="1" dirty="0">
                <a:solidFill>
                  <a:srgbClr val="21295C"/>
                </a:solidFill>
                <a:latin typeface="Calibri" pitchFamily="34" charset="0"/>
                <a:ea typeface="Calibri" pitchFamily="34" charset="-122"/>
                <a:cs typeface="Calibri" pitchFamily="34" charset="-120"/>
              </a:rPr>
              <a:t>Yagona axborot makonini shakllantirish</a:t>
            </a:r>
            <a:endParaRPr lang="en-US" sz="1350" dirty="0"/>
          </a:p>
        </p:txBody>
      </p:sp>
      <p:sp>
        <p:nvSpPr>
          <p:cNvPr id="23" name="Text 17"/>
          <p:cNvSpPr/>
          <p:nvPr/>
        </p:nvSpPr>
        <p:spPr>
          <a:xfrm>
            <a:off x="8915400" y="2258568"/>
            <a:ext cx="2651760" cy="777240"/>
          </a:xfrm>
          <a:prstGeom prst="rect">
            <a:avLst/>
          </a:prstGeom>
          <a:noFill/>
          <a:ln/>
        </p:spPr>
        <p:txBody>
          <a:bodyPr wrap="square" rtlCol="0" anchor="ctr"/>
          <a:lstStyle/>
          <a:p>
            <a:pPr indent="0" marL="0">
              <a:lnSpc>
                <a:spcPct val="110000"/>
              </a:lnSpc>
              <a:buNone/>
            </a:pPr>
            <a:r>
              <a:rPr lang="en-US" sz="1100" dirty="0">
                <a:solidFill>
                  <a:srgbClr val="5B6675"/>
                </a:solidFill>
                <a:latin typeface="Calibri" pitchFamily="34" charset="0"/>
                <a:ea typeface="Calibri" pitchFamily="34" charset="-122"/>
                <a:cs typeface="Calibri" pitchFamily="34" charset="-120"/>
              </a:rPr>
              <a:t>Ta'lim muassasalari o'rtasida ma'lumot almashinuvini raqamlashtirish</a:t>
            </a:r>
            <a:endParaRPr lang="en-US" sz="1100" dirty="0"/>
          </a:p>
        </p:txBody>
      </p:sp>
      <p:sp>
        <p:nvSpPr>
          <p:cNvPr id="24" name="Shape 18"/>
          <p:cNvSpPr/>
          <p:nvPr/>
        </p:nvSpPr>
        <p:spPr>
          <a:xfrm>
            <a:off x="7772400" y="3291840"/>
            <a:ext cx="4023360" cy="1417320"/>
          </a:xfrm>
          <a:prstGeom prst="roundRect">
            <a:avLst>
              <a:gd name="adj" fmla="val 4516"/>
            </a:avLst>
          </a:prstGeom>
          <a:solidFill>
            <a:srgbClr val="FFFFFF"/>
          </a:solidFill>
          <a:ln/>
          <a:effectLst>
            <a:outerShdw sx="100000" sy="100000" kx="0" ky="0" algn="bl" rotWithShape="0" blurRad="63500" dist="25400" dir="5400000">
              <a:srgbClr val="9AA7B5">
                <a:alpha val="22000"/>
              </a:srgbClr>
            </a:outerShdw>
          </a:effectLst>
        </p:spPr>
      </p:sp>
      <p:sp>
        <p:nvSpPr>
          <p:cNvPr id="25" name="Shape 19"/>
          <p:cNvSpPr/>
          <p:nvPr/>
        </p:nvSpPr>
        <p:spPr>
          <a:xfrm>
            <a:off x="8001000" y="3639312"/>
            <a:ext cx="731520" cy="731520"/>
          </a:xfrm>
          <a:prstGeom prst="ellipse">
            <a:avLst/>
          </a:prstGeom>
          <a:solidFill>
            <a:srgbClr val="065A82"/>
          </a:solidFill>
          <a:ln/>
        </p:spPr>
      </p:sp>
      <p:pic>
        <p:nvPicPr>
          <p:cNvPr id="26" name="Image 4" descr="/home/claude/deck/icon_gradcap.png">    </p:cNvPr>
          <p:cNvPicPr>
            <a:picLocks noChangeAspect="1"/>
          </p:cNvPicPr>
          <p:nvPr/>
        </p:nvPicPr>
        <p:blipFill>
          <a:blip r:embed="rId5"/>
          <a:stretch>
            <a:fillRect/>
          </a:stretch>
        </p:blipFill>
        <p:spPr>
          <a:xfrm>
            <a:off x="8191195" y="3829507"/>
            <a:ext cx="351130" cy="351130"/>
          </a:xfrm>
          <a:prstGeom prst="rect">
            <a:avLst/>
          </a:prstGeom>
        </p:spPr>
      </p:pic>
      <p:sp>
        <p:nvSpPr>
          <p:cNvPr id="27" name="Text 20"/>
          <p:cNvSpPr/>
          <p:nvPr/>
        </p:nvSpPr>
        <p:spPr>
          <a:xfrm>
            <a:off x="8915400" y="3429000"/>
            <a:ext cx="2651760" cy="457200"/>
          </a:xfrm>
          <a:prstGeom prst="rect">
            <a:avLst/>
          </a:prstGeom>
          <a:noFill/>
          <a:ln/>
        </p:spPr>
        <p:txBody>
          <a:bodyPr wrap="square" rtlCol="0" anchor="ctr"/>
          <a:lstStyle/>
          <a:p>
            <a:pPr indent="0" marL="0">
              <a:buNone/>
            </a:pPr>
            <a:r>
              <a:rPr lang="en-US" sz="1350" b="1" dirty="0">
                <a:solidFill>
                  <a:srgbClr val="21295C"/>
                </a:solidFill>
                <a:latin typeface="Calibri" pitchFamily="34" charset="0"/>
                <a:ea typeface="Calibri" pitchFamily="34" charset="-122"/>
                <a:cs typeface="Calibri" pitchFamily="34" charset="-120"/>
              </a:rPr>
              <a:t>Raqamli kompetensiyalarni rivojlantirish</a:t>
            </a:r>
            <a:endParaRPr lang="en-US" sz="1350" dirty="0"/>
          </a:p>
        </p:txBody>
      </p:sp>
      <p:sp>
        <p:nvSpPr>
          <p:cNvPr id="28" name="Text 21"/>
          <p:cNvSpPr/>
          <p:nvPr/>
        </p:nvSpPr>
        <p:spPr>
          <a:xfrm>
            <a:off x="8915400" y="3858768"/>
            <a:ext cx="2651760" cy="777240"/>
          </a:xfrm>
          <a:prstGeom prst="rect">
            <a:avLst/>
          </a:prstGeom>
          <a:noFill/>
          <a:ln/>
        </p:spPr>
        <p:txBody>
          <a:bodyPr wrap="square" rtlCol="0" anchor="ctr"/>
          <a:lstStyle/>
          <a:p>
            <a:pPr indent="0" marL="0">
              <a:lnSpc>
                <a:spcPct val="110000"/>
              </a:lnSpc>
              <a:buNone/>
            </a:pPr>
            <a:r>
              <a:rPr lang="en-US" sz="1100" dirty="0">
                <a:solidFill>
                  <a:srgbClr val="5B6675"/>
                </a:solidFill>
                <a:latin typeface="Calibri" pitchFamily="34" charset="0"/>
                <a:ea typeface="Calibri" pitchFamily="34" charset="-122"/>
                <a:cs typeface="Calibri" pitchFamily="34" charset="-120"/>
              </a:rPr>
              <a:t>O'qituvchi va o'quvchilarda zamonaviy raqamli ko'nikmalarni shakllantirish</a:t>
            </a:r>
            <a:endParaRPr lang="en-US" sz="1100" dirty="0"/>
          </a:p>
        </p:txBody>
      </p:sp>
      <p:sp>
        <p:nvSpPr>
          <p:cNvPr id="29" name="Text 22"/>
          <p:cNvSpPr/>
          <p:nvPr/>
        </p:nvSpPr>
        <p:spPr>
          <a:xfrm>
            <a:off x="11475720" y="6473952"/>
            <a:ext cx="548640" cy="274320"/>
          </a:xfrm>
          <a:prstGeom prst="rect">
            <a:avLst/>
          </a:prstGeom>
          <a:noFill/>
          <a:ln/>
        </p:spPr>
        <p:txBody>
          <a:bodyPr wrap="square" rtlCol="0" anchor="ctr"/>
          <a:lstStyle/>
          <a:p>
            <a:pPr algn="r" indent="0" marL="0">
              <a:buNone/>
            </a:pPr>
            <a:r>
              <a:rPr lang="en-US" sz="1000" dirty="0">
                <a:solidFill>
                  <a:srgbClr val="5B6675"/>
                </a:solidFill>
                <a:latin typeface="Calibri" pitchFamily="34" charset="0"/>
                <a:ea typeface="Calibri" pitchFamily="34" charset="-122"/>
                <a:cs typeface="Calibri" pitchFamily="34" charset="-120"/>
              </a:rPr>
              <a:t>06</a:t>
            </a:r>
            <a:endParaRPr lang="en-US" sz="1000" dirty="0"/>
          </a:p>
        </p:txBody>
      </p:sp>
      <p:sp>
        <p:nvSpPr>
          <p:cNvPr id="30" name="Text 23"/>
          <p:cNvSpPr/>
          <p:nvPr/>
        </p:nvSpPr>
        <p:spPr>
          <a:xfrm>
            <a:off x="548640" y="6473952"/>
            <a:ext cx="3657600" cy="274320"/>
          </a:xfrm>
          <a:prstGeom prst="rect">
            <a:avLst/>
          </a:prstGeom>
          <a:noFill/>
          <a:ln/>
        </p:spPr>
        <p:txBody>
          <a:bodyPr wrap="square" rtlCol="0" anchor="ctr"/>
          <a:lstStyle/>
          <a:p>
            <a:pPr indent="0" marL="0">
              <a:buNone/>
            </a:pPr>
            <a:r>
              <a:rPr lang="en-US" sz="900" spc="100" kern="0" dirty="0">
                <a:solidFill>
                  <a:srgbClr val="5B6675"/>
                </a:solidFill>
                <a:latin typeface="Calibri" pitchFamily="34" charset="0"/>
                <a:ea typeface="Calibri" pitchFamily="34" charset="-122"/>
                <a:cs typeface="Calibri" pitchFamily="34" charset="-120"/>
              </a:rPr>
              <a:t>RAQAMLI TA'LIM</a:t>
            </a:r>
            <a:endParaRPr lang="en-US" sz="900"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name="Slide 7">
    <p:bg>
      <p:bgPr>
        <a:solidFill>
          <a:srgbClr val="21295C"/>
        </a:solidFill>
      </p:bgPr>
    </p:bg>
    <p:spTree>
      <p:nvGrpSpPr>
        <p:cNvPr id="1" name=""/>
        <p:cNvGrpSpPr/>
        <p:nvPr/>
      </p:nvGrpSpPr>
      <p:grpSpPr>
        <a:xfrm>
          <a:off x="0" y="0"/>
          <a:ext cx="0" cy="0"/>
          <a:chOff x="0" y="0"/>
          <a:chExt cx="0" cy="0"/>
        </a:xfrm>
      </p:grpSpPr>
      <p:sp>
        <p:nvSpPr>
          <p:cNvPr id="2" name="Text 0"/>
          <p:cNvSpPr/>
          <p:nvPr/>
        </p:nvSpPr>
        <p:spPr>
          <a:xfrm>
            <a:off x="548640" y="384048"/>
            <a:ext cx="7315200" cy="320040"/>
          </a:xfrm>
          <a:prstGeom prst="rect">
            <a:avLst/>
          </a:prstGeom>
          <a:noFill/>
          <a:ln/>
        </p:spPr>
        <p:txBody>
          <a:bodyPr wrap="square" rtlCol="0" anchor="ctr"/>
          <a:lstStyle/>
          <a:p>
            <a:pPr indent="0" marL="0">
              <a:buNone/>
            </a:pPr>
            <a:r>
              <a:rPr lang="en-US" sz="1200" b="1" spc="200" kern="0" dirty="0">
                <a:solidFill>
                  <a:srgbClr val="F2A93B"/>
                </a:solidFill>
                <a:latin typeface="Calibri" pitchFamily="34" charset="0"/>
                <a:ea typeface="Calibri" pitchFamily="34" charset="-122"/>
                <a:cs typeface="Calibri" pitchFamily="34" charset="-120"/>
              </a:rPr>
              <a:t>01 — ASOSIY TUSHUNCHALAR</a:t>
            </a:r>
            <a:endParaRPr lang="en-US" sz="1200" dirty="0"/>
          </a:p>
        </p:txBody>
      </p:sp>
      <p:sp>
        <p:nvSpPr>
          <p:cNvPr id="3" name="Text 1"/>
          <p:cNvSpPr/>
          <p:nvPr/>
        </p:nvSpPr>
        <p:spPr>
          <a:xfrm>
            <a:off x="548640" y="658368"/>
            <a:ext cx="11064240" cy="822960"/>
          </a:xfrm>
          <a:prstGeom prst="rect">
            <a:avLst/>
          </a:prstGeom>
          <a:noFill/>
          <a:ln/>
        </p:spPr>
        <p:txBody>
          <a:bodyPr wrap="square" rtlCol="0" anchor="ctr"/>
          <a:lstStyle/>
          <a:p>
            <a:pPr algn="l" indent="0" marL="0">
              <a:buNone/>
            </a:pPr>
            <a:r>
              <a:rPr lang="en-US" sz="3000" b="1" dirty="0">
                <a:solidFill>
                  <a:srgbClr val="FFFFFF"/>
                </a:solidFill>
                <a:latin typeface="Cambria" pitchFamily="34" charset="0"/>
                <a:ea typeface="Cambria" pitchFamily="34" charset="-122"/>
                <a:cs typeface="Cambria" pitchFamily="34" charset="-120"/>
              </a:rPr>
              <a:t>Raqamli ta'limning rivojlanish bosqichlari</a:t>
            </a:r>
            <a:endParaRPr lang="en-US" sz="3000" dirty="0"/>
          </a:p>
        </p:txBody>
      </p:sp>
      <p:sp>
        <p:nvSpPr>
          <p:cNvPr id="4" name="Shape 2"/>
          <p:cNvSpPr/>
          <p:nvPr/>
        </p:nvSpPr>
        <p:spPr>
          <a:xfrm>
            <a:off x="1005840" y="3200400"/>
            <a:ext cx="10149840" cy="0"/>
          </a:xfrm>
          <a:prstGeom prst="line">
            <a:avLst/>
          </a:prstGeom>
          <a:noFill/>
          <a:ln w="25400">
            <a:solidFill>
              <a:srgbClr val="3E5C8A"/>
            </a:solidFill>
            <a:prstDash val="solid"/>
          </a:ln>
        </p:spPr>
      </p:sp>
      <p:sp>
        <p:nvSpPr>
          <p:cNvPr id="5" name="Shape 3"/>
          <p:cNvSpPr/>
          <p:nvPr/>
        </p:nvSpPr>
        <p:spPr>
          <a:xfrm>
            <a:off x="822960" y="2834640"/>
            <a:ext cx="731520" cy="731520"/>
          </a:xfrm>
          <a:prstGeom prst="ellipse">
            <a:avLst/>
          </a:prstGeom>
          <a:solidFill>
            <a:srgbClr val="F2A93B"/>
          </a:solidFill>
          <a:ln/>
        </p:spPr>
      </p:sp>
      <p:pic>
        <p:nvPicPr>
          <p:cNvPr id="6" name="Image 0" descr="/home/claude/deck/icon_cogs.png">    </p:cNvPr>
          <p:cNvPicPr>
            <a:picLocks noChangeAspect="1"/>
          </p:cNvPicPr>
          <p:nvPr/>
        </p:nvPicPr>
        <p:blipFill>
          <a:blip r:embed="rId1"/>
          <a:stretch>
            <a:fillRect/>
          </a:stretch>
        </p:blipFill>
        <p:spPr>
          <a:xfrm>
            <a:off x="1013155" y="3024835"/>
            <a:ext cx="351130" cy="351130"/>
          </a:xfrm>
          <a:prstGeom prst="rect">
            <a:avLst/>
          </a:prstGeom>
        </p:spPr>
      </p:pic>
      <p:sp>
        <p:nvSpPr>
          <p:cNvPr id="7" name="Text 4"/>
          <p:cNvSpPr/>
          <p:nvPr/>
        </p:nvSpPr>
        <p:spPr>
          <a:xfrm>
            <a:off x="365760" y="2331720"/>
            <a:ext cx="1645920" cy="365760"/>
          </a:xfrm>
          <a:prstGeom prst="rect">
            <a:avLst/>
          </a:prstGeom>
          <a:noFill/>
          <a:ln/>
        </p:spPr>
        <p:txBody>
          <a:bodyPr wrap="square" rtlCol="0" anchor="ctr"/>
          <a:lstStyle/>
          <a:p>
            <a:pPr algn="ctr" indent="0" marL="0">
              <a:buNone/>
            </a:pPr>
            <a:r>
              <a:rPr lang="en-US" sz="1300" b="1" dirty="0">
                <a:solidFill>
                  <a:srgbClr val="F2A93B"/>
                </a:solidFill>
                <a:latin typeface="Calibri" pitchFamily="34" charset="0"/>
                <a:ea typeface="Calibri" pitchFamily="34" charset="-122"/>
                <a:cs typeface="Calibri" pitchFamily="34" charset="-120"/>
              </a:rPr>
              <a:t>1980-90</a:t>
            </a:r>
            <a:endParaRPr lang="en-US" sz="1300" dirty="0"/>
          </a:p>
        </p:txBody>
      </p:sp>
      <p:sp>
        <p:nvSpPr>
          <p:cNvPr id="8" name="Text 5"/>
          <p:cNvSpPr/>
          <p:nvPr/>
        </p:nvSpPr>
        <p:spPr>
          <a:xfrm>
            <a:off x="137160" y="3749040"/>
            <a:ext cx="2103120" cy="548640"/>
          </a:xfrm>
          <a:prstGeom prst="rect">
            <a:avLst/>
          </a:prstGeom>
          <a:noFill/>
          <a:ln/>
        </p:spPr>
        <p:txBody>
          <a:bodyPr wrap="square" rtlCol="0" anchor="ctr"/>
          <a:lstStyle/>
          <a:p>
            <a:pPr algn="ctr" indent="0" marL="0">
              <a:buNone/>
            </a:pPr>
            <a:r>
              <a:rPr lang="en-US" sz="1300" b="1" dirty="0">
                <a:solidFill>
                  <a:srgbClr val="FFFFFF"/>
                </a:solidFill>
                <a:latin typeface="Calibri" pitchFamily="34" charset="0"/>
                <a:ea typeface="Calibri" pitchFamily="34" charset="-122"/>
                <a:cs typeface="Calibri" pitchFamily="34" charset="-120"/>
              </a:rPr>
              <a:t>Kompyuterlashtirish davri</a:t>
            </a:r>
            <a:endParaRPr lang="en-US" sz="1300" dirty="0"/>
          </a:p>
        </p:txBody>
      </p:sp>
      <p:sp>
        <p:nvSpPr>
          <p:cNvPr id="9" name="Text 6"/>
          <p:cNvSpPr/>
          <p:nvPr/>
        </p:nvSpPr>
        <p:spPr>
          <a:xfrm>
            <a:off x="45720" y="4297680"/>
            <a:ext cx="2286000" cy="1188720"/>
          </a:xfrm>
          <a:prstGeom prst="rect">
            <a:avLst/>
          </a:prstGeom>
          <a:noFill/>
          <a:ln/>
        </p:spPr>
        <p:txBody>
          <a:bodyPr wrap="square" rtlCol="0" anchor="ctr"/>
          <a:lstStyle/>
          <a:p>
            <a:pPr algn="ctr" indent="0" marL="0">
              <a:lnSpc>
                <a:spcPct val="115000"/>
              </a:lnSpc>
              <a:buNone/>
            </a:pPr>
            <a:r>
              <a:rPr lang="en-US" sz="1050" dirty="0">
                <a:solidFill>
                  <a:srgbClr val="AEC2D8"/>
                </a:solidFill>
                <a:latin typeface="Calibri" pitchFamily="34" charset="0"/>
                <a:ea typeface="Calibri" pitchFamily="34" charset="-122"/>
                <a:cs typeface="Calibri" pitchFamily="34" charset="-120"/>
              </a:rPr>
              <a:t>Ta'lim muassasalarida shaxsiy kompyuterlar joriy etila boshlandi</a:t>
            </a:r>
            <a:endParaRPr lang="en-US" sz="1050" dirty="0"/>
          </a:p>
        </p:txBody>
      </p:sp>
      <p:sp>
        <p:nvSpPr>
          <p:cNvPr id="10" name="Shape 7"/>
          <p:cNvSpPr/>
          <p:nvPr/>
        </p:nvSpPr>
        <p:spPr>
          <a:xfrm>
            <a:off x="3520440" y="2834640"/>
            <a:ext cx="731520" cy="731520"/>
          </a:xfrm>
          <a:prstGeom prst="ellipse">
            <a:avLst/>
          </a:prstGeom>
          <a:solidFill>
            <a:srgbClr val="F2A93B"/>
          </a:solidFill>
          <a:ln/>
        </p:spPr>
      </p:sp>
      <p:pic>
        <p:nvPicPr>
          <p:cNvPr id="11" name="Image 1" descr="/home/claude/deck/icon_globe.png">    </p:cNvPr>
          <p:cNvPicPr>
            <a:picLocks noChangeAspect="1"/>
          </p:cNvPicPr>
          <p:nvPr/>
        </p:nvPicPr>
        <p:blipFill>
          <a:blip r:embed="rId2"/>
          <a:stretch>
            <a:fillRect/>
          </a:stretch>
        </p:blipFill>
        <p:spPr>
          <a:xfrm>
            <a:off x="3710635" y="3024835"/>
            <a:ext cx="351130" cy="351130"/>
          </a:xfrm>
          <a:prstGeom prst="rect">
            <a:avLst/>
          </a:prstGeom>
        </p:spPr>
      </p:pic>
      <p:sp>
        <p:nvSpPr>
          <p:cNvPr id="12" name="Text 8"/>
          <p:cNvSpPr/>
          <p:nvPr/>
        </p:nvSpPr>
        <p:spPr>
          <a:xfrm>
            <a:off x="3063240" y="2331720"/>
            <a:ext cx="1645920" cy="365760"/>
          </a:xfrm>
          <a:prstGeom prst="rect">
            <a:avLst/>
          </a:prstGeom>
          <a:noFill/>
          <a:ln/>
        </p:spPr>
        <p:txBody>
          <a:bodyPr wrap="square" rtlCol="0" anchor="ctr"/>
          <a:lstStyle/>
          <a:p>
            <a:pPr algn="ctr" indent="0" marL="0">
              <a:buNone/>
            </a:pPr>
            <a:r>
              <a:rPr lang="en-US" sz="1300" b="1" dirty="0">
                <a:solidFill>
                  <a:srgbClr val="F2A93B"/>
                </a:solidFill>
                <a:latin typeface="Calibri" pitchFamily="34" charset="0"/>
                <a:ea typeface="Calibri" pitchFamily="34" charset="-122"/>
                <a:cs typeface="Calibri" pitchFamily="34" charset="-120"/>
              </a:rPr>
              <a:t>1995-2005</a:t>
            </a:r>
            <a:endParaRPr lang="en-US" sz="1300" dirty="0"/>
          </a:p>
        </p:txBody>
      </p:sp>
      <p:sp>
        <p:nvSpPr>
          <p:cNvPr id="13" name="Text 9"/>
          <p:cNvSpPr/>
          <p:nvPr/>
        </p:nvSpPr>
        <p:spPr>
          <a:xfrm>
            <a:off x="2834640" y="3749040"/>
            <a:ext cx="2103120" cy="548640"/>
          </a:xfrm>
          <a:prstGeom prst="rect">
            <a:avLst/>
          </a:prstGeom>
          <a:noFill/>
          <a:ln/>
        </p:spPr>
        <p:txBody>
          <a:bodyPr wrap="square" rtlCol="0" anchor="ctr"/>
          <a:lstStyle/>
          <a:p>
            <a:pPr algn="ctr" indent="0" marL="0">
              <a:buNone/>
            </a:pPr>
            <a:r>
              <a:rPr lang="en-US" sz="1300" b="1" dirty="0">
                <a:solidFill>
                  <a:srgbClr val="FFFFFF"/>
                </a:solidFill>
                <a:latin typeface="Calibri" pitchFamily="34" charset="0"/>
                <a:ea typeface="Calibri" pitchFamily="34" charset="-122"/>
                <a:cs typeface="Calibri" pitchFamily="34" charset="-120"/>
              </a:rPr>
              <a:t>Internet davri</a:t>
            </a:r>
            <a:endParaRPr lang="en-US" sz="1300" dirty="0"/>
          </a:p>
        </p:txBody>
      </p:sp>
      <p:sp>
        <p:nvSpPr>
          <p:cNvPr id="14" name="Text 10"/>
          <p:cNvSpPr/>
          <p:nvPr/>
        </p:nvSpPr>
        <p:spPr>
          <a:xfrm>
            <a:off x="2743200" y="4297680"/>
            <a:ext cx="2286000" cy="1188720"/>
          </a:xfrm>
          <a:prstGeom prst="rect">
            <a:avLst/>
          </a:prstGeom>
          <a:noFill/>
          <a:ln/>
        </p:spPr>
        <p:txBody>
          <a:bodyPr wrap="square" rtlCol="0" anchor="ctr"/>
          <a:lstStyle/>
          <a:p>
            <a:pPr algn="ctr" indent="0" marL="0">
              <a:lnSpc>
                <a:spcPct val="115000"/>
              </a:lnSpc>
              <a:buNone/>
            </a:pPr>
            <a:r>
              <a:rPr lang="en-US" sz="1050" dirty="0">
                <a:solidFill>
                  <a:srgbClr val="AEC2D8"/>
                </a:solidFill>
                <a:latin typeface="Calibri" pitchFamily="34" charset="0"/>
                <a:ea typeface="Calibri" pitchFamily="34" charset="-122"/>
                <a:cs typeface="Calibri" pitchFamily="34" charset="-120"/>
              </a:rPr>
              <a:t>Elektron pochta, veb-resurslar va birinchi masofaviy kurslar paydo bo'ldi</a:t>
            </a:r>
            <a:endParaRPr lang="en-US" sz="1050" dirty="0"/>
          </a:p>
        </p:txBody>
      </p:sp>
      <p:sp>
        <p:nvSpPr>
          <p:cNvPr id="15" name="Shape 11"/>
          <p:cNvSpPr/>
          <p:nvPr/>
        </p:nvSpPr>
        <p:spPr>
          <a:xfrm>
            <a:off x="6217920" y="2834640"/>
            <a:ext cx="731520" cy="731520"/>
          </a:xfrm>
          <a:prstGeom prst="ellipse">
            <a:avLst/>
          </a:prstGeom>
          <a:solidFill>
            <a:srgbClr val="F2A93B"/>
          </a:solidFill>
          <a:ln/>
        </p:spPr>
      </p:sp>
      <p:pic>
        <p:nvPicPr>
          <p:cNvPr id="16" name="Image 2" descr="/home/claude/deck/icon_cloud.png">    </p:cNvPr>
          <p:cNvPicPr>
            <a:picLocks noChangeAspect="1"/>
          </p:cNvPicPr>
          <p:nvPr/>
        </p:nvPicPr>
        <p:blipFill>
          <a:blip r:embed="rId3"/>
          <a:stretch>
            <a:fillRect/>
          </a:stretch>
        </p:blipFill>
        <p:spPr>
          <a:xfrm>
            <a:off x="6408115" y="3024835"/>
            <a:ext cx="351130" cy="351130"/>
          </a:xfrm>
          <a:prstGeom prst="rect">
            <a:avLst/>
          </a:prstGeom>
        </p:spPr>
      </p:pic>
      <p:sp>
        <p:nvSpPr>
          <p:cNvPr id="17" name="Text 12"/>
          <p:cNvSpPr/>
          <p:nvPr/>
        </p:nvSpPr>
        <p:spPr>
          <a:xfrm>
            <a:off x="5760720" y="2331720"/>
            <a:ext cx="1645920" cy="365760"/>
          </a:xfrm>
          <a:prstGeom prst="rect">
            <a:avLst/>
          </a:prstGeom>
          <a:noFill/>
          <a:ln/>
        </p:spPr>
        <p:txBody>
          <a:bodyPr wrap="square" rtlCol="0" anchor="ctr"/>
          <a:lstStyle/>
          <a:p>
            <a:pPr algn="ctr" indent="0" marL="0">
              <a:buNone/>
            </a:pPr>
            <a:r>
              <a:rPr lang="en-US" sz="1300" b="1" dirty="0">
                <a:solidFill>
                  <a:srgbClr val="F2A93B"/>
                </a:solidFill>
                <a:latin typeface="Calibri" pitchFamily="34" charset="0"/>
                <a:ea typeface="Calibri" pitchFamily="34" charset="-122"/>
                <a:cs typeface="Calibri" pitchFamily="34" charset="-120"/>
              </a:rPr>
              <a:t>2006-2019</a:t>
            </a:r>
            <a:endParaRPr lang="en-US" sz="1300" dirty="0"/>
          </a:p>
        </p:txBody>
      </p:sp>
      <p:sp>
        <p:nvSpPr>
          <p:cNvPr id="18" name="Text 13"/>
          <p:cNvSpPr/>
          <p:nvPr/>
        </p:nvSpPr>
        <p:spPr>
          <a:xfrm>
            <a:off x="5532120" y="3749040"/>
            <a:ext cx="2103120" cy="548640"/>
          </a:xfrm>
          <a:prstGeom prst="rect">
            <a:avLst/>
          </a:prstGeom>
          <a:noFill/>
          <a:ln/>
        </p:spPr>
        <p:txBody>
          <a:bodyPr wrap="square" rtlCol="0" anchor="ctr"/>
          <a:lstStyle/>
          <a:p>
            <a:pPr algn="ctr" indent="0" marL="0">
              <a:buNone/>
            </a:pPr>
            <a:r>
              <a:rPr lang="en-US" sz="1300" b="1" dirty="0">
                <a:solidFill>
                  <a:srgbClr val="FFFFFF"/>
                </a:solidFill>
                <a:latin typeface="Calibri" pitchFamily="34" charset="0"/>
                <a:ea typeface="Calibri" pitchFamily="34" charset="-122"/>
                <a:cs typeface="Calibri" pitchFamily="34" charset="-120"/>
              </a:rPr>
              <a:t>Mobil va bulutli davr</a:t>
            </a:r>
            <a:endParaRPr lang="en-US" sz="1300" dirty="0"/>
          </a:p>
        </p:txBody>
      </p:sp>
      <p:sp>
        <p:nvSpPr>
          <p:cNvPr id="19" name="Text 14"/>
          <p:cNvSpPr/>
          <p:nvPr/>
        </p:nvSpPr>
        <p:spPr>
          <a:xfrm>
            <a:off x="5440680" y="4297680"/>
            <a:ext cx="2286000" cy="1188720"/>
          </a:xfrm>
          <a:prstGeom prst="rect">
            <a:avLst/>
          </a:prstGeom>
          <a:noFill/>
          <a:ln/>
        </p:spPr>
        <p:txBody>
          <a:bodyPr wrap="square" rtlCol="0" anchor="ctr"/>
          <a:lstStyle/>
          <a:p>
            <a:pPr algn="ctr" indent="0" marL="0">
              <a:lnSpc>
                <a:spcPct val="115000"/>
              </a:lnSpc>
              <a:buNone/>
            </a:pPr>
            <a:r>
              <a:rPr lang="en-US" sz="1050" dirty="0">
                <a:solidFill>
                  <a:srgbClr val="AEC2D8"/>
                </a:solidFill>
                <a:latin typeface="Calibri" pitchFamily="34" charset="0"/>
                <a:ea typeface="Calibri" pitchFamily="34" charset="-122"/>
                <a:cs typeface="Calibri" pitchFamily="34" charset="-120"/>
              </a:rPr>
              <a:t>LMS tizimlari, mobil ilovalar va bulutli platformalar keng tarqaldi</a:t>
            </a:r>
            <a:endParaRPr lang="en-US" sz="1050" dirty="0"/>
          </a:p>
        </p:txBody>
      </p:sp>
      <p:sp>
        <p:nvSpPr>
          <p:cNvPr id="20" name="Shape 15"/>
          <p:cNvSpPr/>
          <p:nvPr/>
        </p:nvSpPr>
        <p:spPr>
          <a:xfrm>
            <a:off x="8915400" y="2834640"/>
            <a:ext cx="731520" cy="731520"/>
          </a:xfrm>
          <a:prstGeom prst="ellipse">
            <a:avLst/>
          </a:prstGeom>
          <a:solidFill>
            <a:srgbClr val="F2A93B"/>
          </a:solidFill>
          <a:ln/>
        </p:spPr>
      </p:sp>
      <p:pic>
        <p:nvPicPr>
          <p:cNvPr id="21" name="Image 3" descr="/home/claude/deck/icon_robot.png">    </p:cNvPr>
          <p:cNvPicPr>
            <a:picLocks noChangeAspect="1"/>
          </p:cNvPicPr>
          <p:nvPr/>
        </p:nvPicPr>
        <p:blipFill>
          <a:blip r:embed="rId4"/>
          <a:stretch>
            <a:fillRect/>
          </a:stretch>
        </p:blipFill>
        <p:spPr>
          <a:xfrm>
            <a:off x="9105595" y="3024835"/>
            <a:ext cx="351130" cy="351130"/>
          </a:xfrm>
          <a:prstGeom prst="rect">
            <a:avLst/>
          </a:prstGeom>
        </p:spPr>
      </p:pic>
      <p:sp>
        <p:nvSpPr>
          <p:cNvPr id="22" name="Text 16"/>
          <p:cNvSpPr/>
          <p:nvPr/>
        </p:nvSpPr>
        <p:spPr>
          <a:xfrm>
            <a:off x="8458200" y="2331720"/>
            <a:ext cx="1645920" cy="365760"/>
          </a:xfrm>
          <a:prstGeom prst="rect">
            <a:avLst/>
          </a:prstGeom>
          <a:noFill/>
          <a:ln/>
        </p:spPr>
        <p:txBody>
          <a:bodyPr wrap="square" rtlCol="0" anchor="ctr"/>
          <a:lstStyle/>
          <a:p>
            <a:pPr algn="ctr" indent="0" marL="0">
              <a:buNone/>
            </a:pPr>
            <a:r>
              <a:rPr lang="en-US" sz="1300" b="1" dirty="0">
                <a:solidFill>
                  <a:srgbClr val="F2A93B"/>
                </a:solidFill>
                <a:latin typeface="Calibri" pitchFamily="34" charset="0"/>
                <a:ea typeface="Calibri" pitchFamily="34" charset="-122"/>
                <a:cs typeface="Calibri" pitchFamily="34" charset="-120"/>
              </a:rPr>
              <a:t>2020 —</a:t>
            </a:r>
            <a:endParaRPr lang="en-US" sz="1300" dirty="0"/>
          </a:p>
        </p:txBody>
      </p:sp>
      <p:sp>
        <p:nvSpPr>
          <p:cNvPr id="23" name="Text 17"/>
          <p:cNvSpPr/>
          <p:nvPr/>
        </p:nvSpPr>
        <p:spPr>
          <a:xfrm>
            <a:off x="8229600" y="3749040"/>
            <a:ext cx="2103120" cy="548640"/>
          </a:xfrm>
          <a:prstGeom prst="rect">
            <a:avLst/>
          </a:prstGeom>
          <a:noFill/>
          <a:ln/>
        </p:spPr>
        <p:txBody>
          <a:bodyPr wrap="square" rtlCol="0" anchor="ctr"/>
          <a:lstStyle/>
          <a:p>
            <a:pPr algn="ctr" indent="0" marL="0">
              <a:buNone/>
            </a:pPr>
            <a:r>
              <a:rPr lang="en-US" sz="1300" b="1" dirty="0">
                <a:solidFill>
                  <a:srgbClr val="FFFFFF"/>
                </a:solidFill>
                <a:latin typeface="Calibri" pitchFamily="34" charset="0"/>
                <a:ea typeface="Calibri" pitchFamily="34" charset="-122"/>
                <a:cs typeface="Calibri" pitchFamily="34" charset="-120"/>
              </a:rPr>
              <a:t>Sun'iy intellekt davri</a:t>
            </a:r>
            <a:endParaRPr lang="en-US" sz="1300" dirty="0"/>
          </a:p>
        </p:txBody>
      </p:sp>
      <p:sp>
        <p:nvSpPr>
          <p:cNvPr id="24" name="Text 18"/>
          <p:cNvSpPr/>
          <p:nvPr/>
        </p:nvSpPr>
        <p:spPr>
          <a:xfrm>
            <a:off x="8138160" y="4297680"/>
            <a:ext cx="2286000" cy="1188720"/>
          </a:xfrm>
          <a:prstGeom prst="rect">
            <a:avLst/>
          </a:prstGeom>
          <a:noFill/>
          <a:ln/>
        </p:spPr>
        <p:txBody>
          <a:bodyPr wrap="square" rtlCol="0" anchor="ctr"/>
          <a:lstStyle/>
          <a:p>
            <a:pPr algn="ctr" indent="0" marL="0">
              <a:lnSpc>
                <a:spcPct val="115000"/>
              </a:lnSpc>
              <a:buNone/>
            </a:pPr>
            <a:r>
              <a:rPr lang="en-US" sz="1050" dirty="0">
                <a:solidFill>
                  <a:srgbClr val="AEC2D8"/>
                </a:solidFill>
                <a:latin typeface="Calibri" pitchFamily="34" charset="0"/>
                <a:ea typeface="Calibri" pitchFamily="34" charset="-122"/>
                <a:cs typeface="Calibri" pitchFamily="34" charset="-120"/>
              </a:rPr>
              <a:t>AI, adaptiv ta'lim va gibrid o'qitish modellari rivojlanmoqda</a:t>
            </a:r>
            <a:endParaRPr lang="en-US" sz="1050" dirty="0"/>
          </a:p>
        </p:txBody>
      </p:sp>
      <p:sp>
        <p:nvSpPr>
          <p:cNvPr id="25" name="Text 19"/>
          <p:cNvSpPr/>
          <p:nvPr/>
        </p:nvSpPr>
        <p:spPr>
          <a:xfrm>
            <a:off x="11475720" y="6473952"/>
            <a:ext cx="548640" cy="274320"/>
          </a:xfrm>
          <a:prstGeom prst="rect">
            <a:avLst/>
          </a:prstGeom>
          <a:noFill/>
          <a:ln/>
        </p:spPr>
        <p:txBody>
          <a:bodyPr wrap="square" rtlCol="0" anchor="ctr"/>
          <a:lstStyle/>
          <a:p>
            <a:pPr algn="r" indent="0" marL="0">
              <a:buNone/>
            </a:pPr>
            <a:r>
              <a:rPr lang="en-US" sz="1000" dirty="0">
                <a:solidFill>
                  <a:srgbClr val="5B6675"/>
                </a:solidFill>
                <a:latin typeface="Calibri" pitchFamily="34" charset="0"/>
                <a:ea typeface="Calibri" pitchFamily="34" charset="-122"/>
                <a:cs typeface="Calibri" pitchFamily="34" charset="-120"/>
              </a:rPr>
              <a:t>07</a:t>
            </a:r>
            <a:endParaRPr lang="en-US" sz="1000" dirty="0"/>
          </a:p>
        </p:txBody>
      </p:sp>
      <p:sp>
        <p:nvSpPr>
          <p:cNvPr id="26" name="Text 20"/>
          <p:cNvSpPr/>
          <p:nvPr/>
        </p:nvSpPr>
        <p:spPr>
          <a:xfrm>
            <a:off x="548640" y="6473952"/>
            <a:ext cx="3657600" cy="274320"/>
          </a:xfrm>
          <a:prstGeom prst="rect">
            <a:avLst/>
          </a:prstGeom>
          <a:noFill/>
          <a:ln/>
        </p:spPr>
        <p:txBody>
          <a:bodyPr wrap="square" rtlCol="0" anchor="ctr"/>
          <a:lstStyle/>
          <a:p>
            <a:pPr indent="0" marL="0">
              <a:buNone/>
            </a:pPr>
            <a:r>
              <a:rPr lang="en-US" sz="900" spc="100" kern="0" dirty="0">
                <a:solidFill>
                  <a:srgbClr val="C9D6E3"/>
                </a:solidFill>
                <a:latin typeface="Calibri" pitchFamily="34" charset="0"/>
                <a:ea typeface="Calibri" pitchFamily="34" charset="-122"/>
                <a:cs typeface="Calibri" pitchFamily="34" charset="-120"/>
              </a:rPr>
              <a:t>RAQAMLI TA'LIM</a:t>
            </a:r>
            <a:endParaRPr lang="en-US" sz="900" dirty="0"/>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name="Slide 8">
    <p:bg>
      <p:bgPr>
        <a:solidFill>
          <a:srgbClr val="F4F8FA"/>
        </a:solidFill>
      </p:bgPr>
    </p:bg>
    <p:spTree>
      <p:nvGrpSpPr>
        <p:cNvPr id="1" name=""/>
        <p:cNvGrpSpPr/>
        <p:nvPr/>
      </p:nvGrpSpPr>
      <p:grpSpPr>
        <a:xfrm>
          <a:off x="0" y="0"/>
          <a:ext cx="0" cy="0"/>
          <a:chOff x="0" y="0"/>
          <a:chExt cx="0" cy="0"/>
        </a:xfrm>
      </p:grpSpPr>
      <p:sp>
        <p:nvSpPr>
          <p:cNvPr id="2" name="Text 0"/>
          <p:cNvSpPr/>
          <p:nvPr/>
        </p:nvSpPr>
        <p:spPr>
          <a:xfrm>
            <a:off x="548640" y="384048"/>
            <a:ext cx="7315200" cy="320040"/>
          </a:xfrm>
          <a:prstGeom prst="rect">
            <a:avLst/>
          </a:prstGeom>
          <a:noFill/>
          <a:ln/>
        </p:spPr>
        <p:txBody>
          <a:bodyPr wrap="square" rtlCol="0" anchor="ctr"/>
          <a:lstStyle/>
          <a:p>
            <a:pPr indent="0" marL="0">
              <a:buNone/>
            </a:pPr>
            <a:r>
              <a:rPr lang="en-US" sz="1200" b="1" spc="200" kern="0" dirty="0">
                <a:solidFill>
                  <a:srgbClr val="1C7293"/>
                </a:solidFill>
                <a:latin typeface="Calibri" pitchFamily="34" charset="0"/>
                <a:ea typeface="Calibri" pitchFamily="34" charset="-122"/>
                <a:cs typeface="Calibri" pitchFamily="34" charset="-120"/>
              </a:rPr>
              <a:t>02 — RAQAMLI TA'LIM</a:t>
            </a:r>
            <a:endParaRPr lang="en-US" sz="1200" dirty="0"/>
          </a:p>
        </p:txBody>
      </p:sp>
      <p:sp>
        <p:nvSpPr>
          <p:cNvPr id="3" name="Text 1"/>
          <p:cNvSpPr/>
          <p:nvPr/>
        </p:nvSpPr>
        <p:spPr>
          <a:xfrm>
            <a:off x="548640" y="658368"/>
            <a:ext cx="11064240" cy="822960"/>
          </a:xfrm>
          <a:prstGeom prst="rect">
            <a:avLst/>
          </a:prstGeom>
          <a:noFill/>
          <a:ln/>
        </p:spPr>
        <p:txBody>
          <a:bodyPr wrap="square" rtlCol="0" anchor="ctr"/>
          <a:lstStyle/>
          <a:p>
            <a:pPr algn="l" indent="0" marL="0">
              <a:buNone/>
            </a:pPr>
            <a:r>
              <a:rPr lang="en-US" sz="3000" b="1" dirty="0">
                <a:solidFill>
                  <a:srgbClr val="21295C"/>
                </a:solidFill>
                <a:latin typeface="Cambria" pitchFamily="34" charset="0"/>
                <a:ea typeface="Cambria" pitchFamily="34" charset="-122"/>
                <a:cs typeface="Cambria" pitchFamily="34" charset="-120"/>
              </a:rPr>
              <a:t>Raqamli ta'lim turlari</a:t>
            </a:r>
            <a:endParaRPr lang="en-US" sz="3000" dirty="0"/>
          </a:p>
        </p:txBody>
      </p:sp>
      <p:sp>
        <p:nvSpPr>
          <p:cNvPr id="4" name="Shape 2"/>
          <p:cNvSpPr/>
          <p:nvPr/>
        </p:nvSpPr>
        <p:spPr>
          <a:xfrm>
            <a:off x="548640" y="1691640"/>
            <a:ext cx="5440680" cy="1965960"/>
          </a:xfrm>
          <a:prstGeom prst="roundRect">
            <a:avLst>
              <a:gd name="adj" fmla="val 3721"/>
            </a:avLst>
          </a:prstGeom>
          <a:solidFill>
            <a:srgbClr val="FFFFFF"/>
          </a:solidFill>
          <a:ln/>
          <a:effectLst>
            <a:outerShdw sx="100000" sy="100000" kx="0" ky="0" algn="bl" rotWithShape="0" blurRad="63500" dist="25400" dir="5400000">
              <a:srgbClr val="9AA7B5">
                <a:alpha val="22000"/>
              </a:srgbClr>
            </a:outerShdw>
          </a:effectLst>
        </p:spPr>
      </p:sp>
      <p:sp>
        <p:nvSpPr>
          <p:cNvPr id="5" name="Shape 3"/>
          <p:cNvSpPr/>
          <p:nvPr/>
        </p:nvSpPr>
        <p:spPr>
          <a:xfrm>
            <a:off x="822960" y="2011680"/>
            <a:ext cx="868680" cy="868680"/>
          </a:xfrm>
          <a:prstGeom prst="ellipse">
            <a:avLst/>
          </a:prstGeom>
          <a:solidFill>
            <a:srgbClr val="065A82"/>
          </a:solidFill>
          <a:ln/>
        </p:spPr>
      </p:sp>
      <p:pic>
        <p:nvPicPr>
          <p:cNvPr id="6" name="Image 0" descr="/home/claude/deck/icon_globe.png">    </p:cNvPr>
          <p:cNvPicPr>
            <a:picLocks noChangeAspect="1"/>
          </p:cNvPicPr>
          <p:nvPr/>
        </p:nvPicPr>
        <p:blipFill>
          <a:blip r:embed="rId1"/>
          <a:stretch>
            <a:fillRect/>
          </a:stretch>
        </p:blipFill>
        <p:spPr>
          <a:xfrm>
            <a:off x="1048817" y="2237537"/>
            <a:ext cx="416966" cy="416966"/>
          </a:xfrm>
          <a:prstGeom prst="rect">
            <a:avLst/>
          </a:prstGeom>
        </p:spPr>
      </p:pic>
      <p:sp>
        <p:nvSpPr>
          <p:cNvPr id="7" name="Text 4"/>
          <p:cNvSpPr/>
          <p:nvPr/>
        </p:nvSpPr>
        <p:spPr>
          <a:xfrm>
            <a:off x="1920240" y="1920240"/>
            <a:ext cx="3886200" cy="502920"/>
          </a:xfrm>
          <a:prstGeom prst="rect">
            <a:avLst/>
          </a:prstGeom>
          <a:noFill/>
          <a:ln/>
        </p:spPr>
        <p:txBody>
          <a:bodyPr wrap="square" rtlCol="0" anchor="ctr"/>
          <a:lstStyle/>
          <a:p>
            <a:pPr indent="0" marL="0">
              <a:buNone/>
            </a:pPr>
            <a:r>
              <a:rPr lang="en-US" sz="1600" b="1" dirty="0">
                <a:solidFill>
                  <a:srgbClr val="21295C"/>
                </a:solidFill>
                <a:latin typeface="Calibri" pitchFamily="34" charset="0"/>
                <a:ea typeface="Calibri" pitchFamily="34" charset="-122"/>
                <a:cs typeface="Calibri" pitchFamily="34" charset="-120"/>
              </a:rPr>
              <a:t>Onlayn ta'lim</a:t>
            </a:r>
            <a:endParaRPr lang="en-US" sz="1600" dirty="0"/>
          </a:p>
        </p:txBody>
      </p:sp>
      <p:sp>
        <p:nvSpPr>
          <p:cNvPr id="8" name="Text 5"/>
          <p:cNvSpPr/>
          <p:nvPr/>
        </p:nvSpPr>
        <p:spPr>
          <a:xfrm>
            <a:off x="1920240" y="2468880"/>
            <a:ext cx="3886200" cy="1051560"/>
          </a:xfrm>
          <a:prstGeom prst="rect">
            <a:avLst/>
          </a:prstGeom>
          <a:noFill/>
          <a:ln/>
        </p:spPr>
        <p:txBody>
          <a:bodyPr wrap="square" rtlCol="0" anchor="ctr"/>
          <a:lstStyle/>
          <a:p>
            <a:pPr indent="0" marL="0">
              <a:lnSpc>
                <a:spcPct val="120000"/>
              </a:lnSpc>
              <a:buNone/>
            </a:pPr>
            <a:r>
              <a:rPr lang="en-US" sz="1200" dirty="0">
                <a:solidFill>
                  <a:srgbClr val="5B6675"/>
                </a:solidFill>
                <a:latin typeface="Calibri" pitchFamily="34" charset="0"/>
                <a:ea typeface="Calibri" pitchFamily="34" charset="-122"/>
                <a:cs typeface="Calibri" pitchFamily="34" charset="-120"/>
              </a:rPr>
              <a:t>To'liq internet orqali, real vaqt yoki mustaqil rejimda tashkil etiladigan ta'lim</a:t>
            </a:r>
            <a:endParaRPr lang="en-US" sz="1200" dirty="0"/>
          </a:p>
        </p:txBody>
      </p:sp>
      <p:sp>
        <p:nvSpPr>
          <p:cNvPr id="9" name="Shape 6"/>
          <p:cNvSpPr/>
          <p:nvPr/>
        </p:nvSpPr>
        <p:spPr>
          <a:xfrm>
            <a:off x="6355080" y="1691640"/>
            <a:ext cx="5440680" cy="1965960"/>
          </a:xfrm>
          <a:prstGeom prst="roundRect">
            <a:avLst>
              <a:gd name="adj" fmla="val 3721"/>
            </a:avLst>
          </a:prstGeom>
          <a:solidFill>
            <a:srgbClr val="FFFFFF"/>
          </a:solidFill>
          <a:ln/>
          <a:effectLst>
            <a:outerShdw sx="100000" sy="100000" kx="0" ky="0" algn="bl" rotWithShape="0" blurRad="63500" dist="25400" dir="5400000">
              <a:srgbClr val="9AA7B5">
                <a:alpha val="22000"/>
              </a:srgbClr>
            </a:outerShdw>
          </a:effectLst>
        </p:spPr>
      </p:sp>
      <p:sp>
        <p:nvSpPr>
          <p:cNvPr id="10" name="Shape 7"/>
          <p:cNvSpPr/>
          <p:nvPr/>
        </p:nvSpPr>
        <p:spPr>
          <a:xfrm>
            <a:off x="6629400" y="2011680"/>
            <a:ext cx="868680" cy="868680"/>
          </a:xfrm>
          <a:prstGeom prst="ellipse">
            <a:avLst/>
          </a:prstGeom>
          <a:solidFill>
            <a:srgbClr val="1C7293"/>
          </a:solidFill>
          <a:ln/>
        </p:spPr>
      </p:sp>
      <p:pic>
        <p:nvPicPr>
          <p:cNvPr id="11" name="Image 1" descr="/home/claude/deck/icon_puzzle.png">    </p:cNvPr>
          <p:cNvPicPr>
            <a:picLocks noChangeAspect="1"/>
          </p:cNvPicPr>
          <p:nvPr/>
        </p:nvPicPr>
        <p:blipFill>
          <a:blip r:embed="rId2"/>
          <a:stretch>
            <a:fillRect/>
          </a:stretch>
        </p:blipFill>
        <p:spPr>
          <a:xfrm>
            <a:off x="6855257" y="2237537"/>
            <a:ext cx="416966" cy="416966"/>
          </a:xfrm>
          <a:prstGeom prst="rect">
            <a:avLst/>
          </a:prstGeom>
        </p:spPr>
      </p:pic>
      <p:sp>
        <p:nvSpPr>
          <p:cNvPr id="12" name="Text 8"/>
          <p:cNvSpPr/>
          <p:nvPr/>
        </p:nvSpPr>
        <p:spPr>
          <a:xfrm>
            <a:off x="7726680" y="1920240"/>
            <a:ext cx="3886200" cy="502920"/>
          </a:xfrm>
          <a:prstGeom prst="rect">
            <a:avLst/>
          </a:prstGeom>
          <a:noFill/>
          <a:ln/>
        </p:spPr>
        <p:txBody>
          <a:bodyPr wrap="square" rtlCol="0" anchor="ctr"/>
          <a:lstStyle/>
          <a:p>
            <a:pPr indent="0" marL="0">
              <a:buNone/>
            </a:pPr>
            <a:r>
              <a:rPr lang="en-US" sz="1600" b="1" dirty="0">
                <a:solidFill>
                  <a:srgbClr val="21295C"/>
                </a:solidFill>
                <a:latin typeface="Calibri" pitchFamily="34" charset="0"/>
                <a:ea typeface="Calibri" pitchFamily="34" charset="-122"/>
                <a:cs typeface="Calibri" pitchFamily="34" charset="-120"/>
              </a:rPr>
              <a:t>Aralash (blended) ta'lim</a:t>
            </a:r>
            <a:endParaRPr lang="en-US" sz="1600" dirty="0"/>
          </a:p>
        </p:txBody>
      </p:sp>
      <p:sp>
        <p:nvSpPr>
          <p:cNvPr id="13" name="Text 9"/>
          <p:cNvSpPr/>
          <p:nvPr/>
        </p:nvSpPr>
        <p:spPr>
          <a:xfrm>
            <a:off x="7726680" y="2468880"/>
            <a:ext cx="3886200" cy="1051560"/>
          </a:xfrm>
          <a:prstGeom prst="rect">
            <a:avLst/>
          </a:prstGeom>
          <a:noFill/>
          <a:ln/>
        </p:spPr>
        <p:txBody>
          <a:bodyPr wrap="square" rtlCol="0" anchor="ctr"/>
          <a:lstStyle/>
          <a:p>
            <a:pPr indent="0" marL="0">
              <a:lnSpc>
                <a:spcPct val="120000"/>
              </a:lnSpc>
              <a:buNone/>
            </a:pPr>
            <a:r>
              <a:rPr lang="en-US" sz="1200" dirty="0">
                <a:solidFill>
                  <a:srgbClr val="5B6675"/>
                </a:solidFill>
                <a:latin typeface="Calibri" pitchFamily="34" charset="0"/>
                <a:ea typeface="Calibri" pitchFamily="34" charset="-122"/>
                <a:cs typeface="Calibri" pitchFamily="34" charset="-120"/>
              </a:rPr>
              <a:t>An'anaviy auditoriya darslari bilan onlayn komponentlarning uyg'unlashuvi</a:t>
            </a:r>
            <a:endParaRPr lang="en-US" sz="1200" dirty="0"/>
          </a:p>
        </p:txBody>
      </p:sp>
      <p:sp>
        <p:nvSpPr>
          <p:cNvPr id="14" name="Shape 10"/>
          <p:cNvSpPr/>
          <p:nvPr/>
        </p:nvSpPr>
        <p:spPr>
          <a:xfrm>
            <a:off x="548640" y="3977640"/>
            <a:ext cx="5440680" cy="1965960"/>
          </a:xfrm>
          <a:prstGeom prst="roundRect">
            <a:avLst>
              <a:gd name="adj" fmla="val 3721"/>
            </a:avLst>
          </a:prstGeom>
          <a:solidFill>
            <a:srgbClr val="FFFFFF"/>
          </a:solidFill>
          <a:ln/>
          <a:effectLst>
            <a:outerShdw sx="100000" sy="100000" kx="0" ky="0" algn="bl" rotWithShape="0" blurRad="63500" dist="25400" dir="5400000">
              <a:srgbClr val="9AA7B5">
                <a:alpha val="22000"/>
              </a:srgbClr>
            </a:outerShdw>
          </a:effectLst>
        </p:spPr>
      </p:sp>
      <p:sp>
        <p:nvSpPr>
          <p:cNvPr id="15" name="Shape 11"/>
          <p:cNvSpPr/>
          <p:nvPr/>
        </p:nvSpPr>
        <p:spPr>
          <a:xfrm>
            <a:off x="822960" y="4297680"/>
            <a:ext cx="868680" cy="868680"/>
          </a:xfrm>
          <a:prstGeom prst="ellipse">
            <a:avLst/>
          </a:prstGeom>
          <a:solidFill>
            <a:srgbClr val="F2A93B"/>
          </a:solidFill>
          <a:ln/>
        </p:spPr>
      </p:sp>
      <p:pic>
        <p:nvPicPr>
          <p:cNvPr id="16" name="Image 2" descr="/home/claude/deck/icon_network.png">    </p:cNvPr>
          <p:cNvPicPr>
            <a:picLocks noChangeAspect="1"/>
          </p:cNvPicPr>
          <p:nvPr/>
        </p:nvPicPr>
        <p:blipFill>
          <a:blip r:embed="rId3"/>
          <a:stretch>
            <a:fillRect/>
          </a:stretch>
        </p:blipFill>
        <p:spPr>
          <a:xfrm>
            <a:off x="1048817" y="4523537"/>
            <a:ext cx="416966" cy="416966"/>
          </a:xfrm>
          <a:prstGeom prst="rect">
            <a:avLst/>
          </a:prstGeom>
        </p:spPr>
      </p:pic>
      <p:sp>
        <p:nvSpPr>
          <p:cNvPr id="17" name="Text 12"/>
          <p:cNvSpPr/>
          <p:nvPr/>
        </p:nvSpPr>
        <p:spPr>
          <a:xfrm>
            <a:off x="1920240" y="4206240"/>
            <a:ext cx="3886200" cy="502920"/>
          </a:xfrm>
          <a:prstGeom prst="rect">
            <a:avLst/>
          </a:prstGeom>
          <a:noFill/>
          <a:ln/>
        </p:spPr>
        <p:txBody>
          <a:bodyPr wrap="square" rtlCol="0" anchor="ctr"/>
          <a:lstStyle/>
          <a:p>
            <a:pPr indent="0" marL="0">
              <a:buNone/>
            </a:pPr>
            <a:r>
              <a:rPr lang="en-US" sz="1600" b="1" dirty="0">
                <a:solidFill>
                  <a:srgbClr val="21295C"/>
                </a:solidFill>
                <a:latin typeface="Calibri" pitchFamily="34" charset="0"/>
                <a:ea typeface="Calibri" pitchFamily="34" charset="-122"/>
                <a:cs typeface="Calibri" pitchFamily="34" charset="-120"/>
              </a:rPr>
              <a:t>Masofaviy ta'lim</a:t>
            </a:r>
            <a:endParaRPr lang="en-US" sz="1600" dirty="0"/>
          </a:p>
        </p:txBody>
      </p:sp>
      <p:sp>
        <p:nvSpPr>
          <p:cNvPr id="18" name="Text 13"/>
          <p:cNvSpPr/>
          <p:nvPr/>
        </p:nvSpPr>
        <p:spPr>
          <a:xfrm>
            <a:off x="1920240" y="4754880"/>
            <a:ext cx="3886200" cy="1051560"/>
          </a:xfrm>
          <a:prstGeom prst="rect">
            <a:avLst/>
          </a:prstGeom>
          <a:noFill/>
          <a:ln/>
        </p:spPr>
        <p:txBody>
          <a:bodyPr wrap="square" rtlCol="0" anchor="ctr"/>
          <a:lstStyle/>
          <a:p>
            <a:pPr indent="0" marL="0">
              <a:lnSpc>
                <a:spcPct val="120000"/>
              </a:lnSpc>
              <a:buNone/>
            </a:pPr>
            <a:r>
              <a:rPr lang="en-US" sz="1200" dirty="0">
                <a:solidFill>
                  <a:srgbClr val="5B6675"/>
                </a:solidFill>
                <a:latin typeface="Calibri" pitchFamily="34" charset="0"/>
                <a:ea typeface="Calibri" pitchFamily="34" charset="-122"/>
                <a:cs typeface="Calibri" pitchFamily="34" charset="-120"/>
              </a:rPr>
              <a:t>O'qituvchi va o'quvchi turli hududlarda bo'lgan holda tashkil etiladigan ta'lim</a:t>
            </a:r>
            <a:endParaRPr lang="en-US" sz="1200" dirty="0"/>
          </a:p>
        </p:txBody>
      </p:sp>
      <p:sp>
        <p:nvSpPr>
          <p:cNvPr id="19" name="Shape 14"/>
          <p:cNvSpPr/>
          <p:nvPr/>
        </p:nvSpPr>
        <p:spPr>
          <a:xfrm>
            <a:off x="6355080" y="3977640"/>
            <a:ext cx="5440680" cy="1965960"/>
          </a:xfrm>
          <a:prstGeom prst="roundRect">
            <a:avLst>
              <a:gd name="adj" fmla="val 3721"/>
            </a:avLst>
          </a:prstGeom>
          <a:solidFill>
            <a:srgbClr val="FFFFFF"/>
          </a:solidFill>
          <a:ln/>
          <a:effectLst>
            <a:outerShdw sx="100000" sy="100000" kx="0" ky="0" algn="bl" rotWithShape="0" blurRad="63500" dist="25400" dir="5400000">
              <a:srgbClr val="9AA7B5">
                <a:alpha val="22000"/>
              </a:srgbClr>
            </a:outerShdw>
          </a:effectLst>
        </p:spPr>
      </p:sp>
      <p:sp>
        <p:nvSpPr>
          <p:cNvPr id="20" name="Shape 15"/>
          <p:cNvSpPr/>
          <p:nvPr/>
        </p:nvSpPr>
        <p:spPr>
          <a:xfrm>
            <a:off x="6629400" y="4297680"/>
            <a:ext cx="868680" cy="868680"/>
          </a:xfrm>
          <a:prstGeom prst="ellipse">
            <a:avLst/>
          </a:prstGeom>
          <a:solidFill>
            <a:srgbClr val="21295C"/>
          </a:solidFill>
          <a:ln/>
        </p:spPr>
      </p:sp>
      <p:pic>
        <p:nvPicPr>
          <p:cNvPr id="21" name="Image 3" descr="/home/claude/deck/icon_mobile.png">    </p:cNvPr>
          <p:cNvPicPr>
            <a:picLocks noChangeAspect="1"/>
          </p:cNvPicPr>
          <p:nvPr/>
        </p:nvPicPr>
        <p:blipFill>
          <a:blip r:embed="rId4"/>
          <a:stretch>
            <a:fillRect/>
          </a:stretch>
        </p:blipFill>
        <p:spPr>
          <a:xfrm>
            <a:off x="6855257" y="4523537"/>
            <a:ext cx="416966" cy="416966"/>
          </a:xfrm>
          <a:prstGeom prst="rect">
            <a:avLst/>
          </a:prstGeom>
        </p:spPr>
      </p:pic>
      <p:sp>
        <p:nvSpPr>
          <p:cNvPr id="22" name="Text 16"/>
          <p:cNvSpPr/>
          <p:nvPr/>
        </p:nvSpPr>
        <p:spPr>
          <a:xfrm>
            <a:off x="7726680" y="4206240"/>
            <a:ext cx="3886200" cy="502920"/>
          </a:xfrm>
          <a:prstGeom prst="rect">
            <a:avLst/>
          </a:prstGeom>
          <a:noFill/>
          <a:ln/>
        </p:spPr>
        <p:txBody>
          <a:bodyPr wrap="square" rtlCol="0" anchor="ctr"/>
          <a:lstStyle/>
          <a:p>
            <a:pPr indent="0" marL="0">
              <a:buNone/>
            </a:pPr>
            <a:r>
              <a:rPr lang="en-US" sz="1600" b="1" dirty="0">
                <a:solidFill>
                  <a:srgbClr val="21295C"/>
                </a:solidFill>
                <a:latin typeface="Calibri" pitchFamily="34" charset="0"/>
                <a:ea typeface="Calibri" pitchFamily="34" charset="-122"/>
                <a:cs typeface="Calibri" pitchFamily="34" charset="-120"/>
              </a:rPr>
              <a:t>Mobil ta'lim (m-learning)</a:t>
            </a:r>
            <a:endParaRPr lang="en-US" sz="1600" dirty="0"/>
          </a:p>
        </p:txBody>
      </p:sp>
      <p:sp>
        <p:nvSpPr>
          <p:cNvPr id="23" name="Text 17"/>
          <p:cNvSpPr/>
          <p:nvPr/>
        </p:nvSpPr>
        <p:spPr>
          <a:xfrm>
            <a:off x="7726680" y="4754880"/>
            <a:ext cx="3886200" cy="1051560"/>
          </a:xfrm>
          <a:prstGeom prst="rect">
            <a:avLst/>
          </a:prstGeom>
          <a:noFill/>
          <a:ln/>
        </p:spPr>
        <p:txBody>
          <a:bodyPr wrap="square" rtlCol="0" anchor="ctr"/>
          <a:lstStyle/>
          <a:p>
            <a:pPr indent="0" marL="0">
              <a:lnSpc>
                <a:spcPct val="120000"/>
              </a:lnSpc>
              <a:buNone/>
            </a:pPr>
            <a:r>
              <a:rPr lang="en-US" sz="1200" dirty="0">
                <a:solidFill>
                  <a:srgbClr val="5B6675"/>
                </a:solidFill>
                <a:latin typeface="Calibri" pitchFamily="34" charset="0"/>
                <a:ea typeface="Calibri" pitchFamily="34" charset="-122"/>
                <a:cs typeface="Calibri" pitchFamily="34" charset="-120"/>
              </a:rPr>
              <a:t>Smartfon va planshet ilovalari orqali istalgan joy va vaqtda o'rganish</a:t>
            </a:r>
            <a:endParaRPr lang="en-US" sz="1200" dirty="0"/>
          </a:p>
        </p:txBody>
      </p:sp>
      <p:sp>
        <p:nvSpPr>
          <p:cNvPr id="24" name="Text 18"/>
          <p:cNvSpPr/>
          <p:nvPr/>
        </p:nvSpPr>
        <p:spPr>
          <a:xfrm>
            <a:off x="11475720" y="6473952"/>
            <a:ext cx="548640" cy="274320"/>
          </a:xfrm>
          <a:prstGeom prst="rect">
            <a:avLst/>
          </a:prstGeom>
          <a:noFill/>
          <a:ln/>
        </p:spPr>
        <p:txBody>
          <a:bodyPr wrap="square" rtlCol="0" anchor="ctr"/>
          <a:lstStyle/>
          <a:p>
            <a:pPr algn="r" indent="0" marL="0">
              <a:buNone/>
            </a:pPr>
            <a:r>
              <a:rPr lang="en-US" sz="1000" dirty="0">
                <a:solidFill>
                  <a:srgbClr val="5B6675"/>
                </a:solidFill>
                <a:latin typeface="Calibri" pitchFamily="34" charset="0"/>
                <a:ea typeface="Calibri" pitchFamily="34" charset="-122"/>
                <a:cs typeface="Calibri" pitchFamily="34" charset="-120"/>
              </a:rPr>
              <a:t>08</a:t>
            </a:r>
            <a:endParaRPr lang="en-US" sz="1000" dirty="0"/>
          </a:p>
        </p:txBody>
      </p:sp>
      <p:sp>
        <p:nvSpPr>
          <p:cNvPr id="25" name="Text 19"/>
          <p:cNvSpPr/>
          <p:nvPr/>
        </p:nvSpPr>
        <p:spPr>
          <a:xfrm>
            <a:off x="548640" y="6473952"/>
            <a:ext cx="3657600" cy="274320"/>
          </a:xfrm>
          <a:prstGeom prst="rect">
            <a:avLst/>
          </a:prstGeom>
          <a:noFill/>
          <a:ln/>
        </p:spPr>
        <p:txBody>
          <a:bodyPr wrap="square" rtlCol="0" anchor="ctr"/>
          <a:lstStyle/>
          <a:p>
            <a:pPr indent="0" marL="0">
              <a:buNone/>
            </a:pPr>
            <a:r>
              <a:rPr lang="en-US" sz="900" spc="100" kern="0" dirty="0">
                <a:solidFill>
                  <a:srgbClr val="5B6675"/>
                </a:solidFill>
                <a:latin typeface="Calibri" pitchFamily="34" charset="0"/>
                <a:ea typeface="Calibri" pitchFamily="34" charset="-122"/>
                <a:cs typeface="Calibri" pitchFamily="34" charset="-120"/>
              </a:rPr>
              <a:t>RAQAMLI TA'LIM</a:t>
            </a:r>
            <a:endParaRPr lang="en-US" sz="900"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name="Slide 9">
    <p:bg>
      <p:bgPr>
        <a:solidFill>
          <a:srgbClr val="F4F8FA"/>
        </a:solidFill>
      </p:bgPr>
    </p:bg>
    <p:spTree>
      <p:nvGrpSpPr>
        <p:cNvPr id="1" name=""/>
        <p:cNvGrpSpPr/>
        <p:nvPr/>
      </p:nvGrpSpPr>
      <p:grpSpPr>
        <a:xfrm>
          <a:off x="0" y="0"/>
          <a:ext cx="0" cy="0"/>
          <a:chOff x="0" y="0"/>
          <a:chExt cx="0" cy="0"/>
        </a:xfrm>
      </p:grpSpPr>
      <p:sp>
        <p:nvSpPr>
          <p:cNvPr id="2" name="Text 0"/>
          <p:cNvSpPr/>
          <p:nvPr/>
        </p:nvSpPr>
        <p:spPr>
          <a:xfrm>
            <a:off x="548640" y="384048"/>
            <a:ext cx="7315200" cy="320040"/>
          </a:xfrm>
          <a:prstGeom prst="rect">
            <a:avLst/>
          </a:prstGeom>
          <a:noFill/>
          <a:ln/>
        </p:spPr>
        <p:txBody>
          <a:bodyPr wrap="square" rtlCol="0" anchor="ctr"/>
          <a:lstStyle/>
          <a:p>
            <a:pPr indent="0" marL="0">
              <a:buNone/>
            </a:pPr>
            <a:r>
              <a:rPr lang="en-US" sz="1200" b="1" spc="200" kern="0" dirty="0">
                <a:solidFill>
                  <a:srgbClr val="1C7293"/>
                </a:solidFill>
                <a:latin typeface="Calibri" pitchFamily="34" charset="0"/>
                <a:ea typeface="Calibri" pitchFamily="34" charset="-122"/>
                <a:cs typeface="Calibri" pitchFamily="34" charset="-120"/>
              </a:rPr>
              <a:t>02 — RAQAMLI TA'LIM</a:t>
            </a:r>
            <a:endParaRPr lang="en-US" sz="1200" dirty="0"/>
          </a:p>
        </p:txBody>
      </p:sp>
      <p:sp>
        <p:nvSpPr>
          <p:cNvPr id="3" name="Text 1"/>
          <p:cNvSpPr/>
          <p:nvPr/>
        </p:nvSpPr>
        <p:spPr>
          <a:xfrm>
            <a:off x="548640" y="658368"/>
            <a:ext cx="11064240" cy="822960"/>
          </a:xfrm>
          <a:prstGeom prst="rect">
            <a:avLst/>
          </a:prstGeom>
          <a:noFill/>
          <a:ln/>
        </p:spPr>
        <p:txBody>
          <a:bodyPr wrap="square" rtlCol="0" anchor="ctr"/>
          <a:lstStyle/>
          <a:p>
            <a:pPr algn="l" indent="0" marL="0">
              <a:buNone/>
            </a:pPr>
            <a:r>
              <a:rPr lang="en-US" sz="3000" b="1" dirty="0">
                <a:solidFill>
                  <a:srgbClr val="21295C"/>
                </a:solidFill>
                <a:latin typeface="Cambria" pitchFamily="34" charset="0"/>
                <a:ea typeface="Cambria" pitchFamily="34" charset="-122"/>
                <a:cs typeface="Cambria" pitchFamily="34" charset="-120"/>
              </a:rPr>
              <a:t>Onlayn ta'lim tushunchasi</a:t>
            </a:r>
            <a:endParaRPr lang="en-US" sz="3000" dirty="0"/>
          </a:p>
        </p:txBody>
      </p:sp>
      <p:sp>
        <p:nvSpPr>
          <p:cNvPr id="4" name="Shape 2"/>
          <p:cNvSpPr/>
          <p:nvPr/>
        </p:nvSpPr>
        <p:spPr>
          <a:xfrm>
            <a:off x="7955280" y="0"/>
            <a:ext cx="4233672" cy="6858000"/>
          </a:xfrm>
          <a:prstGeom prst="rect">
            <a:avLst/>
          </a:prstGeom>
          <a:solidFill>
            <a:srgbClr val="065A82"/>
          </a:solidFill>
          <a:ln/>
        </p:spPr>
      </p:sp>
      <p:sp>
        <p:nvSpPr>
          <p:cNvPr id="5" name="Shape 3"/>
          <p:cNvSpPr/>
          <p:nvPr/>
        </p:nvSpPr>
        <p:spPr>
          <a:xfrm>
            <a:off x="9601200" y="2743200"/>
            <a:ext cx="1371600" cy="1371600"/>
          </a:xfrm>
          <a:prstGeom prst="ellipse">
            <a:avLst/>
          </a:prstGeom>
          <a:solidFill>
            <a:srgbClr val="F2A93B"/>
          </a:solidFill>
          <a:ln/>
        </p:spPr>
      </p:sp>
      <p:pic>
        <p:nvPicPr>
          <p:cNvPr id="6" name="Image 0" descr="/home/claude/deck/icon_globe.png">    </p:cNvPr>
          <p:cNvPicPr>
            <a:picLocks noChangeAspect="1"/>
          </p:cNvPicPr>
          <p:nvPr/>
        </p:nvPicPr>
        <p:blipFill>
          <a:blip r:embed="rId1"/>
          <a:stretch>
            <a:fillRect/>
          </a:stretch>
        </p:blipFill>
        <p:spPr>
          <a:xfrm>
            <a:off x="9944100" y="3086100"/>
            <a:ext cx="685800" cy="685800"/>
          </a:xfrm>
          <a:prstGeom prst="rect">
            <a:avLst/>
          </a:prstGeom>
        </p:spPr>
      </p:pic>
      <p:sp>
        <p:nvSpPr>
          <p:cNvPr id="7" name="Text 4"/>
          <p:cNvSpPr/>
          <p:nvPr/>
        </p:nvSpPr>
        <p:spPr>
          <a:xfrm>
            <a:off x="548640" y="1691640"/>
            <a:ext cx="7040880" cy="1188720"/>
          </a:xfrm>
          <a:prstGeom prst="rect">
            <a:avLst/>
          </a:prstGeom>
          <a:noFill/>
          <a:ln/>
        </p:spPr>
        <p:txBody>
          <a:bodyPr wrap="square" rtlCol="0" anchor="ctr"/>
          <a:lstStyle/>
          <a:p>
            <a:pPr indent="0" marL="0">
              <a:lnSpc>
                <a:spcPct val="125000"/>
              </a:lnSpc>
              <a:buNone/>
            </a:pPr>
            <a:r>
              <a:rPr lang="en-US" sz="1500" dirty="0">
                <a:solidFill>
                  <a:srgbClr val="20242C"/>
                </a:solidFill>
                <a:latin typeface="Calibri" pitchFamily="34" charset="0"/>
                <a:ea typeface="Calibri" pitchFamily="34" charset="-122"/>
                <a:cs typeface="Calibri" pitchFamily="34" charset="-120"/>
              </a:rPr>
              <a:t>Onlayn ta'lim — internet tarmog'i orqali, maxsus platforma va dasturiy vositalar yordamida tashkil etiladigan, vaqt va makon cheklovisiz bilim olish shaklidir.</a:t>
            </a:r>
            <a:endParaRPr lang="en-US" sz="1500" dirty="0"/>
          </a:p>
        </p:txBody>
      </p:sp>
      <p:sp>
        <p:nvSpPr>
          <p:cNvPr id="8" name="Shape 5"/>
          <p:cNvSpPr/>
          <p:nvPr/>
        </p:nvSpPr>
        <p:spPr>
          <a:xfrm>
            <a:off x="548640" y="3063240"/>
            <a:ext cx="411480" cy="411480"/>
          </a:xfrm>
          <a:prstGeom prst="ellipse">
            <a:avLst/>
          </a:prstGeom>
          <a:solidFill>
            <a:srgbClr val="1C7293"/>
          </a:solidFill>
          <a:ln/>
        </p:spPr>
      </p:sp>
      <p:pic>
        <p:nvPicPr>
          <p:cNvPr id="9" name="Image 1" descr="/home/claude/deck/icon_check.png">    </p:cNvPr>
          <p:cNvPicPr>
            <a:picLocks noChangeAspect="1"/>
          </p:cNvPicPr>
          <p:nvPr/>
        </p:nvPicPr>
        <p:blipFill>
          <a:blip r:embed="rId2"/>
          <a:stretch>
            <a:fillRect/>
          </a:stretch>
        </p:blipFill>
        <p:spPr>
          <a:xfrm>
            <a:off x="641223" y="3155823"/>
            <a:ext cx="226314" cy="226314"/>
          </a:xfrm>
          <a:prstGeom prst="rect">
            <a:avLst/>
          </a:prstGeom>
        </p:spPr>
      </p:pic>
      <p:sp>
        <p:nvSpPr>
          <p:cNvPr id="10" name="Text 6"/>
          <p:cNvSpPr/>
          <p:nvPr/>
        </p:nvSpPr>
        <p:spPr>
          <a:xfrm>
            <a:off x="1143000" y="3035808"/>
            <a:ext cx="6492240" cy="502920"/>
          </a:xfrm>
          <a:prstGeom prst="rect">
            <a:avLst/>
          </a:prstGeom>
          <a:noFill/>
          <a:ln/>
        </p:spPr>
        <p:txBody>
          <a:bodyPr wrap="square" rtlCol="0" anchor="ctr"/>
          <a:lstStyle/>
          <a:p>
            <a:pPr indent="0" marL="0">
              <a:buNone/>
            </a:pPr>
            <a:r>
              <a:rPr lang="en-US" sz="1300" dirty="0">
                <a:solidFill>
                  <a:srgbClr val="20242C"/>
                </a:solidFill>
                <a:latin typeface="Calibri" pitchFamily="34" charset="0"/>
                <a:ea typeface="Calibri" pitchFamily="34" charset="-122"/>
                <a:cs typeface="Calibri" pitchFamily="34" charset="-120"/>
              </a:rPr>
              <a:t>Vaqt va joydan qat'i nazar ta'lim olish imkoniyati</a:t>
            </a:r>
            <a:endParaRPr lang="en-US" sz="1300" dirty="0"/>
          </a:p>
        </p:txBody>
      </p:sp>
      <p:sp>
        <p:nvSpPr>
          <p:cNvPr id="11" name="Shape 7"/>
          <p:cNvSpPr/>
          <p:nvPr/>
        </p:nvSpPr>
        <p:spPr>
          <a:xfrm>
            <a:off x="548640" y="3685032"/>
            <a:ext cx="411480" cy="411480"/>
          </a:xfrm>
          <a:prstGeom prst="ellipse">
            <a:avLst/>
          </a:prstGeom>
          <a:solidFill>
            <a:srgbClr val="1C7293"/>
          </a:solidFill>
          <a:ln/>
        </p:spPr>
      </p:sp>
      <p:pic>
        <p:nvPicPr>
          <p:cNvPr id="12" name="Image 2" descr="/home/claude/deck/icon_check.png">    </p:cNvPr>
          <p:cNvPicPr>
            <a:picLocks noChangeAspect="1"/>
          </p:cNvPicPr>
          <p:nvPr/>
        </p:nvPicPr>
        <p:blipFill>
          <a:blip r:embed="rId3"/>
          <a:stretch>
            <a:fillRect/>
          </a:stretch>
        </p:blipFill>
        <p:spPr>
          <a:xfrm>
            <a:off x="641223" y="3777615"/>
            <a:ext cx="226314" cy="226314"/>
          </a:xfrm>
          <a:prstGeom prst="rect">
            <a:avLst/>
          </a:prstGeom>
        </p:spPr>
      </p:pic>
      <p:sp>
        <p:nvSpPr>
          <p:cNvPr id="13" name="Text 8"/>
          <p:cNvSpPr/>
          <p:nvPr/>
        </p:nvSpPr>
        <p:spPr>
          <a:xfrm>
            <a:off x="1143000" y="3657600"/>
            <a:ext cx="6492240" cy="502920"/>
          </a:xfrm>
          <a:prstGeom prst="rect">
            <a:avLst/>
          </a:prstGeom>
          <a:noFill/>
          <a:ln/>
        </p:spPr>
        <p:txBody>
          <a:bodyPr wrap="square" rtlCol="0" anchor="ctr"/>
          <a:lstStyle/>
          <a:p>
            <a:pPr indent="0" marL="0">
              <a:buNone/>
            </a:pPr>
            <a:r>
              <a:rPr lang="en-US" sz="1300" dirty="0">
                <a:solidFill>
                  <a:srgbClr val="20242C"/>
                </a:solidFill>
                <a:latin typeface="Calibri" pitchFamily="34" charset="0"/>
                <a:ea typeface="Calibri" pitchFamily="34" charset="-122"/>
                <a:cs typeface="Calibri" pitchFamily="34" charset="-120"/>
              </a:rPr>
              <a:t>O'quv materiallariga istalgan vaqtda qayta murojaat qilish</a:t>
            </a:r>
            <a:endParaRPr lang="en-US" sz="1300" dirty="0"/>
          </a:p>
        </p:txBody>
      </p:sp>
      <p:sp>
        <p:nvSpPr>
          <p:cNvPr id="14" name="Shape 9"/>
          <p:cNvSpPr/>
          <p:nvPr/>
        </p:nvSpPr>
        <p:spPr>
          <a:xfrm>
            <a:off x="548640" y="4306824"/>
            <a:ext cx="411480" cy="411480"/>
          </a:xfrm>
          <a:prstGeom prst="ellipse">
            <a:avLst/>
          </a:prstGeom>
          <a:solidFill>
            <a:srgbClr val="1C7293"/>
          </a:solidFill>
          <a:ln/>
        </p:spPr>
      </p:sp>
      <p:pic>
        <p:nvPicPr>
          <p:cNvPr id="15" name="Image 3" descr="/home/claude/deck/icon_check.png">    </p:cNvPr>
          <p:cNvPicPr>
            <a:picLocks noChangeAspect="1"/>
          </p:cNvPicPr>
          <p:nvPr/>
        </p:nvPicPr>
        <p:blipFill>
          <a:blip r:embed="rId4"/>
          <a:stretch>
            <a:fillRect/>
          </a:stretch>
        </p:blipFill>
        <p:spPr>
          <a:xfrm>
            <a:off x="641223" y="4399407"/>
            <a:ext cx="226314" cy="226314"/>
          </a:xfrm>
          <a:prstGeom prst="rect">
            <a:avLst/>
          </a:prstGeom>
        </p:spPr>
      </p:pic>
      <p:sp>
        <p:nvSpPr>
          <p:cNvPr id="16" name="Text 10"/>
          <p:cNvSpPr/>
          <p:nvPr/>
        </p:nvSpPr>
        <p:spPr>
          <a:xfrm>
            <a:off x="1143000" y="4279392"/>
            <a:ext cx="6492240" cy="502920"/>
          </a:xfrm>
          <a:prstGeom prst="rect">
            <a:avLst/>
          </a:prstGeom>
          <a:noFill/>
          <a:ln/>
        </p:spPr>
        <p:txBody>
          <a:bodyPr wrap="square" rtlCol="0" anchor="ctr"/>
          <a:lstStyle/>
          <a:p>
            <a:pPr indent="0" marL="0">
              <a:buNone/>
            </a:pPr>
            <a:r>
              <a:rPr lang="en-US" sz="1300" dirty="0">
                <a:solidFill>
                  <a:srgbClr val="20242C"/>
                </a:solidFill>
                <a:latin typeface="Calibri" pitchFamily="34" charset="0"/>
                <a:ea typeface="Calibri" pitchFamily="34" charset="-122"/>
                <a:cs typeface="Calibri" pitchFamily="34" charset="-120"/>
              </a:rPr>
              <a:t>Ta'lim xarajatlarini sezilarli darajada kamaytirish</a:t>
            </a:r>
            <a:endParaRPr lang="en-US" sz="1300" dirty="0"/>
          </a:p>
        </p:txBody>
      </p:sp>
      <p:sp>
        <p:nvSpPr>
          <p:cNvPr id="17" name="Shape 11"/>
          <p:cNvSpPr/>
          <p:nvPr/>
        </p:nvSpPr>
        <p:spPr>
          <a:xfrm>
            <a:off x="548640" y="4928616"/>
            <a:ext cx="411480" cy="411480"/>
          </a:xfrm>
          <a:prstGeom prst="ellipse">
            <a:avLst/>
          </a:prstGeom>
          <a:solidFill>
            <a:srgbClr val="1C7293"/>
          </a:solidFill>
          <a:ln/>
        </p:spPr>
      </p:sp>
      <p:pic>
        <p:nvPicPr>
          <p:cNvPr id="18" name="Image 4" descr="/home/claude/deck/icon_check.png">    </p:cNvPr>
          <p:cNvPicPr>
            <a:picLocks noChangeAspect="1"/>
          </p:cNvPicPr>
          <p:nvPr/>
        </p:nvPicPr>
        <p:blipFill>
          <a:blip r:embed="rId5"/>
          <a:stretch>
            <a:fillRect/>
          </a:stretch>
        </p:blipFill>
        <p:spPr>
          <a:xfrm>
            <a:off x="641223" y="5021199"/>
            <a:ext cx="226314" cy="226314"/>
          </a:xfrm>
          <a:prstGeom prst="rect">
            <a:avLst/>
          </a:prstGeom>
        </p:spPr>
      </p:pic>
      <p:sp>
        <p:nvSpPr>
          <p:cNvPr id="19" name="Text 12"/>
          <p:cNvSpPr/>
          <p:nvPr/>
        </p:nvSpPr>
        <p:spPr>
          <a:xfrm>
            <a:off x="1143000" y="4901184"/>
            <a:ext cx="6492240" cy="502920"/>
          </a:xfrm>
          <a:prstGeom prst="rect">
            <a:avLst/>
          </a:prstGeom>
          <a:noFill/>
          <a:ln/>
        </p:spPr>
        <p:txBody>
          <a:bodyPr wrap="square" rtlCol="0" anchor="ctr"/>
          <a:lstStyle/>
          <a:p>
            <a:pPr indent="0" marL="0">
              <a:buNone/>
            </a:pPr>
            <a:r>
              <a:rPr lang="en-US" sz="1300" dirty="0">
                <a:solidFill>
                  <a:srgbClr val="20242C"/>
                </a:solidFill>
                <a:latin typeface="Calibri" pitchFamily="34" charset="0"/>
                <a:ea typeface="Calibri" pitchFamily="34" charset="-122"/>
                <a:cs typeface="Calibri" pitchFamily="34" charset="-120"/>
              </a:rPr>
              <a:t>Turli formatdagi (video, matn, test) resurslardan foydalanish</a:t>
            </a:r>
            <a:endParaRPr lang="en-US" sz="1300" dirty="0"/>
          </a:p>
        </p:txBody>
      </p:sp>
      <p:sp>
        <p:nvSpPr>
          <p:cNvPr id="20" name="Shape 13"/>
          <p:cNvSpPr/>
          <p:nvPr/>
        </p:nvSpPr>
        <p:spPr>
          <a:xfrm>
            <a:off x="548640" y="5550408"/>
            <a:ext cx="411480" cy="411480"/>
          </a:xfrm>
          <a:prstGeom prst="ellipse">
            <a:avLst/>
          </a:prstGeom>
          <a:solidFill>
            <a:srgbClr val="1C7293"/>
          </a:solidFill>
          <a:ln/>
        </p:spPr>
      </p:sp>
      <p:pic>
        <p:nvPicPr>
          <p:cNvPr id="21" name="Image 5" descr="/home/claude/deck/icon_check.png">    </p:cNvPr>
          <p:cNvPicPr>
            <a:picLocks noChangeAspect="1"/>
          </p:cNvPicPr>
          <p:nvPr/>
        </p:nvPicPr>
        <p:blipFill>
          <a:blip r:embed="rId6"/>
          <a:stretch>
            <a:fillRect/>
          </a:stretch>
        </p:blipFill>
        <p:spPr>
          <a:xfrm>
            <a:off x="641223" y="5642991"/>
            <a:ext cx="226314" cy="226314"/>
          </a:xfrm>
          <a:prstGeom prst="rect">
            <a:avLst/>
          </a:prstGeom>
        </p:spPr>
      </p:pic>
      <p:sp>
        <p:nvSpPr>
          <p:cNvPr id="22" name="Text 14"/>
          <p:cNvSpPr/>
          <p:nvPr/>
        </p:nvSpPr>
        <p:spPr>
          <a:xfrm>
            <a:off x="1143000" y="5522976"/>
            <a:ext cx="6492240" cy="502920"/>
          </a:xfrm>
          <a:prstGeom prst="rect">
            <a:avLst/>
          </a:prstGeom>
          <a:noFill/>
          <a:ln/>
        </p:spPr>
        <p:txBody>
          <a:bodyPr wrap="square" rtlCol="0" anchor="ctr"/>
          <a:lstStyle/>
          <a:p>
            <a:pPr indent="0" marL="0">
              <a:buNone/>
            </a:pPr>
            <a:r>
              <a:rPr lang="en-US" sz="1300" dirty="0">
                <a:solidFill>
                  <a:srgbClr val="20242C"/>
                </a:solidFill>
                <a:latin typeface="Calibri" pitchFamily="34" charset="0"/>
                <a:ea typeface="Calibri" pitchFamily="34" charset="-122"/>
                <a:cs typeface="Calibri" pitchFamily="34" charset="-120"/>
              </a:rPr>
              <a:t>O'z sur'atida (self-paced) o'rganish imkoniyati</a:t>
            </a:r>
            <a:endParaRPr lang="en-US" sz="1300" dirty="0"/>
          </a:p>
        </p:txBody>
      </p:sp>
      <p:sp>
        <p:nvSpPr>
          <p:cNvPr id="23" name="Text 15"/>
          <p:cNvSpPr/>
          <p:nvPr/>
        </p:nvSpPr>
        <p:spPr>
          <a:xfrm>
            <a:off x="11475720" y="6473952"/>
            <a:ext cx="548640" cy="274320"/>
          </a:xfrm>
          <a:prstGeom prst="rect">
            <a:avLst/>
          </a:prstGeom>
          <a:noFill/>
          <a:ln/>
        </p:spPr>
        <p:txBody>
          <a:bodyPr wrap="square" rtlCol="0" anchor="ctr"/>
          <a:lstStyle/>
          <a:p>
            <a:pPr algn="r" indent="0" marL="0">
              <a:buNone/>
            </a:pPr>
            <a:r>
              <a:rPr lang="en-US" sz="1000" dirty="0">
                <a:solidFill>
                  <a:srgbClr val="5B6675"/>
                </a:solidFill>
                <a:latin typeface="Calibri" pitchFamily="34" charset="0"/>
                <a:ea typeface="Calibri" pitchFamily="34" charset="-122"/>
                <a:cs typeface="Calibri" pitchFamily="34" charset="-120"/>
              </a:rPr>
              <a:t>09</a:t>
            </a:r>
            <a:endParaRPr lang="en-US" sz="1000" dirty="0"/>
          </a:p>
        </p:txBody>
      </p:sp>
      <p:sp>
        <p:nvSpPr>
          <p:cNvPr id="24" name="Text 16"/>
          <p:cNvSpPr/>
          <p:nvPr/>
        </p:nvSpPr>
        <p:spPr>
          <a:xfrm>
            <a:off x="548640" y="6473952"/>
            <a:ext cx="3657600" cy="274320"/>
          </a:xfrm>
          <a:prstGeom prst="rect">
            <a:avLst/>
          </a:prstGeom>
          <a:noFill/>
          <a:ln/>
        </p:spPr>
        <p:txBody>
          <a:bodyPr wrap="square" rtlCol="0" anchor="ctr"/>
          <a:lstStyle/>
          <a:p>
            <a:pPr indent="0" marL="0">
              <a:buNone/>
            </a:pPr>
            <a:r>
              <a:rPr lang="en-US" sz="900" spc="100" kern="0" dirty="0">
                <a:solidFill>
                  <a:srgbClr val="5B6675"/>
                </a:solidFill>
                <a:latin typeface="Calibri" pitchFamily="34" charset="0"/>
                <a:ea typeface="Calibri" pitchFamily="34" charset="-122"/>
                <a:cs typeface="Calibri" pitchFamily="34" charset="-120"/>
              </a:rPr>
              <a:t>RAQAMLI TA'LIM</a:t>
            </a:r>
            <a:endParaRPr lang="en-US" sz="900"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name="Slide 10">
    <p:bg>
      <p:bgPr>
        <a:solidFill>
          <a:srgbClr val="F4F8FA"/>
        </a:solidFill>
      </p:bgPr>
    </p:bg>
    <p:spTree>
      <p:nvGrpSpPr>
        <p:cNvPr id="1" name=""/>
        <p:cNvGrpSpPr/>
        <p:nvPr/>
      </p:nvGrpSpPr>
      <p:grpSpPr>
        <a:xfrm>
          <a:off x="0" y="0"/>
          <a:ext cx="0" cy="0"/>
          <a:chOff x="0" y="0"/>
          <a:chExt cx="0" cy="0"/>
        </a:xfrm>
      </p:grpSpPr>
      <p:sp>
        <p:nvSpPr>
          <p:cNvPr id="2" name="Text 0"/>
          <p:cNvSpPr/>
          <p:nvPr/>
        </p:nvSpPr>
        <p:spPr>
          <a:xfrm>
            <a:off x="548640" y="384048"/>
            <a:ext cx="7315200" cy="320040"/>
          </a:xfrm>
          <a:prstGeom prst="rect">
            <a:avLst/>
          </a:prstGeom>
          <a:noFill/>
          <a:ln/>
        </p:spPr>
        <p:txBody>
          <a:bodyPr wrap="square" rtlCol="0" anchor="ctr"/>
          <a:lstStyle/>
          <a:p>
            <a:pPr indent="0" marL="0">
              <a:buNone/>
            </a:pPr>
            <a:r>
              <a:rPr lang="en-US" sz="1200" b="1" spc="200" kern="0" dirty="0">
                <a:solidFill>
                  <a:srgbClr val="1C7293"/>
                </a:solidFill>
                <a:latin typeface="Calibri" pitchFamily="34" charset="0"/>
                <a:ea typeface="Calibri" pitchFamily="34" charset="-122"/>
                <a:cs typeface="Calibri" pitchFamily="34" charset="-120"/>
              </a:rPr>
              <a:t>02 — RAQAMLI TA'LIM</a:t>
            </a:r>
            <a:endParaRPr lang="en-US" sz="1200" dirty="0"/>
          </a:p>
        </p:txBody>
      </p:sp>
      <p:sp>
        <p:nvSpPr>
          <p:cNvPr id="3" name="Text 1"/>
          <p:cNvSpPr/>
          <p:nvPr/>
        </p:nvSpPr>
        <p:spPr>
          <a:xfrm>
            <a:off x="548640" y="658368"/>
            <a:ext cx="11064240" cy="822960"/>
          </a:xfrm>
          <a:prstGeom prst="rect">
            <a:avLst/>
          </a:prstGeom>
          <a:noFill/>
          <a:ln/>
        </p:spPr>
        <p:txBody>
          <a:bodyPr wrap="square" rtlCol="0" anchor="ctr"/>
          <a:lstStyle/>
          <a:p>
            <a:pPr algn="l" indent="0" marL="0">
              <a:buNone/>
            </a:pPr>
            <a:r>
              <a:rPr lang="en-US" sz="3000" b="1" dirty="0">
                <a:solidFill>
                  <a:srgbClr val="21295C"/>
                </a:solidFill>
                <a:latin typeface="Cambria" pitchFamily="34" charset="0"/>
                <a:ea typeface="Cambria" pitchFamily="34" charset="-122"/>
                <a:cs typeface="Cambria" pitchFamily="34" charset="-120"/>
              </a:rPr>
              <a:t>Onlayn ta'lim platformalari</a:t>
            </a:r>
            <a:endParaRPr lang="en-US" sz="3000" dirty="0"/>
          </a:p>
        </p:txBody>
      </p:sp>
      <p:sp>
        <p:nvSpPr>
          <p:cNvPr id="4" name="Shape 2"/>
          <p:cNvSpPr/>
          <p:nvPr/>
        </p:nvSpPr>
        <p:spPr>
          <a:xfrm>
            <a:off x="548640" y="1737360"/>
            <a:ext cx="3520440" cy="2103120"/>
          </a:xfrm>
          <a:prstGeom prst="roundRect">
            <a:avLst>
              <a:gd name="adj" fmla="val 3478"/>
            </a:avLst>
          </a:prstGeom>
          <a:solidFill>
            <a:srgbClr val="FFFFFF"/>
          </a:solidFill>
          <a:ln/>
          <a:effectLst>
            <a:outerShdw sx="100000" sy="100000" kx="0" ky="0" algn="bl" rotWithShape="0" blurRad="63500" dist="25400" dir="5400000">
              <a:srgbClr val="9AA7B5">
                <a:alpha val="22000"/>
              </a:srgbClr>
            </a:outerShdw>
          </a:effectLst>
        </p:spPr>
      </p:sp>
      <p:sp>
        <p:nvSpPr>
          <p:cNvPr id="5" name="Shape 3"/>
          <p:cNvSpPr/>
          <p:nvPr/>
        </p:nvSpPr>
        <p:spPr>
          <a:xfrm>
            <a:off x="1920240" y="2011680"/>
            <a:ext cx="777240" cy="777240"/>
          </a:xfrm>
          <a:prstGeom prst="ellipse">
            <a:avLst/>
          </a:prstGeom>
          <a:solidFill>
            <a:srgbClr val="065A82"/>
          </a:solidFill>
          <a:ln/>
        </p:spPr>
      </p:sp>
      <p:pic>
        <p:nvPicPr>
          <p:cNvPr id="6" name="Image 0" descr="/home/claude/deck/icon_book.png">    </p:cNvPr>
          <p:cNvPicPr>
            <a:picLocks noChangeAspect="1"/>
          </p:cNvPicPr>
          <p:nvPr/>
        </p:nvPicPr>
        <p:blipFill>
          <a:blip r:embed="rId1"/>
          <a:stretch>
            <a:fillRect/>
          </a:stretch>
        </p:blipFill>
        <p:spPr>
          <a:xfrm>
            <a:off x="2122322" y="2213762"/>
            <a:ext cx="373075" cy="373075"/>
          </a:xfrm>
          <a:prstGeom prst="rect">
            <a:avLst/>
          </a:prstGeom>
        </p:spPr>
      </p:pic>
      <p:sp>
        <p:nvSpPr>
          <p:cNvPr id="7" name="Text 4"/>
          <p:cNvSpPr/>
          <p:nvPr/>
        </p:nvSpPr>
        <p:spPr>
          <a:xfrm>
            <a:off x="685800" y="2926080"/>
            <a:ext cx="3246120" cy="365760"/>
          </a:xfrm>
          <a:prstGeom prst="rect">
            <a:avLst/>
          </a:prstGeom>
          <a:noFill/>
          <a:ln/>
        </p:spPr>
        <p:txBody>
          <a:bodyPr wrap="square" rtlCol="0" anchor="ctr"/>
          <a:lstStyle/>
          <a:p>
            <a:pPr algn="ctr" indent="0" marL="0">
              <a:buNone/>
            </a:pPr>
            <a:r>
              <a:rPr lang="en-US" sz="1400" b="1" dirty="0">
                <a:solidFill>
                  <a:srgbClr val="21295C"/>
                </a:solidFill>
                <a:latin typeface="Calibri" pitchFamily="34" charset="0"/>
                <a:ea typeface="Calibri" pitchFamily="34" charset="-122"/>
                <a:cs typeface="Calibri" pitchFamily="34" charset="-120"/>
              </a:rPr>
              <a:t>Coursera</a:t>
            </a:r>
            <a:endParaRPr lang="en-US" sz="1400" dirty="0"/>
          </a:p>
        </p:txBody>
      </p:sp>
      <p:sp>
        <p:nvSpPr>
          <p:cNvPr id="8" name="Text 5"/>
          <p:cNvSpPr/>
          <p:nvPr/>
        </p:nvSpPr>
        <p:spPr>
          <a:xfrm>
            <a:off x="731520" y="3273552"/>
            <a:ext cx="3154680" cy="548640"/>
          </a:xfrm>
          <a:prstGeom prst="rect">
            <a:avLst/>
          </a:prstGeom>
          <a:noFill/>
          <a:ln/>
        </p:spPr>
        <p:txBody>
          <a:bodyPr wrap="square" rtlCol="0" anchor="ctr"/>
          <a:lstStyle/>
          <a:p>
            <a:pPr algn="ctr" indent="0" marL="0">
              <a:lnSpc>
                <a:spcPct val="110000"/>
              </a:lnSpc>
              <a:buNone/>
            </a:pPr>
            <a:r>
              <a:rPr lang="en-US" sz="1050" dirty="0">
                <a:solidFill>
                  <a:srgbClr val="5B6675"/>
                </a:solidFill>
                <a:latin typeface="Calibri" pitchFamily="34" charset="0"/>
                <a:ea typeface="Calibri" pitchFamily="34" charset="-122"/>
                <a:cs typeface="Calibri" pitchFamily="34" charset="-120"/>
              </a:rPr>
              <a:t>Dunyo universitetlarining onlayn kurslari</a:t>
            </a:r>
            <a:endParaRPr lang="en-US" sz="1050" dirty="0"/>
          </a:p>
        </p:txBody>
      </p:sp>
      <p:sp>
        <p:nvSpPr>
          <p:cNvPr id="9" name="Shape 6"/>
          <p:cNvSpPr/>
          <p:nvPr/>
        </p:nvSpPr>
        <p:spPr>
          <a:xfrm>
            <a:off x="4297680" y="1737360"/>
            <a:ext cx="3520440" cy="2103120"/>
          </a:xfrm>
          <a:prstGeom prst="roundRect">
            <a:avLst>
              <a:gd name="adj" fmla="val 3478"/>
            </a:avLst>
          </a:prstGeom>
          <a:solidFill>
            <a:srgbClr val="FFFFFF"/>
          </a:solidFill>
          <a:ln/>
          <a:effectLst>
            <a:outerShdw sx="100000" sy="100000" kx="0" ky="0" algn="bl" rotWithShape="0" blurRad="63500" dist="25400" dir="5400000">
              <a:srgbClr val="9AA7B5">
                <a:alpha val="22000"/>
              </a:srgbClr>
            </a:outerShdw>
          </a:effectLst>
        </p:spPr>
      </p:sp>
      <p:sp>
        <p:nvSpPr>
          <p:cNvPr id="10" name="Shape 7"/>
          <p:cNvSpPr/>
          <p:nvPr/>
        </p:nvSpPr>
        <p:spPr>
          <a:xfrm>
            <a:off x="5669280" y="2011680"/>
            <a:ext cx="777240" cy="777240"/>
          </a:xfrm>
          <a:prstGeom prst="ellipse">
            <a:avLst/>
          </a:prstGeom>
          <a:solidFill>
            <a:srgbClr val="1C7293"/>
          </a:solidFill>
          <a:ln/>
        </p:spPr>
      </p:sp>
      <p:pic>
        <p:nvPicPr>
          <p:cNvPr id="11" name="Image 1" descr="/home/claude/deck/icon_gradcap.png">    </p:cNvPr>
          <p:cNvPicPr>
            <a:picLocks noChangeAspect="1"/>
          </p:cNvPicPr>
          <p:nvPr/>
        </p:nvPicPr>
        <p:blipFill>
          <a:blip r:embed="rId2"/>
          <a:stretch>
            <a:fillRect/>
          </a:stretch>
        </p:blipFill>
        <p:spPr>
          <a:xfrm>
            <a:off x="5871362" y="2213762"/>
            <a:ext cx="373075" cy="373075"/>
          </a:xfrm>
          <a:prstGeom prst="rect">
            <a:avLst/>
          </a:prstGeom>
        </p:spPr>
      </p:pic>
      <p:sp>
        <p:nvSpPr>
          <p:cNvPr id="12" name="Text 8"/>
          <p:cNvSpPr/>
          <p:nvPr/>
        </p:nvSpPr>
        <p:spPr>
          <a:xfrm>
            <a:off x="4434840" y="2926080"/>
            <a:ext cx="3246120" cy="365760"/>
          </a:xfrm>
          <a:prstGeom prst="rect">
            <a:avLst/>
          </a:prstGeom>
          <a:noFill/>
          <a:ln/>
        </p:spPr>
        <p:txBody>
          <a:bodyPr wrap="square" rtlCol="0" anchor="ctr"/>
          <a:lstStyle/>
          <a:p>
            <a:pPr algn="ctr" indent="0" marL="0">
              <a:buNone/>
            </a:pPr>
            <a:r>
              <a:rPr lang="en-US" sz="1400" b="1" dirty="0">
                <a:solidFill>
                  <a:srgbClr val="21295C"/>
                </a:solidFill>
                <a:latin typeface="Calibri" pitchFamily="34" charset="0"/>
                <a:ea typeface="Calibri" pitchFamily="34" charset="-122"/>
                <a:cs typeface="Calibri" pitchFamily="34" charset="-120"/>
              </a:rPr>
              <a:t>edX</a:t>
            </a:r>
            <a:endParaRPr lang="en-US" sz="1400" dirty="0"/>
          </a:p>
        </p:txBody>
      </p:sp>
      <p:sp>
        <p:nvSpPr>
          <p:cNvPr id="13" name="Text 9"/>
          <p:cNvSpPr/>
          <p:nvPr/>
        </p:nvSpPr>
        <p:spPr>
          <a:xfrm>
            <a:off x="4480560" y="3273552"/>
            <a:ext cx="3154680" cy="548640"/>
          </a:xfrm>
          <a:prstGeom prst="rect">
            <a:avLst/>
          </a:prstGeom>
          <a:noFill/>
          <a:ln/>
        </p:spPr>
        <p:txBody>
          <a:bodyPr wrap="square" rtlCol="0" anchor="ctr"/>
          <a:lstStyle/>
          <a:p>
            <a:pPr algn="ctr" indent="0" marL="0">
              <a:lnSpc>
                <a:spcPct val="110000"/>
              </a:lnSpc>
              <a:buNone/>
            </a:pPr>
            <a:r>
              <a:rPr lang="en-US" sz="1050" dirty="0">
                <a:solidFill>
                  <a:srgbClr val="5B6675"/>
                </a:solidFill>
                <a:latin typeface="Calibri" pitchFamily="34" charset="0"/>
                <a:ea typeface="Calibri" pitchFamily="34" charset="-122"/>
                <a:cs typeface="Calibri" pitchFamily="34" charset="-120"/>
              </a:rPr>
              <a:t>Ochiq va sertifikatlangan onlayn ta'lim kurslari</a:t>
            </a:r>
            <a:endParaRPr lang="en-US" sz="1050" dirty="0"/>
          </a:p>
        </p:txBody>
      </p:sp>
      <p:sp>
        <p:nvSpPr>
          <p:cNvPr id="14" name="Shape 10"/>
          <p:cNvSpPr/>
          <p:nvPr/>
        </p:nvSpPr>
        <p:spPr>
          <a:xfrm>
            <a:off x="8046720" y="1737360"/>
            <a:ext cx="3520440" cy="2103120"/>
          </a:xfrm>
          <a:prstGeom prst="roundRect">
            <a:avLst>
              <a:gd name="adj" fmla="val 3478"/>
            </a:avLst>
          </a:prstGeom>
          <a:solidFill>
            <a:srgbClr val="FFFFFF"/>
          </a:solidFill>
          <a:ln/>
          <a:effectLst>
            <a:outerShdw sx="100000" sy="100000" kx="0" ky="0" algn="bl" rotWithShape="0" blurRad="63500" dist="25400" dir="5400000">
              <a:srgbClr val="9AA7B5">
                <a:alpha val="22000"/>
              </a:srgbClr>
            </a:outerShdw>
          </a:effectLst>
        </p:spPr>
      </p:sp>
      <p:sp>
        <p:nvSpPr>
          <p:cNvPr id="15" name="Shape 11"/>
          <p:cNvSpPr/>
          <p:nvPr/>
        </p:nvSpPr>
        <p:spPr>
          <a:xfrm>
            <a:off x="9418320" y="2011680"/>
            <a:ext cx="777240" cy="777240"/>
          </a:xfrm>
          <a:prstGeom prst="ellipse">
            <a:avLst/>
          </a:prstGeom>
          <a:solidFill>
            <a:srgbClr val="F2A93B"/>
          </a:solidFill>
          <a:ln/>
        </p:spPr>
      </p:sp>
      <p:pic>
        <p:nvPicPr>
          <p:cNvPr id="16" name="Image 2" descr="/home/claude/deck/icon_school.png">    </p:cNvPr>
          <p:cNvPicPr>
            <a:picLocks noChangeAspect="1"/>
          </p:cNvPicPr>
          <p:nvPr/>
        </p:nvPicPr>
        <p:blipFill>
          <a:blip r:embed="rId3"/>
          <a:stretch>
            <a:fillRect/>
          </a:stretch>
        </p:blipFill>
        <p:spPr>
          <a:xfrm>
            <a:off x="9620402" y="2213762"/>
            <a:ext cx="373075" cy="373075"/>
          </a:xfrm>
          <a:prstGeom prst="rect">
            <a:avLst/>
          </a:prstGeom>
        </p:spPr>
      </p:pic>
      <p:sp>
        <p:nvSpPr>
          <p:cNvPr id="17" name="Text 12"/>
          <p:cNvSpPr/>
          <p:nvPr/>
        </p:nvSpPr>
        <p:spPr>
          <a:xfrm>
            <a:off x="8183880" y="2926080"/>
            <a:ext cx="3246120" cy="365760"/>
          </a:xfrm>
          <a:prstGeom prst="rect">
            <a:avLst/>
          </a:prstGeom>
          <a:noFill/>
          <a:ln/>
        </p:spPr>
        <p:txBody>
          <a:bodyPr wrap="square" rtlCol="0" anchor="ctr"/>
          <a:lstStyle/>
          <a:p>
            <a:pPr algn="ctr" indent="0" marL="0">
              <a:buNone/>
            </a:pPr>
            <a:r>
              <a:rPr lang="en-US" sz="1400" b="1" dirty="0">
                <a:solidFill>
                  <a:srgbClr val="21295C"/>
                </a:solidFill>
                <a:latin typeface="Calibri" pitchFamily="34" charset="0"/>
                <a:ea typeface="Calibri" pitchFamily="34" charset="-122"/>
                <a:cs typeface="Calibri" pitchFamily="34" charset="-120"/>
              </a:rPr>
              <a:t>Khan Academy</a:t>
            </a:r>
            <a:endParaRPr lang="en-US" sz="1400" dirty="0"/>
          </a:p>
        </p:txBody>
      </p:sp>
      <p:sp>
        <p:nvSpPr>
          <p:cNvPr id="18" name="Text 13"/>
          <p:cNvSpPr/>
          <p:nvPr/>
        </p:nvSpPr>
        <p:spPr>
          <a:xfrm>
            <a:off x="8229600" y="3273552"/>
            <a:ext cx="3154680" cy="548640"/>
          </a:xfrm>
          <a:prstGeom prst="rect">
            <a:avLst/>
          </a:prstGeom>
          <a:noFill/>
          <a:ln/>
        </p:spPr>
        <p:txBody>
          <a:bodyPr wrap="square" rtlCol="0" anchor="ctr"/>
          <a:lstStyle/>
          <a:p>
            <a:pPr algn="ctr" indent="0" marL="0">
              <a:lnSpc>
                <a:spcPct val="110000"/>
              </a:lnSpc>
              <a:buNone/>
            </a:pPr>
            <a:r>
              <a:rPr lang="en-US" sz="1050" dirty="0">
                <a:solidFill>
                  <a:srgbClr val="5B6675"/>
                </a:solidFill>
                <a:latin typeface="Calibri" pitchFamily="34" charset="0"/>
                <a:ea typeface="Calibri" pitchFamily="34" charset="-122"/>
                <a:cs typeface="Calibri" pitchFamily="34" charset="-120"/>
              </a:rPr>
              <a:t>Bepul video-darslar va mashqlar tizimi</a:t>
            </a:r>
            <a:endParaRPr lang="en-US" sz="1050" dirty="0"/>
          </a:p>
        </p:txBody>
      </p:sp>
      <p:sp>
        <p:nvSpPr>
          <p:cNvPr id="19" name="Shape 14"/>
          <p:cNvSpPr/>
          <p:nvPr/>
        </p:nvSpPr>
        <p:spPr>
          <a:xfrm>
            <a:off x="548640" y="4114800"/>
            <a:ext cx="3520440" cy="2103120"/>
          </a:xfrm>
          <a:prstGeom prst="roundRect">
            <a:avLst>
              <a:gd name="adj" fmla="val 3478"/>
            </a:avLst>
          </a:prstGeom>
          <a:solidFill>
            <a:srgbClr val="FFFFFF"/>
          </a:solidFill>
          <a:ln/>
          <a:effectLst>
            <a:outerShdw sx="100000" sy="100000" kx="0" ky="0" algn="bl" rotWithShape="0" blurRad="63500" dist="25400" dir="5400000">
              <a:srgbClr val="9AA7B5">
                <a:alpha val="22000"/>
              </a:srgbClr>
            </a:outerShdw>
          </a:effectLst>
        </p:spPr>
      </p:sp>
      <p:sp>
        <p:nvSpPr>
          <p:cNvPr id="20" name="Shape 15"/>
          <p:cNvSpPr/>
          <p:nvPr/>
        </p:nvSpPr>
        <p:spPr>
          <a:xfrm>
            <a:off x="1920240" y="4389120"/>
            <a:ext cx="777240" cy="777240"/>
          </a:xfrm>
          <a:prstGeom prst="ellipse">
            <a:avLst/>
          </a:prstGeom>
          <a:solidFill>
            <a:srgbClr val="21295C"/>
          </a:solidFill>
          <a:ln/>
        </p:spPr>
      </p:sp>
      <p:pic>
        <p:nvPicPr>
          <p:cNvPr id="21" name="Image 3" descr="/home/claude/deck/icon_cogs.png">    </p:cNvPr>
          <p:cNvPicPr>
            <a:picLocks noChangeAspect="1"/>
          </p:cNvPicPr>
          <p:nvPr/>
        </p:nvPicPr>
        <p:blipFill>
          <a:blip r:embed="rId4"/>
          <a:stretch>
            <a:fillRect/>
          </a:stretch>
        </p:blipFill>
        <p:spPr>
          <a:xfrm>
            <a:off x="2122322" y="4591202"/>
            <a:ext cx="373075" cy="373075"/>
          </a:xfrm>
          <a:prstGeom prst="rect">
            <a:avLst/>
          </a:prstGeom>
        </p:spPr>
      </p:pic>
      <p:sp>
        <p:nvSpPr>
          <p:cNvPr id="22" name="Text 16"/>
          <p:cNvSpPr/>
          <p:nvPr/>
        </p:nvSpPr>
        <p:spPr>
          <a:xfrm>
            <a:off x="685800" y="5303520"/>
            <a:ext cx="3246120" cy="365760"/>
          </a:xfrm>
          <a:prstGeom prst="rect">
            <a:avLst/>
          </a:prstGeom>
          <a:noFill/>
          <a:ln/>
        </p:spPr>
        <p:txBody>
          <a:bodyPr wrap="square" rtlCol="0" anchor="ctr"/>
          <a:lstStyle/>
          <a:p>
            <a:pPr algn="ctr" indent="0" marL="0">
              <a:buNone/>
            </a:pPr>
            <a:r>
              <a:rPr lang="en-US" sz="1400" b="1" dirty="0">
                <a:solidFill>
                  <a:srgbClr val="21295C"/>
                </a:solidFill>
                <a:latin typeface="Calibri" pitchFamily="34" charset="0"/>
                <a:ea typeface="Calibri" pitchFamily="34" charset="-122"/>
                <a:cs typeface="Calibri" pitchFamily="34" charset="-120"/>
              </a:rPr>
              <a:t>Moodle</a:t>
            </a:r>
            <a:endParaRPr lang="en-US" sz="1400" dirty="0"/>
          </a:p>
        </p:txBody>
      </p:sp>
      <p:sp>
        <p:nvSpPr>
          <p:cNvPr id="23" name="Text 17"/>
          <p:cNvSpPr/>
          <p:nvPr/>
        </p:nvSpPr>
        <p:spPr>
          <a:xfrm>
            <a:off x="731520" y="5650992"/>
            <a:ext cx="3154680" cy="548640"/>
          </a:xfrm>
          <a:prstGeom prst="rect">
            <a:avLst/>
          </a:prstGeom>
          <a:noFill/>
          <a:ln/>
        </p:spPr>
        <p:txBody>
          <a:bodyPr wrap="square" rtlCol="0" anchor="ctr"/>
          <a:lstStyle/>
          <a:p>
            <a:pPr algn="ctr" indent="0" marL="0">
              <a:lnSpc>
                <a:spcPct val="110000"/>
              </a:lnSpc>
              <a:buNone/>
            </a:pPr>
            <a:r>
              <a:rPr lang="en-US" sz="1050" dirty="0">
                <a:solidFill>
                  <a:srgbClr val="5B6675"/>
                </a:solidFill>
                <a:latin typeface="Calibri" pitchFamily="34" charset="0"/>
                <a:ea typeface="Calibri" pitchFamily="34" charset="-122"/>
                <a:cs typeface="Calibri" pitchFamily="34" charset="-120"/>
              </a:rPr>
              <a:t>Ta'lim muassasalari uchun LMS platformasi</a:t>
            </a:r>
            <a:endParaRPr lang="en-US" sz="1050" dirty="0"/>
          </a:p>
        </p:txBody>
      </p:sp>
      <p:sp>
        <p:nvSpPr>
          <p:cNvPr id="24" name="Shape 18"/>
          <p:cNvSpPr/>
          <p:nvPr/>
        </p:nvSpPr>
        <p:spPr>
          <a:xfrm>
            <a:off x="4297680" y="4114800"/>
            <a:ext cx="3520440" cy="2103120"/>
          </a:xfrm>
          <a:prstGeom prst="roundRect">
            <a:avLst>
              <a:gd name="adj" fmla="val 3478"/>
            </a:avLst>
          </a:prstGeom>
          <a:solidFill>
            <a:srgbClr val="FFFFFF"/>
          </a:solidFill>
          <a:ln/>
          <a:effectLst>
            <a:outerShdw sx="100000" sy="100000" kx="0" ky="0" algn="bl" rotWithShape="0" blurRad="63500" dist="25400" dir="5400000">
              <a:srgbClr val="9AA7B5">
                <a:alpha val="22000"/>
              </a:srgbClr>
            </a:outerShdw>
          </a:effectLst>
        </p:spPr>
      </p:sp>
      <p:sp>
        <p:nvSpPr>
          <p:cNvPr id="25" name="Shape 19"/>
          <p:cNvSpPr/>
          <p:nvPr/>
        </p:nvSpPr>
        <p:spPr>
          <a:xfrm>
            <a:off x="5669280" y="4389120"/>
            <a:ext cx="777240" cy="777240"/>
          </a:xfrm>
          <a:prstGeom prst="ellipse">
            <a:avLst/>
          </a:prstGeom>
          <a:solidFill>
            <a:srgbClr val="065A82"/>
          </a:solidFill>
          <a:ln/>
        </p:spPr>
      </p:sp>
      <p:pic>
        <p:nvPicPr>
          <p:cNvPr id="26" name="Image 4" descr="/home/claude/deck/icon_users.png">    </p:cNvPr>
          <p:cNvPicPr>
            <a:picLocks noChangeAspect="1"/>
          </p:cNvPicPr>
          <p:nvPr/>
        </p:nvPicPr>
        <p:blipFill>
          <a:blip r:embed="rId5"/>
          <a:stretch>
            <a:fillRect/>
          </a:stretch>
        </p:blipFill>
        <p:spPr>
          <a:xfrm>
            <a:off x="5871362" y="4591202"/>
            <a:ext cx="373075" cy="373075"/>
          </a:xfrm>
          <a:prstGeom prst="rect">
            <a:avLst/>
          </a:prstGeom>
        </p:spPr>
      </p:pic>
      <p:sp>
        <p:nvSpPr>
          <p:cNvPr id="27" name="Text 20"/>
          <p:cNvSpPr/>
          <p:nvPr/>
        </p:nvSpPr>
        <p:spPr>
          <a:xfrm>
            <a:off x="4434840" y="5303520"/>
            <a:ext cx="3246120" cy="365760"/>
          </a:xfrm>
          <a:prstGeom prst="rect">
            <a:avLst/>
          </a:prstGeom>
          <a:noFill/>
          <a:ln/>
        </p:spPr>
        <p:txBody>
          <a:bodyPr wrap="square" rtlCol="0" anchor="ctr"/>
          <a:lstStyle/>
          <a:p>
            <a:pPr algn="ctr" indent="0" marL="0">
              <a:buNone/>
            </a:pPr>
            <a:r>
              <a:rPr lang="en-US" sz="1400" b="1" dirty="0">
                <a:solidFill>
                  <a:srgbClr val="21295C"/>
                </a:solidFill>
                <a:latin typeface="Calibri" pitchFamily="34" charset="0"/>
                <a:ea typeface="Calibri" pitchFamily="34" charset="-122"/>
                <a:cs typeface="Calibri" pitchFamily="34" charset="-120"/>
              </a:rPr>
              <a:t>Google Classroom</a:t>
            </a:r>
            <a:endParaRPr lang="en-US" sz="1400" dirty="0"/>
          </a:p>
        </p:txBody>
      </p:sp>
      <p:sp>
        <p:nvSpPr>
          <p:cNvPr id="28" name="Text 21"/>
          <p:cNvSpPr/>
          <p:nvPr/>
        </p:nvSpPr>
        <p:spPr>
          <a:xfrm>
            <a:off x="4480560" y="5650992"/>
            <a:ext cx="3154680" cy="548640"/>
          </a:xfrm>
          <a:prstGeom prst="rect">
            <a:avLst/>
          </a:prstGeom>
          <a:noFill/>
          <a:ln/>
        </p:spPr>
        <p:txBody>
          <a:bodyPr wrap="square" rtlCol="0" anchor="ctr"/>
          <a:lstStyle/>
          <a:p>
            <a:pPr algn="ctr" indent="0" marL="0">
              <a:lnSpc>
                <a:spcPct val="110000"/>
              </a:lnSpc>
              <a:buNone/>
            </a:pPr>
            <a:r>
              <a:rPr lang="en-US" sz="1050" dirty="0">
                <a:solidFill>
                  <a:srgbClr val="5B6675"/>
                </a:solidFill>
                <a:latin typeface="Calibri" pitchFamily="34" charset="0"/>
                <a:ea typeface="Calibri" pitchFamily="34" charset="-122"/>
                <a:cs typeface="Calibri" pitchFamily="34" charset="-120"/>
              </a:rPr>
              <a:t>Onlayn sinf va topshiriqlarni boshqarish</a:t>
            </a:r>
            <a:endParaRPr lang="en-US" sz="1050" dirty="0"/>
          </a:p>
        </p:txBody>
      </p:sp>
      <p:sp>
        <p:nvSpPr>
          <p:cNvPr id="29" name="Shape 22"/>
          <p:cNvSpPr/>
          <p:nvPr/>
        </p:nvSpPr>
        <p:spPr>
          <a:xfrm>
            <a:off x="8046720" y="4114800"/>
            <a:ext cx="3520440" cy="2103120"/>
          </a:xfrm>
          <a:prstGeom prst="roundRect">
            <a:avLst>
              <a:gd name="adj" fmla="val 3478"/>
            </a:avLst>
          </a:prstGeom>
          <a:solidFill>
            <a:srgbClr val="FFFFFF"/>
          </a:solidFill>
          <a:ln/>
          <a:effectLst>
            <a:outerShdw sx="100000" sy="100000" kx="0" ky="0" algn="bl" rotWithShape="0" blurRad="63500" dist="25400" dir="5400000">
              <a:srgbClr val="9AA7B5">
                <a:alpha val="22000"/>
              </a:srgbClr>
            </a:outerShdw>
          </a:effectLst>
        </p:spPr>
      </p:sp>
      <p:sp>
        <p:nvSpPr>
          <p:cNvPr id="30" name="Shape 23"/>
          <p:cNvSpPr/>
          <p:nvPr/>
        </p:nvSpPr>
        <p:spPr>
          <a:xfrm>
            <a:off x="9418320" y="4389120"/>
            <a:ext cx="777240" cy="777240"/>
          </a:xfrm>
          <a:prstGeom prst="ellipse">
            <a:avLst/>
          </a:prstGeom>
          <a:solidFill>
            <a:srgbClr val="1C7293"/>
          </a:solidFill>
          <a:ln/>
        </p:spPr>
      </p:sp>
      <p:pic>
        <p:nvPicPr>
          <p:cNvPr id="31" name="Image 5" descr="/home/claude/deck/icon_video.png">    </p:cNvPr>
          <p:cNvPicPr>
            <a:picLocks noChangeAspect="1"/>
          </p:cNvPicPr>
          <p:nvPr/>
        </p:nvPicPr>
        <p:blipFill>
          <a:blip r:embed="rId6"/>
          <a:stretch>
            <a:fillRect/>
          </a:stretch>
        </p:blipFill>
        <p:spPr>
          <a:xfrm>
            <a:off x="9620402" y="4591202"/>
            <a:ext cx="373075" cy="373075"/>
          </a:xfrm>
          <a:prstGeom prst="rect">
            <a:avLst/>
          </a:prstGeom>
        </p:spPr>
      </p:pic>
      <p:sp>
        <p:nvSpPr>
          <p:cNvPr id="32" name="Text 24"/>
          <p:cNvSpPr/>
          <p:nvPr/>
        </p:nvSpPr>
        <p:spPr>
          <a:xfrm>
            <a:off x="8183880" y="5303520"/>
            <a:ext cx="3246120" cy="365760"/>
          </a:xfrm>
          <a:prstGeom prst="rect">
            <a:avLst/>
          </a:prstGeom>
          <a:noFill/>
          <a:ln/>
        </p:spPr>
        <p:txBody>
          <a:bodyPr wrap="square" rtlCol="0" anchor="ctr"/>
          <a:lstStyle/>
          <a:p>
            <a:pPr algn="ctr" indent="0" marL="0">
              <a:buNone/>
            </a:pPr>
            <a:r>
              <a:rPr lang="en-US" sz="1400" b="1" dirty="0">
                <a:solidFill>
                  <a:srgbClr val="21295C"/>
                </a:solidFill>
                <a:latin typeface="Calibri" pitchFamily="34" charset="0"/>
                <a:ea typeface="Calibri" pitchFamily="34" charset="-122"/>
                <a:cs typeface="Calibri" pitchFamily="34" charset="-120"/>
              </a:rPr>
              <a:t>Udemy</a:t>
            </a:r>
            <a:endParaRPr lang="en-US" sz="1400" dirty="0"/>
          </a:p>
        </p:txBody>
      </p:sp>
      <p:sp>
        <p:nvSpPr>
          <p:cNvPr id="33" name="Text 25"/>
          <p:cNvSpPr/>
          <p:nvPr/>
        </p:nvSpPr>
        <p:spPr>
          <a:xfrm>
            <a:off x="8229600" y="5650992"/>
            <a:ext cx="3154680" cy="548640"/>
          </a:xfrm>
          <a:prstGeom prst="rect">
            <a:avLst/>
          </a:prstGeom>
          <a:noFill/>
          <a:ln/>
        </p:spPr>
        <p:txBody>
          <a:bodyPr wrap="square" rtlCol="0" anchor="ctr"/>
          <a:lstStyle/>
          <a:p>
            <a:pPr algn="ctr" indent="0" marL="0">
              <a:lnSpc>
                <a:spcPct val="110000"/>
              </a:lnSpc>
              <a:buNone/>
            </a:pPr>
            <a:r>
              <a:rPr lang="en-US" sz="1050" dirty="0">
                <a:solidFill>
                  <a:srgbClr val="5B6675"/>
                </a:solidFill>
                <a:latin typeface="Calibri" pitchFamily="34" charset="0"/>
                <a:ea typeface="Calibri" pitchFamily="34" charset="-122"/>
                <a:cs typeface="Calibri" pitchFamily="34" charset="-120"/>
              </a:rPr>
              <a:t>Amaliy ko'nikmalar bo'yicha keng kurslar bazasi</a:t>
            </a:r>
            <a:endParaRPr lang="en-US" sz="1050" dirty="0"/>
          </a:p>
        </p:txBody>
      </p:sp>
      <p:sp>
        <p:nvSpPr>
          <p:cNvPr id="34" name="Text 26"/>
          <p:cNvSpPr/>
          <p:nvPr/>
        </p:nvSpPr>
        <p:spPr>
          <a:xfrm>
            <a:off x="11475720" y="6473952"/>
            <a:ext cx="548640" cy="274320"/>
          </a:xfrm>
          <a:prstGeom prst="rect">
            <a:avLst/>
          </a:prstGeom>
          <a:noFill/>
          <a:ln/>
        </p:spPr>
        <p:txBody>
          <a:bodyPr wrap="square" rtlCol="0" anchor="ctr"/>
          <a:lstStyle/>
          <a:p>
            <a:pPr algn="r" indent="0" marL="0">
              <a:buNone/>
            </a:pPr>
            <a:r>
              <a:rPr lang="en-US" sz="1000" dirty="0">
                <a:solidFill>
                  <a:srgbClr val="5B6675"/>
                </a:solidFill>
                <a:latin typeface="Calibri" pitchFamily="34" charset="0"/>
                <a:ea typeface="Calibri" pitchFamily="34" charset="-122"/>
                <a:cs typeface="Calibri" pitchFamily="34" charset="-120"/>
              </a:rPr>
              <a:t>10</a:t>
            </a:r>
            <a:endParaRPr lang="en-US" sz="1000" dirty="0"/>
          </a:p>
        </p:txBody>
      </p:sp>
      <p:sp>
        <p:nvSpPr>
          <p:cNvPr id="35" name="Text 27"/>
          <p:cNvSpPr/>
          <p:nvPr/>
        </p:nvSpPr>
        <p:spPr>
          <a:xfrm>
            <a:off x="548640" y="6473952"/>
            <a:ext cx="3657600" cy="274320"/>
          </a:xfrm>
          <a:prstGeom prst="rect">
            <a:avLst/>
          </a:prstGeom>
          <a:noFill/>
          <a:ln/>
        </p:spPr>
        <p:txBody>
          <a:bodyPr wrap="square" rtlCol="0" anchor="ctr"/>
          <a:lstStyle/>
          <a:p>
            <a:pPr indent="0" marL="0">
              <a:buNone/>
            </a:pPr>
            <a:r>
              <a:rPr lang="en-US" sz="900" spc="100" kern="0" dirty="0">
                <a:solidFill>
                  <a:srgbClr val="5B6675"/>
                </a:solidFill>
                <a:latin typeface="Calibri" pitchFamily="34" charset="0"/>
                <a:ea typeface="Calibri" pitchFamily="34" charset="-122"/>
                <a:cs typeface="Calibri" pitchFamily="34" charset="-120"/>
              </a:rPr>
              <a:t>RAQAMLI TA'LIM</a:t>
            </a:r>
            <a:endParaRPr lang="en-US" sz="9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name="Slide 11">
    <p:bg>
      <p:bgPr>
        <a:solidFill>
          <a:srgbClr val="F4F8FA"/>
        </a:solidFill>
      </p:bgPr>
    </p:bg>
    <p:spTree>
      <p:nvGrpSpPr>
        <p:cNvPr id="1" name=""/>
        <p:cNvGrpSpPr/>
        <p:nvPr/>
      </p:nvGrpSpPr>
      <p:grpSpPr>
        <a:xfrm>
          <a:off x="0" y="0"/>
          <a:ext cx="0" cy="0"/>
          <a:chOff x="0" y="0"/>
          <a:chExt cx="0" cy="0"/>
        </a:xfrm>
      </p:grpSpPr>
      <p:sp>
        <p:nvSpPr>
          <p:cNvPr id="2" name="Text 0"/>
          <p:cNvSpPr/>
          <p:nvPr/>
        </p:nvSpPr>
        <p:spPr>
          <a:xfrm>
            <a:off x="548640" y="384048"/>
            <a:ext cx="7315200" cy="320040"/>
          </a:xfrm>
          <a:prstGeom prst="rect">
            <a:avLst/>
          </a:prstGeom>
          <a:noFill/>
          <a:ln/>
        </p:spPr>
        <p:txBody>
          <a:bodyPr wrap="square" rtlCol="0" anchor="ctr"/>
          <a:lstStyle/>
          <a:p>
            <a:pPr indent="0" marL="0">
              <a:buNone/>
            </a:pPr>
            <a:r>
              <a:rPr lang="en-US" sz="1200" b="1" spc="200" kern="0" dirty="0">
                <a:solidFill>
                  <a:srgbClr val="1C7293"/>
                </a:solidFill>
                <a:latin typeface="Calibri" pitchFamily="34" charset="0"/>
                <a:ea typeface="Calibri" pitchFamily="34" charset="-122"/>
                <a:cs typeface="Calibri" pitchFamily="34" charset="-120"/>
              </a:rPr>
              <a:t>02 — RAQAMLI TA'LIM</a:t>
            </a:r>
            <a:endParaRPr lang="en-US" sz="1200" dirty="0"/>
          </a:p>
        </p:txBody>
      </p:sp>
      <p:sp>
        <p:nvSpPr>
          <p:cNvPr id="3" name="Text 1"/>
          <p:cNvSpPr/>
          <p:nvPr/>
        </p:nvSpPr>
        <p:spPr>
          <a:xfrm>
            <a:off x="548640" y="658368"/>
            <a:ext cx="11064240" cy="822960"/>
          </a:xfrm>
          <a:prstGeom prst="rect">
            <a:avLst/>
          </a:prstGeom>
          <a:noFill/>
          <a:ln/>
        </p:spPr>
        <p:txBody>
          <a:bodyPr wrap="square" rtlCol="0" anchor="ctr"/>
          <a:lstStyle/>
          <a:p>
            <a:pPr algn="l" indent="0" marL="0">
              <a:buNone/>
            </a:pPr>
            <a:r>
              <a:rPr lang="en-US" sz="3000" b="1" dirty="0">
                <a:solidFill>
                  <a:srgbClr val="21295C"/>
                </a:solidFill>
                <a:latin typeface="Cambria" pitchFamily="34" charset="0"/>
                <a:ea typeface="Cambria" pitchFamily="34" charset="-122"/>
                <a:cs typeface="Cambria" pitchFamily="34" charset="-120"/>
              </a:rPr>
              <a:t>Onlayn va an'anaviy ta'limni taqqoslash</a:t>
            </a:r>
            <a:endParaRPr lang="en-US" sz="3000" dirty="0"/>
          </a:p>
        </p:txBody>
      </p:sp>
      <p:sp>
        <p:nvSpPr>
          <p:cNvPr id="4" name="Shape 2"/>
          <p:cNvSpPr/>
          <p:nvPr/>
        </p:nvSpPr>
        <p:spPr>
          <a:xfrm>
            <a:off x="548640" y="1691640"/>
            <a:ext cx="5349240" cy="4572000"/>
          </a:xfrm>
          <a:prstGeom prst="roundRect">
            <a:avLst>
              <a:gd name="adj" fmla="val 1600"/>
            </a:avLst>
          </a:prstGeom>
          <a:solidFill>
            <a:srgbClr val="065A82"/>
          </a:solidFill>
          <a:ln/>
        </p:spPr>
      </p:sp>
      <p:sp>
        <p:nvSpPr>
          <p:cNvPr id="5" name="Shape 3"/>
          <p:cNvSpPr/>
          <p:nvPr/>
        </p:nvSpPr>
        <p:spPr>
          <a:xfrm>
            <a:off x="868680" y="1965960"/>
            <a:ext cx="640080" cy="640080"/>
          </a:xfrm>
          <a:prstGeom prst="ellipse">
            <a:avLst/>
          </a:prstGeom>
          <a:solidFill>
            <a:srgbClr val="F2A93B"/>
          </a:solidFill>
          <a:ln/>
        </p:spPr>
      </p:sp>
      <p:pic>
        <p:nvPicPr>
          <p:cNvPr id="6" name="Image 0" descr="/home/claude/deck/icon_globe.png">    </p:cNvPr>
          <p:cNvPicPr>
            <a:picLocks noChangeAspect="1"/>
          </p:cNvPicPr>
          <p:nvPr/>
        </p:nvPicPr>
        <p:blipFill>
          <a:blip r:embed="rId1"/>
          <a:stretch>
            <a:fillRect/>
          </a:stretch>
        </p:blipFill>
        <p:spPr>
          <a:xfrm>
            <a:off x="1035101" y="2132381"/>
            <a:ext cx="307238" cy="307238"/>
          </a:xfrm>
          <a:prstGeom prst="rect">
            <a:avLst/>
          </a:prstGeom>
        </p:spPr>
      </p:pic>
      <p:sp>
        <p:nvSpPr>
          <p:cNvPr id="7" name="Text 4"/>
          <p:cNvSpPr/>
          <p:nvPr/>
        </p:nvSpPr>
        <p:spPr>
          <a:xfrm>
            <a:off x="1645920" y="2011680"/>
            <a:ext cx="4114800" cy="548640"/>
          </a:xfrm>
          <a:prstGeom prst="rect">
            <a:avLst/>
          </a:prstGeom>
          <a:noFill/>
          <a:ln/>
        </p:spPr>
        <p:txBody>
          <a:bodyPr wrap="square" rtlCol="0" anchor="ctr"/>
          <a:lstStyle/>
          <a:p>
            <a:pPr indent="0" marL="0">
              <a:buNone/>
            </a:pPr>
            <a:r>
              <a:rPr lang="en-US" sz="1800" b="1" dirty="0">
                <a:solidFill>
                  <a:srgbClr val="FFFFFF"/>
                </a:solidFill>
                <a:latin typeface="Cambria" pitchFamily="34" charset="0"/>
                <a:ea typeface="Cambria" pitchFamily="34" charset="-122"/>
                <a:cs typeface="Cambria" pitchFamily="34" charset="-120"/>
              </a:rPr>
              <a:t>Onlayn ta'lim</a:t>
            </a:r>
            <a:endParaRPr lang="en-US" sz="1800" dirty="0"/>
          </a:p>
        </p:txBody>
      </p:sp>
      <p:sp>
        <p:nvSpPr>
          <p:cNvPr id="8" name="Text 5"/>
          <p:cNvSpPr/>
          <p:nvPr/>
        </p:nvSpPr>
        <p:spPr>
          <a:xfrm>
            <a:off x="868680" y="2880360"/>
            <a:ext cx="274320" cy="548640"/>
          </a:xfrm>
          <a:prstGeom prst="rect">
            <a:avLst/>
          </a:prstGeom>
          <a:noFill/>
          <a:ln/>
        </p:spPr>
        <p:txBody>
          <a:bodyPr wrap="square" rtlCol="0" anchor="ctr"/>
          <a:lstStyle/>
          <a:p>
            <a:pPr indent="0" marL="0">
              <a:buNone/>
            </a:pPr>
            <a:r>
              <a:rPr lang="en-US" sz="1600" dirty="0">
                <a:solidFill>
                  <a:srgbClr val="F2A93B"/>
                </a:solidFill>
                <a:latin typeface="Calibri" pitchFamily="34" charset="0"/>
                <a:ea typeface="Calibri" pitchFamily="34" charset="-122"/>
                <a:cs typeface="Calibri" pitchFamily="34" charset="-120"/>
              </a:rPr>
              <a:t>•</a:t>
            </a:r>
            <a:endParaRPr lang="en-US" sz="1600" dirty="0"/>
          </a:p>
        </p:txBody>
      </p:sp>
      <p:sp>
        <p:nvSpPr>
          <p:cNvPr id="9" name="Text 6"/>
          <p:cNvSpPr/>
          <p:nvPr/>
        </p:nvSpPr>
        <p:spPr>
          <a:xfrm>
            <a:off x="1143000" y="2880360"/>
            <a:ext cx="4480560" cy="640080"/>
          </a:xfrm>
          <a:prstGeom prst="rect">
            <a:avLst/>
          </a:prstGeom>
          <a:noFill/>
          <a:ln/>
        </p:spPr>
        <p:txBody>
          <a:bodyPr wrap="square" rtlCol="0" anchor="ctr"/>
          <a:lstStyle/>
          <a:p>
            <a:pPr indent="0" marL="0">
              <a:buNone/>
            </a:pPr>
            <a:r>
              <a:rPr lang="en-US" sz="1300" dirty="0">
                <a:solidFill>
                  <a:srgbClr val="FFFFFF"/>
                </a:solidFill>
                <a:latin typeface="Calibri" pitchFamily="34" charset="0"/>
                <a:ea typeface="Calibri" pitchFamily="34" charset="-122"/>
                <a:cs typeface="Calibri" pitchFamily="34" charset="-120"/>
              </a:rPr>
              <a:t>Vaqt va joy erkinligi</a:t>
            </a:r>
            <a:endParaRPr lang="en-US" sz="1300" dirty="0"/>
          </a:p>
        </p:txBody>
      </p:sp>
      <p:sp>
        <p:nvSpPr>
          <p:cNvPr id="10" name="Text 7"/>
          <p:cNvSpPr/>
          <p:nvPr/>
        </p:nvSpPr>
        <p:spPr>
          <a:xfrm>
            <a:off x="868680" y="3657600"/>
            <a:ext cx="274320" cy="548640"/>
          </a:xfrm>
          <a:prstGeom prst="rect">
            <a:avLst/>
          </a:prstGeom>
          <a:noFill/>
          <a:ln/>
        </p:spPr>
        <p:txBody>
          <a:bodyPr wrap="square" rtlCol="0" anchor="ctr"/>
          <a:lstStyle/>
          <a:p>
            <a:pPr indent="0" marL="0">
              <a:buNone/>
            </a:pPr>
            <a:r>
              <a:rPr lang="en-US" sz="1600" dirty="0">
                <a:solidFill>
                  <a:srgbClr val="F2A93B"/>
                </a:solidFill>
                <a:latin typeface="Calibri" pitchFamily="34" charset="0"/>
                <a:ea typeface="Calibri" pitchFamily="34" charset="-122"/>
                <a:cs typeface="Calibri" pitchFamily="34" charset="-120"/>
              </a:rPr>
              <a:t>•</a:t>
            </a:r>
            <a:endParaRPr lang="en-US" sz="1600" dirty="0"/>
          </a:p>
        </p:txBody>
      </p:sp>
      <p:sp>
        <p:nvSpPr>
          <p:cNvPr id="11" name="Text 8"/>
          <p:cNvSpPr/>
          <p:nvPr/>
        </p:nvSpPr>
        <p:spPr>
          <a:xfrm>
            <a:off x="1143000" y="3657600"/>
            <a:ext cx="4480560" cy="640080"/>
          </a:xfrm>
          <a:prstGeom prst="rect">
            <a:avLst/>
          </a:prstGeom>
          <a:noFill/>
          <a:ln/>
        </p:spPr>
        <p:txBody>
          <a:bodyPr wrap="square" rtlCol="0" anchor="ctr"/>
          <a:lstStyle/>
          <a:p>
            <a:pPr indent="0" marL="0">
              <a:buNone/>
            </a:pPr>
            <a:r>
              <a:rPr lang="en-US" sz="1300" dirty="0">
                <a:solidFill>
                  <a:srgbClr val="FFFFFF"/>
                </a:solidFill>
                <a:latin typeface="Calibri" pitchFamily="34" charset="0"/>
                <a:ea typeface="Calibri" pitchFamily="34" charset="-122"/>
                <a:cs typeface="Calibri" pitchFamily="34" charset="-120"/>
              </a:rPr>
              <a:t>O'z sur'atida o'rganish</a:t>
            </a:r>
            <a:endParaRPr lang="en-US" sz="1300" dirty="0"/>
          </a:p>
        </p:txBody>
      </p:sp>
      <p:sp>
        <p:nvSpPr>
          <p:cNvPr id="12" name="Text 9"/>
          <p:cNvSpPr/>
          <p:nvPr/>
        </p:nvSpPr>
        <p:spPr>
          <a:xfrm>
            <a:off x="868680" y="4434840"/>
            <a:ext cx="274320" cy="548640"/>
          </a:xfrm>
          <a:prstGeom prst="rect">
            <a:avLst/>
          </a:prstGeom>
          <a:noFill/>
          <a:ln/>
        </p:spPr>
        <p:txBody>
          <a:bodyPr wrap="square" rtlCol="0" anchor="ctr"/>
          <a:lstStyle/>
          <a:p>
            <a:pPr indent="0" marL="0">
              <a:buNone/>
            </a:pPr>
            <a:r>
              <a:rPr lang="en-US" sz="1600" dirty="0">
                <a:solidFill>
                  <a:srgbClr val="F2A93B"/>
                </a:solidFill>
                <a:latin typeface="Calibri" pitchFamily="34" charset="0"/>
                <a:ea typeface="Calibri" pitchFamily="34" charset="-122"/>
                <a:cs typeface="Calibri" pitchFamily="34" charset="-120"/>
              </a:rPr>
              <a:t>•</a:t>
            </a:r>
            <a:endParaRPr lang="en-US" sz="1600" dirty="0"/>
          </a:p>
        </p:txBody>
      </p:sp>
      <p:sp>
        <p:nvSpPr>
          <p:cNvPr id="13" name="Text 10"/>
          <p:cNvSpPr/>
          <p:nvPr/>
        </p:nvSpPr>
        <p:spPr>
          <a:xfrm>
            <a:off x="1143000" y="4434840"/>
            <a:ext cx="4480560" cy="640080"/>
          </a:xfrm>
          <a:prstGeom prst="rect">
            <a:avLst/>
          </a:prstGeom>
          <a:noFill/>
          <a:ln/>
        </p:spPr>
        <p:txBody>
          <a:bodyPr wrap="square" rtlCol="0" anchor="ctr"/>
          <a:lstStyle/>
          <a:p>
            <a:pPr indent="0" marL="0">
              <a:buNone/>
            </a:pPr>
            <a:r>
              <a:rPr lang="en-US" sz="1300" dirty="0">
                <a:solidFill>
                  <a:srgbClr val="FFFFFF"/>
                </a:solidFill>
                <a:latin typeface="Calibri" pitchFamily="34" charset="0"/>
                <a:ea typeface="Calibri" pitchFamily="34" charset="-122"/>
                <a:cs typeface="Calibri" pitchFamily="34" charset="-120"/>
              </a:rPr>
              <a:t>Keng resurs va materiallar bazasi</a:t>
            </a:r>
            <a:endParaRPr lang="en-US" sz="1300" dirty="0"/>
          </a:p>
        </p:txBody>
      </p:sp>
      <p:sp>
        <p:nvSpPr>
          <p:cNvPr id="14" name="Text 11"/>
          <p:cNvSpPr/>
          <p:nvPr/>
        </p:nvSpPr>
        <p:spPr>
          <a:xfrm>
            <a:off x="868680" y="5212080"/>
            <a:ext cx="274320" cy="548640"/>
          </a:xfrm>
          <a:prstGeom prst="rect">
            <a:avLst/>
          </a:prstGeom>
          <a:noFill/>
          <a:ln/>
        </p:spPr>
        <p:txBody>
          <a:bodyPr wrap="square" rtlCol="0" anchor="ctr"/>
          <a:lstStyle/>
          <a:p>
            <a:pPr indent="0" marL="0">
              <a:buNone/>
            </a:pPr>
            <a:r>
              <a:rPr lang="en-US" sz="1600" dirty="0">
                <a:solidFill>
                  <a:srgbClr val="F2A93B"/>
                </a:solidFill>
                <a:latin typeface="Calibri" pitchFamily="34" charset="0"/>
                <a:ea typeface="Calibri" pitchFamily="34" charset="-122"/>
                <a:cs typeface="Calibri" pitchFamily="34" charset="-120"/>
              </a:rPr>
              <a:t>•</a:t>
            </a:r>
            <a:endParaRPr lang="en-US" sz="1600" dirty="0"/>
          </a:p>
        </p:txBody>
      </p:sp>
      <p:sp>
        <p:nvSpPr>
          <p:cNvPr id="15" name="Text 12"/>
          <p:cNvSpPr/>
          <p:nvPr/>
        </p:nvSpPr>
        <p:spPr>
          <a:xfrm>
            <a:off x="1143000" y="5212080"/>
            <a:ext cx="4480560" cy="640080"/>
          </a:xfrm>
          <a:prstGeom prst="rect">
            <a:avLst/>
          </a:prstGeom>
          <a:noFill/>
          <a:ln/>
        </p:spPr>
        <p:txBody>
          <a:bodyPr wrap="square" rtlCol="0" anchor="ctr"/>
          <a:lstStyle/>
          <a:p>
            <a:pPr indent="0" marL="0">
              <a:buNone/>
            </a:pPr>
            <a:r>
              <a:rPr lang="en-US" sz="1300" dirty="0">
                <a:solidFill>
                  <a:srgbClr val="FFFFFF"/>
                </a:solidFill>
                <a:latin typeface="Calibri" pitchFamily="34" charset="0"/>
                <a:ea typeface="Calibri" pitchFamily="34" charset="-122"/>
                <a:cs typeface="Calibri" pitchFamily="34" charset="-120"/>
              </a:rPr>
              <a:t>Nisbatan past xarajat</a:t>
            </a:r>
            <a:endParaRPr lang="en-US" sz="1300" dirty="0"/>
          </a:p>
        </p:txBody>
      </p:sp>
      <p:sp>
        <p:nvSpPr>
          <p:cNvPr id="16" name="Shape 13"/>
          <p:cNvSpPr/>
          <p:nvPr/>
        </p:nvSpPr>
        <p:spPr>
          <a:xfrm>
            <a:off x="6263640" y="1691640"/>
            <a:ext cx="5349240" cy="4572000"/>
          </a:xfrm>
          <a:prstGeom prst="roundRect">
            <a:avLst>
              <a:gd name="adj" fmla="val 1600"/>
            </a:avLst>
          </a:prstGeom>
          <a:solidFill>
            <a:srgbClr val="FFFFFF"/>
          </a:solidFill>
          <a:ln w="12700">
            <a:solidFill>
              <a:srgbClr val="D8E1E8"/>
            </a:solidFill>
            <a:prstDash val="solid"/>
          </a:ln>
        </p:spPr>
      </p:sp>
      <p:sp>
        <p:nvSpPr>
          <p:cNvPr id="17" name="Shape 14"/>
          <p:cNvSpPr/>
          <p:nvPr/>
        </p:nvSpPr>
        <p:spPr>
          <a:xfrm>
            <a:off x="6583680" y="1965960"/>
            <a:ext cx="640080" cy="640080"/>
          </a:xfrm>
          <a:prstGeom prst="ellipse">
            <a:avLst/>
          </a:prstGeom>
          <a:solidFill>
            <a:srgbClr val="1C7293"/>
          </a:solidFill>
          <a:ln/>
        </p:spPr>
      </p:sp>
      <p:pic>
        <p:nvPicPr>
          <p:cNvPr id="18" name="Image 1" descr="/home/claude/deck/icon_school.png">    </p:cNvPr>
          <p:cNvPicPr>
            <a:picLocks noChangeAspect="1"/>
          </p:cNvPicPr>
          <p:nvPr/>
        </p:nvPicPr>
        <p:blipFill>
          <a:blip r:embed="rId2"/>
          <a:stretch>
            <a:fillRect/>
          </a:stretch>
        </p:blipFill>
        <p:spPr>
          <a:xfrm>
            <a:off x="6750101" y="2132381"/>
            <a:ext cx="307238" cy="307238"/>
          </a:xfrm>
          <a:prstGeom prst="rect">
            <a:avLst/>
          </a:prstGeom>
        </p:spPr>
      </p:pic>
      <p:sp>
        <p:nvSpPr>
          <p:cNvPr id="19" name="Text 15"/>
          <p:cNvSpPr/>
          <p:nvPr/>
        </p:nvSpPr>
        <p:spPr>
          <a:xfrm>
            <a:off x="7360920" y="2011680"/>
            <a:ext cx="4114800" cy="548640"/>
          </a:xfrm>
          <a:prstGeom prst="rect">
            <a:avLst/>
          </a:prstGeom>
          <a:noFill/>
          <a:ln/>
        </p:spPr>
        <p:txBody>
          <a:bodyPr wrap="square" rtlCol="0" anchor="ctr"/>
          <a:lstStyle/>
          <a:p>
            <a:pPr indent="0" marL="0">
              <a:buNone/>
            </a:pPr>
            <a:r>
              <a:rPr lang="en-US" sz="1800" b="1" dirty="0">
                <a:solidFill>
                  <a:srgbClr val="21295C"/>
                </a:solidFill>
                <a:latin typeface="Cambria" pitchFamily="34" charset="0"/>
                <a:ea typeface="Cambria" pitchFamily="34" charset="-122"/>
                <a:cs typeface="Cambria" pitchFamily="34" charset="-120"/>
              </a:rPr>
              <a:t>An'anaviy ta'lim</a:t>
            </a:r>
            <a:endParaRPr lang="en-US" sz="1800" dirty="0"/>
          </a:p>
        </p:txBody>
      </p:sp>
      <p:sp>
        <p:nvSpPr>
          <p:cNvPr id="20" name="Text 16"/>
          <p:cNvSpPr/>
          <p:nvPr/>
        </p:nvSpPr>
        <p:spPr>
          <a:xfrm>
            <a:off x="6583680" y="2880360"/>
            <a:ext cx="274320" cy="548640"/>
          </a:xfrm>
          <a:prstGeom prst="rect">
            <a:avLst/>
          </a:prstGeom>
          <a:noFill/>
          <a:ln/>
        </p:spPr>
        <p:txBody>
          <a:bodyPr wrap="square" rtlCol="0" anchor="ctr"/>
          <a:lstStyle/>
          <a:p>
            <a:pPr indent="0" marL="0">
              <a:buNone/>
            </a:pPr>
            <a:r>
              <a:rPr lang="en-US" sz="1600" dirty="0">
                <a:solidFill>
                  <a:srgbClr val="1C7293"/>
                </a:solidFill>
                <a:latin typeface="Calibri" pitchFamily="34" charset="0"/>
                <a:ea typeface="Calibri" pitchFamily="34" charset="-122"/>
                <a:cs typeface="Calibri" pitchFamily="34" charset="-120"/>
              </a:rPr>
              <a:t>•</a:t>
            </a:r>
            <a:endParaRPr lang="en-US" sz="1600" dirty="0"/>
          </a:p>
        </p:txBody>
      </p:sp>
      <p:sp>
        <p:nvSpPr>
          <p:cNvPr id="21" name="Text 17"/>
          <p:cNvSpPr/>
          <p:nvPr/>
        </p:nvSpPr>
        <p:spPr>
          <a:xfrm>
            <a:off x="6858000" y="2880360"/>
            <a:ext cx="4480560" cy="640080"/>
          </a:xfrm>
          <a:prstGeom prst="rect">
            <a:avLst/>
          </a:prstGeom>
          <a:noFill/>
          <a:ln/>
        </p:spPr>
        <p:txBody>
          <a:bodyPr wrap="square" rtlCol="0" anchor="ctr"/>
          <a:lstStyle/>
          <a:p>
            <a:pPr indent="0" marL="0">
              <a:buNone/>
            </a:pPr>
            <a:r>
              <a:rPr lang="en-US" sz="1300" dirty="0">
                <a:solidFill>
                  <a:srgbClr val="20242C"/>
                </a:solidFill>
                <a:latin typeface="Calibri" pitchFamily="34" charset="0"/>
                <a:ea typeface="Calibri" pitchFamily="34" charset="-122"/>
                <a:cs typeface="Calibri" pitchFamily="34" charset="-120"/>
              </a:rPr>
              <a:t>Bevosita jonli muloqot</a:t>
            </a:r>
            <a:endParaRPr lang="en-US" sz="1300" dirty="0"/>
          </a:p>
        </p:txBody>
      </p:sp>
      <p:sp>
        <p:nvSpPr>
          <p:cNvPr id="22" name="Text 18"/>
          <p:cNvSpPr/>
          <p:nvPr/>
        </p:nvSpPr>
        <p:spPr>
          <a:xfrm>
            <a:off x="6583680" y="3657600"/>
            <a:ext cx="274320" cy="548640"/>
          </a:xfrm>
          <a:prstGeom prst="rect">
            <a:avLst/>
          </a:prstGeom>
          <a:noFill/>
          <a:ln/>
        </p:spPr>
        <p:txBody>
          <a:bodyPr wrap="square" rtlCol="0" anchor="ctr"/>
          <a:lstStyle/>
          <a:p>
            <a:pPr indent="0" marL="0">
              <a:buNone/>
            </a:pPr>
            <a:r>
              <a:rPr lang="en-US" sz="1600" dirty="0">
                <a:solidFill>
                  <a:srgbClr val="1C7293"/>
                </a:solidFill>
                <a:latin typeface="Calibri" pitchFamily="34" charset="0"/>
                <a:ea typeface="Calibri" pitchFamily="34" charset="-122"/>
                <a:cs typeface="Calibri" pitchFamily="34" charset="-120"/>
              </a:rPr>
              <a:t>•</a:t>
            </a:r>
            <a:endParaRPr lang="en-US" sz="1600" dirty="0"/>
          </a:p>
        </p:txBody>
      </p:sp>
      <p:sp>
        <p:nvSpPr>
          <p:cNvPr id="23" name="Text 19"/>
          <p:cNvSpPr/>
          <p:nvPr/>
        </p:nvSpPr>
        <p:spPr>
          <a:xfrm>
            <a:off x="6858000" y="3657600"/>
            <a:ext cx="4480560" cy="640080"/>
          </a:xfrm>
          <a:prstGeom prst="rect">
            <a:avLst/>
          </a:prstGeom>
          <a:noFill/>
          <a:ln/>
        </p:spPr>
        <p:txBody>
          <a:bodyPr wrap="square" rtlCol="0" anchor="ctr"/>
          <a:lstStyle/>
          <a:p>
            <a:pPr indent="0" marL="0">
              <a:buNone/>
            </a:pPr>
            <a:r>
              <a:rPr lang="en-US" sz="1300" dirty="0">
                <a:solidFill>
                  <a:srgbClr val="20242C"/>
                </a:solidFill>
                <a:latin typeface="Calibri" pitchFamily="34" charset="0"/>
                <a:ea typeface="Calibri" pitchFamily="34" charset="-122"/>
                <a:cs typeface="Calibri" pitchFamily="34" charset="-120"/>
              </a:rPr>
              <a:t>Ijtimoiy ko'nikmalarni rivojlantirish</a:t>
            </a:r>
            <a:endParaRPr lang="en-US" sz="1300" dirty="0"/>
          </a:p>
        </p:txBody>
      </p:sp>
      <p:sp>
        <p:nvSpPr>
          <p:cNvPr id="24" name="Text 20"/>
          <p:cNvSpPr/>
          <p:nvPr/>
        </p:nvSpPr>
        <p:spPr>
          <a:xfrm>
            <a:off x="6583680" y="4434840"/>
            <a:ext cx="274320" cy="548640"/>
          </a:xfrm>
          <a:prstGeom prst="rect">
            <a:avLst/>
          </a:prstGeom>
          <a:noFill/>
          <a:ln/>
        </p:spPr>
        <p:txBody>
          <a:bodyPr wrap="square" rtlCol="0" anchor="ctr"/>
          <a:lstStyle/>
          <a:p>
            <a:pPr indent="0" marL="0">
              <a:buNone/>
            </a:pPr>
            <a:r>
              <a:rPr lang="en-US" sz="1600" dirty="0">
                <a:solidFill>
                  <a:srgbClr val="1C7293"/>
                </a:solidFill>
                <a:latin typeface="Calibri" pitchFamily="34" charset="0"/>
                <a:ea typeface="Calibri" pitchFamily="34" charset="-122"/>
                <a:cs typeface="Calibri" pitchFamily="34" charset="-120"/>
              </a:rPr>
              <a:t>•</a:t>
            </a:r>
            <a:endParaRPr lang="en-US" sz="1600" dirty="0"/>
          </a:p>
        </p:txBody>
      </p:sp>
      <p:sp>
        <p:nvSpPr>
          <p:cNvPr id="25" name="Text 21"/>
          <p:cNvSpPr/>
          <p:nvPr/>
        </p:nvSpPr>
        <p:spPr>
          <a:xfrm>
            <a:off x="6858000" y="4434840"/>
            <a:ext cx="4480560" cy="640080"/>
          </a:xfrm>
          <a:prstGeom prst="rect">
            <a:avLst/>
          </a:prstGeom>
          <a:noFill/>
          <a:ln/>
        </p:spPr>
        <p:txBody>
          <a:bodyPr wrap="square" rtlCol="0" anchor="ctr"/>
          <a:lstStyle/>
          <a:p>
            <a:pPr indent="0" marL="0">
              <a:buNone/>
            </a:pPr>
            <a:r>
              <a:rPr lang="en-US" sz="1300" dirty="0">
                <a:solidFill>
                  <a:srgbClr val="20242C"/>
                </a:solidFill>
                <a:latin typeface="Calibri" pitchFamily="34" charset="0"/>
                <a:ea typeface="Calibri" pitchFamily="34" charset="-122"/>
                <a:cs typeface="Calibri" pitchFamily="34" charset="-120"/>
              </a:rPr>
              <a:t>Amaliy mashg'ulot va laboratoriya ishlari</a:t>
            </a:r>
            <a:endParaRPr lang="en-US" sz="1300" dirty="0"/>
          </a:p>
        </p:txBody>
      </p:sp>
      <p:sp>
        <p:nvSpPr>
          <p:cNvPr id="26" name="Text 22"/>
          <p:cNvSpPr/>
          <p:nvPr/>
        </p:nvSpPr>
        <p:spPr>
          <a:xfrm>
            <a:off x="6583680" y="5212080"/>
            <a:ext cx="274320" cy="548640"/>
          </a:xfrm>
          <a:prstGeom prst="rect">
            <a:avLst/>
          </a:prstGeom>
          <a:noFill/>
          <a:ln/>
        </p:spPr>
        <p:txBody>
          <a:bodyPr wrap="square" rtlCol="0" anchor="ctr"/>
          <a:lstStyle/>
          <a:p>
            <a:pPr indent="0" marL="0">
              <a:buNone/>
            </a:pPr>
            <a:r>
              <a:rPr lang="en-US" sz="1600" dirty="0">
                <a:solidFill>
                  <a:srgbClr val="1C7293"/>
                </a:solidFill>
                <a:latin typeface="Calibri" pitchFamily="34" charset="0"/>
                <a:ea typeface="Calibri" pitchFamily="34" charset="-122"/>
                <a:cs typeface="Calibri" pitchFamily="34" charset="-120"/>
              </a:rPr>
              <a:t>•</a:t>
            </a:r>
            <a:endParaRPr lang="en-US" sz="1600" dirty="0"/>
          </a:p>
        </p:txBody>
      </p:sp>
      <p:sp>
        <p:nvSpPr>
          <p:cNvPr id="27" name="Text 23"/>
          <p:cNvSpPr/>
          <p:nvPr/>
        </p:nvSpPr>
        <p:spPr>
          <a:xfrm>
            <a:off x="6858000" y="5212080"/>
            <a:ext cx="4480560" cy="640080"/>
          </a:xfrm>
          <a:prstGeom prst="rect">
            <a:avLst/>
          </a:prstGeom>
          <a:noFill/>
          <a:ln/>
        </p:spPr>
        <p:txBody>
          <a:bodyPr wrap="square" rtlCol="0" anchor="ctr"/>
          <a:lstStyle/>
          <a:p>
            <a:pPr indent="0" marL="0">
              <a:buNone/>
            </a:pPr>
            <a:r>
              <a:rPr lang="en-US" sz="1300" dirty="0">
                <a:solidFill>
                  <a:srgbClr val="20242C"/>
                </a:solidFill>
                <a:latin typeface="Calibri" pitchFamily="34" charset="0"/>
                <a:ea typeface="Calibri" pitchFamily="34" charset="-122"/>
                <a:cs typeface="Calibri" pitchFamily="34" charset="-120"/>
              </a:rPr>
              <a:t>Intizom va nazoratning yuqoriligi</a:t>
            </a:r>
            <a:endParaRPr lang="en-US" sz="1300" dirty="0"/>
          </a:p>
        </p:txBody>
      </p:sp>
      <p:sp>
        <p:nvSpPr>
          <p:cNvPr id="28" name="Text 24"/>
          <p:cNvSpPr/>
          <p:nvPr/>
        </p:nvSpPr>
        <p:spPr>
          <a:xfrm>
            <a:off x="11475720" y="6473952"/>
            <a:ext cx="548640" cy="274320"/>
          </a:xfrm>
          <a:prstGeom prst="rect">
            <a:avLst/>
          </a:prstGeom>
          <a:noFill/>
          <a:ln/>
        </p:spPr>
        <p:txBody>
          <a:bodyPr wrap="square" rtlCol="0" anchor="ctr"/>
          <a:lstStyle/>
          <a:p>
            <a:pPr algn="r" indent="0" marL="0">
              <a:buNone/>
            </a:pPr>
            <a:r>
              <a:rPr lang="en-US" sz="1000" dirty="0">
                <a:solidFill>
                  <a:srgbClr val="5B6675"/>
                </a:solidFill>
                <a:latin typeface="Calibri" pitchFamily="34" charset="0"/>
                <a:ea typeface="Calibri" pitchFamily="34" charset="-122"/>
                <a:cs typeface="Calibri" pitchFamily="34" charset="-120"/>
              </a:rPr>
              <a:t>11</a:t>
            </a:r>
            <a:endParaRPr lang="en-US" sz="1000" dirty="0"/>
          </a:p>
        </p:txBody>
      </p:sp>
      <p:sp>
        <p:nvSpPr>
          <p:cNvPr id="29" name="Text 25"/>
          <p:cNvSpPr/>
          <p:nvPr/>
        </p:nvSpPr>
        <p:spPr>
          <a:xfrm>
            <a:off x="548640" y="6473952"/>
            <a:ext cx="3657600" cy="274320"/>
          </a:xfrm>
          <a:prstGeom prst="rect">
            <a:avLst/>
          </a:prstGeom>
          <a:noFill/>
          <a:ln/>
        </p:spPr>
        <p:txBody>
          <a:bodyPr wrap="square" rtlCol="0" anchor="ctr"/>
          <a:lstStyle/>
          <a:p>
            <a:pPr indent="0" marL="0">
              <a:buNone/>
            </a:pPr>
            <a:r>
              <a:rPr lang="en-US" sz="900" spc="100" kern="0" dirty="0">
                <a:solidFill>
                  <a:srgbClr val="5B6675"/>
                </a:solidFill>
                <a:latin typeface="Calibri" pitchFamily="34" charset="0"/>
                <a:ea typeface="Calibri" pitchFamily="34" charset="-122"/>
                <a:cs typeface="Calibri" pitchFamily="34" charset="-120"/>
              </a:rPr>
              <a:t>RAQAMLI TA'LIM</a:t>
            </a:r>
            <a:endParaRPr lang="en-US" sz="9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name="Slide 12">
    <p:bg>
      <p:bgPr>
        <a:solidFill>
          <a:srgbClr val="F4F8FA"/>
        </a:solidFill>
      </p:bgPr>
    </p:bg>
    <p:spTree>
      <p:nvGrpSpPr>
        <p:cNvPr id="1" name=""/>
        <p:cNvGrpSpPr/>
        <p:nvPr/>
      </p:nvGrpSpPr>
      <p:grpSpPr>
        <a:xfrm>
          <a:off x="0" y="0"/>
          <a:ext cx="0" cy="0"/>
          <a:chOff x="0" y="0"/>
          <a:chExt cx="0" cy="0"/>
        </a:xfrm>
      </p:grpSpPr>
      <p:sp>
        <p:nvSpPr>
          <p:cNvPr id="2" name="Text 0"/>
          <p:cNvSpPr/>
          <p:nvPr/>
        </p:nvSpPr>
        <p:spPr>
          <a:xfrm>
            <a:off x="548640" y="384048"/>
            <a:ext cx="7315200" cy="320040"/>
          </a:xfrm>
          <a:prstGeom prst="rect">
            <a:avLst/>
          </a:prstGeom>
          <a:noFill/>
          <a:ln/>
        </p:spPr>
        <p:txBody>
          <a:bodyPr wrap="square" rtlCol="0" anchor="ctr"/>
          <a:lstStyle/>
          <a:p>
            <a:pPr indent="0" marL="0">
              <a:buNone/>
            </a:pPr>
            <a:r>
              <a:rPr lang="en-US" sz="1200" b="1" spc="200" kern="0" dirty="0">
                <a:solidFill>
                  <a:srgbClr val="1C7293"/>
                </a:solidFill>
                <a:latin typeface="Calibri" pitchFamily="34" charset="0"/>
                <a:ea typeface="Calibri" pitchFamily="34" charset="-122"/>
                <a:cs typeface="Calibri" pitchFamily="34" charset="-120"/>
              </a:rPr>
              <a:t>02 — RAQAMLI TA'LIM</a:t>
            </a:r>
            <a:endParaRPr lang="en-US" sz="1200" dirty="0"/>
          </a:p>
        </p:txBody>
      </p:sp>
      <p:sp>
        <p:nvSpPr>
          <p:cNvPr id="3" name="Text 1"/>
          <p:cNvSpPr/>
          <p:nvPr/>
        </p:nvSpPr>
        <p:spPr>
          <a:xfrm>
            <a:off x="548640" y="658368"/>
            <a:ext cx="11064240" cy="822960"/>
          </a:xfrm>
          <a:prstGeom prst="rect">
            <a:avLst/>
          </a:prstGeom>
          <a:noFill/>
          <a:ln/>
        </p:spPr>
        <p:txBody>
          <a:bodyPr wrap="square" rtlCol="0" anchor="ctr"/>
          <a:lstStyle/>
          <a:p>
            <a:pPr algn="l" indent="0" marL="0">
              <a:buNone/>
            </a:pPr>
            <a:r>
              <a:rPr lang="en-US" sz="3000" b="1" dirty="0">
                <a:solidFill>
                  <a:srgbClr val="21295C"/>
                </a:solidFill>
                <a:latin typeface="Cambria" pitchFamily="34" charset="0"/>
                <a:ea typeface="Cambria" pitchFamily="34" charset="-122"/>
                <a:cs typeface="Cambria" pitchFamily="34" charset="-120"/>
              </a:rPr>
              <a:t>Aralash (blended) ta'lim modeli</a:t>
            </a:r>
            <a:endParaRPr lang="en-US" sz="3000" dirty="0"/>
          </a:p>
        </p:txBody>
      </p:sp>
      <p:sp>
        <p:nvSpPr>
          <p:cNvPr id="4" name="Text 2"/>
          <p:cNvSpPr/>
          <p:nvPr/>
        </p:nvSpPr>
        <p:spPr>
          <a:xfrm>
            <a:off x="548640" y="1600200"/>
            <a:ext cx="7040880" cy="1005840"/>
          </a:xfrm>
          <a:prstGeom prst="rect">
            <a:avLst/>
          </a:prstGeom>
          <a:noFill/>
          <a:ln/>
        </p:spPr>
        <p:txBody>
          <a:bodyPr wrap="square" rtlCol="0" anchor="ctr"/>
          <a:lstStyle/>
          <a:p>
            <a:pPr indent="0" marL="0">
              <a:lnSpc>
                <a:spcPct val="120000"/>
              </a:lnSpc>
              <a:buNone/>
            </a:pPr>
            <a:r>
              <a:rPr lang="en-US" sz="1450" dirty="0">
                <a:solidFill>
                  <a:srgbClr val="20242C"/>
                </a:solidFill>
                <a:latin typeface="Calibri" pitchFamily="34" charset="0"/>
                <a:ea typeface="Calibri" pitchFamily="34" charset="-122"/>
                <a:cs typeface="Calibri" pitchFamily="34" charset="-120"/>
              </a:rPr>
              <a:t>Aralash ta'lim — an'anaviy auditoriya mashg'ulotlari bilan onlayn o'quv faoliyatini uyg'unlashtirgan, ikkala usulning afzalliklaridan foydalanishga asoslangan yondashuvdir.</a:t>
            </a:r>
            <a:endParaRPr lang="en-US" sz="1450" dirty="0"/>
          </a:p>
        </p:txBody>
      </p:sp>
      <p:sp>
        <p:nvSpPr>
          <p:cNvPr id="5" name="Shape 3"/>
          <p:cNvSpPr/>
          <p:nvPr/>
        </p:nvSpPr>
        <p:spPr>
          <a:xfrm>
            <a:off x="2194560" y="2377440"/>
            <a:ext cx="3474720" cy="3474720"/>
          </a:xfrm>
          <a:prstGeom prst="ellipse">
            <a:avLst/>
          </a:prstGeom>
          <a:solidFill>
            <a:srgbClr val="065A82">
              <a:alpha val="75000"/>
            </a:srgbClr>
          </a:solidFill>
          <a:ln/>
        </p:spPr>
      </p:sp>
      <p:sp>
        <p:nvSpPr>
          <p:cNvPr id="6" name="Shape 4"/>
          <p:cNvSpPr/>
          <p:nvPr/>
        </p:nvSpPr>
        <p:spPr>
          <a:xfrm>
            <a:off x="4572000" y="2377440"/>
            <a:ext cx="3474720" cy="3474720"/>
          </a:xfrm>
          <a:prstGeom prst="ellipse">
            <a:avLst/>
          </a:prstGeom>
          <a:solidFill>
            <a:srgbClr val="F2A93B">
              <a:alpha val="75000"/>
            </a:srgbClr>
          </a:solidFill>
          <a:ln/>
        </p:spPr>
      </p:sp>
      <p:sp>
        <p:nvSpPr>
          <p:cNvPr id="7" name="Text 5"/>
          <p:cNvSpPr/>
          <p:nvPr/>
        </p:nvSpPr>
        <p:spPr>
          <a:xfrm>
            <a:off x="1920240" y="3611880"/>
            <a:ext cx="1828800" cy="914400"/>
          </a:xfrm>
          <a:prstGeom prst="rect">
            <a:avLst/>
          </a:prstGeom>
          <a:noFill/>
          <a:ln/>
        </p:spPr>
        <p:txBody>
          <a:bodyPr wrap="square" rtlCol="0" anchor="ctr"/>
          <a:lstStyle/>
          <a:p>
            <a:pPr algn="ctr" indent="0" marL="0">
              <a:buNone/>
            </a:pPr>
            <a:r>
              <a:rPr lang="en-US" sz="1300" b="1" dirty="0">
                <a:solidFill>
                  <a:srgbClr val="21295C"/>
                </a:solidFill>
                <a:latin typeface="Calibri" pitchFamily="34" charset="0"/>
                <a:ea typeface="Calibri" pitchFamily="34" charset="-122"/>
                <a:cs typeface="Calibri" pitchFamily="34" charset="-120"/>
              </a:rPr>
              <a:t>Auditoriya</a:t>
            </a:r>
            <a:endParaRPr lang="en-US" sz="1300" dirty="0"/>
          </a:p>
          <a:p>
            <a:pPr algn="ctr" indent="0" marL="0">
              <a:buNone/>
            </a:pPr>
            <a:r>
              <a:rPr lang="en-US" sz="1300" b="1" dirty="0">
                <a:solidFill>
                  <a:srgbClr val="21295C"/>
                </a:solidFill>
                <a:latin typeface="Calibri" pitchFamily="34" charset="0"/>
                <a:ea typeface="Calibri" pitchFamily="34" charset="-122"/>
                <a:cs typeface="Calibri" pitchFamily="34" charset="-120"/>
              </a:rPr>
              <a:t>mashg'uloti</a:t>
            </a:r>
            <a:endParaRPr lang="en-US" sz="1300" dirty="0"/>
          </a:p>
        </p:txBody>
      </p:sp>
      <p:sp>
        <p:nvSpPr>
          <p:cNvPr id="8" name="Text 6"/>
          <p:cNvSpPr/>
          <p:nvPr/>
        </p:nvSpPr>
        <p:spPr>
          <a:xfrm>
            <a:off x="5212080" y="3611880"/>
            <a:ext cx="1828800" cy="914400"/>
          </a:xfrm>
          <a:prstGeom prst="rect">
            <a:avLst/>
          </a:prstGeom>
          <a:noFill/>
          <a:ln/>
        </p:spPr>
        <p:txBody>
          <a:bodyPr wrap="square" rtlCol="0" anchor="ctr"/>
          <a:lstStyle/>
          <a:p>
            <a:pPr algn="ctr" indent="0" marL="0">
              <a:buNone/>
            </a:pPr>
            <a:r>
              <a:rPr lang="en-US" sz="1300" b="1" dirty="0">
                <a:solidFill>
                  <a:srgbClr val="21295C"/>
                </a:solidFill>
                <a:latin typeface="Calibri" pitchFamily="34" charset="0"/>
                <a:ea typeface="Calibri" pitchFamily="34" charset="-122"/>
                <a:cs typeface="Calibri" pitchFamily="34" charset="-120"/>
              </a:rPr>
              <a:t>Onlayn</a:t>
            </a:r>
            <a:endParaRPr lang="en-US" sz="1300" dirty="0"/>
          </a:p>
          <a:p>
            <a:pPr algn="ctr" indent="0" marL="0">
              <a:buNone/>
            </a:pPr>
            <a:r>
              <a:rPr lang="en-US" sz="1300" b="1" dirty="0">
                <a:solidFill>
                  <a:srgbClr val="21295C"/>
                </a:solidFill>
                <a:latin typeface="Calibri" pitchFamily="34" charset="0"/>
                <a:ea typeface="Calibri" pitchFamily="34" charset="-122"/>
                <a:cs typeface="Calibri" pitchFamily="34" charset="-120"/>
              </a:rPr>
              <a:t>o'rganish</a:t>
            </a:r>
            <a:endParaRPr lang="en-US" sz="1300" dirty="0"/>
          </a:p>
        </p:txBody>
      </p:sp>
      <p:sp>
        <p:nvSpPr>
          <p:cNvPr id="9" name="Text 7"/>
          <p:cNvSpPr/>
          <p:nvPr/>
        </p:nvSpPr>
        <p:spPr>
          <a:xfrm>
            <a:off x="3520440" y="3749040"/>
            <a:ext cx="1463040" cy="731520"/>
          </a:xfrm>
          <a:prstGeom prst="rect">
            <a:avLst/>
          </a:prstGeom>
          <a:noFill/>
          <a:ln/>
        </p:spPr>
        <p:txBody>
          <a:bodyPr wrap="square" rtlCol="0" anchor="ctr"/>
          <a:lstStyle/>
          <a:p>
            <a:pPr algn="ctr" indent="0" marL="0">
              <a:buNone/>
            </a:pPr>
            <a:r>
              <a:rPr lang="en-US" sz="1300" b="1" dirty="0">
                <a:solidFill>
                  <a:srgbClr val="FFFFFF"/>
                </a:solidFill>
                <a:latin typeface="Calibri" pitchFamily="34" charset="0"/>
                <a:ea typeface="Calibri" pitchFamily="34" charset="-122"/>
                <a:cs typeface="Calibri" pitchFamily="34" charset="-120"/>
              </a:rPr>
              <a:t>Aralash</a:t>
            </a:r>
            <a:endParaRPr lang="en-US" sz="1300" dirty="0"/>
          </a:p>
          <a:p>
            <a:pPr algn="ctr" indent="0" marL="0">
              <a:buNone/>
            </a:pPr>
            <a:r>
              <a:rPr lang="en-US" sz="1300" b="1" dirty="0">
                <a:solidFill>
                  <a:srgbClr val="FFFFFF"/>
                </a:solidFill>
                <a:latin typeface="Calibri" pitchFamily="34" charset="0"/>
                <a:ea typeface="Calibri" pitchFamily="34" charset="-122"/>
                <a:cs typeface="Calibri" pitchFamily="34" charset="-120"/>
              </a:rPr>
              <a:t>ta'lim</a:t>
            </a:r>
            <a:endParaRPr lang="en-US" sz="1300" dirty="0"/>
          </a:p>
        </p:txBody>
      </p:sp>
      <p:sp>
        <p:nvSpPr>
          <p:cNvPr id="10" name="Shape 8"/>
          <p:cNvSpPr/>
          <p:nvPr/>
        </p:nvSpPr>
        <p:spPr>
          <a:xfrm>
            <a:off x="7955280" y="1965960"/>
            <a:ext cx="640080" cy="640080"/>
          </a:xfrm>
          <a:prstGeom prst="ellipse">
            <a:avLst/>
          </a:prstGeom>
          <a:solidFill>
            <a:srgbClr val="1C7293"/>
          </a:solidFill>
          <a:ln/>
        </p:spPr>
      </p:sp>
      <p:pic>
        <p:nvPicPr>
          <p:cNvPr id="11" name="Image 0" descr="/home/claude/deck/icon_clock.png">    </p:cNvPr>
          <p:cNvPicPr>
            <a:picLocks noChangeAspect="1"/>
          </p:cNvPicPr>
          <p:nvPr/>
        </p:nvPicPr>
        <p:blipFill>
          <a:blip r:embed="rId1"/>
          <a:stretch>
            <a:fillRect/>
          </a:stretch>
        </p:blipFill>
        <p:spPr>
          <a:xfrm>
            <a:off x="8121701" y="2132381"/>
            <a:ext cx="307238" cy="307238"/>
          </a:xfrm>
          <a:prstGeom prst="rect">
            <a:avLst/>
          </a:prstGeom>
        </p:spPr>
      </p:pic>
      <p:sp>
        <p:nvSpPr>
          <p:cNvPr id="12" name="Text 9"/>
          <p:cNvSpPr/>
          <p:nvPr/>
        </p:nvSpPr>
        <p:spPr>
          <a:xfrm>
            <a:off x="8732520" y="1920240"/>
            <a:ext cx="3383280" cy="365760"/>
          </a:xfrm>
          <a:prstGeom prst="rect">
            <a:avLst/>
          </a:prstGeom>
          <a:noFill/>
          <a:ln/>
        </p:spPr>
        <p:txBody>
          <a:bodyPr wrap="square" rtlCol="0" anchor="ctr"/>
          <a:lstStyle/>
          <a:p>
            <a:pPr indent="0" marL="0">
              <a:buNone/>
            </a:pPr>
            <a:r>
              <a:rPr lang="en-US" sz="1300" b="1" dirty="0">
                <a:solidFill>
                  <a:srgbClr val="21295C"/>
                </a:solidFill>
                <a:latin typeface="Calibri" pitchFamily="34" charset="0"/>
                <a:ea typeface="Calibri" pitchFamily="34" charset="-122"/>
                <a:cs typeface="Calibri" pitchFamily="34" charset="-120"/>
              </a:rPr>
              <a:t>Moslashuvchan jadval</a:t>
            </a:r>
            <a:endParaRPr lang="en-US" sz="1300" dirty="0"/>
          </a:p>
        </p:txBody>
      </p:sp>
      <p:sp>
        <p:nvSpPr>
          <p:cNvPr id="13" name="Text 10"/>
          <p:cNvSpPr/>
          <p:nvPr/>
        </p:nvSpPr>
        <p:spPr>
          <a:xfrm>
            <a:off x="8732520" y="2258568"/>
            <a:ext cx="3383280" cy="685800"/>
          </a:xfrm>
          <a:prstGeom prst="rect">
            <a:avLst/>
          </a:prstGeom>
          <a:noFill/>
          <a:ln/>
        </p:spPr>
        <p:txBody>
          <a:bodyPr wrap="square" rtlCol="0" anchor="ctr"/>
          <a:lstStyle/>
          <a:p>
            <a:pPr indent="0" marL="0">
              <a:lnSpc>
                <a:spcPct val="110000"/>
              </a:lnSpc>
              <a:buNone/>
            </a:pPr>
            <a:r>
              <a:rPr lang="en-US" sz="1050" dirty="0">
                <a:solidFill>
                  <a:srgbClr val="5B6675"/>
                </a:solidFill>
                <a:latin typeface="Calibri" pitchFamily="34" charset="0"/>
                <a:ea typeface="Calibri" pitchFamily="34" charset="-122"/>
                <a:cs typeface="Calibri" pitchFamily="34" charset="-120"/>
              </a:rPr>
              <a:t>O'quvchi vaqtini o'zi rejalashtiradi</a:t>
            </a:r>
            <a:endParaRPr lang="en-US" sz="1050" dirty="0"/>
          </a:p>
        </p:txBody>
      </p:sp>
      <p:sp>
        <p:nvSpPr>
          <p:cNvPr id="14" name="Shape 11"/>
          <p:cNvSpPr/>
          <p:nvPr/>
        </p:nvSpPr>
        <p:spPr>
          <a:xfrm>
            <a:off x="7955280" y="3429000"/>
            <a:ext cx="640080" cy="640080"/>
          </a:xfrm>
          <a:prstGeom prst="ellipse">
            <a:avLst/>
          </a:prstGeom>
          <a:solidFill>
            <a:srgbClr val="1C7293"/>
          </a:solidFill>
          <a:ln/>
        </p:spPr>
      </p:sp>
      <p:pic>
        <p:nvPicPr>
          <p:cNvPr id="15" name="Image 1" descr="/home/claude/deck/icon_chart.png">    </p:cNvPr>
          <p:cNvPicPr>
            <a:picLocks noChangeAspect="1"/>
          </p:cNvPicPr>
          <p:nvPr/>
        </p:nvPicPr>
        <p:blipFill>
          <a:blip r:embed="rId2"/>
          <a:stretch>
            <a:fillRect/>
          </a:stretch>
        </p:blipFill>
        <p:spPr>
          <a:xfrm>
            <a:off x="8121701" y="3595421"/>
            <a:ext cx="307238" cy="307238"/>
          </a:xfrm>
          <a:prstGeom prst="rect">
            <a:avLst/>
          </a:prstGeom>
        </p:spPr>
      </p:pic>
      <p:sp>
        <p:nvSpPr>
          <p:cNvPr id="16" name="Text 12"/>
          <p:cNvSpPr/>
          <p:nvPr/>
        </p:nvSpPr>
        <p:spPr>
          <a:xfrm>
            <a:off x="8732520" y="3383280"/>
            <a:ext cx="3383280" cy="365760"/>
          </a:xfrm>
          <a:prstGeom prst="rect">
            <a:avLst/>
          </a:prstGeom>
          <a:noFill/>
          <a:ln/>
        </p:spPr>
        <p:txBody>
          <a:bodyPr wrap="square" rtlCol="0" anchor="ctr"/>
          <a:lstStyle/>
          <a:p>
            <a:pPr indent="0" marL="0">
              <a:buNone/>
            </a:pPr>
            <a:r>
              <a:rPr lang="en-US" sz="1300" b="1" dirty="0">
                <a:solidFill>
                  <a:srgbClr val="21295C"/>
                </a:solidFill>
                <a:latin typeface="Calibri" pitchFamily="34" charset="0"/>
                <a:ea typeface="Calibri" pitchFamily="34" charset="-122"/>
                <a:cs typeface="Calibri" pitchFamily="34" charset="-120"/>
              </a:rPr>
              <a:t>Individual nazorat</a:t>
            </a:r>
            <a:endParaRPr lang="en-US" sz="1300" dirty="0"/>
          </a:p>
        </p:txBody>
      </p:sp>
      <p:sp>
        <p:nvSpPr>
          <p:cNvPr id="17" name="Text 13"/>
          <p:cNvSpPr/>
          <p:nvPr/>
        </p:nvSpPr>
        <p:spPr>
          <a:xfrm>
            <a:off x="8732520" y="3721608"/>
            <a:ext cx="3383280" cy="685800"/>
          </a:xfrm>
          <a:prstGeom prst="rect">
            <a:avLst/>
          </a:prstGeom>
          <a:noFill/>
          <a:ln/>
        </p:spPr>
        <p:txBody>
          <a:bodyPr wrap="square" rtlCol="0" anchor="ctr"/>
          <a:lstStyle/>
          <a:p>
            <a:pPr indent="0" marL="0">
              <a:lnSpc>
                <a:spcPct val="110000"/>
              </a:lnSpc>
              <a:buNone/>
            </a:pPr>
            <a:r>
              <a:rPr lang="en-US" sz="1050" dirty="0">
                <a:solidFill>
                  <a:srgbClr val="5B6675"/>
                </a:solidFill>
                <a:latin typeface="Calibri" pitchFamily="34" charset="0"/>
                <a:ea typeface="Calibri" pitchFamily="34" charset="-122"/>
                <a:cs typeface="Calibri" pitchFamily="34" charset="-120"/>
              </a:rPr>
              <a:t>O'qituvchi har bir o'quvchi natijasini kuzatadi</a:t>
            </a:r>
            <a:endParaRPr lang="en-US" sz="1050" dirty="0"/>
          </a:p>
        </p:txBody>
      </p:sp>
      <p:sp>
        <p:nvSpPr>
          <p:cNvPr id="18" name="Shape 14"/>
          <p:cNvSpPr/>
          <p:nvPr/>
        </p:nvSpPr>
        <p:spPr>
          <a:xfrm>
            <a:off x="7955280" y="4892040"/>
            <a:ext cx="640080" cy="640080"/>
          </a:xfrm>
          <a:prstGeom prst="ellipse">
            <a:avLst/>
          </a:prstGeom>
          <a:solidFill>
            <a:srgbClr val="1C7293"/>
          </a:solidFill>
          <a:ln/>
        </p:spPr>
      </p:sp>
      <p:pic>
        <p:nvPicPr>
          <p:cNvPr id="19" name="Image 2" descr="/home/claude/deck/icon_handshake.png">    </p:cNvPr>
          <p:cNvPicPr>
            <a:picLocks noChangeAspect="1"/>
          </p:cNvPicPr>
          <p:nvPr/>
        </p:nvPicPr>
        <p:blipFill>
          <a:blip r:embed="rId3"/>
          <a:stretch>
            <a:fillRect/>
          </a:stretch>
        </p:blipFill>
        <p:spPr>
          <a:xfrm>
            <a:off x="8121701" y="5058461"/>
            <a:ext cx="307238" cy="307238"/>
          </a:xfrm>
          <a:prstGeom prst="rect">
            <a:avLst/>
          </a:prstGeom>
        </p:spPr>
      </p:pic>
      <p:sp>
        <p:nvSpPr>
          <p:cNvPr id="20" name="Text 15"/>
          <p:cNvSpPr/>
          <p:nvPr/>
        </p:nvSpPr>
        <p:spPr>
          <a:xfrm>
            <a:off x="8732520" y="4846320"/>
            <a:ext cx="3383280" cy="365760"/>
          </a:xfrm>
          <a:prstGeom prst="rect">
            <a:avLst/>
          </a:prstGeom>
          <a:noFill/>
          <a:ln/>
        </p:spPr>
        <p:txBody>
          <a:bodyPr wrap="square" rtlCol="0" anchor="ctr"/>
          <a:lstStyle/>
          <a:p>
            <a:pPr indent="0" marL="0">
              <a:buNone/>
            </a:pPr>
            <a:r>
              <a:rPr lang="en-US" sz="1300" b="1" dirty="0">
                <a:solidFill>
                  <a:srgbClr val="21295C"/>
                </a:solidFill>
                <a:latin typeface="Calibri" pitchFamily="34" charset="0"/>
                <a:ea typeface="Calibri" pitchFamily="34" charset="-122"/>
                <a:cs typeface="Calibri" pitchFamily="34" charset="-120"/>
              </a:rPr>
              <a:t>Muloqot va amaliyot</a:t>
            </a:r>
            <a:endParaRPr lang="en-US" sz="1300" dirty="0"/>
          </a:p>
        </p:txBody>
      </p:sp>
      <p:sp>
        <p:nvSpPr>
          <p:cNvPr id="21" name="Text 16"/>
          <p:cNvSpPr/>
          <p:nvPr/>
        </p:nvSpPr>
        <p:spPr>
          <a:xfrm>
            <a:off x="8732520" y="5184648"/>
            <a:ext cx="3383280" cy="685800"/>
          </a:xfrm>
          <a:prstGeom prst="rect">
            <a:avLst/>
          </a:prstGeom>
          <a:noFill/>
          <a:ln/>
        </p:spPr>
        <p:txBody>
          <a:bodyPr wrap="square" rtlCol="0" anchor="ctr"/>
          <a:lstStyle/>
          <a:p>
            <a:pPr indent="0" marL="0">
              <a:lnSpc>
                <a:spcPct val="110000"/>
              </a:lnSpc>
              <a:buNone/>
            </a:pPr>
            <a:r>
              <a:rPr lang="en-US" sz="1050" dirty="0">
                <a:solidFill>
                  <a:srgbClr val="5B6675"/>
                </a:solidFill>
                <a:latin typeface="Calibri" pitchFamily="34" charset="0"/>
                <a:ea typeface="Calibri" pitchFamily="34" charset="-122"/>
                <a:cs typeface="Calibri" pitchFamily="34" charset="-120"/>
              </a:rPr>
              <a:t>Jonli darslarda amaliy ko'nikmalar mustahkamlanadi</a:t>
            </a:r>
            <a:endParaRPr lang="en-US" sz="1050" dirty="0"/>
          </a:p>
        </p:txBody>
      </p:sp>
      <p:sp>
        <p:nvSpPr>
          <p:cNvPr id="22" name="Text 17"/>
          <p:cNvSpPr/>
          <p:nvPr/>
        </p:nvSpPr>
        <p:spPr>
          <a:xfrm>
            <a:off x="11475720" y="6473952"/>
            <a:ext cx="548640" cy="274320"/>
          </a:xfrm>
          <a:prstGeom prst="rect">
            <a:avLst/>
          </a:prstGeom>
          <a:noFill/>
          <a:ln/>
        </p:spPr>
        <p:txBody>
          <a:bodyPr wrap="square" rtlCol="0" anchor="ctr"/>
          <a:lstStyle/>
          <a:p>
            <a:pPr algn="r" indent="0" marL="0">
              <a:buNone/>
            </a:pPr>
            <a:r>
              <a:rPr lang="en-US" sz="1000" dirty="0">
                <a:solidFill>
                  <a:srgbClr val="5B6675"/>
                </a:solidFill>
                <a:latin typeface="Calibri" pitchFamily="34" charset="0"/>
                <a:ea typeface="Calibri" pitchFamily="34" charset="-122"/>
                <a:cs typeface="Calibri" pitchFamily="34" charset="-120"/>
              </a:rPr>
              <a:t>12</a:t>
            </a:r>
            <a:endParaRPr lang="en-US" sz="1000" dirty="0"/>
          </a:p>
        </p:txBody>
      </p:sp>
      <p:sp>
        <p:nvSpPr>
          <p:cNvPr id="23" name="Text 18"/>
          <p:cNvSpPr/>
          <p:nvPr/>
        </p:nvSpPr>
        <p:spPr>
          <a:xfrm>
            <a:off x="548640" y="6473952"/>
            <a:ext cx="3657600" cy="274320"/>
          </a:xfrm>
          <a:prstGeom prst="rect">
            <a:avLst/>
          </a:prstGeom>
          <a:noFill/>
          <a:ln/>
        </p:spPr>
        <p:txBody>
          <a:bodyPr wrap="square" rtlCol="0" anchor="ctr"/>
          <a:lstStyle/>
          <a:p>
            <a:pPr indent="0" marL="0">
              <a:buNone/>
            </a:pPr>
            <a:r>
              <a:rPr lang="en-US" sz="900" spc="100" kern="0" dirty="0">
                <a:solidFill>
                  <a:srgbClr val="5B6675"/>
                </a:solidFill>
                <a:latin typeface="Calibri" pitchFamily="34" charset="0"/>
                <a:ea typeface="Calibri" pitchFamily="34" charset="-122"/>
                <a:cs typeface="Calibri" pitchFamily="34" charset="-120"/>
              </a:rPr>
              <a:t>RAQAMLI TA'LIM</a:t>
            </a:r>
            <a:endParaRPr lang="en-US" sz="900"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name="Slide 13">
    <p:bg>
      <p:bgPr>
        <a:solidFill>
          <a:srgbClr val="21295C"/>
        </a:solidFill>
      </p:bgPr>
    </p:bg>
    <p:spTree>
      <p:nvGrpSpPr>
        <p:cNvPr id="1" name=""/>
        <p:cNvGrpSpPr/>
        <p:nvPr/>
      </p:nvGrpSpPr>
      <p:grpSpPr>
        <a:xfrm>
          <a:off x="0" y="0"/>
          <a:ext cx="0" cy="0"/>
          <a:chOff x="0" y="0"/>
          <a:chExt cx="0" cy="0"/>
        </a:xfrm>
      </p:grpSpPr>
      <p:sp>
        <p:nvSpPr>
          <p:cNvPr id="2" name="Text 0"/>
          <p:cNvSpPr/>
          <p:nvPr/>
        </p:nvSpPr>
        <p:spPr>
          <a:xfrm>
            <a:off x="548640" y="384048"/>
            <a:ext cx="7315200" cy="320040"/>
          </a:xfrm>
          <a:prstGeom prst="rect">
            <a:avLst/>
          </a:prstGeom>
          <a:noFill/>
          <a:ln/>
        </p:spPr>
        <p:txBody>
          <a:bodyPr wrap="square" rtlCol="0" anchor="ctr"/>
          <a:lstStyle/>
          <a:p>
            <a:pPr indent="0" marL="0">
              <a:buNone/>
            </a:pPr>
            <a:r>
              <a:rPr lang="en-US" sz="1200" b="1" spc="200" kern="0" dirty="0">
                <a:solidFill>
                  <a:srgbClr val="F2A93B"/>
                </a:solidFill>
                <a:latin typeface="Calibri" pitchFamily="34" charset="0"/>
                <a:ea typeface="Calibri" pitchFamily="34" charset="-122"/>
                <a:cs typeface="Calibri" pitchFamily="34" charset="-120"/>
              </a:rPr>
              <a:t>03 — PEDAGOGIK VOSITALAR</a:t>
            </a:r>
            <a:endParaRPr lang="en-US" sz="1200" dirty="0"/>
          </a:p>
        </p:txBody>
      </p:sp>
      <p:sp>
        <p:nvSpPr>
          <p:cNvPr id="3" name="Text 1"/>
          <p:cNvSpPr/>
          <p:nvPr/>
        </p:nvSpPr>
        <p:spPr>
          <a:xfrm>
            <a:off x="548640" y="658368"/>
            <a:ext cx="11064240" cy="822960"/>
          </a:xfrm>
          <a:prstGeom prst="rect">
            <a:avLst/>
          </a:prstGeom>
          <a:noFill/>
          <a:ln/>
        </p:spPr>
        <p:txBody>
          <a:bodyPr wrap="square" rtlCol="0" anchor="ctr"/>
          <a:lstStyle/>
          <a:p>
            <a:pPr algn="l" indent="0" marL="0">
              <a:buNone/>
            </a:pPr>
            <a:r>
              <a:rPr lang="en-US" sz="3000" b="1" dirty="0">
                <a:solidFill>
                  <a:srgbClr val="FFFFFF"/>
                </a:solidFill>
                <a:latin typeface="Cambria" pitchFamily="34" charset="0"/>
                <a:ea typeface="Cambria" pitchFamily="34" charset="-122"/>
                <a:cs typeface="Cambria" pitchFamily="34" charset="-120"/>
              </a:rPr>
              <a:t>Zamonaviy pedagogik dasturiy vositalar</a:t>
            </a:r>
            <a:endParaRPr lang="en-US" sz="3000" dirty="0"/>
          </a:p>
        </p:txBody>
      </p:sp>
      <p:sp>
        <p:nvSpPr>
          <p:cNvPr id="4" name="Shape 2"/>
          <p:cNvSpPr/>
          <p:nvPr/>
        </p:nvSpPr>
        <p:spPr>
          <a:xfrm>
            <a:off x="548640" y="2103120"/>
            <a:ext cx="2651760" cy="3566160"/>
          </a:xfrm>
          <a:prstGeom prst="roundRect">
            <a:avLst>
              <a:gd name="adj" fmla="val 2759"/>
            </a:avLst>
          </a:prstGeom>
          <a:solidFill>
            <a:srgbClr val="1A2247"/>
          </a:solidFill>
          <a:ln/>
        </p:spPr>
      </p:sp>
      <p:sp>
        <p:nvSpPr>
          <p:cNvPr id="5" name="Shape 3"/>
          <p:cNvSpPr/>
          <p:nvPr/>
        </p:nvSpPr>
        <p:spPr>
          <a:xfrm>
            <a:off x="1440180" y="2468880"/>
            <a:ext cx="868680" cy="868680"/>
          </a:xfrm>
          <a:prstGeom prst="ellipse">
            <a:avLst/>
          </a:prstGeom>
          <a:solidFill>
            <a:srgbClr val="F2A93B"/>
          </a:solidFill>
          <a:ln/>
        </p:spPr>
      </p:sp>
      <p:pic>
        <p:nvPicPr>
          <p:cNvPr id="6" name="Image 0" descr="/home/claude/deck/icon_cogs.png">    </p:cNvPr>
          <p:cNvPicPr>
            <a:picLocks noChangeAspect="1"/>
          </p:cNvPicPr>
          <p:nvPr/>
        </p:nvPicPr>
        <p:blipFill>
          <a:blip r:embed="rId1"/>
          <a:stretch>
            <a:fillRect/>
          </a:stretch>
        </p:blipFill>
        <p:spPr>
          <a:xfrm>
            <a:off x="1666037" y="2694737"/>
            <a:ext cx="416966" cy="416966"/>
          </a:xfrm>
          <a:prstGeom prst="rect">
            <a:avLst/>
          </a:prstGeom>
        </p:spPr>
      </p:pic>
      <p:sp>
        <p:nvSpPr>
          <p:cNvPr id="7" name="Text 4"/>
          <p:cNvSpPr/>
          <p:nvPr/>
        </p:nvSpPr>
        <p:spPr>
          <a:xfrm>
            <a:off x="685800" y="3520440"/>
            <a:ext cx="2377440" cy="685800"/>
          </a:xfrm>
          <a:prstGeom prst="rect">
            <a:avLst/>
          </a:prstGeom>
          <a:noFill/>
          <a:ln/>
        </p:spPr>
        <p:txBody>
          <a:bodyPr wrap="square" rtlCol="0" anchor="ctr"/>
          <a:lstStyle/>
          <a:p>
            <a:pPr algn="ctr" indent="0" marL="0">
              <a:buNone/>
            </a:pPr>
            <a:r>
              <a:rPr lang="en-US" sz="1400" b="1" dirty="0">
                <a:solidFill>
                  <a:srgbClr val="FFFFFF"/>
                </a:solidFill>
                <a:latin typeface="Calibri" pitchFamily="34" charset="0"/>
                <a:ea typeface="Calibri" pitchFamily="34" charset="-122"/>
                <a:cs typeface="Calibri" pitchFamily="34" charset="-120"/>
              </a:rPr>
              <a:t>LMS tizimlari</a:t>
            </a:r>
            <a:endParaRPr lang="en-US" sz="1400" dirty="0"/>
          </a:p>
        </p:txBody>
      </p:sp>
      <p:sp>
        <p:nvSpPr>
          <p:cNvPr id="8" name="Text 5"/>
          <p:cNvSpPr/>
          <p:nvPr/>
        </p:nvSpPr>
        <p:spPr>
          <a:xfrm>
            <a:off x="731520" y="4251960"/>
            <a:ext cx="2286000" cy="1280160"/>
          </a:xfrm>
          <a:prstGeom prst="rect">
            <a:avLst/>
          </a:prstGeom>
          <a:noFill/>
          <a:ln/>
        </p:spPr>
        <p:txBody>
          <a:bodyPr wrap="square" rtlCol="0" anchor="ctr"/>
          <a:lstStyle/>
          <a:p>
            <a:pPr algn="ctr" indent="0" marL="0">
              <a:lnSpc>
                <a:spcPct val="120000"/>
              </a:lnSpc>
              <a:buNone/>
            </a:pPr>
            <a:r>
              <a:rPr lang="en-US" sz="1100" dirty="0">
                <a:solidFill>
                  <a:srgbClr val="AEC2D8"/>
                </a:solidFill>
                <a:latin typeface="Calibri" pitchFamily="34" charset="0"/>
                <a:ea typeface="Calibri" pitchFamily="34" charset="-122"/>
                <a:cs typeface="Calibri" pitchFamily="34" charset="-120"/>
              </a:rPr>
              <a:t>O'quv jarayonini boshqarish va materiallarni joylashtirish platformalari</a:t>
            </a:r>
            <a:endParaRPr lang="en-US" sz="1100" dirty="0"/>
          </a:p>
        </p:txBody>
      </p:sp>
      <p:sp>
        <p:nvSpPr>
          <p:cNvPr id="9" name="Shape 6"/>
          <p:cNvSpPr/>
          <p:nvPr/>
        </p:nvSpPr>
        <p:spPr>
          <a:xfrm>
            <a:off x="3429000" y="2103120"/>
            <a:ext cx="2651760" cy="3566160"/>
          </a:xfrm>
          <a:prstGeom prst="roundRect">
            <a:avLst>
              <a:gd name="adj" fmla="val 2759"/>
            </a:avLst>
          </a:prstGeom>
          <a:solidFill>
            <a:srgbClr val="1A2247"/>
          </a:solidFill>
          <a:ln/>
        </p:spPr>
      </p:sp>
      <p:sp>
        <p:nvSpPr>
          <p:cNvPr id="10" name="Shape 7"/>
          <p:cNvSpPr/>
          <p:nvPr/>
        </p:nvSpPr>
        <p:spPr>
          <a:xfrm>
            <a:off x="4320540" y="2468880"/>
            <a:ext cx="868680" cy="868680"/>
          </a:xfrm>
          <a:prstGeom prst="ellipse">
            <a:avLst/>
          </a:prstGeom>
          <a:solidFill>
            <a:srgbClr val="F2A93B"/>
          </a:solidFill>
          <a:ln/>
        </p:spPr>
      </p:sp>
      <p:pic>
        <p:nvPicPr>
          <p:cNvPr id="11" name="Image 1" descr="/home/claude/deck/icon_quiz.png">    </p:cNvPr>
          <p:cNvPicPr>
            <a:picLocks noChangeAspect="1"/>
          </p:cNvPicPr>
          <p:nvPr/>
        </p:nvPicPr>
        <p:blipFill>
          <a:blip r:embed="rId2"/>
          <a:stretch>
            <a:fillRect/>
          </a:stretch>
        </p:blipFill>
        <p:spPr>
          <a:xfrm>
            <a:off x="4546397" y="2694737"/>
            <a:ext cx="416966" cy="416966"/>
          </a:xfrm>
          <a:prstGeom prst="rect">
            <a:avLst/>
          </a:prstGeom>
        </p:spPr>
      </p:pic>
      <p:sp>
        <p:nvSpPr>
          <p:cNvPr id="12" name="Text 8"/>
          <p:cNvSpPr/>
          <p:nvPr/>
        </p:nvSpPr>
        <p:spPr>
          <a:xfrm>
            <a:off x="3566160" y="3520440"/>
            <a:ext cx="2377440" cy="685800"/>
          </a:xfrm>
          <a:prstGeom prst="rect">
            <a:avLst/>
          </a:prstGeom>
          <a:noFill/>
          <a:ln/>
        </p:spPr>
        <p:txBody>
          <a:bodyPr wrap="square" rtlCol="0" anchor="ctr"/>
          <a:lstStyle/>
          <a:p>
            <a:pPr algn="ctr" indent="0" marL="0">
              <a:buNone/>
            </a:pPr>
            <a:r>
              <a:rPr lang="en-US" sz="1400" b="1" dirty="0">
                <a:solidFill>
                  <a:srgbClr val="FFFFFF"/>
                </a:solidFill>
                <a:latin typeface="Calibri" pitchFamily="34" charset="0"/>
                <a:ea typeface="Calibri" pitchFamily="34" charset="-122"/>
                <a:cs typeface="Calibri" pitchFamily="34" charset="-120"/>
              </a:rPr>
              <a:t>Interaktiv va baholash vositalari</a:t>
            </a:r>
            <a:endParaRPr lang="en-US" sz="1400" dirty="0"/>
          </a:p>
        </p:txBody>
      </p:sp>
      <p:sp>
        <p:nvSpPr>
          <p:cNvPr id="13" name="Text 9"/>
          <p:cNvSpPr/>
          <p:nvPr/>
        </p:nvSpPr>
        <p:spPr>
          <a:xfrm>
            <a:off x="3611880" y="4251960"/>
            <a:ext cx="2286000" cy="1280160"/>
          </a:xfrm>
          <a:prstGeom prst="rect">
            <a:avLst/>
          </a:prstGeom>
          <a:noFill/>
          <a:ln/>
        </p:spPr>
        <p:txBody>
          <a:bodyPr wrap="square" rtlCol="0" anchor="ctr"/>
          <a:lstStyle/>
          <a:p>
            <a:pPr algn="ctr" indent="0" marL="0">
              <a:lnSpc>
                <a:spcPct val="120000"/>
              </a:lnSpc>
              <a:buNone/>
            </a:pPr>
            <a:r>
              <a:rPr lang="en-US" sz="1100" dirty="0">
                <a:solidFill>
                  <a:srgbClr val="AEC2D8"/>
                </a:solidFill>
                <a:latin typeface="Calibri" pitchFamily="34" charset="0"/>
                <a:ea typeface="Calibri" pitchFamily="34" charset="-122"/>
                <a:cs typeface="Calibri" pitchFamily="34" charset="-120"/>
              </a:rPr>
              <a:t>Test, viktorina va so'rovnoma orqali bilimni tekshirish vositalari</a:t>
            </a:r>
            <a:endParaRPr lang="en-US" sz="1100" dirty="0"/>
          </a:p>
        </p:txBody>
      </p:sp>
      <p:sp>
        <p:nvSpPr>
          <p:cNvPr id="14" name="Shape 10"/>
          <p:cNvSpPr/>
          <p:nvPr/>
        </p:nvSpPr>
        <p:spPr>
          <a:xfrm>
            <a:off x="6309360" y="2103120"/>
            <a:ext cx="2651760" cy="3566160"/>
          </a:xfrm>
          <a:prstGeom prst="roundRect">
            <a:avLst>
              <a:gd name="adj" fmla="val 2759"/>
            </a:avLst>
          </a:prstGeom>
          <a:solidFill>
            <a:srgbClr val="1A2247"/>
          </a:solidFill>
          <a:ln/>
        </p:spPr>
      </p:sp>
      <p:sp>
        <p:nvSpPr>
          <p:cNvPr id="15" name="Shape 11"/>
          <p:cNvSpPr/>
          <p:nvPr/>
        </p:nvSpPr>
        <p:spPr>
          <a:xfrm>
            <a:off x="7200900" y="2468880"/>
            <a:ext cx="868680" cy="868680"/>
          </a:xfrm>
          <a:prstGeom prst="ellipse">
            <a:avLst/>
          </a:prstGeom>
          <a:solidFill>
            <a:srgbClr val="F2A93B"/>
          </a:solidFill>
          <a:ln/>
        </p:spPr>
      </p:sp>
      <p:pic>
        <p:nvPicPr>
          <p:cNvPr id="16" name="Image 2" descr="/home/claude/deck/icon_video.png">    </p:cNvPr>
          <p:cNvPicPr>
            <a:picLocks noChangeAspect="1"/>
          </p:cNvPicPr>
          <p:nvPr/>
        </p:nvPicPr>
        <p:blipFill>
          <a:blip r:embed="rId3"/>
          <a:stretch>
            <a:fillRect/>
          </a:stretch>
        </p:blipFill>
        <p:spPr>
          <a:xfrm>
            <a:off x="7426757" y="2694737"/>
            <a:ext cx="416966" cy="416966"/>
          </a:xfrm>
          <a:prstGeom prst="rect">
            <a:avLst/>
          </a:prstGeom>
        </p:spPr>
      </p:pic>
      <p:sp>
        <p:nvSpPr>
          <p:cNvPr id="17" name="Text 12"/>
          <p:cNvSpPr/>
          <p:nvPr/>
        </p:nvSpPr>
        <p:spPr>
          <a:xfrm>
            <a:off x="6446520" y="3520440"/>
            <a:ext cx="2377440" cy="685800"/>
          </a:xfrm>
          <a:prstGeom prst="rect">
            <a:avLst/>
          </a:prstGeom>
          <a:noFill/>
          <a:ln/>
        </p:spPr>
        <p:txBody>
          <a:bodyPr wrap="square" rtlCol="0" anchor="ctr"/>
          <a:lstStyle/>
          <a:p>
            <a:pPr algn="ctr" indent="0" marL="0">
              <a:buNone/>
            </a:pPr>
            <a:r>
              <a:rPr lang="en-US" sz="1400" b="1" dirty="0">
                <a:solidFill>
                  <a:srgbClr val="FFFFFF"/>
                </a:solidFill>
                <a:latin typeface="Calibri" pitchFamily="34" charset="0"/>
                <a:ea typeface="Calibri" pitchFamily="34" charset="-122"/>
                <a:cs typeface="Calibri" pitchFamily="34" charset="-120"/>
              </a:rPr>
              <a:t>Video-konferensiya vositalari</a:t>
            </a:r>
            <a:endParaRPr lang="en-US" sz="1400" dirty="0"/>
          </a:p>
        </p:txBody>
      </p:sp>
      <p:sp>
        <p:nvSpPr>
          <p:cNvPr id="18" name="Text 13"/>
          <p:cNvSpPr/>
          <p:nvPr/>
        </p:nvSpPr>
        <p:spPr>
          <a:xfrm>
            <a:off x="6492240" y="4251960"/>
            <a:ext cx="2286000" cy="1280160"/>
          </a:xfrm>
          <a:prstGeom prst="rect">
            <a:avLst/>
          </a:prstGeom>
          <a:noFill/>
          <a:ln/>
        </p:spPr>
        <p:txBody>
          <a:bodyPr wrap="square" rtlCol="0" anchor="ctr"/>
          <a:lstStyle/>
          <a:p>
            <a:pPr algn="ctr" indent="0" marL="0">
              <a:lnSpc>
                <a:spcPct val="120000"/>
              </a:lnSpc>
              <a:buNone/>
            </a:pPr>
            <a:r>
              <a:rPr lang="en-US" sz="1100" dirty="0">
                <a:solidFill>
                  <a:srgbClr val="AEC2D8"/>
                </a:solidFill>
                <a:latin typeface="Calibri" pitchFamily="34" charset="0"/>
                <a:ea typeface="Calibri" pitchFamily="34" charset="-122"/>
                <a:cs typeface="Calibri" pitchFamily="34" charset="-120"/>
              </a:rPr>
              <a:t>Real vaqtda onlayn dars va muloqot uchun dasturlar</a:t>
            </a:r>
            <a:endParaRPr lang="en-US" sz="1100" dirty="0"/>
          </a:p>
        </p:txBody>
      </p:sp>
      <p:sp>
        <p:nvSpPr>
          <p:cNvPr id="19" name="Shape 14"/>
          <p:cNvSpPr/>
          <p:nvPr/>
        </p:nvSpPr>
        <p:spPr>
          <a:xfrm>
            <a:off x="9189720" y="2103120"/>
            <a:ext cx="2651760" cy="3566160"/>
          </a:xfrm>
          <a:prstGeom prst="roundRect">
            <a:avLst>
              <a:gd name="adj" fmla="val 2759"/>
            </a:avLst>
          </a:prstGeom>
          <a:solidFill>
            <a:srgbClr val="1A2247"/>
          </a:solidFill>
          <a:ln/>
        </p:spPr>
      </p:sp>
      <p:sp>
        <p:nvSpPr>
          <p:cNvPr id="20" name="Shape 15"/>
          <p:cNvSpPr/>
          <p:nvPr/>
        </p:nvSpPr>
        <p:spPr>
          <a:xfrm>
            <a:off x="10081260" y="2468880"/>
            <a:ext cx="868680" cy="868680"/>
          </a:xfrm>
          <a:prstGeom prst="ellipse">
            <a:avLst/>
          </a:prstGeom>
          <a:solidFill>
            <a:srgbClr val="F2A93B"/>
          </a:solidFill>
          <a:ln/>
        </p:spPr>
      </p:sp>
      <p:pic>
        <p:nvPicPr>
          <p:cNvPr id="21" name="Image 3" descr="/home/claude/deck/icon_robot.png">    </p:cNvPr>
          <p:cNvPicPr>
            <a:picLocks noChangeAspect="1"/>
          </p:cNvPicPr>
          <p:nvPr/>
        </p:nvPicPr>
        <p:blipFill>
          <a:blip r:embed="rId4"/>
          <a:stretch>
            <a:fillRect/>
          </a:stretch>
        </p:blipFill>
        <p:spPr>
          <a:xfrm>
            <a:off x="10307117" y="2694737"/>
            <a:ext cx="416966" cy="416966"/>
          </a:xfrm>
          <a:prstGeom prst="rect">
            <a:avLst/>
          </a:prstGeom>
        </p:spPr>
      </p:pic>
      <p:sp>
        <p:nvSpPr>
          <p:cNvPr id="22" name="Text 16"/>
          <p:cNvSpPr/>
          <p:nvPr/>
        </p:nvSpPr>
        <p:spPr>
          <a:xfrm>
            <a:off x="9326880" y="3520440"/>
            <a:ext cx="2377440" cy="685800"/>
          </a:xfrm>
          <a:prstGeom prst="rect">
            <a:avLst/>
          </a:prstGeom>
          <a:noFill/>
          <a:ln/>
        </p:spPr>
        <p:txBody>
          <a:bodyPr wrap="square" rtlCol="0" anchor="ctr"/>
          <a:lstStyle/>
          <a:p>
            <a:pPr algn="ctr" indent="0" marL="0">
              <a:buNone/>
            </a:pPr>
            <a:r>
              <a:rPr lang="en-US" sz="1400" b="1" dirty="0">
                <a:solidFill>
                  <a:srgbClr val="FFFFFF"/>
                </a:solidFill>
                <a:latin typeface="Calibri" pitchFamily="34" charset="0"/>
                <a:ea typeface="Calibri" pitchFamily="34" charset="-122"/>
                <a:cs typeface="Calibri" pitchFamily="34" charset="-120"/>
              </a:rPr>
              <a:t>AI asosidagi vositalar</a:t>
            </a:r>
            <a:endParaRPr lang="en-US" sz="1400" dirty="0"/>
          </a:p>
        </p:txBody>
      </p:sp>
      <p:sp>
        <p:nvSpPr>
          <p:cNvPr id="23" name="Text 17"/>
          <p:cNvSpPr/>
          <p:nvPr/>
        </p:nvSpPr>
        <p:spPr>
          <a:xfrm>
            <a:off x="9372600" y="4251960"/>
            <a:ext cx="2286000" cy="1280160"/>
          </a:xfrm>
          <a:prstGeom prst="rect">
            <a:avLst/>
          </a:prstGeom>
          <a:noFill/>
          <a:ln/>
        </p:spPr>
        <p:txBody>
          <a:bodyPr wrap="square" rtlCol="0" anchor="ctr"/>
          <a:lstStyle/>
          <a:p>
            <a:pPr algn="ctr" indent="0" marL="0">
              <a:lnSpc>
                <a:spcPct val="120000"/>
              </a:lnSpc>
              <a:buNone/>
            </a:pPr>
            <a:r>
              <a:rPr lang="en-US" sz="1100" dirty="0">
                <a:solidFill>
                  <a:srgbClr val="AEC2D8"/>
                </a:solidFill>
                <a:latin typeface="Calibri" pitchFamily="34" charset="0"/>
                <a:ea typeface="Calibri" pitchFamily="34" charset="-122"/>
                <a:cs typeface="Calibri" pitchFamily="34" charset="-120"/>
              </a:rPr>
              <a:t>Shaxsiylashtirilgan va avtomatlashtirilgan o'qitish tizimlari</a:t>
            </a:r>
            <a:endParaRPr lang="en-US" sz="1100" dirty="0"/>
          </a:p>
        </p:txBody>
      </p:sp>
      <p:sp>
        <p:nvSpPr>
          <p:cNvPr id="24" name="Text 18"/>
          <p:cNvSpPr/>
          <p:nvPr/>
        </p:nvSpPr>
        <p:spPr>
          <a:xfrm>
            <a:off x="11475720" y="6473952"/>
            <a:ext cx="548640" cy="274320"/>
          </a:xfrm>
          <a:prstGeom prst="rect">
            <a:avLst/>
          </a:prstGeom>
          <a:noFill/>
          <a:ln/>
        </p:spPr>
        <p:txBody>
          <a:bodyPr wrap="square" rtlCol="0" anchor="ctr"/>
          <a:lstStyle/>
          <a:p>
            <a:pPr algn="r" indent="0" marL="0">
              <a:buNone/>
            </a:pPr>
            <a:r>
              <a:rPr lang="en-US" sz="1000" dirty="0">
                <a:solidFill>
                  <a:srgbClr val="5B6675"/>
                </a:solidFill>
                <a:latin typeface="Calibri" pitchFamily="34" charset="0"/>
                <a:ea typeface="Calibri" pitchFamily="34" charset="-122"/>
                <a:cs typeface="Calibri" pitchFamily="34" charset="-120"/>
              </a:rPr>
              <a:t>13</a:t>
            </a:r>
            <a:endParaRPr lang="en-US" sz="1000" dirty="0"/>
          </a:p>
        </p:txBody>
      </p:sp>
      <p:sp>
        <p:nvSpPr>
          <p:cNvPr id="25" name="Text 19"/>
          <p:cNvSpPr/>
          <p:nvPr/>
        </p:nvSpPr>
        <p:spPr>
          <a:xfrm>
            <a:off x="548640" y="6473952"/>
            <a:ext cx="3657600" cy="274320"/>
          </a:xfrm>
          <a:prstGeom prst="rect">
            <a:avLst/>
          </a:prstGeom>
          <a:noFill/>
          <a:ln/>
        </p:spPr>
        <p:txBody>
          <a:bodyPr wrap="square" rtlCol="0" anchor="ctr"/>
          <a:lstStyle/>
          <a:p>
            <a:pPr indent="0" marL="0">
              <a:buNone/>
            </a:pPr>
            <a:r>
              <a:rPr lang="en-US" sz="900" spc="100" kern="0" dirty="0">
                <a:solidFill>
                  <a:srgbClr val="C9D6E3"/>
                </a:solidFill>
                <a:latin typeface="Calibri" pitchFamily="34" charset="0"/>
                <a:ea typeface="Calibri" pitchFamily="34" charset="-122"/>
                <a:cs typeface="Calibri" pitchFamily="34" charset="-120"/>
              </a:rPr>
              <a:t>RAQAMLI TA'LIM</a:t>
            </a:r>
            <a:endParaRPr lang="en-US" sz="900"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name="Slide 14">
    <p:bg>
      <p:bgPr>
        <a:solidFill>
          <a:srgbClr val="F4F8FA"/>
        </a:solidFill>
      </p:bgPr>
    </p:bg>
    <p:spTree>
      <p:nvGrpSpPr>
        <p:cNvPr id="1" name=""/>
        <p:cNvGrpSpPr/>
        <p:nvPr/>
      </p:nvGrpSpPr>
      <p:grpSpPr>
        <a:xfrm>
          <a:off x="0" y="0"/>
          <a:ext cx="0" cy="0"/>
          <a:chOff x="0" y="0"/>
          <a:chExt cx="0" cy="0"/>
        </a:xfrm>
      </p:grpSpPr>
      <p:sp>
        <p:nvSpPr>
          <p:cNvPr id="2" name="Text 0"/>
          <p:cNvSpPr/>
          <p:nvPr/>
        </p:nvSpPr>
        <p:spPr>
          <a:xfrm>
            <a:off x="548640" y="384048"/>
            <a:ext cx="7315200" cy="320040"/>
          </a:xfrm>
          <a:prstGeom prst="rect">
            <a:avLst/>
          </a:prstGeom>
          <a:noFill/>
          <a:ln/>
        </p:spPr>
        <p:txBody>
          <a:bodyPr wrap="square" rtlCol="0" anchor="ctr"/>
          <a:lstStyle/>
          <a:p>
            <a:pPr indent="0" marL="0">
              <a:buNone/>
            </a:pPr>
            <a:r>
              <a:rPr lang="en-US" sz="1200" b="1" spc="200" kern="0" dirty="0">
                <a:solidFill>
                  <a:srgbClr val="1C7293"/>
                </a:solidFill>
                <a:latin typeface="Calibri" pitchFamily="34" charset="0"/>
                <a:ea typeface="Calibri" pitchFamily="34" charset="-122"/>
                <a:cs typeface="Calibri" pitchFamily="34" charset="-120"/>
              </a:rPr>
              <a:t>03 — PEDAGOGIK VOSITALAR</a:t>
            </a:r>
            <a:endParaRPr lang="en-US" sz="1200" dirty="0"/>
          </a:p>
        </p:txBody>
      </p:sp>
      <p:sp>
        <p:nvSpPr>
          <p:cNvPr id="3" name="Text 1"/>
          <p:cNvSpPr/>
          <p:nvPr/>
        </p:nvSpPr>
        <p:spPr>
          <a:xfrm>
            <a:off x="548640" y="658368"/>
            <a:ext cx="11064240" cy="822960"/>
          </a:xfrm>
          <a:prstGeom prst="rect">
            <a:avLst/>
          </a:prstGeom>
          <a:noFill/>
          <a:ln/>
        </p:spPr>
        <p:txBody>
          <a:bodyPr wrap="square" rtlCol="0" anchor="ctr"/>
          <a:lstStyle/>
          <a:p>
            <a:pPr algn="l" indent="0" marL="0">
              <a:buNone/>
            </a:pPr>
            <a:r>
              <a:rPr lang="en-US" sz="3000" b="1" dirty="0">
                <a:solidFill>
                  <a:srgbClr val="21295C"/>
                </a:solidFill>
                <a:latin typeface="Cambria" pitchFamily="34" charset="0"/>
                <a:ea typeface="Cambria" pitchFamily="34" charset="-122"/>
                <a:cs typeface="Cambria" pitchFamily="34" charset="-120"/>
              </a:rPr>
              <a:t>LMS (Learning Management System) tizimlari</a:t>
            </a:r>
            <a:endParaRPr lang="en-US" sz="3000" dirty="0"/>
          </a:p>
        </p:txBody>
      </p:sp>
      <p:sp>
        <p:nvSpPr>
          <p:cNvPr id="4" name="Text 2"/>
          <p:cNvSpPr/>
          <p:nvPr/>
        </p:nvSpPr>
        <p:spPr>
          <a:xfrm>
            <a:off x="548640" y="1600200"/>
            <a:ext cx="11064240" cy="777240"/>
          </a:xfrm>
          <a:prstGeom prst="rect">
            <a:avLst/>
          </a:prstGeom>
          <a:noFill/>
          <a:ln/>
        </p:spPr>
        <p:txBody>
          <a:bodyPr wrap="square" rtlCol="0" anchor="ctr"/>
          <a:lstStyle/>
          <a:p>
            <a:pPr indent="0" marL="0">
              <a:lnSpc>
                <a:spcPct val="120000"/>
              </a:lnSpc>
              <a:buNone/>
            </a:pPr>
            <a:r>
              <a:rPr lang="en-US" sz="1450" dirty="0">
                <a:solidFill>
                  <a:srgbClr val="20242C"/>
                </a:solidFill>
                <a:latin typeface="Calibri" pitchFamily="34" charset="0"/>
                <a:ea typeface="Calibri" pitchFamily="34" charset="-122"/>
                <a:cs typeface="Calibri" pitchFamily="34" charset="-120"/>
              </a:rPr>
              <a:t>LMS — o'quv kontentini joylashtirish, topshiriqlarni boshqarish, o'quvchilar bilan muloqot qilish va natijalarni baholash imkonini beruvchi yagona elektron platformadir.</a:t>
            </a:r>
            <a:endParaRPr lang="en-US" sz="1450" dirty="0"/>
          </a:p>
        </p:txBody>
      </p:sp>
      <p:sp>
        <p:nvSpPr>
          <p:cNvPr id="5" name="Shape 3"/>
          <p:cNvSpPr/>
          <p:nvPr/>
        </p:nvSpPr>
        <p:spPr>
          <a:xfrm>
            <a:off x="548640" y="2697480"/>
            <a:ext cx="3520440" cy="3246120"/>
          </a:xfrm>
          <a:prstGeom prst="roundRect">
            <a:avLst>
              <a:gd name="adj" fmla="val 2254"/>
            </a:avLst>
          </a:prstGeom>
          <a:solidFill>
            <a:srgbClr val="FFFFFF"/>
          </a:solidFill>
          <a:ln/>
          <a:effectLst>
            <a:outerShdw sx="100000" sy="100000" kx="0" ky="0" algn="bl" rotWithShape="0" blurRad="63500" dist="25400" dir="5400000">
              <a:srgbClr val="9AA7B5">
                <a:alpha val="22000"/>
              </a:srgbClr>
            </a:outerShdw>
          </a:effectLst>
        </p:spPr>
      </p:sp>
      <p:sp>
        <p:nvSpPr>
          <p:cNvPr id="6" name="Shape 4"/>
          <p:cNvSpPr/>
          <p:nvPr/>
        </p:nvSpPr>
        <p:spPr>
          <a:xfrm>
            <a:off x="822960" y="3017520"/>
            <a:ext cx="777240" cy="777240"/>
          </a:xfrm>
          <a:prstGeom prst="ellipse">
            <a:avLst/>
          </a:prstGeom>
          <a:solidFill>
            <a:srgbClr val="065A82"/>
          </a:solidFill>
          <a:ln/>
        </p:spPr>
      </p:sp>
      <p:pic>
        <p:nvPicPr>
          <p:cNvPr id="7" name="Image 0" descr="/home/claude/deck/icon_cogs.png">    </p:cNvPr>
          <p:cNvPicPr>
            <a:picLocks noChangeAspect="1"/>
          </p:cNvPicPr>
          <p:nvPr/>
        </p:nvPicPr>
        <p:blipFill>
          <a:blip r:embed="rId1"/>
          <a:stretch>
            <a:fillRect/>
          </a:stretch>
        </p:blipFill>
        <p:spPr>
          <a:xfrm>
            <a:off x="1025042" y="3219602"/>
            <a:ext cx="373075" cy="373075"/>
          </a:xfrm>
          <a:prstGeom prst="rect">
            <a:avLst/>
          </a:prstGeom>
        </p:spPr>
      </p:pic>
      <p:sp>
        <p:nvSpPr>
          <p:cNvPr id="8" name="Text 5"/>
          <p:cNvSpPr/>
          <p:nvPr/>
        </p:nvSpPr>
        <p:spPr>
          <a:xfrm>
            <a:off x="822960" y="3977640"/>
            <a:ext cx="2971800" cy="457200"/>
          </a:xfrm>
          <a:prstGeom prst="rect">
            <a:avLst/>
          </a:prstGeom>
          <a:noFill/>
          <a:ln/>
        </p:spPr>
        <p:txBody>
          <a:bodyPr wrap="square" rtlCol="0" anchor="ctr"/>
          <a:lstStyle/>
          <a:p>
            <a:pPr indent="0" marL="0">
              <a:buNone/>
            </a:pPr>
            <a:r>
              <a:rPr lang="en-US" sz="1500" b="1" dirty="0">
                <a:solidFill>
                  <a:srgbClr val="21295C"/>
                </a:solidFill>
                <a:latin typeface="Calibri" pitchFamily="34" charset="0"/>
                <a:ea typeface="Calibri" pitchFamily="34" charset="-122"/>
                <a:cs typeface="Calibri" pitchFamily="34" charset="-120"/>
              </a:rPr>
              <a:t>Moodle</a:t>
            </a:r>
            <a:endParaRPr lang="en-US" sz="1500" dirty="0"/>
          </a:p>
        </p:txBody>
      </p:sp>
      <p:sp>
        <p:nvSpPr>
          <p:cNvPr id="9" name="Text 6"/>
          <p:cNvSpPr/>
          <p:nvPr/>
        </p:nvSpPr>
        <p:spPr>
          <a:xfrm>
            <a:off x="822960" y="4480560"/>
            <a:ext cx="2971800" cy="1280160"/>
          </a:xfrm>
          <a:prstGeom prst="rect">
            <a:avLst/>
          </a:prstGeom>
          <a:noFill/>
          <a:ln/>
        </p:spPr>
        <p:txBody>
          <a:bodyPr wrap="square" rtlCol="0" anchor="ctr"/>
          <a:lstStyle/>
          <a:p>
            <a:pPr indent="0" marL="0">
              <a:lnSpc>
                <a:spcPct val="120000"/>
              </a:lnSpc>
              <a:buNone/>
            </a:pPr>
            <a:r>
              <a:rPr lang="en-US" sz="1200" dirty="0">
                <a:solidFill>
                  <a:srgbClr val="5B6675"/>
                </a:solidFill>
                <a:latin typeface="Calibri" pitchFamily="34" charset="0"/>
                <a:ea typeface="Calibri" pitchFamily="34" charset="-122"/>
                <a:cs typeface="Calibri" pitchFamily="34" charset="-120"/>
              </a:rPr>
              <a:t>Ochiq manbali, moslashuvchan va keng tarqalgan LMS platformasi</a:t>
            </a:r>
            <a:endParaRPr lang="en-US" sz="1200" dirty="0"/>
          </a:p>
        </p:txBody>
      </p:sp>
      <p:sp>
        <p:nvSpPr>
          <p:cNvPr id="10" name="Shape 7"/>
          <p:cNvSpPr/>
          <p:nvPr/>
        </p:nvSpPr>
        <p:spPr>
          <a:xfrm>
            <a:off x="4343400" y="2697480"/>
            <a:ext cx="3520440" cy="3246120"/>
          </a:xfrm>
          <a:prstGeom prst="roundRect">
            <a:avLst>
              <a:gd name="adj" fmla="val 2254"/>
            </a:avLst>
          </a:prstGeom>
          <a:solidFill>
            <a:srgbClr val="FFFFFF"/>
          </a:solidFill>
          <a:ln/>
          <a:effectLst>
            <a:outerShdw sx="100000" sy="100000" kx="0" ky="0" algn="bl" rotWithShape="0" blurRad="63500" dist="25400" dir="5400000">
              <a:srgbClr val="9AA7B5">
                <a:alpha val="22000"/>
              </a:srgbClr>
            </a:outerShdw>
          </a:effectLst>
        </p:spPr>
      </p:sp>
      <p:sp>
        <p:nvSpPr>
          <p:cNvPr id="11" name="Shape 8"/>
          <p:cNvSpPr/>
          <p:nvPr/>
        </p:nvSpPr>
        <p:spPr>
          <a:xfrm>
            <a:off x="4617720" y="3017520"/>
            <a:ext cx="777240" cy="777240"/>
          </a:xfrm>
          <a:prstGeom prst="ellipse">
            <a:avLst/>
          </a:prstGeom>
          <a:solidFill>
            <a:srgbClr val="1C7293"/>
          </a:solidFill>
          <a:ln/>
        </p:spPr>
      </p:sp>
      <p:pic>
        <p:nvPicPr>
          <p:cNvPr id="12" name="Image 1" descr="/home/claude/deck/icon_users.png">    </p:cNvPr>
          <p:cNvPicPr>
            <a:picLocks noChangeAspect="1"/>
          </p:cNvPicPr>
          <p:nvPr/>
        </p:nvPicPr>
        <p:blipFill>
          <a:blip r:embed="rId2"/>
          <a:stretch>
            <a:fillRect/>
          </a:stretch>
        </p:blipFill>
        <p:spPr>
          <a:xfrm>
            <a:off x="4819802" y="3219602"/>
            <a:ext cx="373075" cy="373075"/>
          </a:xfrm>
          <a:prstGeom prst="rect">
            <a:avLst/>
          </a:prstGeom>
        </p:spPr>
      </p:pic>
      <p:sp>
        <p:nvSpPr>
          <p:cNvPr id="13" name="Text 9"/>
          <p:cNvSpPr/>
          <p:nvPr/>
        </p:nvSpPr>
        <p:spPr>
          <a:xfrm>
            <a:off x="4617720" y="3977640"/>
            <a:ext cx="2971800" cy="457200"/>
          </a:xfrm>
          <a:prstGeom prst="rect">
            <a:avLst/>
          </a:prstGeom>
          <a:noFill/>
          <a:ln/>
        </p:spPr>
        <p:txBody>
          <a:bodyPr wrap="square" rtlCol="0" anchor="ctr"/>
          <a:lstStyle/>
          <a:p>
            <a:pPr indent="0" marL="0">
              <a:buNone/>
            </a:pPr>
            <a:r>
              <a:rPr lang="en-US" sz="1500" b="1" dirty="0">
                <a:solidFill>
                  <a:srgbClr val="21295C"/>
                </a:solidFill>
                <a:latin typeface="Calibri" pitchFamily="34" charset="0"/>
                <a:ea typeface="Calibri" pitchFamily="34" charset="-122"/>
                <a:cs typeface="Calibri" pitchFamily="34" charset="-120"/>
              </a:rPr>
              <a:t>Google Classroom</a:t>
            </a:r>
            <a:endParaRPr lang="en-US" sz="1500" dirty="0"/>
          </a:p>
        </p:txBody>
      </p:sp>
      <p:sp>
        <p:nvSpPr>
          <p:cNvPr id="14" name="Text 10"/>
          <p:cNvSpPr/>
          <p:nvPr/>
        </p:nvSpPr>
        <p:spPr>
          <a:xfrm>
            <a:off x="4617720" y="4480560"/>
            <a:ext cx="2971800" cy="1280160"/>
          </a:xfrm>
          <a:prstGeom prst="rect">
            <a:avLst/>
          </a:prstGeom>
          <a:noFill/>
          <a:ln/>
        </p:spPr>
        <p:txBody>
          <a:bodyPr wrap="square" rtlCol="0" anchor="ctr"/>
          <a:lstStyle/>
          <a:p>
            <a:pPr indent="0" marL="0">
              <a:lnSpc>
                <a:spcPct val="120000"/>
              </a:lnSpc>
              <a:buNone/>
            </a:pPr>
            <a:r>
              <a:rPr lang="en-US" sz="1200" dirty="0">
                <a:solidFill>
                  <a:srgbClr val="5B6675"/>
                </a:solidFill>
                <a:latin typeface="Calibri" pitchFamily="34" charset="0"/>
                <a:ea typeface="Calibri" pitchFamily="34" charset="-122"/>
                <a:cs typeface="Calibri" pitchFamily="34" charset="-120"/>
              </a:rPr>
              <a:t>Google xizmatlari bilan integratsiyalashgan sodda boshqaruv tizimi</a:t>
            </a:r>
            <a:endParaRPr lang="en-US" sz="1200" dirty="0"/>
          </a:p>
        </p:txBody>
      </p:sp>
      <p:sp>
        <p:nvSpPr>
          <p:cNvPr id="15" name="Shape 11"/>
          <p:cNvSpPr/>
          <p:nvPr/>
        </p:nvSpPr>
        <p:spPr>
          <a:xfrm>
            <a:off x="8138160" y="2697480"/>
            <a:ext cx="3520440" cy="3246120"/>
          </a:xfrm>
          <a:prstGeom prst="roundRect">
            <a:avLst>
              <a:gd name="adj" fmla="val 2254"/>
            </a:avLst>
          </a:prstGeom>
          <a:solidFill>
            <a:srgbClr val="FFFFFF"/>
          </a:solidFill>
          <a:ln/>
          <a:effectLst>
            <a:outerShdw sx="100000" sy="100000" kx="0" ky="0" algn="bl" rotWithShape="0" blurRad="63500" dist="25400" dir="5400000">
              <a:srgbClr val="9AA7B5">
                <a:alpha val="22000"/>
              </a:srgbClr>
            </a:outerShdw>
          </a:effectLst>
        </p:spPr>
      </p:sp>
      <p:sp>
        <p:nvSpPr>
          <p:cNvPr id="16" name="Shape 12"/>
          <p:cNvSpPr/>
          <p:nvPr/>
        </p:nvSpPr>
        <p:spPr>
          <a:xfrm>
            <a:off x="8412480" y="3017520"/>
            <a:ext cx="777240" cy="777240"/>
          </a:xfrm>
          <a:prstGeom prst="ellipse">
            <a:avLst/>
          </a:prstGeom>
          <a:solidFill>
            <a:srgbClr val="21295C"/>
          </a:solidFill>
          <a:ln/>
        </p:spPr>
      </p:sp>
      <p:pic>
        <p:nvPicPr>
          <p:cNvPr id="17" name="Image 2" descr="/home/claude/deck/icon_network.png">    </p:cNvPr>
          <p:cNvPicPr>
            <a:picLocks noChangeAspect="1"/>
          </p:cNvPicPr>
          <p:nvPr/>
        </p:nvPicPr>
        <p:blipFill>
          <a:blip r:embed="rId3"/>
          <a:stretch>
            <a:fillRect/>
          </a:stretch>
        </p:blipFill>
        <p:spPr>
          <a:xfrm>
            <a:off x="8614562" y="3219602"/>
            <a:ext cx="373075" cy="373075"/>
          </a:xfrm>
          <a:prstGeom prst="rect">
            <a:avLst/>
          </a:prstGeom>
        </p:spPr>
      </p:pic>
      <p:sp>
        <p:nvSpPr>
          <p:cNvPr id="18" name="Text 13"/>
          <p:cNvSpPr/>
          <p:nvPr/>
        </p:nvSpPr>
        <p:spPr>
          <a:xfrm>
            <a:off x="8412480" y="3977640"/>
            <a:ext cx="2971800" cy="457200"/>
          </a:xfrm>
          <a:prstGeom prst="rect">
            <a:avLst/>
          </a:prstGeom>
          <a:noFill/>
          <a:ln/>
        </p:spPr>
        <p:txBody>
          <a:bodyPr wrap="square" rtlCol="0" anchor="ctr"/>
          <a:lstStyle/>
          <a:p>
            <a:pPr indent="0" marL="0">
              <a:buNone/>
            </a:pPr>
            <a:r>
              <a:rPr lang="en-US" sz="1500" b="1" dirty="0">
                <a:solidFill>
                  <a:srgbClr val="21295C"/>
                </a:solidFill>
                <a:latin typeface="Calibri" pitchFamily="34" charset="0"/>
                <a:ea typeface="Calibri" pitchFamily="34" charset="-122"/>
                <a:cs typeface="Calibri" pitchFamily="34" charset="-120"/>
              </a:rPr>
              <a:t>Microsoft Teams for Education</a:t>
            </a:r>
            <a:endParaRPr lang="en-US" sz="1500" dirty="0"/>
          </a:p>
        </p:txBody>
      </p:sp>
      <p:sp>
        <p:nvSpPr>
          <p:cNvPr id="19" name="Text 14"/>
          <p:cNvSpPr/>
          <p:nvPr/>
        </p:nvSpPr>
        <p:spPr>
          <a:xfrm>
            <a:off x="8412480" y="4480560"/>
            <a:ext cx="2971800" cy="1280160"/>
          </a:xfrm>
          <a:prstGeom prst="rect">
            <a:avLst/>
          </a:prstGeom>
          <a:noFill/>
          <a:ln/>
        </p:spPr>
        <p:txBody>
          <a:bodyPr wrap="square" rtlCol="0" anchor="ctr"/>
          <a:lstStyle/>
          <a:p>
            <a:pPr indent="0" marL="0">
              <a:lnSpc>
                <a:spcPct val="120000"/>
              </a:lnSpc>
              <a:buNone/>
            </a:pPr>
            <a:r>
              <a:rPr lang="en-US" sz="1200" dirty="0">
                <a:solidFill>
                  <a:srgbClr val="5B6675"/>
                </a:solidFill>
                <a:latin typeface="Calibri" pitchFamily="34" charset="0"/>
                <a:ea typeface="Calibri" pitchFamily="34" charset="-122"/>
                <a:cs typeface="Calibri" pitchFamily="34" charset="-120"/>
              </a:rPr>
              <a:t>Video dars, topshiriq va hujjatlar bilan ishlash uchun yagona muhit</a:t>
            </a:r>
            <a:endParaRPr lang="en-US" sz="1200" dirty="0"/>
          </a:p>
        </p:txBody>
      </p:sp>
      <p:sp>
        <p:nvSpPr>
          <p:cNvPr id="20" name="Text 15"/>
          <p:cNvSpPr/>
          <p:nvPr/>
        </p:nvSpPr>
        <p:spPr>
          <a:xfrm>
            <a:off x="11475720" y="6473952"/>
            <a:ext cx="548640" cy="274320"/>
          </a:xfrm>
          <a:prstGeom prst="rect">
            <a:avLst/>
          </a:prstGeom>
          <a:noFill/>
          <a:ln/>
        </p:spPr>
        <p:txBody>
          <a:bodyPr wrap="square" rtlCol="0" anchor="ctr"/>
          <a:lstStyle/>
          <a:p>
            <a:pPr algn="r" indent="0" marL="0">
              <a:buNone/>
            </a:pPr>
            <a:r>
              <a:rPr lang="en-US" sz="1000" dirty="0">
                <a:solidFill>
                  <a:srgbClr val="5B6675"/>
                </a:solidFill>
                <a:latin typeface="Calibri" pitchFamily="34" charset="0"/>
                <a:ea typeface="Calibri" pitchFamily="34" charset="-122"/>
                <a:cs typeface="Calibri" pitchFamily="34" charset="-120"/>
              </a:rPr>
              <a:t>14</a:t>
            </a:r>
            <a:endParaRPr lang="en-US" sz="1000" dirty="0"/>
          </a:p>
        </p:txBody>
      </p:sp>
      <p:sp>
        <p:nvSpPr>
          <p:cNvPr id="21" name="Text 16"/>
          <p:cNvSpPr/>
          <p:nvPr/>
        </p:nvSpPr>
        <p:spPr>
          <a:xfrm>
            <a:off x="548640" y="6473952"/>
            <a:ext cx="3657600" cy="274320"/>
          </a:xfrm>
          <a:prstGeom prst="rect">
            <a:avLst/>
          </a:prstGeom>
          <a:noFill/>
          <a:ln/>
        </p:spPr>
        <p:txBody>
          <a:bodyPr wrap="square" rtlCol="0" anchor="ctr"/>
          <a:lstStyle/>
          <a:p>
            <a:pPr indent="0" marL="0">
              <a:buNone/>
            </a:pPr>
            <a:r>
              <a:rPr lang="en-US" sz="900" spc="100" kern="0" dirty="0">
                <a:solidFill>
                  <a:srgbClr val="5B6675"/>
                </a:solidFill>
                <a:latin typeface="Calibri" pitchFamily="34" charset="0"/>
                <a:ea typeface="Calibri" pitchFamily="34" charset="-122"/>
                <a:cs typeface="Calibri" pitchFamily="34" charset="-120"/>
              </a:rPr>
              <a:t>RAQAMLI TA'LIM</a:t>
            </a:r>
            <a:endParaRPr lang="en-US" sz="9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name="Slide 15">
    <p:bg>
      <p:bgPr>
        <a:solidFill>
          <a:srgbClr val="F4F8FA"/>
        </a:solidFill>
      </p:bgPr>
    </p:bg>
    <p:spTree>
      <p:nvGrpSpPr>
        <p:cNvPr id="1" name=""/>
        <p:cNvGrpSpPr/>
        <p:nvPr/>
      </p:nvGrpSpPr>
      <p:grpSpPr>
        <a:xfrm>
          <a:off x="0" y="0"/>
          <a:ext cx="0" cy="0"/>
          <a:chOff x="0" y="0"/>
          <a:chExt cx="0" cy="0"/>
        </a:xfrm>
      </p:grpSpPr>
      <p:sp>
        <p:nvSpPr>
          <p:cNvPr id="2" name="Text 0"/>
          <p:cNvSpPr/>
          <p:nvPr/>
        </p:nvSpPr>
        <p:spPr>
          <a:xfrm>
            <a:off x="548640" y="384048"/>
            <a:ext cx="7315200" cy="320040"/>
          </a:xfrm>
          <a:prstGeom prst="rect">
            <a:avLst/>
          </a:prstGeom>
          <a:noFill/>
          <a:ln/>
        </p:spPr>
        <p:txBody>
          <a:bodyPr wrap="square" rtlCol="0" anchor="ctr"/>
          <a:lstStyle/>
          <a:p>
            <a:pPr indent="0" marL="0">
              <a:buNone/>
            </a:pPr>
            <a:r>
              <a:rPr lang="en-US" sz="1200" b="1" spc="200" kern="0" dirty="0">
                <a:solidFill>
                  <a:srgbClr val="1C7293"/>
                </a:solidFill>
                <a:latin typeface="Calibri" pitchFamily="34" charset="0"/>
                <a:ea typeface="Calibri" pitchFamily="34" charset="-122"/>
                <a:cs typeface="Calibri" pitchFamily="34" charset="-120"/>
              </a:rPr>
              <a:t>03 — PEDAGOGIK VOSITALAR</a:t>
            </a:r>
            <a:endParaRPr lang="en-US" sz="1200" dirty="0"/>
          </a:p>
        </p:txBody>
      </p:sp>
      <p:sp>
        <p:nvSpPr>
          <p:cNvPr id="3" name="Text 1"/>
          <p:cNvSpPr/>
          <p:nvPr/>
        </p:nvSpPr>
        <p:spPr>
          <a:xfrm>
            <a:off x="548640" y="658368"/>
            <a:ext cx="11064240" cy="822960"/>
          </a:xfrm>
          <a:prstGeom prst="rect">
            <a:avLst/>
          </a:prstGeom>
          <a:noFill/>
          <a:ln/>
        </p:spPr>
        <p:txBody>
          <a:bodyPr wrap="square" rtlCol="0" anchor="ctr"/>
          <a:lstStyle/>
          <a:p>
            <a:pPr algn="l" indent="0" marL="0">
              <a:buNone/>
            </a:pPr>
            <a:r>
              <a:rPr lang="en-US" sz="3000" b="1" dirty="0">
                <a:solidFill>
                  <a:srgbClr val="21295C"/>
                </a:solidFill>
                <a:latin typeface="Cambria" pitchFamily="34" charset="0"/>
                <a:ea typeface="Cambria" pitchFamily="34" charset="-122"/>
                <a:cs typeface="Cambria" pitchFamily="34" charset="-120"/>
              </a:rPr>
              <a:t>Interaktiv taqdimot va baholash vositalari</a:t>
            </a:r>
            <a:endParaRPr lang="en-US" sz="3000" dirty="0"/>
          </a:p>
        </p:txBody>
      </p:sp>
      <p:sp>
        <p:nvSpPr>
          <p:cNvPr id="4" name="Shape 2"/>
          <p:cNvSpPr/>
          <p:nvPr/>
        </p:nvSpPr>
        <p:spPr>
          <a:xfrm>
            <a:off x="548640" y="1737360"/>
            <a:ext cx="777240" cy="777240"/>
          </a:xfrm>
          <a:prstGeom prst="ellipse">
            <a:avLst/>
          </a:prstGeom>
          <a:solidFill>
            <a:srgbClr val="065A82"/>
          </a:solidFill>
          <a:ln/>
        </p:spPr>
      </p:sp>
      <p:pic>
        <p:nvPicPr>
          <p:cNvPr id="5" name="Image 0" descr="/home/claude/deck/icon_quiz.png">    </p:cNvPr>
          <p:cNvPicPr>
            <a:picLocks noChangeAspect="1"/>
          </p:cNvPicPr>
          <p:nvPr/>
        </p:nvPicPr>
        <p:blipFill>
          <a:blip r:embed="rId1"/>
          <a:stretch>
            <a:fillRect/>
          </a:stretch>
        </p:blipFill>
        <p:spPr>
          <a:xfrm>
            <a:off x="750722" y="1939442"/>
            <a:ext cx="373075" cy="373075"/>
          </a:xfrm>
          <a:prstGeom prst="rect">
            <a:avLst/>
          </a:prstGeom>
        </p:spPr>
      </p:pic>
      <p:sp>
        <p:nvSpPr>
          <p:cNvPr id="6" name="Shape 3"/>
          <p:cNvSpPr/>
          <p:nvPr/>
        </p:nvSpPr>
        <p:spPr>
          <a:xfrm>
            <a:off x="1508760" y="1783080"/>
            <a:ext cx="9966960" cy="868680"/>
          </a:xfrm>
          <a:prstGeom prst="roundRect">
            <a:avLst>
              <a:gd name="adj" fmla="val 6316"/>
            </a:avLst>
          </a:prstGeom>
          <a:solidFill>
            <a:srgbClr val="FFFFFF"/>
          </a:solidFill>
          <a:ln/>
          <a:effectLst>
            <a:outerShdw sx="100000" sy="100000" kx="0" ky="0" algn="bl" rotWithShape="0" blurRad="50800" dist="25400" dir="5400000">
              <a:srgbClr val="9AA7B5">
                <a:alpha val="20000"/>
              </a:srgbClr>
            </a:outerShdw>
          </a:effectLst>
        </p:spPr>
      </p:sp>
      <p:sp>
        <p:nvSpPr>
          <p:cNvPr id="7" name="Text 4"/>
          <p:cNvSpPr/>
          <p:nvPr/>
        </p:nvSpPr>
        <p:spPr>
          <a:xfrm>
            <a:off x="1783080" y="1783080"/>
            <a:ext cx="2377440" cy="868680"/>
          </a:xfrm>
          <a:prstGeom prst="rect">
            <a:avLst/>
          </a:prstGeom>
          <a:noFill/>
          <a:ln/>
        </p:spPr>
        <p:txBody>
          <a:bodyPr wrap="square" rtlCol="0" anchor="ctr"/>
          <a:lstStyle/>
          <a:p>
            <a:pPr indent="0" marL="0">
              <a:buNone/>
            </a:pPr>
            <a:r>
              <a:rPr lang="en-US" sz="1500" b="1" dirty="0">
                <a:solidFill>
                  <a:srgbClr val="21295C"/>
                </a:solidFill>
                <a:latin typeface="Calibri" pitchFamily="34" charset="0"/>
                <a:ea typeface="Calibri" pitchFamily="34" charset="-122"/>
                <a:cs typeface="Calibri" pitchFamily="34" charset="-120"/>
              </a:rPr>
              <a:t>Kahoot!</a:t>
            </a:r>
            <a:endParaRPr lang="en-US" sz="1500" dirty="0"/>
          </a:p>
        </p:txBody>
      </p:sp>
      <p:sp>
        <p:nvSpPr>
          <p:cNvPr id="8" name="Text 5"/>
          <p:cNvSpPr/>
          <p:nvPr/>
        </p:nvSpPr>
        <p:spPr>
          <a:xfrm>
            <a:off x="4206240" y="1783080"/>
            <a:ext cx="7040880" cy="868680"/>
          </a:xfrm>
          <a:prstGeom prst="rect">
            <a:avLst/>
          </a:prstGeom>
          <a:noFill/>
          <a:ln/>
        </p:spPr>
        <p:txBody>
          <a:bodyPr wrap="square" rtlCol="0" anchor="ctr"/>
          <a:lstStyle/>
          <a:p>
            <a:pPr indent="0" marL="0">
              <a:buNone/>
            </a:pPr>
            <a:r>
              <a:rPr lang="en-US" sz="1250" dirty="0">
                <a:solidFill>
                  <a:srgbClr val="5B6675"/>
                </a:solidFill>
                <a:latin typeface="Calibri" pitchFamily="34" charset="0"/>
                <a:ea typeface="Calibri" pitchFamily="34" charset="-122"/>
                <a:cs typeface="Calibri" pitchFamily="34" charset="-120"/>
              </a:rPr>
              <a:t>O'yin shaklidagi viktorina orqali bilimni qiziqarli tekshirish</a:t>
            </a:r>
            <a:endParaRPr lang="en-US" sz="1250" dirty="0"/>
          </a:p>
        </p:txBody>
      </p:sp>
      <p:sp>
        <p:nvSpPr>
          <p:cNvPr id="9" name="Shape 6"/>
          <p:cNvSpPr/>
          <p:nvPr/>
        </p:nvSpPr>
        <p:spPr>
          <a:xfrm>
            <a:off x="548640" y="2907792"/>
            <a:ext cx="777240" cy="777240"/>
          </a:xfrm>
          <a:prstGeom prst="ellipse">
            <a:avLst/>
          </a:prstGeom>
          <a:solidFill>
            <a:srgbClr val="1C7293"/>
          </a:solidFill>
          <a:ln/>
        </p:spPr>
      </p:sp>
      <p:pic>
        <p:nvPicPr>
          <p:cNvPr id="10" name="Image 1" descr="/home/claude/deck/icon_chat.png">    </p:cNvPr>
          <p:cNvPicPr>
            <a:picLocks noChangeAspect="1"/>
          </p:cNvPicPr>
          <p:nvPr/>
        </p:nvPicPr>
        <p:blipFill>
          <a:blip r:embed="rId2"/>
          <a:stretch>
            <a:fillRect/>
          </a:stretch>
        </p:blipFill>
        <p:spPr>
          <a:xfrm>
            <a:off x="750722" y="3109874"/>
            <a:ext cx="373075" cy="373075"/>
          </a:xfrm>
          <a:prstGeom prst="rect">
            <a:avLst/>
          </a:prstGeom>
        </p:spPr>
      </p:pic>
      <p:sp>
        <p:nvSpPr>
          <p:cNvPr id="11" name="Shape 7"/>
          <p:cNvSpPr/>
          <p:nvPr/>
        </p:nvSpPr>
        <p:spPr>
          <a:xfrm>
            <a:off x="1508760" y="2953512"/>
            <a:ext cx="9966960" cy="868680"/>
          </a:xfrm>
          <a:prstGeom prst="roundRect">
            <a:avLst>
              <a:gd name="adj" fmla="val 6316"/>
            </a:avLst>
          </a:prstGeom>
          <a:solidFill>
            <a:srgbClr val="FFFFFF"/>
          </a:solidFill>
          <a:ln/>
          <a:effectLst>
            <a:outerShdw sx="100000" sy="100000" kx="0" ky="0" algn="bl" rotWithShape="0" blurRad="50800" dist="25400" dir="5400000">
              <a:srgbClr val="9AA7B5">
                <a:alpha val="20000"/>
              </a:srgbClr>
            </a:outerShdw>
          </a:effectLst>
        </p:spPr>
      </p:sp>
      <p:sp>
        <p:nvSpPr>
          <p:cNvPr id="12" name="Text 8"/>
          <p:cNvSpPr/>
          <p:nvPr/>
        </p:nvSpPr>
        <p:spPr>
          <a:xfrm>
            <a:off x="1783080" y="2953512"/>
            <a:ext cx="2377440" cy="868680"/>
          </a:xfrm>
          <a:prstGeom prst="rect">
            <a:avLst/>
          </a:prstGeom>
          <a:noFill/>
          <a:ln/>
        </p:spPr>
        <p:txBody>
          <a:bodyPr wrap="square" rtlCol="0" anchor="ctr"/>
          <a:lstStyle/>
          <a:p>
            <a:pPr indent="0" marL="0">
              <a:buNone/>
            </a:pPr>
            <a:r>
              <a:rPr lang="en-US" sz="1500" b="1" dirty="0">
                <a:solidFill>
                  <a:srgbClr val="21295C"/>
                </a:solidFill>
                <a:latin typeface="Calibri" pitchFamily="34" charset="0"/>
                <a:ea typeface="Calibri" pitchFamily="34" charset="-122"/>
                <a:cs typeface="Calibri" pitchFamily="34" charset="-120"/>
              </a:rPr>
              <a:t>Padlet</a:t>
            </a:r>
            <a:endParaRPr lang="en-US" sz="1500" dirty="0"/>
          </a:p>
        </p:txBody>
      </p:sp>
      <p:sp>
        <p:nvSpPr>
          <p:cNvPr id="13" name="Text 9"/>
          <p:cNvSpPr/>
          <p:nvPr/>
        </p:nvSpPr>
        <p:spPr>
          <a:xfrm>
            <a:off x="4206240" y="2953512"/>
            <a:ext cx="7040880" cy="868680"/>
          </a:xfrm>
          <a:prstGeom prst="rect">
            <a:avLst/>
          </a:prstGeom>
          <a:noFill/>
          <a:ln/>
        </p:spPr>
        <p:txBody>
          <a:bodyPr wrap="square" rtlCol="0" anchor="ctr"/>
          <a:lstStyle/>
          <a:p>
            <a:pPr indent="0" marL="0">
              <a:buNone/>
            </a:pPr>
            <a:r>
              <a:rPr lang="en-US" sz="1250" dirty="0">
                <a:solidFill>
                  <a:srgbClr val="5B6675"/>
                </a:solidFill>
                <a:latin typeface="Calibri" pitchFamily="34" charset="0"/>
                <a:ea typeface="Calibri" pitchFamily="34" charset="-122"/>
                <a:cs typeface="Calibri" pitchFamily="34" charset="-120"/>
              </a:rPr>
              <a:t>Fikr va g'oyalarni vizual doskada birgalikda joylashtirish</a:t>
            </a:r>
            <a:endParaRPr lang="en-US" sz="1250" dirty="0"/>
          </a:p>
        </p:txBody>
      </p:sp>
      <p:sp>
        <p:nvSpPr>
          <p:cNvPr id="14" name="Shape 10"/>
          <p:cNvSpPr/>
          <p:nvPr/>
        </p:nvSpPr>
        <p:spPr>
          <a:xfrm>
            <a:off x="548640" y="4078224"/>
            <a:ext cx="777240" cy="777240"/>
          </a:xfrm>
          <a:prstGeom prst="ellipse">
            <a:avLst/>
          </a:prstGeom>
          <a:solidFill>
            <a:srgbClr val="F2A93B"/>
          </a:solidFill>
          <a:ln/>
        </p:spPr>
      </p:sp>
      <p:pic>
        <p:nvPicPr>
          <p:cNvPr id="15" name="Image 2" descr="/home/claude/deck/icon_chart.png">    </p:cNvPr>
          <p:cNvPicPr>
            <a:picLocks noChangeAspect="1"/>
          </p:cNvPicPr>
          <p:nvPr/>
        </p:nvPicPr>
        <p:blipFill>
          <a:blip r:embed="rId3"/>
          <a:stretch>
            <a:fillRect/>
          </a:stretch>
        </p:blipFill>
        <p:spPr>
          <a:xfrm>
            <a:off x="750722" y="4280306"/>
            <a:ext cx="373075" cy="373075"/>
          </a:xfrm>
          <a:prstGeom prst="rect">
            <a:avLst/>
          </a:prstGeom>
        </p:spPr>
      </p:pic>
      <p:sp>
        <p:nvSpPr>
          <p:cNvPr id="16" name="Shape 11"/>
          <p:cNvSpPr/>
          <p:nvPr/>
        </p:nvSpPr>
        <p:spPr>
          <a:xfrm>
            <a:off x="1508760" y="4123944"/>
            <a:ext cx="9966960" cy="868680"/>
          </a:xfrm>
          <a:prstGeom prst="roundRect">
            <a:avLst>
              <a:gd name="adj" fmla="val 6316"/>
            </a:avLst>
          </a:prstGeom>
          <a:solidFill>
            <a:srgbClr val="FFFFFF"/>
          </a:solidFill>
          <a:ln/>
          <a:effectLst>
            <a:outerShdw sx="100000" sy="100000" kx="0" ky="0" algn="bl" rotWithShape="0" blurRad="50800" dist="25400" dir="5400000">
              <a:srgbClr val="9AA7B5">
                <a:alpha val="20000"/>
              </a:srgbClr>
            </a:outerShdw>
          </a:effectLst>
        </p:spPr>
      </p:sp>
      <p:sp>
        <p:nvSpPr>
          <p:cNvPr id="17" name="Text 12"/>
          <p:cNvSpPr/>
          <p:nvPr/>
        </p:nvSpPr>
        <p:spPr>
          <a:xfrm>
            <a:off x="1783080" y="4123944"/>
            <a:ext cx="2377440" cy="868680"/>
          </a:xfrm>
          <a:prstGeom prst="rect">
            <a:avLst/>
          </a:prstGeom>
          <a:noFill/>
          <a:ln/>
        </p:spPr>
        <p:txBody>
          <a:bodyPr wrap="square" rtlCol="0" anchor="ctr"/>
          <a:lstStyle/>
          <a:p>
            <a:pPr indent="0" marL="0">
              <a:buNone/>
            </a:pPr>
            <a:r>
              <a:rPr lang="en-US" sz="1500" b="1" dirty="0">
                <a:solidFill>
                  <a:srgbClr val="21295C"/>
                </a:solidFill>
                <a:latin typeface="Calibri" pitchFamily="34" charset="0"/>
                <a:ea typeface="Calibri" pitchFamily="34" charset="-122"/>
                <a:cs typeface="Calibri" pitchFamily="34" charset="-120"/>
              </a:rPr>
              <a:t>Quizizz</a:t>
            </a:r>
            <a:endParaRPr lang="en-US" sz="1500" dirty="0"/>
          </a:p>
        </p:txBody>
      </p:sp>
      <p:sp>
        <p:nvSpPr>
          <p:cNvPr id="18" name="Text 13"/>
          <p:cNvSpPr/>
          <p:nvPr/>
        </p:nvSpPr>
        <p:spPr>
          <a:xfrm>
            <a:off x="4206240" y="4123944"/>
            <a:ext cx="7040880" cy="868680"/>
          </a:xfrm>
          <a:prstGeom prst="rect">
            <a:avLst/>
          </a:prstGeom>
          <a:noFill/>
          <a:ln/>
        </p:spPr>
        <p:txBody>
          <a:bodyPr wrap="square" rtlCol="0" anchor="ctr"/>
          <a:lstStyle/>
          <a:p>
            <a:pPr indent="0" marL="0">
              <a:buNone/>
            </a:pPr>
            <a:r>
              <a:rPr lang="en-US" sz="1250" dirty="0">
                <a:solidFill>
                  <a:srgbClr val="5B6675"/>
                </a:solidFill>
                <a:latin typeface="Calibri" pitchFamily="34" charset="0"/>
                <a:ea typeface="Calibri" pitchFamily="34" charset="-122"/>
                <a:cs typeface="Calibri" pitchFamily="34" charset="-120"/>
              </a:rPr>
              <a:t>Individual sur'atda test topshirish va natijalarni tahlil qilish</a:t>
            </a:r>
            <a:endParaRPr lang="en-US" sz="1250" dirty="0"/>
          </a:p>
        </p:txBody>
      </p:sp>
      <p:sp>
        <p:nvSpPr>
          <p:cNvPr id="19" name="Shape 14"/>
          <p:cNvSpPr/>
          <p:nvPr/>
        </p:nvSpPr>
        <p:spPr>
          <a:xfrm>
            <a:off x="548640" y="5248656"/>
            <a:ext cx="777240" cy="777240"/>
          </a:xfrm>
          <a:prstGeom prst="ellipse">
            <a:avLst/>
          </a:prstGeom>
          <a:solidFill>
            <a:srgbClr val="21295C"/>
          </a:solidFill>
          <a:ln/>
        </p:spPr>
      </p:sp>
      <p:pic>
        <p:nvPicPr>
          <p:cNvPr id="20" name="Image 3" descr="/home/claude/deck/icon_bulb.png">    </p:cNvPr>
          <p:cNvPicPr>
            <a:picLocks noChangeAspect="1"/>
          </p:cNvPicPr>
          <p:nvPr/>
        </p:nvPicPr>
        <p:blipFill>
          <a:blip r:embed="rId4"/>
          <a:stretch>
            <a:fillRect/>
          </a:stretch>
        </p:blipFill>
        <p:spPr>
          <a:xfrm>
            <a:off x="750722" y="5450738"/>
            <a:ext cx="373075" cy="373075"/>
          </a:xfrm>
          <a:prstGeom prst="rect">
            <a:avLst/>
          </a:prstGeom>
        </p:spPr>
      </p:pic>
      <p:sp>
        <p:nvSpPr>
          <p:cNvPr id="21" name="Shape 15"/>
          <p:cNvSpPr/>
          <p:nvPr/>
        </p:nvSpPr>
        <p:spPr>
          <a:xfrm>
            <a:off x="1508760" y="5294376"/>
            <a:ext cx="9966960" cy="868680"/>
          </a:xfrm>
          <a:prstGeom prst="roundRect">
            <a:avLst>
              <a:gd name="adj" fmla="val 6316"/>
            </a:avLst>
          </a:prstGeom>
          <a:solidFill>
            <a:srgbClr val="FFFFFF"/>
          </a:solidFill>
          <a:ln/>
          <a:effectLst>
            <a:outerShdw sx="100000" sy="100000" kx="0" ky="0" algn="bl" rotWithShape="0" blurRad="50800" dist="25400" dir="5400000">
              <a:srgbClr val="9AA7B5">
                <a:alpha val="20000"/>
              </a:srgbClr>
            </a:outerShdw>
          </a:effectLst>
        </p:spPr>
      </p:sp>
      <p:sp>
        <p:nvSpPr>
          <p:cNvPr id="22" name="Text 16"/>
          <p:cNvSpPr/>
          <p:nvPr/>
        </p:nvSpPr>
        <p:spPr>
          <a:xfrm>
            <a:off x="1783080" y="5294376"/>
            <a:ext cx="2377440" cy="868680"/>
          </a:xfrm>
          <a:prstGeom prst="rect">
            <a:avLst/>
          </a:prstGeom>
          <a:noFill/>
          <a:ln/>
        </p:spPr>
        <p:txBody>
          <a:bodyPr wrap="square" rtlCol="0" anchor="ctr"/>
          <a:lstStyle/>
          <a:p>
            <a:pPr indent="0" marL="0">
              <a:buNone/>
            </a:pPr>
            <a:r>
              <a:rPr lang="en-US" sz="1500" b="1" dirty="0">
                <a:solidFill>
                  <a:srgbClr val="21295C"/>
                </a:solidFill>
                <a:latin typeface="Calibri" pitchFamily="34" charset="0"/>
                <a:ea typeface="Calibri" pitchFamily="34" charset="-122"/>
                <a:cs typeface="Calibri" pitchFamily="34" charset="-120"/>
              </a:rPr>
              <a:t>Mentimeter</a:t>
            </a:r>
            <a:endParaRPr lang="en-US" sz="1500" dirty="0"/>
          </a:p>
        </p:txBody>
      </p:sp>
      <p:sp>
        <p:nvSpPr>
          <p:cNvPr id="23" name="Text 17"/>
          <p:cNvSpPr/>
          <p:nvPr/>
        </p:nvSpPr>
        <p:spPr>
          <a:xfrm>
            <a:off x="4206240" y="5294376"/>
            <a:ext cx="7040880" cy="868680"/>
          </a:xfrm>
          <a:prstGeom prst="rect">
            <a:avLst/>
          </a:prstGeom>
          <a:noFill/>
          <a:ln/>
        </p:spPr>
        <p:txBody>
          <a:bodyPr wrap="square" rtlCol="0" anchor="ctr"/>
          <a:lstStyle/>
          <a:p>
            <a:pPr indent="0" marL="0">
              <a:buNone/>
            </a:pPr>
            <a:r>
              <a:rPr lang="en-US" sz="1250" dirty="0">
                <a:solidFill>
                  <a:srgbClr val="5B6675"/>
                </a:solidFill>
                <a:latin typeface="Calibri" pitchFamily="34" charset="0"/>
                <a:ea typeface="Calibri" pitchFamily="34" charset="-122"/>
                <a:cs typeface="Calibri" pitchFamily="34" charset="-120"/>
              </a:rPr>
              <a:t>Real vaqtda so'rovnoma va interaktiv slaydlar yaratish</a:t>
            </a:r>
            <a:endParaRPr lang="en-US" sz="1250" dirty="0"/>
          </a:p>
        </p:txBody>
      </p:sp>
      <p:sp>
        <p:nvSpPr>
          <p:cNvPr id="24" name="Text 18"/>
          <p:cNvSpPr/>
          <p:nvPr/>
        </p:nvSpPr>
        <p:spPr>
          <a:xfrm>
            <a:off x="11475720" y="6473952"/>
            <a:ext cx="548640" cy="274320"/>
          </a:xfrm>
          <a:prstGeom prst="rect">
            <a:avLst/>
          </a:prstGeom>
          <a:noFill/>
          <a:ln/>
        </p:spPr>
        <p:txBody>
          <a:bodyPr wrap="square" rtlCol="0" anchor="ctr"/>
          <a:lstStyle/>
          <a:p>
            <a:pPr algn="r" indent="0" marL="0">
              <a:buNone/>
            </a:pPr>
            <a:r>
              <a:rPr lang="en-US" sz="1000" dirty="0">
                <a:solidFill>
                  <a:srgbClr val="5B6675"/>
                </a:solidFill>
                <a:latin typeface="Calibri" pitchFamily="34" charset="0"/>
                <a:ea typeface="Calibri" pitchFamily="34" charset="-122"/>
                <a:cs typeface="Calibri" pitchFamily="34" charset="-120"/>
              </a:rPr>
              <a:t>15</a:t>
            </a:r>
            <a:endParaRPr lang="en-US" sz="1000" dirty="0"/>
          </a:p>
        </p:txBody>
      </p:sp>
      <p:sp>
        <p:nvSpPr>
          <p:cNvPr id="25" name="Text 19"/>
          <p:cNvSpPr/>
          <p:nvPr/>
        </p:nvSpPr>
        <p:spPr>
          <a:xfrm>
            <a:off x="548640" y="6473952"/>
            <a:ext cx="3657600" cy="274320"/>
          </a:xfrm>
          <a:prstGeom prst="rect">
            <a:avLst/>
          </a:prstGeom>
          <a:noFill/>
          <a:ln/>
        </p:spPr>
        <p:txBody>
          <a:bodyPr wrap="square" rtlCol="0" anchor="ctr"/>
          <a:lstStyle/>
          <a:p>
            <a:pPr indent="0" marL="0">
              <a:buNone/>
            </a:pPr>
            <a:r>
              <a:rPr lang="en-US" sz="900" spc="100" kern="0" dirty="0">
                <a:solidFill>
                  <a:srgbClr val="5B6675"/>
                </a:solidFill>
                <a:latin typeface="Calibri" pitchFamily="34" charset="0"/>
                <a:ea typeface="Calibri" pitchFamily="34" charset="-122"/>
                <a:cs typeface="Calibri" pitchFamily="34" charset="-120"/>
              </a:rPr>
              <a:t>RAQAMLI TA'LIM</a:t>
            </a:r>
            <a:endParaRPr lang="en-US" sz="9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name="Slide 16">
    <p:bg>
      <p:bgPr>
        <a:solidFill>
          <a:srgbClr val="F4F8FA"/>
        </a:solidFill>
      </p:bgPr>
    </p:bg>
    <p:spTree>
      <p:nvGrpSpPr>
        <p:cNvPr id="1" name=""/>
        <p:cNvGrpSpPr/>
        <p:nvPr/>
      </p:nvGrpSpPr>
      <p:grpSpPr>
        <a:xfrm>
          <a:off x="0" y="0"/>
          <a:ext cx="0" cy="0"/>
          <a:chOff x="0" y="0"/>
          <a:chExt cx="0" cy="0"/>
        </a:xfrm>
      </p:grpSpPr>
      <p:sp>
        <p:nvSpPr>
          <p:cNvPr id="2" name="Text 0"/>
          <p:cNvSpPr/>
          <p:nvPr/>
        </p:nvSpPr>
        <p:spPr>
          <a:xfrm>
            <a:off x="548640" y="384048"/>
            <a:ext cx="7315200" cy="320040"/>
          </a:xfrm>
          <a:prstGeom prst="rect">
            <a:avLst/>
          </a:prstGeom>
          <a:noFill/>
          <a:ln/>
        </p:spPr>
        <p:txBody>
          <a:bodyPr wrap="square" rtlCol="0" anchor="ctr"/>
          <a:lstStyle/>
          <a:p>
            <a:pPr indent="0" marL="0">
              <a:buNone/>
            </a:pPr>
            <a:r>
              <a:rPr lang="en-US" sz="1200" b="1" spc="200" kern="0" dirty="0">
                <a:solidFill>
                  <a:srgbClr val="1C7293"/>
                </a:solidFill>
                <a:latin typeface="Calibri" pitchFamily="34" charset="0"/>
                <a:ea typeface="Calibri" pitchFamily="34" charset="-122"/>
                <a:cs typeface="Calibri" pitchFamily="34" charset="-120"/>
              </a:rPr>
              <a:t>03 — PEDAGOGIK VOSITALAR</a:t>
            </a:r>
            <a:endParaRPr lang="en-US" sz="1200" dirty="0"/>
          </a:p>
        </p:txBody>
      </p:sp>
      <p:sp>
        <p:nvSpPr>
          <p:cNvPr id="3" name="Text 1"/>
          <p:cNvSpPr/>
          <p:nvPr/>
        </p:nvSpPr>
        <p:spPr>
          <a:xfrm>
            <a:off x="548640" y="658368"/>
            <a:ext cx="11064240" cy="822960"/>
          </a:xfrm>
          <a:prstGeom prst="rect">
            <a:avLst/>
          </a:prstGeom>
          <a:noFill/>
          <a:ln/>
        </p:spPr>
        <p:txBody>
          <a:bodyPr wrap="square" rtlCol="0" anchor="ctr"/>
          <a:lstStyle/>
          <a:p>
            <a:pPr algn="l" indent="0" marL="0">
              <a:buNone/>
            </a:pPr>
            <a:r>
              <a:rPr lang="en-US" sz="3000" b="1" dirty="0">
                <a:solidFill>
                  <a:srgbClr val="21295C"/>
                </a:solidFill>
                <a:latin typeface="Cambria" pitchFamily="34" charset="0"/>
                <a:ea typeface="Cambria" pitchFamily="34" charset="-122"/>
                <a:cs typeface="Cambria" pitchFamily="34" charset="-120"/>
              </a:rPr>
              <a:t>Video-konferensiya vositalari</a:t>
            </a:r>
            <a:endParaRPr lang="en-US" sz="3000" dirty="0"/>
          </a:p>
        </p:txBody>
      </p:sp>
      <p:sp>
        <p:nvSpPr>
          <p:cNvPr id="4" name="Shape 2"/>
          <p:cNvSpPr/>
          <p:nvPr/>
        </p:nvSpPr>
        <p:spPr>
          <a:xfrm>
            <a:off x="0" y="1554480"/>
            <a:ext cx="4206240" cy="4846320"/>
          </a:xfrm>
          <a:prstGeom prst="rect">
            <a:avLst/>
          </a:prstGeom>
          <a:solidFill>
            <a:srgbClr val="1C7293"/>
          </a:solidFill>
          <a:ln/>
        </p:spPr>
      </p:sp>
      <p:sp>
        <p:nvSpPr>
          <p:cNvPr id="5" name="Shape 3"/>
          <p:cNvSpPr/>
          <p:nvPr/>
        </p:nvSpPr>
        <p:spPr>
          <a:xfrm>
            <a:off x="1691640" y="3291840"/>
            <a:ext cx="1371600" cy="1371600"/>
          </a:xfrm>
          <a:prstGeom prst="ellipse">
            <a:avLst/>
          </a:prstGeom>
          <a:solidFill>
            <a:srgbClr val="F2A93B"/>
          </a:solidFill>
          <a:ln/>
        </p:spPr>
      </p:sp>
      <p:pic>
        <p:nvPicPr>
          <p:cNvPr id="6" name="Image 0" descr="/home/claude/deck/icon_video.png">    </p:cNvPr>
          <p:cNvPicPr>
            <a:picLocks noChangeAspect="1"/>
          </p:cNvPicPr>
          <p:nvPr/>
        </p:nvPicPr>
        <p:blipFill>
          <a:blip r:embed="rId1"/>
          <a:stretch>
            <a:fillRect/>
          </a:stretch>
        </p:blipFill>
        <p:spPr>
          <a:xfrm>
            <a:off x="2034540" y="3634740"/>
            <a:ext cx="685800" cy="685800"/>
          </a:xfrm>
          <a:prstGeom prst="rect">
            <a:avLst/>
          </a:prstGeom>
        </p:spPr>
      </p:pic>
      <p:sp>
        <p:nvSpPr>
          <p:cNvPr id="7" name="Text 4"/>
          <p:cNvSpPr/>
          <p:nvPr/>
        </p:nvSpPr>
        <p:spPr>
          <a:xfrm>
            <a:off x="457200" y="4892040"/>
            <a:ext cx="3291840" cy="1188720"/>
          </a:xfrm>
          <a:prstGeom prst="rect">
            <a:avLst/>
          </a:prstGeom>
          <a:noFill/>
          <a:ln/>
        </p:spPr>
        <p:txBody>
          <a:bodyPr wrap="square" rtlCol="0" anchor="ctr"/>
          <a:lstStyle/>
          <a:p>
            <a:pPr algn="ctr" indent="0" marL="0">
              <a:lnSpc>
                <a:spcPct val="120000"/>
              </a:lnSpc>
              <a:buNone/>
            </a:pPr>
            <a:r>
              <a:rPr lang="en-US" sz="1200" i="1" dirty="0">
                <a:solidFill>
                  <a:srgbClr val="FFFFFF"/>
                </a:solidFill>
                <a:latin typeface="Calibri" pitchFamily="34" charset="0"/>
                <a:ea typeface="Calibri" pitchFamily="34" charset="-122"/>
                <a:cs typeface="Calibri" pitchFamily="34" charset="-120"/>
              </a:rPr>
              <a:t>Real vaqt rejimida dars o'tish, guruh muhokamalari va onlayn maslahatlashuvlar uchun zarur bo'lgan vositalar</a:t>
            </a:r>
            <a:endParaRPr lang="en-US" sz="1200" dirty="0"/>
          </a:p>
        </p:txBody>
      </p:sp>
      <p:sp>
        <p:nvSpPr>
          <p:cNvPr id="8" name="Shape 5"/>
          <p:cNvSpPr/>
          <p:nvPr/>
        </p:nvSpPr>
        <p:spPr>
          <a:xfrm>
            <a:off x="4663440" y="1920240"/>
            <a:ext cx="640080" cy="640080"/>
          </a:xfrm>
          <a:prstGeom prst="ellipse">
            <a:avLst/>
          </a:prstGeom>
          <a:solidFill>
            <a:srgbClr val="065A82"/>
          </a:solidFill>
          <a:ln/>
        </p:spPr>
      </p:sp>
      <p:pic>
        <p:nvPicPr>
          <p:cNvPr id="9" name="Image 1" descr="/home/claude/deck/icon_network.png">    </p:cNvPr>
          <p:cNvPicPr>
            <a:picLocks noChangeAspect="1"/>
          </p:cNvPicPr>
          <p:nvPr/>
        </p:nvPicPr>
        <p:blipFill>
          <a:blip r:embed="rId2"/>
          <a:stretch>
            <a:fillRect/>
          </a:stretch>
        </p:blipFill>
        <p:spPr>
          <a:xfrm>
            <a:off x="4829861" y="2086661"/>
            <a:ext cx="307238" cy="307238"/>
          </a:xfrm>
          <a:prstGeom prst="rect">
            <a:avLst/>
          </a:prstGeom>
        </p:spPr>
      </p:pic>
      <p:sp>
        <p:nvSpPr>
          <p:cNvPr id="10" name="Text 6"/>
          <p:cNvSpPr/>
          <p:nvPr/>
        </p:nvSpPr>
        <p:spPr>
          <a:xfrm>
            <a:off x="5486400" y="1874520"/>
            <a:ext cx="5943600" cy="411480"/>
          </a:xfrm>
          <a:prstGeom prst="rect">
            <a:avLst/>
          </a:prstGeom>
          <a:noFill/>
          <a:ln/>
        </p:spPr>
        <p:txBody>
          <a:bodyPr wrap="square" rtlCol="0" anchor="ctr"/>
          <a:lstStyle/>
          <a:p>
            <a:pPr indent="0" marL="0">
              <a:buNone/>
            </a:pPr>
            <a:r>
              <a:rPr lang="en-US" sz="1500" b="1" dirty="0">
                <a:solidFill>
                  <a:srgbClr val="21295C"/>
                </a:solidFill>
                <a:latin typeface="Calibri" pitchFamily="34" charset="0"/>
                <a:ea typeface="Calibri" pitchFamily="34" charset="-122"/>
                <a:cs typeface="Calibri" pitchFamily="34" charset="-120"/>
              </a:rPr>
              <a:t>Zoom</a:t>
            </a:r>
            <a:endParaRPr lang="en-US" sz="1500" dirty="0"/>
          </a:p>
        </p:txBody>
      </p:sp>
      <p:sp>
        <p:nvSpPr>
          <p:cNvPr id="11" name="Text 7"/>
          <p:cNvSpPr/>
          <p:nvPr/>
        </p:nvSpPr>
        <p:spPr>
          <a:xfrm>
            <a:off x="5486400" y="2267712"/>
            <a:ext cx="5943600" cy="777240"/>
          </a:xfrm>
          <a:prstGeom prst="rect">
            <a:avLst/>
          </a:prstGeom>
          <a:noFill/>
          <a:ln/>
        </p:spPr>
        <p:txBody>
          <a:bodyPr wrap="square" rtlCol="0" anchor="ctr"/>
          <a:lstStyle/>
          <a:p>
            <a:pPr indent="0" marL="0">
              <a:lnSpc>
                <a:spcPct val="115000"/>
              </a:lnSpc>
              <a:buNone/>
            </a:pPr>
            <a:r>
              <a:rPr lang="en-US" sz="1250" dirty="0">
                <a:solidFill>
                  <a:srgbClr val="5B6675"/>
                </a:solidFill>
                <a:latin typeface="Calibri" pitchFamily="34" charset="0"/>
                <a:ea typeface="Calibri" pitchFamily="34" charset="-122"/>
                <a:cs typeface="Calibri" pitchFamily="34" charset="-120"/>
              </a:rPr>
              <a:t>Ekran ulashish, xonalar (breakout rooms) va yozib olish imkoniyati</a:t>
            </a:r>
            <a:endParaRPr lang="en-US" sz="1250" dirty="0"/>
          </a:p>
        </p:txBody>
      </p:sp>
      <p:sp>
        <p:nvSpPr>
          <p:cNvPr id="12" name="Shape 8"/>
          <p:cNvSpPr/>
          <p:nvPr/>
        </p:nvSpPr>
        <p:spPr>
          <a:xfrm>
            <a:off x="4663440" y="3337560"/>
            <a:ext cx="640080" cy="640080"/>
          </a:xfrm>
          <a:prstGeom prst="ellipse">
            <a:avLst/>
          </a:prstGeom>
          <a:solidFill>
            <a:srgbClr val="065A82"/>
          </a:solidFill>
          <a:ln/>
        </p:spPr>
      </p:sp>
      <p:pic>
        <p:nvPicPr>
          <p:cNvPr id="13" name="Image 2" descr="/home/claude/deck/icon_network.png">    </p:cNvPr>
          <p:cNvPicPr>
            <a:picLocks noChangeAspect="1"/>
          </p:cNvPicPr>
          <p:nvPr/>
        </p:nvPicPr>
        <p:blipFill>
          <a:blip r:embed="rId3"/>
          <a:stretch>
            <a:fillRect/>
          </a:stretch>
        </p:blipFill>
        <p:spPr>
          <a:xfrm>
            <a:off x="4829861" y="3503981"/>
            <a:ext cx="307238" cy="307238"/>
          </a:xfrm>
          <a:prstGeom prst="rect">
            <a:avLst/>
          </a:prstGeom>
        </p:spPr>
      </p:pic>
      <p:sp>
        <p:nvSpPr>
          <p:cNvPr id="14" name="Text 9"/>
          <p:cNvSpPr/>
          <p:nvPr/>
        </p:nvSpPr>
        <p:spPr>
          <a:xfrm>
            <a:off x="5486400" y="3291840"/>
            <a:ext cx="5943600" cy="411480"/>
          </a:xfrm>
          <a:prstGeom prst="rect">
            <a:avLst/>
          </a:prstGeom>
          <a:noFill/>
          <a:ln/>
        </p:spPr>
        <p:txBody>
          <a:bodyPr wrap="square" rtlCol="0" anchor="ctr"/>
          <a:lstStyle/>
          <a:p>
            <a:pPr indent="0" marL="0">
              <a:buNone/>
            </a:pPr>
            <a:r>
              <a:rPr lang="en-US" sz="1500" b="1" dirty="0">
                <a:solidFill>
                  <a:srgbClr val="21295C"/>
                </a:solidFill>
                <a:latin typeface="Calibri" pitchFamily="34" charset="0"/>
                <a:ea typeface="Calibri" pitchFamily="34" charset="-122"/>
                <a:cs typeface="Calibri" pitchFamily="34" charset="-120"/>
              </a:rPr>
              <a:t>Google Meet</a:t>
            </a:r>
            <a:endParaRPr lang="en-US" sz="1500" dirty="0"/>
          </a:p>
        </p:txBody>
      </p:sp>
      <p:sp>
        <p:nvSpPr>
          <p:cNvPr id="15" name="Text 10"/>
          <p:cNvSpPr/>
          <p:nvPr/>
        </p:nvSpPr>
        <p:spPr>
          <a:xfrm>
            <a:off x="5486400" y="3685032"/>
            <a:ext cx="5943600" cy="777240"/>
          </a:xfrm>
          <a:prstGeom prst="rect">
            <a:avLst/>
          </a:prstGeom>
          <a:noFill/>
          <a:ln/>
        </p:spPr>
        <p:txBody>
          <a:bodyPr wrap="square" rtlCol="0" anchor="ctr"/>
          <a:lstStyle/>
          <a:p>
            <a:pPr indent="0" marL="0">
              <a:lnSpc>
                <a:spcPct val="115000"/>
              </a:lnSpc>
              <a:buNone/>
            </a:pPr>
            <a:r>
              <a:rPr lang="en-US" sz="1250" dirty="0">
                <a:solidFill>
                  <a:srgbClr val="5B6675"/>
                </a:solidFill>
                <a:latin typeface="Calibri" pitchFamily="34" charset="0"/>
                <a:ea typeface="Calibri" pitchFamily="34" charset="-122"/>
                <a:cs typeface="Calibri" pitchFamily="34" charset="-120"/>
              </a:rPr>
              <a:t>Google hisobi orqali tezkor va xavfsiz video-uchrashuvlar</a:t>
            </a:r>
            <a:endParaRPr lang="en-US" sz="1250" dirty="0"/>
          </a:p>
        </p:txBody>
      </p:sp>
      <p:sp>
        <p:nvSpPr>
          <p:cNvPr id="16" name="Shape 11"/>
          <p:cNvSpPr/>
          <p:nvPr/>
        </p:nvSpPr>
        <p:spPr>
          <a:xfrm>
            <a:off x="4663440" y="4754880"/>
            <a:ext cx="640080" cy="640080"/>
          </a:xfrm>
          <a:prstGeom prst="ellipse">
            <a:avLst/>
          </a:prstGeom>
          <a:solidFill>
            <a:srgbClr val="065A82"/>
          </a:solidFill>
          <a:ln/>
        </p:spPr>
      </p:sp>
      <p:pic>
        <p:nvPicPr>
          <p:cNvPr id="17" name="Image 3" descr="/home/claude/deck/icon_network.png">    </p:cNvPr>
          <p:cNvPicPr>
            <a:picLocks noChangeAspect="1"/>
          </p:cNvPicPr>
          <p:nvPr/>
        </p:nvPicPr>
        <p:blipFill>
          <a:blip r:embed="rId4"/>
          <a:stretch>
            <a:fillRect/>
          </a:stretch>
        </p:blipFill>
        <p:spPr>
          <a:xfrm>
            <a:off x="4829861" y="4921301"/>
            <a:ext cx="307238" cy="307238"/>
          </a:xfrm>
          <a:prstGeom prst="rect">
            <a:avLst/>
          </a:prstGeom>
        </p:spPr>
      </p:pic>
      <p:sp>
        <p:nvSpPr>
          <p:cNvPr id="18" name="Text 12"/>
          <p:cNvSpPr/>
          <p:nvPr/>
        </p:nvSpPr>
        <p:spPr>
          <a:xfrm>
            <a:off x="5486400" y="4709160"/>
            <a:ext cx="5943600" cy="411480"/>
          </a:xfrm>
          <a:prstGeom prst="rect">
            <a:avLst/>
          </a:prstGeom>
          <a:noFill/>
          <a:ln/>
        </p:spPr>
        <p:txBody>
          <a:bodyPr wrap="square" rtlCol="0" anchor="ctr"/>
          <a:lstStyle/>
          <a:p>
            <a:pPr indent="0" marL="0">
              <a:buNone/>
            </a:pPr>
            <a:r>
              <a:rPr lang="en-US" sz="1500" b="1" dirty="0">
                <a:solidFill>
                  <a:srgbClr val="21295C"/>
                </a:solidFill>
                <a:latin typeface="Calibri" pitchFamily="34" charset="0"/>
                <a:ea typeface="Calibri" pitchFamily="34" charset="-122"/>
                <a:cs typeface="Calibri" pitchFamily="34" charset="-120"/>
              </a:rPr>
              <a:t>Microsoft Teams</a:t>
            </a:r>
            <a:endParaRPr lang="en-US" sz="1500" dirty="0"/>
          </a:p>
        </p:txBody>
      </p:sp>
      <p:sp>
        <p:nvSpPr>
          <p:cNvPr id="19" name="Text 13"/>
          <p:cNvSpPr/>
          <p:nvPr/>
        </p:nvSpPr>
        <p:spPr>
          <a:xfrm>
            <a:off x="5486400" y="5102352"/>
            <a:ext cx="5943600" cy="777240"/>
          </a:xfrm>
          <a:prstGeom prst="rect">
            <a:avLst/>
          </a:prstGeom>
          <a:noFill/>
          <a:ln/>
        </p:spPr>
        <p:txBody>
          <a:bodyPr wrap="square" rtlCol="0" anchor="ctr"/>
          <a:lstStyle/>
          <a:p>
            <a:pPr indent="0" marL="0">
              <a:lnSpc>
                <a:spcPct val="115000"/>
              </a:lnSpc>
              <a:buNone/>
            </a:pPr>
            <a:r>
              <a:rPr lang="en-US" sz="1250" dirty="0">
                <a:solidFill>
                  <a:srgbClr val="5B6675"/>
                </a:solidFill>
                <a:latin typeface="Calibri" pitchFamily="34" charset="0"/>
                <a:ea typeface="Calibri" pitchFamily="34" charset="-122"/>
                <a:cs typeface="Calibri" pitchFamily="34" charset="-120"/>
              </a:rPr>
              <a:t>Hujjatlar bilan integratsiya va guruh ishini boshqarish</a:t>
            </a:r>
            <a:endParaRPr lang="en-US" sz="1250" dirty="0"/>
          </a:p>
        </p:txBody>
      </p:sp>
      <p:sp>
        <p:nvSpPr>
          <p:cNvPr id="20" name="Text 14"/>
          <p:cNvSpPr/>
          <p:nvPr/>
        </p:nvSpPr>
        <p:spPr>
          <a:xfrm>
            <a:off x="11475720" y="6473952"/>
            <a:ext cx="548640" cy="274320"/>
          </a:xfrm>
          <a:prstGeom prst="rect">
            <a:avLst/>
          </a:prstGeom>
          <a:noFill/>
          <a:ln/>
        </p:spPr>
        <p:txBody>
          <a:bodyPr wrap="square" rtlCol="0" anchor="ctr"/>
          <a:lstStyle/>
          <a:p>
            <a:pPr algn="r" indent="0" marL="0">
              <a:buNone/>
            </a:pPr>
            <a:r>
              <a:rPr lang="en-US" sz="1000" dirty="0">
                <a:solidFill>
                  <a:srgbClr val="5B6675"/>
                </a:solidFill>
                <a:latin typeface="Calibri" pitchFamily="34" charset="0"/>
                <a:ea typeface="Calibri" pitchFamily="34" charset="-122"/>
                <a:cs typeface="Calibri" pitchFamily="34" charset="-120"/>
              </a:rPr>
              <a:t>16</a:t>
            </a:r>
            <a:endParaRPr lang="en-US" sz="1000" dirty="0"/>
          </a:p>
        </p:txBody>
      </p:sp>
      <p:sp>
        <p:nvSpPr>
          <p:cNvPr id="21" name="Text 15"/>
          <p:cNvSpPr/>
          <p:nvPr/>
        </p:nvSpPr>
        <p:spPr>
          <a:xfrm>
            <a:off x="548640" y="6473952"/>
            <a:ext cx="3657600" cy="274320"/>
          </a:xfrm>
          <a:prstGeom prst="rect">
            <a:avLst/>
          </a:prstGeom>
          <a:noFill/>
          <a:ln/>
        </p:spPr>
        <p:txBody>
          <a:bodyPr wrap="square" rtlCol="0" anchor="ctr"/>
          <a:lstStyle/>
          <a:p>
            <a:pPr indent="0" marL="0">
              <a:buNone/>
            </a:pPr>
            <a:r>
              <a:rPr lang="en-US" sz="900" spc="100" kern="0" dirty="0">
                <a:solidFill>
                  <a:srgbClr val="5B6675"/>
                </a:solidFill>
                <a:latin typeface="Calibri" pitchFamily="34" charset="0"/>
                <a:ea typeface="Calibri" pitchFamily="34" charset="-122"/>
                <a:cs typeface="Calibri" pitchFamily="34" charset="-120"/>
              </a:rPr>
              <a:t>RAQAMLI TA'LIM</a:t>
            </a:r>
            <a:endParaRPr lang="en-US" sz="900" dirty="0"/>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name="Slide 17">
    <p:bg>
      <p:bgPr>
        <a:solidFill>
          <a:srgbClr val="21295C"/>
        </a:solidFill>
      </p:bgPr>
    </p:bg>
    <p:spTree>
      <p:nvGrpSpPr>
        <p:cNvPr id="1" name=""/>
        <p:cNvGrpSpPr/>
        <p:nvPr/>
      </p:nvGrpSpPr>
      <p:grpSpPr>
        <a:xfrm>
          <a:off x="0" y="0"/>
          <a:ext cx="0" cy="0"/>
          <a:chOff x="0" y="0"/>
          <a:chExt cx="0" cy="0"/>
        </a:xfrm>
      </p:grpSpPr>
      <p:sp>
        <p:nvSpPr>
          <p:cNvPr id="2" name="Shape 0"/>
          <p:cNvSpPr/>
          <p:nvPr/>
        </p:nvSpPr>
        <p:spPr>
          <a:xfrm>
            <a:off x="8503920" y="-1371600"/>
            <a:ext cx="5029200" cy="5029200"/>
          </a:xfrm>
          <a:prstGeom prst="ellipse">
            <a:avLst/>
          </a:prstGeom>
          <a:solidFill>
            <a:srgbClr val="065A82">
              <a:alpha val="60000"/>
            </a:srgbClr>
          </a:solidFill>
          <a:ln/>
        </p:spPr>
      </p:sp>
      <p:sp>
        <p:nvSpPr>
          <p:cNvPr id="3" name="Text 1"/>
          <p:cNvSpPr/>
          <p:nvPr/>
        </p:nvSpPr>
        <p:spPr>
          <a:xfrm>
            <a:off x="548640" y="384048"/>
            <a:ext cx="7315200" cy="320040"/>
          </a:xfrm>
          <a:prstGeom prst="rect">
            <a:avLst/>
          </a:prstGeom>
          <a:noFill/>
          <a:ln/>
        </p:spPr>
        <p:txBody>
          <a:bodyPr wrap="square" rtlCol="0" anchor="ctr"/>
          <a:lstStyle/>
          <a:p>
            <a:pPr indent="0" marL="0">
              <a:buNone/>
            </a:pPr>
            <a:r>
              <a:rPr lang="en-US" sz="1200" b="1" spc="200" kern="0" dirty="0">
                <a:solidFill>
                  <a:srgbClr val="F2A93B"/>
                </a:solidFill>
                <a:latin typeface="Calibri" pitchFamily="34" charset="0"/>
                <a:ea typeface="Calibri" pitchFamily="34" charset="-122"/>
                <a:cs typeface="Calibri" pitchFamily="34" charset="-120"/>
              </a:rPr>
              <a:t>04 — SUN'IY INTELLEKT</a:t>
            </a:r>
            <a:endParaRPr lang="en-US" sz="1200" dirty="0"/>
          </a:p>
        </p:txBody>
      </p:sp>
      <p:sp>
        <p:nvSpPr>
          <p:cNvPr id="4" name="Text 2"/>
          <p:cNvSpPr/>
          <p:nvPr/>
        </p:nvSpPr>
        <p:spPr>
          <a:xfrm>
            <a:off x="548640" y="658368"/>
            <a:ext cx="11064240" cy="822960"/>
          </a:xfrm>
          <a:prstGeom prst="rect">
            <a:avLst/>
          </a:prstGeom>
          <a:noFill/>
          <a:ln/>
        </p:spPr>
        <p:txBody>
          <a:bodyPr wrap="square" rtlCol="0" anchor="ctr"/>
          <a:lstStyle/>
          <a:p>
            <a:pPr algn="l" indent="0" marL="0">
              <a:buNone/>
            </a:pPr>
            <a:r>
              <a:rPr lang="en-US" sz="3400" b="1" dirty="0">
                <a:solidFill>
                  <a:srgbClr val="FFFFFF"/>
                </a:solidFill>
                <a:latin typeface="Cambria" pitchFamily="34" charset="0"/>
                <a:ea typeface="Cambria" pitchFamily="34" charset="-122"/>
                <a:cs typeface="Cambria" pitchFamily="34" charset="-120"/>
              </a:rPr>
              <a:t>Sun'iy intellekt (AI) ta'limda</a:t>
            </a:r>
            <a:endParaRPr lang="en-US" sz="3400" dirty="0"/>
          </a:p>
        </p:txBody>
      </p:sp>
      <p:sp>
        <p:nvSpPr>
          <p:cNvPr id="5" name="Shape 3"/>
          <p:cNvSpPr/>
          <p:nvPr/>
        </p:nvSpPr>
        <p:spPr>
          <a:xfrm>
            <a:off x="822960" y="2011680"/>
            <a:ext cx="1280160" cy="1280160"/>
          </a:xfrm>
          <a:prstGeom prst="ellipse">
            <a:avLst/>
          </a:prstGeom>
          <a:solidFill>
            <a:srgbClr val="F2A93B"/>
          </a:solidFill>
          <a:ln/>
        </p:spPr>
      </p:sp>
      <p:pic>
        <p:nvPicPr>
          <p:cNvPr id="6" name="Image 0" descr="/home/claude/deck/icon_brain.png">    </p:cNvPr>
          <p:cNvPicPr>
            <a:picLocks noChangeAspect="1"/>
          </p:cNvPicPr>
          <p:nvPr/>
        </p:nvPicPr>
        <p:blipFill>
          <a:blip r:embed="rId1"/>
          <a:stretch>
            <a:fillRect/>
          </a:stretch>
        </p:blipFill>
        <p:spPr>
          <a:xfrm>
            <a:off x="1143000" y="2331720"/>
            <a:ext cx="640080" cy="640080"/>
          </a:xfrm>
          <a:prstGeom prst="rect">
            <a:avLst/>
          </a:prstGeom>
        </p:spPr>
      </p:pic>
      <p:sp>
        <p:nvSpPr>
          <p:cNvPr id="7" name="Text 4"/>
          <p:cNvSpPr/>
          <p:nvPr/>
        </p:nvSpPr>
        <p:spPr>
          <a:xfrm>
            <a:off x="822960" y="3520440"/>
            <a:ext cx="7315200" cy="2011680"/>
          </a:xfrm>
          <a:prstGeom prst="rect">
            <a:avLst/>
          </a:prstGeom>
          <a:noFill/>
          <a:ln/>
        </p:spPr>
        <p:txBody>
          <a:bodyPr wrap="square" rtlCol="0" anchor="ctr"/>
          <a:lstStyle/>
          <a:p>
            <a:pPr indent="0" marL="0">
              <a:lnSpc>
                <a:spcPct val="130000"/>
              </a:lnSpc>
              <a:buNone/>
            </a:pPr>
            <a:r>
              <a:rPr lang="en-US" sz="1550" dirty="0">
                <a:solidFill>
                  <a:srgbClr val="D7E4EE"/>
                </a:solidFill>
                <a:latin typeface="Calibri" pitchFamily="34" charset="0"/>
                <a:ea typeface="Calibri" pitchFamily="34" charset="-122"/>
                <a:cs typeface="Calibri" pitchFamily="34" charset="-120"/>
              </a:rPr>
              <a:t>Sun'iy intellekt — inson tafakkuriga xos vazifalarni (o'rganish, tahlil qilish, qaror qabul qilish) bajarishga qodir kompyuter tizimlaridir. Ta'limda AI o'quv jarayonini shaxsiylashtirish, avtomatlashtirish va sifatini oshirish uchun qo'llaniladi.</a:t>
            </a:r>
            <a:endParaRPr lang="en-US" sz="1550" dirty="0"/>
          </a:p>
        </p:txBody>
      </p:sp>
      <p:sp>
        <p:nvSpPr>
          <p:cNvPr id="8" name="Text 5"/>
          <p:cNvSpPr/>
          <p:nvPr/>
        </p:nvSpPr>
        <p:spPr>
          <a:xfrm>
            <a:off x="11475720" y="6473952"/>
            <a:ext cx="548640" cy="274320"/>
          </a:xfrm>
          <a:prstGeom prst="rect">
            <a:avLst/>
          </a:prstGeom>
          <a:noFill/>
          <a:ln/>
        </p:spPr>
        <p:txBody>
          <a:bodyPr wrap="square" rtlCol="0" anchor="ctr"/>
          <a:lstStyle/>
          <a:p>
            <a:pPr algn="r" indent="0" marL="0">
              <a:buNone/>
            </a:pPr>
            <a:r>
              <a:rPr lang="en-US" sz="1000" dirty="0">
                <a:solidFill>
                  <a:srgbClr val="5B6675"/>
                </a:solidFill>
                <a:latin typeface="Calibri" pitchFamily="34" charset="0"/>
                <a:ea typeface="Calibri" pitchFamily="34" charset="-122"/>
                <a:cs typeface="Calibri" pitchFamily="34" charset="-120"/>
              </a:rPr>
              <a:t>17</a:t>
            </a:r>
            <a:endParaRPr lang="en-US" sz="1000" dirty="0"/>
          </a:p>
        </p:txBody>
      </p:sp>
      <p:sp>
        <p:nvSpPr>
          <p:cNvPr id="9" name="Text 6"/>
          <p:cNvSpPr/>
          <p:nvPr/>
        </p:nvSpPr>
        <p:spPr>
          <a:xfrm>
            <a:off x="548640" y="6473952"/>
            <a:ext cx="3657600" cy="274320"/>
          </a:xfrm>
          <a:prstGeom prst="rect">
            <a:avLst/>
          </a:prstGeom>
          <a:noFill/>
          <a:ln/>
        </p:spPr>
        <p:txBody>
          <a:bodyPr wrap="square" rtlCol="0" anchor="ctr"/>
          <a:lstStyle/>
          <a:p>
            <a:pPr indent="0" marL="0">
              <a:buNone/>
            </a:pPr>
            <a:r>
              <a:rPr lang="en-US" sz="900" spc="100" kern="0" dirty="0">
                <a:solidFill>
                  <a:srgbClr val="C9D6E3"/>
                </a:solidFill>
                <a:latin typeface="Calibri" pitchFamily="34" charset="0"/>
                <a:ea typeface="Calibri" pitchFamily="34" charset="-122"/>
                <a:cs typeface="Calibri" pitchFamily="34" charset="-120"/>
              </a:rPr>
              <a:t>RAQAMLI TA'LIM</a:t>
            </a:r>
            <a:endParaRPr lang="en-US" sz="900" dirty="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name="Slide 18">
    <p:bg>
      <p:bgPr>
        <a:solidFill>
          <a:srgbClr val="F4F8FA"/>
        </a:solidFill>
      </p:bgPr>
    </p:bg>
    <p:spTree>
      <p:nvGrpSpPr>
        <p:cNvPr id="1" name=""/>
        <p:cNvGrpSpPr/>
        <p:nvPr/>
      </p:nvGrpSpPr>
      <p:grpSpPr>
        <a:xfrm>
          <a:off x="0" y="0"/>
          <a:ext cx="0" cy="0"/>
          <a:chOff x="0" y="0"/>
          <a:chExt cx="0" cy="0"/>
        </a:xfrm>
      </p:grpSpPr>
      <p:sp>
        <p:nvSpPr>
          <p:cNvPr id="2" name="Text 0"/>
          <p:cNvSpPr/>
          <p:nvPr/>
        </p:nvSpPr>
        <p:spPr>
          <a:xfrm>
            <a:off x="548640" y="384048"/>
            <a:ext cx="7315200" cy="320040"/>
          </a:xfrm>
          <a:prstGeom prst="rect">
            <a:avLst/>
          </a:prstGeom>
          <a:noFill/>
          <a:ln/>
        </p:spPr>
        <p:txBody>
          <a:bodyPr wrap="square" rtlCol="0" anchor="ctr"/>
          <a:lstStyle/>
          <a:p>
            <a:pPr indent="0" marL="0">
              <a:buNone/>
            </a:pPr>
            <a:r>
              <a:rPr lang="en-US" sz="1200" b="1" spc="200" kern="0" dirty="0">
                <a:solidFill>
                  <a:srgbClr val="1C7293"/>
                </a:solidFill>
                <a:latin typeface="Calibri" pitchFamily="34" charset="0"/>
                <a:ea typeface="Calibri" pitchFamily="34" charset="-122"/>
                <a:cs typeface="Calibri" pitchFamily="34" charset="-120"/>
              </a:rPr>
              <a:t>04 — SUN'IY INTELLEKT</a:t>
            </a:r>
            <a:endParaRPr lang="en-US" sz="1200" dirty="0"/>
          </a:p>
        </p:txBody>
      </p:sp>
      <p:sp>
        <p:nvSpPr>
          <p:cNvPr id="3" name="Text 1"/>
          <p:cNvSpPr/>
          <p:nvPr/>
        </p:nvSpPr>
        <p:spPr>
          <a:xfrm>
            <a:off x="548640" y="658368"/>
            <a:ext cx="11064240" cy="822960"/>
          </a:xfrm>
          <a:prstGeom prst="rect">
            <a:avLst/>
          </a:prstGeom>
          <a:noFill/>
          <a:ln/>
        </p:spPr>
        <p:txBody>
          <a:bodyPr wrap="square" rtlCol="0" anchor="ctr"/>
          <a:lstStyle/>
          <a:p>
            <a:pPr algn="l" indent="0" marL="0">
              <a:buNone/>
            </a:pPr>
            <a:r>
              <a:rPr lang="en-US" sz="3000" b="1" dirty="0">
                <a:solidFill>
                  <a:srgbClr val="21295C"/>
                </a:solidFill>
                <a:latin typeface="Cambria" pitchFamily="34" charset="0"/>
                <a:ea typeface="Cambria" pitchFamily="34" charset="-122"/>
                <a:cs typeface="Cambria" pitchFamily="34" charset="-120"/>
              </a:rPr>
              <a:t>AI dan ta'limda foydalanish sohalari</a:t>
            </a:r>
            <a:endParaRPr lang="en-US" sz="3000" dirty="0"/>
          </a:p>
        </p:txBody>
      </p:sp>
      <p:sp>
        <p:nvSpPr>
          <p:cNvPr id="4" name="Shape 2"/>
          <p:cNvSpPr/>
          <p:nvPr/>
        </p:nvSpPr>
        <p:spPr>
          <a:xfrm>
            <a:off x="548640" y="1737360"/>
            <a:ext cx="3520440" cy="1965960"/>
          </a:xfrm>
          <a:prstGeom prst="roundRect">
            <a:avLst>
              <a:gd name="adj" fmla="val 3721"/>
            </a:avLst>
          </a:prstGeom>
          <a:solidFill>
            <a:srgbClr val="FFFFFF"/>
          </a:solidFill>
          <a:ln/>
          <a:effectLst>
            <a:outerShdw sx="100000" sy="100000" kx="0" ky="0" algn="bl" rotWithShape="0" blurRad="63500" dist="25400" dir="5400000">
              <a:srgbClr val="9AA7B5">
                <a:alpha val="22000"/>
              </a:srgbClr>
            </a:outerShdw>
          </a:effectLst>
        </p:spPr>
      </p:sp>
      <p:sp>
        <p:nvSpPr>
          <p:cNvPr id="5" name="Shape 3"/>
          <p:cNvSpPr/>
          <p:nvPr/>
        </p:nvSpPr>
        <p:spPr>
          <a:xfrm>
            <a:off x="777240" y="1965960"/>
            <a:ext cx="640080" cy="640080"/>
          </a:xfrm>
          <a:prstGeom prst="ellipse">
            <a:avLst/>
          </a:prstGeom>
          <a:solidFill>
            <a:srgbClr val="065A82"/>
          </a:solidFill>
          <a:ln/>
        </p:spPr>
      </p:sp>
      <p:pic>
        <p:nvPicPr>
          <p:cNvPr id="6" name="Image 0" descr="/home/claude/deck/icon_puzzle.png">    </p:cNvPr>
          <p:cNvPicPr>
            <a:picLocks noChangeAspect="1"/>
          </p:cNvPicPr>
          <p:nvPr/>
        </p:nvPicPr>
        <p:blipFill>
          <a:blip r:embed="rId1"/>
          <a:stretch>
            <a:fillRect/>
          </a:stretch>
        </p:blipFill>
        <p:spPr>
          <a:xfrm>
            <a:off x="943661" y="2132381"/>
            <a:ext cx="307238" cy="307238"/>
          </a:xfrm>
          <a:prstGeom prst="rect">
            <a:avLst/>
          </a:prstGeom>
        </p:spPr>
      </p:pic>
      <p:sp>
        <p:nvSpPr>
          <p:cNvPr id="7" name="Text 4"/>
          <p:cNvSpPr/>
          <p:nvPr/>
        </p:nvSpPr>
        <p:spPr>
          <a:xfrm>
            <a:off x="731520" y="2697480"/>
            <a:ext cx="3154680" cy="457200"/>
          </a:xfrm>
          <a:prstGeom prst="rect">
            <a:avLst/>
          </a:prstGeom>
          <a:noFill/>
          <a:ln/>
        </p:spPr>
        <p:txBody>
          <a:bodyPr wrap="square" rtlCol="0" anchor="ctr"/>
          <a:lstStyle/>
          <a:p>
            <a:pPr indent="0" marL="0">
              <a:buNone/>
            </a:pPr>
            <a:r>
              <a:rPr lang="en-US" sz="1250" b="1" dirty="0">
                <a:solidFill>
                  <a:srgbClr val="21295C"/>
                </a:solidFill>
                <a:latin typeface="Calibri" pitchFamily="34" charset="0"/>
                <a:ea typeface="Calibri" pitchFamily="34" charset="-122"/>
                <a:cs typeface="Calibri" pitchFamily="34" charset="-120"/>
              </a:rPr>
              <a:t>Shaxsiylashtirilgan o'qitish</a:t>
            </a:r>
            <a:endParaRPr lang="en-US" sz="1250" dirty="0"/>
          </a:p>
        </p:txBody>
      </p:sp>
      <p:sp>
        <p:nvSpPr>
          <p:cNvPr id="8" name="Text 5"/>
          <p:cNvSpPr/>
          <p:nvPr/>
        </p:nvSpPr>
        <p:spPr>
          <a:xfrm>
            <a:off x="731520" y="3108960"/>
            <a:ext cx="3154680" cy="548640"/>
          </a:xfrm>
          <a:prstGeom prst="rect">
            <a:avLst/>
          </a:prstGeom>
          <a:noFill/>
          <a:ln/>
        </p:spPr>
        <p:txBody>
          <a:bodyPr wrap="square" rtlCol="0" anchor="ctr"/>
          <a:lstStyle/>
          <a:p>
            <a:pPr indent="0" marL="0">
              <a:lnSpc>
                <a:spcPct val="110000"/>
              </a:lnSpc>
              <a:buNone/>
            </a:pPr>
            <a:r>
              <a:rPr lang="en-US" sz="1000" dirty="0">
                <a:solidFill>
                  <a:srgbClr val="5B6675"/>
                </a:solidFill>
                <a:latin typeface="Calibri" pitchFamily="34" charset="0"/>
                <a:ea typeface="Calibri" pitchFamily="34" charset="-122"/>
                <a:cs typeface="Calibri" pitchFamily="34" charset="-120"/>
              </a:rPr>
              <a:t>Har bir o'quvchi darajasiga moslashgan individual o'quv yo'nalishi</a:t>
            </a:r>
            <a:endParaRPr lang="en-US" sz="1000" dirty="0"/>
          </a:p>
        </p:txBody>
      </p:sp>
      <p:sp>
        <p:nvSpPr>
          <p:cNvPr id="9" name="Shape 6"/>
          <p:cNvSpPr/>
          <p:nvPr/>
        </p:nvSpPr>
        <p:spPr>
          <a:xfrm>
            <a:off x="4297680" y="1737360"/>
            <a:ext cx="3520440" cy="1965960"/>
          </a:xfrm>
          <a:prstGeom prst="roundRect">
            <a:avLst>
              <a:gd name="adj" fmla="val 3721"/>
            </a:avLst>
          </a:prstGeom>
          <a:solidFill>
            <a:srgbClr val="FFFFFF"/>
          </a:solidFill>
          <a:ln/>
          <a:effectLst>
            <a:outerShdw sx="100000" sy="100000" kx="0" ky="0" algn="bl" rotWithShape="0" blurRad="63500" dist="25400" dir="5400000">
              <a:srgbClr val="9AA7B5">
                <a:alpha val="22000"/>
              </a:srgbClr>
            </a:outerShdw>
          </a:effectLst>
        </p:spPr>
      </p:sp>
      <p:sp>
        <p:nvSpPr>
          <p:cNvPr id="10" name="Shape 7"/>
          <p:cNvSpPr/>
          <p:nvPr/>
        </p:nvSpPr>
        <p:spPr>
          <a:xfrm>
            <a:off x="4526280" y="1965960"/>
            <a:ext cx="640080" cy="640080"/>
          </a:xfrm>
          <a:prstGeom prst="ellipse">
            <a:avLst/>
          </a:prstGeom>
          <a:solidFill>
            <a:srgbClr val="1C7293"/>
          </a:solidFill>
          <a:ln/>
        </p:spPr>
      </p:sp>
      <p:pic>
        <p:nvPicPr>
          <p:cNvPr id="11" name="Image 1" descr="/home/claude/deck/icon_chart.png">    </p:cNvPr>
          <p:cNvPicPr>
            <a:picLocks noChangeAspect="1"/>
          </p:cNvPicPr>
          <p:nvPr/>
        </p:nvPicPr>
        <p:blipFill>
          <a:blip r:embed="rId2"/>
          <a:stretch>
            <a:fillRect/>
          </a:stretch>
        </p:blipFill>
        <p:spPr>
          <a:xfrm>
            <a:off x="4692701" y="2132381"/>
            <a:ext cx="307238" cy="307238"/>
          </a:xfrm>
          <a:prstGeom prst="rect">
            <a:avLst/>
          </a:prstGeom>
        </p:spPr>
      </p:pic>
      <p:sp>
        <p:nvSpPr>
          <p:cNvPr id="12" name="Text 8"/>
          <p:cNvSpPr/>
          <p:nvPr/>
        </p:nvSpPr>
        <p:spPr>
          <a:xfrm>
            <a:off x="4480560" y="2697480"/>
            <a:ext cx="3154680" cy="457200"/>
          </a:xfrm>
          <a:prstGeom prst="rect">
            <a:avLst/>
          </a:prstGeom>
          <a:noFill/>
          <a:ln/>
        </p:spPr>
        <p:txBody>
          <a:bodyPr wrap="square" rtlCol="0" anchor="ctr"/>
          <a:lstStyle/>
          <a:p>
            <a:pPr indent="0" marL="0">
              <a:buNone/>
            </a:pPr>
            <a:r>
              <a:rPr lang="en-US" sz="1250" b="1" dirty="0">
                <a:solidFill>
                  <a:srgbClr val="21295C"/>
                </a:solidFill>
                <a:latin typeface="Calibri" pitchFamily="34" charset="0"/>
                <a:ea typeface="Calibri" pitchFamily="34" charset="-122"/>
                <a:cs typeface="Calibri" pitchFamily="34" charset="-120"/>
              </a:rPr>
              <a:t>Avtomatik baholash</a:t>
            </a:r>
            <a:endParaRPr lang="en-US" sz="1250" dirty="0"/>
          </a:p>
        </p:txBody>
      </p:sp>
      <p:sp>
        <p:nvSpPr>
          <p:cNvPr id="13" name="Text 9"/>
          <p:cNvSpPr/>
          <p:nvPr/>
        </p:nvSpPr>
        <p:spPr>
          <a:xfrm>
            <a:off x="4480560" y="3108960"/>
            <a:ext cx="3154680" cy="548640"/>
          </a:xfrm>
          <a:prstGeom prst="rect">
            <a:avLst/>
          </a:prstGeom>
          <a:noFill/>
          <a:ln/>
        </p:spPr>
        <p:txBody>
          <a:bodyPr wrap="square" rtlCol="0" anchor="ctr"/>
          <a:lstStyle/>
          <a:p>
            <a:pPr indent="0" marL="0">
              <a:lnSpc>
                <a:spcPct val="110000"/>
              </a:lnSpc>
              <a:buNone/>
            </a:pPr>
            <a:r>
              <a:rPr lang="en-US" sz="1000" dirty="0">
                <a:solidFill>
                  <a:srgbClr val="5B6675"/>
                </a:solidFill>
                <a:latin typeface="Calibri" pitchFamily="34" charset="0"/>
                <a:ea typeface="Calibri" pitchFamily="34" charset="-122"/>
                <a:cs typeface="Calibri" pitchFamily="34" charset="-120"/>
              </a:rPr>
              <a:t>Test va topshiriqlarni tezkor va xolisona baholash tizimlari</a:t>
            </a:r>
            <a:endParaRPr lang="en-US" sz="1000" dirty="0"/>
          </a:p>
        </p:txBody>
      </p:sp>
      <p:sp>
        <p:nvSpPr>
          <p:cNvPr id="14" name="Shape 10"/>
          <p:cNvSpPr/>
          <p:nvPr/>
        </p:nvSpPr>
        <p:spPr>
          <a:xfrm>
            <a:off x="8046720" y="1737360"/>
            <a:ext cx="3520440" cy="1965960"/>
          </a:xfrm>
          <a:prstGeom prst="roundRect">
            <a:avLst>
              <a:gd name="adj" fmla="val 3721"/>
            </a:avLst>
          </a:prstGeom>
          <a:solidFill>
            <a:srgbClr val="FFFFFF"/>
          </a:solidFill>
          <a:ln/>
          <a:effectLst>
            <a:outerShdw sx="100000" sy="100000" kx="0" ky="0" algn="bl" rotWithShape="0" blurRad="63500" dist="25400" dir="5400000">
              <a:srgbClr val="9AA7B5">
                <a:alpha val="22000"/>
              </a:srgbClr>
            </a:outerShdw>
          </a:effectLst>
        </p:spPr>
      </p:sp>
      <p:sp>
        <p:nvSpPr>
          <p:cNvPr id="15" name="Shape 11"/>
          <p:cNvSpPr/>
          <p:nvPr/>
        </p:nvSpPr>
        <p:spPr>
          <a:xfrm>
            <a:off x="8275320" y="1965960"/>
            <a:ext cx="640080" cy="640080"/>
          </a:xfrm>
          <a:prstGeom prst="ellipse">
            <a:avLst/>
          </a:prstGeom>
          <a:solidFill>
            <a:srgbClr val="F2A93B"/>
          </a:solidFill>
          <a:ln/>
        </p:spPr>
      </p:sp>
      <p:pic>
        <p:nvPicPr>
          <p:cNvPr id="16" name="Image 2" descr="/home/claude/deck/icon_chat.png">    </p:cNvPr>
          <p:cNvPicPr>
            <a:picLocks noChangeAspect="1"/>
          </p:cNvPicPr>
          <p:nvPr/>
        </p:nvPicPr>
        <p:blipFill>
          <a:blip r:embed="rId3"/>
          <a:stretch>
            <a:fillRect/>
          </a:stretch>
        </p:blipFill>
        <p:spPr>
          <a:xfrm>
            <a:off x="8441741" y="2132381"/>
            <a:ext cx="307238" cy="307238"/>
          </a:xfrm>
          <a:prstGeom prst="rect">
            <a:avLst/>
          </a:prstGeom>
        </p:spPr>
      </p:pic>
      <p:sp>
        <p:nvSpPr>
          <p:cNvPr id="17" name="Text 12"/>
          <p:cNvSpPr/>
          <p:nvPr/>
        </p:nvSpPr>
        <p:spPr>
          <a:xfrm>
            <a:off x="8229600" y="2697480"/>
            <a:ext cx="3154680" cy="457200"/>
          </a:xfrm>
          <a:prstGeom prst="rect">
            <a:avLst/>
          </a:prstGeom>
          <a:noFill/>
          <a:ln/>
        </p:spPr>
        <p:txBody>
          <a:bodyPr wrap="square" rtlCol="0" anchor="ctr"/>
          <a:lstStyle/>
          <a:p>
            <a:pPr indent="0" marL="0">
              <a:buNone/>
            </a:pPr>
            <a:r>
              <a:rPr lang="en-US" sz="1250" b="1" dirty="0">
                <a:solidFill>
                  <a:srgbClr val="21295C"/>
                </a:solidFill>
                <a:latin typeface="Calibri" pitchFamily="34" charset="0"/>
                <a:ea typeface="Calibri" pitchFamily="34" charset="-122"/>
                <a:cs typeface="Calibri" pitchFamily="34" charset="-120"/>
              </a:rPr>
              <a:t>Virtual yordamchi (chatbot)</a:t>
            </a:r>
            <a:endParaRPr lang="en-US" sz="1250" dirty="0"/>
          </a:p>
        </p:txBody>
      </p:sp>
      <p:sp>
        <p:nvSpPr>
          <p:cNvPr id="18" name="Text 13"/>
          <p:cNvSpPr/>
          <p:nvPr/>
        </p:nvSpPr>
        <p:spPr>
          <a:xfrm>
            <a:off x="8229600" y="3108960"/>
            <a:ext cx="3154680" cy="548640"/>
          </a:xfrm>
          <a:prstGeom prst="rect">
            <a:avLst/>
          </a:prstGeom>
          <a:noFill/>
          <a:ln/>
        </p:spPr>
        <p:txBody>
          <a:bodyPr wrap="square" rtlCol="0" anchor="ctr"/>
          <a:lstStyle/>
          <a:p>
            <a:pPr indent="0" marL="0">
              <a:lnSpc>
                <a:spcPct val="110000"/>
              </a:lnSpc>
              <a:buNone/>
            </a:pPr>
            <a:r>
              <a:rPr lang="en-US" sz="1000" dirty="0">
                <a:solidFill>
                  <a:srgbClr val="5B6675"/>
                </a:solidFill>
                <a:latin typeface="Calibri" pitchFamily="34" charset="0"/>
                <a:ea typeface="Calibri" pitchFamily="34" charset="-122"/>
                <a:cs typeface="Calibri" pitchFamily="34" charset="-120"/>
              </a:rPr>
              <a:t>O'quvchilarga 24/7 savol-javob va maslahat xizmati</a:t>
            </a:r>
            <a:endParaRPr lang="en-US" sz="1000" dirty="0"/>
          </a:p>
        </p:txBody>
      </p:sp>
      <p:sp>
        <p:nvSpPr>
          <p:cNvPr id="19" name="Shape 14"/>
          <p:cNvSpPr/>
          <p:nvPr/>
        </p:nvSpPr>
        <p:spPr>
          <a:xfrm>
            <a:off x="548640" y="3931920"/>
            <a:ext cx="3520440" cy="1965960"/>
          </a:xfrm>
          <a:prstGeom prst="roundRect">
            <a:avLst>
              <a:gd name="adj" fmla="val 3721"/>
            </a:avLst>
          </a:prstGeom>
          <a:solidFill>
            <a:srgbClr val="FFFFFF"/>
          </a:solidFill>
          <a:ln/>
          <a:effectLst>
            <a:outerShdw sx="100000" sy="100000" kx="0" ky="0" algn="bl" rotWithShape="0" blurRad="63500" dist="25400" dir="5400000">
              <a:srgbClr val="9AA7B5">
                <a:alpha val="22000"/>
              </a:srgbClr>
            </a:outerShdw>
          </a:effectLst>
        </p:spPr>
      </p:sp>
      <p:sp>
        <p:nvSpPr>
          <p:cNvPr id="20" name="Shape 15"/>
          <p:cNvSpPr/>
          <p:nvPr/>
        </p:nvSpPr>
        <p:spPr>
          <a:xfrm>
            <a:off x="777240" y="4160520"/>
            <a:ext cx="640080" cy="640080"/>
          </a:xfrm>
          <a:prstGeom prst="ellipse">
            <a:avLst/>
          </a:prstGeom>
          <a:solidFill>
            <a:srgbClr val="21295C"/>
          </a:solidFill>
          <a:ln/>
        </p:spPr>
      </p:sp>
      <p:pic>
        <p:nvPicPr>
          <p:cNvPr id="21" name="Image 3" descr="/home/claude/deck/icon_shield.png">    </p:cNvPr>
          <p:cNvPicPr>
            <a:picLocks noChangeAspect="1"/>
          </p:cNvPicPr>
          <p:nvPr/>
        </p:nvPicPr>
        <p:blipFill>
          <a:blip r:embed="rId4"/>
          <a:stretch>
            <a:fillRect/>
          </a:stretch>
        </p:blipFill>
        <p:spPr>
          <a:xfrm>
            <a:off x="943661" y="4326941"/>
            <a:ext cx="307238" cy="307238"/>
          </a:xfrm>
          <a:prstGeom prst="rect">
            <a:avLst/>
          </a:prstGeom>
        </p:spPr>
      </p:pic>
      <p:sp>
        <p:nvSpPr>
          <p:cNvPr id="22" name="Text 16"/>
          <p:cNvSpPr/>
          <p:nvPr/>
        </p:nvSpPr>
        <p:spPr>
          <a:xfrm>
            <a:off x="731520" y="4892040"/>
            <a:ext cx="3154680" cy="457200"/>
          </a:xfrm>
          <a:prstGeom prst="rect">
            <a:avLst/>
          </a:prstGeom>
          <a:noFill/>
          <a:ln/>
        </p:spPr>
        <p:txBody>
          <a:bodyPr wrap="square" rtlCol="0" anchor="ctr"/>
          <a:lstStyle/>
          <a:p>
            <a:pPr indent="0" marL="0">
              <a:buNone/>
            </a:pPr>
            <a:r>
              <a:rPr lang="en-US" sz="1250" b="1" dirty="0">
                <a:solidFill>
                  <a:srgbClr val="21295C"/>
                </a:solidFill>
                <a:latin typeface="Calibri" pitchFamily="34" charset="0"/>
                <a:ea typeface="Calibri" pitchFamily="34" charset="-122"/>
                <a:cs typeface="Calibri" pitchFamily="34" charset="-120"/>
              </a:rPr>
              <a:t>Plagiat va soxtalikni aniqlash</a:t>
            </a:r>
            <a:endParaRPr lang="en-US" sz="1250" dirty="0"/>
          </a:p>
        </p:txBody>
      </p:sp>
      <p:sp>
        <p:nvSpPr>
          <p:cNvPr id="23" name="Text 17"/>
          <p:cNvSpPr/>
          <p:nvPr/>
        </p:nvSpPr>
        <p:spPr>
          <a:xfrm>
            <a:off x="731520" y="5303520"/>
            <a:ext cx="3154680" cy="548640"/>
          </a:xfrm>
          <a:prstGeom prst="rect">
            <a:avLst/>
          </a:prstGeom>
          <a:noFill/>
          <a:ln/>
        </p:spPr>
        <p:txBody>
          <a:bodyPr wrap="square" rtlCol="0" anchor="ctr"/>
          <a:lstStyle/>
          <a:p>
            <a:pPr indent="0" marL="0">
              <a:lnSpc>
                <a:spcPct val="110000"/>
              </a:lnSpc>
              <a:buNone/>
            </a:pPr>
            <a:r>
              <a:rPr lang="en-US" sz="1000" dirty="0">
                <a:solidFill>
                  <a:srgbClr val="5B6675"/>
                </a:solidFill>
                <a:latin typeface="Calibri" pitchFamily="34" charset="0"/>
                <a:ea typeface="Calibri" pitchFamily="34" charset="-122"/>
                <a:cs typeface="Calibri" pitchFamily="34" charset="-120"/>
              </a:rPr>
              <a:t>Matn originalligini va sun'iy yaratilgan kontentni tekshirish</a:t>
            </a:r>
            <a:endParaRPr lang="en-US" sz="1000" dirty="0"/>
          </a:p>
        </p:txBody>
      </p:sp>
      <p:sp>
        <p:nvSpPr>
          <p:cNvPr id="24" name="Shape 18"/>
          <p:cNvSpPr/>
          <p:nvPr/>
        </p:nvSpPr>
        <p:spPr>
          <a:xfrm>
            <a:off x="4297680" y="3931920"/>
            <a:ext cx="3520440" cy="1965960"/>
          </a:xfrm>
          <a:prstGeom prst="roundRect">
            <a:avLst>
              <a:gd name="adj" fmla="val 3721"/>
            </a:avLst>
          </a:prstGeom>
          <a:solidFill>
            <a:srgbClr val="FFFFFF"/>
          </a:solidFill>
          <a:ln/>
          <a:effectLst>
            <a:outerShdw sx="100000" sy="100000" kx="0" ky="0" algn="bl" rotWithShape="0" blurRad="63500" dist="25400" dir="5400000">
              <a:srgbClr val="9AA7B5">
                <a:alpha val="22000"/>
              </a:srgbClr>
            </a:outerShdw>
          </a:effectLst>
        </p:spPr>
      </p:sp>
      <p:sp>
        <p:nvSpPr>
          <p:cNvPr id="25" name="Shape 19"/>
          <p:cNvSpPr/>
          <p:nvPr/>
        </p:nvSpPr>
        <p:spPr>
          <a:xfrm>
            <a:off x="4526280" y="4160520"/>
            <a:ext cx="640080" cy="640080"/>
          </a:xfrm>
          <a:prstGeom prst="ellipse">
            <a:avLst/>
          </a:prstGeom>
          <a:solidFill>
            <a:srgbClr val="065A82"/>
          </a:solidFill>
          <a:ln/>
        </p:spPr>
      </p:sp>
      <p:pic>
        <p:nvPicPr>
          <p:cNvPr id="26" name="Image 4" descr="/home/claude/deck/icon_chart.png">    </p:cNvPr>
          <p:cNvPicPr>
            <a:picLocks noChangeAspect="1"/>
          </p:cNvPicPr>
          <p:nvPr/>
        </p:nvPicPr>
        <p:blipFill>
          <a:blip r:embed="rId5"/>
          <a:stretch>
            <a:fillRect/>
          </a:stretch>
        </p:blipFill>
        <p:spPr>
          <a:xfrm>
            <a:off x="4692701" y="4326941"/>
            <a:ext cx="307238" cy="307238"/>
          </a:xfrm>
          <a:prstGeom prst="rect">
            <a:avLst/>
          </a:prstGeom>
        </p:spPr>
      </p:pic>
      <p:sp>
        <p:nvSpPr>
          <p:cNvPr id="27" name="Text 20"/>
          <p:cNvSpPr/>
          <p:nvPr/>
        </p:nvSpPr>
        <p:spPr>
          <a:xfrm>
            <a:off x="4480560" y="4892040"/>
            <a:ext cx="3154680" cy="457200"/>
          </a:xfrm>
          <a:prstGeom prst="rect">
            <a:avLst/>
          </a:prstGeom>
          <a:noFill/>
          <a:ln/>
        </p:spPr>
        <p:txBody>
          <a:bodyPr wrap="square" rtlCol="0" anchor="ctr"/>
          <a:lstStyle/>
          <a:p>
            <a:pPr indent="0" marL="0">
              <a:buNone/>
            </a:pPr>
            <a:r>
              <a:rPr lang="en-US" sz="1250" b="1" dirty="0">
                <a:solidFill>
                  <a:srgbClr val="21295C"/>
                </a:solidFill>
                <a:latin typeface="Calibri" pitchFamily="34" charset="0"/>
                <a:ea typeface="Calibri" pitchFamily="34" charset="-122"/>
                <a:cs typeface="Calibri" pitchFamily="34" charset="-120"/>
              </a:rPr>
              <a:t>Ta'lim tahlili (Learning Analytics)</a:t>
            </a:r>
            <a:endParaRPr lang="en-US" sz="1250" dirty="0"/>
          </a:p>
        </p:txBody>
      </p:sp>
      <p:sp>
        <p:nvSpPr>
          <p:cNvPr id="28" name="Text 21"/>
          <p:cNvSpPr/>
          <p:nvPr/>
        </p:nvSpPr>
        <p:spPr>
          <a:xfrm>
            <a:off x="4480560" y="5303520"/>
            <a:ext cx="3154680" cy="548640"/>
          </a:xfrm>
          <a:prstGeom prst="rect">
            <a:avLst/>
          </a:prstGeom>
          <a:noFill/>
          <a:ln/>
        </p:spPr>
        <p:txBody>
          <a:bodyPr wrap="square" rtlCol="0" anchor="ctr"/>
          <a:lstStyle/>
          <a:p>
            <a:pPr indent="0" marL="0">
              <a:lnSpc>
                <a:spcPct val="110000"/>
              </a:lnSpc>
              <a:buNone/>
            </a:pPr>
            <a:r>
              <a:rPr lang="en-US" sz="1000" dirty="0">
                <a:solidFill>
                  <a:srgbClr val="5B6675"/>
                </a:solidFill>
                <a:latin typeface="Calibri" pitchFamily="34" charset="0"/>
                <a:ea typeface="Calibri" pitchFamily="34" charset="-122"/>
                <a:cs typeface="Calibri" pitchFamily="34" charset="-120"/>
              </a:rPr>
              <a:t>O'quvchi faoliyati asosida bashoratli tahlil va tavsiyalar</a:t>
            </a:r>
            <a:endParaRPr lang="en-US" sz="1000" dirty="0"/>
          </a:p>
        </p:txBody>
      </p:sp>
      <p:sp>
        <p:nvSpPr>
          <p:cNvPr id="29" name="Shape 22"/>
          <p:cNvSpPr/>
          <p:nvPr/>
        </p:nvSpPr>
        <p:spPr>
          <a:xfrm>
            <a:off x="8046720" y="3931920"/>
            <a:ext cx="3520440" cy="1965960"/>
          </a:xfrm>
          <a:prstGeom prst="roundRect">
            <a:avLst>
              <a:gd name="adj" fmla="val 3721"/>
            </a:avLst>
          </a:prstGeom>
          <a:solidFill>
            <a:srgbClr val="FFFFFF"/>
          </a:solidFill>
          <a:ln/>
          <a:effectLst>
            <a:outerShdw sx="100000" sy="100000" kx="0" ky="0" algn="bl" rotWithShape="0" blurRad="63500" dist="25400" dir="5400000">
              <a:srgbClr val="9AA7B5">
                <a:alpha val="22000"/>
              </a:srgbClr>
            </a:outerShdw>
          </a:effectLst>
        </p:spPr>
      </p:sp>
      <p:sp>
        <p:nvSpPr>
          <p:cNvPr id="30" name="Shape 23"/>
          <p:cNvSpPr/>
          <p:nvPr/>
        </p:nvSpPr>
        <p:spPr>
          <a:xfrm>
            <a:off x="8275320" y="4160520"/>
            <a:ext cx="640080" cy="640080"/>
          </a:xfrm>
          <a:prstGeom prst="ellipse">
            <a:avLst/>
          </a:prstGeom>
          <a:solidFill>
            <a:srgbClr val="1C7293"/>
          </a:solidFill>
          <a:ln/>
        </p:spPr>
      </p:sp>
      <p:pic>
        <p:nvPicPr>
          <p:cNvPr id="31" name="Image 5" descr="/home/claude/deck/icon_gradcap.png">    </p:cNvPr>
          <p:cNvPicPr>
            <a:picLocks noChangeAspect="1"/>
          </p:cNvPicPr>
          <p:nvPr/>
        </p:nvPicPr>
        <p:blipFill>
          <a:blip r:embed="rId6"/>
          <a:stretch>
            <a:fillRect/>
          </a:stretch>
        </p:blipFill>
        <p:spPr>
          <a:xfrm>
            <a:off x="8441741" y="4326941"/>
            <a:ext cx="307238" cy="307238"/>
          </a:xfrm>
          <a:prstGeom prst="rect">
            <a:avLst/>
          </a:prstGeom>
        </p:spPr>
      </p:pic>
      <p:sp>
        <p:nvSpPr>
          <p:cNvPr id="32" name="Text 24"/>
          <p:cNvSpPr/>
          <p:nvPr/>
        </p:nvSpPr>
        <p:spPr>
          <a:xfrm>
            <a:off x="8229600" y="4892040"/>
            <a:ext cx="3154680" cy="457200"/>
          </a:xfrm>
          <a:prstGeom prst="rect">
            <a:avLst/>
          </a:prstGeom>
          <a:noFill/>
          <a:ln/>
        </p:spPr>
        <p:txBody>
          <a:bodyPr wrap="square" rtlCol="0" anchor="ctr"/>
          <a:lstStyle/>
          <a:p>
            <a:pPr indent="0" marL="0">
              <a:buNone/>
            </a:pPr>
            <a:r>
              <a:rPr lang="en-US" sz="1250" b="1" dirty="0">
                <a:solidFill>
                  <a:srgbClr val="21295C"/>
                </a:solidFill>
                <a:latin typeface="Calibri" pitchFamily="34" charset="0"/>
                <a:ea typeface="Calibri" pitchFamily="34" charset="-122"/>
                <a:cs typeface="Calibri" pitchFamily="34" charset="-120"/>
              </a:rPr>
              <a:t>Adaptiv baholash tizimlari</a:t>
            </a:r>
            <a:endParaRPr lang="en-US" sz="1250" dirty="0"/>
          </a:p>
        </p:txBody>
      </p:sp>
      <p:sp>
        <p:nvSpPr>
          <p:cNvPr id="33" name="Text 25"/>
          <p:cNvSpPr/>
          <p:nvPr/>
        </p:nvSpPr>
        <p:spPr>
          <a:xfrm>
            <a:off x="8229600" y="5303520"/>
            <a:ext cx="3154680" cy="548640"/>
          </a:xfrm>
          <a:prstGeom prst="rect">
            <a:avLst/>
          </a:prstGeom>
          <a:noFill/>
          <a:ln/>
        </p:spPr>
        <p:txBody>
          <a:bodyPr wrap="square" rtlCol="0" anchor="ctr"/>
          <a:lstStyle/>
          <a:p>
            <a:pPr indent="0" marL="0">
              <a:lnSpc>
                <a:spcPct val="110000"/>
              </a:lnSpc>
              <a:buNone/>
            </a:pPr>
            <a:r>
              <a:rPr lang="en-US" sz="1000" dirty="0">
                <a:solidFill>
                  <a:srgbClr val="5B6675"/>
                </a:solidFill>
                <a:latin typeface="Calibri" pitchFamily="34" charset="0"/>
                <a:ea typeface="Calibri" pitchFamily="34" charset="-122"/>
                <a:cs typeface="Calibri" pitchFamily="34" charset="-120"/>
              </a:rPr>
              <a:t>O'quvchi bilim darajasiga qarab savollar murakkabligini moslashtirish</a:t>
            </a:r>
            <a:endParaRPr lang="en-US" sz="1000" dirty="0"/>
          </a:p>
        </p:txBody>
      </p:sp>
      <p:sp>
        <p:nvSpPr>
          <p:cNvPr id="34" name="Text 26"/>
          <p:cNvSpPr/>
          <p:nvPr/>
        </p:nvSpPr>
        <p:spPr>
          <a:xfrm>
            <a:off x="11475720" y="6473952"/>
            <a:ext cx="548640" cy="274320"/>
          </a:xfrm>
          <a:prstGeom prst="rect">
            <a:avLst/>
          </a:prstGeom>
          <a:noFill/>
          <a:ln/>
        </p:spPr>
        <p:txBody>
          <a:bodyPr wrap="square" rtlCol="0" anchor="ctr"/>
          <a:lstStyle/>
          <a:p>
            <a:pPr algn="r" indent="0" marL="0">
              <a:buNone/>
            </a:pPr>
            <a:r>
              <a:rPr lang="en-US" sz="1000" dirty="0">
                <a:solidFill>
                  <a:srgbClr val="5B6675"/>
                </a:solidFill>
                <a:latin typeface="Calibri" pitchFamily="34" charset="0"/>
                <a:ea typeface="Calibri" pitchFamily="34" charset="-122"/>
                <a:cs typeface="Calibri" pitchFamily="34" charset="-120"/>
              </a:rPr>
              <a:t>18</a:t>
            </a:r>
            <a:endParaRPr lang="en-US" sz="1000" dirty="0"/>
          </a:p>
        </p:txBody>
      </p:sp>
      <p:sp>
        <p:nvSpPr>
          <p:cNvPr id="35" name="Text 27"/>
          <p:cNvSpPr/>
          <p:nvPr/>
        </p:nvSpPr>
        <p:spPr>
          <a:xfrm>
            <a:off x="548640" y="6473952"/>
            <a:ext cx="3657600" cy="274320"/>
          </a:xfrm>
          <a:prstGeom prst="rect">
            <a:avLst/>
          </a:prstGeom>
          <a:noFill/>
          <a:ln/>
        </p:spPr>
        <p:txBody>
          <a:bodyPr wrap="square" rtlCol="0" anchor="ctr"/>
          <a:lstStyle/>
          <a:p>
            <a:pPr indent="0" marL="0">
              <a:buNone/>
            </a:pPr>
            <a:r>
              <a:rPr lang="en-US" sz="900" spc="100" kern="0" dirty="0">
                <a:solidFill>
                  <a:srgbClr val="5B6675"/>
                </a:solidFill>
                <a:latin typeface="Calibri" pitchFamily="34" charset="0"/>
                <a:ea typeface="Calibri" pitchFamily="34" charset="-122"/>
                <a:cs typeface="Calibri" pitchFamily="34" charset="-120"/>
              </a:rPr>
              <a:t>RAQAMLI TA'LIM</a:t>
            </a:r>
            <a:endParaRPr lang="en-US" sz="900" dirty="0"/>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name="Slide 19">
    <p:bg>
      <p:bgPr>
        <a:solidFill>
          <a:srgbClr val="F4F8FA"/>
        </a:solidFill>
      </p:bgPr>
    </p:bg>
    <p:spTree>
      <p:nvGrpSpPr>
        <p:cNvPr id="1" name=""/>
        <p:cNvGrpSpPr/>
        <p:nvPr/>
      </p:nvGrpSpPr>
      <p:grpSpPr>
        <a:xfrm>
          <a:off x="0" y="0"/>
          <a:ext cx="0" cy="0"/>
          <a:chOff x="0" y="0"/>
          <a:chExt cx="0" cy="0"/>
        </a:xfrm>
      </p:grpSpPr>
      <p:sp>
        <p:nvSpPr>
          <p:cNvPr id="2" name="Text 0"/>
          <p:cNvSpPr/>
          <p:nvPr/>
        </p:nvSpPr>
        <p:spPr>
          <a:xfrm>
            <a:off x="548640" y="384048"/>
            <a:ext cx="7315200" cy="320040"/>
          </a:xfrm>
          <a:prstGeom prst="rect">
            <a:avLst/>
          </a:prstGeom>
          <a:noFill/>
          <a:ln/>
        </p:spPr>
        <p:txBody>
          <a:bodyPr wrap="square" rtlCol="0" anchor="ctr"/>
          <a:lstStyle/>
          <a:p>
            <a:pPr indent="0" marL="0">
              <a:buNone/>
            </a:pPr>
            <a:r>
              <a:rPr lang="en-US" sz="1200" b="1" spc="200" kern="0" dirty="0">
                <a:solidFill>
                  <a:srgbClr val="1C7293"/>
                </a:solidFill>
                <a:latin typeface="Calibri" pitchFamily="34" charset="0"/>
                <a:ea typeface="Calibri" pitchFamily="34" charset="-122"/>
                <a:cs typeface="Calibri" pitchFamily="34" charset="-120"/>
              </a:rPr>
              <a:t>04 — SUN'IY INTELLEKT</a:t>
            </a:r>
            <a:endParaRPr lang="en-US" sz="1200" dirty="0"/>
          </a:p>
        </p:txBody>
      </p:sp>
      <p:sp>
        <p:nvSpPr>
          <p:cNvPr id="3" name="Text 1"/>
          <p:cNvSpPr/>
          <p:nvPr/>
        </p:nvSpPr>
        <p:spPr>
          <a:xfrm>
            <a:off x="548640" y="658368"/>
            <a:ext cx="11064240" cy="822960"/>
          </a:xfrm>
          <a:prstGeom prst="rect">
            <a:avLst/>
          </a:prstGeom>
          <a:noFill/>
          <a:ln/>
        </p:spPr>
        <p:txBody>
          <a:bodyPr wrap="square" rtlCol="0" anchor="ctr"/>
          <a:lstStyle/>
          <a:p>
            <a:pPr algn="l" indent="0" marL="0">
              <a:buNone/>
            </a:pPr>
            <a:r>
              <a:rPr lang="en-US" sz="3000" b="1" dirty="0">
                <a:solidFill>
                  <a:srgbClr val="21295C"/>
                </a:solidFill>
                <a:latin typeface="Cambria" pitchFamily="34" charset="0"/>
                <a:ea typeface="Cambria" pitchFamily="34" charset="-122"/>
                <a:cs typeface="Cambria" pitchFamily="34" charset="-120"/>
              </a:rPr>
              <a:t>AI asosidagi ta'lim vositalari</a:t>
            </a:r>
            <a:endParaRPr lang="en-US" sz="3000" dirty="0"/>
          </a:p>
        </p:txBody>
      </p:sp>
      <p:sp>
        <p:nvSpPr>
          <p:cNvPr id="4" name="Shape 2"/>
          <p:cNvSpPr/>
          <p:nvPr/>
        </p:nvSpPr>
        <p:spPr>
          <a:xfrm>
            <a:off x="548640" y="1783080"/>
            <a:ext cx="777240" cy="777240"/>
          </a:xfrm>
          <a:prstGeom prst="ellipse">
            <a:avLst/>
          </a:prstGeom>
          <a:solidFill>
            <a:srgbClr val="065A82"/>
          </a:solidFill>
          <a:ln/>
        </p:spPr>
      </p:sp>
      <p:pic>
        <p:nvPicPr>
          <p:cNvPr id="5" name="Image 0" descr="/home/claude/deck/icon_robot.png">    </p:cNvPr>
          <p:cNvPicPr>
            <a:picLocks noChangeAspect="1"/>
          </p:cNvPicPr>
          <p:nvPr/>
        </p:nvPicPr>
        <p:blipFill>
          <a:blip r:embed="rId1"/>
          <a:stretch>
            <a:fillRect/>
          </a:stretch>
        </p:blipFill>
        <p:spPr>
          <a:xfrm>
            <a:off x="750722" y="1985162"/>
            <a:ext cx="373075" cy="373075"/>
          </a:xfrm>
          <a:prstGeom prst="rect">
            <a:avLst/>
          </a:prstGeom>
        </p:spPr>
      </p:pic>
      <p:sp>
        <p:nvSpPr>
          <p:cNvPr id="6" name="Shape 3"/>
          <p:cNvSpPr/>
          <p:nvPr/>
        </p:nvSpPr>
        <p:spPr>
          <a:xfrm>
            <a:off x="1508760" y="1828800"/>
            <a:ext cx="9966960" cy="868680"/>
          </a:xfrm>
          <a:prstGeom prst="roundRect">
            <a:avLst>
              <a:gd name="adj" fmla="val 6316"/>
            </a:avLst>
          </a:prstGeom>
          <a:solidFill>
            <a:srgbClr val="FFFFFF"/>
          </a:solidFill>
          <a:ln/>
          <a:effectLst>
            <a:outerShdw sx="100000" sy="100000" kx="0" ky="0" algn="bl" rotWithShape="0" blurRad="50800" dist="25400" dir="5400000">
              <a:srgbClr val="9AA7B5">
                <a:alpha val="20000"/>
              </a:srgbClr>
            </a:outerShdw>
          </a:effectLst>
        </p:spPr>
      </p:sp>
      <p:sp>
        <p:nvSpPr>
          <p:cNvPr id="7" name="Text 4"/>
          <p:cNvSpPr/>
          <p:nvPr/>
        </p:nvSpPr>
        <p:spPr>
          <a:xfrm>
            <a:off x="1783080" y="1828800"/>
            <a:ext cx="2926080" cy="868680"/>
          </a:xfrm>
          <a:prstGeom prst="rect">
            <a:avLst/>
          </a:prstGeom>
          <a:noFill/>
          <a:ln/>
        </p:spPr>
        <p:txBody>
          <a:bodyPr wrap="square" rtlCol="0" anchor="ctr"/>
          <a:lstStyle/>
          <a:p>
            <a:pPr indent="0" marL="0">
              <a:buNone/>
            </a:pPr>
            <a:r>
              <a:rPr lang="en-US" sz="1500" b="1" dirty="0">
                <a:solidFill>
                  <a:srgbClr val="21295C"/>
                </a:solidFill>
                <a:latin typeface="Calibri" pitchFamily="34" charset="0"/>
                <a:ea typeface="Calibri" pitchFamily="34" charset="-122"/>
                <a:cs typeface="Calibri" pitchFamily="34" charset="-120"/>
              </a:rPr>
              <a:t>ChatGPT / Claude</a:t>
            </a:r>
            <a:endParaRPr lang="en-US" sz="1500" dirty="0"/>
          </a:p>
        </p:txBody>
      </p:sp>
      <p:sp>
        <p:nvSpPr>
          <p:cNvPr id="8" name="Text 5"/>
          <p:cNvSpPr/>
          <p:nvPr/>
        </p:nvSpPr>
        <p:spPr>
          <a:xfrm>
            <a:off x="4663440" y="1828800"/>
            <a:ext cx="6583680" cy="868680"/>
          </a:xfrm>
          <a:prstGeom prst="rect">
            <a:avLst/>
          </a:prstGeom>
          <a:noFill/>
          <a:ln/>
        </p:spPr>
        <p:txBody>
          <a:bodyPr wrap="square" rtlCol="0" anchor="ctr"/>
          <a:lstStyle/>
          <a:p>
            <a:pPr indent="0" marL="0">
              <a:buNone/>
            </a:pPr>
            <a:r>
              <a:rPr lang="en-US" sz="1250" dirty="0">
                <a:solidFill>
                  <a:srgbClr val="5B6675"/>
                </a:solidFill>
                <a:latin typeface="Calibri" pitchFamily="34" charset="0"/>
                <a:ea typeface="Calibri" pitchFamily="34" charset="-122"/>
                <a:cs typeface="Calibri" pitchFamily="34" charset="-120"/>
              </a:rPr>
              <a:t>Savol-javob, matn tahlili va o'quv materiallarini tushuntirish</a:t>
            </a:r>
            <a:endParaRPr lang="en-US" sz="1250" dirty="0"/>
          </a:p>
        </p:txBody>
      </p:sp>
      <p:sp>
        <p:nvSpPr>
          <p:cNvPr id="9" name="Shape 6"/>
          <p:cNvSpPr/>
          <p:nvPr/>
        </p:nvSpPr>
        <p:spPr>
          <a:xfrm>
            <a:off x="548640" y="2953512"/>
            <a:ext cx="777240" cy="777240"/>
          </a:xfrm>
          <a:prstGeom prst="ellipse">
            <a:avLst/>
          </a:prstGeom>
          <a:solidFill>
            <a:srgbClr val="1C7293"/>
          </a:solidFill>
          <a:ln/>
        </p:spPr>
      </p:sp>
      <p:pic>
        <p:nvPicPr>
          <p:cNvPr id="10" name="Image 1" descr="/home/claude/deck/icon_gradcap.png">    </p:cNvPr>
          <p:cNvPicPr>
            <a:picLocks noChangeAspect="1"/>
          </p:cNvPicPr>
          <p:nvPr/>
        </p:nvPicPr>
        <p:blipFill>
          <a:blip r:embed="rId2"/>
          <a:stretch>
            <a:fillRect/>
          </a:stretch>
        </p:blipFill>
        <p:spPr>
          <a:xfrm>
            <a:off x="750722" y="3155594"/>
            <a:ext cx="373075" cy="373075"/>
          </a:xfrm>
          <a:prstGeom prst="rect">
            <a:avLst/>
          </a:prstGeom>
        </p:spPr>
      </p:pic>
      <p:sp>
        <p:nvSpPr>
          <p:cNvPr id="11" name="Shape 7"/>
          <p:cNvSpPr/>
          <p:nvPr/>
        </p:nvSpPr>
        <p:spPr>
          <a:xfrm>
            <a:off x="1508760" y="2999232"/>
            <a:ext cx="9966960" cy="868680"/>
          </a:xfrm>
          <a:prstGeom prst="roundRect">
            <a:avLst>
              <a:gd name="adj" fmla="val 6316"/>
            </a:avLst>
          </a:prstGeom>
          <a:solidFill>
            <a:srgbClr val="FFFFFF"/>
          </a:solidFill>
          <a:ln/>
          <a:effectLst>
            <a:outerShdw sx="100000" sy="100000" kx="0" ky="0" algn="bl" rotWithShape="0" blurRad="50800" dist="25400" dir="5400000">
              <a:srgbClr val="9AA7B5">
                <a:alpha val="20000"/>
              </a:srgbClr>
            </a:outerShdw>
          </a:effectLst>
        </p:spPr>
      </p:sp>
      <p:sp>
        <p:nvSpPr>
          <p:cNvPr id="12" name="Text 8"/>
          <p:cNvSpPr/>
          <p:nvPr/>
        </p:nvSpPr>
        <p:spPr>
          <a:xfrm>
            <a:off x="1783080" y="2999232"/>
            <a:ext cx="2926080" cy="868680"/>
          </a:xfrm>
          <a:prstGeom prst="rect">
            <a:avLst/>
          </a:prstGeom>
          <a:noFill/>
          <a:ln/>
        </p:spPr>
        <p:txBody>
          <a:bodyPr wrap="square" rtlCol="0" anchor="ctr"/>
          <a:lstStyle/>
          <a:p>
            <a:pPr indent="0" marL="0">
              <a:buNone/>
            </a:pPr>
            <a:r>
              <a:rPr lang="en-US" sz="1500" b="1" dirty="0">
                <a:solidFill>
                  <a:srgbClr val="21295C"/>
                </a:solidFill>
                <a:latin typeface="Calibri" pitchFamily="34" charset="0"/>
                <a:ea typeface="Calibri" pitchFamily="34" charset="-122"/>
                <a:cs typeface="Calibri" pitchFamily="34" charset="-120"/>
              </a:rPr>
              <a:t>Khanmigo</a:t>
            </a:r>
            <a:endParaRPr lang="en-US" sz="1500" dirty="0"/>
          </a:p>
        </p:txBody>
      </p:sp>
      <p:sp>
        <p:nvSpPr>
          <p:cNvPr id="13" name="Text 9"/>
          <p:cNvSpPr/>
          <p:nvPr/>
        </p:nvSpPr>
        <p:spPr>
          <a:xfrm>
            <a:off x="4663440" y="2999232"/>
            <a:ext cx="6583680" cy="868680"/>
          </a:xfrm>
          <a:prstGeom prst="rect">
            <a:avLst/>
          </a:prstGeom>
          <a:noFill/>
          <a:ln/>
        </p:spPr>
        <p:txBody>
          <a:bodyPr wrap="square" rtlCol="0" anchor="ctr"/>
          <a:lstStyle/>
          <a:p>
            <a:pPr indent="0" marL="0">
              <a:buNone/>
            </a:pPr>
            <a:r>
              <a:rPr lang="en-US" sz="1250" dirty="0">
                <a:solidFill>
                  <a:srgbClr val="5B6675"/>
                </a:solidFill>
                <a:latin typeface="Calibri" pitchFamily="34" charset="0"/>
                <a:ea typeface="Calibri" pitchFamily="34" charset="-122"/>
                <a:cs typeface="Calibri" pitchFamily="34" charset="-120"/>
              </a:rPr>
              <a:t>Khan Academy'ning AI-o'qituvchi yordamchisi</a:t>
            </a:r>
            <a:endParaRPr lang="en-US" sz="1250" dirty="0"/>
          </a:p>
        </p:txBody>
      </p:sp>
      <p:sp>
        <p:nvSpPr>
          <p:cNvPr id="14" name="Shape 10"/>
          <p:cNvSpPr/>
          <p:nvPr/>
        </p:nvSpPr>
        <p:spPr>
          <a:xfrm>
            <a:off x="548640" y="4123944"/>
            <a:ext cx="777240" cy="777240"/>
          </a:xfrm>
          <a:prstGeom prst="ellipse">
            <a:avLst/>
          </a:prstGeom>
          <a:solidFill>
            <a:srgbClr val="F2A93B"/>
          </a:solidFill>
          <a:ln/>
        </p:spPr>
      </p:sp>
      <p:pic>
        <p:nvPicPr>
          <p:cNvPr id="15" name="Image 2" descr="/home/claude/deck/icon_chat.png">    </p:cNvPr>
          <p:cNvPicPr>
            <a:picLocks noChangeAspect="1"/>
          </p:cNvPicPr>
          <p:nvPr/>
        </p:nvPicPr>
        <p:blipFill>
          <a:blip r:embed="rId3"/>
          <a:stretch>
            <a:fillRect/>
          </a:stretch>
        </p:blipFill>
        <p:spPr>
          <a:xfrm>
            <a:off x="750722" y="4326026"/>
            <a:ext cx="373075" cy="373075"/>
          </a:xfrm>
          <a:prstGeom prst="rect">
            <a:avLst/>
          </a:prstGeom>
        </p:spPr>
      </p:pic>
      <p:sp>
        <p:nvSpPr>
          <p:cNvPr id="16" name="Shape 11"/>
          <p:cNvSpPr/>
          <p:nvPr/>
        </p:nvSpPr>
        <p:spPr>
          <a:xfrm>
            <a:off x="1508760" y="4169664"/>
            <a:ext cx="9966960" cy="868680"/>
          </a:xfrm>
          <a:prstGeom prst="roundRect">
            <a:avLst>
              <a:gd name="adj" fmla="val 6316"/>
            </a:avLst>
          </a:prstGeom>
          <a:solidFill>
            <a:srgbClr val="FFFFFF"/>
          </a:solidFill>
          <a:ln/>
          <a:effectLst>
            <a:outerShdw sx="100000" sy="100000" kx="0" ky="0" algn="bl" rotWithShape="0" blurRad="50800" dist="25400" dir="5400000">
              <a:srgbClr val="9AA7B5">
                <a:alpha val="20000"/>
              </a:srgbClr>
            </a:outerShdw>
          </a:effectLst>
        </p:spPr>
      </p:sp>
      <p:sp>
        <p:nvSpPr>
          <p:cNvPr id="17" name="Text 12"/>
          <p:cNvSpPr/>
          <p:nvPr/>
        </p:nvSpPr>
        <p:spPr>
          <a:xfrm>
            <a:off x="1783080" y="4169664"/>
            <a:ext cx="2926080" cy="868680"/>
          </a:xfrm>
          <a:prstGeom prst="rect">
            <a:avLst/>
          </a:prstGeom>
          <a:noFill/>
          <a:ln/>
        </p:spPr>
        <p:txBody>
          <a:bodyPr wrap="square" rtlCol="0" anchor="ctr"/>
          <a:lstStyle/>
          <a:p>
            <a:pPr indent="0" marL="0">
              <a:buNone/>
            </a:pPr>
            <a:r>
              <a:rPr lang="en-US" sz="1500" b="1" dirty="0">
                <a:solidFill>
                  <a:srgbClr val="21295C"/>
                </a:solidFill>
                <a:latin typeface="Calibri" pitchFamily="34" charset="0"/>
                <a:ea typeface="Calibri" pitchFamily="34" charset="-122"/>
                <a:cs typeface="Calibri" pitchFamily="34" charset="-120"/>
              </a:rPr>
              <a:t>Duolingo AI</a:t>
            </a:r>
            <a:endParaRPr lang="en-US" sz="1500" dirty="0"/>
          </a:p>
        </p:txBody>
      </p:sp>
      <p:sp>
        <p:nvSpPr>
          <p:cNvPr id="18" name="Text 13"/>
          <p:cNvSpPr/>
          <p:nvPr/>
        </p:nvSpPr>
        <p:spPr>
          <a:xfrm>
            <a:off x="4663440" y="4169664"/>
            <a:ext cx="6583680" cy="868680"/>
          </a:xfrm>
          <a:prstGeom prst="rect">
            <a:avLst/>
          </a:prstGeom>
          <a:noFill/>
          <a:ln/>
        </p:spPr>
        <p:txBody>
          <a:bodyPr wrap="square" rtlCol="0" anchor="ctr"/>
          <a:lstStyle/>
          <a:p>
            <a:pPr indent="0" marL="0">
              <a:buNone/>
            </a:pPr>
            <a:r>
              <a:rPr lang="en-US" sz="1250" dirty="0">
                <a:solidFill>
                  <a:srgbClr val="5B6675"/>
                </a:solidFill>
                <a:latin typeface="Calibri" pitchFamily="34" charset="0"/>
                <a:ea typeface="Calibri" pitchFamily="34" charset="-122"/>
                <a:cs typeface="Calibri" pitchFamily="34" charset="-120"/>
              </a:rPr>
              <a:t>Til o'rganishda shaxsiylashtirilgan AI-suhbatdosh</a:t>
            </a:r>
            <a:endParaRPr lang="en-US" sz="1250" dirty="0"/>
          </a:p>
        </p:txBody>
      </p:sp>
      <p:sp>
        <p:nvSpPr>
          <p:cNvPr id="19" name="Shape 14"/>
          <p:cNvSpPr/>
          <p:nvPr/>
        </p:nvSpPr>
        <p:spPr>
          <a:xfrm>
            <a:off x="548640" y="5294376"/>
            <a:ext cx="777240" cy="777240"/>
          </a:xfrm>
          <a:prstGeom prst="ellipse">
            <a:avLst/>
          </a:prstGeom>
          <a:solidFill>
            <a:srgbClr val="21295C"/>
          </a:solidFill>
          <a:ln/>
        </p:spPr>
      </p:sp>
      <p:pic>
        <p:nvPicPr>
          <p:cNvPr id="20" name="Image 3" descr="/home/claude/deck/icon_puzzle.png">    </p:cNvPr>
          <p:cNvPicPr>
            <a:picLocks noChangeAspect="1"/>
          </p:cNvPicPr>
          <p:nvPr/>
        </p:nvPicPr>
        <p:blipFill>
          <a:blip r:embed="rId4"/>
          <a:stretch>
            <a:fillRect/>
          </a:stretch>
        </p:blipFill>
        <p:spPr>
          <a:xfrm>
            <a:off x="750722" y="5496458"/>
            <a:ext cx="373075" cy="373075"/>
          </a:xfrm>
          <a:prstGeom prst="rect">
            <a:avLst/>
          </a:prstGeom>
        </p:spPr>
      </p:pic>
      <p:sp>
        <p:nvSpPr>
          <p:cNvPr id="21" name="Shape 15"/>
          <p:cNvSpPr/>
          <p:nvPr/>
        </p:nvSpPr>
        <p:spPr>
          <a:xfrm>
            <a:off x="1508760" y="5340096"/>
            <a:ext cx="9966960" cy="868680"/>
          </a:xfrm>
          <a:prstGeom prst="roundRect">
            <a:avLst>
              <a:gd name="adj" fmla="val 6316"/>
            </a:avLst>
          </a:prstGeom>
          <a:solidFill>
            <a:srgbClr val="FFFFFF"/>
          </a:solidFill>
          <a:ln/>
          <a:effectLst>
            <a:outerShdw sx="100000" sy="100000" kx="0" ky="0" algn="bl" rotWithShape="0" blurRad="50800" dist="25400" dir="5400000">
              <a:srgbClr val="9AA7B5">
                <a:alpha val="20000"/>
              </a:srgbClr>
            </a:outerShdw>
          </a:effectLst>
        </p:spPr>
      </p:sp>
      <p:sp>
        <p:nvSpPr>
          <p:cNvPr id="22" name="Text 16"/>
          <p:cNvSpPr/>
          <p:nvPr/>
        </p:nvSpPr>
        <p:spPr>
          <a:xfrm>
            <a:off x="1783080" y="5340096"/>
            <a:ext cx="2926080" cy="868680"/>
          </a:xfrm>
          <a:prstGeom prst="rect">
            <a:avLst/>
          </a:prstGeom>
          <a:noFill/>
          <a:ln/>
        </p:spPr>
        <p:txBody>
          <a:bodyPr wrap="square" rtlCol="0" anchor="ctr"/>
          <a:lstStyle/>
          <a:p>
            <a:pPr indent="0" marL="0">
              <a:buNone/>
            </a:pPr>
            <a:r>
              <a:rPr lang="en-US" sz="1500" b="1" dirty="0">
                <a:solidFill>
                  <a:srgbClr val="21295C"/>
                </a:solidFill>
                <a:latin typeface="Calibri" pitchFamily="34" charset="0"/>
                <a:ea typeface="Calibri" pitchFamily="34" charset="-122"/>
                <a:cs typeface="Calibri" pitchFamily="34" charset="-120"/>
              </a:rPr>
              <a:t>Squirrel AI</a:t>
            </a:r>
            <a:endParaRPr lang="en-US" sz="1500" dirty="0"/>
          </a:p>
        </p:txBody>
      </p:sp>
      <p:sp>
        <p:nvSpPr>
          <p:cNvPr id="23" name="Text 17"/>
          <p:cNvSpPr/>
          <p:nvPr/>
        </p:nvSpPr>
        <p:spPr>
          <a:xfrm>
            <a:off x="4663440" y="5340096"/>
            <a:ext cx="6583680" cy="868680"/>
          </a:xfrm>
          <a:prstGeom prst="rect">
            <a:avLst/>
          </a:prstGeom>
          <a:noFill/>
          <a:ln/>
        </p:spPr>
        <p:txBody>
          <a:bodyPr wrap="square" rtlCol="0" anchor="ctr"/>
          <a:lstStyle/>
          <a:p>
            <a:pPr indent="0" marL="0">
              <a:buNone/>
            </a:pPr>
            <a:r>
              <a:rPr lang="en-US" sz="1250" dirty="0">
                <a:solidFill>
                  <a:srgbClr val="5B6675"/>
                </a:solidFill>
                <a:latin typeface="Calibri" pitchFamily="34" charset="0"/>
                <a:ea typeface="Calibri" pitchFamily="34" charset="-122"/>
                <a:cs typeface="Calibri" pitchFamily="34" charset="-120"/>
              </a:rPr>
              <a:t>To'liq adaptiv, individual o'quv trayektoriyasini quruvchi tizim</a:t>
            </a:r>
            <a:endParaRPr lang="en-US" sz="1250" dirty="0"/>
          </a:p>
        </p:txBody>
      </p:sp>
      <p:sp>
        <p:nvSpPr>
          <p:cNvPr id="24" name="Text 18"/>
          <p:cNvSpPr/>
          <p:nvPr/>
        </p:nvSpPr>
        <p:spPr>
          <a:xfrm>
            <a:off x="11475720" y="6473952"/>
            <a:ext cx="548640" cy="274320"/>
          </a:xfrm>
          <a:prstGeom prst="rect">
            <a:avLst/>
          </a:prstGeom>
          <a:noFill/>
          <a:ln/>
        </p:spPr>
        <p:txBody>
          <a:bodyPr wrap="square" rtlCol="0" anchor="ctr"/>
          <a:lstStyle/>
          <a:p>
            <a:pPr algn="r" indent="0" marL="0">
              <a:buNone/>
            </a:pPr>
            <a:r>
              <a:rPr lang="en-US" sz="1000" dirty="0">
                <a:solidFill>
                  <a:srgbClr val="5B6675"/>
                </a:solidFill>
                <a:latin typeface="Calibri" pitchFamily="34" charset="0"/>
                <a:ea typeface="Calibri" pitchFamily="34" charset="-122"/>
                <a:cs typeface="Calibri" pitchFamily="34" charset="-120"/>
              </a:rPr>
              <a:t>19</a:t>
            </a:r>
            <a:endParaRPr lang="en-US" sz="1000" dirty="0"/>
          </a:p>
        </p:txBody>
      </p:sp>
      <p:sp>
        <p:nvSpPr>
          <p:cNvPr id="25" name="Text 19"/>
          <p:cNvSpPr/>
          <p:nvPr/>
        </p:nvSpPr>
        <p:spPr>
          <a:xfrm>
            <a:off x="548640" y="6473952"/>
            <a:ext cx="3657600" cy="274320"/>
          </a:xfrm>
          <a:prstGeom prst="rect">
            <a:avLst/>
          </a:prstGeom>
          <a:noFill/>
          <a:ln/>
        </p:spPr>
        <p:txBody>
          <a:bodyPr wrap="square" rtlCol="0" anchor="ctr"/>
          <a:lstStyle/>
          <a:p>
            <a:pPr indent="0" marL="0">
              <a:buNone/>
            </a:pPr>
            <a:r>
              <a:rPr lang="en-US" sz="900" spc="100" kern="0" dirty="0">
                <a:solidFill>
                  <a:srgbClr val="5B6675"/>
                </a:solidFill>
                <a:latin typeface="Calibri" pitchFamily="34" charset="0"/>
                <a:ea typeface="Calibri" pitchFamily="34" charset="-122"/>
                <a:cs typeface="Calibri" pitchFamily="34" charset="-120"/>
              </a:rPr>
              <a:t>RAQAMLI TA'LIM</a:t>
            </a:r>
            <a:endParaRPr lang="en-US" sz="900"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name="Slide 20">
    <p:bg>
      <p:bgPr>
        <a:solidFill>
          <a:srgbClr val="F4F8FA"/>
        </a:solidFill>
      </p:bgPr>
    </p:bg>
    <p:spTree>
      <p:nvGrpSpPr>
        <p:cNvPr id="1" name=""/>
        <p:cNvGrpSpPr/>
        <p:nvPr/>
      </p:nvGrpSpPr>
      <p:grpSpPr>
        <a:xfrm>
          <a:off x="0" y="0"/>
          <a:ext cx="0" cy="0"/>
          <a:chOff x="0" y="0"/>
          <a:chExt cx="0" cy="0"/>
        </a:xfrm>
      </p:grpSpPr>
      <p:sp>
        <p:nvSpPr>
          <p:cNvPr id="2" name="Text 0"/>
          <p:cNvSpPr/>
          <p:nvPr/>
        </p:nvSpPr>
        <p:spPr>
          <a:xfrm>
            <a:off x="548640" y="384048"/>
            <a:ext cx="7315200" cy="320040"/>
          </a:xfrm>
          <a:prstGeom prst="rect">
            <a:avLst/>
          </a:prstGeom>
          <a:noFill/>
          <a:ln/>
        </p:spPr>
        <p:txBody>
          <a:bodyPr wrap="square" rtlCol="0" anchor="ctr"/>
          <a:lstStyle/>
          <a:p>
            <a:pPr indent="0" marL="0">
              <a:buNone/>
            </a:pPr>
            <a:r>
              <a:rPr lang="en-US" sz="1200" b="1" spc="200" kern="0" dirty="0">
                <a:solidFill>
                  <a:srgbClr val="1C7293"/>
                </a:solidFill>
                <a:latin typeface="Calibri" pitchFamily="34" charset="0"/>
                <a:ea typeface="Calibri" pitchFamily="34" charset="-122"/>
                <a:cs typeface="Calibri" pitchFamily="34" charset="-120"/>
              </a:rPr>
              <a:t>05 — XORIJIY TAJRIBA</a:t>
            </a:r>
            <a:endParaRPr lang="en-US" sz="1200" dirty="0"/>
          </a:p>
        </p:txBody>
      </p:sp>
      <p:sp>
        <p:nvSpPr>
          <p:cNvPr id="3" name="Text 1"/>
          <p:cNvSpPr/>
          <p:nvPr/>
        </p:nvSpPr>
        <p:spPr>
          <a:xfrm>
            <a:off x="548640" y="658368"/>
            <a:ext cx="11064240" cy="822960"/>
          </a:xfrm>
          <a:prstGeom prst="rect">
            <a:avLst/>
          </a:prstGeom>
          <a:noFill/>
          <a:ln/>
        </p:spPr>
        <p:txBody>
          <a:bodyPr wrap="square" rtlCol="0" anchor="ctr"/>
          <a:lstStyle/>
          <a:p>
            <a:pPr algn="l" indent="0" marL="0">
              <a:buNone/>
            </a:pPr>
            <a:r>
              <a:rPr lang="en-US" sz="3000" b="1" dirty="0">
                <a:solidFill>
                  <a:srgbClr val="21295C"/>
                </a:solidFill>
                <a:latin typeface="Cambria" pitchFamily="34" charset="0"/>
                <a:ea typeface="Cambria" pitchFamily="34" charset="-122"/>
                <a:cs typeface="Cambria" pitchFamily="34" charset="-120"/>
              </a:rPr>
              <a:t>Xorijiy tajriba: AQSH va Janubiy Koreya</a:t>
            </a:r>
            <a:endParaRPr lang="en-US" sz="3000" dirty="0"/>
          </a:p>
        </p:txBody>
      </p:sp>
      <p:sp>
        <p:nvSpPr>
          <p:cNvPr id="4" name="Shape 2"/>
          <p:cNvSpPr/>
          <p:nvPr/>
        </p:nvSpPr>
        <p:spPr>
          <a:xfrm>
            <a:off x="548640" y="1691640"/>
            <a:ext cx="5486400" cy="4572000"/>
          </a:xfrm>
          <a:prstGeom prst="roundRect">
            <a:avLst>
              <a:gd name="adj" fmla="val 1600"/>
            </a:avLst>
          </a:prstGeom>
          <a:solidFill>
            <a:srgbClr val="FFFFFF"/>
          </a:solidFill>
          <a:ln/>
          <a:effectLst>
            <a:outerShdw sx="100000" sy="100000" kx="0" ky="0" algn="bl" rotWithShape="0" blurRad="63500" dist="25400" dir="5400000">
              <a:srgbClr val="9AA7B5">
                <a:alpha val="22000"/>
              </a:srgbClr>
            </a:outerShdw>
          </a:effectLst>
        </p:spPr>
      </p:sp>
      <p:sp>
        <p:nvSpPr>
          <p:cNvPr id="5" name="Shape 3"/>
          <p:cNvSpPr/>
          <p:nvPr/>
        </p:nvSpPr>
        <p:spPr>
          <a:xfrm>
            <a:off x="868680" y="2011680"/>
            <a:ext cx="822960" cy="822960"/>
          </a:xfrm>
          <a:prstGeom prst="ellipse">
            <a:avLst/>
          </a:prstGeom>
          <a:solidFill>
            <a:srgbClr val="065A82"/>
          </a:solidFill>
          <a:ln/>
        </p:spPr>
      </p:sp>
      <p:pic>
        <p:nvPicPr>
          <p:cNvPr id="6" name="Image 0" descr="/home/claude/deck/icon_flag.png">    </p:cNvPr>
          <p:cNvPicPr>
            <a:picLocks noChangeAspect="1"/>
          </p:cNvPicPr>
          <p:nvPr/>
        </p:nvPicPr>
        <p:blipFill>
          <a:blip r:embed="rId1"/>
          <a:stretch>
            <a:fillRect/>
          </a:stretch>
        </p:blipFill>
        <p:spPr>
          <a:xfrm>
            <a:off x="1082650" y="2225650"/>
            <a:ext cx="395021" cy="395021"/>
          </a:xfrm>
          <a:prstGeom prst="rect">
            <a:avLst/>
          </a:prstGeom>
        </p:spPr>
      </p:pic>
      <p:sp>
        <p:nvSpPr>
          <p:cNvPr id="7" name="Text 4"/>
          <p:cNvSpPr/>
          <p:nvPr/>
        </p:nvSpPr>
        <p:spPr>
          <a:xfrm>
            <a:off x="1874520" y="2103120"/>
            <a:ext cx="3931920" cy="640080"/>
          </a:xfrm>
          <a:prstGeom prst="rect">
            <a:avLst/>
          </a:prstGeom>
          <a:noFill/>
          <a:ln/>
        </p:spPr>
        <p:txBody>
          <a:bodyPr wrap="square" rtlCol="0" anchor="ctr"/>
          <a:lstStyle/>
          <a:p>
            <a:pPr indent="0" marL="0">
              <a:buNone/>
            </a:pPr>
            <a:r>
              <a:rPr lang="en-US" sz="2000" b="1" dirty="0">
                <a:solidFill>
                  <a:srgbClr val="21295C"/>
                </a:solidFill>
                <a:latin typeface="Cambria" pitchFamily="34" charset="0"/>
                <a:ea typeface="Cambria" pitchFamily="34" charset="-122"/>
                <a:cs typeface="Cambria" pitchFamily="34" charset="-120"/>
              </a:rPr>
              <a:t>AQSH</a:t>
            </a:r>
            <a:endParaRPr lang="en-US" sz="2000" dirty="0"/>
          </a:p>
        </p:txBody>
      </p:sp>
      <p:sp>
        <p:nvSpPr>
          <p:cNvPr id="8" name="Text 5"/>
          <p:cNvSpPr/>
          <p:nvPr/>
        </p:nvSpPr>
        <p:spPr>
          <a:xfrm>
            <a:off x="914400" y="3154680"/>
            <a:ext cx="4754880" cy="2926080"/>
          </a:xfrm>
          <a:prstGeom prst="rect">
            <a:avLst/>
          </a:prstGeom>
          <a:noFill/>
          <a:ln/>
        </p:spPr>
        <p:txBody>
          <a:bodyPr wrap="square" rtlCol="0" anchor="ctr"/>
          <a:lstStyle/>
          <a:p>
            <a:pPr indent="0" marL="0">
              <a:lnSpc>
                <a:spcPct val="130000"/>
              </a:lnSpc>
              <a:buNone/>
            </a:pPr>
            <a:r>
              <a:rPr lang="en-US" sz="1350" dirty="0">
                <a:solidFill>
                  <a:srgbClr val="20242C"/>
                </a:solidFill>
                <a:latin typeface="Calibri" pitchFamily="34" charset="0"/>
                <a:ea typeface="Calibri" pitchFamily="34" charset="-122"/>
                <a:cs typeface="Calibri" pitchFamily="34" charset="-120"/>
              </a:rPr>
              <a:t>Xan Akademiyasi, Coursera va boshqa yirik onlayn platformalar shu yerda tashkil topgan. Universitetlarda AI-asosidagi adaptiv o'quv tizimlari faol joriy etilmoqda.</a:t>
            </a:r>
            <a:endParaRPr lang="en-US" sz="1350" dirty="0"/>
          </a:p>
        </p:txBody>
      </p:sp>
      <p:sp>
        <p:nvSpPr>
          <p:cNvPr id="9" name="Shape 6"/>
          <p:cNvSpPr/>
          <p:nvPr/>
        </p:nvSpPr>
        <p:spPr>
          <a:xfrm>
            <a:off x="6263640" y="1691640"/>
            <a:ext cx="5486400" cy="4572000"/>
          </a:xfrm>
          <a:prstGeom prst="roundRect">
            <a:avLst>
              <a:gd name="adj" fmla="val 1600"/>
            </a:avLst>
          </a:prstGeom>
          <a:solidFill>
            <a:srgbClr val="FFFFFF"/>
          </a:solidFill>
          <a:ln/>
          <a:effectLst>
            <a:outerShdw sx="100000" sy="100000" kx="0" ky="0" algn="bl" rotWithShape="0" blurRad="63500" dist="25400" dir="5400000">
              <a:srgbClr val="9AA7B5">
                <a:alpha val="22000"/>
              </a:srgbClr>
            </a:outerShdw>
          </a:effectLst>
        </p:spPr>
      </p:sp>
      <p:sp>
        <p:nvSpPr>
          <p:cNvPr id="10" name="Shape 7"/>
          <p:cNvSpPr/>
          <p:nvPr/>
        </p:nvSpPr>
        <p:spPr>
          <a:xfrm>
            <a:off x="6583680" y="2011680"/>
            <a:ext cx="822960" cy="822960"/>
          </a:xfrm>
          <a:prstGeom prst="ellipse">
            <a:avLst/>
          </a:prstGeom>
          <a:solidFill>
            <a:srgbClr val="1C7293"/>
          </a:solidFill>
          <a:ln/>
        </p:spPr>
      </p:sp>
      <p:pic>
        <p:nvPicPr>
          <p:cNvPr id="11" name="Image 1" descr="/home/claude/deck/icon_flag.png">    </p:cNvPr>
          <p:cNvPicPr>
            <a:picLocks noChangeAspect="1"/>
          </p:cNvPicPr>
          <p:nvPr/>
        </p:nvPicPr>
        <p:blipFill>
          <a:blip r:embed="rId2"/>
          <a:stretch>
            <a:fillRect/>
          </a:stretch>
        </p:blipFill>
        <p:spPr>
          <a:xfrm>
            <a:off x="6797650" y="2225650"/>
            <a:ext cx="395021" cy="395021"/>
          </a:xfrm>
          <a:prstGeom prst="rect">
            <a:avLst/>
          </a:prstGeom>
        </p:spPr>
      </p:pic>
      <p:sp>
        <p:nvSpPr>
          <p:cNvPr id="12" name="Text 8"/>
          <p:cNvSpPr/>
          <p:nvPr/>
        </p:nvSpPr>
        <p:spPr>
          <a:xfrm>
            <a:off x="7589520" y="2103120"/>
            <a:ext cx="3931920" cy="640080"/>
          </a:xfrm>
          <a:prstGeom prst="rect">
            <a:avLst/>
          </a:prstGeom>
          <a:noFill/>
          <a:ln/>
        </p:spPr>
        <p:txBody>
          <a:bodyPr wrap="square" rtlCol="0" anchor="ctr"/>
          <a:lstStyle/>
          <a:p>
            <a:pPr indent="0" marL="0">
              <a:buNone/>
            </a:pPr>
            <a:r>
              <a:rPr lang="en-US" sz="2000" b="1" dirty="0">
                <a:solidFill>
                  <a:srgbClr val="21295C"/>
                </a:solidFill>
                <a:latin typeface="Cambria" pitchFamily="34" charset="0"/>
                <a:ea typeface="Cambria" pitchFamily="34" charset="-122"/>
                <a:cs typeface="Cambria" pitchFamily="34" charset="-120"/>
              </a:rPr>
              <a:t>Janubiy Koreya</a:t>
            </a:r>
            <a:endParaRPr lang="en-US" sz="2000" dirty="0"/>
          </a:p>
        </p:txBody>
      </p:sp>
      <p:sp>
        <p:nvSpPr>
          <p:cNvPr id="13" name="Text 9"/>
          <p:cNvSpPr/>
          <p:nvPr/>
        </p:nvSpPr>
        <p:spPr>
          <a:xfrm>
            <a:off x="6629400" y="3154680"/>
            <a:ext cx="4754880" cy="2926080"/>
          </a:xfrm>
          <a:prstGeom prst="rect">
            <a:avLst/>
          </a:prstGeom>
          <a:noFill/>
          <a:ln/>
        </p:spPr>
        <p:txBody>
          <a:bodyPr wrap="square" rtlCol="0" anchor="ctr"/>
          <a:lstStyle/>
          <a:p>
            <a:pPr indent="0" marL="0">
              <a:lnSpc>
                <a:spcPct val="130000"/>
              </a:lnSpc>
              <a:buNone/>
            </a:pPr>
            <a:r>
              <a:rPr lang="en-US" sz="1350" dirty="0">
                <a:solidFill>
                  <a:srgbClr val="20242C"/>
                </a:solidFill>
                <a:latin typeface="Calibri" pitchFamily="34" charset="0"/>
                <a:ea typeface="Calibri" pitchFamily="34" charset="-122"/>
                <a:cs typeface="Calibri" pitchFamily="34" charset="-120"/>
              </a:rPr>
              <a:t>Barcha maktablarda yuqori tezlikdagi internet va raqamli darsliklar joriy etilgan. Ta'limda AI robototexnika va “smart-sinf” loyihalari amalga oshirilmoqda.</a:t>
            </a:r>
            <a:endParaRPr lang="en-US" sz="1350" dirty="0"/>
          </a:p>
        </p:txBody>
      </p:sp>
      <p:sp>
        <p:nvSpPr>
          <p:cNvPr id="14" name="Text 10"/>
          <p:cNvSpPr/>
          <p:nvPr/>
        </p:nvSpPr>
        <p:spPr>
          <a:xfrm>
            <a:off x="11475720" y="6473952"/>
            <a:ext cx="548640" cy="274320"/>
          </a:xfrm>
          <a:prstGeom prst="rect">
            <a:avLst/>
          </a:prstGeom>
          <a:noFill/>
          <a:ln/>
        </p:spPr>
        <p:txBody>
          <a:bodyPr wrap="square" rtlCol="0" anchor="ctr"/>
          <a:lstStyle/>
          <a:p>
            <a:pPr algn="r" indent="0" marL="0">
              <a:buNone/>
            </a:pPr>
            <a:r>
              <a:rPr lang="en-US" sz="1000" dirty="0">
                <a:solidFill>
                  <a:srgbClr val="5B6675"/>
                </a:solidFill>
                <a:latin typeface="Calibri" pitchFamily="34" charset="0"/>
                <a:ea typeface="Calibri" pitchFamily="34" charset="-122"/>
                <a:cs typeface="Calibri" pitchFamily="34" charset="-120"/>
              </a:rPr>
              <a:t>20</a:t>
            </a:r>
            <a:endParaRPr lang="en-US" sz="1000" dirty="0"/>
          </a:p>
        </p:txBody>
      </p:sp>
      <p:sp>
        <p:nvSpPr>
          <p:cNvPr id="15" name="Text 11"/>
          <p:cNvSpPr/>
          <p:nvPr/>
        </p:nvSpPr>
        <p:spPr>
          <a:xfrm>
            <a:off x="548640" y="6473952"/>
            <a:ext cx="3657600" cy="274320"/>
          </a:xfrm>
          <a:prstGeom prst="rect">
            <a:avLst/>
          </a:prstGeom>
          <a:noFill/>
          <a:ln/>
        </p:spPr>
        <p:txBody>
          <a:bodyPr wrap="square" rtlCol="0" anchor="ctr"/>
          <a:lstStyle/>
          <a:p>
            <a:pPr indent="0" marL="0">
              <a:buNone/>
            </a:pPr>
            <a:r>
              <a:rPr lang="en-US" sz="900" spc="100" kern="0" dirty="0">
                <a:solidFill>
                  <a:srgbClr val="5B6675"/>
                </a:solidFill>
                <a:latin typeface="Calibri" pitchFamily="34" charset="0"/>
                <a:ea typeface="Calibri" pitchFamily="34" charset="-122"/>
                <a:cs typeface="Calibri" pitchFamily="34" charset="-120"/>
              </a:rPr>
              <a:t>RAQAMLI TA'LIM</a:t>
            </a:r>
            <a:endParaRPr lang="en-US" sz="900" dirty="0"/>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name="Slide 21">
    <p:bg>
      <p:bgPr>
        <a:solidFill>
          <a:srgbClr val="F4F8FA"/>
        </a:solidFill>
      </p:bgPr>
    </p:bg>
    <p:spTree>
      <p:nvGrpSpPr>
        <p:cNvPr id="1" name=""/>
        <p:cNvGrpSpPr/>
        <p:nvPr/>
      </p:nvGrpSpPr>
      <p:grpSpPr>
        <a:xfrm>
          <a:off x="0" y="0"/>
          <a:ext cx="0" cy="0"/>
          <a:chOff x="0" y="0"/>
          <a:chExt cx="0" cy="0"/>
        </a:xfrm>
      </p:grpSpPr>
      <p:sp>
        <p:nvSpPr>
          <p:cNvPr id="2" name="Text 0"/>
          <p:cNvSpPr/>
          <p:nvPr/>
        </p:nvSpPr>
        <p:spPr>
          <a:xfrm>
            <a:off x="548640" y="384048"/>
            <a:ext cx="7315200" cy="320040"/>
          </a:xfrm>
          <a:prstGeom prst="rect">
            <a:avLst/>
          </a:prstGeom>
          <a:noFill/>
          <a:ln/>
        </p:spPr>
        <p:txBody>
          <a:bodyPr wrap="square" rtlCol="0" anchor="ctr"/>
          <a:lstStyle/>
          <a:p>
            <a:pPr indent="0" marL="0">
              <a:buNone/>
            </a:pPr>
            <a:r>
              <a:rPr lang="en-US" sz="1200" b="1" spc="200" kern="0" dirty="0">
                <a:solidFill>
                  <a:srgbClr val="1C7293"/>
                </a:solidFill>
                <a:latin typeface="Calibri" pitchFamily="34" charset="0"/>
                <a:ea typeface="Calibri" pitchFamily="34" charset="-122"/>
                <a:cs typeface="Calibri" pitchFamily="34" charset="-120"/>
              </a:rPr>
              <a:t>05 — XORIJIY TAJRIBA</a:t>
            </a:r>
            <a:endParaRPr lang="en-US" sz="1200" dirty="0"/>
          </a:p>
        </p:txBody>
      </p:sp>
      <p:sp>
        <p:nvSpPr>
          <p:cNvPr id="3" name="Text 1"/>
          <p:cNvSpPr/>
          <p:nvPr/>
        </p:nvSpPr>
        <p:spPr>
          <a:xfrm>
            <a:off x="548640" y="658368"/>
            <a:ext cx="11064240" cy="822960"/>
          </a:xfrm>
          <a:prstGeom prst="rect">
            <a:avLst/>
          </a:prstGeom>
          <a:noFill/>
          <a:ln/>
        </p:spPr>
        <p:txBody>
          <a:bodyPr wrap="square" rtlCol="0" anchor="ctr"/>
          <a:lstStyle/>
          <a:p>
            <a:pPr algn="l" indent="0" marL="0">
              <a:buNone/>
            </a:pPr>
            <a:r>
              <a:rPr lang="en-US" sz="3000" b="1" dirty="0">
                <a:solidFill>
                  <a:srgbClr val="21295C"/>
                </a:solidFill>
                <a:latin typeface="Cambria" pitchFamily="34" charset="0"/>
                <a:ea typeface="Cambria" pitchFamily="34" charset="-122"/>
                <a:cs typeface="Cambria" pitchFamily="34" charset="-120"/>
              </a:rPr>
              <a:t>Xorijiy tajriba: Estoniya va Xitoy</a:t>
            </a:r>
            <a:endParaRPr lang="en-US" sz="3000" dirty="0"/>
          </a:p>
        </p:txBody>
      </p:sp>
      <p:sp>
        <p:nvSpPr>
          <p:cNvPr id="4" name="Shape 2"/>
          <p:cNvSpPr/>
          <p:nvPr/>
        </p:nvSpPr>
        <p:spPr>
          <a:xfrm>
            <a:off x="548640" y="1691640"/>
            <a:ext cx="5486400" cy="4572000"/>
          </a:xfrm>
          <a:prstGeom prst="roundRect">
            <a:avLst>
              <a:gd name="adj" fmla="val 1600"/>
            </a:avLst>
          </a:prstGeom>
          <a:solidFill>
            <a:srgbClr val="065A82"/>
          </a:solidFill>
          <a:ln/>
        </p:spPr>
      </p:sp>
      <p:sp>
        <p:nvSpPr>
          <p:cNvPr id="5" name="Shape 3"/>
          <p:cNvSpPr/>
          <p:nvPr/>
        </p:nvSpPr>
        <p:spPr>
          <a:xfrm>
            <a:off x="868680" y="2011680"/>
            <a:ext cx="822960" cy="822960"/>
          </a:xfrm>
          <a:prstGeom prst="ellipse">
            <a:avLst/>
          </a:prstGeom>
          <a:solidFill>
            <a:srgbClr val="F2A93B"/>
          </a:solidFill>
          <a:ln/>
        </p:spPr>
      </p:sp>
      <p:pic>
        <p:nvPicPr>
          <p:cNvPr id="6" name="Image 0" descr="/home/claude/deck/icon_flag.png">    </p:cNvPr>
          <p:cNvPicPr>
            <a:picLocks noChangeAspect="1"/>
          </p:cNvPicPr>
          <p:nvPr/>
        </p:nvPicPr>
        <p:blipFill>
          <a:blip r:embed="rId1"/>
          <a:stretch>
            <a:fillRect/>
          </a:stretch>
        </p:blipFill>
        <p:spPr>
          <a:xfrm>
            <a:off x="1082650" y="2225650"/>
            <a:ext cx="395021" cy="395021"/>
          </a:xfrm>
          <a:prstGeom prst="rect">
            <a:avLst/>
          </a:prstGeom>
        </p:spPr>
      </p:pic>
      <p:sp>
        <p:nvSpPr>
          <p:cNvPr id="7" name="Text 4"/>
          <p:cNvSpPr/>
          <p:nvPr/>
        </p:nvSpPr>
        <p:spPr>
          <a:xfrm>
            <a:off x="1874520" y="2103120"/>
            <a:ext cx="3931920" cy="640080"/>
          </a:xfrm>
          <a:prstGeom prst="rect">
            <a:avLst/>
          </a:prstGeom>
          <a:noFill/>
          <a:ln/>
        </p:spPr>
        <p:txBody>
          <a:bodyPr wrap="square" rtlCol="0" anchor="ctr"/>
          <a:lstStyle/>
          <a:p>
            <a:pPr indent="0" marL="0">
              <a:buNone/>
            </a:pPr>
            <a:r>
              <a:rPr lang="en-US" sz="2000" b="1" dirty="0">
                <a:solidFill>
                  <a:srgbClr val="FFFFFF"/>
                </a:solidFill>
                <a:latin typeface="Cambria" pitchFamily="34" charset="0"/>
                <a:ea typeface="Cambria" pitchFamily="34" charset="-122"/>
                <a:cs typeface="Cambria" pitchFamily="34" charset="-120"/>
              </a:rPr>
              <a:t>Estoniya</a:t>
            </a:r>
            <a:endParaRPr lang="en-US" sz="2000" dirty="0"/>
          </a:p>
        </p:txBody>
      </p:sp>
      <p:sp>
        <p:nvSpPr>
          <p:cNvPr id="8" name="Text 5"/>
          <p:cNvSpPr/>
          <p:nvPr/>
        </p:nvSpPr>
        <p:spPr>
          <a:xfrm>
            <a:off x="914400" y="3154680"/>
            <a:ext cx="4754880" cy="2926080"/>
          </a:xfrm>
          <a:prstGeom prst="rect">
            <a:avLst/>
          </a:prstGeom>
          <a:noFill/>
          <a:ln/>
        </p:spPr>
        <p:txBody>
          <a:bodyPr wrap="square" rtlCol="0" anchor="ctr"/>
          <a:lstStyle/>
          <a:p>
            <a:pPr indent="0" marL="0">
              <a:lnSpc>
                <a:spcPct val="130000"/>
              </a:lnSpc>
              <a:buNone/>
            </a:pPr>
            <a:r>
              <a:rPr lang="en-US" sz="1350" dirty="0">
                <a:solidFill>
                  <a:srgbClr val="E4ECF3"/>
                </a:solidFill>
                <a:latin typeface="Calibri" pitchFamily="34" charset="0"/>
                <a:ea typeface="Calibri" pitchFamily="34" charset="-122"/>
                <a:cs typeface="Calibri" pitchFamily="34" charset="-120"/>
              </a:rPr>
              <a:t>Dunyodagi eng “raqamlashgan” davlatlardan biri. “e-School” milliy tizimi orqali barcha maktablar yagona elektron kundalik va davomat tizimiga ulangan.</a:t>
            </a:r>
            <a:endParaRPr lang="en-US" sz="1350" dirty="0"/>
          </a:p>
        </p:txBody>
      </p:sp>
      <p:sp>
        <p:nvSpPr>
          <p:cNvPr id="9" name="Shape 6"/>
          <p:cNvSpPr/>
          <p:nvPr/>
        </p:nvSpPr>
        <p:spPr>
          <a:xfrm>
            <a:off x="6263640" y="1691640"/>
            <a:ext cx="5486400" cy="4572000"/>
          </a:xfrm>
          <a:prstGeom prst="roundRect">
            <a:avLst>
              <a:gd name="adj" fmla="val 1600"/>
            </a:avLst>
          </a:prstGeom>
          <a:solidFill>
            <a:srgbClr val="21295C"/>
          </a:solidFill>
          <a:ln/>
        </p:spPr>
      </p:sp>
      <p:sp>
        <p:nvSpPr>
          <p:cNvPr id="10" name="Shape 7"/>
          <p:cNvSpPr/>
          <p:nvPr/>
        </p:nvSpPr>
        <p:spPr>
          <a:xfrm>
            <a:off x="6583680" y="2011680"/>
            <a:ext cx="822960" cy="822960"/>
          </a:xfrm>
          <a:prstGeom prst="ellipse">
            <a:avLst/>
          </a:prstGeom>
          <a:solidFill>
            <a:srgbClr val="F2A93B"/>
          </a:solidFill>
          <a:ln/>
        </p:spPr>
      </p:sp>
      <p:pic>
        <p:nvPicPr>
          <p:cNvPr id="11" name="Image 1" descr="/home/claude/deck/icon_flag.png">    </p:cNvPr>
          <p:cNvPicPr>
            <a:picLocks noChangeAspect="1"/>
          </p:cNvPicPr>
          <p:nvPr/>
        </p:nvPicPr>
        <p:blipFill>
          <a:blip r:embed="rId2"/>
          <a:stretch>
            <a:fillRect/>
          </a:stretch>
        </p:blipFill>
        <p:spPr>
          <a:xfrm>
            <a:off x="6797650" y="2225650"/>
            <a:ext cx="395021" cy="395021"/>
          </a:xfrm>
          <a:prstGeom prst="rect">
            <a:avLst/>
          </a:prstGeom>
        </p:spPr>
      </p:pic>
      <p:sp>
        <p:nvSpPr>
          <p:cNvPr id="12" name="Text 8"/>
          <p:cNvSpPr/>
          <p:nvPr/>
        </p:nvSpPr>
        <p:spPr>
          <a:xfrm>
            <a:off x="7589520" y="2103120"/>
            <a:ext cx="3931920" cy="640080"/>
          </a:xfrm>
          <a:prstGeom prst="rect">
            <a:avLst/>
          </a:prstGeom>
          <a:noFill/>
          <a:ln/>
        </p:spPr>
        <p:txBody>
          <a:bodyPr wrap="square" rtlCol="0" anchor="ctr"/>
          <a:lstStyle/>
          <a:p>
            <a:pPr indent="0" marL="0">
              <a:buNone/>
            </a:pPr>
            <a:r>
              <a:rPr lang="en-US" sz="2000" b="1" dirty="0">
                <a:solidFill>
                  <a:srgbClr val="FFFFFF"/>
                </a:solidFill>
                <a:latin typeface="Cambria" pitchFamily="34" charset="0"/>
                <a:ea typeface="Cambria" pitchFamily="34" charset="-122"/>
                <a:cs typeface="Cambria" pitchFamily="34" charset="-120"/>
              </a:rPr>
              <a:t>Xitoy</a:t>
            </a:r>
            <a:endParaRPr lang="en-US" sz="2000" dirty="0"/>
          </a:p>
        </p:txBody>
      </p:sp>
      <p:sp>
        <p:nvSpPr>
          <p:cNvPr id="13" name="Text 9"/>
          <p:cNvSpPr/>
          <p:nvPr/>
        </p:nvSpPr>
        <p:spPr>
          <a:xfrm>
            <a:off x="6629400" y="3154680"/>
            <a:ext cx="4754880" cy="2926080"/>
          </a:xfrm>
          <a:prstGeom prst="rect">
            <a:avLst/>
          </a:prstGeom>
          <a:noFill/>
          <a:ln/>
        </p:spPr>
        <p:txBody>
          <a:bodyPr wrap="square" rtlCol="0" anchor="ctr"/>
          <a:lstStyle/>
          <a:p>
            <a:pPr indent="0" marL="0">
              <a:lnSpc>
                <a:spcPct val="130000"/>
              </a:lnSpc>
              <a:buNone/>
            </a:pPr>
            <a:r>
              <a:rPr lang="en-US" sz="1350" dirty="0">
                <a:solidFill>
                  <a:srgbClr val="E4ECF3"/>
                </a:solidFill>
                <a:latin typeface="Calibri" pitchFamily="34" charset="0"/>
                <a:ea typeface="Calibri" pitchFamily="34" charset="-122"/>
                <a:cs typeface="Calibri" pitchFamily="34" charset="-120"/>
              </a:rPr>
              <a:t>Katta ma'lumotlar va AI asosida millionlab o'quvchi uchun moslashuvchan (adaptiv) ta'lim platformalari — masalan, Squirrel AI keng qo'llanilmoqda.</a:t>
            </a:r>
            <a:endParaRPr lang="en-US" sz="1350" dirty="0"/>
          </a:p>
        </p:txBody>
      </p:sp>
      <p:sp>
        <p:nvSpPr>
          <p:cNvPr id="14" name="Text 10"/>
          <p:cNvSpPr/>
          <p:nvPr/>
        </p:nvSpPr>
        <p:spPr>
          <a:xfrm>
            <a:off x="11475720" y="6473952"/>
            <a:ext cx="548640" cy="274320"/>
          </a:xfrm>
          <a:prstGeom prst="rect">
            <a:avLst/>
          </a:prstGeom>
          <a:noFill/>
          <a:ln/>
        </p:spPr>
        <p:txBody>
          <a:bodyPr wrap="square" rtlCol="0" anchor="ctr"/>
          <a:lstStyle/>
          <a:p>
            <a:pPr algn="r" indent="0" marL="0">
              <a:buNone/>
            </a:pPr>
            <a:r>
              <a:rPr lang="en-US" sz="1000" dirty="0">
                <a:solidFill>
                  <a:srgbClr val="5B6675"/>
                </a:solidFill>
                <a:latin typeface="Calibri" pitchFamily="34" charset="0"/>
                <a:ea typeface="Calibri" pitchFamily="34" charset="-122"/>
                <a:cs typeface="Calibri" pitchFamily="34" charset="-120"/>
              </a:rPr>
              <a:t>21</a:t>
            </a:r>
            <a:endParaRPr lang="en-US" sz="1000" dirty="0"/>
          </a:p>
        </p:txBody>
      </p:sp>
      <p:sp>
        <p:nvSpPr>
          <p:cNvPr id="15" name="Text 11"/>
          <p:cNvSpPr/>
          <p:nvPr/>
        </p:nvSpPr>
        <p:spPr>
          <a:xfrm>
            <a:off x="548640" y="6473952"/>
            <a:ext cx="3657600" cy="274320"/>
          </a:xfrm>
          <a:prstGeom prst="rect">
            <a:avLst/>
          </a:prstGeom>
          <a:noFill/>
          <a:ln/>
        </p:spPr>
        <p:txBody>
          <a:bodyPr wrap="square" rtlCol="0" anchor="ctr"/>
          <a:lstStyle/>
          <a:p>
            <a:pPr indent="0" marL="0">
              <a:buNone/>
            </a:pPr>
            <a:r>
              <a:rPr lang="en-US" sz="900" spc="100" kern="0" dirty="0">
                <a:solidFill>
                  <a:srgbClr val="5B6675"/>
                </a:solidFill>
                <a:latin typeface="Calibri" pitchFamily="34" charset="0"/>
                <a:ea typeface="Calibri" pitchFamily="34" charset="-122"/>
                <a:cs typeface="Calibri" pitchFamily="34" charset="-120"/>
              </a:rPr>
              <a:t>RAQAMLI TA'LIM</a:t>
            </a:r>
            <a:endParaRPr lang="en-US" sz="900" dirty="0"/>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name="Slide 22">
    <p:bg>
      <p:bgPr>
        <a:solidFill>
          <a:srgbClr val="F4F8FA"/>
        </a:solidFill>
      </p:bgPr>
    </p:bg>
    <p:spTree>
      <p:nvGrpSpPr>
        <p:cNvPr id="1" name=""/>
        <p:cNvGrpSpPr/>
        <p:nvPr/>
      </p:nvGrpSpPr>
      <p:grpSpPr>
        <a:xfrm>
          <a:off x="0" y="0"/>
          <a:ext cx="0" cy="0"/>
          <a:chOff x="0" y="0"/>
          <a:chExt cx="0" cy="0"/>
        </a:xfrm>
      </p:grpSpPr>
      <p:sp>
        <p:nvSpPr>
          <p:cNvPr id="2" name="Text 0"/>
          <p:cNvSpPr/>
          <p:nvPr/>
        </p:nvSpPr>
        <p:spPr>
          <a:xfrm>
            <a:off x="548640" y="384048"/>
            <a:ext cx="7315200" cy="320040"/>
          </a:xfrm>
          <a:prstGeom prst="rect">
            <a:avLst/>
          </a:prstGeom>
          <a:noFill/>
          <a:ln/>
        </p:spPr>
        <p:txBody>
          <a:bodyPr wrap="square" rtlCol="0" anchor="ctr"/>
          <a:lstStyle/>
          <a:p>
            <a:pPr indent="0" marL="0">
              <a:buNone/>
            </a:pPr>
            <a:r>
              <a:rPr lang="en-US" sz="1200" b="1" spc="200" kern="0" dirty="0">
                <a:solidFill>
                  <a:srgbClr val="1C7293"/>
                </a:solidFill>
                <a:latin typeface="Calibri" pitchFamily="34" charset="0"/>
                <a:ea typeface="Calibri" pitchFamily="34" charset="-122"/>
                <a:cs typeface="Calibri" pitchFamily="34" charset="-120"/>
              </a:rPr>
              <a:t>05 — XORIJIY TAJRIBA</a:t>
            </a:r>
            <a:endParaRPr lang="en-US" sz="1200" dirty="0"/>
          </a:p>
        </p:txBody>
      </p:sp>
      <p:sp>
        <p:nvSpPr>
          <p:cNvPr id="3" name="Text 1"/>
          <p:cNvSpPr/>
          <p:nvPr/>
        </p:nvSpPr>
        <p:spPr>
          <a:xfrm>
            <a:off x="548640" y="658368"/>
            <a:ext cx="11064240" cy="822960"/>
          </a:xfrm>
          <a:prstGeom prst="rect">
            <a:avLst/>
          </a:prstGeom>
          <a:noFill/>
          <a:ln/>
        </p:spPr>
        <p:txBody>
          <a:bodyPr wrap="square" rtlCol="0" anchor="ctr"/>
          <a:lstStyle/>
          <a:p>
            <a:pPr algn="l" indent="0" marL="0">
              <a:buNone/>
            </a:pPr>
            <a:r>
              <a:rPr lang="en-US" sz="3000" b="1" dirty="0">
                <a:solidFill>
                  <a:srgbClr val="21295C"/>
                </a:solidFill>
                <a:latin typeface="Cambria" pitchFamily="34" charset="0"/>
                <a:ea typeface="Cambria" pitchFamily="34" charset="-122"/>
                <a:cs typeface="Cambria" pitchFamily="34" charset="-120"/>
              </a:rPr>
              <a:t>Xorijiy tajriba: Singapur va Finlyandiya</a:t>
            </a:r>
            <a:endParaRPr lang="en-US" sz="3000" dirty="0"/>
          </a:p>
        </p:txBody>
      </p:sp>
      <p:sp>
        <p:nvSpPr>
          <p:cNvPr id="4" name="Shape 2"/>
          <p:cNvSpPr/>
          <p:nvPr/>
        </p:nvSpPr>
        <p:spPr>
          <a:xfrm>
            <a:off x="548640" y="1691640"/>
            <a:ext cx="5486400" cy="4572000"/>
          </a:xfrm>
          <a:prstGeom prst="roundRect">
            <a:avLst>
              <a:gd name="adj" fmla="val 1600"/>
            </a:avLst>
          </a:prstGeom>
          <a:solidFill>
            <a:srgbClr val="FFFFFF"/>
          </a:solidFill>
          <a:ln/>
          <a:effectLst>
            <a:outerShdw sx="100000" sy="100000" kx="0" ky="0" algn="bl" rotWithShape="0" blurRad="63500" dist="25400" dir="5400000">
              <a:srgbClr val="9AA7B5">
                <a:alpha val="22000"/>
              </a:srgbClr>
            </a:outerShdw>
          </a:effectLst>
        </p:spPr>
      </p:sp>
      <p:sp>
        <p:nvSpPr>
          <p:cNvPr id="5" name="Shape 3"/>
          <p:cNvSpPr/>
          <p:nvPr/>
        </p:nvSpPr>
        <p:spPr>
          <a:xfrm>
            <a:off x="868680" y="2011680"/>
            <a:ext cx="822960" cy="822960"/>
          </a:xfrm>
          <a:prstGeom prst="ellipse">
            <a:avLst/>
          </a:prstGeom>
          <a:solidFill>
            <a:srgbClr val="1C7293"/>
          </a:solidFill>
          <a:ln/>
        </p:spPr>
      </p:sp>
      <p:pic>
        <p:nvPicPr>
          <p:cNvPr id="6" name="Image 0" descr="/home/claude/deck/icon_flag.png">    </p:cNvPr>
          <p:cNvPicPr>
            <a:picLocks noChangeAspect="1"/>
          </p:cNvPicPr>
          <p:nvPr/>
        </p:nvPicPr>
        <p:blipFill>
          <a:blip r:embed="rId1"/>
          <a:stretch>
            <a:fillRect/>
          </a:stretch>
        </p:blipFill>
        <p:spPr>
          <a:xfrm>
            <a:off x="1082650" y="2225650"/>
            <a:ext cx="395021" cy="395021"/>
          </a:xfrm>
          <a:prstGeom prst="rect">
            <a:avLst/>
          </a:prstGeom>
        </p:spPr>
      </p:pic>
      <p:sp>
        <p:nvSpPr>
          <p:cNvPr id="7" name="Text 4"/>
          <p:cNvSpPr/>
          <p:nvPr/>
        </p:nvSpPr>
        <p:spPr>
          <a:xfrm>
            <a:off x="1874520" y="2103120"/>
            <a:ext cx="3931920" cy="640080"/>
          </a:xfrm>
          <a:prstGeom prst="rect">
            <a:avLst/>
          </a:prstGeom>
          <a:noFill/>
          <a:ln/>
        </p:spPr>
        <p:txBody>
          <a:bodyPr wrap="square" rtlCol="0" anchor="ctr"/>
          <a:lstStyle/>
          <a:p>
            <a:pPr indent="0" marL="0">
              <a:buNone/>
            </a:pPr>
            <a:r>
              <a:rPr lang="en-US" sz="2000" b="1" dirty="0">
                <a:solidFill>
                  <a:srgbClr val="21295C"/>
                </a:solidFill>
                <a:latin typeface="Cambria" pitchFamily="34" charset="0"/>
                <a:ea typeface="Cambria" pitchFamily="34" charset="-122"/>
                <a:cs typeface="Cambria" pitchFamily="34" charset="-120"/>
              </a:rPr>
              <a:t>Singapur</a:t>
            </a:r>
            <a:endParaRPr lang="en-US" sz="2000" dirty="0"/>
          </a:p>
        </p:txBody>
      </p:sp>
      <p:sp>
        <p:nvSpPr>
          <p:cNvPr id="8" name="Text 5"/>
          <p:cNvSpPr/>
          <p:nvPr/>
        </p:nvSpPr>
        <p:spPr>
          <a:xfrm>
            <a:off x="914400" y="3154680"/>
            <a:ext cx="4754880" cy="2926080"/>
          </a:xfrm>
          <a:prstGeom prst="rect">
            <a:avLst/>
          </a:prstGeom>
          <a:noFill/>
          <a:ln/>
        </p:spPr>
        <p:txBody>
          <a:bodyPr wrap="square" rtlCol="0" anchor="ctr"/>
          <a:lstStyle/>
          <a:p>
            <a:pPr indent="0" marL="0">
              <a:lnSpc>
                <a:spcPct val="130000"/>
              </a:lnSpc>
              <a:buNone/>
            </a:pPr>
            <a:r>
              <a:rPr lang="en-US" sz="1350" dirty="0">
                <a:solidFill>
                  <a:srgbClr val="20242C"/>
                </a:solidFill>
                <a:latin typeface="Calibri" pitchFamily="34" charset="0"/>
                <a:ea typeface="Calibri" pitchFamily="34" charset="-122"/>
                <a:cs typeface="Calibri" pitchFamily="34" charset="-120"/>
              </a:rPr>
              <a:t>“Smart Nation” strategiyasi doirasida “Student Learning Space” milliy raqamli ta'lim platformasi barcha maktab o'quvchilari uchun bepul foydalaniladi.</a:t>
            </a:r>
            <a:endParaRPr lang="en-US" sz="1350" dirty="0"/>
          </a:p>
        </p:txBody>
      </p:sp>
      <p:sp>
        <p:nvSpPr>
          <p:cNvPr id="9" name="Shape 6"/>
          <p:cNvSpPr/>
          <p:nvPr/>
        </p:nvSpPr>
        <p:spPr>
          <a:xfrm>
            <a:off x="6263640" y="1691640"/>
            <a:ext cx="5486400" cy="4572000"/>
          </a:xfrm>
          <a:prstGeom prst="roundRect">
            <a:avLst>
              <a:gd name="adj" fmla="val 1600"/>
            </a:avLst>
          </a:prstGeom>
          <a:solidFill>
            <a:srgbClr val="FFFFFF"/>
          </a:solidFill>
          <a:ln/>
          <a:effectLst>
            <a:outerShdw sx="100000" sy="100000" kx="0" ky="0" algn="bl" rotWithShape="0" blurRad="63500" dist="25400" dir="5400000">
              <a:srgbClr val="9AA7B5">
                <a:alpha val="22000"/>
              </a:srgbClr>
            </a:outerShdw>
          </a:effectLst>
        </p:spPr>
      </p:sp>
      <p:sp>
        <p:nvSpPr>
          <p:cNvPr id="10" name="Shape 7"/>
          <p:cNvSpPr/>
          <p:nvPr/>
        </p:nvSpPr>
        <p:spPr>
          <a:xfrm>
            <a:off x="6583680" y="2011680"/>
            <a:ext cx="822960" cy="822960"/>
          </a:xfrm>
          <a:prstGeom prst="ellipse">
            <a:avLst/>
          </a:prstGeom>
          <a:solidFill>
            <a:srgbClr val="065A82"/>
          </a:solidFill>
          <a:ln/>
        </p:spPr>
      </p:sp>
      <p:pic>
        <p:nvPicPr>
          <p:cNvPr id="11" name="Image 1" descr="/home/claude/deck/icon_flag.png">    </p:cNvPr>
          <p:cNvPicPr>
            <a:picLocks noChangeAspect="1"/>
          </p:cNvPicPr>
          <p:nvPr/>
        </p:nvPicPr>
        <p:blipFill>
          <a:blip r:embed="rId2"/>
          <a:stretch>
            <a:fillRect/>
          </a:stretch>
        </p:blipFill>
        <p:spPr>
          <a:xfrm>
            <a:off x="6797650" y="2225650"/>
            <a:ext cx="395021" cy="395021"/>
          </a:xfrm>
          <a:prstGeom prst="rect">
            <a:avLst/>
          </a:prstGeom>
        </p:spPr>
      </p:pic>
      <p:sp>
        <p:nvSpPr>
          <p:cNvPr id="12" name="Text 8"/>
          <p:cNvSpPr/>
          <p:nvPr/>
        </p:nvSpPr>
        <p:spPr>
          <a:xfrm>
            <a:off x="7589520" y="2103120"/>
            <a:ext cx="3931920" cy="640080"/>
          </a:xfrm>
          <a:prstGeom prst="rect">
            <a:avLst/>
          </a:prstGeom>
          <a:noFill/>
          <a:ln/>
        </p:spPr>
        <p:txBody>
          <a:bodyPr wrap="square" rtlCol="0" anchor="ctr"/>
          <a:lstStyle/>
          <a:p>
            <a:pPr indent="0" marL="0">
              <a:buNone/>
            </a:pPr>
            <a:r>
              <a:rPr lang="en-US" sz="2000" b="1" dirty="0">
                <a:solidFill>
                  <a:srgbClr val="21295C"/>
                </a:solidFill>
                <a:latin typeface="Cambria" pitchFamily="34" charset="0"/>
                <a:ea typeface="Cambria" pitchFamily="34" charset="-122"/>
                <a:cs typeface="Cambria" pitchFamily="34" charset="-120"/>
              </a:rPr>
              <a:t>Finlyandiya</a:t>
            </a:r>
            <a:endParaRPr lang="en-US" sz="2000" dirty="0"/>
          </a:p>
        </p:txBody>
      </p:sp>
      <p:sp>
        <p:nvSpPr>
          <p:cNvPr id="13" name="Text 9"/>
          <p:cNvSpPr/>
          <p:nvPr/>
        </p:nvSpPr>
        <p:spPr>
          <a:xfrm>
            <a:off x="6629400" y="3154680"/>
            <a:ext cx="4754880" cy="2926080"/>
          </a:xfrm>
          <a:prstGeom prst="rect">
            <a:avLst/>
          </a:prstGeom>
          <a:noFill/>
          <a:ln/>
        </p:spPr>
        <p:txBody>
          <a:bodyPr wrap="square" rtlCol="0" anchor="ctr"/>
          <a:lstStyle/>
          <a:p>
            <a:pPr indent="0" marL="0">
              <a:lnSpc>
                <a:spcPct val="130000"/>
              </a:lnSpc>
              <a:buNone/>
            </a:pPr>
            <a:r>
              <a:rPr lang="en-US" sz="1350" dirty="0">
                <a:solidFill>
                  <a:srgbClr val="20242C"/>
                </a:solidFill>
                <a:latin typeface="Calibri" pitchFamily="34" charset="0"/>
                <a:ea typeface="Calibri" pitchFamily="34" charset="-122"/>
                <a:cs typeface="Calibri" pitchFamily="34" charset="-120"/>
              </a:rPr>
              <a:t>O'qituvchilarning raqamli malakasini oshirishga alohida e'tibor qaratiladi; texnologiya pedagogik maqsadga xizmat qiladigan vosita sifatida qaraladi.</a:t>
            </a:r>
            <a:endParaRPr lang="en-US" sz="1350" dirty="0"/>
          </a:p>
        </p:txBody>
      </p:sp>
      <p:sp>
        <p:nvSpPr>
          <p:cNvPr id="14" name="Text 10"/>
          <p:cNvSpPr/>
          <p:nvPr/>
        </p:nvSpPr>
        <p:spPr>
          <a:xfrm>
            <a:off x="11475720" y="6473952"/>
            <a:ext cx="548640" cy="274320"/>
          </a:xfrm>
          <a:prstGeom prst="rect">
            <a:avLst/>
          </a:prstGeom>
          <a:noFill/>
          <a:ln/>
        </p:spPr>
        <p:txBody>
          <a:bodyPr wrap="square" rtlCol="0" anchor="ctr"/>
          <a:lstStyle/>
          <a:p>
            <a:pPr algn="r" indent="0" marL="0">
              <a:buNone/>
            </a:pPr>
            <a:r>
              <a:rPr lang="en-US" sz="1000" dirty="0">
                <a:solidFill>
                  <a:srgbClr val="5B6675"/>
                </a:solidFill>
                <a:latin typeface="Calibri" pitchFamily="34" charset="0"/>
                <a:ea typeface="Calibri" pitchFamily="34" charset="-122"/>
                <a:cs typeface="Calibri" pitchFamily="34" charset="-120"/>
              </a:rPr>
              <a:t>22</a:t>
            </a:r>
            <a:endParaRPr lang="en-US" sz="1000" dirty="0"/>
          </a:p>
        </p:txBody>
      </p:sp>
      <p:sp>
        <p:nvSpPr>
          <p:cNvPr id="15" name="Text 11"/>
          <p:cNvSpPr/>
          <p:nvPr/>
        </p:nvSpPr>
        <p:spPr>
          <a:xfrm>
            <a:off x="548640" y="6473952"/>
            <a:ext cx="3657600" cy="274320"/>
          </a:xfrm>
          <a:prstGeom prst="rect">
            <a:avLst/>
          </a:prstGeom>
          <a:noFill/>
          <a:ln/>
        </p:spPr>
        <p:txBody>
          <a:bodyPr wrap="square" rtlCol="0" anchor="ctr"/>
          <a:lstStyle/>
          <a:p>
            <a:pPr indent="0" marL="0">
              <a:buNone/>
            </a:pPr>
            <a:r>
              <a:rPr lang="en-US" sz="900" spc="100" kern="0" dirty="0">
                <a:solidFill>
                  <a:srgbClr val="5B6675"/>
                </a:solidFill>
                <a:latin typeface="Calibri" pitchFamily="34" charset="0"/>
                <a:ea typeface="Calibri" pitchFamily="34" charset="-122"/>
                <a:cs typeface="Calibri" pitchFamily="34" charset="-120"/>
              </a:rPr>
              <a:t>RAQAMLI TA'LIM</a:t>
            </a:r>
            <a:endParaRPr lang="en-US" sz="900"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name="Slide 23">
    <p:bg>
      <p:bgPr>
        <a:solidFill>
          <a:srgbClr val="F4F8FA"/>
        </a:solidFill>
      </p:bgPr>
    </p:bg>
    <p:spTree>
      <p:nvGrpSpPr>
        <p:cNvPr id="1" name=""/>
        <p:cNvGrpSpPr/>
        <p:nvPr/>
      </p:nvGrpSpPr>
      <p:grpSpPr>
        <a:xfrm>
          <a:off x="0" y="0"/>
          <a:ext cx="0" cy="0"/>
          <a:chOff x="0" y="0"/>
          <a:chExt cx="0" cy="0"/>
        </a:xfrm>
      </p:grpSpPr>
      <p:sp>
        <p:nvSpPr>
          <p:cNvPr id="2" name="Text 0"/>
          <p:cNvSpPr/>
          <p:nvPr/>
        </p:nvSpPr>
        <p:spPr>
          <a:xfrm>
            <a:off x="548640" y="384048"/>
            <a:ext cx="7315200" cy="320040"/>
          </a:xfrm>
          <a:prstGeom prst="rect">
            <a:avLst/>
          </a:prstGeom>
          <a:noFill/>
          <a:ln/>
        </p:spPr>
        <p:txBody>
          <a:bodyPr wrap="square" rtlCol="0" anchor="ctr"/>
          <a:lstStyle/>
          <a:p>
            <a:pPr indent="0" marL="0">
              <a:buNone/>
            </a:pPr>
            <a:r>
              <a:rPr lang="en-US" sz="1200" b="1" spc="200" kern="0" dirty="0">
                <a:solidFill>
                  <a:srgbClr val="1C7293"/>
                </a:solidFill>
                <a:latin typeface="Calibri" pitchFamily="34" charset="0"/>
                <a:ea typeface="Calibri" pitchFamily="34" charset="-122"/>
                <a:cs typeface="Calibri" pitchFamily="34" charset="-120"/>
              </a:rPr>
              <a:t>06 — MILLIY TAJRIBA</a:t>
            </a:r>
            <a:endParaRPr lang="en-US" sz="1200" dirty="0"/>
          </a:p>
        </p:txBody>
      </p:sp>
      <p:sp>
        <p:nvSpPr>
          <p:cNvPr id="3" name="Text 1"/>
          <p:cNvSpPr/>
          <p:nvPr/>
        </p:nvSpPr>
        <p:spPr>
          <a:xfrm>
            <a:off x="548640" y="658368"/>
            <a:ext cx="11064240" cy="822960"/>
          </a:xfrm>
          <a:prstGeom prst="rect">
            <a:avLst/>
          </a:prstGeom>
          <a:noFill/>
          <a:ln/>
        </p:spPr>
        <p:txBody>
          <a:bodyPr wrap="square" rtlCol="0" anchor="ctr"/>
          <a:lstStyle/>
          <a:p>
            <a:pPr algn="l" indent="0" marL="0">
              <a:buNone/>
            </a:pPr>
            <a:r>
              <a:rPr lang="en-US" sz="3000" b="1" dirty="0">
                <a:solidFill>
                  <a:srgbClr val="21295C"/>
                </a:solidFill>
                <a:latin typeface="Cambria" pitchFamily="34" charset="0"/>
                <a:ea typeface="Cambria" pitchFamily="34" charset="-122"/>
                <a:cs typeface="Cambria" pitchFamily="34" charset="-120"/>
              </a:rPr>
              <a:t>O'zbekistonda ta'limni raqamlashtirish</a:t>
            </a:r>
            <a:endParaRPr lang="en-US" sz="3000" dirty="0"/>
          </a:p>
        </p:txBody>
      </p:sp>
      <p:sp>
        <p:nvSpPr>
          <p:cNvPr id="4" name="Text 2"/>
          <p:cNvSpPr/>
          <p:nvPr/>
        </p:nvSpPr>
        <p:spPr>
          <a:xfrm>
            <a:off x="548640" y="1600200"/>
            <a:ext cx="11064240" cy="822960"/>
          </a:xfrm>
          <a:prstGeom prst="rect">
            <a:avLst/>
          </a:prstGeom>
          <a:noFill/>
          <a:ln/>
        </p:spPr>
        <p:txBody>
          <a:bodyPr wrap="square" rtlCol="0" anchor="ctr"/>
          <a:lstStyle/>
          <a:p>
            <a:pPr indent="0" marL="0">
              <a:lnSpc>
                <a:spcPct val="120000"/>
              </a:lnSpc>
              <a:buNone/>
            </a:pPr>
            <a:r>
              <a:rPr lang="en-US" sz="1450" dirty="0">
                <a:solidFill>
                  <a:srgbClr val="20242C"/>
                </a:solidFill>
                <a:latin typeface="Calibri" pitchFamily="34" charset="0"/>
                <a:ea typeface="Calibri" pitchFamily="34" charset="-122"/>
                <a:cs typeface="Calibri" pitchFamily="34" charset="-120"/>
              </a:rPr>
              <a:t>“Raqamli O'zbekiston — 2030” strategiyasi va “Milliy elektron ta'lim platformasi” loyihalari doirasida ta'lim tizimini raqamli asosda modernizatsiya qilish davom etmoqda.</a:t>
            </a:r>
            <a:endParaRPr lang="en-US" sz="1450" dirty="0"/>
          </a:p>
        </p:txBody>
      </p:sp>
      <p:sp>
        <p:nvSpPr>
          <p:cNvPr id="5" name="Shape 3"/>
          <p:cNvSpPr/>
          <p:nvPr/>
        </p:nvSpPr>
        <p:spPr>
          <a:xfrm>
            <a:off x="548640" y="2651760"/>
            <a:ext cx="3520440" cy="1737360"/>
          </a:xfrm>
          <a:prstGeom prst="roundRect">
            <a:avLst>
              <a:gd name="adj" fmla="val 4211"/>
            </a:avLst>
          </a:prstGeom>
          <a:solidFill>
            <a:srgbClr val="065A82"/>
          </a:solidFill>
          <a:ln/>
        </p:spPr>
      </p:sp>
      <p:sp>
        <p:nvSpPr>
          <p:cNvPr id="6" name="Text 4"/>
          <p:cNvSpPr/>
          <p:nvPr/>
        </p:nvSpPr>
        <p:spPr>
          <a:xfrm>
            <a:off x="548640" y="2788920"/>
            <a:ext cx="3520440" cy="822960"/>
          </a:xfrm>
          <a:prstGeom prst="rect">
            <a:avLst/>
          </a:prstGeom>
          <a:noFill/>
          <a:ln/>
        </p:spPr>
        <p:txBody>
          <a:bodyPr wrap="square" rtlCol="0" anchor="ctr"/>
          <a:lstStyle/>
          <a:p>
            <a:pPr algn="ctr" indent="0" marL="0">
              <a:buNone/>
            </a:pPr>
            <a:r>
              <a:rPr lang="en-US" sz="3400" b="1" dirty="0">
                <a:solidFill>
                  <a:srgbClr val="F2A93B"/>
                </a:solidFill>
                <a:latin typeface="Cambria" pitchFamily="34" charset="0"/>
                <a:ea typeface="Cambria" pitchFamily="34" charset="-122"/>
                <a:cs typeface="Cambria" pitchFamily="34" charset="-120"/>
              </a:rPr>
              <a:t>10 000+</a:t>
            </a:r>
            <a:endParaRPr lang="en-US" sz="3400" dirty="0"/>
          </a:p>
        </p:txBody>
      </p:sp>
      <p:sp>
        <p:nvSpPr>
          <p:cNvPr id="7" name="Text 5"/>
          <p:cNvSpPr/>
          <p:nvPr/>
        </p:nvSpPr>
        <p:spPr>
          <a:xfrm>
            <a:off x="731520" y="3566160"/>
            <a:ext cx="3154680" cy="685800"/>
          </a:xfrm>
          <a:prstGeom prst="rect">
            <a:avLst/>
          </a:prstGeom>
          <a:noFill/>
          <a:ln/>
        </p:spPr>
        <p:txBody>
          <a:bodyPr wrap="square" rtlCol="0" anchor="ctr"/>
          <a:lstStyle/>
          <a:p>
            <a:pPr algn="ctr" indent="0" marL="0">
              <a:lnSpc>
                <a:spcPct val="110000"/>
              </a:lnSpc>
              <a:buNone/>
            </a:pPr>
            <a:r>
              <a:rPr lang="en-US" sz="1150" dirty="0">
                <a:solidFill>
                  <a:srgbClr val="FFFFFF"/>
                </a:solidFill>
                <a:latin typeface="Calibri" pitchFamily="34" charset="0"/>
                <a:ea typeface="Calibri" pitchFamily="34" charset="-122"/>
                <a:cs typeface="Calibri" pitchFamily="34" charset="-120"/>
              </a:rPr>
              <a:t>Maktablar internetga ulangan</a:t>
            </a:r>
            <a:endParaRPr lang="en-US" sz="1150" dirty="0"/>
          </a:p>
        </p:txBody>
      </p:sp>
      <p:sp>
        <p:nvSpPr>
          <p:cNvPr id="8" name="Shape 6"/>
          <p:cNvSpPr/>
          <p:nvPr/>
        </p:nvSpPr>
        <p:spPr>
          <a:xfrm>
            <a:off x="4343400" y="2651760"/>
            <a:ext cx="3520440" cy="1737360"/>
          </a:xfrm>
          <a:prstGeom prst="roundRect">
            <a:avLst>
              <a:gd name="adj" fmla="val 4211"/>
            </a:avLst>
          </a:prstGeom>
          <a:solidFill>
            <a:srgbClr val="1C7293"/>
          </a:solidFill>
          <a:ln/>
        </p:spPr>
      </p:sp>
      <p:sp>
        <p:nvSpPr>
          <p:cNvPr id="9" name="Text 7"/>
          <p:cNvSpPr/>
          <p:nvPr/>
        </p:nvSpPr>
        <p:spPr>
          <a:xfrm>
            <a:off x="4343400" y="2788920"/>
            <a:ext cx="3520440" cy="822960"/>
          </a:xfrm>
          <a:prstGeom prst="rect">
            <a:avLst/>
          </a:prstGeom>
          <a:noFill/>
          <a:ln/>
        </p:spPr>
        <p:txBody>
          <a:bodyPr wrap="square" rtlCol="0" anchor="ctr"/>
          <a:lstStyle/>
          <a:p>
            <a:pPr algn="ctr" indent="0" marL="0">
              <a:buNone/>
            </a:pPr>
            <a:r>
              <a:rPr lang="en-US" sz="3400" b="1" dirty="0">
                <a:solidFill>
                  <a:srgbClr val="F2A93B"/>
                </a:solidFill>
                <a:latin typeface="Cambria" pitchFamily="34" charset="0"/>
                <a:ea typeface="Cambria" pitchFamily="34" charset="-122"/>
                <a:cs typeface="Cambria" pitchFamily="34" charset="-120"/>
              </a:rPr>
              <a:t>1 mln+</a:t>
            </a:r>
            <a:endParaRPr lang="en-US" sz="3400" dirty="0"/>
          </a:p>
        </p:txBody>
      </p:sp>
      <p:sp>
        <p:nvSpPr>
          <p:cNvPr id="10" name="Text 8"/>
          <p:cNvSpPr/>
          <p:nvPr/>
        </p:nvSpPr>
        <p:spPr>
          <a:xfrm>
            <a:off x="4526280" y="3566160"/>
            <a:ext cx="3154680" cy="685800"/>
          </a:xfrm>
          <a:prstGeom prst="rect">
            <a:avLst/>
          </a:prstGeom>
          <a:noFill/>
          <a:ln/>
        </p:spPr>
        <p:txBody>
          <a:bodyPr wrap="square" rtlCol="0" anchor="ctr"/>
          <a:lstStyle/>
          <a:p>
            <a:pPr algn="ctr" indent="0" marL="0">
              <a:lnSpc>
                <a:spcPct val="110000"/>
              </a:lnSpc>
              <a:buNone/>
            </a:pPr>
            <a:r>
              <a:rPr lang="en-US" sz="1150" dirty="0">
                <a:solidFill>
                  <a:srgbClr val="FFFFFF"/>
                </a:solidFill>
                <a:latin typeface="Calibri" pitchFamily="34" charset="0"/>
                <a:ea typeface="Calibri" pitchFamily="34" charset="-122"/>
                <a:cs typeface="Calibri" pitchFamily="34" charset="-120"/>
              </a:rPr>
              <a:t>“Bilimdon” platformasi foydalanuvchilari</a:t>
            </a:r>
            <a:endParaRPr lang="en-US" sz="1150" dirty="0"/>
          </a:p>
        </p:txBody>
      </p:sp>
      <p:sp>
        <p:nvSpPr>
          <p:cNvPr id="11" name="Shape 9"/>
          <p:cNvSpPr/>
          <p:nvPr/>
        </p:nvSpPr>
        <p:spPr>
          <a:xfrm>
            <a:off x="8138160" y="2651760"/>
            <a:ext cx="3520440" cy="1737360"/>
          </a:xfrm>
          <a:prstGeom prst="roundRect">
            <a:avLst>
              <a:gd name="adj" fmla="val 4211"/>
            </a:avLst>
          </a:prstGeom>
          <a:solidFill>
            <a:srgbClr val="21295C"/>
          </a:solidFill>
          <a:ln/>
        </p:spPr>
      </p:sp>
      <p:sp>
        <p:nvSpPr>
          <p:cNvPr id="12" name="Text 10"/>
          <p:cNvSpPr/>
          <p:nvPr/>
        </p:nvSpPr>
        <p:spPr>
          <a:xfrm>
            <a:off x="8138160" y="2788920"/>
            <a:ext cx="3520440" cy="822960"/>
          </a:xfrm>
          <a:prstGeom prst="rect">
            <a:avLst/>
          </a:prstGeom>
          <a:noFill/>
          <a:ln/>
        </p:spPr>
        <p:txBody>
          <a:bodyPr wrap="square" rtlCol="0" anchor="ctr"/>
          <a:lstStyle/>
          <a:p>
            <a:pPr algn="ctr" indent="0" marL="0">
              <a:buNone/>
            </a:pPr>
            <a:r>
              <a:rPr lang="en-US" sz="3400" b="1" dirty="0">
                <a:solidFill>
                  <a:srgbClr val="F2A93B"/>
                </a:solidFill>
                <a:latin typeface="Cambria" pitchFamily="34" charset="0"/>
                <a:ea typeface="Cambria" pitchFamily="34" charset="-122"/>
                <a:cs typeface="Cambria" pitchFamily="34" charset="-120"/>
              </a:rPr>
              <a:t>100%</a:t>
            </a:r>
            <a:endParaRPr lang="en-US" sz="3400" dirty="0"/>
          </a:p>
        </p:txBody>
      </p:sp>
      <p:sp>
        <p:nvSpPr>
          <p:cNvPr id="13" name="Text 11"/>
          <p:cNvSpPr/>
          <p:nvPr/>
        </p:nvSpPr>
        <p:spPr>
          <a:xfrm>
            <a:off x="8321040" y="3566160"/>
            <a:ext cx="3154680" cy="685800"/>
          </a:xfrm>
          <a:prstGeom prst="rect">
            <a:avLst/>
          </a:prstGeom>
          <a:noFill/>
          <a:ln/>
        </p:spPr>
        <p:txBody>
          <a:bodyPr wrap="square" rtlCol="0" anchor="ctr"/>
          <a:lstStyle/>
          <a:p>
            <a:pPr algn="ctr" indent="0" marL="0">
              <a:lnSpc>
                <a:spcPct val="110000"/>
              </a:lnSpc>
              <a:buNone/>
            </a:pPr>
            <a:r>
              <a:rPr lang="en-US" sz="1150" dirty="0">
                <a:solidFill>
                  <a:srgbClr val="FFFFFF"/>
                </a:solidFill>
                <a:latin typeface="Calibri" pitchFamily="34" charset="0"/>
                <a:ea typeface="Calibri" pitchFamily="34" charset="-122"/>
                <a:cs typeface="Calibri" pitchFamily="34" charset="-120"/>
              </a:rPr>
              <a:t>Elektron kundalik tizimini joriy etish rejasi</a:t>
            </a:r>
            <a:endParaRPr lang="en-US" sz="1150" dirty="0"/>
          </a:p>
        </p:txBody>
      </p:sp>
      <p:sp>
        <p:nvSpPr>
          <p:cNvPr id="14" name="Shape 12"/>
          <p:cNvSpPr/>
          <p:nvPr/>
        </p:nvSpPr>
        <p:spPr>
          <a:xfrm>
            <a:off x="548640" y="4663440"/>
            <a:ext cx="384048" cy="384048"/>
          </a:xfrm>
          <a:prstGeom prst="ellipse">
            <a:avLst/>
          </a:prstGeom>
          <a:solidFill>
            <a:srgbClr val="065A82"/>
          </a:solidFill>
          <a:ln/>
        </p:spPr>
      </p:sp>
      <p:pic>
        <p:nvPicPr>
          <p:cNvPr id="15" name="Image 0" descr="/home/claude/deck/icon_check.png">    </p:cNvPr>
          <p:cNvPicPr>
            <a:picLocks noChangeAspect="1"/>
          </p:cNvPicPr>
          <p:nvPr/>
        </p:nvPicPr>
        <p:blipFill>
          <a:blip r:embed="rId1"/>
          <a:stretch>
            <a:fillRect/>
          </a:stretch>
        </p:blipFill>
        <p:spPr>
          <a:xfrm>
            <a:off x="635051" y="4749851"/>
            <a:ext cx="211226" cy="211226"/>
          </a:xfrm>
          <a:prstGeom prst="rect">
            <a:avLst/>
          </a:prstGeom>
        </p:spPr>
      </p:pic>
      <p:sp>
        <p:nvSpPr>
          <p:cNvPr id="16" name="Text 13"/>
          <p:cNvSpPr/>
          <p:nvPr/>
        </p:nvSpPr>
        <p:spPr>
          <a:xfrm>
            <a:off x="1097280" y="4617720"/>
            <a:ext cx="10424160" cy="502920"/>
          </a:xfrm>
          <a:prstGeom prst="rect">
            <a:avLst/>
          </a:prstGeom>
          <a:noFill/>
          <a:ln/>
        </p:spPr>
        <p:txBody>
          <a:bodyPr wrap="square" rtlCol="0" anchor="ctr"/>
          <a:lstStyle/>
          <a:p>
            <a:pPr indent="0" marL="0">
              <a:buNone/>
            </a:pPr>
            <a:r>
              <a:rPr lang="en-US" sz="1250" dirty="0">
                <a:solidFill>
                  <a:srgbClr val="20242C"/>
                </a:solidFill>
                <a:latin typeface="Calibri" pitchFamily="34" charset="0"/>
                <a:ea typeface="Calibri" pitchFamily="34" charset="-122"/>
                <a:cs typeface="Calibri" pitchFamily="34" charset="-120"/>
              </a:rPr>
              <a:t>Umumta'lim maktablarida “Bilimdon” milliy platformasining joriy etilishi</a:t>
            </a:r>
            <a:endParaRPr lang="en-US" sz="1250" dirty="0"/>
          </a:p>
        </p:txBody>
      </p:sp>
      <p:sp>
        <p:nvSpPr>
          <p:cNvPr id="17" name="Shape 14"/>
          <p:cNvSpPr/>
          <p:nvPr/>
        </p:nvSpPr>
        <p:spPr>
          <a:xfrm>
            <a:off x="548640" y="5257800"/>
            <a:ext cx="384048" cy="384048"/>
          </a:xfrm>
          <a:prstGeom prst="ellipse">
            <a:avLst/>
          </a:prstGeom>
          <a:solidFill>
            <a:srgbClr val="065A82"/>
          </a:solidFill>
          <a:ln/>
        </p:spPr>
      </p:sp>
      <p:pic>
        <p:nvPicPr>
          <p:cNvPr id="18" name="Image 1" descr="/home/claude/deck/icon_check.png">    </p:cNvPr>
          <p:cNvPicPr>
            <a:picLocks noChangeAspect="1"/>
          </p:cNvPicPr>
          <p:nvPr/>
        </p:nvPicPr>
        <p:blipFill>
          <a:blip r:embed="rId2"/>
          <a:stretch>
            <a:fillRect/>
          </a:stretch>
        </p:blipFill>
        <p:spPr>
          <a:xfrm>
            <a:off x="635051" y="5344211"/>
            <a:ext cx="211226" cy="211226"/>
          </a:xfrm>
          <a:prstGeom prst="rect">
            <a:avLst/>
          </a:prstGeom>
        </p:spPr>
      </p:pic>
      <p:sp>
        <p:nvSpPr>
          <p:cNvPr id="19" name="Text 15"/>
          <p:cNvSpPr/>
          <p:nvPr/>
        </p:nvSpPr>
        <p:spPr>
          <a:xfrm>
            <a:off x="1097280" y="5212080"/>
            <a:ext cx="10424160" cy="502920"/>
          </a:xfrm>
          <a:prstGeom prst="rect">
            <a:avLst/>
          </a:prstGeom>
          <a:noFill/>
          <a:ln/>
        </p:spPr>
        <p:txBody>
          <a:bodyPr wrap="square" rtlCol="0" anchor="ctr"/>
          <a:lstStyle/>
          <a:p>
            <a:pPr indent="0" marL="0">
              <a:buNone/>
            </a:pPr>
            <a:r>
              <a:rPr lang="en-US" sz="1250" dirty="0">
                <a:solidFill>
                  <a:srgbClr val="20242C"/>
                </a:solidFill>
                <a:latin typeface="Calibri" pitchFamily="34" charset="0"/>
                <a:ea typeface="Calibri" pitchFamily="34" charset="-122"/>
                <a:cs typeface="Calibri" pitchFamily="34" charset="-120"/>
              </a:rPr>
              <a:t>Oliy ta'lim muassasalarida masofaviy va aralash ta'lim dasturlarining kengaytirilishi</a:t>
            </a:r>
            <a:endParaRPr lang="en-US" sz="1250" dirty="0"/>
          </a:p>
        </p:txBody>
      </p:sp>
      <p:sp>
        <p:nvSpPr>
          <p:cNvPr id="20" name="Shape 16"/>
          <p:cNvSpPr/>
          <p:nvPr/>
        </p:nvSpPr>
        <p:spPr>
          <a:xfrm>
            <a:off x="548640" y="5852160"/>
            <a:ext cx="384048" cy="384048"/>
          </a:xfrm>
          <a:prstGeom prst="ellipse">
            <a:avLst/>
          </a:prstGeom>
          <a:solidFill>
            <a:srgbClr val="065A82"/>
          </a:solidFill>
          <a:ln/>
        </p:spPr>
      </p:sp>
      <p:pic>
        <p:nvPicPr>
          <p:cNvPr id="21" name="Image 2" descr="/home/claude/deck/icon_check.png">    </p:cNvPr>
          <p:cNvPicPr>
            <a:picLocks noChangeAspect="1"/>
          </p:cNvPicPr>
          <p:nvPr/>
        </p:nvPicPr>
        <p:blipFill>
          <a:blip r:embed="rId3"/>
          <a:stretch>
            <a:fillRect/>
          </a:stretch>
        </p:blipFill>
        <p:spPr>
          <a:xfrm>
            <a:off x="635051" y="5938571"/>
            <a:ext cx="211226" cy="211226"/>
          </a:xfrm>
          <a:prstGeom prst="rect">
            <a:avLst/>
          </a:prstGeom>
        </p:spPr>
      </p:pic>
      <p:sp>
        <p:nvSpPr>
          <p:cNvPr id="22" name="Text 17"/>
          <p:cNvSpPr/>
          <p:nvPr/>
        </p:nvSpPr>
        <p:spPr>
          <a:xfrm>
            <a:off x="1097280" y="5806440"/>
            <a:ext cx="10424160" cy="502920"/>
          </a:xfrm>
          <a:prstGeom prst="rect">
            <a:avLst/>
          </a:prstGeom>
          <a:noFill/>
          <a:ln/>
        </p:spPr>
        <p:txBody>
          <a:bodyPr wrap="square" rtlCol="0" anchor="ctr"/>
          <a:lstStyle/>
          <a:p>
            <a:pPr indent="0" marL="0">
              <a:buNone/>
            </a:pPr>
            <a:r>
              <a:rPr lang="en-US" sz="1250" dirty="0">
                <a:solidFill>
                  <a:srgbClr val="20242C"/>
                </a:solidFill>
                <a:latin typeface="Calibri" pitchFamily="34" charset="0"/>
                <a:ea typeface="Calibri" pitchFamily="34" charset="-122"/>
                <a:cs typeface="Calibri" pitchFamily="34" charset="-120"/>
              </a:rPr>
              <a:t>Pedagog kadrlarni raqamli ko'nikmalar bo'yicha qayta tayyorlash kurslari</a:t>
            </a:r>
            <a:endParaRPr lang="en-US" sz="1250" dirty="0"/>
          </a:p>
        </p:txBody>
      </p:sp>
      <p:sp>
        <p:nvSpPr>
          <p:cNvPr id="23" name="Text 18"/>
          <p:cNvSpPr/>
          <p:nvPr/>
        </p:nvSpPr>
        <p:spPr>
          <a:xfrm>
            <a:off x="11475720" y="6473952"/>
            <a:ext cx="548640" cy="274320"/>
          </a:xfrm>
          <a:prstGeom prst="rect">
            <a:avLst/>
          </a:prstGeom>
          <a:noFill/>
          <a:ln/>
        </p:spPr>
        <p:txBody>
          <a:bodyPr wrap="square" rtlCol="0" anchor="ctr"/>
          <a:lstStyle/>
          <a:p>
            <a:pPr algn="r" indent="0" marL="0">
              <a:buNone/>
            </a:pPr>
            <a:r>
              <a:rPr lang="en-US" sz="1000" dirty="0">
                <a:solidFill>
                  <a:srgbClr val="5B6675"/>
                </a:solidFill>
                <a:latin typeface="Calibri" pitchFamily="34" charset="0"/>
                <a:ea typeface="Calibri" pitchFamily="34" charset="-122"/>
                <a:cs typeface="Calibri" pitchFamily="34" charset="-120"/>
              </a:rPr>
              <a:t>23</a:t>
            </a:r>
            <a:endParaRPr lang="en-US" sz="1000" dirty="0"/>
          </a:p>
        </p:txBody>
      </p:sp>
      <p:sp>
        <p:nvSpPr>
          <p:cNvPr id="24" name="Text 19"/>
          <p:cNvSpPr/>
          <p:nvPr/>
        </p:nvSpPr>
        <p:spPr>
          <a:xfrm>
            <a:off x="548640" y="6473952"/>
            <a:ext cx="3657600" cy="274320"/>
          </a:xfrm>
          <a:prstGeom prst="rect">
            <a:avLst/>
          </a:prstGeom>
          <a:noFill/>
          <a:ln/>
        </p:spPr>
        <p:txBody>
          <a:bodyPr wrap="square" rtlCol="0" anchor="ctr"/>
          <a:lstStyle/>
          <a:p>
            <a:pPr indent="0" marL="0">
              <a:buNone/>
            </a:pPr>
            <a:r>
              <a:rPr lang="en-US" sz="900" spc="100" kern="0" dirty="0">
                <a:solidFill>
                  <a:srgbClr val="5B6675"/>
                </a:solidFill>
                <a:latin typeface="Calibri" pitchFamily="34" charset="0"/>
                <a:ea typeface="Calibri" pitchFamily="34" charset="-122"/>
                <a:cs typeface="Calibri" pitchFamily="34" charset="-120"/>
              </a:rPr>
              <a:t>RAQAMLI TA'LIM</a:t>
            </a:r>
            <a:endParaRPr lang="en-US" sz="900"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name="Slide 24">
    <p:bg>
      <p:bgPr>
        <a:solidFill>
          <a:srgbClr val="21295C"/>
        </a:solidFill>
      </p:bgPr>
    </p:bg>
    <p:spTree>
      <p:nvGrpSpPr>
        <p:cNvPr id="1" name=""/>
        <p:cNvGrpSpPr/>
        <p:nvPr/>
      </p:nvGrpSpPr>
      <p:grpSpPr>
        <a:xfrm>
          <a:off x="0" y="0"/>
          <a:ext cx="0" cy="0"/>
          <a:chOff x="0" y="0"/>
          <a:chExt cx="0" cy="0"/>
        </a:xfrm>
      </p:grpSpPr>
      <p:sp>
        <p:nvSpPr>
          <p:cNvPr id="2" name="Text 0"/>
          <p:cNvSpPr/>
          <p:nvPr/>
        </p:nvSpPr>
        <p:spPr>
          <a:xfrm>
            <a:off x="548640" y="384048"/>
            <a:ext cx="7315200" cy="320040"/>
          </a:xfrm>
          <a:prstGeom prst="rect">
            <a:avLst/>
          </a:prstGeom>
          <a:noFill/>
          <a:ln/>
        </p:spPr>
        <p:txBody>
          <a:bodyPr wrap="square" rtlCol="0" anchor="ctr"/>
          <a:lstStyle/>
          <a:p>
            <a:pPr indent="0" marL="0">
              <a:buNone/>
            </a:pPr>
            <a:r>
              <a:rPr lang="en-US" sz="1200" b="1" spc="200" kern="0" dirty="0">
                <a:solidFill>
                  <a:srgbClr val="F2A93B"/>
                </a:solidFill>
                <a:latin typeface="Calibri" pitchFamily="34" charset="0"/>
                <a:ea typeface="Calibri" pitchFamily="34" charset="-122"/>
                <a:cs typeface="Calibri" pitchFamily="34" charset="-120"/>
              </a:rPr>
              <a:t>07 — MUAMMO VA XAVFLAR</a:t>
            </a:r>
            <a:endParaRPr lang="en-US" sz="1200" dirty="0"/>
          </a:p>
        </p:txBody>
      </p:sp>
      <p:sp>
        <p:nvSpPr>
          <p:cNvPr id="3" name="Text 1"/>
          <p:cNvSpPr/>
          <p:nvPr/>
        </p:nvSpPr>
        <p:spPr>
          <a:xfrm>
            <a:off x="548640" y="658368"/>
            <a:ext cx="11064240" cy="822960"/>
          </a:xfrm>
          <a:prstGeom prst="rect">
            <a:avLst/>
          </a:prstGeom>
          <a:noFill/>
          <a:ln/>
        </p:spPr>
        <p:txBody>
          <a:bodyPr wrap="square" rtlCol="0" anchor="ctr"/>
          <a:lstStyle/>
          <a:p>
            <a:pPr algn="l" indent="0" marL="0">
              <a:buNone/>
            </a:pPr>
            <a:r>
              <a:rPr lang="en-US" sz="3000" b="1" dirty="0">
                <a:solidFill>
                  <a:srgbClr val="FFFFFF"/>
                </a:solidFill>
                <a:latin typeface="Cambria" pitchFamily="34" charset="0"/>
                <a:ea typeface="Cambria" pitchFamily="34" charset="-122"/>
                <a:cs typeface="Cambria" pitchFamily="34" charset="-120"/>
              </a:rPr>
              <a:t>Raqamlashtirish muammolari va xavflari</a:t>
            </a:r>
            <a:endParaRPr lang="en-US" sz="3000" dirty="0"/>
          </a:p>
        </p:txBody>
      </p:sp>
      <p:sp>
        <p:nvSpPr>
          <p:cNvPr id="4" name="Shape 2"/>
          <p:cNvSpPr/>
          <p:nvPr/>
        </p:nvSpPr>
        <p:spPr>
          <a:xfrm>
            <a:off x="548640" y="1783080"/>
            <a:ext cx="3566160" cy="1874520"/>
          </a:xfrm>
          <a:prstGeom prst="roundRect">
            <a:avLst>
              <a:gd name="adj" fmla="val 3902"/>
            </a:avLst>
          </a:prstGeom>
          <a:solidFill>
            <a:srgbClr val="1A2247"/>
          </a:solidFill>
          <a:ln/>
        </p:spPr>
      </p:sp>
      <p:sp>
        <p:nvSpPr>
          <p:cNvPr id="5" name="Shape 3"/>
          <p:cNvSpPr/>
          <p:nvPr/>
        </p:nvSpPr>
        <p:spPr>
          <a:xfrm>
            <a:off x="777240" y="2011680"/>
            <a:ext cx="594360" cy="594360"/>
          </a:xfrm>
          <a:prstGeom prst="ellipse">
            <a:avLst/>
          </a:prstGeom>
          <a:solidFill>
            <a:srgbClr val="F2A93B"/>
          </a:solidFill>
          <a:ln/>
        </p:spPr>
      </p:sp>
      <p:pic>
        <p:nvPicPr>
          <p:cNvPr id="6" name="Image 0" descr="/home/claude/deck/icon_network.png">    </p:cNvPr>
          <p:cNvPicPr>
            <a:picLocks noChangeAspect="1"/>
          </p:cNvPicPr>
          <p:nvPr/>
        </p:nvPicPr>
        <p:blipFill>
          <a:blip r:embed="rId1"/>
          <a:stretch>
            <a:fillRect/>
          </a:stretch>
        </p:blipFill>
        <p:spPr>
          <a:xfrm>
            <a:off x="931774" y="2166214"/>
            <a:ext cx="285293" cy="285293"/>
          </a:xfrm>
          <a:prstGeom prst="rect">
            <a:avLst/>
          </a:prstGeom>
        </p:spPr>
      </p:pic>
      <p:sp>
        <p:nvSpPr>
          <p:cNvPr id="7" name="Text 4"/>
          <p:cNvSpPr/>
          <p:nvPr/>
        </p:nvSpPr>
        <p:spPr>
          <a:xfrm>
            <a:off x="731520" y="2697480"/>
            <a:ext cx="3200400" cy="411480"/>
          </a:xfrm>
          <a:prstGeom prst="rect">
            <a:avLst/>
          </a:prstGeom>
          <a:noFill/>
          <a:ln/>
        </p:spPr>
        <p:txBody>
          <a:bodyPr wrap="square" rtlCol="0" anchor="ctr"/>
          <a:lstStyle/>
          <a:p>
            <a:pPr indent="0" marL="0">
              <a:buNone/>
            </a:pPr>
            <a:r>
              <a:rPr lang="en-US" sz="1200" b="1" dirty="0">
                <a:solidFill>
                  <a:srgbClr val="FFFFFF"/>
                </a:solidFill>
                <a:latin typeface="Calibri" pitchFamily="34" charset="0"/>
                <a:ea typeface="Calibri" pitchFamily="34" charset="-122"/>
                <a:cs typeface="Calibri" pitchFamily="34" charset="-120"/>
              </a:rPr>
              <a:t>Infratuzilma yetishmovchiligi</a:t>
            </a:r>
            <a:endParaRPr lang="en-US" sz="1200" dirty="0"/>
          </a:p>
        </p:txBody>
      </p:sp>
      <p:sp>
        <p:nvSpPr>
          <p:cNvPr id="8" name="Text 5"/>
          <p:cNvSpPr/>
          <p:nvPr/>
        </p:nvSpPr>
        <p:spPr>
          <a:xfrm>
            <a:off x="731520" y="3063240"/>
            <a:ext cx="3200400" cy="548640"/>
          </a:xfrm>
          <a:prstGeom prst="rect">
            <a:avLst/>
          </a:prstGeom>
          <a:noFill/>
          <a:ln/>
        </p:spPr>
        <p:txBody>
          <a:bodyPr wrap="square" rtlCol="0" anchor="ctr"/>
          <a:lstStyle/>
          <a:p>
            <a:pPr indent="0" marL="0">
              <a:lnSpc>
                <a:spcPct val="110000"/>
              </a:lnSpc>
              <a:buNone/>
            </a:pPr>
            <a:r>
              <a:rPr lang="en-US" sz="1000" dirty="0">
                <a:solidFill>
                  <a:srgbClr val="AEC2D8"/>
                </a:solidFill>
                <a:latin typeface="Calibri" pitchFamily="34" charset="0"/>
                <a:ea typeface="Calibri" pitchFamily="34" charset="-122"/>
                <a:cs typeface="Calibri" pitchFamily="34" charset="-120"/>
              </a:rPr>
              <a:t>Ayrim hududlarda internet va texnika ta'minotining pastligi</a:t>
            </a:r>
            <a:endParaRPr lang="en-US" sz="1000" dirty="0"/>
          </a:p>
        </p:txBody>
      </p:sp>
      <p:sp>
        <p:nvSpPr>
          <p:cNvPr id="9" name="Shape 6"/>
          <p:cNvSpPr/>
          <p:nvPr/>
        </p:nvSpPr>
        <p:spPr>
          <a:xfrm>
            <a:off x="4343400" y="1783080"/>
            <a:ext cx="3566160" cy="1874520"/>
          </a:xfrm>
          <a:prstGeom prst="roundRect">
            <a:avLst>
              <a:gd name="adj" fmla="val 3902"/>
            </a:avLst>
          </a:prstGeom>
          <a:solidFill>
            <a:srgbClr val="1A2247"/>
          </a:solidFill>
          <a:ln/>
        </p:spPr>
      </p:sp>
      <p:sp>
        <p:nvSpPr>
          <p:cNvPr id="10" name="Shape 7"/>
          <p:cNvSpPr/>
          <p:nvPr/>
        </p:nvSpPr>
        <p:spPr>
          <a:xfrm>
            <a:off x="4572000" y="2011680"/>
            <a:ext cx="594360" cy="594360"/>
          </a:xfrm>
          <a:prstGeom prst="ellipse">
            <a:avLst/>
          </a:prstGeom>
          <a:solidFill>
            <a:srgbClr val="F2A93B"/>
          </a:solidFill>
          <a:ln/>
        </p:spPr>
      </p:sp>
      <p:pic>
        <p:nvPicPr>
          <p:cNvPr id="11" name="Image 1" descr="/home/claude/deck/icon_users.png">    </p:cNvPr>
          <p:cNvPicPr>
            <a:picLocks noChangeAspect="1"/>
          </p:cNvPicPr>
          <p:nvPr/>
        </p:nvPicPr>
        <p:blipFill>
          <a:blip r:embed="rId2"/>
          <a:stretch>
            <a:fillRect/>
          </a:stretch>
        </p:blipFill>
        <p:spPr>
          <a:xfrm>
            <a:off x="4726534" y="2166214"/>
            <a:ext cx="285293" cy="285293"/>
          </a:xfrm>
          <a:prstGeom prst="rect">
            <a:avLst/>
          </a:prstGeom>
        </p:spPr>
      </p:pic>
      <p:sp>
        <p:nvSpPr>
          <p:cNvPr id="12" name="Text 8"/>
          <p:cNvSpPr/>
          <p:nvPr/>
        </p:nvSpPr>
        <p:spPr>
          <a:xfrm>
            <a:off x="4526280" y="2697480"/>
            <a:ext cx="3200400" cy="411480"/>
          </a:xfrm>
          <a:prstGeom prst="rect">
            <a:avLst/>
          </a:prstGeom>
          <a:noFill/>
          <a:ln/>
        </p:spPr>
        <p:txBody>
          <a:bodyPr wrap="square" rtlCol="0" anchor="ctr"/>
          <a:lstStyle/>
          <a:p>
            <a:pPr indent="0" marL="0">
              <a:buNone/>
            </a:pPr>
            <a:r>
              <a:rPr lang="en-US" sz="1200" b="1" dirty="0">
                <a:solidFill>
                  <a:srgbClr val="FFFFFF"/>
                </a:solidFill>
                <a:latin typeface="Calibri" pitchFamily="34" charset="0"/>
                <a:ea typeface="Calibri" pitchFamily="34" charset="-122"/>
                <a:cs typeface="Calibri" pitchFamily="34" charset="-120"/>
              </a:rPr>
              <a:t>Raqamli tafovut (digital divide)</a:t>
            </a:r>
            <a:endParaRPr lang="en-US" sz="1200" dirty="0"/>
          </a:p>
        </p:txBody>
      </p:sp>
      <p:sp>
        <p:nvSpPr>
          <p:cNvPr id="13" name="Text 9"/>
          <p:cNvSpPr/>
          <p:nvPr/>
        </p:nvSpPr>
        <p:spPr>
          <a:xfrm>
            <a:off x="4526280" y="3063240"/>
            <a:ext cx="3200400" cy="548640"/>
          </a:xfrm>
          <a:prstGeom prst="rect">
            <a:avLst/>
          </a:prstGeom>
          <a:noFill/>
          <a:ln/>
        </p:spPr>
        <p:txBody>
          <a:bodyPr wrap="square" rtlCol="0" anchor="ctr"/>
          <a:lstStyle/>
          <a:p>
            <a:pPr indent="0" marL="0">
              <a:lnSpc>
                <a:spcPct val="110000"/>
              </a:lnSpc>
              <a:buNone/>
            </a:pPr>
            <a:r>
              <a:rPr lang="en-US" sz="1000" dirty="0">
                <a:solidFill>
                  <a:srgbClr val="AEC2D8"/>
                </a:solidFill>
                <a:latin typeface="Calibri" pitchFamily="34" charset="0"/>
                <a:ea typeface="Calibri" pitchFamily="34" charset="-122"/>
                <a:cs typeface="Calibri" pitchFamily="34" charset="-120"/>
              </a:rPr>
              <a:t>Ijtimoiy guruhlar o'rtasida texnologiyaga teng kirish imkoniyati yo'qligi</a:t>
            </a:r>
            <a:endParaRPr lang="en-US" sz="1000" dirty="0"/>
          </a:p>
        </p:txBody>
      </p:sp>
      <p:sp>
        <p:nvSpPr>
          <p:cNvPr id="14" name="Shape 10"/>
          <p:cNvSpPr/>
          <p:nvPr/>
        </p:nvSpPr>
        <p:spPr>
          <a:xfrm>
            <a:off x="8138160" y="1783080"/>
            <a:ext cx="3566160" cy="1874520"/>
          </a:xfrm>
          <a:prstGeom prst="roundRect">
            <a:avLst>
              <a:gd name="adj" fmla="val 3902"/>
            </a:avLst>
          </a:prstGeom>
          <a:solidFill>
            <a:srgbClr val="1A2247"/>
          </a:solidFill>
          <a:ln/>
        </p:spPr>
      </p:sp>
      <p:sp>
        <p:nvSpPr>
          <p:cNvPr id="15" name="Shape 11"/>
          <p:cNvSpPr/>
          <p:nvPr/>
        </p:nvSpPr>
        <p:spPr>
          <a:xfrm>
            <a:off x="8366760" y="2011680"/>
            <a:ext cx="594360" cy="594360"/>
          </a:xfrm>
          <a:prstGeom prst="ellipse">
            <a:avLst/>
          </a:prstGeom>
          <a:solidFill>
            <a:srgbClr val="F2A93B"/>
          </a:solidFill>
          <a:ln/>
        </p:spPr>
      </p:sp>
      <p:pic>
        <p:nvPicPr>
          <p:cNvPr id="16" name="Image 2" descr="/home/claude/deck/icon_shield.png">    </p:cNvPr>
          <p:cNvPicPr>
            <a:picLocks noChangeAspect="1"/>
          </p:cNvPicPr>
          <p:nvPr/>
        </p:nvPicPr>
        <p:blipFill>
          <a:blip r:embed="rId3"/>
          <a:stretch>
            <a:fillRect/>
          </a:stretch>
        </p:blipFill>
        <p:spPr>
          <a:xfrm>
            <a:off x="8521294" y="2166214"/>
            <a:ext cx="285293" cy="285293"/>
          </a:xfrm>
          <a:prstGeom prst="rect">
            <a:avLst/>
          </a:prstGeom>
        </p:spPr>
      </p:pic>
      <p:sp>
        <p:nvSpPr>
          <p:cNvPr id="17" name="Text 12"/>
          <p:cNvSpPr/>
          <p:nvPr/>
        </p:nvSpPr>
        <p:spPr>
          <a:xfrm>
            <a:off x="8321040" y="2697480"/>
            <a:ext cx="3200400" cy="411480"/>
          </a:xfrm>
          <a:prstGeom prst="rect">
            <a:avLst/>
          </a:prstGeom>
          <a:noFill/>
          <a:ln/>
        </p:spPr>
        <p:txBody>
          <a:bodyPr wrap="square" rtlCol="0" anchor="ctr"/>
          <a:lstStyle/>
          <a:p>
            <a:pPr indent="0" marL="0">
              <a:buNone/>
            </a:pPr>
            <a:r>
              <a:rPr lang="en-US" sz="1200" b="1" dirty="0">
                <a:solidFill>
                  <a:srgbClr val="FFFFFF"/>
                </a:solidFill>
                <a:latin typeface="Calibri" pitchFamily="34" charset="0"/>
                <a:ea typeface="Calibri" pitchFamily="34" charset="-122"/>
                <a:cs typeface="Calibri" pitchFamily="34" charset="-120"/>
              </a:rPr>
              <a:t>Kiberxavfsizlik va maxfiylik</a:t>
            </a:r>
            <a:endParaRPr lang="en-US" sz="1200" dirty="0"/>
          </a:p>
        </p:txBody>
      </p:sp>
      <p:sp>
        <p:nvSpPr>
          <p:cNvPr id="18" name="Text 13"/>
          <p:cNvSpPr/>
          <p:nvPr/>
        </p:nvSpPr>
        <p:spPr>
          <a:xfrm>
            <a:off x="8321040" y="3063240"/>
            <a:ext cx="3200400" cy="548640"/>
          </a:xfrm>
          <a:prstGeom prst="rect">
            <a:avLst/>
          </a:prstGeom>
          <a:noFill/>
          <a:ln/>
        </p:spPr>
        <p:txBody>
          <a:bodyPr wrap="square" rtlCol="0" anchor="ctr"/>
          <a:lstStyle/>
          <a:p>
            <a:pPr indent="0" marL="0">
              <a:lnSpc>
                <a:spcPct val="110000"/>
              </a:lnSpc>
              <a:buNone/>
            </a:pPr>
            <a:r>
              <a:rPr lang="en-US" sz="1000" dirty="0">
                <a:solidFill>
                  <a:srgbClr val="AEC2D8"/>
                </a:solidFill>
                <a:latin typeface="Calibri" pitchFamily="34" charset="0"/>
                <a:ea typeface="Calibri" pitchFamily="34" charset="-122"/>
                <a:cs typeface="Calibri" pitchFamily="34" charset="-120"/>
              </a:rPr>
              <a:t>Shaxsiy ma'lumotlarning himoyalanmaganligi xavfi</a:t>
            </a:r>
            <a:endParaRPr lang="en-US" sz="1000" dirty="0"/>
          </a:p>
        </p:txBody>
      </p:sp>
      <p:sp>
        <p:nvSpPr>
          <p:cNvPr id="19" name="Shape 14"/>
          <p:cNvSpPr/>
          <p:nvPr/>
        </p:nvSpPr>
        <p:spPr>
          <a:xfrm>
            <a:off x="548640" y="3886200"/>
            <a:ext cx="3566160" cy="1874520"/>
          </a:xfrm>
          <a:prstGeom prst="roundRect">
            <a:avLst>
              <a:gd name="adj" fmla="val 3902"/>
            </a:avLst>
          </a:prstGeom>
          <a:solidFill>
            <a:srgbClr val="1A2247"/>
          </a:solidFill>
          <a:ln/>
        </p:spPr>
      </p:sp>
      <p:sp>
        <p:nvSpPr>
          <p:cNvPr id="20" name="Shape 15"/>
          <p:cNvSpPr/>
          <p:nvPr/>
        </p:nvSpPr>
        <p:spPr>
          <a:xfrm>
            <a:off x="777240" y="4114800"/>
            <a:ext cx="594360" cy="594360"/>
          </a:xfrm>
          <a:prstGeom prst="ellipse">
            <a:avLst/>
          </a:prstGeom>
          <a:solidFill>
            <a:srgbClr val="F2A93B"/>
          </a:solidFill>
          <a:ln/>
        </p:spPr>
      </p:sp>
      <p:pic>
        <p:nvPicPr>
          <p:cNvPr id="21" name="Image 3" descr="/home/claude/deck/icon_teacher.png">    </p:cNvPr>
          <p:cNvPicPr>
            <a:picLocks noChangeAspect="1"/>
          </p:cNvPicPr>
          <p:nvPr/>
        </p:nvPicPr>
        <p:blipFill>
          <a:blip r:embed="rId4"/>
          <a:stretch>
            <a:fillRect/>
          </a:stretch>
        </p:blipFill>
        <p:spPr>
          <a:xfrm>
            <a:off x="931774" y="4269334"/>
            <a:ext cx="285293" cy="285293"/>
          </a:xfrm>
          <a:prstGeom prst="rect">
            <a:avLst/>
          </a:prstGeom>
        </p:spPr>
      </p:pic>
      <p:sp>
        <p:nvSpPr>
          <p:cNvPr id="22" name="Text 16"/>
          <p:cNvSpPr/>
          <p:nvPr/>
        </p:nvSpPr>
        <p:spPr>
          <a:xfrm>
            <a:off x="731520" y="4800600"/>
            <a:ext cx="3200400" cy="411480"/>
          </a:xfrm>
          <a:prstGeom prst="rect">
            <a:avLst/>
          </a:prstGeom>
          <a:noFill/>
          <a:ln/>
        </p:spPr>
        <p:txBody>
          <a:bodyPr wrap="square" rtlCol="0" anchor="ctr"/>
          <a:lstStyle/>
          <a:p>
            <a:pPr indent="0" marL="0">
              <a:buNone/>
            </a:pPr>
            <a:r>
              <a:rPr lang="en-US" sz="1200" b="1" dirty="0">
                <a:solidFill>
                  <a:srgbClr val="FFFFFF"/>
                </a:solidFill>
                <a:latin typeface="Calibri" pitchFamily="34" charset="0"/>
                <a:ea typeface="Calibri" pitchFamily="34" charset="-122"/>
                <a:cs typeface="Calibri" pitchFamily="34" charset="-120"/>
              </a:rPr>
              <a:t>Malaka yetishmovchiligi</a:t>
            </a:r>
            <a:endParaRPr lang="en-US" sz="1200" dirty="0"/>
          </a:p>
        </p:txBody>
      </p:sp>
      <p:sp>
        <p:nvSpPr>
          <p:cNvPr id="23" name="Text 17"/>
          <p:cNvSpPr/>
          <p:nvPr/>
        </p:nvSpPr>
        <p:spPr>
          <a:xfrm>
            <a:off x="731520" y="5166360"/>
            <a:ext cx="3200400" cy="548640"/>
          </a:xfrm>
          <a:prstGeom prst="rect">
            <a:avLst/>
          </a:prstGeom>
          <a:noFill/>
          <a:ln/>
        </p:spPr>
        <p:txBody>
          <a:bodyPr wrap="square" rtlCol="0" anchor="ctr"/>
          <a:lstStyle/>
          <a:p>
            <a:pPr indent="0" marL="0">
              <a:lnSpc>
                <a:spcPct val="110000"/>
              </a:lnSpc>
              <a:buNone/>
            </a:pPr>
            <a:r>
              <a:rPr lang="en-US" sz="1000" dirty="0">
                <a:solidFill>
                  <a:srgbClr val="AEC2D8"/>
                </a:solidFill>
                <a:latin typeface="Calibri" pitchFamily="34" charset="0"/>
                <a:ea typeface="Calibri" pitchFamily="34" charset="-122"/>
                <a:cs typeface="Calibri" pitchFamily="34" charset="-120"/>
              </a:rPr>
              <a:t>Pedagog kadrlarning raqamli vositalardan foydalanish ko'nikmasi pastligi</a:t>
            </a:r>
            <a:endParaRPr lang="en-US" sz="1000" dirty="0"/>
          </a:p>
        </p:txBody>
      </p:sp>
      <p:sp>
        <p:nvSpPr>
          <p:cNvPr id="24" name="Shape 18"/>
          <p:cNvSpPr/>
          <p:nvPr/>
        </p:nvSpPr>
        <p:spPr>
          <a:xfrm>
            <a:off x="4343400" y="3886200"/>
            <a:ext cx="3566160" cy="1874520"/>
          </a:xfrm>
          <a:prstGeom prst="roundRect">
            <a:avLst>
              <a:gd name="adj" fmla="val 3902"/>
            </a:avLst>
          </a:prstGeom>
          <a:solidFill>
            <a:srgbClr val="1A2247"/>
          </a:solidFill>
          <a:ln/>
        </p:spPr>
      </p:sp>
      <p:sp>
        <p:nvSpPr>
          <p:cNvPr id="25" name="Shape 19"/>
          <p:cNvSpPr/>
          <p:nvPr/>
        </p:nvSpPr>
        <p:spPr>
          <a:xfrm>
            <a:off x="4572000" y="4114800"/>
            <a:ext cx="594360" cy="594360"/>
          </a:xfrm>
          <a:prstGeom prst="ellipse">
            <a:avLst/>
          </a:prstGeom>
          <a:solidFill>
            <a:srgbClr val="F2A93B"/>
          </a:solidFill>
          <a:ln/>
        </p:spPr>
      </p:sp>
      <p:pic>
        <p:nvPicPr>
          <p:cNvPr id="26" name="Image 4" descr="/home/claude/deck/icon_warning.png">    </p:cNvPr>
          <p:cNvPicPr>
            <a:picLocks noChangeAspect="1"/>
          </p:cNvPicPr>
          <p:nvPr/>
        </p:nvPicPr>
        <p:blipFill>
          <a:blip r:embed="rId5"/>
          <a:stretch>
            <a:fillRect/>
          </a:stretch>
        </p:blipFill>
        <p:spPr>
          <a:xfrm>
            <a:off x="4726534" y="4269334"/>
            <a:ext cx="285293" cy="285293"/>
          </a:xfrm>
          <a:prstGeom prst="rect">
            <a:avLst/>
          </a:prstGeom>
        </p:spPr>
      </p:pic>
      <p:sp>
        <p:nvSpPr>
          <p:cNvPr id="27" name="Text 20"/>
          <p:cNvSpPr/>
          <p:nvPr/>
        </p:nvSpPr>
        <p:spPr>
          <a:xfrm>
            <a:off x="4526280" y="4800600"/>
            <a:ext cx="3200400" cy="411480"/>
          </a:xfrm>
          <a:prstGeom prst="rect">
            <a:avLst/>
          </a:prstGeom>
          <a:noFill/>
          <a:ln/>
        </p:spPr>
        <p:txBody>
          <a:bodyPr wrap="square" rtlCol="0" anchor="ctr"/>
          <a:lstStyle/>
          <a:p>
            <a:pPr indent="0" marL="0">
              <a:buNone/>
            </a:pPr>
            <a:r>
              <a:rPr lang="en-US" sz="1200" b="1" dirty="0">
                <a:solidFill>
                  <a:srgbClr val="FFFFFF"/>
                </a:solidFill>
                <a:latin typeface="Calibri" pitchFamily="34" charset="0"/>
                <a:ea typeface="Calibri" pitchFamily="34" charset="-122"/>
                <a:cs typeface="Calibri" pitchFamily="34" charset="-120"/>
              </a:rPr>
              <a:t>Ekran vaqtining ortishi</a:t>
            </a:r>
            <a:endParaRPr lang="en-US" sz="1200" dirty="0"/>
          </a:p>
        </p:txBody>
      </p:sp>
      <p:sp>
        <p:nvSpPr>
          <p:cNvPr id="28" name="Text 21"/>
          <p:cNvSpPr/>
          <p:nvPr/>
        </p:nvSpPr>
        <p:spPr>
          <a:xfrm>
            <a:off x="4526280" y="5166360"/>
            <a:ext cx="3200400" cy="548640"/>
          </a:xfrm>
          <a:prstGeom prst="rect">
            <a:avLst/>
          </a:prstGeom>
          <a:noFill/>
          <a:ln/>
        </p:spPr>
        <p:txBody>
          <a:bodyPr wrap="square" rtlCol="0" anchor="ctr"/>
          <a:lstStyle/>
          <a:p>
            <a:pPr indent="0" marL="0">
              <a:lnSpc>
                <a:spcPct val="110000"/>
              </a:lnSpc>
              <a:buNone/>
            </a:pPr>
            <a:r>
              <a:rPr lang="en-US" sz="1000" dirty="0">
                <a:solidFill>
                  <a:srgbClr val="AEC2D8"/>
                </a:solidFill>
                <a:latin typeface="Calibri" pitchFamily="34" charset="0"/>
                <a:ea typeface="Calibri" pitchFamily="34" charset="-122"/>
                <a:cs typeface="Calibri" pitchFamily="34" charset="-120"/>
              </a:rPr>
              <a:t>O'quvchilar salomatligiga potentsial salbiy ta'sir</a:t>
            </a:r>
            <a:endParaRPr lang="en-US" sz="1000" dirty="0"/>
          </a:p>
        </p:txBody>
      </p:sp>
      <p:sp>
        <p:nvSpPr>
          <p:cNvPr id="29" name="Shape 22"/>
          <p:cNvSpPr/>
          <p:nvPr/>
        </p:nvSpPr>
        <p:spPr>
          <a:xfrm>
            <a:off x="8138160" y="3886200"/>
            <a:ext cx="3566160" cy="1874520"/>
          </a:xfrm>
          <a:prstGeom prst="roundRect">
            <a:avLst>
              <a:gd name="adj" fmla="val 3902"/>
            </a:avLst>
          </a:prstGeom>
          <a:solidFill>
            <a:srgbClr val="1A2247"/>
          </a:solidFill>
          <a:ln/>
        </p:spPr>
      </p:sp>
      <p:sp>
        <p:nvSpPr>
          <p:cNvPr id="30" name="Shape 23"/>
          <p:cNvSpPr/>
          <p:nvPr/>
        </p:nvSpPr>
        <p:spPr>
          <a:xfrm>
            <a:off x="8366760" y="4114800"/>
            <a:ext cx="594360" cy="594360"/>
          </a:xfrm>
          <a:prstGeom prst="ellipse">
            <a:avLst/>
          </a:prstGeom>
          <a:solidFill>
            <a:srgbClr val="F2A93B"/>
          </a:solidFill>
          <a:ln/>
        </p:spPr>
      </p:sp>
      <p:pic>
        <p:nvPicPr>
          <p:cNvPr id="31" name="Image 5" descr="/home/claude/deck/icon_puzzle.png">    </p:cNvPr>
          <p:cNvPicPr>
            <a:picLocks noChangeAspect="1"/>
          </p:cNvPicPr>
          <p:nvPr/>
        </p:nvPicPr>
        <p:blipFill>
          <a:blip r:embed="rId6"/>
          <a:stretch>
            <a:fillRect/>
          </a:stretch>
        </p:blipFill>
        <p:spPr>
          <a:xfrm>
            <a:off x="8521294" y="4269334"/>
            <a:ext cx="285293" cy="285293"/>
          </a:xfrm>
          <a:prstGeom prst="rect">
            <a:avLst/>
          </a:prstGeom>
        </p:spPr>
      </p:pic>
      <p:sp>
        <p:nvSpPr>
          <p:cNvPr id="32" name="Text 24"/>
          <p:cNvSpPr/>
          <p:nvPr/>
        </p:nvSpPr>
        <p:spPr>
          <a:xfrm>
            <a:off x="8321040" y="4800600"/>
            <a:ext cx="3200400" cy="411480"/>
          </a:xfrm>
          <a:prstGeom prst="rect">
            <a:avLst/>
          </a:prstGeom>
          <a:noFill/>
          <a:ln/>
        </p:spPr>
        <p:txBody>
          <a:bodyPr wrap="square" rtlCol="0" anchor="ctr"/>
          <a:lstStyle/>
          <a:p>
            <a:pPr indent="0" marL="0">
              <a:buNone/>
            </a:pPr>
            <a:r>
              <a:rPr lang="en-US" sz="1200" b="1" dirty="0">
                <a:solidFill>
                  <a:srgbClr val="FFFFFF"/>
                </a:solidFill>
                <a:latin typeface="Calibri" pitchFamily="34" charset="0"/>
                <a:ea typeface="Calibri" pitchFamily="34" charset="-122"/>
                <a:cs typeface="Calibri" pitchFamily="34" charset="-120"/>
              </a:rPr>
              <a:t>Motivatsiya pasayishi</a:t>
            </a:r>
            <a:endParaRPr lang="en-US" sz="1200" dirty="0"/>
          </a:p>
        </p:txBody>
      </p:sp>
      <p:sp>
        <p:nvSpPr>
          <p:cNvPr id="33" name="Text 25"/>
          <p:cNvSpPr/>
          <p:nvPr/>
        </p:nvSpPr>
        <p:spPr>
          <a:xfrm>
            <a:off x="8321040" y="5166360"/>
            <a:ext cx="3200400" cy="548640"/>
          </a:xfrm>
          <a:prstGeom prst="rect">
            <a:avLst/>
          </a:prstGeom>
          <a:noFill/>
          <a:ln/>
        </p:spPr>
        <p:txBody>
          <a:bodyPr wrap="square" rtlCol="0" anchor="ctr"/>
          <a:lstStyle/>
          <a:p>
            <a:pPr indent="0" marL="0">
              <a:lnSpc>
                <a:spcPct val="110000"/>
              </a:lnSpc>
              <a:buNone/>
            </a:pPr>
            <a:r>
              <a:rPr lang="en-US" sz="1000" dirty="0">
                <a:solidFill>
                  <a:srgbClr val="AEC2D8"/>
                </a:solidFill>
                <a:latin typeface="Calibri" pitchFamily="34" charset="0"/>
                <a:ea typeface="Calibri" pitchFamily="34" charset="-122"/>
                <a:cs typeface="Calibri" pitchFamily="34" charset="-120"/>
              </a:rPr>
              <a:t>Jonli muloqot yetishmasligi natijasida qiziqishning susayishi</a:t>
            </a:r>
            <a:endParaRPr lang="en-US" sz="1000" dirty="0"/>
          </a:p>
        </p:txBody>
      </p:sp>
      <p:sp>
        <p:nvSpPr>
          <p:cNvPr id="34" name="Text 26"/>
          <p:cNvSpPr/>
          <p:nvPr/>
        </p:nvSpPr>
        <p:spPr>
          <a:xfrm>
            <a:off x="11475720" y="6473952"/>
            <a:ext cx="548640" cy="274320"/>
          </a:xfrm>
          <a:prstGeom prst="rect">
            <a:avLst/>
          </a:prstGeom>
          <a:noFill/>
          <a:ln/>
        </p:spPr>
        <p:txBody>
          <a:bodyPr wrap="square" rtlCol="0" anchor="ctr"/>
          <a:lstStyle/>
          <a:p>
            <a:pPr algn="r" indent="0" marL="0">
              <a:buNone/>
            </a:pPr>
            <a:r>
              <a:rPr lang="en-US" sz="1000" dirty="0">
                <a:solidFill>
                  <a:srgbClr val="5B6675"/>
                </a:solidFill>
                <a:latin typeface="Calibri" pitchFamily="34" charset="0"/>
                <a:ea typeface="Calibri" pitchFamily="34" charset="-122"/>
                <a:cs typeface="Calibri" pitchFamily="34" charset="-120"/>
              </a:rPr>
              <a:t>24</a:t>
            </a:r>
            <a:endParaRPr lang="en-US" sz="1000" dirty="0"/>
          </a:p>
        </p:txBody>
      </p:sp>
      <p:sp>
        <p:nvSpPr>
          <p:cNvPr id="35" name="Text 27"/>
          <p:cNvSpPr/>
          <p:nvPr/>
        </p:nvSpPr>
        <p:spPr>
          <a:xfrm>
            <a:off x="548640" y="6473952"/>
            <a:ext cx="3657600" cy="274320"/>
          </a:xfrm>
          <a:prstGeom prst="rect">
            <a:avLst/>
          </a:prstGeom>
          <a:noFill/>
          <a:ln/>
        </p:spPr>
        <p:txBody>
          <a:bodyPr wrap="square" rtlCol="0" anchor="ctr"/>
          <a:lstStyle/>
          <a:p>
            <a:pPr indent="0" marL="0">
              <a:buNone/>
            </a:pPr>
            <a:r>
              <a:rPr lang="en-US" sz="900" spc="100" kern="0" dirty="0">
                <a:solidFill>
                  <a:srgbClr val="C9D6E3"/>
                </a:solidFill>
                <a:latin typeface="Calibri" pitchFamily="34" charset="0"/>
                <a:ea typeface="Calibri" pitchFamily="34" charset="-122"/>
                <a:cs typeface="Calibri" pitchFamily="34" charset="-120"/>
              </a:rPr>
              <a:t>RAQAMLI TA'LIM</a:t>
            </a:r>
            <a:endParaRPr lang="en-US" sz="900" dirty="0"/>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name="Slide 25">
    <p:bg>
      <p:bgPr>
        <a:solidFill>
          <a:srgbClr val="21295C"/>
        </a:solidFill>
      </p:bgPr>
    </p:bg>
    <p:spTree>
      <p:nvGrpSpPr>
        <p:cNvPr id="1" name=""/>
        <p:cNvGrpSpPr/>
        <p:nvPr/>
      </p:nvGrpSpPr>
      <p:grpSpPr>
        <a:xfrm>
          <a:off x="0" y="0"/>
          <a:ext cx="0" cy="0"/>
          <a:chOff x="0" y="0"/>
          <a:chExt cx="0" cy="0"/>
        </a:xfrm>
      </p:grpSpPr>
      <p:sp>
        <p:nvSpPr>
          <p:cNvPr id="2" name="Shape 0"/>
          <p:cNvSpPr/>
          <p:nvPr/>
        </p:nvSpPr>
        <p:spPr>
          <a:xfrm>
            <a:off x="-1828800" y="3840480"/>
            <a:ext cx="5486400" cy="5486400"/>
          </a:xfrm>
          <a:prstGeom prst="ellipse">
            <a:avLst/>
          </a:prstGeom>
          <a:solidFill>
            <a:srgbClr val="065A82">
              <a:alpha val="60000"/>
            </a:srgbClr>
          </a:solidFill>
          <a:ln/>
        </p:spPr>
      </p:sp>
      <p:sp>
        <p:nvSpPr>
          <p:cNvPr id="3" name="Shape 1"/>
          <p:cNvSpPr/>
          <p:nvPr/>
        </p:nvSpPr>
        <p:spPr>
          <a:xfrm>
            <a:off x="9601200" y="-1828800"/>
            <a:ext cx="5029200" cy="5029200"/>
          </a:xfrm>
          <a:prstGeom prst="ellipse">
            <a:avLst/>
          </a:prstGeom>
          <a:solidFill>
            <a:srgbClr val="1C7293">
              <a:alpha val="60000"/>
            </a:srgbClr>
          </a:solidFill>
          <a:ln/>
        </p:spPr>
      </p:sp>
      <p:sp>
        <p:nvSpPr>
          <p:cNvPr id="4" name="Text 2"/>
          <p:cNvSpPr/>
          <p:nvPr/>
        </p:nvSpPr>
        <p:spPr>
          <a:xfrm>
            <a:off x="548640" y="384048"/>
            <a:ext cx="7315200" cy="320040"/>
          </a:xfrm>
          <a:prstGeom prst="rect">
            <a:avLst/>
          </a:prstGeom>
          <a:noFill/>
          <a:ln/>
        </p:spPr>
        <p:txBody>
          <a:bodyPr wrap="square" rtlCol="0" anchor="ctr"/>
          <a:lstStyle/>
          <a:p>
            <a:pPr indent="0" marL="0">
              <a:buNone/>
            </a:pPr>
            <a:r>
              <a:rPr lang="en-US" sz="1200" b="1" spc="200" kern="0" dirty="0">
                <a:solidFill>
                  <a:srgbClr val="F2A93B"/>
                </a:solidFill>
                <a:latin typeface="Calibri" pitchFamily="34" charset="0"/>
                <a:ea typeface="Calibri" pitchFamily="34" charset="-122"/>
                <a:cs typeface="Calibri" pitchFamily="34" charset="-120"/>
              </a:rPr>
              <a:t>YAKUN</a:t>
            </a:r>
            <a:endParaRPr lang="en-US" sz="1200" dirty="0"/>
          </a:p>
        </p:txBody>
      </p:sp>
      <p:sp>
        <p:nvSpPr>
          <p:cNvPr id="5" name="Text 3"/>
          <p:cNvSpPr/>
          <p:nvPr/>
        </p:nvSpPr>
        <p:spPr>
          <a:xfrm>
            <a:off x="548640" y="658368"/>
            <a:ext cx="11064240" cy="822960"/>
          </a:xfrm>
          <a:prstGeom prst="rect">
            <a:avLst/>
          </a:prstGeom>
          <a:noFill/>
          <a:ln/>
        </p:spPr>
        <p:txBody>
          <a:bodyPr wrap="square" rtlCol="0" anchor="ctr"/>
          <a:lstStyle/>
          <a:p>
            <a:pPr algn="l" indent="0" marL="0">
              <a:buNone/>
            </a:pPr>
            <a:r>
              <a:rPr lang="en-US" sz="3200" b="1" dirty="0">
                <a:solidFill>
                  <a:srgbClr val="FFFFFF"/>
                </a:solidFill>
                <a:latin typeface="Cambria" pitchFamily="34" charset="0"/>
                <a:ea typeface="Cambria" pitchFamily="34" charset="-122"/>
                <a:cs typeface="Cambria" pitchFamily="34" charset="-120"/>
              </a:rPr>
              <a:t>Kelajak istiqbollari va xulosa</a:t>
            </a:r>
            <a:endParaRPr lang="en-US" sz="3200" dirty="0"/>
          </a:p>
        </p:txBody>
      </p:sp>
      <p:sp>
        <p:nvSpPr>
          <p:cNvPr id="6" name="Shape 4"/>
          <p:cNvSpPr/>
          <p:nvPr/>
        </p:nvSpPr>
        <p:spPr>
          <a:xfrm>
            <a:off x="640080" y="1965960"/>
            <a:ext cx="566928" cy="566928"/>
          </a:xfrm>
          <a:prstGeom prst="ellipse">
            <a:avLst/>
          </a:prstGeom>
          <a:solidFill>
            <a:srgbClr val="F2A93B"/>
          </a:solidFill>
          <a:ln/>
        </p:spPr>
      </p:sp>
      <p:pic>
        <p:nvPicPr>
          <p:cNvPr id="7" name="Image 0" descr="/home/claude/deck/icon_rocket.png">    </p:cNvPr>
          <p:cNvPicPr>
            <a:picLocks noChangeAspect="1"/>
          </p:cNvPicPr>
          <p:nvPr/>
        </p:nvPicPr>
        <p:blipFill>
          <a:blip r:embed="rId1"/>
          <a:stretch>
            <a:fillRect/>
          </a:stretch>
        </p:blipFill>
        <p:spPr>
          <a:xfrm>
            <a:off x="767639" y="2093519"/>
            <a:ext cx="311810" cy="311810"/>
          </a:xfrm>
          <a:prstGeom prst="rect">
            <a:avLst/>
          </a:prstGeom>
        </p:spPr>
      </p:pic>
      <p:sp>
        <p:nvSpPr>
          <p:cNvPr id="8" name="Text 5"/>
          <p:cNvSpPr/>
          <p:nvPr/>
        </p:nvSpPr>
        <p:spPr>
          <a:xfrm>
            <a:off x="1371600" y="1938528"/>
            <a:ext cx="5120640" cy="621792"/>
          </a:xfrm>
          <a:prstGeom prst="rect">
            <a:avLst/>
          </a:prstGeom>
          <a:noFill/>
          <a:ln/>
        </p:spPr>
        <p:txBody>
          <a:bodyPr wrap="square" rtlCol="0" anchor="ctr"/>
          <a:lstStyle/>
          <a:p>
            <a:pPr indent="0" marL="0">
              <a:lnSpc>
                <a:spcPct val="110000"/>
              </a:lnSpc>
              <a:buNone/>
            </a:pPr>
            <a:r>
              <a:rPr lang="en-US" sz="1250" dirty="0">
                <a:solidFill>
                  <a:srgbClr val="FFFFFF"/>
                </a:solidFill>
                <a:latin typeface="Calibri" pitchFamily="34" charset="0"/>
                <a:ea typeface="Calibri" pitchFamily="34" charset="-122"/>
                <a:cs typeface="Calibri" pitchFamily="34" charset="-120"/>
              </a:rPr>
              <a:t>Adaptiv va shaxsiylashtirilgan AI-tizimlar keng joriy etiladi</a:t>
            </a:r>
            <a:endParaRPr lang="en-US" sz="1250" dirty="0"/>
          </a:p>
        </p:txBody>
      </p:sp>
      <p:sp>
        <p:nvSpPr>
          <p:cNvPr id="9" name="Shape 6"/>
          <p:cNvSpPr/>
          <p:nvPr/>
        </p:nvSpPr>
        <p:spPr>
          <a:xfrm>
            <a:off x="640080" y="2743200"/>
            <a:ext cx="566928" cy="566928"/>
          </a:xfrm>
          <a:prstGeom prst="ellipse">
            <a:avLst/>
          </a:prstGeom>
          <a:solidFill>
            <a:srgbClr val="F2A93B"/>
          </a:solidFill>
          <a:ln/>
        </p:spPr>
      </p:sp>
      <p:pic>
        <p:nvPicPr>
          <p:cNvPr id="10" name="Image 1" descr="/home/claude/deck/icon_network.png">    </p:cNvPr>
          <p:cNvPicPr>
            <a:picLocks noChangeAspect="1"/>
          </p:cNvPicPr>
          <p:nvPr/>
        </p:nvPicPr>
        <p:blipFill>
          <a:blip r:embed="rId2"/>
          <a:stretch>
            <a:fillRect/>
          </a:stretch>
        </p:blipFill>
        <p:spPr>
          <a:xfrm>
            <a:off x="767639" y="2870759"/>
            <a:ext cx="311810" cy="311810"/>
          </a:xfrm>
          <a:prstGeom prst="rect">
            <a:avLst/>
          </a:prstGeom>
        </p:spPr>
      </p:pic>
      <p:sp>
        <p:nvSpPr>
          <p:cNvPr id="11" name="Text 7"/>
          <p:cNvSpPr/>
          <p:nvPr/>
        </p:nvSpPr>
        <p:spPr>
          <a:xfrm>
            <a:off x="1371600" y="2715768"/>
            <a:ext cx="5120640" cy="621792"/>
          </a:xfrm>
          <a:prstGeom prst="rect">
            <a:avLst/>
          </a:prstGeom>
          <a:noFill/>
          <a:ln/>
        </p:spPr>
        <p:txBody>
          <a:bodyPr wrap="square" rtlCol="0" anchor="ctr"/>
          <a:lstStyle/>
          <a:p>
            <a:pPr indent="0" marL="0">
              <a:lnSpc>
                <a:spcPct val="110000"/>
              </a:lnSpc>
              <a:buNone/>
            </a:pPr>
            <a:r>
              <a:rPr lang="en-US" sz="1250" dirty="0">
                <a:solidFill>
                  <a:srgbClr val="FFFFFF"/>
                </a:solidFill>
                <a:latin typeface="Calibri" pitchFamily="34" charset="0"/>
                <a:ea typeface="Calibri" pitchFamily="34" charset="-122"/>
                <a:cs typeface="Calibri" pitchFamily="34" charset="-120"/>
              </a:rPr>
              <a:t>Virtual va kengaytirilgan reallik (VR/AR) darslarga kirib boradi</a:t>
            </a:r>
            <a:endParaRPr lang="en-US" sz="1250" dirty="0"/>
          </a:p>
        </p:txBody>
      </p:sp>
      <p:sp>
        <p:nvSpPr>
          <p:cNvPr id="12" name="Shape 8"/>
          <p:cNvSpPr/>
          <p:nvPr/>
        </p:nvSpPr>
        <p:spPr>
          <a:xfrm>
            <a:off x="640080" y="3520440"/>
            <a:ext cx="566928" cy="566928"/>
          </a:xfrm>
          <a:prstGeom prst="ellipse">
            <a:avLst/>
          </a:prstGeom>
          <a:solidFill>
            <a:srgbClr val="F2A93B"/>
          </a:solidFill>
          <a:ln/>
        </p:spPr>
      </p:sp>
      <p:pic>
        <p:nvPicPr>
          <p:cNvPr id="13" name="Image 2" descr="/home/claude/deck/icon_globe.png">    </p:cNvPr>
          <p:cNvPicPr>
            <a:picLocks noChangeAspect="1"/>
          </p:cNvPicPr>
          <p:nvPr/>
        </p:nvPicPr>
        <p:blipFill>
          <a:blip r:embed="rId3"/>
          <a:stretch>
            <a:fillRect/>
          </a:stretch>
        </p:blipFill>
        <p:spPr>
          <a:xfrm>
            <a:off x="767639" y="3647999"/>
            <a:ext cx="311810" cy="311810"/>
          </a:xfrm>
          <a:prstGeom prst="rect">
            <a:avLst/>
          </a:prstGeom>
        </p:spPr>
      </p:pic>
      <p:sp>
        <p:nvSpPr>
          <p:cNvPr id="14" name="Text 9"/>
          <p:cNvSpPr/>
          <p:nvPr/>
        </p:nvSpPr>
        <p:spPr>
          <a:xfrm>
            <a:off x="1371600" y="3493008"/>
            <a:ext cx="5120640" cy="621792"/>
          </a:xfrm>
          <a:prstGeom prst="rect">
            <a:avLst/>
          </a:prstGeom>
          <a:noFill/>
          <a:ln/>
        </p:spPr>
        <p:txBody>
          <a:bodyPr wrap="square" rtlCol="0" anchor="ctr"/>
          <a:lstStyle/>
          <a:p>
            <a:pPr indent="0" marL="0">
              <a:lnSpc>
                <a:spcPct val="110000"/>
              </a:lnSpc>
              <a:buNone/>
            </a:pPr>
            <a:r>
              <a:rPr lang="en-US" sz="1250" dirty="0">
                <a:solidFill>
                  <a:srgbClr val="FFFFFF"/>
                </a:solidFill>
                <a:latin typeface="Calibri" pitchFamily="34" charset="0"/>
                <a:ea typeface="Calibri" pitchFamily="34" charset="-122"/>
                <a:cs typeface="Calibri" pitchFamily="34" charset="-120"/>
              </a:rPr>
              <a:t>Global ta'lim resurslariga kirish yanada kengayadi</a:t>
            </a:r>
            <a:endParaRPr lang="en-US" sz="1250" dirty="0"/>
          </a:p>
        </p:txBody>
      </p:sp>
      <p:sp>
        <p:nvSpPr>
          <p:cNvPr id="15" name="Shape 10"/>
          <p:cNvSpPr/>
          <p:nvPr/>
        </p:nvSpPr>
        <p:spPr>
          <a:xfrm>
            <a:off x="640080" y="4297680"/>
            <a:ext cx="566928" cy="566928"/>
          </a:xfrm>
          <a:prstGeom prst="ellipse">
            <a:avLst/>
          </a:prstGeom>
          <a:solidFill>
            <a:srgbClr val="F2A93B"/>
          </a:solidFill>
          <a:ln/>
        </p:spPr>
      </p:sp>
      <p:pic>
        <p:nvPicPr>
          <p:cNvPr id="16" name="Image 3" descr="/home/claude/deck/icon_shield.png">    </p:cNvPr>
          <p:cNvPicPr>
            <a:picLocks noChangeAspect="1"/>
          </p:cNvPicPr>
          <p:nvPr/>
        </p:nvPicPr>
        <p:blipFill>
          <a:blip r:embed="rId4"/>
          <a:stretch>
            <a:fillRect/>
          </a:stretch>
        </p:blipFill>
        <p:spPr>
          <a:xfrm>
            <a:off x="767639" y="4425239"/>
            <a:ext cx="311810" cy="311810"/>
          </a:xfrm>
          <a:prstGeom prst="rect">
            <a:avLst/>
          </a:prstGeom>
        </p:spPr>
      </p:pic>
      <p:sp>
        <p:nvSpPr>
          <p:cNvPr id="17" name="Text 11"/>
          <p:cNvSpPr/>
          <p:nvPr/>
        </p:nvSpPr>
        <p:spPr>
          <a:xfrm>
            <a:off x="1371600" y="4270248"/>
            <a:ext cx="5120640" cy="621792"/>
          </a:xfrm>
          <a:prstGeom prst="rect">
            <a:avLst/>
          </a:prstGeom>
          <a:noFill/>
          <a:ln/>
        </p:spPr>
        <p:txBody>
          <a:bodyPr wrap="square" rtlCol="0" anchor="ctr"/>
          <a:lstStyle/>
          <a:p>
            <a:pPr indent="0" marL="0">
              <a:lnSpc>
                <a:spcPct val="110000"/>
              </a:lnSpc>
              <a:buNone/>
            </a:pPr>
            <a:r>
              <a:rPr lang="en-US" sz="1250" dirty="0">
                <a:solidFill>
                  <a:srgbClr val="FFFFFF"/>
                </a:solidFill>
                <a:latin typeface="Calibri" pitchFamily="34" charset="0"/>
                <a:ea typeface="Calibri" pitchFamily="34" charset="-122"/>
                <a:cs typeface="Calibri" pitchFamily="34" charset="-120"/>
              </a:rPr>
              <a:t>Ma'lumotlar xavfsizligi va raqamli etika masalalari dolzarblashadi</a:t>
            </a:r>
            <a:endParaRPr lang="en-US" sz="1250" dirty="0"/>
          </a:p>
        </p:txBody>
      </p:sp>
      <p:sp>
        <p:nvSpPr>
          <p:cNvPr id="18" name="Shape 12"/>
          <p:cNvSpPr/>
          <p:nvPr/>
        </p:nvSpPr>
        <p:spPr>
          <a:xfrm>
            <a:off x="6949440" y="1920240"/>
            <a:ext cx="4663440" cy="3566160"/>
          </a:xfrm>
          <a:prstGeom prst="roundRect">
            <a:avLst>
              <a:gd name="adj" fmla="val 2051"/>
            </a:avLst>
          </a:prstGeom>
          <a:solidFill>
            <a:srgbClr val="1A2247"/>
          </a:solidFill>
          <a:ln/>
        </p:spPr>
      </p:sp>
      <p:sp>
        <p:nvSpPr>
          <p:cNvPr id="19" name="Text 13"/>
          <p:cNvSpPr/>
          <p:nvPr/>
        </p:nvSpPr>
        <p:spPr>
          <a:xfrm>
            <a:off x="7269480" y="2148840"/>
            <a:ext cx="4023360" cy="457200"/>
          </a:xfrm>
          <a:prstGeom prst="rect">
            <a:avLst/>
          </a:prstGeom>
          <a:noFill/>
          <a:ln/>
        </p:spPr>
        <p:txBody>
          <a:bodyPr wrap="square" rtlCol="0" anchor="ctr"/>
          <a:lstStyle/>
          <a:p>
            <a:pPr indent="0" marL="0">
              <a:buNone/>
            </a:pPr>
            <a:r>
              <a:rPr lang="en-US" sz="1600" b="1" dirty="0">
                <a:solidFill>
                  <a:srgbClr val="F2A93B"/>
                </a:solidFill>
                <a:latin typeface="Cambria" pitchFamily="34" charset="0"/>
                <a:ea typeface="Cambria" pitchFamily="34" charset="-122"/>
                <a:cs typeface="Cambria" pitchFamily="34" charset="-120"/>
              </a:rPr>
              <a:t>Xulosa</a:t>
            </a:r>
            <a:endParaRPr lang="en-US" sz="1600" dirty="0"/>
          </a:p>
        </p:txBody>
      </p:sp>
      <p:sp>
        <p:nvSpPr>
          <p:cNvPr id="20" name="Text 14"/>
          <p:cNvSpPr/>
          <p:nvPr/>
        </p:nvSpPr>
        <p:spPr>
          <a:xfrm>
            <a:off x="7269480" y="2697480"/>
            <a:ext cx="4023360" cy="2651760"/>
          </a:xfrm>
          <a:prstGeom prst="rect">
            <a:avLst/>
          </a:prstGeom>
          <a:noFill/>
          <a:ln/>
        </p:spPr>
        <p:txBody>
          <a:bodyPr wrap="square" rtlCol="0" anchor="ctr"/>
          <a:lstStyle/>
          <a:p>
            <a:pPr indent="0" marL="0">
              <a:lnSpc>
                <a:spcPct val="130000"/>
              </a:lnSpc>
              <a:buNone/>
            </a:pPr>
            <a:r>
              <a:rPr lang="en-US" sz="1250" dirty="0">
                <a:solidFill>
                  <a:srgbClr val="D7E4EE"/>
                </a:solidFill>
                <a:latin typeface="Calibri" pitchFamily="34" charset="0"/>
                <a:ea typeface="Calibri" pitchFamily="34" charset="-122"/>
                <a:cs typeface="Calibri" pitchFamily="34" charset="-120"/>
              </a:rPr>
              <a:t>Ta'lim jarayonini raqamlashtirish — zamonaviy pedagogikaning ajralmas qismiga aylanmoqda. Raqamli texnologiyalar, onlayn platformalar va sun'iy intellekt ta'lim sifatini oshirish, uni individuallashtirish va barchaga ochiq qilishning kuchli vositasidir. Ammo bu jarayon faqat texnologiyani emas, avvalambor pedagogik yondashuv va inson omilini markazga qo'yishi zarur.</a:t>
            </a:r>
            <a:endParaRPr lang="en-US" sz="1250" dirty="0"/>
          </a:p>
        </p:txBody>
      </p:sp>
      <p:sp>
        <p:nvSpPr>
          <p:cNvPr id="21" name="Text 15"/>
          <p:cNvSpPr/>
          <p:nvPr/>
        </p:nvSpPr>
        <p:spPr>
          <a:xfrm>
            <a:off x="548640" y="5989320"/>
            <a:ext cx="7315200" cy="457200"/>
          </a:xfrm>
          <a:prstGeom prst="rect">
            <a:avLst/>
          </a:prstGeom>
          <a:noFill/>
          <a:ln/>
        </p:spPr>
        <p:txBody>
          <a:bodyPr wrap="square" rtlCol="0" anchor="ctr"/>
          <a:lstStyle/>
          <a:p>
            <a:pPr indent="0" marL="0">
              <a:buNone/>
            </a:pPr>
            <a:r>
              <a:rPr lang="en-US" sz="1600" b="1" spc="100" kern="0" dirty="0">
                <a:solidFill>
                  <a:srgbClr val="FFFFFF"/>
                </a:solidFill>
                <a:latin typeface="Cambria" pitchFamily="34" charset="0"/>
                <a:ea typeface="Cambria" pitchFamily="34" charset="-122"/>
                <a:cs typeface="Cambria" pitchFamily="34" charset="-120"/>
              </a:rPr>
              <a:t>E'TIBORINGIZ UCHUN RAHMAT!</a:t>
            </a:r>
            <a:endParaRPr lang="en-US" sz="1600" dirty="0"/>
          </a:p>
        </p:txBody>
      </p:sp>
      <p:sp>
        <p:nvSpPr>
          <p:cNvPr id="22" name="Text 16"/>
          <p:cNvSpPr/>
          <p:nvPr/>
        </p:nvSpPr>
        <p:spPr>
          <a:xfrm>
            <a:off x="11475720" y="6473952"/>
            <a:ext cx="548640" cy="274320"/>
          </a:xfrm>
          <a:prstGeom prst="rect">
            <a:avLst/>
          </a:prstGeom>
          <a:noFill/>
          <a:ln/>
        </p:spPr>
        <p:txBody>
          <a:bodyPr wrap="square" rtlCol="0" anchor="ctr"/>
          <a:lstStyle/>
          <a:p>
            <a:pPr algn="r" indent="0" marL="0">
              <a:buNone/>
            </a:pPr>
            <a:r>
              <a:rPr lang="en-US" sz="1000" dirty="0">
                <a:solidFill>
                  <a:srgbClr val="5B6675"/>
                </a:solidFill>
                <a:latin typeface="Calibri" pitchFamily="34" charset="0"/>
                <a:ea typeface="Calibri" pitchFamily="34" charset="-122"/>
                <a:cs typeface="Calibri" pitchFamily="34" charset="-120"/>
              </a:rPr>
              <a:t>25</a:t>
            </a:r>
            <a:endParaRPr lang="en-US" sz="1000" dirty="0"/>
          </a:p>
        </p:txBody>
      </p:sp>
      <p:sp>
        <p:nvSpPr>
          <p:cNvPr id="23" name="Text 17"/>
          <p:cNvSpPr/>
          <p:nvPr/>
        </p:nvSpPr>
        <p:spPr>
          <a:xfrm>
            <a:off x="548640" y="6473952"/>
            <a:ext cx="3657600" cy="274320"/>
          </a:xfrm>
          <a:prstGeom prst="rect">
            <a:avLst/>
          </a:prstGeom>
          <a:noFill/>
          <a:ln/>
        </p:spPr>
        <p:txBody>
          <a:bodyPr wrap="square" rtlCol="0" anchor="ctr"/>
          <a:lstStyle/>
          <a:p>
            <a:pPr indent="0" marL="0">
              <a:buNone/>
            </a:pPr>
            <a:r>
              <a:rPr lang="en-US" sz="900" spc="100" kern="0" dirty="0">
                <a:solidFill>
                  <a:srgbClr val="C9D6E3"/>
                </a:solidFill>
                <a:latin typeface="Calibri" pitchFamily="34" charset="0"/>
                <a:ea typeface="Calibri" pitchFamily="34" charset="-122"/>
                <a:cs typeface="Calibri" pitchFamily="34" charset="-120"/>
              </a:rPr>
              <a:t>RAQAMLI TA'LIM</a:t>
            </a:r>
            <a:endParaRPr lang="en-US" sz="900" dirty="0"/>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(16:9)</PresentationFormat>
  <Paragraphs>0</Paragraphs>
  <Slides>25</Slides>
  <Notes>25</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25</vt:i4>
      </vt:variant>
    </vt:vector>
  </HeadingPairs>
  <TitlesOfParts>
    <vt:vector size="28" baseType="lpstr">
      <vt:lpstr>Arial</vt:lpstr>
      <vt:lpstr>Calibri</vt:lpstr>
      <vt:lpstr>Office Theme</vt:lpstr>
      <vt:lpstr>Slide 1</vt:lpstr>
      <vt:lpstr>Slide 2</vt:lpstr>
      <vt:lpstr>Slide 3</vt:lpstr>
      <vt:lpstr>Slide 4</vt:lpstr>
      <vt:lpstr>Slide 5</vt:lpstr>
      <vt:lpstr>Slide 6</vt:lpstr>
      <vt:lpstr>Slide 7</vt:lpstr>
      <vt:lpstr>Slide 8</vt:lpstr>
      <vt:lpstr>Slide 9</vt:lpstr>
      <vt:lpstr>Slide 10</vt:lpstr>
      <vt:lpstr>Slide 11</vt:lpstr>
      <vt:lpstr>Slide 12</vt:lpstr>
      <vt:lpstr>Slide 13</vt:lpstr>
      <vt:lpstr>Slide 14</vt:lpstr>
      <vt:lpstr>Slide 15</vt:lpstr>
      <vt:lpstr>Slide 16</vt:lpstr>
      <vt:lpstr>Slide 17</vt:lpstr>
      <vt:lpstr>Slide 18</vt:lpstr>
      <vt:lpstr>Slide 19</vt:lpstr>
      <vt:lpstr>Slide 20</vt:lpstr>
      <vt:lpstr>Slide 21</vt:lpstr>
      <vt:lpstr>Slide 22</vt:lpstr>
      <vt:lpstr>Slide 23</vt:lpstr>
      <vt:lpstr>Slide 24</vt:lpstr>
      <vt:lpstr>Slide 25</vt:lpstr>
    </vt:vector>
  </TitlesOfParts>
  <Company>PptxGenJS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PptxGenJS Presentation</dc:title>
  <dc:subject>PptxGenJS Presentation</dc:subject>
  <dc:creator>PptxGenJS</dc:creator>
  <cp:lastModifiedBy>PptxGenJS</cp:lastModifiedBy>
  <cp:revision>1</cp:revision>
  <dcterms:created xsi:type="dcterms:W3CDTF">2026-09-08T03:36:19Z</dcterms:created>
  <dcterms:modified xsi:type="dcterms:W3CDTF">2026-09-08T03:36:19Z</dcterms:modified>
</cp:coreProperties>
</file>