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E2761"/>
          </a:solidFill>
          <a:ln/>
        </p:spPr>
      </p:sp>
      <p:sp>
        <p:nvSpPr>
          <p:cNvPr id="3" name="Shape 1"/>
          <p:cNvSpPr/>
          <p:nvPr/>
        </p:nvSpPr>
        <p:spPr>
          <a:xfrm>
            <a:off x="8961120" y="-2011680"/>
            <a:ext cx="5486400" cy="54864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4" name="Shape 2"/>
          <p:cNvSpPr/>
          <p:nvPr/>
        </p:nvSpPr>
        <p:spPr>
          <a:xfrm>
            <a:off x="-2011680" y="4572000"/>
            <a:ext cx="4572000" cy="45720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5" name="Shape 3"/>
          <p:cNvSpPr/>
          <p:nvPr/>
        </p:nvSpPr>
        <p:spPr>
          <a:xfrm>
            <a:off x="822960" y="640080"/>
            <a:ext cx="777240" cy="77724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822960" y="64008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1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💻</a:t>
            </a:r>
            <a:endParaRPr lang="en-US" sz="221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2331720"/>
            <a:ext cx="9144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spc="400" kern="0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MA'RUZA</a:t>
            </a:r>
            <a:endParaRPr lang="en-US" sz="1600" dirty="0"/>
          </a:p>
        </p:txBody>
      </p:sp>
      <p:sp>
        <p:nvSpPr>
          <p:cNvPr id="8" name="Text 6"/>
          <p:cNvSpPr txBox="1"/>
          <p:nvPr/>
        </p:nvSpPr>
        <p:spPr>
          <a:xfrm>
            <a:off x="822960" y="2743200"/>
            <a:ext cx="102412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Tarbiyachilarning raqamli</a:t>
            </a:r>
            <a:endParaRPr lang="en-US" sz="4000" dirty="0"/>
          </a:p>
          <a:p>
            <a:pPr indent="0" marL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kompetensiyalari va texnologiyalari</a:t>
            </a:r>
            <a:endParaRPr lang="en-US" sz="4000" dirty="0"/>
          </a:p>
        </p:txBody>
      </p:sp>
      <p:sp>
        <p:nvSpPr>
          <p:cNvPr id="9" name="Shape 7"/>
          <p:cNvSpPr/>
          <p:nvPr/>
        </p:nvSpPr>
        <p:spPr>
          <a:xfrm>
            <a:off x="868680" y="4892040"/>
            <a:ext cx="2011680" cy="0"/>
          </a:xfrm>
          <a:prstGeom prst="line">
            <a:avLst/>
          </a:prstGeom>
          <a:noFill/>
          <a:ln w="38100">
            <a:solidFill>
              <a:srgbClr val="E8A33D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822960" y="5074920"/>
            <a:ext cx="8686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Maktabgacha ta'lim tashkilotlari pedagog kadrlari uchun kasbiy malaka oshirish materiali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91840" cy="6858000"/>
          </a:xfrm>
          <a:prstGeom prst="rect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457200" y="548640"/>
            <a:ext cx="25603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REJA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457200" y="1280160"/>
            <a:ext cx="2651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5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Ma'ruzaning asosiy</a:t>
            </a:r>
            <a:endParaRPr lang="en-US" sz="1500" dirty="0"/>
          </a:p>
          <a:p>
            <a:pPr indent="0" marL="0">
              <a:lnSpc>
                <a:spcPts val="2000"/>
              </a:lnSpc>
              <a:buNone/>
            </a:pPr>
            <a:r>
              <a:rPr lang="en-US" sz="15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yo'nalishlari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57200" y="5120640"/>
            <a:ext cx="731520" cy="7315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457200" y="512064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8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🗂</a:t>
            </a:r>
            <a:endParaRPr lang="en-US" sz="2080" dirty="0"/>
          </a:p>
        </p:txBody>
      </p:sp>
      <p:sp>
        <p:nvSpPr>
          <p:cNvPr id="7" name="Text 5"/>
          <p:cNvSpPr txBox="1"/>
          <p:nvPr/>
        </p:nvSpPr>
        <p:spPr>
          <a:xfrm>
            <a:off x="3657600" y="50292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8" name="Text 6"/>
          <p:cNvSpPr txBox="1"/>
          <p:nvPr/>
        </p:nvSpPr>
        <p:spPr>
          <a:xfrm>
            <a:off x="4297680" y="50292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Raqamli kompetentsiya tushunchasi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657600" y="118872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3657600" y="128016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1" name="Text 9"/>
          <p:cNvSpPr txBox="1"/>
          <p:nvPr/>
        </p:nvSpPr>
        <p:spPr>
          <a:xfrm>
            <a:off x="4297680" y="128016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Ahamiyati va tarkibiy qismlari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3657600" y="196596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657600" y="205740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4" name="Text 12"/>
          <p:cNvSpPr txBox="1"/>
          <p:nvPr/>
        </p:nvSpPr>
        <p:spPr>
          <a:xfrm>
            <a:off x="4297680" y="205740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Zamonaviy raqamli texnologiyalar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3657600" y="274320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3657600" y="283464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17" name="Text 15"/>
          <p:cNvSpPr txBox="1"/>
          <p:nvPr/>
        </p:nvSpPr>
        <p:spPr>
          <a:xfrm>
            <a:off x="4297680" y="283464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Foydalanish metodikasi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657600" y="352044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3657600" y="361188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0" name="Text 18"/>
          <p:cNvSpPr txBox="1"/>
          <p:nvPr/>
        </p:nvSpPr>
        <p:spPr>
          <a:xfrm>
            <a:off x="4297680" y="361188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Xavfsizlik va etika masalalari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657600" y="429768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3657600" y="438912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06</a:t>
            </a:r>
            <a:endParaRPr lang="en-US" sz="2000" dirty="0"/>
          </a:p>
        </p:txBody>
      </p:sp>
      <p:sp>
        <p:nvSpPr>
          <p:cNvPr id="23" name="Text 21"/>
          <p:cNvSpPr txBox="1"/>
          <p:nvPr/>
        </p:nvSpPr>
        <p:spPr>
          <a:xfrm>
            <a:off x="4297680" y="438912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Xorijiy va milliy tajriba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3657600" y="5074920"/>
            <a:ext cx="7863840" cy="0"/>
          </a:xfrm>
          <a:prstGeom prst="line">
            <a:avLst/>
          </a:prstGeom>
          <a:noFill/>
          <a:ln w="12700">
            <a:solidFill>
              <a:srgbClr val="E3E7F0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3657600" y="5166360"/>
            <a:ext cx="640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07</a:t>
            </a:r>
            <a:endParaRPr lang="en-US" sz="2000" dirty="0"/>
          </a:p>
        </p:txBody>
      </p:sp>
      <p:sp>
        <p:nvSpPr>
          <p:cNvPr id="26" name="Text 24"/>
          <p:cNvSpPr txBox="1"/>
          <p:nvPr/>
        </p:nvSpPr>
        <p:spPr>
          <a:xfrm>
            <a:off x="4297680" y="516636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Rivojlantirish yo'llari, xulosa</a:t>
            </a:r>
            <a:endParaRPr lang="en-US" sz="1600" dirty="0"/>
          </a:p>
        </p:txBody>
      </p:sp>
      <p:sp>
        <p:nvSpPr>
          <p:cNvPr id="27" name="Text 25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8" name="Text 26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01200" y="-1828800"/>
            <a:ext cx="5486400" cy="54864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822960" y="2011680"/>
            <a:ext cx="36576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0" b="1" dirty="0">
                <a:solidFill>
                  <a:srgbClr val="141B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9000" dirty="0"/>
          </a:p>
        </p:txBody>
      </p:sp>
      <p:sp>
        <p:nvSpPr>
          <p:cNvPr id="4" name="Text 2"/>
          <p:cNvSpPr txBox="1"/>
          <p:nvPr/>
        </p:nvSpPr>
        <p:spPr>
          <a:xfrm>
            <a:off x="868680" y="3246120"/>
            <a:ext cx="96012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38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Kirish: nega raqamli kompetentsiya</a:t>
            </a:r>
            <a:endParaRPr lang="en-US" sz="3400" dirty="0"/>
          </a:p>
          <a:p>
            <a:pPr indent="0" marL="0">
              <a:lnSpc>
                <a:spcPts val="38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zarur?</a:t>
            </a:r>
            <a:endParaRPr lang="en-US" sz="3400" dirty="0"/>
          </a:p>
        </p:txBody>
      </p:sp>
      <p:sp>
        <p:nvSpPr>
          <p:cNvPr id="5" name="Text 3"/>
          <p:cNvSpPr txBox="1"/>
          <p:nvPr/>
        </p:nvSpPr>
        <p:spPr>
          <a:xfrm>
            <a:off x="868680" y="4343400"/>
            <a:ext cx="8961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5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Raqamli avlod bolalari va zamonaviy tarbiyachi vazifalari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7" name="Text 5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7315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Dolzarblik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5156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Bolalar hayotining ilk yillaridanoq raqamli muhit bilan tanishishi tarbiyachi zimmasiga yangi vazifalar yuklamoqda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548640" y="1920240"/>
            <a:ext cx="3520440" cy="329184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E3E7F0"/>
            </a:solidFill>
            <a:prstDash val="solid"/>
          </a:ln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5" name="Text 3"/>
          <p:cNvSpPr txBox="1"/>
          <p:nvPr/>
        </p:nvSpPr>
        <p:spPr>
          <a:xfrm>
            <a:off x="822960" y="2194560"/>
            <a:ext cx="29718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4400" dirty="0"/>
          </a:p>
        </p:txBody>
      </p:sp>
      <p:sp>
        <p:nvSpPr>
          <p:cNvPr id="6" name="Text 4"/>
          <p:cNvSpPr txBox="1"/>
          <p:nvPr/>
        </p:nvSpPr>
        <p:spPr>
          <a:xfrm>
            <a:off x="822960" y="3291840"/>
            <a:ext cx="29718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900"/>
              </a:lnSpc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yosh — bola shaxsi shakllanishining hal qiluvchi davri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4343400" y="1920240"/>
            <a:ext cx="3520440" cy="329184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E3E7F0"/>
            </a:solidFill>
            <a:prstDash val="solid"/>
          </a:ln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8" name="Text 6"/>
          <p:cNvSpPr txBox="1"/>
          <p:nvPr/>
        </p:nvSpPr>
        <p:spPr>
          <a:xfrm>
            <a:off x="4617720" y="2194560"/>
            <a:ext cx="29718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4400" dirty="0"/>
          </a:p>
        </p:txBody>
      </p:sp>
      <p:sp>
        <p:nvSpPr>
          <p:cNvPr id="9" name="Text 7"/>
          <p:cNvSpPr txBox="1"/>
          <p:nvPr/>
        </p:nvSpPr>
        <p:spPr>
          <a:xfrm>
            <a:off x="4617720" y="3291840"/>
            <a:ext cx="29718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900"/>
              </a:lnSpc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bosqich — texnik, metodik, tanqidiy-ijodiy raqamli kompetentsiya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8138160" y="1920240"/>
            <a:ext cx="3520440" cy="329184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E3E7F0"/>
            </a:solidFill>
            <a:prstDash val="solid"/>
          </a:ln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11" name="Text 9"/>
          <p:cNvSpPr txBox="1"/>
          <p:nvPr/>
        </p:nvSpPr>
        <p:spPr>
          <a:xfrm>
            <a:off x="8412480" y="2194560"/>
            <a:ext cx="29718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100%</a:t>
            </a:r>
            <a:endParaRPr lang="en-US" sz="4400" dirty="0"/>
          </a:p>
        </p:txBody>
      </p:sp>
      <p:sp>
        <p:nvSpPr>
          <p:cNvPr id="12" name="Text 10"/>
          <p:cNvSpPr txBox="1"/>
          <p:nvPr/>
        </p:nvSpPr>
        <p:spPr>
          <a:xfrm>
            <a:off x="8412480" y="3291840"/>
            <a:ext cx="29718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900"/>
              </a:lnSpc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davlat siyosatida ustuvor yo'nalish — "Raqamli O'zbekiston 2030"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14" name="Text 12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kompetentsiya — tushuncha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6400800" cy="4937760"/>
          </a:xfrm>
          <a:prstGeom prst="roundRect">
            <a:avLst>
              <a:gd name="adj" fmla="val 1852"/>
            </a:avLst>
          </a:prstGeom>
          <a:solidFill>
            <a:srgbClr val="F5F7FB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914400" y="1554480"/>
            <a:ext cx="5669280" cy="4206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700"/>
              </a:lnSpc>
              <a:buNone/>
            </a:pPr>
            <a:r>
              <a:rPr lang="en-US" sz="1900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“Tarbiyachining zamonaviy axborot texnologiyalaridan bolalar bilan olib boriladigan tarbiyaviy-ta'limiy ishlarni tashkil etishda, o'z-o'zini kasbiy rivojlantirishda samarali foydalana olish qobiliyati, bilim, ko'nikma va munosabatlar majmui.”</a:t>
            </a:r>
            <a:endParaRPr lang="en-US" sz="1900" dirty="0"/>
          </a:p>
        </p:txBody>
      </p:sp>
      <p:sp>
        <p:nvSpPr>
          <p:cNvPr id="5" name="Shape 3"/>
          <p:cNvSpPr/>
          <p:nvPr/>
        </p:nvSpPr>
        <p:spPr>
          <a:xfrm>
            <a:off x="548640" y="1188720"/>
            <a:ext cx="73152" cy="4937760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6" name="Shape 4"/>
          <p:cNvSpPr/>
          <p:nvPr/>
        </p:nvSpPr>
        <p:spPr>
          <a:xfrm>
            <a:off x="7406640" y="1371600"/>
            <a:ext cx="457200" cy="45720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7406640" y="13716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8001000" y="132588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Yevropa Ittifoqi kalit kompetentsiyalar tizimidagi sakkiz komponentdan biri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7406640" y="2560320"/>
            <a:ext cx="457200" cy="45720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7406640" y="256032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8001000" y="251460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Shunchaki qurilmadan foydalana bilish emas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7406640" y="3749040"/>
            <a:ext cx="457200" cy="45720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7406640" y="37490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8001000" y="370332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Bolaning yosh xususiyatlariga uyg'un qo'llash</a:t>
            </a:r>
            <a:endParaRPr lang="en-US" sz="1350" dirty="0"/>
          </a:p>
        </p:txBody>
      </p:sp>
      <p:sp>
        <p:nvSpPr>
          <p:cNvPr id="15" name="Text 13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16" name="Text 14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kompetentsiyaning uch bosqichi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731520" y="1645920"/>
            <a:ext cx="3291840" cy="384048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4" name="Shape 2"/>
          <p:cNvSpPr/>
          <p:nvPr/>
        </p:nvSpPr>
        <p:spPr>
          <a:xfrm>
            <a:off x="1920240" y="196596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1920240" y="19659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960120" y="3063240"/>
            <a:ext cx="2834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Texnik savodxonlik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960120" y="3886200"/>
            <a:ext cx="28346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Qurilma va dasturlardan foydalana bilish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096512" y="3246120"/>
            <a:ext cx="320040" cy="457200"/>
          </a:xfrm>
          <a:prstGeom prst="chevron">
            <a:avLst/>
          </a:prstGeom>
          <a:solidFill>
            <a:srgbClr val="E8A33D"/>
          </a:solidFill>
          <a:ln/>
        </p:spPr>
      </p:sp>
      <p:sp>
        <p:nvSpPr>
          <p:cNvPr id="9" name="Shape 7"/>
          <p:cNvSpPr/>
          <p:nvPr/>
        </p:nvSpPr>
        <p:spPr>
          <a:xfrm>
            <a:off x="4434840" y="1645920"/>
            <a:ext cx="3291840" cy="384048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5623560" y="196596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5623560" y="19659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600" dirty="0"/>
          </a:p>
        </p:txBody>
      </p:sp>
      <p:sp>
        <p:nvSpPr>
          <p:cNvPr id="12" name="Text 10"/>
          <p:cNvSpPr txBox="1"/>
          <p:nvPr/>
        </p:nvSpPr>
        <p:spPr>
          <a:xfrm>
            <a:off x="4663440" y="3063240"/>
            <a:ext cx="2834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Pedagogik-metodik mahorat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4663440" y="3886200"/>
            <a:ext cx="28346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Texnologiyalarni ta'lim maqsadlarida qo'llash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7799832" y="3246120"/>
            <a:ext cx="320040" cy="457200"/>
          </a:xfrm>
          <a:prstGeom prst="chevron">
            <a:avLst/>
          </a:prstGeom>
          <a:solidFill>
            <a:srgbClr val="E8A33D"/>
          </a:solidFill>
          <a:ln/>
        </p:spPr>
      </p:sp>
      <p:sp>
        <p:nvSpPr>
          <p:cNvPr id="15" name="Shape 13"/>
          <p:cNvSpPr/>
          <p:nvPr/>
        </p:nvSpPr>
        <p:spPr>
          <a:xfrm>
            <a:off x="8138160" y="1645920"/>
            <a:ext cx="3291840" cy="384048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01600" dist="38100" dir="5400000">
              <a:srgbClr val="1E2761">
                <a:alpha val="12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9326880" y="1965960"/>
            <a:ext cx="914400" cy="91440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9326880" y="196596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18" name="Text 16"/>
          <p:cNvSpPr txBox="1"/>
          <p:nvPr/>
        </p:nvSpPr>
        <p:spPr>
          <a:xfrm>
            <a:off x="8366760" y="3063240"/>
            <a:ext cx="2834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Tanqidiy-ijodiy yondashuv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8366760" y="3886200"/>
            <a:ext cx="28346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Resurslarni baholab, xavfsiz va ijodiy foydalanish</a:t>
            </a:r>
            <a:endParaRPr lang="en-US" sz="1250" dirty="0"/>
          </a:p>
        </p:txBody>
      </p:sp>
      <p:sp>
        <p:nvSpPr>
          <p:cNvPr id="20" name="Text 18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1" name="Text 19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Tarbiyachi faoliyatidagi ahamiyati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640080" cy="64008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13716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2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</a:t>
            </a:r>
            <a:endParaRPr lang="en-US" sz="1820" dirty="0"/>
          </a:p>
        </p:txBody>
      </p:sp>
      <p:sp>
        <p:nvSpPr>
          <p:cNvPr id="5" name="Text 3"/>
          <p:cNvSpPr txBox="1"/>
          <p:nvPr/>
        </p:nvSpPr>
        <p:spPr>
          <a:xfrm>
            <a:off x="1463040" y="1325880"/>
            <a:ext cx="4206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Jonli va qiziqarli mashg'ulot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1463040" y="1737360"/>
            <a:ext cx="4206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Multimedia va interaktiv o'yinlar diqqatni jamlaydi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3063240"/>
            <a:ext cx="640080" cy="64008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640080" y="3063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2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</a:t>
            </a:r>
            <a:endParaRPr lang="en-US" sz="1820" dirty="0"/>
          </a:p>
        </p:txBody>
      </p:sp>
      <p:sp>
        <p:nvSpPr>
          <p:cNvPr id="9" name="Text 7"/>
          <p:cNvSpPr txBox="1"/>
          <p:nvPr/>
        </p:nvSpPr>
        <p:spPr>
          <a:xfrm>
            <a:off x="1463040" y="3017520"/>
            <a:ext cx="4206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Rivojlanishni kuzatish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1463040" y="3429000"/>
            <a:ext cx="4206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Natijalarni elektron shaklda qayd etish va tahlil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126480" y="1371600"/>
            <a:ext cx="640080" cy="64008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6126480" y="13716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2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182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1325880"/>
            <a:ext cx="4206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Ota-onalar bilan aloqa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949440" y="1737360"/>
            <a:ext cx="4206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Onlayn platformalar orqali operativ ma'lumot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126480" y="3063240"/>
            <a:ext cx="640080" cy="64008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6126480" y="3063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2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📚</a:t>
            </a:r>
            <a:endParaRPr lang="en-US" sz="1820" dirty="0"/>
          </a:p>
        </p:txBody>
      </p:sp>
      <p:sp>
        <p:nvSpPr>
          <p:cNvPr id="17" name="Text 15"/>
          <p:cNvSpPr txBox="1"/>
          <p:nvPr/>
        </p:nvSpPr>
        <p:spPr>
          <a:xfrm>
            <a:off x="6949440" y="3017520"/>
            <a:ext cx="4206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Uzluksiz kasbiy o'sish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6949440" y="3429000"/>
            <a:ext cx="4206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2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Onlayn kurslar, vebinarlar, elektron kutubxonalar</a:t>
            </a:r>
            <a:endParaRPr lang="en-US" sz="1250" dirty="0"/>
          </a:p>
        </p:txBody>
      </p:sp>
      <p:sp>
        <p:nvSpPr>
          <p:cNvPr id="19" name="Text 17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0" name="Text 18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36576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kompetentsiyaning tarkibiy qismlari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3474720" cy="2377440"/>
          </a:xfrm>
          <a:prstGeom prst="roundRect">
            <a:avLst>
              <a:gd name="adj" fmla="val 3846"/>
            </a:avLst>
          </a:prstGeom>
          <a:solidFill>
            <a:srgbClr val="141B47"/>
          </a:solidFill>
          <a:ln/>
        </p:spPr>
      </p:sp>
      <p:sp>
        <p:nvSpPr>
          <p:cNvPr id="4" name="Shape 2"/>
          <p:cNvSpPr/>
          <p:nvPr/>
        </p:nvSpPr>
        <p:spPr>
          <a:xfrm>
            <a:off x="822960" y="1645920"/>
            <a:ext cx="594360" cy="59436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164592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9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169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237744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Axborot bilan ishlash</a:t>
            </a:r>
            <a:endParaRPr lang="en-US" sz="1450" dirty="0"/>
          </a:p>
        </p:txBody>
      </p:sp>
      <p:sp>
        <p:nvSpPr>
          <p:cNvPr id="7" name="Text 5"/>
          <p:cNvSpPr txBox="1"/>
          <p:nvPr/>
        </p:nvSpPr>
        <p:spPr>
          <a:xfrm>
            <a:off x="777240" y="283464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Ma'lumot qidirish, baholash, saralash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297680" y="1371600"/>
            <a:ext cx="3474720" cy="2377440"/>
          </a:xfrm>
          <a:prstGeom prst="roundRect">
            <a:avLst>
              <a:gd name="adj" fmla="val 3846"/>
            </a:avLst>
          </a:prstGeom>
          <a:solidFill>
            <a:srgbClr val="141B47"/>
          </a:solidFill>
          <a:ln/>
        </p:spPr>
      </p:sp>
      <p:sp>
        <p:nvSpPr>
          <p:cNvPr id="9" name="Shape 7"/>
          <p:cNvSpPr/>
          <p:nvPr/>
        </p:nvSpPr>
        <p:spPr>
          <a:xfrm>
            <a:off x="4572000" y="1645920"/>
            <a:ext cx="594360" cy="59436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4572000" y="164592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9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💬</a:t>
            </a:r>
            <a:endParaRPr lang="en-US" sz="1690" dirty="0"/>
          </a:p>
        </p:txBody>
      </p:sp>
      <p:sp>
        <p:nvSpPr>
          <p:cNvPr id="11" name="Text 9"/>
          <p:cNvSpPr txBox="1"/>
          <p:nvPr/>
        </p:nvSpPr>
        <p:spPr>
          <a:xfrm>
            <a:off x="4526280" y="237744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Kommunikatsiya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4526280" y="283464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Hamkasblar, ota-onalar bilan muloqot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8046720" y="1371600"/>
            <a:ext cx="3474720" cy="2377440"/>
          </a:xfrm>
          <a:prstGeom prst="roundRect">
            <a:avLst>
              <a:gd name="adj" fmla="val 3846"/>
            </a:avLst>
          </a:prstGeom>
          <a:solidFill>
            <a:srgbClr val="141B47"/>
          </a:solidFill>
          <a:ln/>
        </p:spPr>
      </p:sp>
      <p:sp>
        <p:nvSpPr>
          <p:cNvPr id="14" name="Shape 12"/>
          <p:cNvSpPr/>
          <p:nvPr/>
        </p:nvSpPr>
        <p:spPr>
          <a:xfrm>
            <a:off x="8321040" y="1645920"/>
            <a:ext cx="594360" cy="59436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8321040" y="164592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9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🎬</a:t>
            </a:r>
            <a:endParaRPr lang="en-US" sz="1690" dirty="0"/>
          </a:p>
        </p:txBody>
      </p:sp>
      <p:sp>
        <p:nvSpPr>
          <p:cNvPr id="16" name="Text 14"/>
          <p:cNvSpPr txBox="1"/>
          <p:nvPr/>
        </p:nvSpPr>
        <p:spPr>
          <a:xfrm>
            <a:off x="8275320" y="237744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Kontent yaratish</a:t>
            </a:r>
            <a:endParaRPr lang="en-US" sz="1450" dirty="0"/>
          </a:p>
        </p:txBody>
      </p:sp>
      <p:sp>
        <p:nvSpPr>
          <p:cNvPr id="17" name="Text 15"/>
          <p:cNvSpPr txBox="1"/>
          <p:nvPr/>
        </p:nvSpPr>
        <p:spPr>
          <a:xfrm>
            <a:off x="8275320" y="283464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Taqdimot, video, interaktiv material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48640" y="4023360"/>
            <a:ext cx="3474720" cy="2377440"/>
          </a:xfrm>
          <a:prstGeom prst="roundRect">
            <a:avLst>
              <a:gd name="adj" fmla="val 3846"/>
            </a:avLst>
          </a:prstGeom>
          <a:solidFill>
            <a:srgbClr val="141B47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297680"/>
            <a:ext cx="594360" cy="59436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822960" y="42976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9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</a:t>
            </a:r>
            <a:endParaRPr lang="en-US" sz="1690" dirty="0"/>
          </a:p>
        </p:txBody>
      </p:sp>
      <p:sp>
        <p:nvSpPr>
          <p:cNvPr id="21" name="Text 19"/>
          <p:cNvSpPr txBox="1"/>
          <p:nvPr/>
        </p:nvSpPr>
        <p:spPr>
          <a:xfrm>
            <a:off x="777240" y="502920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Raqamli xavfsizlik</a:t>
            </a:r>
            <a:endParaRPr lang="en-US" sz="1450" dirty="0"/>
          </a:p>
        </p:txBody>
      </p:sp>
      <p:sp>
        <p:nvSpPr>
          <p:cNvPr id="22" name="Text 20"/>
          <p:cNvSpPr txBox="1"/>
          <p:nvPr/>
        </p:nvSpPr>
        <p:spPr>
          <a:xfrm>
            <a:off x="777240" y="548640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Ma'lumotlarni himoya qilish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297680" y="4023360"/>
            <a:ext cx="3474720" cy="2377440"/>
          </a:xfrm>
          <a:prstGeom prst="roundRect">
            <a:avLst>
              <a:gd name="adj" fmla="val 3846"/>
            </a:avLst>
          </a:prstGeom>
          <a:solidFill>
            <a:srgbClr val="141B47"/>
          </a:solidFill>
          <a:ln/>
        </p:spPr>
      </p:sp>
      <p:sp>
        <p:nvSpPr>
          <p:cNvPr id="24" name="Shape 22"/>
          <p:cNvSpPr/>
          <p:nvPr/>
        </p:nvSpPr>
        <p:spPr>
          <a:xfrm>
            <a:off x="4572000" y="4297680"/>
            <a:ext cx="594360" cy="59436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4572000" y="42976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9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🧩</a:t>
            </a:r>
            <a:endParaRPr lang="en-US" sz="1690" dirty="0"/>
          </a:p>
        </p:txBody>
      </p:sp>
      <p:sp>
        <p:nvSpPr>
          <p:cNvPr id="26" name="Text 24"/>
          <p:cNvSpPr txBox="1"/>
          <p:nvPr/>
        </p:nvSpPr>
        <p:spPr>
          <a:xfrm>
            <a:off x="4526280" y="502920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Muammo yechish</a:t>
            </a:r>
            <a:endParaRPr lang="en-US" sz="1450" dirty="0"/>
          </a:p>
        </p:txBody>
      </p:sp>
      <p:sp>
        <p:nvSpPr>
          <p:cNvPr id="27" name="Text 25"/>
          <p:cNvSpPr txBox="1"/>
          <p:nvPr/>
        </p:nvSpPr>
        <p:spPr>
          <a:xfrm>
            <a:off x="4526280" y="548640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Texnik nosozlik, yangi vositalarni o'zlashtirish</a:t>
            </a:r>
            <a:endParaRPr lang="en-US" sz="1150" dirty="0"/>
          </a:p>
        </p:txBody>
      </p:sp>
      <p:sp>
        <p:nvSpPr>
          <p:cNvPr id="28" name="Text 26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9" name="Text 27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kompetentsiya rivojlanish darajalari</a:t>
            </a:r>
            <a:endParaRPr lang="en-US" sz="25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96012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DigCompEdu (Yevropa Ittifoqi) tizimi bo'yicha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822960" y="3749040"/>
            <a:ext cx="10515600" cy="0"/>
          </a:xfrm>
          <a:prstGeom prst="line">
            <a:avLst/>
          </a:prstGeom>
          <a:noFill/>
          <a:ln w="50800">
            <a:solidFill>
              <a:srgbClr val="CADCFC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3429000"/>
            <a:ext cx="640080" cy="640080"/>
          </a:xfrm>
          <a:prstGeom prst="ellipse">
            <a:avLst/>
          </a:prstGeom>
          <a:solidFill>
            <a:srgbClr val="1E2761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7724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274320" y="237744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A1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Yangi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boshlovchi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2560320" y="3429000"/>
            <a:ext cx="640080" cy="640080"/>
          </a:xfrm>
          <a:prstGeom prst="ellipse">
            <a:avLst/>
          </a:prstGeom>
          <a:solidFill>
            <a:srgbClr val="1E2761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256032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2057400" y="425196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A2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Kuzatuvchi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343400" y="3429000"/>
            <a:ext cx="640080" cy="640080"/>
          </a:xfrm>
          <a:prstGeom prst="ellipse">
            <a:avLst/>
          </a:prstGeom>
          <a:solidFill>
            <a:srgbClr val="1E2761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434340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3840480" y="237744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B1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Integrator-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lashuvchi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126480" y="3429000"/>
            <a:ext cx="640080" cy="640080"/>
          </a:xfrm>
          <a:prstGeom prst="ellipse">
            <a:avLst/>
          </a:prstGeom>
          <a:solidFill>
            <a:srgbClr val="1E2761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612648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5623560" y="425196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B2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Mutaxassis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7909560" y="3429000"/>
            <a:ext cx="640080" cy="640080"/>
          </a:xfrm>
          <a:prstGeom prst="ellipse">
            <a:avLst/>
          </a:prstGeom>
          <a:solidFill>
            <a:srgbClr val="1E2761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790956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7406640" y="237744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C1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Lider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9692640" y="3429000"/>
            <a:ext cx="640080" cy="640080"/>
          </a:xfrm>
          <a:prstGeom prst="ellipse">
            <a:avLst/>
          </a:prstGeom>
          <a:solidFill>
            <a:srgbClr val="E8A33D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9692640" y="34290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9189720" y="4251960"/>
            <a:ext cx="16459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C2</a:t>
            </a:r>
            <a:endParaRPr lang="en-US" sz="1150" dirty="0"/>
          </a:p>
          <a:p>
            <a:pPr algn="ctr" indent="0" marL="0">
              <a:lnSpc>
                <a:spcPts val="1400"/>
              </a:lnSpc>
              <a:buNone/>
            </a:pPr>
            <a:r>
              <a:rPr lang="en-US" sz="11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Yangilikchi</a:t>
            </a:r>
            <a:endParaRPr lang="en-US" sz="1150" dirty="0"/>
          </a:p>
        </p:txBody>
      </p:sp>
      <p:sp>
        <p:nvSpPr>
          <p:cNvPr id="23" name="Text 21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4" name="Text 22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Zamonaviy raqamli texnologiyalar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548640" y="13716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🖥</a:t>
            </a:r>
            <a:endParaRPr lang="en-US" sz="1560" dirty="0"/>
          </a:p>
        </p:txBody>
      </p:sp>
      <p:sp>
        <p:nvSpPr>
          <p:cNvPr id="5" name="Text 3"/>
          <p:cNvSpPr txBox="1"/>
          <p:nvPr/>
        </p:nvSpPr>
        <p:spPr>
          <a:xfrm>
            <a:off x="1280160" y="137160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Interaktiv taxta va panellar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5943600" y="137160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5943600" y="13716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📽</a:t>
            </a:r>
            <a:endParaRPr lang="en-US" sz="1560" dirty="0"/>
          </a:p>
        </p:txBody>
      </p:sp>
      <p:sp>
        <p:nvSpPr>
          <p:cNvPr id="8" name="Text 6"/>
          <p:cNvSpPr txBox="1"/>
          <p:nvPr/>
        </p:nvSpPr>
        <p:spPr>
          <a:xfrm>
            <a:off x="6675120" y="137160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Multimedia proyektor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548640" y="260604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548640" y="26060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📱</a:t>
            </a:r>
            <a:endParaRPr lang="en-US" sz="1560" dirty="0"/>
          </a:p>
        </p:txBody>
      </p:sp>
      <p:sp>
        <p:nvSpPr>
          <p:cNvPr id="11" name="Text 9"/>
          <p:cNvSpPr txBox="1"/>
          <p:nvPr/>
        </p:nvSpPr>
        <p:spPr>
          <a:xfrm>
            <a:off x="1280160" y="260604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Planshet va noutbuk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5943600" y="260604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5943600" y="26060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🎮</a:t>
            </a:r>
            <a:endParaRPr lang="en-US" sz="1560" dirty="0"/>
          </a:p>
        </p:txBody>
      </p:sp>
      <p:sp>
        <p:nvSpPr>
          <p:cNvPr id="14" name="Text 12"/>
          <p:cNvSpPr txBox="1"/>
          <p:nvPr/>
        </p:nvSpPr>
        <p:spPr>
          <a:xfrm>
            <a:off x="6675120" y="260604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Ta'limiy mobil ilovalar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548640" y="384048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548640" y="38404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🤖</a:t>
            </a:r>
            <a:endParaRPr lang="en-US" sz="1560" dirty="0"/>
          </a:p>
        </p:txBody>
      </p:sp>
      <p:sp>
        <p:nvSpPr>
          <p:cNvPr id="17" name="Text 15"/>
          <p:cNvSpPr txBox="1"/>
          <p:nvPr/>
        </p:nvSpPr>
        <p:spPr>
          <a:xfrm>
            <a:off x="1280160" y="384048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Robototexnika to'plamlari</a:t>
            </a:r>
            <a:endParaRPr lang="en-US" sz="1450" dirty="0"/>
          </a:p>
        </p:txBody>
      </p:sp>
      <p:sp>
        <p:nvSpPr>
          <p:cNvPr id="18" name="Shape 16"/>
          <p:cNvSpPr/>
          <p:nvPr/>
        </p:nvSpPr>
        <p:spPr>
          <a:xfrm>
            <a:off x="5943600" y="384048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5943600" y="38404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🕶</a:t>
            </a:r>
            <a:endParaRPr lang="en-US" sz="1560" dirty="0"/>
          </a:p>
        </p:txBody>
      </p:sp>
      <p:sp>
        <p:nvSpPr>
          <p:cNvPr id="20" name="Text 18"/>
          <p:cNvSpPr txBox="1"/>
          <p:nvPr/>
        </p:nvSpPr>
        <p:spPr>
          <a:xfrm>
            <a:off x="6675120" y="384048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VR / AR texnologiyalari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548640" y="507492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22" name="Text 20"/>
          <p:cNvSpPr txBox="1"/>
          <p:nvPr/>
        </p:nvSpPr>
        <p:spPr>
          <a:xfrm>
            <a:off x="548640" y="50749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</a:t>
            </a:r>
            <a:endParaRPr lang="en-US" sz="1560" dirty="0"/>
          </a:p>
        </p:txBody>
      </p:sp>
      <p:sp>
        <p:nvSpPr>
          <p:cNvPr id="23" name="Text 21"/>
          <p:cNvSpPr txBox="1"/>
          <p:nvPr/>
        </p:nvSpPr>
        <p:spPr>
          <a:xfrm>
            <a:off x="1280160" y="507492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Elektron ta'lim boshqaruv tizimi</a:t>
            </a:r>
            <a:endParaRPr lang="en-US" sz="1450" dirty="0"/>
          </a:p>
        </p:txBody>
      </p:sp>
      <p:sp>
        <p:nvSpPr>
          <p:cNvPr id="24" name="Shape 22"/>
          <p:cNvSpPr/>
          <p:nvPr/>
        </p:nvSpPr>
        <p:spPr>
          <a:xfrm>
            <a:off x="5943600" y="507492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5943600" y="50749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🧠</a:t>
            </a:r>
            <a:endParaRPr lang="en-US" sz="1560" dirty="0"/>
          </a:p>
        </p:txBody>
      </p:sp>
      <p:sp>
        <p:nvSpPr>
          <p:cNvPr id="26" name="Text 24"/>
          <p:cNvSpPr txBox="1"/>
          <p:nvPr/>
        </p:nvSpPr>
        <p:spPr>
          <a:xfrm>
            <a:off x="6675120" y="5074920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Sun'iy intellekt vositalari</a:t>
            </a:r>
            <a:endParaRPr lang="en-US" sz="1450" dirty="0"/>
          </a:p>
        </p:txBody>
      </p:sp>
      <p:sp>
        <p:nvSpPr>
          <p:cNvPr id="27" name="Text 25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8" name="Text 26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Vositalar va ularning pedagogik vazifasi</a:t>
            </a:r>
            <a:endParaRPr lang="en-US" sz="25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80160"/>
          <a:ext cx="11064240" cy="4572000"/>
        </p:xfrm>
        <a:graphic>
          <a:graphicData uri="http://schemas.openxmlformats.org/drawingml/2006/table">
            <a:tbl>
              <a:tblPr/>
              <a:tblGrid>
                <a:gridCol w="3657600"/>
                <a:gridCol w="7406640"/>
              </a:tblGrid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Vosita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Asosiy vazifasi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Interaktiv taxta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Guruh bo'lib vizual materialni ko'rish va muhokama qilish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Planshet / ilova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Individual mashq, mantiq va nutqni rivojlantirish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Robototexnika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Algoritmik va ijodiy fikrlashni rivojlantirish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VR / AR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Virtual sayohat va tajribaviy bilim olish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Elektron jurnal / LMS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E22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Bola rivojlanishini kuzatish va hujjatlashtirish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7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5" name="Text 2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Foydalanish metodikasi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80160"/>
            <a:ext cx="5120640" cy="4846320"/>
          </a:xfrm>
          <a:prstGeom prst="roundRect">
            <a:avLst>
              <a:gd name="adj" fmla="val 1887"/>
            </a:avLst>
          </a:prstGeom>
          <a:solidFill>
            <a:srgbClr val="1E2761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868680" y="160020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Ekran vaqti me'yori</a:t>
            </a:r>
            <a:endParaRPr lang="en-US" sz="1600" dirty="0"/>
          </a:p>
        </p:txBody>
      </p:sp>
      <p:sp>
        <p:nvSpPr>
          <p:cNvPr id="5" name="Text 3"/>
          <p:cNvSpPr txBox="1"/>
          <p:nvPr/>
        </p:nvSpPr>
        <p:spPr>
          <a:xfrm>
            <a:off x="868680" y="2148840"/>
            <a:ext cx="44805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5–7</a:t>
            </a:r>
            <a:endParaRPr lang="en-US" sz="4600" dirty="0"/>
          </a:p>
        </p:txBody>
      </p:sp>
      <p:sp>
        <p:nvSpPr>
          <p:cNvPr id="6" name="Text 4"/>
          <p:cNvSpPr txBox="1"/>
          <p:nvPr/>
        </p:nvSpPr>
        <p:spPr>
          <a:xfrm>
            <a:off x="868680" y="3063240"/>
            <a:ext cx="4480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daqiqa — kichik guruhlarda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868680" y="3657600"/>
            <a:ext cx="44805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10–15</a:t>
            </a:r>
            <a:endParaRPr lang="en-US" sz="4600" dirty="0"/>
          </a:p>
        </p:txBody>
      </p:sp>
      <p:sp>
        <p:nvSpPr>
          <p:cNvPr id="8" name="Text 6"/>
          <p:cNvSpPr txBox="1"/>
          <p:nvPr/>
        </p:nvSpPr>
        <p:spPr>
          <a:xfrm>
            <a:off x="868680" y="4572000"/>
            <a:ext cx="4480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daqiqa — katta guruhlarda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868680" y="5212080"/>
            <a:ext cx="4480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600"/>
              </a:lnSpc>
              <a:buNone/>
            </a:pPr>
            <a:r>
              <a:rPr lang="en-US" sz="12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Jismoniy faollik va jonli muloqot bilan uyg'unlashtirilishi shart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035040" y="1371600"/>
            <a:ext cx="384048" cy="384048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1" name="Text 9"/>
          <p:cNvSpPr txBox="1"/>
          <p:nvPr/>
        </p:nvSpPr>
        <p:spPr>
          <a:xfrm>
            <a:off x="6035040" y="13716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92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092" dirty="0"/>
          </a:p>
        </p:txBody>
      </p:sp>
      <p:sp>
        <p:nvSpPr>
          <p:cNvPr id="12" name="Text 10"/>
          <p:cNvSpPr txBox="1"/>
          <p:nvPr/>
        </p:nvSpPr>
        <p:spPr>
          <a:xfrm>
            <a:off x="6583680" y="129844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Multimedia taqdimotlar bilan yangi mavzu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6035040" y="2286000"/>
            <a:ext cx="384048" cy="384048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6035040" y="22860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92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092" dirty="0"/>
          </a:p>
        </p:txBody>
      </p:sp>
      <p:sp>
        <p:nvSpPr>
          <p:cNvPr id="15" name="Text 13"/>
          <p:cNvSpPr txBox="1"/>
          <p:nvPr/>
        </p:nvSpPr>
        <p:spPr>
          <a:xfrm>
            <a:off x="6583680" y="221284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Animatsion video orqali ertak namoyishi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6035040" y="3200400"/>
            <a:ext cx="384048" cy="384048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6035040" y="3200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92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092" dirty="0"/>
          </a:p>
        </p:txBody>
      </p:sp>
      <p:sp>
        <p:nvSpPr>
          <p:cNvPr id="18" name="Text 16"/>
          <p:cNvSpPr txBox="1"/>
          <p:nvPr/>
        </p:nvSpPr>
        <p:spPr>
          <a:xfrm>
            <a:off x="6583680" y="312724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Interaktiv o'yin: matematika va nutq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6035040" y="4114800"/>
            <a:ext cx="384048" cy="384048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6035040" y="41148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92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092" dirty="0"/>
          </a:p>
        </p:txBody>
      </p:sp>
      <p:sp>
        <p:nvSpPr>
          <p:cNvPr id="21" name="Text 19"/>
          <p:cNvSpPr txBox="1"/>
          <p:nvPr/>
        </p:nvSpPr>
        <p:spPr>
          <a:xfrm>
            <a:off x="6583680" y="404164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Virtual ekskursiya: tabiat, kasblar</a:t>
            </a:r>
            <a:endParaRPr lang="en-US" sz="1350" dirty="0"/>
          </a:p>
        </p:txBody>
      </p:sp>
      <p:sp>
        <p:nvSpPr>
          <p:cNvPr id="22" name="Shape 20"/>
          <p:cNvSpPr/>
          <p:nvPr/>
        </p:nvSpPr>
        <p:spPr>
          <a:xfrm>
            <a:off x="6035040" y="5029200"/>
            <a:ext cx="384048" cy="384048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6035040" y="50292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92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1092" dirty="0"/>
          </a:p>
        </p:txBody>
      </p:sp>
      <p:sp>
        <p:nvSpPr>
          <p:cNvPr id="24" name="Text 22"/>
          <p:cNvSpPr txBox="1"/>
          <p:nvPr/>
        </p:nvSpPr>
        <p:spPr>
          <a:xfrm>
            <a:off x="6583680" y="495604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Portfolio: ijodiy ishlarni hujjatlashtirish</a:t>
            </a:r>
            <a:endParaRPr lang="en-US" sz="135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6" name="Text 24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01200" y="-1828800"/>
            <a:ext cx="5486400" cy="54864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822960" y="2011680"/>
            <a:ext cx="36576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0" b="1" dirty="0">
                <a:solidFill>
                  <a:srgbClr val="141B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9000" dirty="0"/>
          </a:p>
        </p:txBody>
      </p:sp>
      <p:sp>
        <p:nvSpPr>
          <p:cNvPr id="4" name="Text 2"/>
          <p:cNvSpPr txBox="1"/>
          <p:nvPr/>
        </p:nvSpPr>
        <p:spPr>
          <a:xfrm>
            <a:off x="868680" y="3246120"/>
            <a:ext cx="96012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38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xavfsizlik va</a:t>
            </a:r>
            <a:endParaRPr lang="en-US" sz="3400" dirty="0"/>
          </a:p>
          <a:p>
            <a:pPr indent="0" marL="0">
              <a:lnSpc>
                <a:spcPts val="38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pedagogik etika</a:t>
            </a:r>
            <a:endParaRPr lang="en-US" sz="3400" dirty="0"/>
          </a:p>
        </p:txBody>
      </p:sp>
      <p:sp>
        <p:nvSpPr>
          <p:cNvPr id="5" name="Text 3"/>
          <p:cNvSpPr txBox="1"/>
          <p:nvPr/>
        </p:nvSpPr>
        <p:spPr>
          <a:xfrm>
            <a:off x="868680" y="4343400"/>
            <a:ext cx="8961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5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Bolalar himoyasi, ma'lumot maxfiyligi va ekran vaqti muvozanati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7" name="Text 5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Xavfsizlik va etikaning asosiy talablari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640080" y="1463040"/>
            <a:ext cx="5029200" cy="1965960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  <a:effectLst>
            <a:outerShdw sx="100000" sy="100000" kx="0" ky="0" algn="bl" rotWithShape="0" blurRad="76200" dist="25400" dir="5400000">
              <a:srgbClr val="1E2761">
                <a:alpha val="10000"/>
              </a:srgbClr>
            </a:outerShdw>
          </a:effectLst>
        </p:spPr>
      </p:sp>
      <p:sp>
        <p:nvSpPr>
          <p:cNvPr id="4" name="Shape 2"/>
          <p:cNvSpPr/>
          <p:nvPr/>
        </p:nvSpPr>
        <p:spPr>
          <a:xfrm>
            <a:off x="914400" y="173736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914400" y="17373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1560" dirty="0"/>
          </a:p>
        </p:txBody>
      </p:sp>
      <p:sp>
        <p:nvSpPr>
          <p:cNvPr id="6" name="Text 4"/>
          <p:cNvSpPr txBox="1"/>
          <p:nvPr/>
        </p:nvSpPr>
        <p:spPr>
          <a:xfrm>
            <a:off x="1645920" y="169164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Ma'lumotlar maxfiyligi</a:t>
            </a:r>
            <a:endParaRPr lang="en-US" sz="1450" dirty="0"/>
          </a:p>
        </p:txBody>
      </p:sp>
      <p:sp>
        <p:nvSpPr>
          <p:cNvPr id="7" name="Text 5"/>
          <p:cNvSpPr txBox="1"/>
          <p:nvPr/>
        </p:nvSpPr>
        <p:spPr>
          <a:xfrm>
            <a:off x="914400" y="2468880"/>
            <a:ext cx="4480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Bola fotosurat/videosini joylashtirishda ota-ona roziligi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035040" y="1463040"/>
            <a:ext cx="5029200" cy="1965960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  <a:effectLst>
            <a:outerShdw sx="100000" sy="100000" kx="0" ky="0" algn="bl" rotWithShape="0" blurRad="76200" dist="25400" dir="5400000">
              <a:srgbClr val="1E2761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6309360" y="173736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6309360" y="17373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⏱</a:t>
            </a:r>
            <a:endParaRPr lang="en-US" sz="1560" dirty="0"/>
          </a:p>
        </p:txBody>
      </p:sp>
      <p:sp>
        <p:nvSpPr>
          <p:cNvPr id="11" name="Text 9"/>
          <p:cNvSpPr txBox="1"/>
          <p:nvPr/>
        </p:nvSpPr>
        <p:spPr>
          <a:xfrm>
            <a:off x="7040880" y="169164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Ekran vaqti nazorati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6309360" y="2468880"/>
            <a:ext cx="4480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Ortiqcha vaqt ko'z, nutq va e'tiborga salbiy ta'sir qiladi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640080" y="3749040"/>
            <a:ext cx="5029200" cy="1965960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  <a:effectLst>
            <a:outerShdw sx="100000" sy="100000" kx="0" ky="0" algn="bl" rotWithShape="0" blurRad="76200" dist="25400" dir="5400000">
              <a:srgbClr val="1E2761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914400" y="402336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914400" y="40233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</a:t>
            </a:r>
            <a:endParaRPr lang="en-US" sz="1560" dirty="0"/>
          </a:p>
        </p:txBody>
      </p:sp>
      <p:sp>
        <p:nvSpPr>
          <p:cNvPr id="16" name="Text 14"/>
          <p:cNvSpPr txBox="1"/>
          <p:nvPr/>
        </p:nvSpPr>
        <p:spPr>
          <a:xfrm>
            <a:off x="1645920" y="397764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Kontent mosligi</a:t>
            </a:r>
            <a:endParaRPr lang="en-US" sz="1450" dirty="0"/>
          </a:p>
        </p:txBody>
      </p:sp>
      <p:sp>
        <p:nvSpPr>
          <p:cNvPr id="17" name="Text 15"/>
          <p:cNvSpPr txBox="1"/>
          <p:nvPr/>
        </p:nvSpPr>
        <p:spPr>
          <a:xfrm>
            <a:off x="914400" y="4754880"/>
            <a:ext cx="4480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Ilova va dasturlarning yoshga muvofiqligi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6035040" y="3749040"/>
            <a:ext cx="5029200" cy="1965960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  <a:effectLst>
            <a:outerShdw sx="100000" sy="100000" kx="0" ky="0" algn="bl" rotWithShape="0" blurRad="76200" dist="25400" dir="5400000">
              <a:srgbClr val="1E2761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309360" y="4023360"/>
            <a:ext cx="548640" cy="548640"/>
          </a:xfrm>
          <a:prstGeom prst="ellipse">
            <a:avLst/>
          </a:prstGeom>
          <a:solidFill>
            <a:srgbClr val="CADCFC"/>
          </a:solidFill>
          <a:ln/>
        </p:spPr>
      </p:sp>
      <p:sp>
        <p:nvSpPr>
          <p:cNvPr id="20" name="Text 18"/>
          <p:cNvSpPr txBox="1"/>
          <p:nvPr/>
        </p:nvSpPr>
        <p:spPr>
          <a:xfrm>
            <a:off x="6309360" y="40233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6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1560" dirty="0"/>
          </a:p>
        </p:txBody>
      </p:sp>
      <p:sp>
        <p:nvSpPr>
          <p:cNvPr id="21" name="Text 19"/>
          <p:cNvSpPr txBox="1"/>
          <p:nvPr/>
        </p:nvSpPr>
        <p:spPr>
          <a:xfrm>
            <a:off x="7040880" y="397764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Pedagogik etika</a:t>
            </a:r>
            <a:endParaRPr lang="en-US" sz="1450" dirty="0"/>
          </a:p>
        </p:txBody>
      </p:sp>
      <p:sp>
        <p:nvSpPr>
          <p:cNvPr id="22" name="Text 20"/>
          <p:cNvSpPr txBox="1"/>
          <p:nvPr/>
        </p:nvSpPr>
        <p:spPr>
          <a:xfrm>
            <a:off x="6309360" y="4754880"/>
            <a:ext cx="4480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500"/>
              </a:lnSpc>
              <a:buNone/>
            </a:pPr>
            <a:r>
              <a:rPr lang="en-US" sz="1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Texnologiya — rag'bat yoki jazo vositasi emas</a:t>
            </a:r>
            <a:endParaRPr lang="en-US" sz="1200" dirty="0"/>
          </a:p>
        </p:txBody>
      </p:sp>
      <p:sp>
        <p:nvSpPr>
          <p:cNvPr id="23" name="Text 21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4" name="Text 22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Xorijiy davlatlar tajribasi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554480"/>
            <a:ext cx="2697480" cy="4206240"/>
          </a:xfrm>
          <a:prstGeom prst="roundRect">
            <a:avLst>
              <a:gd name="adj" fmla="val 3390"/>
            </a:avLst>
          </a:prstGeom>
          <a:solidFill>
            <a:srgbClr val="1E2761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1554480"/>
            <a:ext cx="2697480" cy="109728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77240" y="1920240"/>
            <a:ext cx="2286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Finlyandiya</a:t>
            </a:r>
            <a:endParaRPr lang="en-US" sz="190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2834640"/>
            <a:ext cx="22860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O'yin asosidagi yondashuv, uzluksiz kasbiy rivojlanish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3429000" y="1554480"/>
            <a:ext cx="2697480" cy="4206240"/>
          </a:xfrm>
          <a:prstGeom prst="roundRect">
            <a:avLst>
              <a:gd name="adj" fmla="val 3390"/>
            </a:avLst>
          </a:prstGeom>
          <a:solidFill>
            <a:srgbClr val="1E2761"/>
          </a:solidFill>
          <a:ln/>
        </p:spPr>
      </p:sp>
      <p:sp>
        <p:nvSpPr>
          <p:cNvPr id="8" name="Shape 6"/>
          <p:cNvSpPr/>
          <p:nvPr/>
        </p:nvSpPr>
        <p:spPr>
          <a:xfrm>
            <a:off x="3429000" y="1554480"/>
            <a:ext cx="2697480" cy="109728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3657600" y="1920240"/>
            <a:ext cx="2286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Janubiy Koreya</a:t>
            </a:r>
            <a:endParaRPr lang="en-US" sz="1900" dirty="0"/>
          </a:p>
        </p:txBody>
      </p:sp>
      <p:sp>
        <p:nvSpPr>
          <p:cNvPr id="10" name="Text 8"/>
          <p:cNvSpPr txBox="1"/>
          <p:nvPr/>
        </p:nvSpPr>
        <p:spPr>
          <a:xfrm>
            <a:off x="3657600" y="2834640"/>
            <a:ext cx="22860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Majburiy raqamli sertifikatlash dasturlari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309360" y="1554480"/>
            <a:ext cx="2697480" cy="4206240"/>
          </a:xfrm>
          <a:prstGeom prst="roundRect">
            <a:avLst>
              <a:gd name="adj" fmla="val 3390"/>
            </a:avLst>
          </a:prstGeom>
          <a:solidFill>
            <a:srgbClr val="1E2761"/>
          </a:solidFill>
          <a:ln/>
        </p:spPr>
      </p:sp>
      <p:sp>
        <p:nvSpPr>
          <p:cNvPr id="12" name="Shape 10"/>
          <p:cNvSpPr/>
          <p:nvPr/>
        </p:nvSpPr>
        <p:spPr>
          <a:xfrm>
            <a:off x="6309360" y="1554480"/>
            <a:ext cx="2697480" cy="109728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537960" y="1920240"/>
            <a:ext cx="2286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Estoniya</a:t>
            </a:r>
            <a:endParaRPr lang="en-US" sz="1900" dirty="0"/>
          </a:p>
        </p:txBody>
      </p:sp>
      <p:sp>
        <p:nvSpPr>
          <p:cNvPr id="14" name="Text 12"/>
          <p:cNvSpPr txBox="1"/>
          <p:nvPr/>
        </p:nvSpPr>
        <p:spPr>
          <a:xfrm>
            <a:off x="6537960" y="2834640"/>
            <a:ext cx="22860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Yiliga 40 soatlik majburiy malaka oshirish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89720" y="1554480"/>
            <a:ext cx="2697480" cy="4206240"/>
          </a:xfrm>
          <a:prstGeom prst="roundRect">
            <a:avLst>
              <a:gd name="adj" fmla="val 3390"/>
            </a:avLst>
          </a:prstGeom>
          <a:solidFill>
            <a:srgbClr val="1E2761"/>
          </a:solidFill>
          <a:ln/>
        </p:spPr>
      </p:sp>
      <p:sp>
        <p:nvSpPr>
          <p:cNvPr id="16" name="Shape 14"/>
          <p:cNvSpPr/>
          <p:nvPr/>
        </p:nvSpPr>
        <p:spPr>
          <a:xfrm>
            <a:off x="9189720" y="1554480"/>
            <a:ext cx="2697480" cy="109728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9418320" y="1920240"/>
            <a:ext cx="2286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200"/>
              </a:lnSpc>
              <a:buNone/>
            </a:pPr>
            <a:r>
              <a:rPr lang="en-US" sz="1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Yaponiya</a:t>
            </a:r>
            <a:endParaRPr lang="en-US" sz="1900" dirty="0"/>
          </a:p>
        </p:txBody>
      </p:sp>
      <p:sp>
        <p:nvSpPr>
          <p:cNvPr id="18" name="Text 16"/>
          <p:cNvSpPr txBox="1"/>
          <p:nvPr/>
        </p:nvSpPr>
        <p:spPr>
          <a:xfrm>
            <a:off x="9418320" y="2834640"/>
            <a:ext cx="22860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Texnologiya va an'anaviy usullar muvozanati</a:t>
            </a:r>
            <a:endParaRPr lang="en-US" sz="1250" dirty="0"/>
          </a:p>
        </p:txBody>
      </p:sp>
      <p:sp>
        <p:nvSpPr>
          <p:cNvPr id="19" name="Text 17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0" name="Text 18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O'zbekistonda raqamlashtirish siyosati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731520" y="146304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731520" y="14630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30" dirty="0"/>
          </a:p>
        </p:txBody>
      </p:sp>
      <p:sp>
        <p:nvSpPr>
          <p:cNvPr id="5" name="Shape 3"/>
          <p:cNvSpPr/>
          <p:nvPr/>
        </p:nvSpPr>
        <p:spPr>
          <a:xfrm>
            <a:off x="1463040" y="1325880"/>
            <a:ext cx="9509760" cy="82296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1691640" y="1325880"/>
            <a:ext cx="9052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«Raqamli O'zbekiston — 2030» strategiyasi doirasida bog'chalarni jihozlash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731520" y="251460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731520" y="2514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30" dirty="0"/>
          </a:p>
        </p:txBody>
      </p:sp>
      <p:sp>
        <p:nvSpPr>
          <p:cNvPr id="9" name="Shape 7"/>
          <p:cNvSpPr/>
          <p:nvPr/>
        </p:nvSpPr>
        <p:spPr>
          <a:xfrm>
            <a:off x="1463040" y="2377440"/>
            <a:ext cx="9509760" cy="82296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1691640" y="2377440"/>
            <a:ext cx="9052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Elektron navbat va bola rivojlanishini kuzatuvchi platformalar joriy etilmoqda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731520" y="356616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731520" y="35661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30" dirty="0"/>
          </a:p>
        </p:txBody>
      </p:sp>
      <p:sp>
        <p:nvSpPr>
          <p:cNvPr id="13" name="Shape 11"/>
          <p:cNvSpPr/>
          <p:nvPr/>
        </p:nvSpPr>
        <p:spPr>
          <a:xfrm>
            <a:off x="1463040" y="3429000"/>
            <a:ext cx="9509760" cy="82296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1691640" y="3429000"/>
            <a:ext cx="9052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Malaka oshirish institutlarida «Raqamli ta'lim texnologiyalari» kursi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731520" y="461772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731520" y="4617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30" dirty="0"/>
          </a:p>
        </p:txBody>
      </p:sp>
      <p:sp>
        <p:nvSpPr>
          <p:cNvPr id="17" name="Shape 15"/>
          <p:cNvSpPr/>
          <p:nvPr/>
        </p:nvSpPr>
        <p:spPr>
          <a:xfrm>
            <a:off x="1463040" y="4480560"/>
            <a:ext cx="9509760" cy="82296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1691640" y="4480560"/>
            <a:ext cx="9052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Hududiy bog'chalarda texnik jihozlanish darajasi hali ham notekis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0" name="Text 18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36576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Raqamli kompetentsiyani rivojlantirish yo'llari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4" name="Shape 2"/>
          <p:cNvSpPr/>
          <p:nvPr/>
        </p:nvSpPr>
        <p:spPr>
          <a:xfrm>
            <a:off x="777240" y="160020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777240" y="1600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30" dirty="0"/>
          </a:p>
        </p:txBody>
      </p:sp>
      <p:sp>
        <p:nvSpPr>
          <p:cNvPr id="6" name="Text 4"/>
          <p:cNvSpPr txBox="1"/>
          <p:nvPr/>
        </p:nvSpPr>
        <p:spPr>
          <a:xfrm>
            <a:off x="777240" y="228600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Malaka oshirish kurslari va treninglar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297680" y="137160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8" name="Shape 6"/>
          <p:cNvSpPr/>
          <p:nvPr/>
        </p:nvSpPr>
        <p:spPr>
          <a:xfrm>
            <a:off x="4526280" y="160020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4526280" y="1600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30" dirty="0"/>
          </a:p>
        </p:txBody>
      </p:sp>
      <p:sp>
        <p:nvSpPr>
          <p:cNvPr id="10" name="Text 8"/>
          <p:cNvSpPr txBox="1"/>
          <p:nvPr/>
        </p:nvSpPr>
        <p:spPr>
          <a:xfrm>
            <a:off x="4526280" y="228600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Onlayn kurslar orqali mustaqil ta'lim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8046720" y="137160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12" name="Shape 10"/>
          <p:cNvSpPr/>
          <p:nvPr/>
        </p:nvSpPr>
        <p:spPr>
          <a:xfrm>
            <a:off x="8275320" y="160020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8275320" y="1600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30" dirty="0"/>
          </a:p>
        </p:txBody>
      </p:sp>
      <p:sp>
        <p:nvSpPr>
          <p:cNvPr id="14" name="Text 12"/>
          <p:cNvSpPr txBox="1"/>
          <p:nvPr/>
        </p:nvSpPr>
        <p:spPr>
          <a:xfrm>
            <a:off x="8275320" y="228600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«Ustoz-shogird» tizimi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48640" y="384048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16" name="Shape 14"/>
          <p:cNvSpPr/>
          <p:nvPr/>
        </p:nvSpPr>
        <p:spPr>
          <a:xfrm>
            <a:off x="777240" y="406908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7" name="Text 15"/>
          <p:cNvSpPr txBox="1"/>
          <p:nvPr/>
        </p:nvSpPr>
        <p:spPr>
          <a:xfrm>
            <a:off x="777240" y="40690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30" dirty="0"/>
          </a:p>
        </p:txBody>
      </p:sp>
      <p:sp>
        <p:nvSpPr>
          <p:cNvPr id="18" name="Text 16"/>
          <p:cNvSpPr txBox="1"/>
          <p:nvPr/>
        </p:nvSpPr>
        <p:spPr>
          <a:xfrm>
            <a:off x="777240" y="475488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Metodik birlashmalar, master-klasslar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4297680" y="384048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20" name="Shape 18"/>
          <p:cNvSpPr/>
          <p:nvPr/>
        </p:nvSpPr>
        <p:spPr>
          <a:xfrm>
            <a:off x="4526280" y="406908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4526280" y="40690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30" dirty="0"/>
          </a:p>
        </p:txBody>
      </p:sp>
      <p:sp>
        <p:nvSpPr>
          <p:cNvPr id="22" name="Text 20"/>
          <p:cNvSpPr txBox="1"/>
          <p:nvPr/>
        </p:nvSpPr>
        <p:spPr>
          <a:xfrm>
            <a:off x="4526280" y="475488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Ilmiy-amaliy konferensiyalarda ishtirok</a:t>
            </a:r>
            <a:endParaRPr lang="en-US" sz="1350" dirty="0"/>
          </a:p>
        </p:txBody>
      </p:sp>
      <p:sp>
        <p:nvSpPr>
          <p:cNvPr id="23" name="Shape 21"/>
          <p:cNvSpPr/>
          <p:nvPr/>
        </p:nvSpPr>
        <p:spPr>
          <a:xfrm>
            <a:off x="8046720" y="3840480"/>
            <a:ext cx="3474720" cy="2194560"/>
          </a:xfrm>
          <a:prstGeom prst="roundRect">
            <a:avLst>
              <a:gd name="adj" fmla="val 4167"/>
            </a:avLst>
          </a:prstGeom>
          <a:solidFill>
            <a:srgbClr val="141B47"/>
          </a:solidFill>
          <a:ln/>
        </p:spPr>
      </p:sp>
      <p:sp>
        <p:nvSpPr>
          <p:cNvPr id="24" name="Shape 22"/>
          <p:cNvSpPr/>
          <p:nvPr/>
        </p:nvSpPr>
        <p:spPr>
          <a:xfrm>
            <a:off x="8275320" y="4069080"/>
            <a:ext cx="502920" cy="5029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25" name="Text 23"/>
          <p:cNvSpPr txBox="1"/>
          <p:nvPr/>
        </p:nvSpPr>
        <p:spPr>
          <a:xfrm>
            <a:off x="8275320" y="40690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30" dirty="0"/>
          </a:p>
        </p:txBody>
      </p:sp>
      <p:sp>
        <p:nvSpPr>
          <p:cNvPr id="26" name="Text 24"/>
          <p:cNvSpPr txBox="1"/>
          <p:nvPr/>
        </p:nvSpPr>
        <p:spPr>
          <a:xfrm>
            <a:off x="8275320" y="4754880"/>
            <a:ext cx="30175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Texnik jihozlash va rag'batlantirish</a:t>
            </a:r>
            <a:endParaRPr lang="en-US" sz="1350" dirty="0"/>
          </a:p>
        </p:txBody>
      </p:sp>
      <p:sp>
        <p:nvSpPr>
          <p:cNvPr id="27" name="Text 25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28" name="Text 26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Muammolar va yechim yo'llari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80160"/>
            <a:ext cx="5349240" cy="4846320"/>
          </a:xfrm>
          <a:prstGeom prst="roundRect">
            <a:avLst>
              <a:gd name="adj" fmla="val 1887"/>
            </a:avLst>
          </a:prstGeom>
          <a:solidFill>
            <a:srgbClr val="FCEEE0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868680" y="150876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Muammolar</a:t>
            </a:r>
            <a:endParaRPr lang="en-US" sz="1700" dirty="0"/>
          </a:p>
        </p:txBody>
      </p:sp>
      <p:sp>
        <p:nvSpPr>
          <p:cNvPr id="5" name="Text 3"/>
          <p:cNvSpPr txBox="1"/>
          <p:nvPr/>
        </p:nvSpPr>
        <p:spPr>
          <a:xfrm>
            <a:off x="868680" y="2057400"/>
            <a:ext cx="475488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Texnik jihozlanish darajasining pastligi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Hududlarda internet ulanish cheklovi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Yosh va tajribali pedagoglar o'rtasidagi farq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Yangi texnologiyaga psixologik to'siq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263640" y="1280160"/>
            <a:ext cx="5349240" cy="4846320"/>
          </a:xfrm>
          <a:prstGeom prst="roundRect">
            <a:avLst>
              <a:gd name="adj" fmla="val 1887"/>
            </a:avLst>
          </a:prstGeom>
          <a:solidFill>
            <a:srgbClr val="E3F2E5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6583680" y="150876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C5F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Yechimlar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6583680" y="2057400"/>
            <a:ext cx="475488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Bog'chalarni bosqichma-bosqich jihozlash dasturi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Individuallashtirilgan o'quv dasturlari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Tajribali-yosh pedagog hamkorligi tizimi</a:t>
            </a:r>
            <a:endParaRPr lang="en-US" sz="1350" dirty="0"/>
          </a:p>
          <a:p>
            <a:pPr marL="342900" indent="-342900">
              <a:lnSpc>
                <a:spcPts val="1800"/>
              </a:lnSpc>
              <a:spcAft>
                <a:spcPts val="1200"/>
              </a:spcAft>
              <a:buSzPct val="100000"/>
              <a:buChar char="●"/>
            </a:pPr>
            <a:r>
              <a:rPr lang="en-US" sz="135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Rag'batlantirish mexanizmlarini joriy etish</a:t>
            </a:r>
            <a:endParaRPr lang="en-US" sz="135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10" name="Text 8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1148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Xulosa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1371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30" dirty="0"/>
          </a:p>
        </p:txBody>
      </p:sp>
      <p:sp>
        <p:nvSpPr>
          <p:cNvPr id="5" name="Text 3"/>
          <p:cNvSpPr txBox="1"/>
          <p:nvPr/>
        </p:nvSpPr>
        <p:spPr>
          <a:xfrm>
            <a:off x="1371600" y="1280160"/>
            <a:ext cx="98755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Raqamli kompetentsiya — zamonaviy maktabgacha ta'lim sifatining muhim omili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640080" y="242316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640080" y="24231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30" dirty="0"/>
          </a:p>
        </p:txBody>
      </p:sp>
      <p:sp>
        <p:nvSpPr>
          <p:cNvPr id="8" name="Text 6"/>
          <p:cNvSpPr txBox="1"/>
          <p:nvPr/>
        </p:nvSpPr>
        <p:spPr>
          <a:xfrm>
            <a:off x="1371600" y="2331720"/>
            <a:ext cx="98755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Texnologiya bolalar qiziqishini oshiradi, ota-onalar bilan hamkorlikni mustahkamlaydi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640080" y="347472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0" name="Text 8"/>
          <p:cNvSpPr txBox="1"/>
          <p:nvPr/>
        </p:nvSpPr>
        <p:spPr>
          <a:xfrm>
            <a:off x="640080" y="3474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30" dirty="0"/>
          </a:p>
        </p:txBody>
      </p:sp>
      <p:sp>
        <p:nvSpPr>
          <p:cNvPr id="11" name="Text 9"/>
          <p:cNvSpPr txBox="1"/>
          <p:nvPr/>
        </p:nvSpPr>
        <p:spPr>
          <a:xfrm>
            <a:off x="1371600" y="3383280"/>
            <a:ext cx="98755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Me'yor va mutanosiblik — bolalar sog'lig'i doim birinchi o'rinda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40080" y="452628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640080" y="45262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30" dirty="0"/>
          </a:p>
        </p:txBody>
      </p:sp>
      <p:sp>
        <p:nvSpPr>
          <p:cNvPr id="14" name="Text 12"/>
          <p:cNvSpPr txBox="1"/>
          <p:nvPr/>
        </p:nvSpPr>
        <p:spPr>
          <a:xfrm>
            <a:off x="1371600" y="4434840"/>
            <a:ext cx="98755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ts val="2000"/>
              </a:lnSpc>
              <a:buNone/>
            </a:pPr>
            <a:r>
              <a:rPr lang="en-US" sz="1600" dirty="0">
                <a:solidFill>
                  <a:srgbClr val="1E22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Rivojlantirish tizimli, uzluksiz va amaliyotga yo'naltirilgan bo'lishi kerak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16" name="Text 14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2011680"/>
            <a:ext cx="5486400" cy="54864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3" name="Shape 1"/>
          <p:cNvSpPr/>
          <p:nvPr/>
        </p:nvSpPr>
        <p:spPr>
          <a:xfrm>
            <a:off x="-2011680" y="4572000"/>
            <a:ext cx="4572000" cy="4572000"/>
          </a:xfrm>
          <a:prstGeom prst="ellipse">
            <a:avLst/>
          </a:prstGeom>
          <a:solidFill>
            <a:srgbClr val="141B47"/>
          </a:solidFill>
          <a:ln/>
        </p:spPr>
      </p:sp>
      <p:sp>
        <p:nvSpPr>
          <p:cNvPr id="4" name="Shape 2"/>
          <p:cNvSpPr/>
          <p:nvPr/>
        </p:nvSpPr>
        <p:spPr>
          <a:xfrm>
            <a:off x="5212080" y="1463040"/>
            <a:ext cx="914400" cy="91440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5212080" y="14630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🙏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822960" y="2834640"/>
            <a:ext cx="10515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E'TIBORINGIZ UCHUN RAHMAT!</a:t>
            </a:r>
            <a:endParaRPr lang="en-US" sz="320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361188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Savollaringiz bo'lsa, marhamat</a:t>
            </a:r>
            <a:endParaRPr lang="en-US" sz="15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Tarbiyachilarning raqamli kompetensiyalari va texnologiyalari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11277295" y="6473952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AA5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2026-09-03T05:19:45Z</dcterms:created>
  <dcterms:modified xsi:type="dcterms:W3CDTF">2026-09-03T05:19:45Z</dcterms:modified>
</cp:coreProperties>
</file>