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5149850"/>
  <p:notesSz cx="9144000" cy="51498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39" d="100"/>
          <a:sy n="139" d="100"/>
        </p:scale>
        <p:origin x="804" y="12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831717" y="429209"/>
            <a:ext cx="1480565" cy="5746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202429"/>
                </a:solidFill>
                <a:latin typeface="Tahoma" panose="020B0604030504040204"/>
                <a:cs typeface="Tahoma" panose="020B0604030504040204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503021" y="2700766"/>
            <a:ext cx="7922259" cy="1184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1" i="1"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02429"/>
                </a:solidFill>
                <a:latin typeface="Tahoma" panose="020B0604030504040204"/>
                <a:cs typeface="Tahoma" panose="020B0604030504040204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100" b="1" i="0">
                <a:solidFill>
                  <a:srgbClr val="202429"/>
                </a:solidFill>
                <a:latin typeface="Tahoma" panose="020B0604030504040204"/>
                <a:cs typeface="Tahoma" panose="020B0604030504040204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02429"/>
                </a:solidFill>
                <a:latin typeface="Tahoma" panose="020B0604030504040204"/>
                <a:cs typeface="Tahoma" panose="020B0604030504040204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4465"/>
            <a:ext cx="3977640" cy="339890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31258" y="1198378"/>
            <a:ext cx="3797934" cy="34467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02429"/>
                </a:solidFill>
                <a:latin typeface="Verdana" panose="020B0604030504040204"/>
                <a:cs typeface="Verdana" panose="020B0604030504040204"/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02429"/>
                </a:solidFill>
                <a:latin typeface="Tahoma" panose="020B0604030504040204"/>
                <a:cs typeface="Tahoma" panose="020B0604030504040204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49957" y="28778"/>
            <a:ext cx="4244085" cy="5746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202429"/>
                </a:solidFill>
                <a:latin typeface="Tahoma" panose="020B0604030504040204"/>
                <a:cs typeface="Tahoma" panose="020B0604030504040204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24204" y="1345437"/>
            <a:ext cx="7495590" cy="1701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00" b="1" i="0">
                <a:solidFill>
                  <a:srgbClr val="202429"/>
                </a:solidFill>
                <a:latin typeface="Tahoma" panose="020B0604030504040204"/>
                <a:cs typeface="Tahoma" panose="020B0604030504040204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9360"/>
            <a:ext cx="2926080" cy="2574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9360"/>
            <a:ext cx="2103120" cy="2574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9360"/>
            <a:ext cx="2103120" cy="2574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240" y="426719"/>
            <a:ext cx="9133840" cy="1771014"/>
            <a:chOff x="15240" y="426719"/>
            <a:chExt cx="9133840" cy="1771014"/>
          </a:xfrm>
        </p:grpSpPr>
        <p:sp>
          <p:nvSpPr>
            <p:cNvPr id="3" name="object 3"/>
            <p:cNvSpPr/>
            <p:nvPr/>
          </p:nvSpPr>
          <p:spPr>
            <a:xfrm>
              <a:off x="19812" y="431291"/>
              <a:ext cx="9124315" cy="1762125"/>
            </a:xfrm>
            <a:custGeom>
              <a:avLst/>
              <a:gdLst/>
              <a:ahLst/>
              <a:cxnLst/>
              <a:rect l="l" t="t" r="r" b="b"/>
              <a:pathLst>
                <a:path w="9124315" h="1762125">
                  <a:moveTo>
                    <a:pt x="0" y="1761743"/>
                  </a:moveTo>
                  <a:lnTo>
                    <a:pt x="9124188" y="1761743"/>
                  </a:lnTo>
                  <a:lnTo>
                    <a:pt x="9124188" y="0"/>
                  </a:lnTo>
                  <a:lnTo>
                    <a:pt x="0" y="0"/>
                  </a:lnTo>
                  <a:lnTo>
                    <a:pt x="0" y="1761743"/>
                  </a:lnTo>
                  <a:close/>
                </a:path>
              </a:pathLst>
            </a:custGeom>
            <a:solidFill>
              <a:srgbClr val="272A3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19812" y="431291"/>
              <a:ext cx="9124315" cy="1762125"/>
            </a:xfrm>
            <a:custGeom>
              <a:avLst/>
              <a:gdLst/>
              <a:ahLst/>
              <a:cxnLst/>
              <a:rect l="l" t="t" r="r" b="b"/>
              <a:pathLst>
                <a:path w="9124315" h="1762125">
                  <a:moveTo>
                    <a:pt x="0" y="1761743"/>
                  </a:moveTo>
                  <a:lnTo>
                    <a:pt x="9124188" y="1761743"/>
                  </a:lnTo>
                </a:path>
                <a:path w="9124315" h="1762125">
                  <a:moveTo>
                    <a:pt x="9124188" y="0"/>
                  </a:moveTo>
                  <a:lnTo>
                    <a:pt x="0" y="0"/>
                  </a:lnTo>
                  <a:lnTo>
                    <a:pt x="0" y="1761743"/>
                  </a:lnTo>
                </a:path>
              </a:pathLst>
            </a:custGeom>
            <a:ln w="9144">
              <a:solidFill>
                <a:srgbClr val="585858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4383" y="794080"/>
            <a:ext cx="9119870" cy="1123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5240" algn="ctr">
              <a:lnSpc>
                <a:spcPct val="100000"/>
              </a:lnSpc>
              <a:spcBef>
                <a:spcPts val="100"/>
              </a:spcBef>
            </a:pPr>
            <a:r>
              <a:rPr spc="200" dirty="0">
                <a:solidFill>
                  <a:srgbClr val="FFFFFF"/>
                </a:solidFill>
              </a:rPr>
              <a:t>МОТИВАЦИЯ</a:t>
            </a:r>
            <a:endParaRPr spc="200" dirty="0">
              <a:solidFill>
                <a:srgbClr val="FFFFFF"/>
              </a:solidFill>
            </a:endParaRPr>
          </a:p>
          <a:p>
            <a:pPr marR="17145" algn="ctr">
              <a:lnSpc>
                <a:spcPct val="100000"/>
              </a:lnSpc>
              <a:spcBef>
                <a:spcPts val="5"/>
              </a:spcBef>
            </a:pPr>
            <a:r>
              <a:rPr spc="15" dirty="0">
                <a:solidFill>
                  <a:srgbClr val="FFFFFF"/>
                </a:solidFill>
              </a:rPr>
              <a:t>(Motivation)</a:t>
            </a:r>
            <a:endParaRPr spc="15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92961" y="250062"/>
            <a:ext cx="6755765" cy="43878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700" dirty="0">
                <a:latin typeface="Arial" panose="020B0604020202020204"/>
                <a:cs typeface="Arial" panose="020B0604020202020204"/>
              </a:rPr>
              <a:t>Мотивация</a:t>
            </a:r>
            <a:r>
              <a:rPr sz="2700" spc="-15" dirty="0">
                <a:latin typeface="Arial" panose="020B0604020202020204"/>
                <a:cs typeface="Arial" panose="020B0604020202020204"/>
              </a:rPr>
              <a:t> </a:t>
            </a:r>
            <a:r>
              <a:rPr sz="2700" spc="-10" dirty="0">
                <a:latin typeface="Arial" panose="020B0604020202020204"/>
                <a:cs typeface="Arial" panose="020B0604020202020204"/>
              </a:rPr>
              <a:t>бўйича </a:t>
            </a:r>
            <a:r>
              <a:rPr sz="2700" spc="5" dirty="0">
                <a:latin typeface="Arial" panose="020B0604020202020204"/>
                <a:cs typeface="Arial" panose="020B0604020202020204"/>
              </a:rPr>
              <a:t>Исломий</a:t>
            </a:r>
            <a:r>
              <a:rPr sz="2700" spc="-60" dirty="0">
                <a:latin typeface="Arial" panose="020B0604020202020204"/>
                <a:cs typeface="Arial" panose="020B0604020202020204"/>
              </a:rPr>
              <a:t> </a:t>
            </a:r>
            <a:r>
              <a:rPr sz="2700" spc="-5" dirty="0">
                <a:latin typeface="Arial" panose="020B0604020202020204"/>
                <a:cs typeface="Arial" panose="020B0604020202020204"/>
              </a:rPr>
              <a:t>тавсиялар</a:t>
            </a:r>
            <a:endParaRPr sz="27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6821" y="864198"/>
            <a:ext cx="4271010" cy="3650615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402590" indent="-390525">
              <a:lnSpc>
                <a:spcPct val="100000"/>
              </a:lnSpc>
              <a:spcBef>
                <a:spcPts val="460"/>
              </a:spcBef>
              <a:buClr>
                <a:srgbClr val="000000"/>
              </a:buClr>
              <a:buSzPct val="113000"/>
              <a:buFont typeface="Wingdings" panose="05000000000000000000"/>
              <a:buChar char=""/>
              <a:tabLst>
                <a:tab pos="402590" algn="l"/>
                <a:tab pos="403225" algn="l"/>
              </a:tabLst>
            </a:pPr>
            <a:r>
              <a:rPr sz="16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Олий</a:t>
            </a:r>
            <a:r>
              <a:rPr sz="1600" b="1" spc="-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мотивация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412115" indent="-40005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ct val="113000"/>
              <a:buFont typeface="Wingdings" panose="05000000000000000000"/>
              <a:buChar char=""/>
              <a:tabLst>
                <a:tab pos="412115" algn="l"/>
                <a:tab pos="412750" algn="l"/>
              </a:tabLst>
            </a:pPr>
            <a:r>
              <a:rPr sz="1600" b="1" spc="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Ўз</a:t>
            </a:r>
            <a:r>
              <a:rPr sz="1600" b="1" spc="-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қўли</a:t>
            </a:r>
            <a:r>
              <a:rPr sz="1600" b="1" spc="-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билан</a:t>
            </a:r>
            <a:r>
              <a:rPr sz="1600" b="1" spc="-9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топган</a:t>
            </a:r>
            <a:r>
              <a:rPr sz="1600" b="1" spc="-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6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ризқ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412115" indent="-400050">
              <a:lnSpc>
                <a:spcPct val="100000"/>
              </a:lnSpc>
              <a:spcBef>
                <a:spcPts val="625"/>
              </a:spcBef>
              <a:buClr>
                <a:srgbClr val="000000"/>
              </a:buClr>
              <a:buSzPct val="113000"/>
              <a:buFont typeface="Wingdings" panose="05000000000000000000"/>
              <a:buChar char=""/>
              <a:tabLst>
                <a:tab pos="412115" algn="l"/>
                <a:tab pos="412750" algn="l"/>
              </a:tabLst>
            </a:pPr>
            <a:r>
              <a:rPr sz="1600" b="1" spc="8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Бир</a:t>
            </a:r>
            <a:r>
              <a:rPr sz="1600" b="1" spc="-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ишни</a:t>
            </a:r>
            <a:r>
              <a:rPr sz="1600" b="1" spc="-6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мукаммал</a:t>
            </a:r>
            <a:r>
              <a:rPr sz="1600" b="1" spc="-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қилиш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412115" indent="-400050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ct val="113000"/>
              <a:buFont typeface="Wingdings" panose="05000000000000000000"/>
              <a:buChar char=""/>
              <a:tabLst>
                <a:tab pos="412115" algn="l"/>
                <a:tab pos="412750" algn="l"/>
              </a:tabLst>
            </a:pPr>
            <a:r>
              <a:rPr sz="16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Одамларга</a:t>
            </a:r>
            <a:r>
              <a:rPr sz="1600" b="1" spc="-114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фойдали</a:t>
            </a:r>
            <a:r>
              <a:rPr sz="1600" b="1" spc="-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бўлган</a:t>
            </a:r>
            <a:r>
              <a:rPr sz="1600" b="1" spc="-1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одам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412115" indent="-400050">
              <a:lnSpc>
                <a:spcPct val="100000"/>
              </a:lnSpc>
              <a:spcBef>
                <a:spcPts val="605"/>
              </a:spcBef>
              <a:buClr>
                <a:srgbClr val="000000"/>
              </a:buClr>
              <a:buSzPct val="113000"/>
              <a:buFont typeface="Wingdings" panose="05000000000000000000"/>
              <a:buChar char=""/>
              <a:tabLst>
                <a:tab pos="412115" algn="l"/>
                <a:tab pos="412750" algn="l"/>
              </a:tabLst>
            </a:pPr>
            <a:r>
              <a:rPr sz="16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Пайғамбарлар</a:t>
            </a:r>
            <a:r>
              <a:rPr sz="1600" b="1" spc="-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-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ҳам</a:t>
            </a:r>
            <a:r>
              <a:rPr sz="1600" b="1" spc="-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ишлашган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356870" indent="-344805">
              <a:lnSpc>
                <a:spcPct val="100000"/>
              </a:lnSpc>
              <a:spcBef>
                <a:spcPts val="625"/>
              </a:spcBef>
              <a:buClr>
                <a:srgbClr val="000000"/>
              </a:buClr>
              <a:buSzPct val="113000"/>
              <a:buFont typeface="Wingdings" panose="05000000000000000000"/>
              <a:buChar char=""/>
              <a:tabLst>
                <a:tab pos="356870" algn="l"/>
                <a:tab pos="357505" algn="l"/>
              </a:tabLst>
            </a:pPr>
            <a:r>
              <a:rPr sz="1600" b="1" spc="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Жазо</a:t>
            </a:r>
            <a:r>
              <a:rPr sz="1600" b="1" spc="-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ва</a:t>
            </a:r>
            <a:r>
              <a:rPr sz="1600" b="1" spc="-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1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мукофот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356870" indent="-344805">
              <a:lnSpc>
                <a:spcPts val="1825"/>
              </a:lnSpc>
              <a:spcBef>
                <a:spcPts val="600"/>
              </a:spcBef>
              <a:buClr>
                <a:srgbClr val="000000"/>
              </a:buClr>
              <a:buSzPct val="113000"/>
              <a:buFont typeface="Wingdings" panose="05000000000000000000"/>
              <a:buChar char=""/>
              <a:tabLst>
                <a:tab pos="356870" algn="l"/>
                <a:tab pos="357505" algn="l"/>
                <a:tab pos="923925" algn="l"/>
                <a:tab pos="1506220" algn="l"/>
                <a:tab pos="1744345" algn="l"/>
                <a:tab pos="2479040" algn="l"/>
                <a:tab pos="2856865" algn="l"/>
                <a:tab pos="3839210" algn="l"/>
              </a:tabLst>
            </a:pPr>
            <a:r>
              <a:rPr sz="1600" b="1" spc="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Али	</a:t>
            </a:r>
            <a:r>
              <a:rPr sz="1600" b="1" spc="-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(р</a:t>
            </a:r>
            <a:r>
              <a:rPr sz="1600" b="1" spc="-1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.</a:t>
            </a:r>
            <a:r>
              <a:rPr sz="1600" b="1" spc="-10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</a:t>
            </a:r>
            <a:r>
              <a:rPr sz="1600" b="1" spc="-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)</a:t>
            </a:r>
            <a:r>
              <a:rPr sz="16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	</a:t>
            </a:r>
            <a:r>
              <a:rPr sz="1600" b="1" spc="-21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–</a:t>
            </a:r>
            <a:r>
              <a:rPr sz="16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	</a:t>
            </a:r>
            <a:r>
              <a:rPr sz="1600" b="1" spc="-1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Я</a:t>
            </a:r>
            <a:r>
              <a:rPr sz="1600" b="1" spc="-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х</a:t>
            </a:r>
            <a:r>
              <a:rPr sz="1600" b="1" spc="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ши</a:t>
            </a:r>
            <a:r>
              <a:rPr sz="16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	</a:t>
            </a:r>
            <a:r>
              <a:rPr sz="1600" b="1" spc="-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в</a:t>
            </a:r>
            <a:r>
              <a:rPr sz="1600" b="1" spc="1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</a:t>
            </a:r>
            <a:r>
              <a:rPr sz="16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	</a:t>
            </a:r>
            <a:r>
              <a:rPr sz="1600" b="1" spc="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ё</a:t>
            </a:r>
            <a:r>
              <a:rPr sz="16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</a:t>
            </a:r>
            <a:r>
              <a:rPr sz="1600" b="1" spc="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</a:t>
            </a:r>
            <a:r>
              <a:rPr sz="16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н</a:t>
            </a:r>
            <a:r>
              <a:rPr sz="16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ни</a:t>
            </a:r>
            <a:r>
              <a:rPr sz="16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	</a:t>
            </a:r>
            <a:r>
              <a:rPr sz="1600" b="1" spc="6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</a:t>
            </a:r>
            <a:r>
              <a:rPr sz="1600" b="1" spc="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</a:t>
            </a:r>
            <a:r>
              <a:rPr sz="1600" b="1" spc="10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р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182880">
              <a:lnSpc>
                <a:spcPts val="1825"/>
              </a:lnSpc>
            </a:pPr>
            <a:r>
              <a:rPr sz="1600" b="1" spc="6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д</a:t>
            </a:r>
            <a:r>
              <a:rPr sz="1600" b="1" spc="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аража</a:t>
            </a:r>
            <a:r>
              <a:rPr sz="1600" b="1" spc="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д</a:t>
            </a:r>
            <a:r>
              <a:rPr sz="16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</a:t>
            </a:r>
            <a:r>
              <a:rPr sz="1600" b="1" spc="-11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</a:t>
            </a:r>
            <a:r>
              <a:rPr sz="1600" b="1" spc="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ў</a:t>
            </a:r>
            <a:r>
              <a:rPr sz="1600" b="1" spc="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л</a:t>
            </a:r>
            <a:r>
              <a:rPr sz="16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мас</a:t>
            </a:r>
            <a:r>
              <a:rPr sz="1600" b="1" spc="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л</a:t>
            </a:r>
            <a:r>
              <a:rPr sz="1600" b="1" spc="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</a:t>
            </a:r>
            <a:r>
              <a:rPr sz="1600" b="1" spc="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г</a:t>
            </a:r>
            <a:r>
              <a:rPr sz="1600" b="1" spc="8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356870" indent="-344805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SzPct val="113000"/>
              <a:buFont typeface="Wingdings" panose="05000000000000000000"/>
              <a:buChar char=""/>
              <a:tabLst>
                <a:tab pos="356870" algn="l"/>
                <a:tab pos="357505" algn="l"/>
              </a:tabLst>
            </a:pPr>
            <a:r>
              <a:rPr sz="1600" b="1" spc="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Натижа</a:t>
            </a:r>
            <a:r>
              <a:rPr sz="1600" b="1" spc="-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эмас,</a:t>
            </a:r>
            <a:r>
              <a:rPr sz="1600" b="1" spc="-8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ҳаракатга</a:t>
            </a:r>
            <a:r>
              <a:rPr sz="1600" b="1" spc="-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1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мукофот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356870" indent="-344805">
              <a:lnSpc>
                <a:spcPts val="1825"/>
              </a:lnSpc>
              <a:spcBef>
                <a:spcPts val="625"/>
              </a:spcBef>
              <a:buClr>
                <a:srgbClr val="000000"/>
              </a:buClr>
              <a:buSzPct val="113000"/>
              <a:buFont typeface="Wingdings" panose="05000000000000000000"/>
              <a:buChar char=""/>
              <a:tabLst>
                <a:tab pos="356870" algn="l"/>
                <a:tab pos="357505" algn="l"/>
                <a:tab pos="1997075" algn="l"/>
                <a:tab pos="3192780" algn="l"/>
              </a:tabLst>
            </a:pPr>
            <a:r>
              <a:rPr sz="1600" b="1" spc="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Одамларга	</a:t>
            </a:r>
            <a:r>
              <a:rPr sz="1600" b="1" spc="1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рахмат	</a:t>
            </a:r>
            <a:r>
              <a:rPr sz="1600" b="1" spc="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айтмаган,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182880">
              <a:lnSpc>
                <a:spcPts val="1825"/>
              </a:lnSpc>
            </a:pPr>
            <a:r>
              <a:rPr sz="1600" b="1" spc="1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Аллоҳга</a:t>
            </a:r>
            <a:r>
              <a:rPr sz="1600" b="1" spc="-1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-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ҳам</a:t>
            </a:r>
            <a:r>
              <a:rPr sz="1600" b="1" spc="-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шукр</a:t>
            </a:r>
            <a:r>
              <a:rPr sz="1600" b="1" spc="-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қилмаслиги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356870" indent="-344805">
              <a:lnSpc>
                <a:spcPct val="100000"/>
              </a:lnSpc>
              <a:spcBef>
                <a:spcPts val="605"/>
              </a:spcBef>
              <a:buClr>
                <a:srgbClr val="000000"/>
              </a:buClr>
              <a:buSzPct val="113000"/>
              <a:buFont typeface="Wingdings" panose="05000000000000000000"/>
              <a:buChar char=""/>
              <a:tabLst>
                <a:tab pos="356870" algn="l"/>
                <a:tab pos="357505" algn="l"/>
              </a:tabLst>
            </a:pPr>
            <a:r>
              <a:rPr sz="16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Адолат</a:t>
            </a:r>
            <a:endParaRPr sz="1600">
              <a:latin typeface="Tahoma" panose="020B0604030504040204"/>
              <a:cs typeface="Tahoma" panose="020B0604030504040204"/>
            </a:endParaRPr>
          </a:p>
        </p:txBody>
      </p:sp>
      <p:pic>
        <p:nvPicPr>
          <p:cNvPr id="4" name="object 4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4916423" y="1115567"/>
            <a:ext cx="4044696" cy="269747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995029" y="4814722"/>
            <a:ext cx="97155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spc="5" dirty="0">
                <a:solidFill>
                  <a:srgbClr val="585858"/>
                </a:solidFill>
                <a:latin typeface="Arial MT"/>
                <a:cs typeface="Arial MT"/>
              </a:rPr>
              <a:t>3</a:t>
            </a:r>
            <a:endParaRPr sz="1000">
              <a:latin typeface="Arial MT"/>
              <a:cs typeface="Arial M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16127" y="1215593"/>
            <a:ext cx="7608570" cy="153733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17500" marR="5080" indent="-304800">
              <a:lnSpc>
                <a:spcPct val="100000"/>
              </a:lnSpc>
              <a:spcBef>
                <a:spcPts val="115"/>
              </a:spcBef>
            </a:pPr>
            <a:r>
              <a:rPr sz="3300" i="1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“Ички</a:t>
            </a:r>
            <a:r>
              <a:rPr sz="3300" i="1" spc="-1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ёки</a:t>
            </a:r>
            <a:r>
              <a:rPr sz="3300" i="1" spc="-3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spc="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ташқи</a:t>
            </a:r>
            <a:r>
              <a:rPr sz="3300" i="1" spc="-50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spc="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куч</a:t>
            </a:r>
            <a:r>
              <a:rPr sz="3300" i="1" spc="-3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бўлиб,</a:t>
            </a:r>
            <a:r>
              <a:rPr sz="3300" i="1" spc="-70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одамда </a:t>
            </a:r>
            <a:r>
              <a:rPr sz="3300" i="1" spc="-90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spc="10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маълум</a:t>
            </a:r>
            <a:r>
              <a:rPr sz="3300" i="1" spc="-90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бир</a:t>
            </a:r>
            <a:r>
              <a:rPr sz="3300" i="1" spc="-20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spc="10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ҳаракат</a:t>
            </a:r>
            <a:r>
              <a:rPr sz="3300" i="1" spc="-7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spc="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қилиш</a:t>
            </a:r>
            <a:r>
              <a:rPr sz="3300" i="1" spc="-60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учун</a:t>
            </a:r>
            <a:endParaRPr sz="3300">
              <a:latin typeface="Arial" panose="020B0604020202020204"/>
              <a:cs typeface="Arial" panose="020B0604020202020204"/>
            </a:endParaRPr>
          </a:p>
          <a:p>
            <a:pPr marL="146685">
              <a:lnSpc>
                <a:spcPct val="100000"/>
              </a:lnSpc>
              <a:spcBef>
                <a:spcPts val="5"/>
              </a:spcBef>
            </a:pPr>
            <a:r>
              <a:rPr sz="3300" i="1" spc="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иштиёқ</a:t>
            </a:r>
            <a:r>
              <a:rPr sz="3300" i="1" spc="-5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spc="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ва</a:t>
            </a:r>
            <a:r>
              <a:rPr sz="3300" i="1" spc="-30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spc="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қатъиятни</a:t>
            </a:r>
            <a:r>
              <a:rPr sz="3300" i="1" spc="-95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300" i="1" dirty="0">
                <a:solidFill>
                  <a:srgbClr val="000000"/>
                </a:solidFill>
                <a:latin typeface="Arial" panose="020B0604020202020204"/>
                <a:cs typeface="Arial" panose="020B0604020202020204"/>
              </a:rPr>
              <a:t>уйғотади”</a:t>
            </a:r>
            <a:endParaRPr sz="33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26155" y="250062"/>
            <a:ext cx="3095625" cy="43878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700" b="1" spc="-5" dirty="0">
                <a:solidFill>
                  <a:srgbClr val="202429"/>
                </a:solidFill>
                <a:latin typeface="Arial" panose="020B0604020202020204"/>
                <a:cs typeface="Arial" panose="020B0604020202020204"/>
              </a:rPr>
              <a:t>Мотивация</a:t>
            </a:r>
            <a:r>
              <a:rPr sz="2700" b="1" spc="-45" dirty="0">
                <a:solidFill>
                  <a:srgbClr val="202429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700" b="1" dirty="0">
                <a:solidFill>
                  <a:srgbClr val="202429"/>
                </a:solidFill>
                <a:latin typeface="Arial" panose="020B0604020202020204"/>
                <a:cs typeface="Arial" panose="020B0604020202020204"/>
              </a:rPr>
              <a:t>нима?</a:t>
            </a:r>
            <a:endParaRPr sz="2700">
              <a:latin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32097" y="429209"/>
            <a:ext cx="148018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235" dirty="0"/>
              <a:t>М</a:t>
            </a:r>
            <a:r>
              <a:rPr spc="75" dirty="0"/>
              <a:t>а</a:t>
            </a:r>
            <a:r>
              <a:rPr spc="125" dirty="0"/>
              <a:t>ш</a:t>
            </a:r>
            <a:r>
              <a:rPr spc="110" dirty="0"/>
              <a:t>қ</a:t>
            </a:r>
            <a:endParaRPr spc="110" dirty="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470535" indent="-457835">
              <a:lnSpc>
                <a:spcPts val="2400"/>
              </a:lnSpc>
              <a:spcBef>
                <a:spcPts val="110"/>
              </a:spcBef>
              <a:buClr>
                <a:srgbClr val="000000"/>
              </a:buClr>
              <a:buSzPct val="67000"/>
              <a:buAutoNum type="arabicPeriod"/>
              <a:tabLst>
                <a:tab pos="469900" algn="l"/>
                <a:tab pos="471170" algn="l"/>
              </a:tabLst>
            </a:pPr>
            <a:r>
              <a:rPr spc="85" dirty="0"/>
              <a:t>Иш</a:t>
            </a:r>
            <a:r>
              <a:rPr spc="-80" dirty="0"/>
              <a:t> </a:t>
            </a:r>
            <a:r>
              <a:rPr spc="50" dirty="0"/>
              <a:t>тажрибангизда</a:t>
            </a:r>
            <a:r>
              <a:rPr spc="-135" dirty="0"/>
              <a:t> </a:t>
            </a:r>
            <a:r>
              <a:rPr spc="95" dirty="0"/>
              <a:t>сизни</a:t>
            </a:r>
            <a:r>
              <a:rPr spc="-100" dirty="0"/>
              <a:t> </a:t>
            </a:r>
            <a:r>
              <a:rPr spc="65" dirty="0"/>
              <a:t>мотивациянгизни</a:t>
            </a:r>
            <a:endParaRPr spc="65" dirty="0"/>
          </a:p>
          <a:p>
            <a:pPr marL="470535">
              <a:lnSpc>
                <a:spcPts val="2400"/>
              </a:lnSpc>
            </a:pPr>
            <a:r>
              <a:rPr spc="35" dirty="0"/>
              <a:t>кўтарган</a:t>
            </a:r>
            <a:r>
              <a:rPr spc="-135" dirty="0"/>
              <a:t> </a:t>
            </a:r>
            <a:r>
              <a:rPr spc="-10" dirty="0"/>
              <a:t>ҳолат</a:t>
            </a:r>
            <a:r>
              <a:rPr spc="-100" dirty="0"/>
              <a:t> </a:t>
            </a:r>
            <a:r>
              <a:rPr spc="50" dirty="0"/>
              <a:t>қандай</a:t>
            </a:r>
            <a:r>
              <a:rPr spc="-95" dirty="0"/>
              <a:t> </a:t>
            </a:r>
            <a:r>
              <a:rPr spc="35" dirty="0"/>
              <a:t>бўлган</a:t>
            </a:r>
            <a:r>
              <a:rPr spc="-105" dirty="0"/>
              <a:t> </a:t>
            </a:r>
            <a:r>
              <a:rPr spc="85" dirty="0"/>
              <a:t>эди?</a:t>
            </a:r>
            <a:endParaRPr spc="85" dirty="0"/>
          </a:p>
          <a:p>
            <a:pPr marL="635">
              <a:lnSpc>
                <a:spcPct val="100000"/>
              </a:lnSpc>
              <a:spcBef>
                <a:spcPts val="45"/>
              </a:spcBef>
            </a:pPr>
            <a:endParaRPr sz="2950"/>
          </a:p>
          <a:p>
            <a:pPr marL="470535" indent="-457835">
              <a:lnSpc>
                <a:spcPts val="2390"/>
              </a:lnSpc>
              <a:buClr>
                <a:srgbClr val="000000"/>
              </a:buClr>
              <a:buSzPct val="67000"/>
              <a:buAutoNum type="arabicPeriod" startAt="2"/>
              <a:tabLst>
                <a:tab pos="469900" algn="l"/>
                <a:tab pos="471170" algn="l"/>
              </a:tabLst>
            </a:pPr>
            <a:r>
              <a:rPr spc="105" dirty="0"/>
              <a:t>С</a:t>
            </a:r>
            <a:r>
              <a:rPr spc="100" dirty="0"/>
              <a:t>и</a:t>
            </a:r>
            <a:r>
              <a:rPr spc="85" dirty="0"/>
              <a:t>з</a:t>
            </a:r>
            <a:r>
              <a:rPr spc="70" dirty="0"/>
              <a:t>н</a:t>
            </a:r>
            <a:r>
              <a:rPr spc="110" dirty="0"/>
              <a:t>и</a:t>
            </a:r>
            <a:r>
              <a:rPr spc="-85" dirty="0"/>
              <a:t> </a:t>
            </a:r>
            <a:r>
              <a:rPr spc="60" dirty="0"/>
              <a:t>мотиваци</a:t>
            </a:r>
            <a:r>
              <a:rPr spc="50" dirty="0"/>
              <a:t>я</a:t>
            </a:r>
            <a:r>
              <a:rPr spc="70" dirty="0"/>
              <a:t>н</a:t>
            </a:r>
            <a:r>
              <a:rPr spc="50" dirty="0"/>
              <a:t>г</a:t>
            </a:r>
            <a:r>
              <a:rPr spc="45" dirty="0"/>
              <a:t>и</a:t>
            </a:r>
            <a:r>
              <a:rPr spc="85" dirty="0"/>
              <a:t>зни</a:t>
            </a:r>
            <a:r>
              <a:rPr spc="-135" dirty="0"/>
              <a:t> </a:t>
            </a:r>
            <a:r>
              <a:rPr spc="25" dirty="0"/>
              <a:t>ту</a:t>
            </a:r>
            <a:r>
              <a:rPr spc="40" dirty="0"/>
              <a:t>ш</a:t>
            </a:r>
            <a:r>
              <a:rPr spc="125" dirty="0"/>
              <a:t>ир</a:t>
            </a:r>
            <a:r>
              <a:rPr spc="5" dirty="0"/>
              <a:t>г</a:t>
            </a:r>
            <a:r>
              <a:rPr spc="10" dirty="0"/>
              <a:t>а</a:t>
            </a:r>
            <a:r>
              <a:rPr spc="85" dirty="0"/>
              <a:t>н</a:t>
            </a:r>
            <a:r>
              <a:rPr spc="-150" dirty="0"/>
              <a:t> </a:t>
            </a:r>
            <a:r>
              <a:rPr spc="-120" dirty="0"/>
              <a:t>ҳ</a:t>
            </a:r>
            <a:r>
              <a:rPr spc="15" dirty="0"/>
              <a:t>олат</a:t>
            </a:r>
            <a:r>
              <a:rPr spc="-65" dirty="0"/>
              <a:t> </a:t>
            </a:r>
            <a:r>
              <a:rPr spc="10" dirty="0"/>
              <a:t>қ</a:t>
            </a:r>
            <a:r>
              <a:rPr spc="5" dirty="0"/>
              <a:t>а</a:t>
            </a:r>
            <a:r>
              <a:rPr spc="70" dirty="0"/>
              <a:t>н</a:t>
            </a:r>
            <a:r>
              <a:rPr spc="40" dirty="0"/>
              <a:t>д</a:t>
            </a:r>
            <a:r>
              <a:rPr spc="45" dirty="0"/>
              <a:t>а</a:t>
            </a:r>
            <a:r>
              <a:rPr spc="110" dirty="0"/>
              <a:t>й</a:t>
            </a:r>
            <a:endParaRPr spc="110" dirty="0"/>
          </a:p>
          <a:p>
            <a:pPr marL="470535">
              <a:lnSpc>
                <a:spcPts val="2390"/>
              </a:lnSpc>
            </a:pPr>
            <a:r>
              <a:rPr spc="35" dirty="0"/>
              <a:t>бўлган?</a:t>
            </a:r>
            <a:endParaRPr spc="3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304544" y="1352860"/>
            <a:ext cx="6534911" cy="322828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5673" y="64770"/>
            <a:ext cx="8372475" cy="80835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091815" marR="5080" indent="-3079750">
              <a:lnSpc>
                <a:spcPts val="2910"/>
              </a:lnSpc>
              <a:spcBef>
                <a:spcPts val="485"/>
              </a:spcBef>
            </a:pPr>
            <a:r>
              <a:rPr sz="2700" spc="-5" dirty="0">
                <a:latin typeface="Arial" panose="020B0604020202020204"/>
                <a:cs typeface="Arial" panose="020B0604020202020204"/>
              </a:rPr>
              <a:t>Мотивация </a:t>
            </a:r>
            <a:r>
              <a:rPr sz="2700" dirty="0">
                <a:latin typeface="Arial" panose="020B0604020202020204"/>
                <a:cs typeface="Arial" panose="020B0604020202020204"/>
              </a:rPr>
              <a:t>компания</a:t>
            </a:r>
            <a:r>
              <a:rPr sz="2700" spc="-40" dirty="0">
                <a:latin typeface="Arial" panose="020B0604020202020204"/>
                <a:cs typeface="Arial" panose="020B0604020202020204"/>
              </a:rPr>
              <a:t> </a:t>
            </a:r>
            <a:r>
              <a:rPr sz="2700" dirty="0">
                <a:latin typeface="Arial" panose="020B0604020202020204"/>
                <a:cs typeface="Arial" panose="020B0604020202020204"/>
              </a:rPr>
              <a:t>кўрсаткичларига</a:t>
            </a:r>
            <a:r>
              <a:rPr sz="2700" spc="-90" dirty="0">
                <a:latin typeface="Arial" panose="020B0604020202020204"/>
                <a:cs typeface="Arial" panose="020B0604020202020204"/>
              </a:rPr>
              <a:t> </a:t>
            </a:r>
            <a:r>
              <a:rPr sz="2700" spc="-5" dirty="0">
                <a:latin typeface="Arial" panose="020B0604020202020204"/>
                <a:cs typeface="Arial" panose="020B0604020202020204"/>
              </a:rPr>
              <a:t>тўғридан- </a:t>
            </a:r>
            <a:r>
              <a:rPr sz="2700" spc="-735" dirty="0">
                <a:latin typeface="Arial" panose="020B0604020202020204"/>
                <a:cs typeface="Arial" panose="020B0604020202020204"/>
              </a:rPr>
              <a:t> </a:t>
            </a:r>
            <a:r>
              <a:rPr sz="2700" spc="-10" dirty="0">
                <a:latin typeface="Arial" panose="020B0604020202020204"/>
                <a:cs typeface="Arial" panose="020B0604020202020204"/>
              </a:rPr>
              <a:t>тўғри</a:t>
            </a:r>
            <a:r>
              <a:rPr sz="2700" spc="40" dirty="0">
                <a:latin typeface="Arial" panose="020B0604020202020204"/>
                <a:cs typeface="Arial" panose="020B0604020202020204"/>
              </a:rPr>
              <a:t> </a:t>
            </a:r>
            <a:r>
              <a:rPr sz="2700" spc="5" dirty="0">
                <a:latin typeface="Arial" panose="020B0604020202020204"/>
                <a:cs typeface="Arial" panose="020B0604020202020204"/>
              </a:rPr>
              <a:t>боғлиқ</a:t>
            </a:r>
            <a:endParaRPr sz="2700">
              <a:latin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3504" y="1005839"/>
            <a:ext cx="7434580" cy="375285"/>
          </a:xfrm>
          <a:prstGeom prst="rect">
            <a:avLst/>
          </a:prstGeom>
          <a:solidFill>
            <a:srgbClr val="272A36"/>
          </a:solidFill>
        </p:spPr>
        <p:txBody>
          <a:bodyPr vert="horz" wrap="square" lIns="0" tIns="70485" rIns="0" bIns="0" rtlCol="0">
            <a:spAutoFit/>
          </a:bodyPr>
          <a:lstStyle/>
          <a:p>
            <a:pPr marL="202565">
              <a:lnSpc>
                <a:spcPct val="100000"/>
              </a:lnSpc>
              <a:spcBef>
                <a:spcPts val="555"/>
              </a:spcBef>
            </a:pPr>
            <a:r>
              <a:rPr sz="1400" spc="-4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Taylor</a:t>
            </a:r>
            <a:r>
              <a:rPr sz="1400" spc="-9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26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(1911)</a:t>
            </a:r>
            <a:r>
              <a:rPr sz="1400" spc="-9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9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–</a:t>
            </a:r>
            <a:r>
              <a:rPr sz="1400" spc="-1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Одамлар</a:t>
            </a:r>
            <a:r>
              <a:rPr sz="1400" spc="-1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фақатгина</a:t>
            </a:r>
            <a:r>
              <a:rPr sz="1400" spc="-12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мукофот</a:t>
            </a:r>
            <a:r>
              <a:rPr sz="1400" spc="-114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2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билан</a:t>
            </a:r>
            <a:r>
              <a:rPr sz="1400" spc="-10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мотивация</a:t>
            </a:r>
            <a:r>
              <a:rPr sz="1400" spc="-8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оладилар</a:t>
            </a:r>
            <a:endParaRPr sz="1400">
              <a:latin typeface="Verdana" panose="020B0604030504040204"/>
              <a:cs typeface="Verdana" panose="020B0604030504040204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3504" y="1658111"/>
            <a:ext cx="7434580" cy="372110"/>
          </a:xfrm>
          <a:prstGeom prst="rect">
            <a:avLst/>
          </a:prstGeom>
          <a:solidFill>
            <a:srgbClr val="272A36"/>
          </a:solidFill>
        </p:spPr>
        <p:txBody>
          <a:bodyPr vert="horz" wrap="square" lIns="0" tIns="69850" rIns="0" bIns="0" rtlCol="0">
            <a:spAutoFit/>
          </a:bodyPr>
          <a:lstStyle/>
          <a:p>
            <a:pPr marL="202565">
              <a:lnSpc>
                <a:spcPct val="100000"/>
              </a:lnSpc>
              <a:spcBef>
                <a:spcPts val="550"/>
              </a:spcBef>
            </a:pPr>
            <a:r>
              <a:rPr sz="1400" spc="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Maslow</a:t>
            </a:r>
            <a:r>
              <a:rPr sz="1400" spc="-9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5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(1954)</a:t>
            </a:r>
            <a:r>
              <a:rPr sz="1400" spc="-10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9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–</a:t>
            </a:r>
            <a:r>
              <a:rPr sz="1400" spc="-11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Физиологик,</a:t>
            </a:r>
            <a:r>
              <a:rPr sz="1400" spc="-114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хавфсизлик,</a:t>
            </a:r>
            <a:r>
              <a:rPr sz="1400" spc="-14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ижтимоий,</a:t>
            </a:r>
            <a:r>
              <a:rPr sz="1400" spc="-9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ҳурмат,</a:t>
            </a:r>
            <a:r>
              <a:rPr sz="1400" spc="-114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2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мақсадлар</a:t>
            </a:r>
            <a:endParaRPr sz="1400">
              <a:latin typeface="Verdana" panose="020B0604030504040204"/>
              <a:cs typeface="Verdana" panose="020B0604030504040204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3504" y="2310383"/>
            <a:ext cx="7434580" cy="372110"/>
          </a:xfrm>
          <a:prstGeom prst="rect">
            <a:avLst/>
          </a:prstGeom>
          <a:solidFill>
            <a:srgbClr val="272A36"/>
          </a:solidFill>
        </p:spPr>
        <p:txBody>
          <a:bodyPr vert="horz" wrap="square" lIns="0" tIns="69850" rIns="0" bIns="0" rtlCol="0">
            <a:spAutoFit/>
          </a:bodyPr>
          <a:lstStyle/>
          <a:p>
            <a:pPr marL="252095">
              <a:lnSpc>
                <a:spcPct val="100000"/>
              </a:lnSpc>
              <a:spcBef>
                <a:spcPts val="550"/>
              </a:spcBef>
            </a:pPr>
            <a:r>
              <a:rPr sz="1400" spc="-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V</a:t>
            </a:r>
            <a:r>
              <a:rPr sz="1400" spc="-5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r</a:t>
            </a:r>
            <a:r>
              <a:rPr sz="1400" spc="1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oo</a:t>
            </a:r>
            <a:r>
              <a:rPr sz="1400" spc="114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m</a:t>
            </a:r>
            <a:r>
              <a:rPr sz="1400" spc="-8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9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(1</a:t>
            </a:r>
            <a:r>
              <a:rPr sz="1400" spc="-2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9</a:t>
            </a:r>
            <a:r>
              <a:rPr sz="1400" spc="-5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6</a:t>
            </a:r>
            <a:r>
              <a:rPr sz="1400" spc="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4</a:t>
            </a:r>
            <a:r>
              <a:rPr sz="1400" spc="-18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)</a:t>
            </a:r>
            <a:r>
              <a:rPr sz="1400" spc="-8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9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–</a:t>
            </a:r>
            <a:r>
              <a:rPr sz="1400" spc="-1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Ҳа</a:t>
            </a:r>
            <a:r>
              <a:rPr sz="1400" spc="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4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-1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5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400" spc="6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-5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4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400" spc="5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4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400" spc="-114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2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ниқ</a:t>
            </a:r>
            <a:r>
              <a:rPr sz="1400" spc="-1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1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-6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400" spc="-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400" spc="-2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400" spc="-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ф</a:t>
            </a:r>
            <a:r>
              <a:rPr sz="1400" spc="-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от</a:t>
            </a:r>
            <a:r>
              <a:rPr sz="1400" spc="-1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4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400" spc="-6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400" spc="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6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иши</a:t>
            </a:r>
            <a:r>
              <a:rPr sz="1400" spc="-11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400" spc="5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е</a:t>
            </a:r>
            <a:r>
              <a:rPr sz="1400" spc="6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к</a:t>
            </a:r>
            <a:endParaRPr sz="1400">
              <a:latin typeface="Verdana" panose="020B0604030504040204"/>
              <a:cs typeface="Verdana" panose="020B0604030504040204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03504" y="2932175"/>
            <a:ext cx="7434580" cy="372110"/>
          </a:xfrm>
          <a:prstGeom prst="rect">
            <a:avLst/>
          </a:prstGeom>
          <a:solidFill>
            <a:srgbClr val="272A36"/>
          </a:solidFill>
        </p:spPr>
        <p:txBody>
          <a:bodyPr vert="horz" wrap="square" lIns="0" tIns="70485" rIns="0" bIns="0" rtlCol="0">
            <a:spAutoFit/>
          </a:bodyPr>
          <a:lstStyle/>
          <a:p>
            <a:pPr marL="202565">
              <a:lnSpc>
                <a:spcPct val="100000"/>
              </a:lnSpc>
              <a:spcBef>
                <a:spcPts val="555"/>
              </a:spcBef>
            </a:pPr>
            <a:r>
              <a:rPr sz="1400" spc="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L</a:t>
            </a:r>
            <a:r>
              <a:rPr sz="1400" spc="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o</a:t>
            </a:r>
            <a:r>
              <a:rPr sz="1400" spc="5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c</a:t>
            </a:r>
            <a:r>
              <a:rPr sz="1400" spc="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ke</a:t>
            </a:r>
            <a:r>
              <a:rPr sz="1400" spc="-11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9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(1</a:t>
            </a:r>
            <a:r>
              <a:rPr sz="1400" spc="-2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9</a:t>
            </a:r>
            <a:r>
              <a:rPr sz="1400" spc="-6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7</a:t>
            </a:r>
            <a:r>
              <a:rPr sz="1400" spc="-7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9</a:t>
            </a:r>
            <a:r>
              <a:rPr sz="1400" spc="-18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)</a:t>
            </a:r>
            <a:r>
              <a:rPr sz="1400" spc="-8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9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–</a:t>
            </a:r>
            <a:r>
              <a:rPr sz="1400" spc="-1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7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5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қ</a:t>
            </a:r>
            <a:r>
              <a:rPr sz="1400" spc="4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400" spc="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8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-1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1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-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400" spc="-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ива</a:t>
            </a:r>
            <a:r>
              <a:rPr sz="1400" spc="2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ц</a:t>
            </a:r>
            <a:r>
              <a:rPr sz="1400" spc="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ия</a:t>
            </a:r>
            <a:r>
              <a:rPr sz="1400" spc="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400" spc="6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400" spc="-8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яра</a:t>
            </a:r>
            <a:r>
              <a:rPr sz="1400" spc="-5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400" spc="6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и</a:t>
            </a:r>
            <a:endParaRPr sz="1400">
              <a:latin typeface="Verdana" panose="020B0604030504040204"/>
              <a:cs typeface="Verdana" panose="020B06040305040402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3504" y="3572255"/>
            <a:ext cx="7434580" cy="372110"/>
          </a:xfrm>
          <a:prstGeom prst="rect">
            <a:avLst/>
          </a:prstGeom>
          <a:solidFill>
            <a:srgbClr val="272A36"/>
          </a:solidFill>
        </p:spPr>
        <p:txBody>
          <a:bodyPr vert="horz" wrap="square" lIns="0" tIns="71120" rIns="0" bIns="0" rtlCol="0">
            <a:spAutoFit/>
          </a:bodyPr>
          <a:lstStyle/>
          <a:p>
            <a:pPr marL="252095">
              <a:lnSpc>
                <a:spcPct val="100000"/>
              </a:lnSpc>
              <a:spcBef>
                <a:spcPts val="560"/>
              </a:spcBef>
            </a:pPr>
            <a:r>
              <a:rPr sz="1400" spc="4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A</a:t>
            </a:r>
            <a:r>
              <a:rPr sz="1400" spc="6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d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a</a:t>
            </a:r>
            <a:r>
              <a:rPr sz="1400" spc="114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m</a:t>
            </a:r>
            <a:r>
              <a:rPr sz="1400" spc="-10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8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(</a:t>
            </a:r>
            <a:r>
              <a:rPr sz="1400" spc="-16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19</a:t>
            </a:r>
            <a:r>
              <a:rPr sz="1400" spc="-17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6</a:t>
            </a:r>
            <a:r>
              <a:rPr sz="1400" spc="-11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5</a:t>
            </a:r>
            <a:r>
              <a:rPr sz="1400" spc="-18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)</a:t>
            </a:r>
            <a:r>
              <a:rPr sz="1400" spc="-114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9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–</a:t>
            </a:r>
            <a:r>
              <a:rPr sz="1400" spc="-1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5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Адо</a:t>
            </a:r>
            <a:r>
              <a:rPr sz="1400" spc="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5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6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400" spc="-11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1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-6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400" spc="7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400" spc="9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14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қ</a:t>
            </a:r>
            <a:r>
              <a:rPr sz="1400" spc="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400" spc="4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6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иш</a:t>
            </a:r>
            <a:endParaRPr sz="1400">
              <a:latin typeface="Verdana" panose="020B0604030504040204"/>
              <a:cs typeface="Verdana" panose="020B0604030504040204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3504" y="4230623"/>
            <a:ext cx="7434580" cy="372110"/>
          </a:xfrm>
          <a:prstGeom prst="rect">
            <a:avLst/>
          </a:prstGeom>
          <a:solidFill>
            <a:srgbClr val="272A36"/>
          </a:solidFill>
        </p:spPr>
        <p:txBody>
          <a:bodyPr vert="horz" wrap="square" lIns="0" tIns="71120" rIns="0" bIns="0" rtlCol="0">
            <a:spAutoFit/>
          </a:bodyPr>
          <a:lstStyle/>
          <a:p>
            <a:pPr marL="202565">
              <a:lnSpc>
                <a:spcPct val="100000"/>
              </a:lnSpc>
              <a:spcBef>
                <a:spcPts val="560"/>
              </a:spcBef>
            </a:pPr>
            <a:r>
              <a:rPr sz="1400" spc="1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M</a:t>
            </a:r>
            <a:r>
              <a:rPr sz="1400" spc="6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c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Gr</a:t>
            </a:r>
            <a:r>
              <a:rPr sz="1400" spc="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eg</a:t>
            </a:r>
            <a:r>
              <a:rPr sz="1400" spc="2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o</a:t>
            </a:r>
            <a:r>
              <a:rPr sz="1400" spc="-4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r</a:t>
            </a:r>
            <a:r>
              <a:rPr sz="1400" spc="-7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8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(</a:t>
            </a:r>
            <a:r>
              <a:rPr sz="1400" spc="-21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1</a:t>
            </a:r>
            <a:r>
              <a:rPr sz="1400" spc="-22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9</a:t>
            </a:r>
            <a:r>
              <a:rPr sz="1400" spc="-8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7</a:t>
            </a:r>
            <a:r>
              <a:rPr sz="1400" spc="-10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5</a:t>
            </a:r>
            <a:r>
              <a:rPr sz="1400" spc="-18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)</a:t>
            </a:r>
            <a:r>
              <a:rPr sz="1400" spc="-114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9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–</a:t>
            </a:r>
            <a:r>
              <a:rPr sz="1400" spc="-13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Те</a:t>
            </a:r>
            <a:r>
              <a:rPr sz="1400" spc="1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400" spc="8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ия</a:t>
            </a:r>
            <a:r>
              <a:rPr sz="1400" spc="-1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5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400" spc="-1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400" spc="-3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1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2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Теория</a:t>
            </a:r>
            <a:r>
              <a:rPr sz="1400" spc="-10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2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Y</a:t>
            </a:r>
            <a:endParaRPr sz="1400">
              <a:latin typeface="Verdana" panose="020B0604030504040204"/>
              <a:cs typeface="Verdana" panose="020B0604030504040204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436369" y="315848"/>
            <a:ext cx="55568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70" dirty="0">
                <a:solidFill>
                  <a:srgbClr val="272A36"/>
                </a:solidFill>
              </a:rPr>
              <a:t>Мотивацияга</a:t>
            </a:r>
            <a:r>
              <a:rPr sz="2400" spc="-30" dirty="0">
                <a:solidFill>
                  <a:srgbClr val="272A36"/>
                </a:solidFill>
              </a:rPr>
              <a:t> </a:t>
            </a:r>
            <a:r>
              <a:rPr sz="2400" spc="90" dirty="0">
                <a:solidFill>
                  <a:srgbClr val="272A36"/>
                </a:solidFill>
              </a:rPr>
              <a:t>боғлиқ</a:t>
            </a:r>
            <a:r>
              <a:rPr sz="2400" spc="-55" dirty="0">
                <a:solidFill>
                  <a:srgbClr val="272A36"/>
                </a:solidFill>
              </a:rPr>
              <a:t> </a:t>
            </a:r>
            <a:r>
              <a:rPr sz="2400" spc="70" dirty="0">
                <a:solidFill>
                  <a:srgbClr val="272A36"/>
                </a:solidFill>
              </a:rPr>
              <a:t>назариялар</a:t>
            </a:r>
            <a:endParaRPr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87779" y="42113"/>
            <a:ext cx="502348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30" dirty="0"/>
              <a:t>Мотивация</a:t>
            </a:r>
            <a:r>
              <a:rPr spc="-125" dirty="0"/>
              <a:t> </a:t>
            </a:r>
            <a:r>
              <a:rPr spc="130" dirty="0"/>
              <a:t>турлари</a:t>
            </a:r>
            <a:endParaRPr spc="130" dirty="0"/>
          </a:p>
        </p:txBody>
      </p:sp>
      <p:sp>
        <p:nvSpPr>
          <p:cNvPr id="3" name="object 3"/>
          <p:cNvSpPr txBox="1"/>
          <p:nvPr/>
        </p:nvSpPr>
        <p:spPr>
          <a:xfrm>
            <a:off x="358851" y="631548"/>
            <a:ext cx="3559175" cy="4280535"/>
          </a:xfrm>
          <a:prstGeom prst="rect">
            <a:avLst/>
          </a:prstGeom>
        </p:spPr>
        <p:txBody>
          <a:bodyPr vert="horz" wrap="square" lIns="0" tIns="186055" rIns="0" bIns="0" rtlCol="0">
            <a:spAutoFit/>
          </a:bodyPr>
          <a:lstStyle/>
          <a:p>
            <a:pPr marL="295910" indent="-283845">
              <a:lnSpc>
                <a:spcPct val="100000"/>
              </a:lnSpc>
              <a:spcBef>
                <a:spcPts val="1465"/>
              </a:spcBef>
              <a:buClr>
                <a:srgbClr val="000000"/>
              </a:buClr>
              <a:buSzPct val="125000"/>
              <a:buFont typeface="Wingdings" panose="05000000000000000000"/>
              <a:buChar char=""/>
              <a:tabLst>
                <a:tab pos="296545" algn="l"/>
              </a:tabLst>
            </a:pPr>
            <a:r>
              <a:rPr sz="24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Ташқи</a:t>
            </a:r>
            <a:r>
              <a:rPr sz="2400" b="1" spc="-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мотивация</a:t>
            </a:r>
            <a:endParaRPr sz="2400">
              <a:latin typeface="Tahoma" panose="020B0604030504040204"/>
              <a:cs typeface="Tahom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920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П</a:t>
            </a: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-1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им</a:t>
            </a: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ё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з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ар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790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-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600" spc="-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рмат</a:t>
            </a:r>
            <a:r>
              <a:rPr sz="1600" spc="-1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э</a:t>
            </a:r>
            <a:r>
              <a:rPr sz="1600" spc="-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ъ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ибо</a:t>
            </a:r>
            <a:r>
              <a:rPr sz="1600" spc="10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820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Ёқим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r>
              <a:rPr sz="1600" spc="-1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му</a:t>
            </a:r>
            <a:r>
              <a:rPr sz="1600" spc="-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ит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795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Эътироф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790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Қ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ул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ай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r>
              <a:rPr sz="1600" spc="-1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16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ра</a:t>
            </a:r>
            <a:r>
              <a:rPr sz="16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ф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иги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820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11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қиш</a:t>
            </a:r>
            <a:r>
              <a:rPr sz="1600" spc="-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им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ония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795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2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600" spc="-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600" spc="-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ф</a:t>
            </a:r>
            <a:r>
              <a:rPr sz="1600" spc="-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ф</a:t>
            </a:r>
            <a:r>
              <a:rPr sz="1600" spc="-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қ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ия</a:t>
            </a:r>
            <a:r>
              <a:rPr sz="1600" spc="-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20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ка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ь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е</a:t>
            </a:r>
            <a:r>
              <a:rPr sz="16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ра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790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20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е</a:t>
            </a:r>
            <a:r>
              <a:rPr sz="1600" spc="-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на</a:t>
            </a:r>
            <a:r>
              <a:rPr sz="1600" spc="-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арин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1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ан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9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820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11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й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ан</a:t>
            </a:r>
            <a:r>
              <a:rPr sz="1600" spc="-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-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риб</a:t>
            </a:r>
            <a:r>
              <a:rPr sz="1600" spc="-1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r>
              <a:rPr sz="16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аб</a:t>
            </a:r>
            <a:r>
              <a:rPr sz="1600" spc="-1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им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ония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2700" marR="5080">
              <a:lnSpc>
                <a:spcPct val="100000"/>
              </a:lnSpc>
              <a:spcBef>
                <a:spcPts val="795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9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10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ан</a:t>
            </a:r>
            <a:r>
              <a:rPr sz="1600" spc="-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ашқар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1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r>
              <a:rPr sz="16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-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16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ани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ч</a:t>
            </a:r>
            <a:r>
              <a:rPr sz="1600" spc="-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  </a:t>
            </a:r>
            <a:r>
              <a:rPr sz="1600" spc="1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ми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ат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до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рчи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ик</a:t>
            </a:r>
            <a:r>
              <a:rPr sz="1600" spc="-229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-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ф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-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endParaRPr sz="1600">
              <a:latin typeface="Verdana" panose="020B0604030504040204"/>
              <a:cs typeface="Verdana" panose="020B0604030504040204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95240" y="631548"/>
            <a:ext cx="3844290" cy="4180204"/>
          </a:xfrm>
          <a:prstGeom prst="rect">
            <a:avLst/>
          </a:prstGeom>
        </p:spPr>
        <p:txBody>
          <a:bodyPr vert="horz" wrap="square" lIns="0" tIns="186055" rIns="0" bIns="0" rtlCol="0">
            <a:spAutoFit/>
          </a:bodyPr>
          <a:lstStyle/>
          <a:p>
            <a:pPr marL="295910" indent="-283845">
              <a:lnSpc>
                <a:spcPct val="100000"/>
              </a:lnSpc>
              <a:spcBef>
                <a:spcPts val="1465"/>
              </a:spcBef>
              <a:buClr>
                <a:srgbClr val="000000"/>
              </a:buClr>
              <a:buSzPct val="125000"/>
              <a:buFont typeface="Wingdings" panose="05000000000000000000"/>
              <a:buChar char=""/>
              <a:tabLst>
                <a:tab pos="296545" algn="l"/>
              </a:tabLst>
            </a:pPr>
            <a:r>
              <a:rPr sz="2400" b="1" spc="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Ички</a:t>
            </a:r>
            <a:r>
              <a:rPr sz="2400" b="1" spc="-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мотивация</a:t>
            </a:r>
            <a:endParaRPr sz="2400">
              <a:latin typeface="Tahoma" panose="020B0604030504040204"/>
              <a:cs typeface="Tahom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920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1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з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1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намо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ё</a:t>
            </a: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-1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қи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790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Жам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1600" spc="-20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аъ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з</a:t>
            </a:r>
            <a:r>
              <a:rPr sz="16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2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-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r>
              <a:rPr sz="1600" spc="-1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имкони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820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-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ак</a:t>
            </a:r>
            <a:r>
              <a:rPr sz="16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иф</a:t>
            </a:r>
            <a:r>
              <a:rPr sz="1600" spc="-1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ф</a:t>
            </a:r>
            <a:r>
              <a:rPr sz="16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икр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ари</a:t>
            </a:r>
            <a:r>
              <a:rPr sz="16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2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айта</a:t>
            </a:r>
            <a:r>
              <a:rPr sz="1600" spc="-1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2700">
              <a:lnSpc>
                <a:spcPct val="100000"/>
              </a:lnSpc>
            </a:pP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имконияти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795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ат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ар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795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Мустақиллик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815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11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зига</a:t>
            </a:r>
            <a:r>
              <a:rPr sz="1600" spc="-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ига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он</a:t>
            </a:r>
            <a:r>
              <a:rPr sz="16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ч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795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20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600" spc="-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-11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ҳ</a:t>
            </a:r>
            <a:r>
              <a:rPr sz="1600" spc="11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им</a:t>
            </a:r>
            <a:r>
              <a:rPr sz="1600" spc="-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r>
              <a:rPr sz="1600" spc="-1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ж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ара</a:t>
            </a:r>
            <a:r>
              <a:rPr sz="16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ё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795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600" spc="-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ри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я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1600" spc="-2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9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чи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61925" indent="-149860">
              <a:lnSpc>
                <a:spcPct val="100000"/>
              </a:lnSpc>
              <a:spcBef>
                <a:spcPts val="815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162560" algn="l"/>
              </a:tabLst>
            </a:pP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Ко</a:t>
            </a:r>
            <a:r>
              <a:rPr sz="1600" spc="11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600" spc="1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п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ияг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20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е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ги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лик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2700">
              <a:lnSpc>
                <a:spcPct val="100000"/>
              </a:lnSpc>
            </a:pP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од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иқ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ик</a:t>
            </a:r>
            <a:r>
              <a:rPr sz="1600" spc="-20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11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ҳ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исси</a:t>
            </a:r>
            <a:r>
              <a:rPr sz="16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ё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endParaRPr sz="1600">
              <a:latin typeface="Verdana" panose="020B0604030504040204"/>
              <a:cs typeface="Verdana" panose="020B060403050404020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49701" y="209244"/>
            <a:ext cx="3703320" cy="5124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spc="-30" dirty="0">
                <a:latin typeface="Arial" panose="020B0604020202020204"/>
                <a:cs typeface="Arial" panose="020B0604020202020204"/>
              </a:rPr>
              <a:t>Пул</a:t>
            </a:r>
            <a:r>
              <a:rPr sz="3200" spc="35" dirty="0">
                <a:latin typeface="Arial" panose="020B0604020202020204"/>
                <a:cs typeface="Arial" panose="020B0604020202020204"/>
              </a:rPr>
              <a:t> </a:t>
            </a:r>
            <a:r>
              <a:rPr sz="3200" spc="-5" dirty="0">
                <a:latin typeface="Arial" panose="020B0604020202020204"/>
                <a:cs typeface="Arial" panose="020B0604020202020204"/>
              </a:rPr>
              <a:t>ва</a:t>
            </a:r>
            <a:r>
              <a:rPr sz="3200" spc="-50" dirty="0">
                <a:latin typeface="Arial" panose="020B0604020202020204"/>
                <a:cs typeface="Arial" panose="020B0604020202020204"/>
              </a:rPr>
              <a:t> </a:t>
            </a:r>
            <a:r>
              <a:rPr sz="3200" spc="-10" dirty="0">
                <a:latin typeface="Arial" panose="020B0604020202020204"/>
                <a:cs typeface="Arial" panose="020B0604020202020204"/>
              </a:rPr>
              <a:t>мотивация</a:t>
            </a:r>
            <a:endParaRPr sz="32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31875" y="3876304"/>
            <a:ext cx="7475855" cy="8858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07260" marR="5080" indent="-2195195">
              <a:lnSpc>
                <a:spcPct val="118000"/>
              </a:lnSpc>
              <a:spcBef>
                <a:spcPts val="100"/>
              </a:spcBef>
            </a:pPr>
            <a:r>
              <a:rPr sz="2400" b="1" spc="-5" dirty="0">
                <a:latin typeface="Calibri" panose="020F0502020204030204"/>
                <a:cs typeface="Calibri" panose="020F0502020204030204"/>
              </a:rPr>
              <a:t>“Одамни</a:t>
            </a:r>
            <a:r>
              <a:rPr sz="2400" b="1" spc="-10" dirty="0">
                <a:latin typeface="Calibri" panose="020F0502020204030204"/>
                <a:cs typeface="Calibri" panose="020F0502020204030204"/>
              </a:rPr>
              <a:t> </a:t>
            </a:r>
            <a:r>
              <a:rPr sz="2400" b="1" dirty="0">
                <a:latin typeface="Calibri" panose="020F0502020204030204"/>
                <a:cs typeface="Calibri" panose="020F0502020204030204"/>
              </a:rPr>
              <a:t>энг</a:t>
            </a:r>
            <a:r>
              <a:rPr sz="2400" b="1" spc="-5" dirty="0">
                <a:latin typeface="Calibri" panose="020F0502020204030204"/>
                <a:cs typeface="Calibri" panose="020F0502020204030204"/>
              </a:rPr>
              <a:t> катта</a:t>
            </a:r>
            <a:r>
              <a:rPr sz="2400" b="1" spc="20" dirty="0">
                <a:latin typeface="Calibri" panose="020F0502020204030204"/>
                <a:cs typeface="Calibri" panose="020F0502020204030204"/>
              </a:rPr>
              <a:t> </a:t>
            </a:r>
            <a:r>
              <a:rPr sz="2400" b="1" spc="-5" dirty="0">
                <a:latin typeface="Calibri" panose="020F0502020204030204"/>
                <a:cs typeface="Calibri" panose="020F0502020204030204"/>
              </a:rPr>
              <a:t>мотивация</a:t>
            </a:r>
            <a:r>
              <a:rPr sz="2400" b="1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2400" b="1" spc="-5" dirty="0">
                <a:latin typeface="Calibri" panose="020F0502020204030204"/>
                <a:cs typeface="Calibri" panose="020F0502020204030204"/>
              </a:rPr>
              <a:t>қиладиган</a:t>
            </a:r>
            <a:r>
              <a:rPr sz="2400" b="1" spc="-10" dirty="0">
                <a:latin typeface="Calibri" panose="020F0502020204030204"/>
                <a:cs typeface="Calibri" panose="020F0502020204030204"/>
              </a:rPr>
              <a:t> </a:t>
            </a:r>
            <a:r>
              <a:rPr sz="2400" b="1" dirty="0">
                <a:latin typeface="Calibri" panose="020F0502020204030204"/>
                <a:cs typeface="Calibri" panose="020F0502020204030204"/>
              </a:rPr>
              <a:t>нарса</a:t>
            </a:r>
            <a:r>
              <a:rPr sz="2400" b="1" spc="-5" dirty="0">
                <a:latin typeface="Calibri" panose="020F0502020204030204"/>
                <a:cs typeface="Calibri" panose="020F0502020204030204"/>
              </a:rPr>
              <a:t> бу</a:t>
            </a:r>
            <a:r>
              <a:rPr sz="2400" b="1" spc="-10" dirty="0">
                <a:latin typeface="Calibri" panose="020F0502020204030204"/>
                <a:cs typeface="Calibri" panose="020F0502020204030204"/>
              </a:rPr>
              <a:t> </a:t>
            </a:r>
            <a:r>
              <a:rPr sz="2400" b="1" spc="5" dirty="0">
                <a:latin typeface="Calibri" panose="020F0502020204030204"/>
                <a:cs typeface="Calibri" panose="020F0502020204030204"/>
              </a:rPr>
              <a:t>пул!” </a:t>
            </a:r>
            <a:r>
              <a:rPr sz="2400" b="1" spc="-525" dirty="0">
                <a:latin typeface="Calibri" panose="020F0502020204030204"/>
                <a:cs typeface="Calibri" panose="020F0502020204030204"/>
              </a:rPr>
              <a:t> </a:t>
            </a:r>
            <a:r>
              <a:rPr sz="2400" b="1" dirty="0">
                <a:latin typeface="Calibri" panose="020F0502020204030204"/>
                <a:cs typeface="Calibri" panose="020F0502020204030204"/>
              </a:rPr>
              <a:t>Бу</a:t>
            </a:r>
            <a:r>
              <a:rPr sz="2400" b="1" spc="-10" dirty="0">
                <a:latin typeface="Calibri" panose="020F0502020204030204"/>
                <a:cs typeface="Calibri" panose="020F0502020204030204"/>
              </a:rPr>
              <a:t> гап</a:t>
            </a:r>
            <a:r>
              <a:rPr sz="2400" b="1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2400" b="1" dirty="0">
                <a:latin typeface="Calibri" panose="020F0502020204030204"/>
                <a:cs typeface="Calibri" panose="020F0502020204030204"/>
              </a:rPr>
              <a:t>қанчалик </a:t>
            </a:r>
            <a:r>
              <a:rPr sz="2400" b="1" spc="-5" dirty="0">
                <a:latin typeface="Calibri" panose="020F0502020204030204"/>
                <a:cs typeface="Calibri" panose="020F0502020204030204"/>
              </a:rPr>
              <a:t>тўғри?</a:t>
            </a:r>
            <a:endParaRPr sz="2400">
              <a:latin typeface="Calibri" panose="020F0502020204030204"/>
              <a:cs typeface="Calibri" panose="020F0502020204030204"/>
            </a:endParaRPr>
          </a:p>
        </p:txBody>
      </p:sp>
      <p:pic>
        <p:nvPicPr>
          <p:cNvPr id="4" name="object 4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908224" y="886780"/>
            <a:ext cx="5632527" cy="295674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87779" y="69290"/>
            <a:ext cx="502348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30" dirty="0"/>
              <a:t>Мотивация</a:t>
            </a:r>
            <a:r>
              <a:rPr spc="-125" dirty="0"/>
              <a:t> </a:t>
            </a:r>
            <a:r>
              <a:rPr spc="130" dirty="0"/>
              <a:t>турлари</a:t>
            </a:r>
            <a:endParaRPr spc="130" dirty="0"/>
          </a:p>
        </p:txBody>
      </p:sp>
      <p:sp>
        <p:nvSpPr>
          <p:cNvPr id="3" name="object 3"/>
          <p:cNvSpPr txBox="1"/>
          <p:nvPr/>
        </p:nvSpPr>
        <p:spPr>
          <a:xfrm>
            <a:off x="385978" y="1002763"/>
            <a:ext cx="8025130" cy="2081530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295910" indent="-283845">
              <a:lnSpc>
                <a:spcPct val="100000"/>
              </a:lnSpc>
              <a:spcBef>
                <a:spcPts val="765"/>
              </a:spcBef>
              <a:buClr>
                <a:srgbClr val="000000"/>
              </a:buClr>
              <a:buSzPct val="125000"/>
              <a:buFont typeface="Wingdings" panose="05000000000000000000"/>
              <a:buChar char=""/>
              <a:tabLst>
                <a:tab pos="296545" algn="l"/>
              </a:tabLst>
            </a:pPr>
            <a:r>
              <a:rPr sz="2400" b="1" spc="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E</a:t>
            </a:r>
            <a:r>
              <a:rPr sz="2400" b="1" spc="6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x</a:t>
            </a:r>
            <a:r>
              <a:rPr sz="2400" b="1" spc="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t</a:t>
            </a:r>
            <a:r>
              <a:rPr sz="2400" b="1" spc="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rinsic</a:t>
            </a:r>
            <a:r>
              <a:rPr sz="2400" b="1" spc="-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-3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–</a:t>
            </a:r>
            <a:r>
              <a:rPr sz="2400" b="1" spc="-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6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Т</a:t>
            </a:r>
            <a:r>
              <a:rPr sz="24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</a:t>
            </a:r>
            <a:r>
              <a:rPr sz="2400" b="1" spc="11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шқи</a:t>
            </a:r>
            <a:r>
              <a:rPr sz="2400" b="1" spc="-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1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</a:t>
            </a:r>
            <a:r>
              <a:rPr sz="24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</a:t>
            </a:r>
            <a:r>
              <a:rPr sz="24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т</a:t>
            </a:r>
            <a:r>
              <a:rPr sz="2400" b="1" spc="6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ив</a:t>
            </a:r>
            <a:r>
              <a:rPr sz="24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</a:t>
            </a:r>
            <a:r>
              <a:rPr sz="2400" b="1" spc="10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ц</a:t>
            </a:r>
            <a:r>
              <a:rPr sz="2400" b="1" spc="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ия</a:t>
            </a:r>
            <a:endParaRPr sz="2400">
              <a:latin typeface="Tahoma" panose="020B0604030504040204"/>
              <a:cs typeface="Tahoma" panose="020B0604030504040204"/>
            </a:endParaRPr>
          </a:p>
          <a:p>
            <a:pPr marL="744220" lvl="1" indent="-217170">
              <a:lnSpc>
                <a:spcPct val="100000"/>
              </a:lnSpc>
              <a:spcBef>
                <a:spcPts val="730"/>
              </a:spcBef>
              <a:buSzPct val="113000"/>
              <a:buFont typeface="Wingdings" panose="05000000000000000000"/>
              <a:buChar char=""/>
              <a:tabLst>
                <a:tab pos="744855" algn="l"/>
              </a:tabLst>
            </a:pPr>
            <a:r>
              <a:rPr sz="16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Бошқалар</a:t>
            </a:r>
            <a:r>
              <a:rPr sz="1600" spc="-1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тарафидан</a:t>
            </a:r>
            <a:r>
              <a:rPr sz="1600" spc="-1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бериладиган</a:t>
            </a:r>
            <a:r>
              <a:rPr sz="1600" spc="-1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рағбатлантириш</a:t>
            </a:r>
            <a:r>
              <a:rPr sz="1600" spc="-1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ва</a:t>
            </a:r>
            <a:r>
              <a:rPr sz="1600" spc="-14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мукофотлар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lvl="1">
              <a:lnSpc>
                <a:spcPct val="100000"/>
              </a:lnSpc>
              <a:buChar char=""/>
            </a:pPr>
            <a:endParaRPr sz="2000">
              <a:latin typeface="Verdana" panose="020B0604030504040204"/>
              <a:cs typeface="Verdana" panose="020B0604030504040204"/>
            </a:endParaRPr>
          </a:p>
          <a:p>
            <a:pPr lvl="1">
              <a:lnSpc>
                <a:spcPct val="100000"/>
              </a:lnSpc>
              <a:buChar char=""/>
            </a:pPr>
            <a:endParaRPr sz="1650">
              <a:latin typeface="Verdana" panose="020B0604030504040204"/>
              <a:cs typeface="Verdana" panose="020B0604030504040204"/>
            </a:endParaRPr>
          </a:p>
          <a:p>
            <a:pPr marL="238125" indent="-226060">
              <a:lnSpc>
                <a:spcPct val="100000"/>
              </a:lnSpc>
              <a:spcBef>
                <a:spcPts val="5"/>
              </a:spcBef>
              <a:buClr>
                <a:srgbClr val="000000"/>
              </a:buClr>
              <a:buFont typeface="Wingdings" panose="05000000000000000000"/>
              <a:buChar char=""/>
              <a:tabLst>
                <a:tab pos="238760" algn="l"/>
              </a:tabLst>
            </a:pPr>
            <a:r>
              <a:rPr sz="2400" b="1" spc="-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In</a:t>
            </a:r>
            <a:r>
              <a:rPr sz="2400" b="1" spc="-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t</a:t>
            </a:r>
            <a:r>
              <a:rPr sz="2400" b="1" spc="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rinsic</a:t>
            </a:r>
            <a:r>
              <a:rPr sz="2400" b="1" spc="-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-3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–</a:t>
            </a:r>
            <a:r>
              <a:rPr sz="2400" b="1" spc="-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8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</a:t>
            </a:r>
            <a:r>
              <a:rPr sz="2400" b="1" spc="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ч</a:t>
            </a:r>
            <a:r>
              <a:rPr sz="2400" b="1" spc="114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ки</a:t>
            </a:r>
            <a:r>
              <a:rPr sz="2400" b="1" spc="-1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1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</a:t>
            </a:r>
            <a:r>
              <a:rPr sz="24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</a:t>
            </a:r>
            <a:r>
              <a:rPr sz="2400" b="1" spc="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т</a:t>
            </a:r>
            <a:r>
              <a:rPr sz="2400" b="1" spc="6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ив</a:t>
            </a:r>
            <a:r>
              <a:rPr sz="24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</a:t>
            </a:r>
            <a:r>
              <a:rPr sz="2400" b="1" spc="10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ция</a:t>
            </a:r>
            <a:endParaRPr sz="2400">
              <a:latin typeface="Tahoma" panose="020B0604030504040204"/>
              <a:cs typeface="Tahoma" panose="020B0604030504040204"/>
            </a:endParaRPr>
          </a:p>
          <a:p>
            <a:pPr marL="698500" lvl="1" indent="-171450">
              <a:lnSpc>
                <a:spcPct val="100000"/>
              </a:lnSpc>
              <a:spcBef>
                <a:spcPts val="655"/>
              </a:spcBef>
              <a:buSzPct val="131000"/>
              <a:buFont typeface="Wingdings" panose="05000000000000000000"/>
              <a:buChar char=""/>
              <a:tabLst>
                <a:tab pos="699135" algn="l"/>
              </a:tabLst>
            </a:pPr>
            <a:r>
              <a:rPr sz="1600" spc="8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Бирор</a:t>
            </a:r>
            <a:r>
              <a:rPr sz="1600" spc="-1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ишни</a:t>
            </a:r>
            <a:r>
              <a:rPr sz="1600" spc="-1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қилишдан</a:t>
            </a:r>
            <a:r>
              <a:rPr sz="1600" spc="-19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олинадиган</a:t>
            </a:r>
            <a:r>
              <a:rPr sz="1600" spc="-18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мамнуниятлик</a:t>
            </a:r>
            <a:r>
              <a:rPr sz="1600" spc="-2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ҳисси</a:t>
            </a:r>
            <a:endParaRPr sz="1600">
              <a:latin typeface="Verdana" panose="020B0604030504040204"/>
              <a:cs typeface="Verdana" panose="020B060403050404020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89935" y="67767"/>
            <a:ext cx="3510279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25425">
              <a:lnSpc>
                <a:spcPct val="100000"/>
              </a:lnSpc>
              <a:spcBef>
                <a:spcPts val="100"/>
              </a:spcBef>
            </a:pPr>
            <a:r>
              <a:rPr sz="2400" spc="75" dirty="0"/>
              <a:t>Ташқи </a:t>
            </a:r>
            <a:r>
              <a:rPr sz="2400" spc="80" dirty="0"/>
              <a:t>Мотивация </a:t>
            </a:r>
            <a:r>
              <a:rPr sz="2400" spc="85" dirty="0"/>
              <a:t> </a:t>
            </a:r>
            <a:r>
              <a:rPr sz="2400" spc="90" dirty="0"/>
              <a:t>Имтиёзлар</a:t>
            </a:r>
            <a:r>
              <a:rPr sz="2400" spc="-75" dirty="0"/>
              <a:t> </a:t>
            </a:r>
            <a:r>
              <a:rPr sz="2400" spc="10" dirty="0"/>
              <a:t>(Benefits)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221995" y="1061329"/>
            <a:ext cx="3724275" cy="3823335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570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4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Таътил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60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4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400" spc="-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4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ч</a:t>
            </a:r>
            <a:r>
              <a:rPr sz="14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ер</a:t>
            </a:r>
            <a:r>
              <a:rPr sz="14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ар</a:t>
            </a:r>
            <a:r>
              <a:rPr sz="1400" spc="-10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дис</a:t>
            </a:r>
            <a:r>
              <a:rPr sz="1400" spc="-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4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онт</a:t>
            </a:r>
            <a:r>
              <a:rPr sz="1400" spc="-1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4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-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-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ар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30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4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4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400" spc="9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пания</a:t>
            </a:r>
            <a:r>
              <a:rPr sz="1400" spc="-11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1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9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ҳ</a:t>
            </a:r>
            <a:r>
              <a:rPr sz="14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400" spc="-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4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4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иг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1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9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4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400" spc="-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4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>
              <a:lnSpc>
                <a:spcPct val="100000"/>
              </a:lnSpc>
              <a:spcBef>
                <a:spcPts val="265"/>
              </a:spcBef>
            </a:pPr>
            <a:r>
              <a:rPr sz="14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чегирмалар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60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4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Тр</a:t>
            </a:r>
            <a:r>
              <a:rPr sz="14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е</a:t>
            </a:r>
            <a:r>
              <a:rPr sz="14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ни</a:t>
            </a:r>
            <a:r>
              <a:rPr sz="14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4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14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-1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ч</a:t>
            </a:r>
            <a:r>
              <a:rPr sz="14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ет</a:t>
            </a:r>
            <a:r>
              <a:rPr sz="1400" spc="-1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эл</a:t>
            </a:r>
            <a:r>
              <a:rPr sz="14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1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>
              <a:lnSpc>
                <a:spcPct val="100000"/>
              </a:lnSpc>
              <a:spcBef>
                <a:spcPts val="240"/>
              </a:spcBef>
            </a:pPr>
            <a:r>
              <a:rPr sz="14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оши</a:t>
            </a:r>
            <a:r>
              <a:rPr sz="14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r>
              <a:rPr sz="1400" spc="-1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имк</a:t>
            </a:r>
            <a:r>
              <a:rPr sz="14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они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60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4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4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пор</a:t>
            </a:r>
            <a:r>
              <a:rPr sz="1400" spc="-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-1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4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4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4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ъзо</a:t>
            </a:r>
            <a:r>
              <a:rPr sz="14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ик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55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400" spc="1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Ф</a:t>
            </a:r>
            <a:r>
              <a:rPr sz="14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ои</a:t>
            </a:r>
            <a:r>
              <a:rPr sz="14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з</a:t>
            </a:r>
            <a:r>
              <a:rPr sz="14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4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из</a:t>
            </a:r>
            <a:r>
              <a:rPr sz="1400" spc="-1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қ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з</a:t>
            </a:r>
            <a:r>
              <a:rPr sz="14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55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4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4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омпания</a:t>
            </a:r>
            <a:r>
              <a:rPr sz="1400" spc="-1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омо</a:t>
            </a:r>
            <a:r>
              <a:rPr sz="14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4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ид</a:t>
            </a:r>
            <a:r>
              <a:rPr sz="14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ан</a:t>
            </a:r>
            <a:r>
              <a:rPr sz="1400" spc="-9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-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4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-1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жой</a:t>
            </a:r>
            <a:r>
              <a:rPr sz="1400" spc="-1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ёк</a:t>
            </a:r>
            <a:r>
              <a:rPr sz="14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>
              <a:lnSpc>
                <a:spcPct val="100000"/>
              </a:lnSpc>
              <a:spcBef>
                <a:spcPts val="245"/>
              </a:spcBef>
            </a:pPr>
            <a:r>
              <a:rPr sz="14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иж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9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ққ</a:t>
            </a:r>
            <a:r>
              <a:rPr sz="14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ини</a:t>
            </a:r>
            <a:r>
              <a:rPr sz="1400" spc="-1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-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4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400" spc="-11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4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е</a:t>
            </a:r>
            <a:r>
              <a:rPr sz="14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риш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60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4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Байрам</a:t>
            </a:r>
            <a:r>
              <a:rPr sz="1400" spc="-1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совғалари</a:t>
            </a:r>
            <a:r>
              <a:rPr sz="1400" spc="-1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ва</a:t>
            </a:r>
            <a:r>
              <a:rPr sz="1400" spc="-10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таътиллари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55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4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r>
              <a:rPr sz="1400" spc="-1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4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9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ҳ</a:t>
            </a:r>
            <a:r>
              <a:rPr sz="14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аё</a:t>
            </a:r>
            <a:r>
              <a:rPr sz="1400" spc="-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-1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400" spc="-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анс</a:t>
            </a:r>
            <a:r>
              <a:rPr sz="14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endParaRPr sz="1400">
              <a:latin typeface="Verdana" panose="020B0604030504040204"/>
              <a:cs typeface="Verdana" panose="020B0604030504040204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345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35" dirty="0"/>
              <a:t>Оилавий</a:t>
            </a:r>
            <a:r>
              <a:rPr spc="-114" dirty="0"/>
              <a:t> </a:t>
            </a:r>
            <a:r>
              <a:rPr spc="40" dirty="0"/>
              <a:t>йиғилишлар</a:t>
            </a:r>
            <a:r>
              <a:rPr spc="-105" dirty="0"/>
              <a:t> </a:t>
            </a:r>
            <a:r>
              <a:rPr spc="-30" dirty="0"/>
              <a:t>(ифторлик,</a:t>
            </a:r>
            <a:endParaRPr spc="-30" dirty="0"/>
          </a:p>
          <a:p>
            <a:pPr marL="299085">
              <a:lnSpc>
                <a:spcPct val="100000"/>
              </a:lnSpc>
              <a:spcBef>
                <a:spcPts val="240"/>
              </a:spcBef>
            </a:pPr>
            <a:r>
              <a:rPr spc="45" dirty="0"/>
              <a:t>б</a:t>
            </a:r>
            <a:r>
              <a:rPr spc="-30" dirty="0"/>
              <a:t>а</a:t>
            </a:r>
            <a:r>
              <a:rPr spc="70" dirty="0"/>
              <a:t>й</a:t>
            </a:r>
            <a:r>
              <a:rPr spc="75" dirty="0"/>
              <a:t>р</a:t>
            </a:r>
            <a:r>
              <a:rPr spc="-30" dirty="0"/>
              <a:t>а</a:t>
            </a:r>
            <a:r>
              <a:rPr spc="120" dirty="0"/>
              <a:t>м</a:t>
            </a:r>
            <a:r>
              <a:rPr spc="15" dirty="0"/>
              <a:t>л</a:t>
            </a:r>
            <a:r>
              <a:rPr spc="-30" dirty="0"/>
              <a:t>а</a:t>
            </a:r>
            <a:r>
              <a:rPr spc="80" dirty="0"/>
              <a:t>р</a:t>
            </a:r>
            <a:r>
              <a:rPr spc="-215" dirty="0"/>
              <a:t>,</a:t>
            </a:r>
            <a:r>
              <a:rPr spc="-120" dirty="0"/>
              <a:t> </a:t>
            </a:r>
            <a:r>
              <a:rPr dirty="0"/>
              <a:t>в</a:t>
            </a:r>
            <a:r>
              <a:rPr spc="-30" dirty="0"/>
              <a:t>а</a:t>
            </a:r>
            <a:r>
              <a:rPr spc="-130" dirty="0"/>
              <a:t> </a:t>
            </a:r>
            <a:r>
              <a:rPr spc="-95" dirty="0"/>
              <a:t>ҳ</a:t>
            </a:r>
            <a:r>
              <a:rPr spc="-225" dirty="0"/>
              <a:t>.</a:t>
            </a:r>
            <a:r>
              <a:rPr spc="-15" dirty="0"/>
              <a:t>к</a:t>
            </a:r>
            <a:r>
              <a:rPr spc="-180" dirty="0"/>
              <a:t>)</a:t>
            </a:r>
            <a:r>
              <a:rPr spc="-114" dirty="0"/>
              <a:t> </a:t>
            </a:r>
            <a:r>
              <a:rPr dirty="0"/>
              <a:t>в</a:t>
            </a:r>
            <a:r>
              <a:rPr spc="-30" dirty="0"/>
              <a:t>а</a:t>
            </a:r>
            <a:r>
              <a:rPr spc="-130" dirty="0"/>
              <a:t> </a:t>
            </a:r>
            <a:r>
              <a:rPr spc="40" dirty="0"/>
              <a:t>с</a:t>
            </a:r>
            <a:r>
              <a:rPr spc="50" dirty="0"/>
              <a:t>пор</a:t>
            </a:r>
            <a:r>
              <a:rPr spc="-40" dirty="0"/>
              <a:t>т</a:t>
            </a:r>
            <a:r>
              <a:rPr spc="-120" dirty="0"/>
              <a:t> </a:t>
            </a:r>
            <a:r>
              <a:rPr spc="-65" dirty="0"/>
              <a:t>ў</a:t>
            </a:r>
            <a:r>
              <a:rPr spc="60" dirty="0"/>
              <a:t>йи</a:t>
            </a:r>
            <a:r>
              <a:rPr spc="25" dirty="0"/>
              <a:t>нл</a:t>
            </a:r>
            <a:r>
              <a:rPr spc="-30" dirty="0"/>
              <a:t>а</a:t>
            </a:r>
            <a:r>
              <a:rPr spc="80" dirty="0"/>
              <a:t>р</a:t>
            </a:r>
            <a:r>
              <a:rPr spc="60" dirty="0"/>
              <a:t>и</a:t>
            </a:r>
            <a:endParaRPr spc="60" dirty="0"/>
          </a:p>
          <a:p>
            <a:pPr marL="299085" indent="-287020">
              <a:lnSpc>
                <a:spcPct val="100000"/>
              </a:lnSpc>
              <a:spcBef>
                <a:spcPts val="1055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5" dirty="0"/>
              <a:t>К</a:t>
            </a:r>
            <a:r>
              <a:rPr spc="60" dirty="0"/>
              <a:t>ор</a:t>
            </a:r>
            <a:r>
              <a:rPr spc="20" dirty="0"/>
              <a:t>пора</a:t>
            </a:r>
            <a:r>
              <a:rPr spc="5" dirty="0"/>
              <a:t>т</a:t>
            </a:r>
            <a:r>
              <a:rPr spc="35" dirty="0"/>
              <a:t>ив</a:t>
            </a:r>
            <a:r>
              <a:rPr spc="-120" dirty="0"/>
              <a:t> </a:t>
            </a:r>
            <a:r>
              <a:rPr spc="-65" dirty="0"/>
              <a:t>у</a:t>
            </a:r>
            <a:r>
              <a:rPr spc="35" dirty="0"/>
              <a:t>н</a:t>
            </a:r>
            <a:r>
              <a:rPr spc="-10" dirty="0"/>
              <a:t>иф</a:t>
            </a:r>
            <a:r>
              <a:rPr spc="60" dirty="0"/>
              <a:t>ор</a:t>
            </a:r>
            <a:r>
              <a:rPr spc="45" dirty="0"/>
              <a:t>ма</a:t>
            </a:r>
            <a:endParaRPr spc="45" dirty="0"/>
          </a:p>
          <a:p>
            <a:pPr marL="299085" marR="444500" indent="-287020">
              <a:lnSpc>
                <a:spcPct val="115000"/>
              </a:lnSpc>
              <a:spcBef>
                <a:spcPts val="815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50" dirty="0"/>
              <a:t>Х</a:t>
            </a:r>
            <a:r>
              <a:rPr spc="35" dirty="0"/>
              <a:t>о</a:t>
            </a:r>
            <a:r>
              <a:rPr spc="40" dirty="0"/>
              <a:t>д</a:t>
            </a:r>
            <a:r>
              <a:rPr spc="85" dirty="0"/>
              <a:t>и</a:t>
            </a:r>
            <a:r>
              <a:rPr spc="100" dirty="0"/>
              <a:t>м</a:t>
            </a:r>
            <a:r>
              <a:rPr spc="15" dirty="0"/>
              <a:t>л</a:t>
            </a:r>
            <a:r>
              <a:rPr spc="-30" dirty="0"/>
              <a:t>а</a:t>
            </a:r>
            <a:r>
              <a:rPr spc="80" dirty="0"/>
              <a:t>р</a:t>
            </a:r>
            <a:r>
              <a:rPr spc="50" dirty="0"/>
              <a:t>ни</a:t>
            </a:r>
            <a:r>
              <a:rPr spc="40" dirty="0"/>
              <a:t>н</a:t>
            </a:r>
            <a:r>
              <a:rPr dirty="0"/>
              <a:t>г</a:t>
            </a:r>
            <a:r>
              <a:rPr spc="-100" dirty="0"/>
              <a:t> </a:t>
            </a:r>
            <a:r>
              <a:rPr spc="-5" dirty="0"/>
              <a:t>о</a:t>
            </a:r>
            <a:r>
              <a:rPr spc="-15" dirty="0"/>
              <a:t>т</a:t>
            </a:r>
            <a:r>
              <a:rPr spc="-30" dirty="0"/>
              <a:t>а</a:t>
            </a:r>
            <a:r>
              <a:rPr spc="-130" dirty="0"/>
              <a:t> </a:t>
            </a:r>
            <a:r>
              <a:rPr spc="15" dirty="0"/>
              <a:t>она</a:t>
            </a:r>
            <a:r>
              <a:rPr spc="20" dirty="0"/>
              <a:t>л</a:t>
            </a:r>
            <a:r>
              <a:rPr spc="-30" dirty="0"/>
              <a:t>а</a:t>
            </a:r>
            <a:r>
              <a:rPr spc="80" dirty="0"/>
              <a:t>р</a:t>
            </a:r>
            <a:r>
              <a:rPr spc="60" dirty="0"/>
              <a:t>и</a:t>
            </a:r>
            <a:r>
              <a:rPr spc="-110" dirty="0"/>
              <a:t> </a:t>
            </a:r>
            <a:r>
              <a:rPr spc="-65" dirty="0"/>
              <a:t>у</a:t>
            </a:r>
            <a:r>
              <a:rPr spc="-15" dirty="0"/>
              <a:t>ч</a:t>
            </a:r>
            <a:r>
              <a:rPr spc="-65" dirty="0"/>
              <a:t>у</a:t>
            </a:r>
            <a:r>
              <a:rPr spc="30" dirty="0"/>
              <a:t>н  </a:t>
            </a:r>
            <a:r>
              <a:rPr spc="40" dirty="0"/>
              <a:t>соғломлаштириш</a:t>
            </a:r>
            <a:r>
              <a:rPr spc="-120" dirty="0"/>
              <a:t> </a:t>
            </a:r>
            <a:r>
              <a:rPr spc="30" dirty="0"/>
              <a:t>оромгоҳлари</a:t>
            </a:r>
            <a:endParaRPr spc="30" dirty="0"/>
          </a:p>
          <a:p>
            <a:pPr marL="299085" indent="-287020">
              <a:lnSpc>
                <a:spcPct val="100000"/>
              </a:lnSpc>
              <a:spcBef>
                <a:spcPts val="1060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120" dirty="0"/>
              <a:t>Ф</a:t>
            </a:r>
            <a:r>
              <a:rPr spc="25" dirty="0"/>
              <a:t>а</a:t>
            </a:r>
            <a:r>
              <a:rPr spc="30" dirty="0"/>
              <a:t>р</a:t>
            </a:r>
            <a:r>
              <a:rPr spc="15" dirty="0"/>
              <a:t>занд</a:t>
            </a:r>
            <a:r>
              <a:rPr spc="20" dirty="0"/>
              <a:t>л</a:t>
            </a:r>
            <a:r>
              <a:rPr spc="25" dirty="0"/>
              <a:t>а</a:t>
            </a:r>
            <a:r>
              <a:rPr spc="30" dirty="0"/>
              <a:t>р</a:t>
            </a:r>
            <a:r>
              <a:rPr spc="5" dirty="0"/>
              <a:t>г</a:t>
            </a:r>
            <a:r>
              <a:rPr spc="-30" dirty="0"/>
              <a:t>а</a:t>
            </a:r>
            <a:r>
              <a:rPr spc="-110" dirty="0"/>
              <a:t> </a:t>
            </a:r>
            <a:r>
              <a:rPr spc="45" dirty="0"/>
              <a:t>б</a:t>
            </a:r>
            <a:r>
              <a:rPr spc="5" dirty="0"/>
              <a:t>оғча</a:t>
            </a:r>
            <a:endParaRPr spc="5" dirty="0"/>
          </a:p>
          <a:p>
            <a:pPr marL="299085" indent="-287020">
              <a:lnSpc>
                <a:spcPct val="100000"/>
              </a:lnSpc>
              <a:spcBef>
                <a:spcPts val="1055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-50" dirty="0"/>
              <a:t>Т</a:t>
            </a:r>
            <a:r>
              <a:rPr spc="-65" dirty="0"/>
              <a:t>ў</a:t>
            </a:r>
            <a:r>
              <a:rPr spc="45" dirty="0"/>
              <a:t>йо</a:t>
            </a:r>
            <a:r>
              <a:rPr spc="5" dirty="0"/>
              <a:t>на</a:t>
            </a:r>
            <a:r>
              <a:rPr spc="-110" dirty="0"/>
              <a:t> </a:t>
            </a:r>
            <a:r>
              <a:rPr spc="-5" dirty="0"/>
              <a:t>п</a:t>
            </a:r>
            <a:r>
              <a:rPr spc="-20" dirty="0"/>
              <a:t>у</a:t>
            </a:r>
            <a:r>
              <a:rPr spc="15" dirty="0"/>
              <a:t>л</a:t>
            </a:r>
            <a:r>
              <a:rPr spc="60" dirty="0"/>
              <a:t>и</a:t>
            </a:r>
            <a:endParaRPr spc="60" dirty="0"/>
          </a:p>
          <a:p>
            <a:pPr marL="299085" indent="-287020">
              <a:lnSpc>
                <a:spcPct val="100000"/>
              </a:lnSpc>
              <a:spcBef>
                <a:spcPts val="1060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30" dirty="0"/>
              <a:t>Фарзанд</a:t>
            </a:r>
            <a:r>
              <a:rPr spc="-114" dirty="0"/>
              <a:t> </a:t>
            </a:r>
            <a:r>
              <a:rPr dirty="0"/>
              <a:t>туғилганда</a:t>
            </a:r>
            <a:r>
              <a:rPr spc="-85" dirty="0"/>
              <a:t> </a:t>
            </a:r>
            <a:r>
              <a:rPr spc="15" dirty="0"/>
              <a:t>суюнчи</a:t>
            </a:r>
            <a:r>
              <a:rPr spc="-114" dirty="0"/>
              <a:t> </a:t>
            </a:r>
            <a:r>
              <a:rPr spc="10" dirty="0"/>
              <a:t>пули</a:t>
            </a:r>
            <a:endParaRPr spc="10" dirty="0"/>
          </a:p>
          <a:p>
            <a:pPr marL="299085" indent="-287020">
              <a:lnSpc>
                <a:spcPct val="100000"/>
              </a:lnSpc>
              <a:spcBef>
                <a:spcPts val="1055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65" dirty="0"/>
              <a:t>О</a:t>
            </a:r>
            <a:r>
              <a:rPr spc="35" dirty="0"/>
              <a:t>и</a:t>
            </a:r>
            <a:r>
              <a:rPr spc="40" dirty="0"/>
              <a:t>л</a:t>
            </a:r>
            <a:r>
              <a:rPr spc="-30" dirty="0"/>
              <a:t>а</a:t>
            </a:r>
            <a:r>
              <a:rPr spc="-110" dirty="0"/>
              <a:t> </a:t>
            </a:r>
            <a:r>
              <a:rPr dirty="0"/>
              <a:t>аъзо</a:t>
            </a:r>
            <a:r>
              <a:rPr spc="5" dirty="0"/>
              <a:t>л</a:t>
            </a:r>
            <a:r>
              <a:rPr spc="25" dirty="0"/>
              <a:t>а</a:t>
            </a:r>
            <a:r>
              <a:rPr spc="30" dirty="0"/>
              <a:t>р</a:t>
            </a:r>
            <a:r>
              <a:rPr spc="60" dirty="0"/>
              <a:t>и</a:t>
            </a:r>
            <a:r>
              <a:rPr spc="-135" dirty="0"/>
              <a:t> </a:t>
            </a:r>
            <a:r>
              <a:rPr spc="5" dirty="0"/>
              <a:t>в</a:t>
            </a:r>
            <a:r>
              <a:rPr spc="-50" dirty="0"/>
              <a:t>а</a:t>
            </a:r>
            <a:r>
              <a:rPr spc="-55" dirty="0"/>
              <a:t>ф</a:t>
            </a:r>
            <a:r>
              <a:rPr dirty="0"/>
              <a:t>от</a:t>
            </a:r>
            <a:r>
              <a:rPr spc="-120" dirty="0"/>
              <a:t> </a:t>
            </a:r>
            <a:r>
              <a:rPr spc="25" dirty="0"/>
              <a:t>э</a:t>
            </a:r>
            <a:r>
              <a:rPr spc="-50" dirty="0"/>
              <a:t>т</a:t>
            </a:r>
            <a:r>
              <a:rPr spc="5" dirty="0"/>
              <a:t>ганда</a:t>
            </a:r>
            <a:r>
              <a:rPr spc="-110" dirty="0"/>
              <a:t> </a:t>
            </a:r>
            <a:r>
              <a:rPr spc="55" dirty="0"/>
              <a:t>ёр</a:t>
            </a:r>
            <a:r>
              <a:rPr spc="35" dirty="0"/>
              <a:t>д</a:t>
            </a:r>
            <a:r>
              <a:rPr spc="45" dirty="0"/>
              <a:t>ам</a:t>
            </a:r>
            <a:endParaRPr spc="45" dirty="0"/>
          </a:p>
          <a:p>
            <a:pPr marL="299085">
              <a:lnSpc>
                <a:spcPct val="100000"/>
              </a:lnSpc>
              <a:spcBef>
                <a:spcPts val="245"/>
              </a:spcBef>
            </a:pPr>
            <a:r>
              <a:rPr spc="10" dirty="0"/>
              <a:t>пули</a:t>
            </a:r>
            <a:endParaRPr spc="10" dirty="0"/>
          </a:p>
          <a:p>
            <a:pPr marL="299085" indent="-287020">
              <a:lnSpc>
                <a:spcPct val="100000"/>
              </a:lnSpc>
              <a:spcBef>
                <a:spcPts val="1055"/>
              </a:spcBef>
              <a:buClr>
                <a:srgbClr val="000000"/>
              </a:buClr>
              <a:buSzPct val="129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pc="45" dirty="0"/>
              <a:t>Имтиёз</a:t>
            </a:r>
            <a:r>
              <a:rPr spc="-120" dirty="0"/>
              <a:t> </a:t>
            </a:r>
            <a:r>
              <a:rPr spc="20" dirty="0"/>
              <a:t>пакетларини</a:t>
            </a:r>
            <a:r>
              <a:rPr spc="-120" dirty="0"/>
              <a:t> </a:t>
            </a:r>
            <a:r>
              <a:rPr dirty="0"/>
              <a:t>танлаш</a:t>
            </a:r>
            <a:r>
              <a:rPr spc="-120" dirty="0"/>
              <a:t> </a:t>
            </a:r>
            <a:r>
              <a:rPr spc="-200" dirty="0"/>
              <a:t>(+/-)</a:t>
            </a:r>
            <a:endParaRPr spc="-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435863" y="1136903"/>
            <a:ext cx="2746248" cy="284988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67455" y="1136903"/>
            <a:ext cx="2877312" cy="284988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30111" y="1136903"/>
            <a:ext cx="2633472" cy="2849880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0685" y="11633"/>
            <a:ext cx="894397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25" dirty="0"/>
              <a:t>Пуллик</a:t>
            </a:r>
            <a:r>
              <a:rPr spc="-55" dirty="0"/>
              <a:t> </a:t>
            </a:r>
            <a:r>
              <a:rPr spc="125" dirty="0"/>
              <a:t>рағбатлантириш</a:t>
            </a:r>
            <a:r>
              <a:rPr spc="-40" dirty="0"/>
              <a:t> </a:t>
            </a:r>
            <a:r>
              <a:rPr spc="35" dirty="0"/>
              <a:t>ва</a:t>
            </a:r>
            <a:r>
              <a:rPr spc="-40" dirty="0"/>
              <a:t> </a:t>
            </a:r>
            <a:r>
              <a:rPr spc="90" dirty="0"/>
              <a:t>натижа</a:t>
            </a:r>
            <a:endParaRPr spc="9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64844" y="76536"/>
            <a:ext cx="7724140" cy="866775"/>
            <a:chOff x="664844" y="76536"/>
            <a:chExt cx="7724140" cy="866775"/>
          </a:xfrm>
        </p:grpSpPr>
        <p:pic>
          <p:nvPicPr>
            <p:cNvPr id="3" name="object 3"/>
            <p:cNvPicPr/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664844" y="76536"/>
              <a:ext cx="7724141" cy="86619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5611" y="96011"/>
              <a:ext cx="7647432" cy="7894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05611" y="96011"/>
              <a:ext cx="7647940" cy="789940"/>
            </a:xfrm>
            <a:custGeom>
              <a:avLst/>
              <a:gdLst/>
              <a:ahLst/>
              <a:cxnLst/>
              <a:rect l="l" t="t" r="r" b="b"/>
              <a:pathLst>
                <a:path w="7647940" h="789940">
                  <a:moveTo>
                    <a:pt x="0" y="131572"/>
                  </a:moveTo>
                  <a:lnTo>
                    <a:pt x="6707" y="89993"/>
                  </a:lnTo>
                  <a:lnTo>
                    <a:pt x="25384" y="53876"/>
                  </a:lnTo>
                  <a:lnTo>
                    <a:pt x="53865" y="25391"/>
                  </a:lnTo>
                  <a:lnTo>
                    <a:pt x="89983" y="6709"/>
                  </a:lnTo>
                  <a:lnTo>
                    <a:pt x="131572" y="0"/>
                  </a:lnTo>
                  <a:lnTo>
                    <a:pt x="7515859" y="0"/>
                  </a:lnTo>
                  <a:lnTo>
                    <a:pt x="7557438" y="6709"/>
                  </a:lnTo>
                  <a:lnTo>
                    <a:pt x="7593555" y="25391"/>
                  </a:lnTo>
                  <a:lnTo>
                    <a:pt x="7622040" y="53876"/>
                  </a:lnTo>
                  <a:lnTo>
                    <a:pt x="7640722" y="89993"/>
                  </a:lnTo>
                  <a:lnTo>
                    <a:pt x="7647432" y="131572"/>
                  </a:lnTo>
                  <a:lnTo>
                    <a:pt x="7647432" y="657860"/>
                  </a:lnTo>
                  <a:lnTo>
                    <a:pt x="7640722" y="699438"/>
                  </a:lnTo>
                  <a:lnTo>
                    <a:pt x="7622040" y="735555"/>
                  </a:lnTo>
                  <a:lnTo>
                    <a:pt x="7593555" y="764040"/>
                  </a:lnTo>
                  <a:lnTo>
                    <a:pt x="7557438" y="782722"/>
                  </a:lnTo>
                  <a:lnTo>
                    <a:pt x="7515859" y="789432"/>
                  </a:lnTo>
                  <a:lnTo>
                    <a:pt x="131572" y="789432"/>
                  </a:lnTo>
                  <a:lnTo>
                    <a:pt x="89983" y="782722"/>
                  </a:lnTo>
                  <a:lnTo>
                    <a:pt x="53865" y="764040"/>
                  </a:lnTo>
                  <a:lnTo>
                    <a:pt x="25384" y="735555"/>
                  </a:lnTo>
                  <a:lnTo>
                    <a:pt x="6707" y="699438"/>
                  </a:lnTo>
                  <a:lnTo>
                    <a:pt x="0" y="657860"/>
                  </a:lnTo>
                  <a:lnTo>
                    <a:pt x="0" y="131572"/>
                  </a:lnTo>
                  <a:close/>
                </a:path>
              </a:pathLst>
            </a:custGeom>
            <a:ln w="9144">
              <a:solidFill>
                <a:srgbClr val="FFBE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256487" y="307593"/>
            <a:ext cx="6544309" cy="3473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100" b="0" spc="5" dirty="0">
                <a:solidFill>
                  <a:srgbClr val="000000"/>
                </a:solidFill>
                <a:latin typeface="Arial MT"/>
                <a:cs typeface="Arial MT"/>
              </a:rPr>
              <a:t>Classic</a:t>
            </a:r>
            <a:r>
              <a:rPr sz="2100" b="0" spc="-35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sz="2100" b="0" spc="-5" dirty="0">
                <a:solidFill>
                  <a:srgbClr val="000000"/>
                </a:solidFill>
                <a:latin typeface="Arial MT"/>
                <a:cs typeface="Arial MT"/>
              </a:rPr>
              <a:t>experiment</a:t>
            </a:r>
            <a:r>
              <a:rPr sz="2100" b="0" spc="-65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sz="2100" b="0" spc="5" dirty="0">
                <a:solidFill>
                  <a:srgbClr val="000000"/>
                </a:solidFill>
                <a:latin typeface="Arial MT"/>
                <a:cs typeface="Arial MT"/>
              </a:rPr>
              <a:t>on</a:t>
            </a:r>
            <a:r>
              <a:rPr sz="2100" b="0" spc="-25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sz="2100" b="0" dirty="0">
                <a:solidFill>
                  <a:srgbClr val="000000"/>
                </a:solidFill>
                <a:latin typeface="Arial MT"/>
                <a:cs typeface="Arial MT"/>
              </a:rPr>
              <a:t>the Over-justification</a:t>
            </a:r>
            <a:r>
              <a:rPr sz="2100" b="0" spc="-80" dirty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sz="2100" b="0" dirty="0">
                <a:solidFill>
                  <a:srgbClr val="000000"/>
                </a:solidFill>
                <a:latin typeface="Arial MT"/>
                <a:cs typeface="Arial MT"/>
              </a:rPr>
              <a:t>Hypothesis</a:t>
            </a:r>
            <a:endParaRPr sz="2100">
              <a:latin typeface="Arial MT"/>
              <a:cs typeface="Arial MT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4944" y="1130807"/>
            <a:ext cx="7391400" cy="355396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100"/>
              </a:spcBef>
            </a:pPr>
            <a:r>
              <a:rPr spc="140" dirty="0"/>
              <a:t>Ички</a:t>
            </a:r>
            <a:r>
              <a:rPr spc="-75" dirty="0"/>
              <a:t> </a:t>
            </a:r>
            <a:r>
              <a:rPr spc="125" dirty="0"/>
              <a:t>Мотивация</a:t>
            </a:r>
            <a:endParaRPr spc="125" dirty="0"/>
          </a:p>
        </p:txBody>
      </p:sp>
      <p:sp>
        <p:nvSpPr>
          <p:cNvPr id="3" name="object 3"/>
          <p:cNvSpPr txBox="1"/>
          <p:nvPr/>
        </p:nvSpPr>
        <p:spPr>
          <a:xfrm>
            <a:off x="471627" y="1116329"/>
            <a:ext cx="7860665" cy="3248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2595" indent="-430530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442595" algn="l"/>
                <a:tab pos="443230" algn="l"/>
              </a:tabLst>
            </a:pPr>
            <a:r>
              <a:rPr sz="2400" b="1" spc="1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Ав</a:t>
            </a:r>
            <a:r>
              <a:rPr sz="2400" b="1" spc="10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т</a:t>
            </a:r>
            <a:r>
              <a:rPr sz="24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</a:t>
            </a:r>
            <a:r>
              <a:rPr sz="2400" b="1" spc="9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н</a:t>
            </a:r>
            <a:r>
              <a:rPr sz="24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</a:t>
            </a:r>
            <a:r>
              <a:rPr sz="2400" b="1" spc="1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</a:t>
            </a:r>
            <a:r>
              <a:rPr sz="2400" b="1" spc="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ия</a:t>
            </a:r>
            <a:r>
              <a:rPr sz="2400" b="1" spc="-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-3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–</a:t>
            </a:r>
            <a:r>
              <a:rPr sz="2400" b="1" spc="-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1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</a:t>
            </a:r>
            <a:r>
              <a:rPr sz="2400" b="1" spc="8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у</a:t>
            </a:r>
            <a:r>
              <a:rPr sz="2400" b="1" spc="9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ст</a:t>
            </a:r>
            <a:r>
              <a:rPr sz="24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</a:t>
            </a:r>
            <a:r>
              <a:rPr sz="2400" b="1" spc="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қ</a:t>
            </a:r>
            <a:r>
              <a:rPr sz="2400" b="1" spc="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ил</a:t>
            </a:r>
            <a:r>
              <a:rPr sz="24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10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иш</a:t>
            </a:r>
            <a:r>
              <a:rPr sz="2400" b="1" spc="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л</a:t>
            </a:r>
            <a:r>
              <a:rPr sz="2400" b="1" spc="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</a:t>
            </a:r>
            <a:r>
              <a:rPr sz="2400" b="1" spc="6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ш</a:t>
            </a:r>
            <a:r>
              <a:rPr sz="2400" b="1" spc="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га</a:t>
            </a:r>
            <a:r>
              <a:rPr sz="2400" b="1" spc="-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1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</a:t>
            </a:r>
            <a:r>
              <a:rPr sz="2400" b="1" spc="16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</a:t>
            </a:r>
            <a:r>
              <a:rPr sz="2400" b="1" spc="8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к</a:t>
            </a:r>
            <a:r>
              <a:rPr sz="2400" b="1" spc="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</a:t>
            </a:r>
            <a:r>
              <a:rPr sz="2400" b="1" spc="10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н</a:t>
            </a:r>
            <a:endParaRPr sz="2400">
              <a:latin typeface="Tahoma" panose="020B0604030504040204"/>
              <a:cs typeface="Tahoma" panose="020B0604030504040204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har char="•"/>
            </a:pPr>
            <a:endParaRPr sz="2350">
              <a:latin typeface="Tahoma" panose="020B0604030504040204"/>
              <a:cs typeface="Tahoma" panose="020B0604030504040204"/>
            </a:endParaRPr>
          </a:p>
          <a:p>
            <a:pPr marL="442595" indent="-430530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442595" algn="l"/>
                <a:tab pos="443230" algn="l"/>
              </a:tabLst>
            </a:pPr>
            <a:r>
              <a:rPr sz="2400" b="1" spc="114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Ў</a:t>
            </a:r>
            <a:r>
              <a:rPr sz="2400" b="1" spc="1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с</a:t>
            </a:r>
            <a:r>
              <a:rPr sz="2400" b="1" spc="1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</a:t>
            </a:r>
            <a:r>
              <a:rPr sz="2400" b="1" spc="114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ш</a:t>
            </a:r>
            <a:r>
              <a:rPr sz="2400" b="1" spc="-1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-3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–</a:t>
            </a:r>
            <a:r>
              <a:rPr sz="2400" b="1" spc="-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11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Од</a:t>
            </a:r>
            <a:r>
              <a:rPr sz="2400" b="1" spc="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</a:t>
            </a:r>
            <a:r>
              <a:rPr sz="2400" b="1" spc="1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</a:t>
            </a:r>
            <a:r>
              <a:rPr sz="2400" b="1" spc="-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ў</a:t>
            </a:r>
            <a:r>
              <a:rPr sz="2400" b="1" spc="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з</a:t>
            </a:r>
            <a:r>
              <a:rPr sz="2400" b="1" spc="-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у</a:t>
            </a:r>
            <a:r>
              <a:rPr sz="2400" b="1" spc="9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с</a:t>
            </a:r>
            <a:r>
              <a:rPr sz="2400" b="1" spc="10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т</a:t>
            </a:r>
            <a:r>
              <a:rPr sz="2400" b="1" spc="9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ида</a:t>
            </a:r>
            <a:r>
              <a:rPr sz="2400" b="1" spc="-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10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иш</a:t>
            </a:r>
            <a:r>
              <a:rPr sz="2400" b="1" spc="8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л</a:t>
            </a:r>
            <a:r>
              <a:rPr sz="24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</a:t>
            </a:r>
            <a:r>
              <a:rPr sz="2400" b="1" spc="1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ши</a:t>
            </a:r>
            <a:r>
              <a:rPr sz="2400" b="1" spc="-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ва</a:t>
            </a:r>
            <a:endParaRPr sz="2400">
              <a:latin typeface="Tahoma" panose="020B0604030504040204"/>
              <a:cs typeface="Tahoma" panose="020B0604030504040204"/>
            </a:endParaRPr>
          </a:p>
          <a:p>
            <a:pPr marL="442595">
              <a:lnSpc>
                <a:spcPct val="100000"/>
              </a:lnSpc>
            </a:pPr>
            <a:r>
              <a:rPr sz="24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такомиллашиб</a:t>
            </a:r>
            <a:r>
              <a:rPr sz="2400" b="1" spc="-6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114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бориши</a:t>
            </a:r>
            <a:endParaRPr sz="2400">
              <a:latin typeface="Tahoma" panose="020B0604030504040204"/>
              <a:cs typeface="Tahoma" panose="020B0604030504040204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350">
              <a:latin typeface="Tahoma" panose="020B0604030504040204"/>
              <a:cs typeface="Tahoma" panose="020B0604030504040204"/>
            </a:endParaRPr>
          </a:p>
          <a:p>
            <a:pPr marL="442595" indent="-430530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442595" algn="l"/>
                <a:tab pos="443230" algn="l"/>
              </a:tabLst>
            </a:pPr>
            <a:r>
              <a:rPr sz="2400" b="1" spc="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Мақсад</a:t>
            </a:r>
            <a:r>
              <a:rPr sz="2400" b="1" spc="1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-3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–</a:t>
            </a:r>
            <a:r>
              <a:rPr sz="2400" b="1" spc="-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Катта</a:t>
            </a:r>
            <a:r>
              <a:rPr sz="2400" b="1" spc="-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6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мақсадларга</a:t>
            </a:r>
            <a:r>
              <a:rPr sz="2400" b="1" spc="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боғлиқ</a:t>
            </a:r>
            <a:r>
              <a:rPr sz="2400" b="1" spc="-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10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бўлиши</a:t>
            </a:r>
            <a:endParaRPr sz="2400">
              <a:latin typeface="Tahoma" panose="020B0604030504040204"/>
              <a:cs typeface="Tahoma" panose="020B0604030504040204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har char="•"/>
            </a:pPr>
            <a:endParaRPr sz="2700">
              <a:latin typeface="Tahoma" panose="020B0604030504040204"/>
              <a:cs typeface="Tahoma" panose="020B0604030504040204"/>
            </a:endParaRPr>
          </a:p>
          <a:p>
            <a:pPr marL="442595" indent="-430530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442595" algn="l"/>
                <a:tab pos="443230" algn="l"/>
              </a:tabLst>
            </a:pPr>
            <a:r>
              <a:rPr sz="20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Анг</a:t>
            </a:r>
            <a:r>
              <a:rPr sz="20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20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20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я</a:t>
            </a:r>
            <a:r>
              <a:rPr sz="2000" spc="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2000" spc="-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2000" spc="-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2000" spc="9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2000" spc="-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2000" spc="-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50</a:t>
            </a:r>
            <a:r>
              <a:rPr sz="2000" spc="-1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2000" spc="-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2000" spc="-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2000" spc="-1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2000" spc="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ко</a:t>
            </a:r>
            <a:r>
              <a:rPr sz="2000" spc="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20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п</a:t>
            </a:r>
            <a:r>
              <a:rPr sz="200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20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ни</a:t>
            </a:r>
            <a:r>
              <a:rPr sz="20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я</a:t>
            </a:r>
            <a:r>
              <a:rPr sz="2000" spc="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да</a:t>
            </a:r>
            <a:r>
              <a:rPr sz="2000" spc="-1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2000" spc="-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2000" spc="-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20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ж</a:t>
            </a:r>
            <a:r>
              <a:rPr sz="2000" spc="9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риб</a:t>
            </a:r>
            <a:r>
              <a:rPr sz="2000" spc="-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2000" spc="-49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:</a:t>
            </a:r>
            <a:r>
              <a:rPr sz="2000" spc="-1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2000" spc="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Қи</a:t>
            </a:r>
            <a:r>
              <a:rPr sz="20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з</a:t>
            </a:r>
            <a:r>
              <a:rPr sz="20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иқ</a:t>
            </a:r>
            <a:r>
              <a:rPr sz="2000" spc="-1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2000" spc="-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иш,</a:t>
            </a:r>
            <a:endParaRPr sz="2000">
              <a:latin typeface="Verdana" panose="020B0604030504040204"/>
              <a:cs typeface="Verdana" panose="020B0604030504040204"/>
            </a:endParaRPr>
          </a:p>
          <a:p>
            <a:pPr marL="442595">
              <a:lnSpc>
                <a:spcPct val="100000"/>
              </a:lnSpc>
              <a:spcBef>
                <a:spcPts val="25"/>
              </a:spcBef>
            </a:pPr>
            <a:r>
              <a:rPr sz="2000" spc="18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2000" spc="-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2000" spc="-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қ</a:t>
            </a:r>
            <a:r>
              <a:rPr sz="2000" spc="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са</a:t>
            </a:r>
            <a:r>
              <a:rPr sz="2000" spc="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200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2000" spc="-1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и,</a:t>
            </a:r>
            <a:r>
              <a:rPr sz="2000" spc="-1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2000" spc="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2000" spc="-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2000" spc="-1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2000" spc="-1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ҳ</a:t>
            </a:r>
            <a:r>
              <a:rPr sz="2000" spc="-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20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20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2000" spc="-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2000" spc="-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2000" spc="-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200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2000" spc="-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2000" spc="10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ри</a:t>
            </a:r>
            <a:r>
              <a:rPr sz="2000" spc="-8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у</a:t>
            </a:r>
            <a:r>
              <a:rPr sz="2000" spc="-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чун</a:t>
            </a:r>
            <a:r>
              <a:rPr sz="2000" spc="-1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20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э</a:t>
            </a:r>
            <a:r>
              <a:rPr sz="2000" spc="-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ъ</a:t>
            </a:r>
            <a:r>
              <a:rPr sz="2000" spc="-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20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ироф</a:t>
            </a:r>
            <a:endParaRPr sz="2000">
              <a:latin typeface="Verdana" panose="020B0604030504040204"/>
              <a:cs typeface="Verdana" panose="020B06040305040402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9778" y="546739"/>
            <a:ext cx="7789545" cy="449199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325"/>
              </a:spcBef>
              <a:buClr>
                <a:srgbClr val="000000"/>
              </a:buClr>
              <a:buSzPct val="131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spc="20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исс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ия</a:t>
            </a:r>
            <a:r>
              <a:rPr sz="1600" spc="-2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мақса</a:t>
            </a:r>
            <a:r>
              <a:rPr sz="16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ар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1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1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од</a:t>
            </a:r>
            <a:r>
              <a:rPr sz="1600" spc="9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им</a:t>
            </a: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арга</a:t>
            </a:r>
            <a:r>
              <a:rPr sz="1600" spc="-2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е</a:t>
            </a:r>
            <a:r>
              <a:rPr sz="1600" spc="-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казиш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869315" lvl="1" indent="-171450">
              <a:lnSpc>
                <a:spcPct val="100000"/>
              </a:lnSpc>
              <a:spcBef>
                <a:spcPts val="770"/>
              </a:spcBef>
              <a:buSzPct val="131000"/>
              <a:buFont typeface="Wingdings" panose="05000000000000000000"/>
              <a:buChar char=""/>
              <a:tabLst>
                <a:tab pos="869950" algn="l"/>
              </a:tabLst>
            </a:pPr>
            <a:r>
              <a:rPr sz="1600" spc="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из</a:t>
            </a:r>
            <a:r>
              <a:rPr sz="1600" spc="-1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нима</a:t>
            </a:r>
            <a:r>
              <a:rPr sz="1600" spc="-1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-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ч</a:t>
            </a:r>
            <a:r>
              <a:rPr sz="1600" spc="-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-1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бу</a:t>
            </a:r>
            <a:r>
              <a:rPr sz="1600" spc="-1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бизн</a:t>
            </a: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е</a:t>
            </a:r>
            <a:r>
              <a:rPr sz="16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сд</a:t>
            </a:r>
            <a:r>
              <a:rPr sz="1600" spc="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ам</a:t>
            </a:r>
            <a:r>
              <a:rPr sz="16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из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935"/>
              </a:spcBef>
              <a:buClr>
                <a:srgbClr val="000000"/>
              </a:buClr>
              <a:buSzPct val="128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9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ир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ри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1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қ</a:t>
            </a:r>
            <a:r>
              <a:rPr sz="1600" spc="-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лл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айд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иган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ж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амо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я</a:t>
            </a: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рат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869315" lvl="1" indent="-171450">
              <a:lnSpc>
                <a:spcPct val="100000"/>
              </a:lnSpc>
              <a:spcBef>
                <a:spcPts val="770"/>
              </a:spcBef>
              <a:buSzPct val="131000"/>
              <a:buFont typeface="Wingdings" panose="05000000000000000000"/>
              <a:buChar char=""/>
              <a:tabLst>
                <a:tab pos="869950" algn="l"/>
              </a:tabLst>
            </a:pPr>
            <a:r>
              <a:rPr sz="1600" spc="9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ам</a:t>
            </a: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лар</a:t>
            </a:r>
            <a:r>
              <a:rPr sz="1600" spc="-1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я</a:t>
            </a:r>
            <a:r>
              <a:rPr sz="1600" spc="-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600" spc="-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1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ж</a:t>
            </a:r>
            <a:r>
              <a:rPr sz="1600" spc="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ам</a:t>
            </a:r>
            <a:r>
              <a:rPr sz="1600" spc="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-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9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4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аш</a:t>
            </a:r>
            <a:r>
              <a:rPr sz="16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1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хо</a:t>
            </a:r>
            <a:r>
              <a:rPr sz="1600" spc="-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600" spc="-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ай</a:t>
            </a: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лар</a:t>
            </a:r>
            <a:r>
              <a:rPr sz="1600" spc="-1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2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(</a:t>
            </a:r>
            <a:r>
              <a:rPr sz="1600" spc="-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7</a:t>
            </a:r>
            <a:r>
              <a:rPr sz="1600" spc="-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9</a:t>
            </a:r>
            <a:r>
              <a:rPr sz="1600" spc="-29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%)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940"/>
              </a:spcBef>
              <a:buClr>
                <a:srgbClr val="000000"/>
              </a:buClr>
              <a:buSzPct val="131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spc="11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4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ж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й</a:t>
            </a:r>
            <a:r>
              <a:rPr sz="1600" spc="-1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ф</a:t>
            </a: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ид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э</a:t>
            </a:r>
            <a:r>
              <a:rPr sz="16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869315" lvl="1" indent="-171450">
              <a:lnSpc>
                <a:spcPct val="100000"/>
              </a:lnSpc>
              <a:spcBef>
                <a:spcPts val="770"/>
              </a:spcBef>
              <a:buSzPct val="128000"/>
              <a:buFont typeface="Wingdings" panose="05000000000000000000"/>
              <a:buChar char=""/>
              <a:tabLst>
                <a:tab pos="869950" algn="l"/>
              </a:tabLst>
            </a:pPr>
            <a:r>
              <a:rPr sz="1600" spc="4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Салбий</a:t>
            </a:r>
            <a:r>
              <a:rPr sz="1600" spc="-1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фидбэк,</a:t>
            </a:r>
            <a:r>
              <a:rPr sz="1600" spc="-1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умуман</a:t>
            </a:r>
            <a:r>
              <a:rPr sz="1600" spc="-1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йўқ</a:t>
            </a:r>
            <a:r>
              <a:rPr sz="1600" spc="-14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бўлган</a:t>
            </a:r>
            <a:r>
              <a:rPr sz="1600" spc="-1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фидбэкдан</a:t>
            </a:r>
            <a:r>
              <a:rPr sz="1600" spc="-204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яҳшироқ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910"/>
              </a:spcBef>
              <a:buClr>
                <a:srgbClr val="000000"/>
              </a:buClr>
              <a:buSzPct val="131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Ходимларни</a:t>
            </a:r>
            <a:r>
              <a:rPr sz="1600" spc="-204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нима</a:t>
            </a:r>
            <a:r>
              <a:rPr sz="1600" spc="-1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мотивация</a:t>
            </a:r>
            <a:r>
              <a:rPr sz="1600" spc="-19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қилишини</a:t>
            </a:r>
            <a:r>
              <a:rPr sz="1600" spc="-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билинг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869315" lvl="1" indent="-171450">
              <a:lnSpc>
                <a:spcPct val="100000"/>
              </a:lnSpc>
              <a:spcBef>
                <a:spcPts val="770"/>
              </a:spcBef>
              <a:buSzPct val="131000"/>
              <a:buFont typeface="Wingdings" panose="05000000000000000000"/>
              <a:buChar char=""/>
              <a:tabLst>
                <a:tab pos="869950" algn="l"/>
              </a:tabLst>
            </a:pPr>
            <a:r>
              <a:rPr sz="1600" spc="-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T</a:t>
            </a:r>
            <a:r>
              <a:rPr sz="16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o</a:t>
            </a:r>
            <a:r>
              <a:rPr sz="1600" spc="-1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0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g</a:t>
            </a:r>
            <a:r>
              <a:rPr sz="1600" spc="-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a</a:t>
            </a:r>
            <a:r>
              <a:rPr sz="16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in</a:t>
            </a:r>
            <a:r>
              <a:rPr sz="1600" spc="-1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p</a:t>
            </a:r>
            <a:r>
              <a:rPr sz="160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l</a:t>
            </a:r>
            <a:r>
              <a:rPr sz="1600" spc="-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ea</a:t>
            </a:r>
            <a:r>
              <a:rPr sz="1600" spc="-4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s</a:t>
            </a:r>
            <a:r>
              <a:rPr sz="1600" spc="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ure</a:t>
            </a:r>
            <a:r>
              <a:rPr sz="1600" spc="-18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or</a:t>
            </a:r>
            <a:r>
              <a:rPr sz="1600" spc="-1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to</a:t>
            </a:r>
            <a:r>
              <a:rPr sz="1600" spc="-1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a</a:t>
            </a:r>
            <a:r>
              <a:rPr sz="1600" spc="-8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v</a:t>
            </a: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oid</a:t>
            </a:r>
            <a:r>
              <a:rPr sz="1600" spc="-1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p</a:t>
            </a:r>
            <a:r>
              <a:rPr sz="1600" spc="-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a</a:t>
            </a:r>
            <a:r>
              <a:rPr sz="16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in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940"/>
              </a:spcBef>
              <a:buClr>
                <a:srgbClr val="000000"/>
              </a:buClr>
              <a:buSzPct val="128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spc="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600" spc="-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рн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1600" spc="-1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ам</a:t>
            </a: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869315" lvl="1" indent="-171450">
              <a:lnSpc>
                <a:spcPct val="100000"/>
              </a:lnSpc>
              <a:spcBef>
                <a:spcPts val="770"/>
              </a:spcBef>
              <a:buSzPct val="131000"/>
              <a:buFont typeface="Wingdings" panose="05000000000000000000"/>
              <a:buChar char=""/>
              <a:tabLst>
                <a:tab pos="869950" algn="l"/>
              </a:tabLst>
            </a:pPr>
            <a:r>
              <a:rPr sz="1600" spc="-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Ҳ</a:t>
            </a:r>
            <a:r>
              <a:rPr sz="1600" spc="-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9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мма</a:t>
            </a:r>
            <a:r>
              <a:rPr sz="1600" spc="-1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0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600" spc="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е</a:t>
            </a:r>
            <a:r>
              <a:rPr sz="1600" spc="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нд</a:t>
            </a:r>
            <a:r>
              <a:rPr sz="16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е</a:t>
            </a:r>
            <a:r>
              <a:rPr sz="1600" spc="-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600" spc="-1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9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-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аг</a:t>
            </a:r>
            <a:r>
              <a:rPr sz="1600" spc="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-1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а,</a:t>
            </a:r>
            <a:r>
              <a:rPr sz="1600" spc="-1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6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600" spc="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мпа</a:t>
            </a:r>
            <a:r>
              <a:rPr sz="16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ия</a:t>
            </a:r>
            <a:r>
              <a:rPr sz="1600" spc="-19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қан</a:t>
            </a:r>
            <a:r>
              <a:rPr sz="1600" spc="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ай</a:t>
            </a:r>
            <a:r>
              <a:rPr sz="1600" spc="-1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ҳо</a:t>
            </a:r>
            <a:r>
              <a:rPr sz="16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-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-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-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ар</a:t>
            </a:r>
            <a:r>
              <a:rPr sz="1600" spc="-1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э</a:t>
            </a:r>
            <a:r>
              <a:rPr sz="16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и?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286385" marR="5038725" indent="-286385" algn="r">
              <a:lnSpc>
                <a:spcPct val="100000"/>
              </a:lnSpc>
              <a:spcBef>
                <a:spcPts val="935"/>
              </a:spcBef>
              <a:buClr>
                <a:srgbClr val="000000"/>
              </a:buClr>
              <a:buSzPct val="131000"/>
              <a:buFont typeface="Arial MT"/>
              <a:buChar char="•"/>
              <a:tabLst>
                <a:tab pos="286385" algn="l"/>
                <a:tab pos="299720" algn="l"/>
              </a:tabLst>
            </a:pPr>
            <a:r>
              <a:rPr sz="1600" spc="1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-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га</a:t>
            </a:r>
            <a:r>
              <a:rPr sz="1600" spc="-1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имко</a:t>
            </a: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-1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я</a:t>
            </a: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рат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170815" marR="5039360" lvl="1" indent="-170815" algn="r">
              <a:lnSpc>
                <a:spcPct val="100000"/>
              </a:lnSpc>
              <a:spcBef>
                <a:spcPts val="770"/>
              </a:spcBef>
              <a:buSzPct val="128000"/>
              <a:buFont typeface="Wingdings" panose="05000000000000000000"/>
              <a:buChar char=""/>
              <a:tabLst>
                <a:tab pos="170815" algn="l"/>
              </a:tabLst>
            </a:pPr>
            <a:r>
              <a:rPr sz="1600" spc="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1600" spc="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рей</a:t>
            </a:r>
            <a:r>
              <a:rPr sz="1600" spc="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инг</a:t>
            </a:r>
            <a:r>
              <a:rPr sz="1600" spc="-1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з</a:t>
            </a:r>
            <a:r>
              <a:rPr sz="1600" spc="10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ими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869315" lvl="1" indent="-171450">
              <a:lnSpc>
                <a:spcPct val="100000"/>
              </a:lnSpc>
              <a:spcBef>
                <a:spcPts val="600"/>
              </a:spcBef>
              <a:buSzPct val="131000"/>
              <a:buFont typeface="Wingdings" panose="05000000000000000000"/>
              <a:buChar char=""/>
              <a:tabLst>
                <a:tab pos="869950" algn="l"/>
              </a:tabLst>
            </a:pPr>
            <a:r>
              <a:rPr sz="1600" spc="-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-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ъ</a:t>
            </a:r>
            <a:r>
              <a:rPr sz="16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1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им</a:t>
            </a:r>
            <a:r>
              <a:rPr sz="1600" spc="-1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в</a:t>
            </a:r>
            <a:r>
              <a:rPr sz="1600" spc="-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з</a:t>
            </a:r>
            <a:r>
              <a:rPr sz="1600" spc="-1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600" spc="-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-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-1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9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лашга</a:t>
            </a:r>
            <a:r>
              <a:rPr sz="1600" spc="-1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имк</a:t>
            </a:r>
            <a:r>
              <a:rPr sz="1600" spc="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он</a:t>
            </a:r>
            <a:r>
              <a:rPr sz="1600" spc="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я</a:t>
            </a:r>
            <a:r>
              <a:rPr sz="1600" spc="-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</a:t>
            </a:r>
            <a:endParaRPr sz="1600">
              <a:latin typeface="Verdana" panose="020B0604030504040204"/>
              <a:cs typeface="Verdana" panose="020B0604030504040204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01495" y="39370"/>
            <a:ext cx="53524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90" dirty="0"/>
              <a:t>Мотивацияни</a:t>
            </a:r>
            <a:r>
              <a:rPr sz="2400" spc="-30" dirty="0"/>
              <a:t> </a:t>
            </a:r>
            <a:r>
              <a:rPr sz="2400" spc="120" dirty="0"/>
              <a:t>ошириш</a:t>
            </a:r>
            <a:r>
              <a:rPr sz="2400" spc="-35" dirty="0"/>
              <a:t> </a:t>
            </a:r>
            <a:r>
              <a:rPr sz="2400" spc="80" dirty="0"/>
              <a:t>йўллари</a:t>
            </a:r>
            <a:endParaRPr sz="2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1995" y="852834"/>
            <a:ext cx="8257540" cy="3767454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575"/>
              </a:spcBef>
              <a:buClr>
                <a:srgbClr val="000000"/>
              </a:buClr>
              <a:buSzPct val="128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b="1" spc="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Ходимларни</a:t>
            </a:r>
            <a:r>
              <a:rPr sz="1600" b="1" spc="-11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эшитиш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105"/>
              </a:spcBef>
              <a:buClr>
                <a:srgbClr val="000000"/>
              </a:buClr>
              <a:buSzPct val="131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b="1" spc="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Раҳбариятни</a:t>
            </a:r>
            <a:r>
              <a:rPr sz="1600" b="1" spc="-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танқид</a:t>
            </a:r>
            <a:r>
              <a:rPr sz="1600" b="1" spc="-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қилмаслик</a:t>
            </a:r>
            <a:r>
              <a:rPr sz="1600" b="1" spc="-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-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(Улар</a:t>
            </a:r>
            <a:r>
              <a:rPr sz="1600" b="1" spc="-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эмас,</a:t>
            </a:r>
            <a:r>
              <a:rPr sz="1600" b="1" spc="-9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-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биз...)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85"/>
              </a:spcBef>
              <a:buClr>
                <a:srgbClr val="000000"/>
              </a:buClr>
              <a:buSzPct val="131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b="1" spc="8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Бир</a:t>
            </a:r>
            <a:r>
              <a:rPr sz="1600" b="1" spc="-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1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вақтда</a:t>
            </a:r>
            <a:r>
              <a:rPr sz="1600" b="1" spc="-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битта</a:t>
            </a:r>
            <a:r>
              <a:rPr sz="1600" b="1" spc="-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иш</a:t>
            </a:r>
            <a:r>
              <a:rPr sz="1600" b="1" spc="-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қилишлик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80"/>
              </a:spcBef>
              <a:buClr>
                <a:srgbClr val="000000"/>
              </a:buClr>
              <a:buSzPct val="128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b="1" spc="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Ходимларни</a:t>
            </a:r>
            <a:r>
              <a:rPr sz="1600" b="1" spc="-8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ўзларига</a:t>
            </a:r>
            <a:r>
              <a:rPr sz="1600" b="1" spc="-10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1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ташлаб</a:t>
            </a:r>
            <a:r>
              <a:rPr sz="1600" b="1" spc="-6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қўймаслик</a:t>
            </a:r>
            <a:r>
              <a:rPr sz="1600" b="1" spc="-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(давомий</a:t>
            </a:r>
            <a:r>
              <a:rPr sz="1600" b="1" spc="-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ва</a:t>
            </a:r>
            <a:r>
              <a:rPr sz="1600" b="1" spc="-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самимий</a:t>
            </a:r>
            <a:r>
              <a:rPr sz="1600" b="1" spc="-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фидбэк)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105"/>
              </a:spcBef>
              <a:buClr>
                <a:srgbClr val="000000"/>
              </a:buClr>
              <a:buSzPct val="131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b="1" spc="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Х</a:t>
            </a:r>
            <a:r>
              <a:rPr sz="16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</a:t>
            </a:r>
            <a:r>
              <a:rPr sz="1600" b="1" spc="6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д</a:t>
            </a:r>
            <a:r>
              <a:rPr sz="1600" b="1" spc="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имла</a:t>
            </a:r>
            <a:r>
              <a:rPr sz="16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р</a:t>
            </a:r>
            <a:r>
              <a:rPr sz="1600" b="1" spc="6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д</a:t>
            </a:r>
            <a:r>
              <a:rPr sz="1600" b="1" spc="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ан</a:t>
            </a:r>
            <a:r>
              <a:rPr sz="1600" b="1" spc="-114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маслах</a:t>
            </a:r>
            <a:r>
              <a:rPr sz="1600" b="1" spc="-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ат</a:t>
            </a:r>
            <a:r>
              <a:rPr sz="1600" b="1" spc="-12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</a:t>
            </a:r>
            <a:r>
              <a:rPr sz="1600" b="1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л</a:t>
            </a:r>
            <a:r>
              <a:rPr sz="1600" b="1" spc="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иш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85"/>
              </a:spcBef>
              <a:buClr>
                <a:srgbClr val="000000"/>
              </a:buClr>
              <a:buSzPct val="131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Ўзгаришлар</a:t>
            </a:r>
            <a:r>
              <a:rPr sz="1600" b="1" spc="-1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олдидан</a:t>
            </a:r>
            <a:r>
              <a:rPr sz="1600" b="1" spc="-9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ходимларни</a:t>
            </a:r>
            <a:r>
              <a:rPr sz="1600" b="1" spc="-6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тайёрлаб</a:t>
            </a:r>
            <a:r>
              <a:rPr sz="1600" b="1" spc="-1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бориш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868680" lvl="1" indent="-170815">
              <a:lnSpc>
                <a:spcPct val="100000"/>
              </a:lnSpc>
              <a:spcBef>
                <a:spcPts val="770"/>
              </a:spcBef>
              <a:buSzPct val="128000"/>
              <a:buFont typeface="Wingdings" panose="05000000000000000000"/>
              <a:buChar char=""/>
              <a:tabLst>
                <a:tab pos="869315" algn="l"/>
              </a:tabLst>
            </a:pPr>
            <a:r>
              <a:rPr sz="1600" b="1" spc="-254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1.</a:t>
            </a:r>
            <a:r>
              <a:rPr sz="1600" b="1" spc="-5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1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Эътироз:</a:t>
            </a:r>
            <a:r>
              <a:rPr sz="1600" b="1" spc="-5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-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"Бу</a:t>
            </a:r>
            <a:r>
              <a:rPr sz="1600" b="1" spc="-5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2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яхши</a:t>
            </a:r>
            <a:r>
              <a:rPr sz="1600" b="1" spc="-6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бўлиши</a:t>
            </a:r>
            <a:r>
              <a:rPr sz="1600" b="1" spc="-9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6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мумкин</a:t>
            </a:r>
            <a:r>
              <a:rPr sz="1600" b="1" spc="-6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емас."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868680" lvl="1" indent="-170815">
              <a:lnSpc>
                <a:spcPct val="100000"/>
              </a:lnSpc>
              <a:spcBef>
                <a:spcPts val="600"/>
              </a:spcBef>
              <a:buSzPct val="131000"/>
              <a:buFont typeface="Wingdings" panose="05000000000000000000"/>
              <a:buChar char=""/>
              <a:tabLst>
                <a:tab pos="869315" algn="l"/>
              </a:tabLst>
            </a:pPr>
            <a:r>
              <a:rPr sz="1600" b="1" spc="-9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2.</a:t>
            </a:r>
            <a:r>
              <a:rPr sz="1600" b="1" spc="-4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Онгсизлик:</a:t>
            </a:r>
            <a:r>
              <a:rPr sz="1600" b="1" spc="-10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“Мен</a:t>
            </a:r>
            <a:r>
              <a:rPr sz="1600" b="1" spc="-8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бундай</a:t>
            </a:r>
            <a:r>
              <a:rPr sz="1600" b="1" spc="-8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ишлашни</a:t>
            </a:r>
            <a:r>
              <a:rPr sz="1600" b="1" spc="-8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ҳоҳламайман"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868680" lvl="1" indent="-170815">
              <a:lnSpc>
                <a:spcPct val="100000"/>
              </a:lnSpc>
              <a:spcBef>
                <a:spcPts val="625"/>
              </a:spcBef>
              <a:buSzPct val="131000"/>
              <a:buFont typeface="Wingdings" panose="05000000000000000000"/>
              <a:buChar char=""/>
              <a:tabLst>
                <a:tab pos="869315" algn="l"/>
              </a:tabLst>
            </a:pPr>
            <a:r>
              <a:rPr sz="1600" b="1" spc="-10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3.</a:t>
            </a:r>
            <a:r>
              <a:rPr sz="1600" b="1" spc="-4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1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Изланиш:</a:t>
            </a:r>
            <a:r>
              <a:rPr sz="1600" b="1" spc="-8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“Мен</a:t>
            </a:r>
            <a:r>
              <a:rPr sz="1600" b="1" spc="-8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бу</a:t>
            </a:r>
            <a:r>
              <a:rPr sz="1600" b="1" spc="-5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ўзгаришни</a:t>
            </a:r>
            <a:r>
              <a:rPr sz="1600" b="1" spc="-8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қандай</a:t>
            </a:r>
            <a:r>
              <a:rPr sz="1600" b="1" spc="-8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қилишим</a:t>
            </a:r>
            <a:r>
              <a:rPr sz="1600" b="1" spc="-6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мумкин?</a:t>
            </a:r>
            <a:endParaRPr sz="1600">
              <a:latin typeface="Tahoma" panose="020B0604030504040204"/>
              <a:cs typeface="Tahoma" panose="020B0604030504040204"/>
            </a:endParaRPr>
          </a:p>
          <a:p>
            <a:pPr marL="868680" marR="910590" lvl="1" indent="-170815">
              <a:lnSpc>
                <a:spcPts val="1730"/>
              </a:lnSpc>
              <a:spcBef>
                <a:spcPts val="820"/>
              </a:spcBef>
              <a:buSzPct val="128000"/>
              <a:buFont typeface="Wingdings" panose="05000000000000000000"/>
              <a:buChar char=""/>
              <a:tabLst>
                <a:tab pos="869315" algn="l"/>
              </a:tabLst>
            </a:pPr>
            <a:r>
              <a:rPr sz="1600" b="1" spc="-1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4.</a:t>
            </a:r>
            <a:r>
              <a:rPr sz="1600" b="1" spc="-4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Қабул</a:t>
            </a:r>
            <a:r>
              <a:rPr sz="1600" b="1" spc="-7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қилиш:</a:t>
            </a:r>
            <a:r>
              <a:rPr sz="1600" b="1" spc="-6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4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“Буни</a:t>
            </a:r>
            <a:r>
              <a:rPr sz="1600" b="1" spc="-8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6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ўзим</a:t>
            </a:r>
            <a:r>
              <a:rPr sz="1600" b="1" spc="-4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учун</a:t>
            </a:r>
            <a:r>
              <a:rPr sz="1600" b="1" spc="-8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ва</a:t>
            </a:r>
            <a:r>
              <a:rPr sz="1600" b="1" spc="-3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бошқалар</a:t>
            </a:r>
            <a:r>
              <a:rPr sz="1600" b="1" spc="-9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учун</a:t>
            </a:r>
            <a:r>
              <a:rPr sz="1600" b="1" spc="-8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қандай </a:t>
            </a:r>
            <a:r>
              <a:rPr sz="1600" b="1" spc="-45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5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ишлатишим</a:t>
            </a:r>
            <a:r>
              <a:rPr sz="1600" b="1" spc="-8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60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мумкинлигини</a:t>
            </a:r>
            <a:r>
              <a:rPr sz="1600" b="1" spc="-10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1600" b="1" spc="35" dirty="0">
                <a:solidFill>
                  <a:srgbClr val="2E5496"/>
                </a:solidFill>
                <a:latin typeface="Tahoma" panose="020B0604030504040204"/>
                <a:cs typeface="Tahoma" panose="020B0604030504040204"/>
              </a:rPr>
              <a:t>тушундим”</a:t>
            </a:r>
            <a:endParaRPr sz="1600">
              <a:latin typeface="Tahoma" panose="020B0604030504040204"/>
              <a:cs typeface="Tahoma" panose="020B0604030504040204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47166" y="154685"/>
            <a:ext cx="75933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85" dirty="0"/>
              <a:t>Мотивацияни</a:t>
            </a:r>
            <a:r>
              <a:rPr sz="2400" spc="-25" dirty="0"/>
              <a:t> </a:t>
            </a:r>
            <a:r>
              <a:rPr sz="2400" spc="95" dirty="0"/>
              <a:t>оширишга</a:t>
            </a:r>
            <a:r>
              <a:rPr sz="2400" spc="-10" dirty="0"/>
              <a:t> </a:t>
            </a:r>
            <a:r>
              <a:rPr sz="2400" spc="85" dirty="0"/>
              <a:t>қўшимча</a:t>
            </a:r>
            <a:r>
              <a:rPr sz="2400" spc="-45" dirty="0"/>
              <a:t> </a:t>
            </a:r>
            <a:r>
              <a:rPr sz="2400" spc="65" dirty="0"/>
              <a:t>тавсиялар</a:t>
            </a:r>
            <a:endParaRPr sz="24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3877" y="967494"/>
            <a:ext cx="7940040" cy="175895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680"/>
              </a:spcBef>
            </a:pPr>
            <a:r>
              <a:rPr sz="3300" b="1" i="1" spc="5" dirty="0">
                <a:latin typeface="Arial" panose="020B0604020202020204"/>
                <a:cs typeface="Arial" panose="020B0604020202020204"/>
              </a:rPr>
              <a:t>“Одамлар</a:t>
            </a:r>
            <a:r>
              <a:rPr sz="3300" b="1" i="1" spc="-105" dirty="0">
                <a:latin typeface="Arial" panose="020B0604020202020204"/>
                <a:cs typeface="Arial" panose="020B0604020202020204"/>
              </a:rPr>
              <a:t> </a:t>
            </a:r>
            <a:r>
              <a:rPr sz="3300" b="1" i="1" spc="5" dirty="0">
                <a:latin typeface="Arial" panose="020B0604020202020204"/>
                <a:cs typeface="Arial" panose="020B0604020202020204"/>
              </a:rPr>
              <a:t>ўз</a:t>
            </a:r>
            <a:r>
              <a:rPr sz="3300" b="1" i="1" spc="-20" dirty="0">
                <a:latin typeface="Arial" panose="020B0604020202020204"/>
                <a:cs typeface="Arial" panose="020B0604020202020204"/>
              </a:rPr>
              <a:t> </a:t>
            </a:r>
            <a:r>
              <a:rPr sz="3300" b="1" i="1" dirty="0">
                <a:latin typeface="Arial" panose="020B0604020202020204"/>
                <a:cs typeface="Arial" panose="020B0604020202020204"/>
              </a:rPr>
              <a:t>ишларидан</a:t>
            </a:r>
            <a:endParaRPr sz="3300">
              <a:latin typeface="Arial" panose="020B0604020202020204"/>
              <a:cs typeface="Arial" panose="020B0604020202020204"/>
            </a:endParaRPr>
          </a:p>
          <a:p>
            <a:pPr marL="12700" marR="5080" algn="ctr">
              <a:lnSpc>
                <a:spcPts val="4560"/>
              </a:lnSpc>
              <a:spcBef>
                <a:spcPts val="85"/>
              </a:spcBef>
            </a:pPr>
            <a:r>
              <a:rPr sz="3300" b="1" i="1" dirty="0">
                <a:latin typeface="Arial" panose="020B0604020202020204"/>
                <a:cs typeface="Arial" panose="020B0604020202020204"/>
              </a:rPr>
              <a:t>завқланишлари,</a:t>
            </a:r>
            <a:r>
              <a:rPr sz="3300" b="1" i="1" spc="-100" dirty="0">
                <a:latin typeface="Arial" panose="020B0604020202020204"/>
                <a:cs typeface="Arial" panose="020B0604020202020204"/>
              </a:rPr>
              <a:t> </a:t>
            </a:r>
            <a:r>
              <a:rPr sz="3300" b="1" i="1" spc="5" dirty="0">
                <a:latin typeface="Arial" panose="020B0604020202020204"/>
                <a:cs typeface="Arial" panose="020B0604020202020204"/>
              </a:rPr>
              <a:t>иштиёқ</a:t>
            </a:r>
            <a:r>
              <a:rPr sz="3300" b="1" i="1" spc="-50" dirty="0">
                <a:latin typeface="Arial" panose="020B0604020202020204"/>
                <a:cs typeface="Arial" panose="020B0604020202020204"/>
              </a:rPr>
              <a:t> </a:t>
            </a:r>
            <a:r>
              <a:rPr sz="3300" b="1" i="1" dirty="0">
                <a:latin typeface="Arial" panose="020B0604020202020204"/>
                <a:cs typeface="Arial" panose="020B0604020202020204"/>
              </a:rPr>
              <a:t>билан</a:t>
            </a:r>
            <a:r>
              <a:rPr sz="3300" b="1" i="1" spc="-40" dirty="0">
                <a:latin typeface="Arial" panose="020B0604020202020204"/>
                <a:cs typeface="Arial" panose="020B0604020202020204"/>
              </a:rPr>
              <a:t> </a:t>
            </a:r>
            <a:r>
              <a:rPr sz="3300" b="1" i="1" dirty="0">
                <a:latin typeface="Arial" panose="020B0604020202020204"/>
                <a:cs typeface="Arial" panose="020B0604020202020204"/>
              </a:rPr>
              <a:t>ҳисса </a:t>
            </a:r>
            <a:r>
              <a:rPr sz="3300" b="1" i="1" spc="-900" dirty="0">
                <a:latin typeface="Arial" panose="020B0604020202020204"/>
                <a:cs typeface="Arial" panose="020B0604020202020204"/>
              </a:rPr>
              <a:t> </a:t>
            </a:r>
            <a:r>
              <a:rPr sz="3300" b="1" i="1" spc="5" dirty="0">
                <a:latin typeface="Arial" panose="020B0604020202020204"/>
                <a:cs typeface="Arial" panose="020B0604020202020204"/>
              </a:rPr>
              <a:t>қўшишлари</a:t>
            </a:r>
            <a:r>
              <a:rPr sz="3300" b="1" i="1" spc="-100" dirty="0">
                <a:latin typeface="Arial" panose="020B0604020202020204"/>
                <a:cs typeface="Arial" panose="020B0604020202020204"/>
              </a:rPr>
              <a:t> </a:t>
            </a:r>
            <a:r>
              <a:rPr sz="3300" b="1" i="1" spc="5" dirty="0">
                <a:latin typeface="Arial" panose="020B0604020202020204"/>
                <a:cs typeface="Arial" panose="020B0604020202020204"/>
              </a:rPr>
              <a:t>ва</a:t>
            </a:r>
            <a:r>
              <a:rPr sz="3300" b="1" i="1" spc="-30" dirty="0">
                <a:latin typeface="Arial" panose="020B0604020202020204"/>
                <a:cs typeface="Arial" panose="020B0604020202020204"/>
              </a:rPr>
              <a:t> </a:t>
            </a:r>
            <a:r>
              <a:rPr sz="3300" b="1" i="1" dirty="0">
                <a:latin typeface="Arial" panose="020B0604020202020204"/>
                <a:cs typeface="Arial" panose="020B0604020202020204"/>
              </a:rPr>
              <a:t>ташкилотга</a:t>
            </a:r>
            <a:endParaRPr sz="33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71445" marR="5080" indent="-2659380">
              <a:lnSpc>
                <a:spcPct val="115000"/>
              </a:lnSpc>
              <a:spcBef>
                <a:spcPts val="95"/>
              </a:spcBef>
            </a:pPr>
            <a:r>
              <a:rPr spc="5" dirty="0"/>
              <a:t>тегишлилик</a:t>
            </a:r>
            <a:r>
              <a:rPr spc="-100" dirty="0"/>
              <a:t> </a:t>
            </a:r>
            <a:r>
              <a:rPr spc="5" dirty="0"/>
              <a:t>ва</a:t>
            </a:r>
            <a:r>
              <a:rPr spc="-45" dirty="0"/>
              <a:t> </a:t>
            </a:r>
            <a:r>
              <a:rPr spc="5" dirty="0"/>
              <a:t>садоқат</a:t>
            </a:r>
            <a:r>
              <a:rPr spc="-60" dirty="0"/>
              <a:t> </a:t>
            </a:r>
            <a:r>
              <a:rPr dirty="0"/>
              <a:t>ҳиссини</a:t>
            </a:r>
            <a:r>
              <a:rPr spc="-75" dirty="0"/>
              <a:t> </a:t>
            </a:r>
            <a:r>
              <a:rPr dirty="0"/>
              <a:t>ҳис </a:t>
            </a:r>
            <a:r>
              <a:rPr spc="-905" dirty="0"/>
              <a:t> </a:t>
            </a:r>
            <a:r>
              <a:rPr spc="5" dirty="0"/>
              <a:t>қилишлари”</a:t>
            </a:r>
            <a:endParaRPr spc="5" dirty="0"/>
          </a:p>
        </p:txBody>
      </p:sp>
      <p:sp>
        <p:nvSpPr>
          <p:cNvPr id="4" name="object 4"/>
          <p:cNvSpPr txBox="1"/>
          <p:nvPr/>
        </p:nvSpPr>
        <p:spPr>
          <a:xfrm>
            <a:off x="2436367" y="66547"/>
            <a:ext cx="42214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1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В</a:t>
            </a:r>
            <a:r>
              <a:rPr sz="24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</a:t>
            </a:r>
            <a:r>
              <a:rPr sz="2400" b="1" spc="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вле</a:t>
            </a:r>
            <a:r>
              <a:rPr sz="2400" b="1" spc="4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ч</a:t>
            </a:r>
            <a:r>
              <a:rPr sz="2400" b="1" spc="10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ё</a:t>
            </a:r>
            <a:r>
              <a:rPr sz="2400" b="1" spc="9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нн</a:t>
            </a:r>
            <a:r>
              <a:rPr sz="24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</a:t>
            </a:r>
            <a:r>
              <a:rPr sz="2400" b="1" spc="9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ст</a:t>
            </a:r>
            <a:r>
              <a:rPr sz="2400" b="1" spc="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ь</a:t>
            </a:r>
            <a:r>
              <a:rPr sz="2400" b="1" spc="1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-33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–</a:t>
            </a:r>
            <a:r>
              <a:rPr sz="2400" b="1" spc="-3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400" b="1" spc="9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Иштиёқ</a:t>
            </a:r>
            <a:endParaRPr sz="2400">
              <a:latin typeface="Tahoma" panose="020B0604030504040204"/>
              <a:cs typeface="Tahoma" panose="020B060403050404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64609" y="250062"/>
            <a:ext cx="2216150" cy="43878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700" spc="-10" dirty="0">
                <a:latin typeface="Arial" panose="020B0604020202020204"/>
                <a:cs typeface="Arial" panose="020B0604020202020204"/>
              </a:rPr>
              <a:t>Ишга</a:t>
            </a:r>
            <a:r>
              <a:rPr sz="2700" spc="-55" dirty="0">
                <a:latin typeface="Arial" panose="020B0604020202020204"/>
                <a:cs typeface="Arial" panose="020B0604020202020204"/>
              </a:rPr>
              <a:t> </a:t>
            </a:r>
            <a:r>
              <a:rPr sz="2700" spc="-15" dirty="0">
                <a:latin typeface="Arial" panose="020B0604020202020204"/>
                <a:cs typeface="Arial" panose="020B0604020202020204"/>
              </a:rPr>
              <a:t>иштиёқ</a:t>
            </a:r>
            <a:endParaRPr sz="27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8279" y="1006700"/>
            <a:ext cx="8446770" cy="1431925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427355" indent="-415290">
              <a:lnSpc>
                <a:spcPct val="100000"/>
              </a:lnSpc>
              <a:spcBef>
                <a:spcPts val="680"/>
              </a:spcBef>
              <a:buSzPct val="90000"/>
              <a:buFont typeface="Wingdings" panose="05000000000000000000"/>
              <a:buChar char=""/>
              <a:tabLst>
                <a:tab pos="427355" algn="l"/>
                <a:tab pos="427990" algn="l"/>
                <a:tab pos="5158740" algn="l"/>
              </a:tabLst>
            </a:pPr>
            <a:r>
              <a:rPr sz="2000" b="1" spc="-10" dirty="0">
                <a:latin typeface="Arial" panose="020B0604020202020204"/>
                <a:cs typeface="Arial" panose="020B0604020202020204"/>
              </a:rPr>
              <a:t>35%</a:t>
            </a:r>
            <a:r>
              <a:rPr sz="2000" b="1" spc="30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latin typeface="Arial" panose="020B0604020202020204"/>
                <a:cs typeface="Arial" panose="020B0604020202020204"/>
              </a:rPr>
              <a:t>ишчилар</a:t>
            </a:r>
            <a:r>
              <a:rPr sz="2000" b="1" spc="50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latin typeface="Arial" panose="020B0604020202020204"/>
                <a:cs typeface="Arial" panose="020B0604020202020204"/>
              </a:rPr>
              <a:t>ишига</a:t>
            </a:r>
            <a:r>
              <a:rPr sz="2000" b="1" spc="35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latin typeface="Arial" panose="020B0604020202020204"/>
                <a:cs typeface="Arial" panose="020B0604020202020204"/>
              </a:rPr>
              <a:t>берилган</a:t>
            </a:r>
            <a:r>
              <a:rPr sz="2000" b="1" spc="50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latin typeface="Arial" panose="020B0604020202020204"/>
                <a:cs typeface="Arial" panose="020B0604020202020204"/>
              </a:rPr>
              <a:t>(65%	)</a:t>
            </a:r>
            <a:endParaRPr sz="2000">
              <a:latin typeface="Arial" panose="020B0604020202020204"/>
              <a:cs typeface="Arial" panose="020B0604020202020204"/>
            </a:endParaRPr>
          </a:p>
          <a:p>
            <a:pPr marL="427355" indent="-415290">
              <a:lnSpc>
                <a:spcPct val="100000"/>
              </a:lnSpc>
              <a:spcBef>
                <a:spcPts val="580"/>
              </a:spcBef>
              <a:buSzPct val="90000"/>
              <a:buFont typeface="Wingdings" panose="05000000000000000000"/>
              <a:buChar char=""/>
              <a:tabLst>
                <a:tab pos="427355" algn="l"/>
                <a:tab pos="427990" algn="l"/>
              </a:tabLst>
            </a:pPr>
            <a:r>
              <a:rPr sz="2000" b="1" spc="-5" dirty="0">
                <a:latin typeface="Arial" panose="020B0604020202020204"/>
                <a:cs typeface="Arial" panose="020B0604020202020204"/>
              </a:rPr>
              <a:t>Менеджерлар</a:t>
            </a:r>
            <a:r>
              <a:rPr sz="2000" b="1" spc="-20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latin typeface="Arial" panose="020B0604020202020204"/>
                <a:cs typeface="Arial" panose="020B0604020202020204"/>
              </a:rPr>
              <a:t>ва</a:t>
            </a:r>
            <a:r>
              <a:rPr sz="2000" b="1" spc="10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latin typeface="Arial" panose="020B0604020202020204"/>
                <a:cs typeface="Arial" panose="020B0604020202020204"/>
              </a:rPr>
              <a:t>ишчилар</a:t>
            </a:r>
            <a:r>
              <a:rPr sz="2000" b="1" spc="45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latin typeface="Arial" panose="020B0604020202020204"/>
                <a:cs typeface="Arial" panose="020B0604020202020204"/>
              </a:rPr>
              <a:t>(3х)</a:t>
            </a:r>
            <a:endParaRPr sz="2000">
              <a:latin typeface="Arial" panose="020B0604020202020204"/>
              <a:cs typeface="Arial" panose="020B0604020202020204"/>
            </a:endParaRPr>
          </a:p>
          <a:p>
            <a:pPr marL="427355" indent="-415290">
              <a:lnSpc>
                <a:spcPts val="2280"/>
              </a:lnSpc>
              <a:spcBef>
                <a:spcPts val="555"/>
              </a:spcBef>
              <a:buSzPct val="90000"/>
              <a:buFont typeface="Wingdings" panose="05000000000000000000"/>
              <a:buChar char=""/>
              <a:tabLst>
                <a:tab pos="427355" algn="l"/>
                <a:tab pos="427990" algn="l"/>
              </a:tabLst>
            </a:pPr>
            <a:r>
              <a:rPr sz="2000" b="1" spc="-10" dirty="0">
                <a:latin typeface="Arial" panose="020B0604020202020204"/>
                <a:cs typeface="Arial" panose="020B0604020202020204"/>
              </a:rPr>
              <a:t>65%</a:t>
            </a:r>
            <a:r>
              <a:rPr sz="2000" b="1" spc="20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latin typeface="Arial" panose="020B0604020202020204"/>
                <a:cs typeface="Arial" panose="020B0604020202020204"/>
              </a:rPr>
              <a:t>нинг</a:t>
            </a:r>
            <a:r>
              <a:rPr sz="2000" b="1" spc="10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latin typeface="Arial" panose="020B0604020202020204"/>
                <a:cs typeface="Arial" panose="020B0604020202020204"/>
              </a:rPr>
              <a:t>60%</a:t>
            </a:r>
            <a:r>
              <a:rPr sz="2000" b="1" spc="20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latin typeface="Arial" panose="020B0604020202020204"/>
                <a:cs typeface="Arial" panose="020B0604020202020204"/>
              </a:rPr>
              <a:t>бошқа</a:t>
            </a:r>
            <a:r>
              <a:rPr sz="2000" b="1" spc="45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latin typeface="Arial" panose="020B0604020202020204"/>
                <a:cs typeface="Arial" panose="020B0604020202020204"/>
              </a:rPr>
              <a:t>иш қидиради лекин</a:t>
            </a:r>
            <a:r>
              <a:rPr sz="2000" b="1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latin typeface="Arial" panose="020B0604020202020204"/>
                <a:cs typeface="Arial" panose="020B0604020202020204"/>
              </a:rPr>
              <a:t>40%</a:t>
            </a:r>
            <a:r>
              <a:rPr sz="2000" b="1" spc="25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latin typeface="Arial" panose="020B0604020202020204"/>
                <a:cs typeface="Arial" panose="020B0604020202020204"/>
              </a:rPr>
              <a:t>давом</a:t>
            </a:r>
            <a:r>
              <a:rPr sz="2000" b="1" spc="10" dirty="0"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latin typeface="Arial" panose="020B0604020202020204"/>
                <a:cs typeface="Arial" panose="020B0604020202020204"/>
              </a:rPr>
              <a:t>эттиришни</a:t>
            </a:r>
            <a:endParaRPr sz="2000">
              <a:latin typeface="Arial" panose="020B0604020202020204"/>
              <a:cs typeface="Arial" panose="020B0604020202020204"/>
            </a:endParaRPr>
          </a:p>
          <a:p>
            <a:pPr marL="182880">
              <a:lnSpc>
                <a:spcPts val="2280"/>
              </a:lnSpc>
            </a:pPr>
            <a:r>
              <a:rPr sz="2000" b="1" spc="-10" dirty="0">
                <a:latin typeface="Arial" panose="020B0604020202020204"/>
                <a:cs typeface="Arial" panose="020B0604020202020204"/>
              </a:rPr>
              <a:t>хохлайди</a:t>
            </a:r>
            <a:endParaRPr sz="2000">
              <a:latin typeface="Arial" panose="020B0604020202020204"/>
              <a:cs typeface="Arial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084064" y="1149095"/>
            <a:ext cx="259079" cy="271780"/>
            <a:chOff x="5084064" y="1149095"/>
            <a:chExt cx="259079" cy="271780"/>
          </a:xfrm>
        </p:grpSpPr>
        <p:pic>
          <p:nvPicPr>
            <p:cNvPr id="5" name="object 5"/>
            <p:cNvPicPr/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5096256" y="1161287"/>
              <a:ext cx="234696" cy="24688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096256" y="1161287"/>
              <a:ext cx="234950" cy="247015"/>
            </a:xfrm>
            <a:custGeom>
              <a:avLst/>
              <a:gdLst/>
              <a:ahLst/>
              <a:cxnLst/>
              <a:rect l="l" t="t" r="r" b="b"/>
              <a:pathLst>
                <a:path w="234950" h="247015">
                  <a:moveTo>
                    <a:pt x="0" y="129539"/>
                  </a:moveTo>
                  <a:lnTo>
                    <a:pt x="58674" y="129539"/>
                  </a:lnTo>
                  <a:lnTo>
                    <a:pt x="58674" y="0"/>
                  </a:lnTo>
                  <a:lnTo>
                    <a:pt x="176022" y="0"/>
                  </a:lnTo>
                  <a:lnTo>
                    <a:pt x="176022" y="129539"/>
                  </a:lnTo>
                  <a:lnTo>
                    <a:pt x="234696" y="129539"/>
                  </a:lnTo>
                  <a:lnTo>
                    <a:pt x="117348" y="246887"/>
                  </a:lnTo>
                  <a:lnTo>
                    <a:pt x="0" y="129539"/>
                  </a:lnTo>
                  <a:close/>
                </a:path>
              </a:pathLst>
            </a:custGeom>
            <a:ln w="24384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22576" y="2365247"/>
            <a:ext cx="4538472" cy="255422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1995" y="521678"/>
            <a:ext cx="8307070" cy="432689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325"/>
              </a:spcBef>
              <a:buClr>
                <a:srgbClr val="000000"/>
              </a:buClr>
              <a:buSzPct val="131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Рахбарларнинг</a:t>
            </a:r>
            <a:r>
              <a:rPr sz="1600" spc="-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ўзларини</a:t>
            </a:r>
            <a:r>
              <a:rPr sz="1600" spc="-1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иштиёқи</a:t>
            </a:r>
            <a:r>
              <a:rPr sz="1600" spc="-1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юқори</a:t>
            </a:r>
            <a:r>
              <a:rPr sz="1600" spc="-1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бўлганда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868680" lvl="1" indent="-170815">
              <a:lnSpc>
                <a:spcPct val="100000"/>
              </a:lnSpc>
              <a:spcBef>
                <a:spcPts val="770"/>
              </a:spcBef>
              <a:buSzPct val="128000"/>
              <a:buFont typeface="Wingdings" panose="05000000000000000000"/>
              <a:buChar char=""/>
              <a:tabLst>
                <a:tab pos="869315" algn="l"/>
              </a:tabLst>
            </a:pPr>
            <a:r>
              <a:rPr sz="16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R</a:t>
            </a:r>
            <a:r>
              <a:rPr sz="1600" spc="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ole</a:t>
            </a:r>
            <a:r>
              <a:rPr sz="1600" spc="-1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Mo</a:t>
            </a:r>
            <a:r>
              <a:rPr sz="1600" spc="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d</a:t>
            </a:r>
            <a:r>
              <a:rPr sz="1600" spc="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e</a:t>
            </a:r>
            <a:r>
              <a:rPr sz="1600" spc="-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l</a:t>
            </a:r>
            <a:r>
              <a:rPr sz="1600" spc="-1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(</a:t>
            </a:r>
            <a:r>
              <a:rPr sz="1600" spc="-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E</a:t>
            </a:r>
            <a:r>
              <a:rPr sz="1600" spc="-8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x</a:t>
            </a:r>
            <a:r>
              <a:rPr sz="1600" spc="-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a</a:t>
            </a:r>
            <a:r>
              <a:rPr sz="1600" spc="14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m</a:t>
            </a:r>
            <a:r>
              <a:rPr sz="1600" spc="8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p</a:t>
            </a:r>
            <a:r>
              <a:rPr sz="160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l</a:t>
            </a:r>
            <a:r>
              <a:rPr sz="1600" spc="-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e</a:t>
            </a:r>
            <a:r>
              <a:rPr sz="1600" spc="-4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s</a:t>
            </a:r>
            <a:r>
              <a:rPr sz="1600" spc="-20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)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940"/>
              </a:spcBef>
              <a:buClr>
                <a:srgbClr val="000000"/>
              </a:buClr>
              <a:buSzPct val="128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Э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ъ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иро</a:t>
            </a:r>
            <a:r>
              <a:rPr sz="1600" spc="-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ф</a:t>
            </a:r>
            <a:r>
              <a:rPr sz="1600" spc="-2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э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923925" lvl="1" indent="-226060">
              <a:lnSpc>
                <a:spcPct val="100000"/>
              </a:lnSpc>
              <a:spcBef>
                <a:spcPts val="765"/>
              </a:spcBef>
              <a:buClr>
                <a:srgbClr val="202429"/>
              </a:buClr>
              <a:buSzPct val="131000"/>
              <a:buFont typeface="Wingdings" panose="05000000000000000000"/>
              <a:buChar char=""/>
              <a:tabLst>
                <a:tab pos="924560" algn="l"/>
              </a:tabLst>
            </a:pPr>
            <a:r>
              <a:rPr sz="1600" spc="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Од</a:t>
            </a:r>
            <a:r>
              <a:rPr sz="16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600" spc="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ий</a:t>
            </a:r>
            <a:r>
              <a:rPr sz="1600" spc="-2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мақташ</a:t>
            </a:r>
            <a:r>
              <a:rPr sz="1600" spc="-1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1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ҳ</a:t>
            </a:r>
            <a:r>
              <a:rPr sz="1600" spc="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ам</a:t>
            </a:r>
            <a:r>
              <a:rPr sz="1600" spc="-1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-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9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8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1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6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мкин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940"/>
              </a:spcBef>
              <a:buClr>
                <a:srgbClr val="000000"/>
              </a:buClr>
              <a:buSzPct val="131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spc="1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Ф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ақат</a:t>
            </a:r>
            <a:r>
              <a:rPr sz="1600" spc="-1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қ</a:t>
            </a:r>
            <a:r>
              <a:rPr sz="1600" spc="-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рқит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r>
              <a:rPr sz="1600" spc="-1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600" spc="-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ат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мас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ик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80"/>
              </a:spcBef>
              <a:buClr>
                <a:srgbClr val="000000"/>
              </a:buClr>
              <a:buSzPct val="128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spc="9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Қ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з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иқиш</a:t>
            </a:r>
            <a:r>
              <a:rPr sz="1600" spc="-1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-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600" spc="9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6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е</a:t>
            </a:r>
            <a:r>
              <a:rPr sz="1600" spc="-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ган</a:t>
            </a:r>
            <a:r>
              <a:rPr sz="16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иги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1600" spc="-1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ас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-1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ари</a:t>
            </a:r>
            <a:r>
              <a:rPr sz="16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-16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600" spc="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иш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868680" lvl="1" indent="-170815">
              <a:lnSpc>
                <a:spcPct val="100000"/>
              </a:lnSpc>
              <a:spcBef>
                <a:spcPts val="800"/>
              </a:spcBef>
              <a:buSzPct val="129000"/>
              <a:buFont typeface="Wingdings" panose="05000000000000000000"/>
              <a:buChar char=""/>
              <a:tabLst>
                <a:tab pos="869315" algn="l"/>
              </a:tabLst>
            </a:pPr>
            <a:r>
              <a:rPr sz="1400" spc="-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Х</a:t>
            </a:r>
            <a:r>
              <a:rPr sz="14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4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400" spc="9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им</a:t>
            </a:r>
            <a:r>
              <a:rPr sz="1400" spc="2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4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400" spc="4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-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4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400" spc="-114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400" spc="-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1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9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400" spc="10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ий</a:t>
            </a:r>
            <a:r>
              <a:rPr sz="1400" spc="-1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400" spc="-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400" spc="-9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ҳ</a:t>
            </a:r>
            <a:r>
              <a:rPr sz="14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400" spc="-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868680" lvl="1" indent="-170815">
              <a:lnSpc>
                <a:spcPct val="100000"/>
              </a:lnSpc>
              <a:spcBef>
                <a:spcPts val="630"/>
              </a:spcBef>
              <a:buSzPct val="129000"/>
              <a:buFont typeface="Wingdings" panose="05000000000000000000"/>
              <a:buChar char=""/>
              <a:tabLst>
                <a:tab pos="869315" algn="l"/>
              </a:tabLst>
            </a:pPr>
            <a:r>
              <a:rPr sz="1400" spc="7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400" spc="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400" spc="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1400" spc="-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10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б</a:t>
            </a:r>
            <a:r>
              <a:rPr sz="1400" spc="-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400" spc="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л</a:t>
            </a:r>
            <a:r>
              <a:rPr sz="1400" spc="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г</a:t>
            </a:r>
            <a:r>
              <a:rPr sz="1400" spc="-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4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</a:t>
            </a:r>
            <a:r>
              <a:rPr sz="1400" spc="-1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400" spc="7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ш</a:t>
            </a:r>
            <a:r>
              <a:rPr sz="14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о</a:t>
            </a:r>
            <a:r>
              <a:rPr sz="1400" spc="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нч</a:t>
            </a:r>
            <a:r>
              <a:rPr sz="1400" spc="-10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ва</a:t>
            </a:r>
            <a:r>
              <a:rPr sz="1400" spc="-13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у</a:t>
            </a:r>
            <a:r>
              <a:rPr sz="1400" spc="1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м</a:t>
            </a:r>
            <a:r>
              <a:rPr sz="1400" spc="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4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д</a:t>
            </a:r>
            <a:r>
              <a:rPr sz="1400" spc="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ни</a:t>
            </a:r>
            <a:r>
              <a:rPr sz="1400" spc="-10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-1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к</a:t>
            </a:r>
            <a:r>
              <a:rPr sz="1400" spc="-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ў</a:t>
            </a:r>
            <a:r>
              <a:rPr sz="1400" spc="8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р</a:t>
            </a:r>
            <a:r>
              <a:rPr sz="1400" spc="4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с</a:t>
            </a:r>
            <a:r>
              <a:rPr sz="1400" spc="-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а</a:t>
            </a:r>
            <a:r>
              <a:rPr sz="1400" spc="-5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</a:t>
            </a:r>
            <a:r>
              <a:rPr sz="1400" spc="6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и</a:t>
            </a:r>
            <a:r>
              <a:rPr sz="1400" spc="6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ш</a:t>
            </a:r>
            <a:endParaRPr sz="1400">
              <a:latin typeface="Verdana" panose="020B0604030504040204"/>
              <a:cs typeface="Verdana" panose="020B0604030504040204"/>
            </a:endParaRPr>
          </a:p>
          <a:p>
            <a:pPr marL="299085" marR="503555" indent="-287020">
              <a:lnSpc>
                <a:spcPct val="115000"/>
              </a:lnSpc>
              <a:spcBef>
                <a:spcPts val="640"/>
              </a:spcBef>
              <a:buClr>
                <a:srgbClr val="000000"/>
              </a:buClr>
              <a:buSzPct val="128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Барча</a:t>
            </a:r>
            <a:r>
              <a:rPr sz="1600" spc="-1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бўлаётган</a:t>
            </a:r>
            <a:r>
              <a:rPr sz="1600" spc="-1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муаммоларнинг</a:t>
            </a:r>
            <a:r>
              <a:rPr sz="1600" spc="-19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асл</a:t>
            </a:r>
            <a:r>
              <a:rPr sz="1600" spc="-13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сабаби</a:t>
            </a:r>
            <a:r>
              <a:rPr sz="1600" spc="-1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ўзингиз</a:t>
            </a:r>
            <a:r>
              <a:rPr sz="1600" spc="-19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эканлигингизни </a:t>
            </a:r>
            <a:r>
              <a:rPr sz="1600" spc="-5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англаш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299085" indent="-287020">
              <a:lnSpc>
                <a:spcPct val="100000"/>
              </a:lnSpc>
              <a:spcBef>
                <a:spcPts val="1085"/>
              </a:spcBef>
              <a:buClr>
                <a:srgbClr val="000000"/>
              </a:buClr>
              <a:buSzPct val="128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Яккама</a:t>
            </a:r>
            <a:r>
              <a:rPr sz="1600" spc="-1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якка</a:t>
            </a:r>
            <a:r>
              <a:rPr sz="1600" spc="-1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ҳолда</a:t>
            </a:r>
            <a:r>
              <a:rPr sz="1600" spc="-1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жазоланг</a:t>
            </a:r>
            <a:r>
              <a:rPr sz="1600" spc="-1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ва</a:t>
            </a:r>
            <a:r>
              <a:rPr sz="1600" spc="-15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8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омма</a:t>
            </a:r>
            <a:r>
              <a:rPr sz="1600" spc="-17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3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олдида</a:t>
            </a:r>
            <a:r>
              <a:rPr sz="1600" spc="-1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мукофотланг</a:t>
            </a:r>
            <a:r>
              <a:rPr sz="1600" spc="-19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(Punish</a:t>
            </a:r>
            <a:r>
              <a:rPr sz="1600" spc="-17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1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privately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299085">
              <a:lnSpc>
                <a:spcPct val="100000"/>
              </a:lnSpc>
              <a:spcBef>
                <a:spcPts val="285"/>
              </a:spcBef>
            </a:pPr>
            <a:r>
              <a:rPr sz="1600" spc="-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a</a:t>
            </a: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n</a:t>
            </a:r>
            <a:r>
              <a:rPr sz="1600" spc="9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d</a:t>
            </a:r>
            <a:r>
              <a:rPr sz="1600" spc="-1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-1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r</a:t>
            </a:r>
            <a:r>
              <a:rPr sz="1600" spc="-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e</a:t>
            </a:r>
            <a:r>
              <a:rPr sz="1600" spc="5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w</a:t>
            </a:r>
            <a:r>
              <a:rPr sz="1600" spc="4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a</a:t>
            </a:r>
            <a:r>
              <a:rPr sz="1600" spc="2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rd</a:t>
            </a:r>
            <a:r>
              <a:rPr sz="1600" spc="-1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600" spc="8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pu</a:t>
            </a:r>
            <a:r>
              <a:rPr sz="1600" spc="6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b</a:t>
            </a:r>
            <a:r>
              <a:rPr sz="1600" spc="-5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licl</a:t>
            </a:r>
            <a:r>
              <a:rPr sz="1600" spc="-2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y</a:t>
            </a:r>
            <a:r>
              <a:rPr sz="1600" spc="-200" dirty="0">
                <a:solidFill>
                  <a:srgbClr val="202429"/>
                </a:solidFill>
                <a:latin typeface="Verdana" panose="020B0604030504040204"/>
                <a:cs typeface="Verdana" panose="020B0604030504040204"/>
              </a:rPr>
              <a:t>)</a:t>
            </a:r>
            <a:endParaRPr sz="1600">
              <a:latin typeface="Verdana" panose="020B0604030504040204"/>
              <a:cs typeface="Verdana" panose="020B0604030504040204"/>
            </a:endParaRPr>
          </a:p>
          <a:p>
            <a:pPr marL="868680" lvl="1" indent="-170815">
              <a:lnSpc>
                <a:spcPct val="100000"/>
              </a:lnSpc>
              <a:spcBef>
                <a:spcPts val="805"/>
              </a:spcBef>
              <a:buSzPct val="129000"/>
              <a:buFont typeface="Wingdings" panose="05000000000000000000"/>
              <a:buChar char=""/>
              <a:tabLst>
                <a:tab pos="869315" algn="l"/>
              </a:tabLst>
            </a:pPr>
            <a:r>
              <a:rPr sz="1400" spc="3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Япония</a:t>
            </a:r>
            <a:r>
              <a:rPr sz="1400" spc="-120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 </a:t>
            </a:r>
            <a:r>
              <a:rPr sz="1400" spc="25" dirty="0">
                <a:solidFill>
                  <a:srgbClr val="2E5496"/>
                </a:solidFill>
                <a:latin typeface="Verdana" panose="020B0604030504040204"/>
                <a:cs typeface="Verdana" panose="020B0604030504040204"/>
              </a:rPr>
              <a:t>тажрибаси</a:t>
            </a:r>
            <a:endParaRPr sz="1400">
              <a:latin typeface="Verdana" panose="020B0604030504040204"/>
              <a:cs typeface="Verdana" panose="020B0604030504040204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79221" y="39370"/>
            <a:ext cx="79355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/>
              <a:t>«Ишга </a:t>
            </a:r>
            <a:r>
              <a:rPr sz="2400" spc="55" dirty="0"/>
              <a:t>бўлган</a:t>
            </a:r>
            <a:r>
              <a:rPr sz="2400" spc="10" dirty="0"/>
              <a:t> </a:t>
            </a:r>
            <a:r>
              <a:rPr sz="2400" spc="40" dirty="0"/>
              <a:t>иштиёқ»</a:t>
            </a:r>
            <a:r>
              <a:rPr sz="2400" spc="-55" dirty="0"/>
              <a:t> </a:t>
            </a:r>
            <a:r>
              <a:rPr sz="2400" spc="70" dirty="0"/>
              <a:t>қандай</a:t>
            </a:r>
            <a:r>
              <a:rPr sz="2400" spc="-5" dirty="0"/>
              <a:t> </a:t>
            </a:r>
            <a:r>
              <a:rPr sz="2400" spc="105" dirty="0"/>
              <a:t>ортиши</a:t>
            </a:r>
            <a:r>
              <a:rPr sz="2400" spc="5" dirty="0"/>
              <a:t> </a:t>
            </a:r>
            <a:r>
              <a:rPr sz="2400" spc="114" dirty="0"/>
              <a:t>мумкин</a:t>
            </a:r>
            <a:endParaRPr sz="24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235" dirty="0"/>
              <a:t>М</a:t>
            </a:r>
            <a:r>
              <a:rPr spc="75" dirty="0"/>
              <a:t>а</a:t>
            </a:r>
            <a:r>
              <a:rPr spc="125" dirty="0"/>
              <a:t>ш</a:t>
            </a:r>
            <a:r>
              <a:rPr spc="110" dirty="0"/>
              <a:t>қ</a:t>
            </a:r>
            <a:endParaRPr spc="110" dirty="0"/>
          </a:p>
        </p:txBody>
      </p:sp>
      <p:sp>
        <p:nvSpPr>
          <p:cNvPr id="3" name="object 3"/>
          <p:cNvSpPr txBox="1"/>
          <p:nvPr/>
        </p:nvSpPr>
        <p:spPr>
          <a:xfrm>
            <a:off x="1082446" y="1446656"/>
            <a:ext cx="6902450" cy="63754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811020" marR="5080" indent="-1798955">
              <a:lnSpc>
                <a:spcPts val="2280"/>
              </a:lnSpc>
              <a:spcBef>
                <a:spcPts val="385"/>
              </a:spcBef>
            </a:pPr>
            <a:r>
              <a:rPr sz="2100" b="1" spc="5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Компаниянгизга</a:t>
            </a:r>
            <a:r>
              <a:rPr sz="2100" b="1" spc="-12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100" b="1" spc="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қайси</a:t>
            </a:r>
            <a:r>
              <a:rPr sz="2100" b="1" spc="-5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100" b="1" spc="6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мотивация</a:t>
            </a:r>
            <a:r>
              <a:rPr sz="2100" b="1" spc="-114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100" b="1" spc="7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омилларини </a:t>
            </a:r>
            <a:r>
              <a:rPr sz="2100" b="1" spc="-60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100" b="1" spc="4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қўллашингиз</a:t>
            </a:r>
            <a:r>
              <a:rPr sz="2100" b="1" spc="-110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 </a:t>
            </a:r>
            <a:r>
              <a:rPr sz="2100" b="1" spc="75" dirty="0">
                <a:solidFill>
                  <a:srgbClr val="202429"/>
                </a:solidFill>
                <a:latin typeface="Tahoma" panose="020B0604030504040204"/>
                <a:cs typeface="Tahoma" panose="020B0604030504040204"/>
              </a:rPr>
              <a:t>мумкин?</a:t>
            </a:r>
            <a:endParaRPr sz="2100">
              <a:latin typeface="Tahoma" panose="020B0604030504040204"/>
              <a:cs typeface="Tahoma" panose="020B060403050404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4346</Words>
  <Application>WPS Presentation</Application>
  <PresentationFormat>Произвольный</PresentationFormat>
  <Paragraphs>193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1" baseType="lpstr">
      <vt:lpstr>Arial</vt:lpstr>
      <vt:lpstr>SimSun</vt:lpstr>
      <vt:lpstr>Wingdings</vt:lpstr>
      <vt:lpstr>Tahoma</vt:lpstr>
      <vt:lpstr>Arial</vt:lpstr>
      <vt:lpstr>Verdana</vt:lpstr>
      <vt:lpstr>Wingdings</vt:lpstr>
      <vt:lpstr>Arial MT</vt:lpstr>
      <vt:lpstr>Calibri</vt:lpstr>
      <vt:lpstr>Microsoft YaHei</vt:lpstr>
      <vt:lpstr>Arial Unicode MS</vt:lpstr>
      <vt:lpstr>Office Theme</vt:lpstr>
      <vt:lpstr>(Motivation)</vt:lpstr>
      <vt:lpstr>Мотивация бўйича Исломий тавсиялар</vt:lpstr>
      <vt:lpstr>иштиёқ ва қатъиятни уйғотади”</vt:lpstr>
      <vt:lpstr>Машқ</vt:lpstr>
      <vt:lpstr>Мотивация компания кўрсаткичларига тўғридан-  тўғри боғлиқ</vt:lpstr>
      <vt:lpstr>Мотивацияга боғлиқ назариялар</vt:lpstr>
      <vt:lpstr>Мотивация турлари</vt:lpstr>
      <vt:lpstr>Пул ва мотивация</vt:lpstr>
      <vt:lpstr>Мотивация турлари</vt:lpstr>
      <vt:lpstr>Ташқи Мотивация  Имтиёзлар (Benefits)</vt:lpstr>
      <vt:lpstr>Пуллик рағбатлантириш ва натижа</vt:lpstr>
      <vt:lpstr>Classic experiment on the Over-justification Hypothesis</vt:lpstr>
      <vt:lpstr>Ички Мотивация</vt:lpstr>
      <vt:lpstr>Мотивацияни ошириш йўллари</vt:lpstr>
      <vt:lpstr>Мотивацияни оширишга қўшимча тавсиялар</vt:lpstr>
      <vt:lpstr>PowerPoint 演示文稿</vt:lpstr>
      <vt:lpstr>Ишга иштиёқ</vt:lpstr>
      <vt:lpstr>«Ишга бўлган иштиёқ» қандай ортиши мумкин</vt:lpstr>
      <vt:lpstr>Машқ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МОТИВАЦИЯ (Motivation)</dc:title>
  <dc:creator/>
  <cp:lastModifiedBy>Komila Xamidova</cp:lastModifiedBy>
  <cp:revision>3</cp:revision>
  <dcterms:created xsi:type="dcterms:W3CDTF">2023-02-19T06:11:00Z</dcterms:created>
  <dcterms:modified xsi:type="dcterms:W3CDTF">2026-09-14T10:55:03Z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2022-10-30T05:00:00Z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2023-02-19T05:00:00Z</vt:filetime>
  </property>
  <property fmtid="{D5CDD505-2E9C-101B-9397-08002B2CF9AE}" pid="5" name="ICV">
    <vt:lpwstr>B81FEE89A1FA46A49B499BB062F2F215_12</vt:lpwstr>
  </property>
  <property fmtid="{D5CDD505-2E9C-101B-9397-08002B2CF9AE}" pid="6" name="KSOProductBuildVer">
    <vt:lpwstr>1049-12.1.0.28485</vt:lpwstr>
  </property>
</Properties>
</file>