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67" r:id="rId4"/>
    <p:sldId id="257" r:id="rId5"/>
    <p:sldId id="266" r:id="rId6"/>
    <p:sldId id="269" r:id="rId7"/>
    <p:sldId id="258" r:id="rId8"/>
    <p:sldId id="26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70" r:id="rId17"/>
  </p:sldIdLst>
  <p:sldSz cx="1219136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290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 showGuides="1">
      <p:cViewPr varScale="1">
        <p:scale>
          <a:sx n="124" d="100"/>
          <a:sy n="124" d="100"/>
        </p:scale>
        <p:origin x="-1512" y="-112"/>
      </p:cViewPr>
      <p:guideLst>
        <p:guide orient="horz" pos="2228"/>
        <p:guide pos="290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GIF"/><Relationship Id="rId1" Type="http://schemas.openxmlformats.org/officeDocument/2006/relationships/hyperlink" Target="javascript:void(0);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Rectangle 3"/>
          <p:cNvSpPr/>
          <p:nvPr/>
        </p:nvSpPr>
        <p:spPr>
          <a:xfrm>
            <a:off x="128016" y="128016"/>
            <a:ext cx="12060936" cy="6601968"/>
          </a:xfrm>
          <a:prstGeom prst="rect">
            <a:avLst/>
          </a:prstGeom>
          <a:solidFill>
            <a:srgbClr val="F1F9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8" name="TextBox 7"/>
          <p:cNvSpPr txBox="1"/>
          <p:nvPr/>
        </p:nvSpPr>
        <p:spPr>
          <a:xfrm>
            <a:off x="731520" y="1365250"/>
            <a:ext cx="5938520" cy="1845310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3000" b="1">
                <a:solidFill>
                  <a:srgbClr val="124369"/>
                </a:solidFill>
                <a:latin typeface="Times New Roman" panose="02020603050405020304"/>
              </a:rPr>
              <a:t>O‘QITUVCHILARDA
MEDIASAVODXONLIKNI SHAKLLANTIRISH</a:t>
            </a:r>
            <a:r>
              <a:rPr lang="en-US" sz="3000" b="1" cap="all">
                <a:solidFill>
                  <a:srgbClr val="124369"/>
                </a:solidFill>
                <a:uFillTx/>
                <a:latin typeface="Times New Roman" panose="02020603050405020304"/>
              </a:rPr>
              <a:t>da direktor o‘rinbosarining roli</a:t>
            </a:r>
            <a:endParaRPr lang="en-US" sz="3000" b="1" cap="all">
              <a:solidFill>
                <a:srgbClr val="124369"/>
              </a:solidFill>
              <a:uFillTx/>
              <a:latin typeface="Times New Roman" panose="020206030504050203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1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pic>
        <p:nvPicPr>
          <p:cNvPr id="27" name="Изображение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87870" y="965200"/>
            <a:ext cx="4433570" cy="5324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7690" y="196850"/>
            <a:ext cx="11182350" cy="63125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56692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1. Mediasavodxonlik: o‘qituvchiga qanday kompetensiya kerak?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13232" y="1600200"/>
            <a:ext cx="233172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6" name="TextBox 5"/>
          <p:cNvSpPr txBox="1"/>
          <p:nvPr/>
        </p:nvSpPr>
        <p:spPr>
          <a:xfrm>
            <a:off x="841248" y="1810512"/>
            <a:ext cx="2057400" cy="2743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258BC4"/>
                </a:solidFill>
                <a:latin typeface="Times New Roman" panose="02020603050405020304"/>
              </a:rPr>
              <a:t>TOPISH</a:t>
            </a:r>
            <a:endParaRPr sz="15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7824" y="2194560"/>
            <a:ext cx="1993392" cy="47548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Manbani izlash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4952" y="2029968"/>
            <a:ext cx="438912" cy="32004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2300" b="1">
                <a:solidFill>
                  <a:srgbClr val="258BC4"/>
                </a:solidFill>
                <a:latin typeface="Times New Roman" panose="02020603050405020304"/>
              </a:rPr>
              <a:t>→</a:t>
            </a:r>
            <a:endParaRPr sz="23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47872" y="1600200"/>
            <a:ext cx="233172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0" name="TextBox 9"/>
          <p:cNvSpPr txBox="1"/>
          <p:nvPr/>
        </p:nvSpPr>
        <p:spPr>
          <a:xfrm>
            <a:off x="3675887" y="1810512"/>
            <a:ext cx="2057400" cy="2743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379775"/>
                </a:solidFill>
                <a:latin typeface="Times New Roman" panose="02020603050405020304"/>
              </a:rPr>
              <a:t>TEKSHIRISH</a:t>
            </a:r>
            <a:endParaRPr sz="1500" b="1">
              <a:solidFill>
                <a:srgbClr val="379775"/>
              </a:solidFill>
              <a:latin typeface="Times New Roman" panose="0202060305040502030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12463" y="2194560"/>
            <a:ext cx="1993392" cy="47548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Faktni solishtirish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79592" y="2029968"/>
            <a:ext cx="438912" cy="32004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2300" b="1">
                <a:solidFill>
                  <a:srgbClr val="258BC4"/>
                </a:solidFill>
                <a:latin typeface="Times New Roman" panose="02020603050405020304"/>
              </a:rPr>
              <a:t>→</a:t>
            </a:r>
            <a:endParaRPr sz="23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82512" y="1600200"/>
            <a:ext cx="233172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4" name="TextBox 13"/>
          <p:cNvSpPr txBox="1"/>
          <p:nvPr/>
        </p:nvSpPr>
        <p:spPr>
          <a:xfrm>
            <a:off x="6510528" y="1810512"/>
            <a:ext cx="2057400" cy="2743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E89940"/>
                </a:solidFill>
                <a:latin typeface="Times New Roman" panose="02020603050405020304"/>
              </a:rPr>
              <a:t>YARATISH</a:t>
            </a:r>
            <a:endParaRPr sz="1500" b="1">
              <a:solidFill>
                <a:srgbClr val="E89940"/>
              </a:solidFill>
              <a:latin typeface="Times New Roman" panose="020206030504050203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47104" y="2194560"/>
            <a:ext cx="1993392" cy="47548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Media kontent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714232" y="2029968"/>
            <a:ext cx="438912" cy="32004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2300" b="1">
                <a:solidFill>
                  <a:srgbClr val="258BC4"/>
                </a:solidFill>
                <a:latin typeface="Times New Roman" panose="02020603050405020304"/>
              </a:rPr>
              <a:t>→</a:t>
            </a:r>
            <a:endParaRPr sz="23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9217152" y="1600200"/>
            <a:ext cx="2331720" cy="1417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8" name="TextBox 17"/>
          <p:cNvSpPr txBox="1"/>
          <p:nvPr/>
        </p:nvSpPr>
        <p:spPr>
          <a:xfrm>
            <a:off x="9345168" y="1810512"/>
            <a:ext cx="2057400" cy="2743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7460B9"/>
                </a:solidFill>
                <a:latin typeface="Times New Roman" panose="02020603050405020304"/>
              </a:rPr>
              <a:t>MAS’ULIYAT</a:t>
            </a:r>
            <a:endParaRPr sz="1500" b="1">
              <a:solidFill>
                <a:srgbClr val="7460B9"/>
              </a:solidFill>
              <a:latin typeface="Times New Roman" panose="020206030504050203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81744" y="2194560"/>
            <a:ext cx="1993392" cy="47548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Etika + xavfsizlik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31520" y="3429000"/>
            <a:ext cx="3474720" cy="2011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1" name="Oval 20"/>
          <p:cNvSpPr/>
          <p:nvPr/>
        </p:nvSpPr>
        <p:spPr>
          <a:xfrm>
            <a:off x="896112" y="3584448"/>
            <a:ext cx="502920" cy="502920"/>
          </a:xfrm>
          <a:prstGeom prst="ellipse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2" name="TextBox 21"/>
          <p:cNvSpPr txBox="1"/>
          <p:nvPr/>
        </p:nvSpPr>
        <p:spPr>
          <a:xfrm>
            <a:off x="896112" y="365760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1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17904" y="3575304"/>
            <a:ext cx="2578608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258BC4"/>
                </a:solidFill>
                <a:latin typeface="Times New Roman" panose="02020603050405020304"/>
              </a:rPr>
              <a:t>Axborot filtri</a:t>
            </a:r>
            <a:endParaRPr sz="155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14400" y="3995928"/>
            <a:ext cx="3108960" cy="129844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“Kim aytdi? Qachon? Qaysi dalilga tayangan? Boshqa manbada bormi?”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370832" y="3429000"/>
            <a:ext cx="3474720" cy="2011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6" name="Oval 25"/>
          <p:cNvSpPr/>
          <p:nvPr/>
        </p:nvSpPr>
        <p:spPr>
          <a:xfrm>
            <a:off x="4535424" y="3584448"/>
            <a:ext cx="502920" cy="502920"/>
          </a:xfrm>
          <a:prstGeom prst="ellipse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7" name="TextBox 26"/>
          <p:cNvSpPr txBox="1"/>
          <p:nvPr/>
        </p:nvSpPr>
        <p:spPr>
          <a:xfrm>
            <a:off x="4535424" y="365760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2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57216" y="3575304"/>
            <a:ext cx="2578608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379775"/>
                </a:solidFill>
                <a:latin typeface="Times New Roman" panose="02020603050405020304"/>
              </a:rPr>
              <a:t>Pedagogik filtr</a:t>
            </a:r>
            <a:endParaRPr sz="1550" b="1">
              <a:solidFill>
                <a:srgbClr val="379775"/>
              </a:solidFill>
              <a:latin typeface="Times New Roman" panose="0202060305040502030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53712" y="3995928"/>
            <a:ext cx="3108960" cy="129844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Media mazmuni dars maqsadi, yosh xususiyati va tarbiyaviy vazifaga mos bo‘lishi kerak.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8010144" y="3429000"/>
            <a:ext cx="3474720" cy="2011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1" name="Oval 30"/>
          <p:cNvSpPr/>
          <p:nvPr/>
        </p:nvSpPr>
        <p:spPr>
          <a:xfrm>
            <a:off x="8174736" y="3584448"/>
            <a:ext cx="502920" cy="502920"/>
          </a:xfrm>
          <a:prstGeom prst="ellipse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2" name="TextBox 31"/>
          <p:cNvSpPr txBox="1"/>
          <p:nvPr/>
        </p:nvSpPr>
        <p:spPr>
          <a:xfrm>
            <a:off x="8174736" y="365760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3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796528" y="3575304"/>
            <a:ext cx="2578608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E89940"/>
                </a:solidFill>
                <a:latin typeface="Times New Roman" panose="02020603050405020304"/>
              </a:rPr>
              <a:t>Raqamli etika</a:t>
            </a:r>
            <a:endParaRPr sz="1550" b="1">
              <a:solidFill>
                <a:srgbClr val="E89940"/>
              </a:solidFill>
              <a:latin typeface="Times New Roman" panose="0202060305040502030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193023" y="3995928"/>
            <a:ext cx="3108960" cy="129844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Mualliflik huquqi, shaxsiy ma’lumot, bolalar xavfsizligi va mas’uliyatli AI foydalanishi.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Ta’lim boshqaruvi • mediasavodxonlik • amaliy trening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2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rcRect l="27275" t="8301" r="26983" b="6345"/>
          <a:stretch>
            <a:fillRect/>
          </a:stretch>
        </p:blipFill>
        <p:spPr>
          <a:xfrm>
            <a:off x="459740" y="441325"/>
            <a:ext cx="11196955" cy="61366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535940" y="531495"/>
            <a:ext cx="10848975" cy="569277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Media savodxonlik — Axborotni izlash, tanqidiy tahlil qilish, ishonchliligini baholash va undan to'g'ri foydalanish ko'nikmasi.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Faktcheking — Tarqatilgan ma'lumot, fakt yoki xabarning rost-yolg'onligini rasmiy va ishonchli manbalar orqali tekshirish jarayoni.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Feyk xabar — Ommaga tarqatiladigan yolg'on, uydirma va odamlarni chalg'itishga qaratilgan noxolis axborot.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Dezinformatsiya — Odamlarni adashtirish va maqsadli chalg'itish uchun qasddan tarqatiladigan yolg'on axborot.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Misinformatsiya — Yolg'onligini bilmagan holda, adashib yoki xato sababli tarqatilgan nohaq axborot.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Generativ AI — Matn, rasm, kod va dars rejalarini avtomatik yaratuvchi sun'iy intellekt tizimlari (masalan, ChatGPT, Gemini).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Prompt injiniringi — Sun'iy intellekt tizimlariga aniq, to'g'ri va samarali buyruq (so'rov) berish san'ati.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Deepfake (Dipfeyk) — AI yordamida insonning yuzi yoki ovozini qalbakilashtirib yaratilgan soxta video, audio va rasmlar.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Klikbeyt — Foydalanuvchilar e'tiborini tortish va havolaga bosishga majbur qilish uchun ishlatiladigan oshirilgan sarlavhalar.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Raqamli iz — Insonning internetda qoldiradigan barcha faoliyat izlari (izohlar, qidiruvlar, yuklangan rasmlar).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Fishik (Phishing) — Shaxsiy ma'lumotlar, parollar yoki bank karta raqamlarini o'g'irlash uchun tuziladigan soxta veb-sayt va havolalar.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Aks-sado kamerasi — Algoritmlar sababli inson faqat o'z qarashlariga mos ma'lumotlarni ko'rib, biryoqlama dunyoqarashda qolib ketishi.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spcAft>
                <a:spcPct val="0"/>
              </a:spcAft>
            </a:pPr>
            <a:r>
              <a:rPr lang="en-US" altLang="ru-RU" sz="1400" b="1">
                <a:latin typeface="Times New Roman" panose="02020603050405020304" charset="0"/>
                <a:cs typeface="Times New Roman" panose="02020603050405020304" charset="0"/>
              </a:rPr>
              <a:t>Manipulyatsiya — Yashirin usullar va hissiyotlarga ta'sir o'tkazish orqali odamlarning fikri hamda qarorlarini boshqarish.</a:t>
            </a:r>
            <a:endParaRPr lang="en-US" altLang="ru-RU" sz="1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56692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2. Huquqiy asos: maktab mediasida nimalarga tayanamiz?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8368" y="1371600"/>
            <a:ext cx="10881360" cy="786384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6" name="Rounded Rectangle 5"/>
          <p:cNvSpPr/>
          <p:nvPr/>
        </p:nvSpPr>
        <p:spPr>
          <a:xfrm>
            <a:off x="786384" y="1490472"/>
            <a:ext cx="987552" cy="530352"/>
          </a:xfrm>
          <a:prstGeom prst="round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7" name="TextBox 6"/>
          <p:cNvSpPr txBox="1"/>
          <p:nvPr/>
        </p:nvSpPr>
        <p:spPr>
          <a:xfrm>
            <a:off x="786384" y="1618488"/>
            <a:ext cx="987552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FFFFFF"/>
                </a:solidFill>
                <a:latin typeface="Times New Roman" panose="02020603050405020304"/>
              </a:rPr>
              <a:t>O‘RQ-637</a:t>
            </a:r>
            <a:endParaRPr sz="11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21332" y="2363089"/>
            <a:ext cx="2011680" cy="229235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lang="en-US" sz="1100" b="1">
                <a:solidFill>
                  <a:srgbClr val="124369"/>
                </a:solidFill>
                <a:latin typeface="Times New Roman" panose="02020603050405020304"/>
              </a:rPr>
              <a:t>26.03.2026</a:t>
            </a:r>
            <a:endParaRPr lang="en-US" sz="11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47672" y="1728216"/>
            <a:ext cx="4297680" cy="26517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20" b="1">
                <a:solidFill>
                  <a:srgbClr val="124369"/>
                </a:solidFill>
                <a:latin typeface="Times New Roman" panose="02020603050405020304"/>
              </a:rPr>
              <a:t>“Ta’lim to‘g‘risida”gi Qonun</a:t>
            </a:r>
            <a:endParaRPr sz="12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27648" y="1490472"/>
            <a:ext cx="4956048" cy="521207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070" b="0">
                <a:solidFill>
                  <a:srgbClr val="253846"/>
                </a:solidFill>
                <a:latin typeface="Times New Roman" panose="02020603050405020304"/>
              </a:rPr>
              <a:t>Ta’lim jarayonini zamonaviy axborot-kommunikatsiya texnologiyalari bilan rivojlantirish uchun umumiy huquqiy zamin.</a:t>
            </a:r>
            <a:endParaRPr sz="107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22780" y="2599055"/>
            <a:ext cx="3895090" cy="509905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>
                <a:solidFill>
                  <a:srgbClr val="0064A9"/>
                </a:solidFill>
                <a:latin typeface="Times New Roman" panose="02020603050405020304" charset="0"/>
                <a:ea typeface="Helvetica Neue"/>
                <a:cs typeface="Times New Roman" panose="02020603050405020304" charset="0"/>
                <a:sym typeface="+mn-ea"/>
                <a:hlinkClick r:id="rId1" action="ppaction://hlinkfile"/>
              </a:rPr>
              <a:t>“Shaxsga</a:t>
            </a:r>
            <a:r>
              <a:rPr sz="1200">
                <a:solidFill>
                  <a:schemeClr val="tx1"/>
                </a:solidFill>
                <a:latin typeface="Times New Roman" panose="02020603050405020304" charset="0"/>
                <a:ea typeface="Helvetica Neue"/>
                <a:cs typeface="Times New Roman" panose="02020603050405020304" charset="0"/>
                <a:sym typeface="+mn-ea"/>
                <a:hlinkClick r:id="rId1" action="ppaction://hlinkfile"/>
              </a:rPr>
              <a:t> doir ma’lumotlar to‘g‘risida”gi O‘zbekiston Respublikasi Qonuniga o‘zgartirishlar va qo‘shimcha kiritish haqida</a:t>
            </a:r>
            <a:endParaRPr sz="1200">
              <a:solidFill>
                <a:schemeClr val="tx1"/>
              </a:solidFill>
              <a:latin typeface="Times New Roman" panose="02020603050405020304" charset="0"/>
              <a:ea typeface="Helvetica Neue"/>
              <a:cs typeface="Times New Roman" panose="02020603050405020304" charset="0"/>
              <a:sym typeface="+mn-ea"/>
              <a:hlinkClick r:id="rId1" action="ppaction://hlinkfile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86384" y="2441448"/>
            <a:ext cx="987552" cy="530352"/>
          </a:xfrm>
          <a:prstGeom prst="round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3" name="TextBox 12"/>
          <p:cNvSpPr txBox="1"/>
          <p:nvPr/>
        </p:nvSpPr>
        <p:spPr>
          <a:xfrm>
            <a:off x="786384" y="2569464"/>
            <a:ext cx="987552" cy="23876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FFFFFF"/>
                </a:solidFill>
                <a:latin typeface="Times New Roman" panose="02020603050405020304"/>
              </a:rPr>
              <a:t>O‘RQ-</a:t>
            </a:r>
            <a:r>
              <a:rPr lang="en-US" sz="1150" b="1">
                <a:solidFill>
                  <a:srgbClr val="FFFFFF"/>
                </a:solidFill>
                <a:latin typeface="Times New Roman" panose="02020603050405020304"/>
              </a:rPr>
              <a:t>1125</a:t>
            </a:r>
            <a:endParaRPr lang="en-US" sz="11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7648" y="2441448"/>
            <a:ext cx="4956048" cy="521207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070" b="0">
                <a:solidFill>
                  <a:srgbClr val="253846"/>
                </a:solidFill>
                <a:latin typeface="Times New Roman" panose="02020603050405020304"/>
              </a:rPr>
              <a:t>O‘quvchi va xodimlarning shaxsiy ma’lumotlarini ehtiyotkorlik bilan yig‘ish, saqlash va tarqatish.</a:t>
            </a:r>
            <a:endParaRPr sz="107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58368" y="3273552"/>
            <a:ext cx="10881360" cy="786384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8" name="Rounded Rectangle 17"/>
          <p:cNvSpPr/>
          <p:nvPr/>
        </p:nvSpPr>
        <p:spPr>
          <a:xfrm>
            <a:off x="786384" y="3392424"/>
            <a:ext cx="987552" cy="530352"/>
          </a:xfrm>
          <a:prstGeom prst="roundRect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9" name="TextBox 18"/>
          <p:cNvSpPr txBox="1"/>
          <p:nvPr/>
        </p:nvSpPr>
        <p:spPr>
          <a:xfrm>
            <a:off x="786384" y="3520440"/>
            <a:ext cx="987552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FFFFFF"/>
                </a:solidFill>
                <a:latin typeface="Times New Roman" panose="02020603050405020304"/>
              </a:rPr>
              <a:t>560-II</a:t>
            </a:r>
            <a:endParaRPr sz="11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47672" y="3374136"/>
            <a:ext cx="2011680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1">
                <a:solidFill>
                  <a:srgbClr val="124369"/>
                </a:solidFill>
                <a:latin typeface="Times New Roman" panose="02020603050405020304"/>
              </a:rPr>
              <a:t>11.12.2003</a:t>
            </a:r>
            <a:endParaRPr sz="11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47672" y="3630168"/>
            <a:ext cx="4297680" cy="26517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20" b="1">
                <a:solidFill>
                  <a:srgbClr val="124369"/>
                </a:solidFill>
                <a:latin typeface="Times New Roman" panose="02020603050405020304"/>
              </a:rPr>
              <a:t>“Axborotlashtirish to‘g‘risida”gi Qonun</a:t>
            </a:r>
            <a:endParaRPr sz="12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27648" y="3392424"/>
            <a:ext cx="4956048" cy="521207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070" b="0">
                <a:solidFill>
                  <a:srgbClr val="253846"/>
                </a:solidFill>
                <a:latin typeface="Times New Roman" panose="02020603050405020304"/>
              </a:rPr>
              <a:t>Axborot resurslari va axborot texnologiyalaridan foydalanishning umumiy huquqiy asoslari.</a:t>
            </a:r>
            <a:endParaRPr sz="107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58368" y="4224528"/>
            <a:ext cx="10881360" cy="786384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4" name="Rounded Rectangle 23"/>
          <p:cNvSpPr/>
          <p:nvPr/>
        </p:nvSpPr>
        <p:spPr>
          <a:xfrm>
            <a:off x="786384" y="4343400"/>
            <a:ext cx="987552" cy="530352"/>
          </a:xfrm>
          <a:prstGeom prst="roundRect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5" name="TextBox 24"/>
          <p:cNvSpPr txBox="1"/>
          <p:nvPr/>
        </p:nvSpPr>
        <p:spPr>
          <a:xfrm>
            <a:off x="786384" y="4471416"/>
            <a:ext cx="987552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FFFFFF"/>
                </a:solidFill>
                <a:latin typeface="Times New Roman" panose="02020603050405020304"/>
              </a:rPr>
              <a:t>O‘RQ-42</a:t>
            </a:r>
            <a:endParaRPr sz="11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47672" y="4325112"/>
            <a:ext cx="2011680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1">
                <a:solidFill>
                  <a:srgbClr val="124369"/>
                </a:solidFill>
                <a:latin typeface="Times New Roman" panose="02020603050405020304"/>
              </a:rPr>
              <a:t>20.07.2006</a:t>
            </a:r>
            <a:endParaRPr sz="11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947672" y="4581144"/>
            <a:ext cx="4297680" cy="26517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20" b="1">
                <a:solidFill>
                  <a:srgbClr val="124369"/>
                </a:solidFill>
                <a:latin typeface="Times New Roman" panose="02020603050405020304"/>
              </a:rPr>
              <a:t>“Mualliflik huquqi va turdosh huquqlar to‘g‘risida”gi Qonun</a:t>
            </a:r>
            <a:endParaRPr sz="12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27648" y="4343400"/>
            <a:ext cx="4956048" cy="521207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070" b="0">
                <a:solidFill>
                  <a:srgbClr val="253846"/>
                </a:solidFill>
                <a:latin typeface="Times New Roman" panose="02020603050405020304"/>
              </a:rPr>
              <a:t>Internetdagi foto, video, musiqa, matn va grafikani manba/ruxsat talablari asosida ishlatish.</a:t>
            </a:r>
            <a:endParaRPr sz="107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58368" y="5175504"/>
            <a:ext cx="10881360" cy="786384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0" name="Rounded Rectangle 29"/>
          <p:cNvSpPr/>
          <p:nvPr/>
        </p:nvSpPr>
        <p:spPr>
          <a:xfrm>
            <a:off x="786384" y="5294376"/>
            <a:ext cx="987552" cy="530352"/>
          </a:xfrm>
          <a:prstGeom prst="roundRect">
            <a:avLst/>
          </a:prstGeom>
          <a:solidFill>
            <a:srgbClr val="7460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1" name="TextBox 30"/>
          <p:cNvSpPr txBox="1"/>
          <p:nvPr/>
        </p:nvSpPr>
        <p:spPr>
          <a:xfrm>
            <a:off x="786384" y="5422392"/>
            <a:ext cx="987552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FFFFFF"/>
                </a:solidFill>
                <a:latin typeface="Times New Roman" panose="02020603050405020304"/>
              </a:rPr>
              <a:t>O‘RQ-443</a:t>
            </a:r>
            <a:endParaRPr sz="11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947672" y="5276088"/>
            <a:ext cx="2011680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1">
                <a:solidFill>
                  <a:srgbClr val="124369"/>
                </a:solidFill>
                <a:latin typeface="Times New Roman" panose="02020603050405020304"/>
              </a:rPr>
              <a:t>07.09.2017</a:t>
            </a:r>
            <a:endParaRPr sz="11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947672" y="5532120"/>
            <a:ext cx="4297680" cy="26517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20" b="1">
                <a:solidFill>
                  <a:srgbClr val="124369"/>
                </a:solidFill>
                <a:latin typeface="Times New Roman" panose="02020603050405020304"/>
              </a:rPr>
              <a:t>“Huquqiy axborotni tarqatish va undan foydalanishni ta’minlash to‘g‘risida”gi Qonun</a:t>
            </a:r>
            <a:endParaRPr sz="12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27648" y="5294376"/>
            <a:ext cx="4956048" cy="521207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070" b="0">
                <a:solidFill>
                  <a:srgbClr val="253846"/>
                </a:solidFill>
                <a:latin typeface="Times New Roman" panose="02020603050405020304"/>
              </a:rPr>
              <a:t>Huquqiy axborotni to‘g‘ri va tushunarli shaklda yetkazish madaniyatini kuchaytirish.</a:t>
            </a:r>
            <a:endParaRPr sz="107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Huquqiy manbalar: O‘zbekiston Respublikasi qonunlari va ta’lim tizimi rasmiy resurslari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3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pic>
        <p:nvPicPr>
          <p:cNvPr id="38" name="Изображение 37"/>
          <p:cNvPicPr/>
          <p:nvPr/>
        </p:nvPicPr>
        <p:blipFill>
          <a:blip r:embed="rId2"/>
          <a:stretch>
            <a:fillRect/>
          </a:stretch>
        </p:blipFill>
        <p:spPr>
          <a:xfrm>
            <a:off x="587692" y="2697163"/>
            <a:ext cx="152400" cy="180975"/>
          </a:xfrm>
          <a:prstGeom prst="rect">
            <a:avLst/>
          </a:prstGeom>
        </p:spPr>
      </p:pic>
      <p:pic>
        <p:nvPicPr>
          <p:cNvPr id="40" name="Изображение 39"/>
          <p:cNvPicPr/>
          <p:nvPr/>
        </p:nvPicPr>
        <p:blipFill>
          <a:blip r:embed="rId2"/>
          <a:stretch>
            <a:fillRect/>
          </a:stretch>
        </p:blipFill>
        <p:spPr>
          <a:xfrm>
            <a:off x="854392" y="2978150"/>
            <a:ext cx="152400" cy="180975"/>
          </a:xfrm>
          <a:prstGeom prst="rect">
            <a:avLst/>
          </a:prstGeom>
        </p:spPr>
      </p:pic>
      <p:pic>
        <p:nvPicPr>
          <p:cNvPr id="42" name="Изображение 41"/>
          <p:cNvPicPr/>
          <p:nvPr/>
        </p:nvPicPr>
        <p:blipFill>
          <a:blip r:embed="rId2"/>
          <a:stretch>
            <a:fillRect/>
          </a:stretch>
        </p:blipFill>
        <p:spPr>
          <a:xfrm>
            <a:off x="854392" y="2978150"/>
            <a:ext cx="152400" cy="180975"/>
          </a:xfrm>
          <a:prstGeom prst="rect">
            <a:avLst/>
          </a:prstGeom>
        </p:spPr>
      </p:pic>
      <p:sp>
        <p:nvSpPr>
          <p:cNvPr id="43" name="TextBox 7"/>
          <p:cNvSpPr txBox="1"/>
          <p:nvPr/>
        </p:nvSpPr>
        <p:spPr>
          <a:xfrm rot="10800000" flipV="1">
            <a:off x="2159000" y="1469390"/>
            <a:ext cx="2138045" cy="2209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no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1">
                <a:solidFill>
                  <a:srgbClr val="124369"/>
                </a:solidFill>
                <a:latin typeface="Times New Roman" panose="02020603050405020304"/>
              </a:rPr>
              <a:t>23.09.2020</a:t>
            </a:r>
            <a:endParaRPr sz="1100" b="1">
              <a:solidFill>
                <a:srgbClr val="124369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rcRect l="27650" t="24019" r="25514" b="5903"/>
          <a:stretch>
            <a:fillRect/>
          </a:stretch>
        </p:blipFill>
        <p:spPr>
          <a:xfrm>
            <a:off x="370840" y="162560"/>
            <a:ext cx="11727815" cy="647446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9297035" y="421894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ru-RU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45974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3. Direktor o‘rinbosarining  amaliy roli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2648" y="932688"/>
            <a:ext cx="10881360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5B707E"/>
                </a:solidFill>
                <a:latin typeface="Times New Roman" panose="02020603050405020304"/>
              </a:rPr>
              <a:t>Vazifa — o‘qituvchini media iste’molchidan media yaratuvchiga aylantirish</a:t>
            </a:r>
            <a:endParaRPr sz="12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58368" y="1325880"/>
            <a:ext cx="3401568" cy="17190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7" name="Oval 6"/>
          <p:cNvSpPr/>
          <p:nvPr/>
        </p:nvSpPr>
        <p:spPr>
          <a:xfrm>
            <a:off x="822959" y="1481328"/>
            <a:ext cx="502920" cy="502920"/>
          </a:xfrm>
          <a:prstGeom prst="ellipse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8" name="TextBox 7"/>
          <p:cNvSpPr txBox="1"/>
          <p:nvPr/>
        </p:nvSpPr>
        <p:spPr>
          <a:xfrm>
            <a:off x="822959" y="155448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01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44752" y="1472184"/>
            <a:ext cx="2505456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258BC4"/>
                </a:solidFill>
                <a:latin typeface="Times New Roman" panose="02020603050405020304"/>
              </a:rPr>
              <a:t>Diagnostika</a:t>
            </a:r>
            <a:endParaRPr sz="155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1247" y="1892807"/>
            <a:ext cx="3035808" cy="671195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b="0">
                <a:solidFill>
                  <a:srgbClr val="253846"/>
                </a:solidFill>
                <a:latin typeface="Times New Roman" panose="02020603050405020304"/>
              </a:rPr>
              <a:t>O‘qituvchilarning media va AI ehtiyojlarini aniqlash</a:t>
            </a:r>
            <a:endParaRPr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89120" y="1325880"/>
            <a:ext cx="3401568" cy="17190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2" name="Oval 11"/>
          <p:cNvSpPr/>
          <p:nvPr/>
        </p:nvSpPr>
        <p:spPr>
          <a:xfrm>
            <a:off x="4553712" y="1481328"/>
            <a:ext cx="502920" cy="502920"/>
          </a:xfrm>
          <a:prstGeom prst="ellipse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3" name="TextBox 12"/>
          <p:cNvSpPr txBox="1"/>
          <p:nvPr/>
        </p:nvSpPr>
        <p:spPr>
          <a:xfrm>
            <a:off x="4553712" y="155448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02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75504" y="1472184"/>
            <a:ext cx="2505456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379775"/>
                </a:solidFill>
                <a:latin typeface="Times New Roman" panose="02020603050405020304"/>
              </a:rPr>
              <a:t>Rejalashtirish</a:t>
            </a:r>
            <a:endParaRPr sz="1550" b="1">
              <a:solidFill>
                <a:srgbClr val="379775"/>
              </a:solidFill>
              <a:latin typeface="Times New Roman" panose="020206030504050203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72000" y="1892807"/>
            <a:ext cx="3035808" cy="60071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600" b="0">
                <a:solidFill>
                  <a:srgbClr val="253846"/>
                </a:solidFill>
                <a:latin typeface="Times New Roman" panose="02020603050405020304"/>
              </a:rPr>
              <a:t>Oylik media-treninglar </a:t>
            </a:r>
            <a:r>
              <a:rPr sz="1600" b="0">
                <a:solidFill>
                  <a:srgbClr val="253846"/>
                </a:solidFill>
                <a:latin typeface="Times New Roman" panose="02020603050405020304"/>
              </a:rPr>
              <a:t>va amaliy topshiriqlarni rejalash</a:t>
            </a:r>
            <a:endParaRPr sz="16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119872" y="1281430"/>
            <a:ext cx="3401568" cy="17190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7" name="Oval 16"/>
          <p:cNvSpPr/>
          <p:nvPr/>
        </p:nvSpPr>
        <p:spPr>
          <a:xfrm>
            <a:off x="8284464" y="1481328"/>
            <a:ext cx="502920" cy="502920"/>
          </a:xfrm>
          <a:prstGeom prst="ellipse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8" name="TextBox 17"/>
          <p:cNvSpPr txBox="1"/>
          <p:nvPr/>
        </p:nvSpPr>
        <p:spPr>
          <a:xfrm>
            <a:off x="8284464" y="155448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03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06256" y="1472184"/>
            <a:ext cx="2505456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E89940"/>
                </a:solidFill>
                <a:latin typeface="Times New Roman" panose="02020603050405020304"/>
              </a:rPr>
              <a:t>Mentorlik</a:t>
            </a:r>
            <a:endParaRPr sz="1550" b="1">
              <a:solidFill>
                <a:srgbClr val="E89940"/>
              </a:solidFill>
              <a:latin typeface="Times New Roman" panose="020206030504050203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2752" y="1892807"/>
            <a:ext cx="3035808" cy="1005839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253846"/>
                </a:solidFill>
                <a:latin typeface="Times New Roman" panose="02020603050405020304"/>
              </a:rPr>
              <a:t>Namuna dars, poster, video va infografikalarni jamoada ko‘paytirish</a:t>
            </a:r>
            <a:endParaRPr sz="125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58368" y="3474720"/>
            <a:ext cx="3401568" cy="17190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2" name="Oval 21"/>
          <p:cNvSpPr/>
          <p:nvPr/>
        </p:nvSpPr>
        <p:spPr>
          <a:xfrm>
            <a:off x="822959" y="3630168"/>
            <a:ext cx="502920" cy="502920"/>
          </a:xfrm>
          <a:prstGeom prst="ellipse">
            <a:avLst/>
          </a:prstGeom>
          <a:solidFill>
            <a:srgbClr val="7460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3" name="TextBox 22"/>
          <p:cNvSpPr txBox="1"/>
          <p:nvPr/>
        </p:nvSpPr>
        <p:spPr>
          <a:xfrm>
            <a:off x="822959" y="370332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04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44752" y="3621024"/>
            <a:ext cx="2505456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7460B9"/>
                </a:solidFill>
                <a:latin typeface="Times New Roman" panose="02020603050405020304"/>
              </a:rPr>
              <a:t>Tahrir</a:t>
            </a:r>
            <a:endParaRPr sz="1550" b="1">
              <a:solidFill>
                <a:srgbClr val="7460B9"/>
              </a:solidFill>
              <a:latin typeface="Times New Roman" panose="020206030504050203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41247" y="4041648"/>
            <a:ext cx="3035808" cy="530225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400" b="0">
                <a:solidFill>
                  <a:srgbClr val="253846"/>
                </a:solidFill>
                <a:latin typeface="Times New Roman" panose="02020603050405020304"/>
              </a:rPr>
              <a:t>Matn, manba, tasvir, audio va videoni nashrdan oldin tekshirish</a:t>
            </a:r>
            <a:endParaRPr sz="14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389120" y="3474720"/>
            <a:ext cx="3401568" cy="17190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7" name="Oval 26"/>
          <p:cNvSpPr/>
          <p:nvPr/>
        </p:nvSpPr>
        <p:spPr>
          <a:xfrm>
            <a:off x="4553712" y="3630168"/>
            <a:ext cx="502920" cy="502920"/>
          </a:xfrm>
          <a:prstGeom prst="ellipse">
            <a:avLst/>
          </a:prstGeom>
          <a:solidFill>
            <a:srgbClr val="D6575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8" name="TextBox 27"/>
          <p:cNvSpPr txBox="1"/>
          <p:nvPr/>
        </p:nvSpPr>
        <p:spPr>
          <a:xfrm>
            <a:off x="4553712" y="370332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05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75504" y="3621024"/>
            <a:ext cx="2505456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D65757"/>
                </a:solidFill>
                <a:latin typeface="Times New Roman" panose="02020603050405020304"/>
              </a:rPr>
              <a:t>Xavfsizlik</a:t>
            </a:r>
            <a:endParaRPr sz="1550" b="1">
              <a:solidFill>
                <a:srgbClr val="D65757"/>
              </a:solidFill>
              <a:latin typeface="Times New Roman" panose="0202060305040502030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21835" y="4041648"/>
            <a:ext cx="3035808" cy="98933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b="0">
                <a:solidFill>
                  <a:srgbClr val="253846"/>
                </a:solidFill>
                <a:latin typeface="Times New Roman" panose="02020603050405020304"/>
              </a:rPr>
              <a:t>Shaxsiy ma’lumot, mualliflik huquqi va bolalar xavfsizligiga rioya</a:t>
            </a:r>
            <a:endParaRPr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8119872" y="3474720"/>
            <a:ext cx="3401568" cy="171907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2" name="Oval 31"/>
          <p:cNvSpPr/>
          <p:nvPr/>
        </p:nvSpPr>
        <p:spPr>
          <a:xfrm>
            <a:off x="8284464" y="3630168"/>
            <a:ext cx="502920" cy="502920"/>
          </a:xfrm>
          <a:prstGeom prst="ellipse">
            <a:avLst/>
          </a:prstGeom>
          <a:solidFill>
            <a:srgbClr val="55BF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3" name="TextBox 32"/>
          <p:cNvSpPr txBox="1"/>
          <p:nvPr/>
        </p:nvSpPr>
        <p:spPr>
          <a:xfrm>
            <a:off x="8284464" y="3703320"/>
            <a:ext cx="502920" cy="228600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Times New Roman" panose="02020603050405020304"/>
              </a:rPr>
              <a:t>06</a:t>
            </a:r>
            <a:endParaRPr sz="12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906256" y="3621024"/>
            <a:ext cx="2505456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55BFE0"/>
                </a:solidFill>
                <a:latin typeface="Times New Roman" panose="02020603050405020304"/>
              </a:rPr>
              <a:t>Monitoring</a:t>
            </a:r>
            <a:endParaRPr sz="1550" b="1">
              <a:solidFill>
                <a:srgbClr val="55BFE0"/>
              </a:solidFill>
              <a:latin typeface="Times New Roman" panose="0202060305040502030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302752" y="4041648"/>
            <a:ext cx="3035808" cy="883285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600" b="0">
                <a:solidFill>
                  <a:srgbClr val="253846"/>
                </a:solidFill>
                <a:latin typeface="Times New Roman" panose="02020603050405020304"/>
              </a:rPr>
              <a:t>Media mahsulot soni emas, uning ta’limiy va tarbiyaviy ta’sirini baholash</a:t>
            </a:r>
            <a:endParaRPr sz="16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822960" y="5742432"/>
            <a:ext cx="10561320" cy="475488"/>
          </a:xfrm>
          <a:prstGeom prst="roundRect">
            <a:avLst/>
          </a:prstGeom>
          <a:solidFill>
            <a:srgbClr val="1243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7" name="TextBox 36"/>
          <p:cNvSpPr txBox="1"/>
          <p:nvPr/>
        </p:nvSpPr>
        <p:spPr>
          <a:xfrm>
            <a:off x="1005840" y="5852160"/>
            <a:ext cx="1014984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20" b="1">
                <a:solidFill>
                  <a:srgbClr val="FFFFFF"/>
                </a:solidFill>
                <a:latin typeface="Times New Roman" panose="02020603050405020304"/>
              </a:rPr>
              <a:t>Rahbarning eng kuchli vositasi — nazorat emas, o‘zi namuna bo‘ladigan media madaniyatidir.</a:t>
            </a:r>
            <a:endParaRPr sz="122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Ta’lim boshqaruvi • mediasavodxonlik • amaliy trening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4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56692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4. Maktabda mediasavodxonlikni rivojlantirish: 30 kunlik mini-model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Oval 4"/>
          <p:cNvSpPr/>
          <p:nvPr/>
        </p:nvSpPr>
        <p:spPr>
          <a:xfrm>
            <a:off x="621792" y="1417320"/>
            <a:ext cx="612648" cy="612648"/>
          </a:xfrm>
          <a:prstGeom prst="ellipse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6" name="TextBox 5"/>
          <p:cNvSpPr txBox="1"/>
          <p:nvPr/>
        </p:nvSpPr>
        <p:spPr>
          <a:xfrm>
            <a:off x="621792" y="1517904"/>
            <a:ext cx="612648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Times New Roman" panose="02020603050405020304"/>
              </a:rPr>
              <a:t>10</a:t>
            </a:r>
            <a:endParaRPr sz="13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71600" y="1408176"/>
            <a:ext cx="2011680" cy="29260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Aniqlash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728216"/>
            <a:ext cx="2011680" cy="60350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30" b="0">
                <a:solidFill>
                  <a:srgbClr val="253846"/>
                </a:solidFill>
                <a:latin typeface="Times New Roman" panose="02020603050405020304"/>
              </a:rPr>
              <a:t>So‘rovnoma + media portfel tahlili</a:t>
            </a:r>
            <a:endParaRPr sz="113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4425696" y="1417320"/>
            <a:ext cx="612648" cy="612648"/>
          </a:xfrm>
          <a:prstGeom prst="ellipse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0" name="TextBox 9"/>
          <p:cNvSpPr txBox="1"/>
          <p:nvPr/>
        </p:nvSpPr>
        <p:spPr>
          <a:xfrm>
            <a:off x="4425696" y="1517904"/>
            <a:ext cx="612648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Times New Roman" panose="02020603050405020304"/>
              </a:rPr>
              <a:t>20</a:t>
            </a:r>
            <a:endParaRPr sz="13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75504" y="1408176"/>
            <a:ext cx="2011680" cy="29260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O‘rgatish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75504" y="1728216"/>
            <a:ext cx="2011680" cy="60350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30" b="0">
                <a:solidFill>
                  <a:srgbClr val="253846"/>
                </a:solidFill>
                <a:latin typeface="Times New Roman" panose="02020603050405020304"/>
              </a:rPr>
              <a:t>Feyk, manba, xavfsizlik, mualliflik</a:t>
            </a:r>
            <a:endParaRPr sz="113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229600" y="1417320"/>
            <a:ext cx="612648" cy="612648"/>
          </a:xfrm>
          <a:prstGeom prst="ellipse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4" name="TextBox 13"/>
          <p:cNvSpPr txBox="1"/>
          <p:nvPr/>
        </p:nvSpPr>
        <p:spPr>
          <a:xfrm>
            <a:off x="8229600" y="1517904"/>
            <a:ext cx="612648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Times New Roman" panose="02020603050405020304"/>
              </a:rPr>
              <a:t>30</a:t>
            </a:r>
            <a:endParaRPr sz="13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979408" y="1408176"/>
            <a:ext cx="2011680" cy="29260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Yaratish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79408" y="1728216"/>
            <a:ext cx="2011680" cy="60350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30" b="0">
                <a:solidFill>
                  <a:srgbClr val="253846"/>
                </a:solidFill>
                <a:latin typeface="Times New Roman" panose="02020603050405020304"/>
              </a:rPr>
              <a:t>Poster → infografika → 30 soniyalik video</a:t>
            </a:r>
            <a:endParaRPr sz="113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21792" y="3566160"/>
            <a:ext cx="612648" cy="612648"/>
          </a:xfrm>
          <a:prstGeom prst="ellipse">
            <a:avLst/>
          </a:prstGeom>
          <a:solidFill>
            <a:srgbClr val="7460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8" name="TextBox 17"/>
          <p:cNvSpPr txBox="1"/>
          <p:nvPr/>
        </p:nvSpPr>
        <p:spPr>
          <a:xfrm>
            <a:off x="621792" y="3666744"/>
            <a:ext cx="612648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Times New Roman" panose="02020603050405020304"/>
              </a:rPr>
              <a:t>40</a:t>
            </a:r>
            <a:endParaRPr sz="13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71600" y="3557016"/>
            <a:ext cx="2011680" cy="29260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Tahrirlash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71600" y="3877056"/>
            <a:ext cx="2011680" cy="60350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30" b="0">
                <a:solidFill>
                  <a:srgbClr val="253846"/>
                </a:solidFill>
                <a:latin typeface="Times New Roman" panose="02020603050405020304"/>
              </a:rPr>
              <a:t>“3 filtr”: fakt • til • huquq</a:t>
            </a:r>
            <a:endParaRPr sz="113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425696" y="3566160"/>
            <a:ext cx="612648" cy="612648"/>
          </a:xfrm>
          <a:prstGeom prst="ellipse">
            <a:avLst/>
          </a:prstGeom>
          <a:solidFill>
            <a:srgbClr val="55BF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2" name="TextBox 21"/>
          <p:cNvSpPr txBox="1"/>
          <p:nvPr/>
        </p:nvSpPr>
        <p:spPr>
          <a:xfrm>
            <a:off x="4425696" y="3666744"/>
            <a:ext cx="612648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Times New Roman" panose="02020603050405020304"/>
              </a:rPr>
              <a:t>50</a:t>
            </a:r>
            <a:endParaRPr sz="13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75504" y="3557016"/>
            <a:ext cx="2011680" cy="29260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Nashr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75504" y="3877056"/>
            <a:ext cx="2011680" cy="60350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30" b="0">
                <a:solidFill>
                  <a:srgbClr val="253846"/>
                </a:solidFill>
                <a:latin typeface="Times New Roman" panose="02020603050405020304"/>
              </a:rPr>
              <a:t>Maktab kanali / tadbir / sinf platformasi</a:t>
            </a:r>
            <a:endParaRPr sz="113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8229600" y="3566160"/>
            <a:ext cx="612648" cy="612648"/>
          </a:xfrm>
          <a:prstGeom prst="ellipse">
            <a:avLst/>
          </a:prstGeom>
          <a:solidFill>
            <a:srgbClr val="D6575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6" name="TextBox 25"/>
          <p:cNvSpPr txBox="1"/>
          <p:nvPr/>
        </p:nvSpPr>
        <p:spPr>
          <a:xfrm>
            <a:off x="8229600" y="3666744"/>
            <a:ext cx="612648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Times New Roman" panose="02020603050405020304"/>
              </a:rPr>
              <a:t>60</a:t>
            </a:r>
            <a:endParaRPr sz="13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979408" y="3557016"/>
            <a:ext cx="2011680" cy="29260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Baholash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979408" y="3877056"/>
            <a:ext cx="2011680" cy="60350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30" b="0">
                <a:solidFill>
                  <a:srgbClr val="253846"/>
                </a:solidFill>
                <a:latin typeface="Times New Roman" panose="02020603050405020304"/>
              </a:rPr>
              <a:t>Ko‘rish emas: foyda, ishtirok, qayta aloqa</a:t>
            </a:r>
            <a:endParaRPr sz="113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5800" y="5623560"/>
            <a:ext cx="10808208" cy="438912"/>
          </a:xfrm>
          <a:prstGeom prst="roundRect">
            <a:avLst/>
          </a:prstGeom>
          <a:solidFill>
            <a:srgbClr val="D7EFF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0" name="TextBox 29"/>
          <p:cNvSpPr txBox="1"/>
          <p:nvPr/>
        </p:nvSpPr>
        <p:spPr>
          <a:xfrm>
            <a:off x="822960" y="5733288"/>
            <a:ext cx="178308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20" b="1">
                <a:solidFill>
                  <a:srgbClr val="124369"/>
                </a:solidFill>
                <a:latin typeface="Times New Roman" panose="02020603050405020304"/>
              </a:rPr>
              <a:t>1–5 kun</a:t>
            </a:r>
            <a:endParaRPr sz="10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07791" y="5733288"/>
            <a:ext cx="178308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20" b="1">
                <a:solidFill>
                  <a:srgbClr val="124369"/>
                </a:solidFill>
                <a:latin typeface="Times New Roman" panose="02020603050405020304"/>
              </a:rPr>
              <a:t>6–10 kun</a:t>
            </a:r>
            <a:endParaRPr sz="10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92624" y="5733288"/>
            <a:ext cx="178308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20" b="1">
                <a:solidFill>
                  <a:srgbClr val="124369"/>
                </a:solidFill>
                <a:latin typeface="Times New Roman" panose="02020603050405020304"/>
              </a:rPr>
              <a:t>11–20 kun</a:t>
            </a:r>
            <a:endParaRPr sz="10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77456" y="5733288"/>
            <a:ext cx="178308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20" b="1">
                <a:solidFill>
                  <a:srgbClr val="124369"/>
                </a:solidFill>
                <a:latin typeface="Times New Roman" panose="02020603050405020304"/>
              </a:rPr>
              <a:t>21–25 kun</a:t>
            </a:r>
            <a:endParaRPr sz="10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62288" y="5733288"/>
            <a:ext cx="178308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20" b="1">
                <a:solidFill>
                  <a:srgbClr val="124369"/>
                </a:solidFill>
                <a:latin typeface="Times New Roman" panose="02020603050405020304"/>
              </a:rPr>
              <a:t>26–30 kun</a:t>
            </a:r>
            <a:endParaRPr sz="102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Ta’lim boshqaruvi • mediasavodxonlik • amaliy trening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5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56692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5. Tezkor AI va saytlar: qaysi vosita nimaga mos?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66928" y="1344168"/>
            <a:ext cx="3456432" cy="1737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6" name="Rounded Rectangle 5"/>
          <p:cNvSpPr/>
          <p:nvPr/>
        </p:nvSpPr>
        <p:spPr>
          <a:xfrm>
            <a:off x="731520" y="1499616"/>
            <a:ext cx="749808" cy="566928"/>
          </a:xfrm>
          <a:prstGeom prst="round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7" name="TextBox 6"/>
          <p:cNvSpPr txBox="1"/>
          <p:nvPr/>
        </p:nvSpPr>
        <p:spPr>
          <a:xfrm>
            <a:off x="731520" y="1563624"/>
            <a:ext cx="749808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CA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91056" y="1490472"/>
            <a:ext cx="2267711" cy="28346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Canva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91056" y="1783080"/>
            <a:ext cx="2267711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80" b="1">
                <a:solidFill>
                  <a:srgbClr val="258BC4"/>
                </a:solidFill>
                <a:latin typeface="Times New Roman" panose="02020603050405020304"/>
              </a:rPr>
              <a:t>Dizayn + AI</a:t>
            </a:r>
            <a:endParaRPr sz="98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1520" y="2167128"/>
            <a:ext cx="3127248" cy="786383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Taqdimot, poster, video, infografika; Magic Media va Magic Design.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61688" y="1344168"/>
            <a:ext cx="3456432" cy="1737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2" name="Rounded Rectangle 11"/>
          <p:cNvSpPr/>
          <p:nvPr/>
        </p:nvSpPr>
        <p:spPr>
          <a:xfrm>
            <a:off x="4526280" y="1499616"/>
            <a:ext cx="749808" cy="566928"/>
          </a:xfrm>
          <a:prstGeom prst="roundRect">
            <a:avLst/>
          </a:prstGeom>
          <a:solidFill>
            <a:srgbClr val="7460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3" name="TextBox 12"/>
          <p:cNvSpPr txBox="1"/>
          <p:nvPr/>
        </p:nvSpPr>
        <p:spPr>
          <a:xfrm>
            <a:off x="4526280" y="1609344"/>
            <a:ext cx="749808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GA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5816" y="1490472"/>
            <a:ext cx="2267711" cy="28346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Gamma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85816" y="1783080"/>
            <a:ext cx="2267711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80" b="1">
                <a:solidFill>
                  <a:srgbClr val="7460B9"/>
                </a:solidFill>
                <a:latin typeface="Times New Roman" panose="02020603050405020304"/>
              </a:rPr>
              <a:t>Taqdimot</a:t>
            </a:r>
            <a:endParaRPr sz="980" b="1">
              <a:solidFill>
                <a:srgbClr val="7460B9"/>
              </a:solidFill>
              <a:latin typeface="Times New Roman" panose="020206030504050203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26280" y="2167128"/>
            <a:ext cx="3127248" cy="786383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Matn yoki reja → strukturali AI taqdimot; PPT/PDF eksport.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156448" y="1344168"/>
            <a:ext cx="3456432" cy="1737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8" name="Rounded Rectangle 17"/>
          <p:cNvSpPr/>
          <p:nvPr/>
        </p:nvSpPr>
        <p:spPr>
          <a:xfrm>
            <a:off x="8321040" y="1499616"/>
            <a:ext cx="749808" cy="566928"/>
          </a:xfrm>
          <a:prstGeom prst="roundRect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9" name="TextBox 18"/>
          <p:cNvSpPr txBox="1"/>
          <p:nvPr/>
        </p:nvSpPr>
        <p:spPr>
          <a:xfrm>
            <a:off x="8321040" y="1609344"/>
            <a:ext cx="749808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AD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80576" y="1490472"/>
            <a:ext cx="2267711" cy="28346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Adobe Express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80576" y="1783080"/>
            <a:ext cx="2267711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80" b="1">
                <a:solidFill>
                  <a:srgbClr val="E89940"/>
                </a:solidFill>
                <a:latin typeface="Times New Roman" panose="02020603050405020304"/>
              </a:rPr>
              <a:t>Infografika</a:t>
            </a:r>
            <a:endParaRPr sz="980" b="1">
              <a:solidFill>
                <a:srgbClr val="E89940"/>
              </a:solidFill>
              <a:latin typeface="Times New Roman" panose="020206030504050203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321040" y="2167128"/>
            <a:ext cx="3127248" cy="786383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Infografika, poster va generativ AI orqali vizual yaratish.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66928" y="3483863"/>
            <a:ext cx="3456432" cy="1737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4" name="Rounded Rectangle 23"/>
          <p:cNvSpPr/>
          <p:nvPr/>
        </p:nvSpPr>
        <p:spPr>
          <a:xfrm>
            <a:off x="731520" y="3639311"/>
            <a:ext cx="749808" cy="566928"/>
          </a:xfrm>
          <a:prstGeom prst="roundRect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5" name="TextBox 24"/>
          <p:cNvSpPr txBox="1"/>
          <p:nvPr/>
        </p:nvSpPr>
        <p:spPr>
          <a:xfrm>
            <a:off x="731520" y="3749039"/>
            <a:ext cx="749808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CA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91056" y="3630168"/>
            <a:ext cx="2267711" cy="28346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CapCut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91056" y="3922775"/>
            <a:ext cx="2267711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80" b="1">
                <a:solidFill>
                  <a:srgbClr val="379775"/>
                </a:solidFill>
                <a:latin typeface="Times New Roman" panose="02020603050405020304"/>
              </a:rPr>
              <a:t>Mobil video</a:t>
            </a:r>
            <a:endParaRPr sz="980" b="1">
              <a:solidFill>
                <a:srgbClr val="379775"/>
              </a:solidFill>
              <a:latin typeface="Times New Roman" panose="020206030504050203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31520" y="4306824"/>
            <a:ext cx="3127248" cy="786383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Qisqa ta’limiy video, subtitr, montaj va mobilografiya.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4361688" y="3483863"/>
            <a:ext cx="3456432" cy="1737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0" name="Rounded Rectangle 29"/>
          <p:cNvSpPr/>
          <p:nvPr/>
        </p:nvSpPr>
        <p:spPr>
          <a:xfrm>
            <a:off x="4526280" y="3639311"/>
            <a:ext cx="749808" cy="566928"/>
          </a:xfrm>
          <a:prstGeom prst="roundRect">
            <a:avLst/>
          </a:prstGeom>
          <a:solidFill>
            <a:srgbClr val="55BF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1" name="TextBox 30"/>
          <p:cNvSpPr txBox="1"/>
          <p:nvPr/>
        </p:nvSpPr>
        <p:spPr>
          <a:xfrm>
            <a:off x="4526280" y="3749039"/>
            <a:ext cx="749808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PI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385816" y="3630168"/>
            <a:ext cx="2267711" cy="28346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Piktochart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85816" y="3922775"/>
            <a:ext cx="2267711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80" b="1">
                <a:solidFill>
                  <a:srgbClr val="55BFE0"/>
                </a:solidFill>
                <a:latin typeface="Times New Roman" panose="02020603050405020304"/>
              </a:rPr>
              <a:t>Infografika</a:t>
            </a:r>
            <a:endParaRPr sz="980" b="1">
              <a:solidFill>
                <a:srgbClr val="55BFE0"/>
              </a:solidFill>
              <a:latin typeface="Times New Roman" panose="0202060305040502030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26280" y="4306824"/>
            <a:ext cx="3127248" cy="786383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Ma’lumotni vizual hikoya, grafik va infografikaga aylantirish.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8156448" y="3483863"/>
            <a:ext cx="3456432" cy="17373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6" name="Rounded Rectangle 35"/>
          <p:cNvSpPr/>
          <p:nvPr/>
        </p:nvSpPr>
        <p:spPr>
          <a:xfrm>
            <a:off x="8321040" y="3639311"/>
            <a:ext cx="749808" cy="566928"/>
          </a:xfrm>
          <a:prstGeom prst="roundRect">
            <a:avLst/>
          </a:prstGeom>
          <a:solidFill>
            <a:srgbClr val="1243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7" name="TextBox 36"/>
          <p:cNvSpPr txBox="1"/>
          <p:nvPr/>
        </p:nvSpPr>
        <p:spPr>
          <a:xfrm>
            <a:off x="8321040" y="3749039"/>
            <a:ext cx="749808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CH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180576" y="3630168"/>
            <a:ext cx="2267711" cy="28346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450" b="1">
                <a:solidFill>
                  <a:srgbClr val="124369"/>
                </a:solidFill>
                <a:latin typeface="Times New Roman" panose="02020603050405020304"/>
              </a:rPr>
              <a:t>ChatGPT</a:t>
            </a:r>
            <a:endParaRPr sz="14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180576" y="3922775"/>
            <a:ext cx="2267711" cy="23774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80" b="1">
                <a:solidFill>
                  <a:srgbClr val="124369"/>
                </a:solidFill>
                <a:latin typeface="Times New Roman" panose="02020603050405020304"/>
              </a:rPr>
              <a:t>Ssenariy + g‘oya</a:t>
            </a:r>
            <a:endParaRPr sz="98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321040" y="4306824"/>
            <a:ext cx="3127248" cy="786383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Prompt, reja, savol, test, ssenariy va tahrir uchun yordamchi.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31520" y="5879592"/>
            <a:ext cx="10698480" cy="256032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D65757"/>
                </a:solidFill>
                <a:latin typeface="Times New Roman" panose="02020603050405020304"/>
              </a:rPr>
              <a:t>Eslatma: AI bergan matn va faktlar o‘qituvchi tomonidan tekshiriladi; tayyor kontentni ko‘r-ko‘rona nashr etish tavsiya etilmaydi.</a:t>
            </a:r>
            <a:endParaRPr sz="1150" b="1">
              <a:solidFill>
                <a:srgbClr val="D65757"/>
              </a:solidFill>
              <a:latin typeface="Times New Roman" panose="0202060305040502030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AI manbalari: Canva Education, Gamma, Adobe Express, CapCut rasmiy sahifalari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6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56692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6. Mobilografiya: ta’limiy videoni telefonda chiroyli yaratish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41248" y="1417320"/>
            <a:ext cx="2880360" cy="4251960"/>
          </a:xfrm>
          <a:prstGeom prst="roundRect">
            <a:avLst/>
          </a:prstGeom>
          <a:solidFill>
            <a:srgbClr val="1243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6" name="Rounded Rectangle 5"/>
          <p:cNvSpPr/>
          <p:nvPr/>
        </p:nvSpPr>
        <p:spPr>
          <a:xfrm>
            <a:off x="1005840" y="1618488"/>
            <a:ext cx="2551176" cy="3776472"/>
          </a:xfrm>
          <a:prstGeom prst="roundRect">
            <a:avLst/>
          </a:prstGeom>
          <a:solidFill>
            <a:srgbClr val="F1F9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7" name="Oval 6"/>
          <p:cNvSpPr/>
          <p:nvPr/>
        </p:nvSpPr>
        <p:spPr>
          <a:xfrm>
            <a:off x="2199132" y="1490472"/>
            <a:ext cx="164592" cy="164592"/>
          </a:xfrm>
          <a:prstGeom prst="ellipse">
            <a:avLst/>
          </a:prstGeom>
          <a:solidFill>
            <a:srgbClr val="7887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8" name="Rounded Rectangle 7"/>
          <p:cNvSpPr/>
          <p:nvPr/>
        </p:nvSpPr>
        <p:spPr>
          <a:xfrm>
            <a:off x="1024128" y="1856231"/>
            <a:ext cx="2514600" cy="5486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9" name="TextBox 8"/>
          <p:cNvSpPr txBox="1"/>
          <p:nvPr/>
        </p:nvSpPr>
        <p:spPr>
          <a:xfrm>
            <a:off x="1170432" y="1965960"/>
            <a:ext cx="2212848" cy="24688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124369"/>
                </a:solidFill>
                <a:latin typeface="Times New Roman" panose="02020603050405020304"/>
              </a:rPr>
              <a:t>“Feyk xabarni 3 qadamda tekshiring”</a:t>
            </a:r>
            <a:endParaRPr sz="11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70432" y="2633472"/>
            <a:ext cx="2212848" cy="1417320"/>
          </a:xfrm>
          <a:prstGeom prst="rect">
            <a:avLst/>
          </a:prstGeom>
          <a:solidFill>
            <a:srgbClr val="BEDCE8"/>
          </a:solidFill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1" name="Oval 10"/>
          <p:cNvSpPr/>
          <p:nvPr/>
        </p:nvSpPr>
        <p:spPr>
          <a:xfrm>
            <a:off x="1879092" y="2907792"/>
            <a:ext cx="445770" cy="445770"/>
          </a:xfrm>
          <a:prstGeom prst="ellipse">
            <a:avLst/>
          </a:prstGeom>
          <a:solidFill>
            <a:srgbClr val="EFCAA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2" name="Rounded Rectangle 11"/>
          <p:cNvSpPr/>
          <p:nvPr/>
        </p:nvSpPr>
        <p:spPr>
          <a:xfrm>
            <a:off x="1789938" y="3332988"/>
            <a:ext cx="651509" cy="1062990"/>
          </a:xfrm>
          <a:prstGeom prst="round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3" name="Rounded Rectangle 12"/>
          <p:cNvSpPr/>
          <p:nvPr/>
        </p:nvSpPr>
        <p:spPr>
          <a:xfrm>
            <a:off x="2496312" y="3216402"/>
            <a:ext cx="377190" cy="720090"/>
          </a:xfrm>
          <a:prstGeom prst="roundRect">
            <a:avLst/>
          </a:prstGeom>
          <a:solidFill>
            <a:srgbClr val="1243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4" name="Rectangle 13"/>
          <p:cNvSpPr/>
          <p:nvPr/>
        </p:nvSpPr>
        <p:spPr>
          <a:xfrm>
            <a:off x="2544318" y="3298698"/>
            <a:ext cx="281178" cy="514350"/>
          </a:xfrm>
          <a:prstGeom prst="rect">
            <a:avLst/>
          </a:prstGeom>
          <a:solidFill>
            <a:srgbClr val="E6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5" name="Isosceles Triangle 14"/>
          <p:cNvSpPr/>
          <p:nvPr/>
        </p:nvSpPr>
        <p:spPr>
          <a:xfrm rot="5400000">
            <a:off x="2640330" y="3435858"/>
            <a:ext cx="123444" cy="150876"/>
          </a:xfrm>
          <a:prstGeom prst="triangle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6" name="Rounded Rectangle 15"/>
          <p:cNvSpPr/>
          <p:nvPr/>
        </p:nvSpPr>
        <p:spPr>
          <a:xfrm>
            <a:off x="1515618" y="3627882"/>
            <a:ext cx="377190" cy="28803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7" name="TextBox 16"/>
          <p:cNvSpPr txBox="1"/>
          <p:nvPr/>
        </p:nvSpPr>
        <p:spPr>
          <a:xfrm>
            <a:off x="1543050" y="3682746"/>
            <a:ext cx="322326" cy="13716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525" b="1">
                <a:solidFill>
                  <a:srgbClr val="124369"/>
                </a:solidFill>
                <a:latin typeface="Times New Roman" panose="02020603050405020304"/>
              </a:rPr>
              <a:t>MEDIA</a:t>
            </a:r>
            <a:endParaRPr sz="525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024128" y="4315968"/>
            <a:ext cx="2514600" cy="10515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9" name="TextBox 18"/>
          <p:cNvSpPr txBox="1"/>
          <p:nvPr/>
        </p:nvSpPr>
        <p:spPr>
          <a:xfrm>
            <a:off x="1161288" y="4480560"/>
            <a:ext cx="2212848" cy="6583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80" b="0">
                <a:solidFill>
                  <a:srgbClr val="253846"/>
                </a:solidFill>
                <a:latin typeface="Times New Roman" panose="02020603050405020304"/>
              </a:rPr>
              <a:t>Subtitr • 9:16 • 25–40 soniya
Manba: ekranning pastki qismida</a:t>
            </a:r>
            <a:endParaRPr sz="108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224528" y="1408176"/>
            <a:ext cx="6812280" cy="72237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1" name="Rounded Rectangle 20"/>
          <p:cNvSpPr/>
          <p:nvPr/>
        </p:nvSpPr>
        <p:spPr>
          <a:xfrm>
            <a:off x="4361688" y="1517904"/>
            <a:ext cx="521207" cy="502920"/>
          </a:xfrm>
          <a:prstGeom prst="round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2" name="TextBox 21"/>
          <p:cNvSpPr txBox="1"/>
          <p:nvPr/>
        </p:nvSpPr>
        <p:spPr>
          <a:xfrm>
            <a:off x="4361688" y="1636776"/>
            <a:ext cx="521207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50" b="1">
                <a:solidFill>
                  <a:srgbClr val="FFFFFF"/>
                </a:solidFill>
                <a:latin typeface="Times New Roman" panose="02020603050405020304"/>
              </a:rPr>
              <a:t>01</a:t>
            </a:r>
            <a:endParaRPr sz="10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47488" y="1527048"/>
            <a:ext cx="141732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1">
                <a:solidFill>
                  <a:srgbClr val="124369"/>
                </a:solidFill>
                <a:latin typeface="Times New Roman" panose="02020603050405020304"/>
              </a:rPr>
              <a:t>Yorug‘lik</a:t>
            </a:r>
            <a:endParaRPr sz="12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64808" y="1527048"/>
            <a:ext cx="4224528" cy="4572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Yuzga old tomondan yumshoq yorug‘lik tushsin.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4224528" y="2340864"/>
            <a:ext cx="6812280" cy="72237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6" name="Rounded Rectangle 25"/>
          <p:cNvSpPr/>
          <p:nvPr/>
        </p:nvSpPr>
        <p:spPr>
          <a:xfrm>
            <a:off x="4361688" y="2450592"/>
            <a:ext cx="521207" cy="502920"/>
          </a:xfrm>
          <a:prstGeom prst="roundRect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7" name="TextBox 26"/>
          <p:cNvSpPr txBox="1"/>
          <p:nvPr/>
        </p:nvSpPr>
        <p:spPr>
          <a:xfrm>
            <a:off x="4361688" y="2569464"/>
            <a:ext cx="521207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50" b="1">
                <a:solidFill>
                  <a:srgbClr val="FFFFFF"/>
                </a:solidFill>
                <a:latin typeface="Times New Roman" panose="02020603050405020304"/>
              </a:rPr>
              <a:t>02</a:t>
            </a:r>
            <a:endParaRPr sz="10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47488" y="2459736"/>
            <a:ext cx="141732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1">
                <a:solidFill>
                  <a:srgbClr val="124369"/>
                </a:solidFill>
                <a:latin typeface="Times New Roman" panose="02020603050405020304"/>
              </a:rPr>
              <a:t>Kadr</a:t>
            </a:r>
            <a:endParaRPr sz="12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64808" y="2459736"/>
            <a:ext cx="4224528" cy="4572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Telefonni ko‘z balandligida va barqaror ushlang.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4224528" y="3273552"/>
            <a:ext cx="6812280" cy="72237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1" name="Rounded Rectangle 30"/>
          <p:cNvSpPr/>
          <p:nvPr/>
        </p:nvSpPr>
        <p:spPr>
          <a:xfrm>
            <a:off x="4361688" y="3383280"/>
            <a:ext cx="521207" cy="502920"/>
          </a:xfrm>
          <a:prstGeom prst="roundRect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2" name="TextBox 31"/>
          <p:cNvSpPr txBox="1"/>
          <p:nvPr/>
        </p:nvSpPr>
        <p:spPr>
          <a:xfrm>
            <a:off x="4361688" y="3502152"/>
            <a:ext cx="521207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50" b="1">
                <a:solidFill>
                  <a:srgbClr val="FFFFFF"/>
                </a:solidFill>
                <a:latin typeface="Times New Roman" panose="02020603050405020304"/>
              </a:rPr>
              <a:t>03</a:t>
            </a:r>
            <a:endParaRPr sz="10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47488" y="3392424"/>
            <a:ext cx="141732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1">
                <a:solidFill>
                  <a:srgbClr val="124369"/>
                </a:solidFill>
                <a:latin typeface="Times New Roman" panose="02020603050405020304"/>
              </a:rPr>
              <a:t>Ovoz</a:t>
            </a:r>
            <a:endParaRPr sz="12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64808" y="3392424"/>
            <a:ext cx="4224528" cy="4572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Jim joyda yozing; kerak bo‘lsa, subtitr qo‘shing.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224528" y="4206240"/>
            <a:ext cx="6812280" cy="72237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6" name="Rounded Rectangle 35"/>
          <p:cNvSpPr/>
          <p:nvPr/>
        </p:nvSpPr>
        <p:spPr>
          <a:xfrm>
            <a:off x="4361688" y="4315968"/>
            <a:ext cx="521207" cy="502920"/>
          </a:xfrm>
          <a:prstGeom prst="roundRect">
            <a:avLst/>
          </a:prstGeom>
          <a:solidFill>
            <a:srgbClr val="7460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7" name="TextBox 36"/>
          <p:cNvSpPr txBox="1"/>
          <p:nvPr/>
        </p:nvSpPr>
        <p:spPr>
          <a:xfrm>
            <a:off x="4361688" y="4434840"/>
            <a:ext cx="521207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50" b="1">
                <a:solidFill>
                  <a:srgbClr val="FFFFFF"/>
                </a:solidFill>
                <a:latin typeface="Times New Roman" panose="02020603050405020304"/>
              </a:rPr>
              <a:t>04</a:t>
            </a:r>
            <a:endParaRPr sz="10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47488" y="4325112"/>
            <a:ext cx="141732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1">
                <a:solidFill>
                  <a:srgbClr val="124369"/>
                </a:solidFill>
                <a:latin typeface="Times New Roman" panose="02020603050405020304"/>
              </a:rPr>
              <a:t>Ssenariy</a:t>
            </a:r>
            <a:endParaRPr sz="12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64808" y="4325112"/>
            <a:ext cx="4224528" cy="4572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1 video = 1 g‘oya; kirish–asosiy fikr–xulosa.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4224528" y="5138928"/>
            <a:ext cx="6812280" cy="72237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1" name="Rounded Rectangle 40"/>
          <p:cNvSpPr/>
          <p:nvPr/>
        </p:nvSpPr>
        <p:spPr>
          <a:xfrm>
            <a:off x="4361688" y="5248656"/>
            <a:ext cx="521207" cy="502920"/>
          </a:xfrm>
          <a:prstGeom prst="roundRect">
            <a:avLst/>
          </a:prstGeom>
          <a:solidFill>
            <a:srgbClr val="D6575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2" name="TextBox 41"/>
          <p:cNvSpPr txBox="1"/>
          <p:nvPr/>
        </p:nvSpPr>
        <p:spPr>
          <a:xfrm>
            <a:off x="4361688" y="5367528"/>
            <a:ext cx="521207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50" b="1">
                <a:solidFill>
                  <a:srgbClr val="FFFFFF"/>
                </a:solidFill>
                <a:latin typeface="Times New Roman" panose="02020603050405020304"/>
              </a:rPr>
              <a:t>05</a:t>
            </a:r>
            <a:endParaRPr sz="105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47488" y="5257800"/>
            <a:ext cx="141732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1">
                <a:solidFill>
                  <a:srgbClr val="124369"/>
                </a:solidFill>
                <a:latin typeface="Times New Roman" panose="02020603050405020304"/>
              </a:rPr>
              <a:t>Huquq</a:t>
            </a:r>
            <a:endParaRPr sz="12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464808" y="5257800"/>
            <a:ext cx="4224528" cy="4572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20" b="0">
                <a:solidFill>
                  <a:srgbClr val="253846"/>
                </a:solidFill>
                <a:latin typeface="Times New Roman" panose="02020603050405020304"/>
              </a:rPr>
              <a:t>Rasm, musiqa va shaxsiy ma’lumotlardan mas’uliyat bilan foydalaning.</a:t>
            </a:r>
            <a:endParaRPr sz="112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Ta’lim boshqaruvi • mediasavodxonlik • amaliy trening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7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56692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7. INFOGRAFIKA 1 — “Feyk xabarni 3 qadamda tekshir”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2648" y="932688"/>
            <a:ext cx="10881360" cy="32918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250" b="0">
                <a:solidFill>
                  <a:srgbClr val="5B707E"/>
                </a:solidFill>
                <a:latin typeface="Times New Roman" panose="02020603050405020304"/>
              </a:rPr>
              <a:t>Ma’naviy-ma’rifiy ishlar bo‘yicha o‘rinbosarlar uchun tayyor vizual</a:t>
            </a:r>
            <a:endParaRPr sz="12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6" name="Oval 5"/>
          <p:cNvSpPr/>
          <p:nvPr/>
        </p:nvSpPr>
        <p:spPr>
          <a:xfrm>
            <a:off x="841248" y="1847088"/>
            <a:ext cx="960120" cy="960120"/>
          </a:xfrm>
          <a:prstGeom prst="ellipse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7" name="TextBox 6"/>
          <p:cNvSpPr txBox="1"/>
          <p:nvPr/>
        </p:nvSpPr>
        <p:spPr>
          <a:xfrm>
            <a:off x="841248" y="2093976"/>
            <a:ext cx="960120" cy="2743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01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4088" y="2999232"/>
            <a:ext cx="1234440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258BC4"/>
                </a:solidFill>
                <a:latin typeface="Times New Roman" panose="02020603050405020304"/>
              </a:rPr>
              <a:t>MANBA</a:t>
            </a:r>
            <a:endParaRPr sz="15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8328" y="3447288"/>
            <a:ext cx="1965960" cy="9144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0">
                <a:solidFill>
                  <a:srgbClr val="253846"/>
                </a:solidFill>
                <a:latin typeface="Times New Roman" panose="02020603050405020304"/>
              </a:rPr>
              <a:t>Muallif, tashkilot, sana va original sahifani toping.</a:t>
            </a:r>
            <a:endParaRPr sz="12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4248" y="2139696"/>
            <a:ext cx="1325880" cy="36576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2700" b="1">
                <a:solidFill>
                  <a:srgbClr val="258BC4"/>
                </a:solidFill>
                <a:latin typeface="Times New Roman" panose="02020603050405020304"/>
              </a:rPr>
              <a:t>→</a:t>
            </a:r>
            <a:endParaRPr sz="27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590288" y="1847088"/>
            <a:ext cx="960120" cy="960120"/>
          </a:xfrm>
          <a:prstGeom prst="ellipse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2" name="TextBox 11"/>
          <p:cNvSpPr txBox="1"/>
          <p:nvPr/>
        </p:nvSpPr>
        <p:spPr>
          <a:xfrm>
            <a:off x="4590288" y="2093976"/>
            <a:ext cx="960120" cy="2743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02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53127" y="2999232"/>
            <a:ext cx="1234440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379775"/>
                </a:solidFill>
                <a:latin typeface="Times New Roman" panose="02020603050405020304"/>
              </a:rPr>
              <a:t>DALIL</a:t>
            </a:r>
            <a:endParaRPr sz="1500" b="1">
              <a:solidFill>
                <a:srgbClr val="379775"/>
              </a:solidFill>
              <a:latin typeface="Times New Roman" panose="020206030504050203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87368" y="3447288"/>
            <a:ext cx="1965960" cy="9144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0">
                <a:solidFill>
                  <a:srgbClr val="253846"/>
                </a:solidFill>
                <a:latin typeface="Times New Roman" panose="02020603050405020304"/>
              </a:rPr>
              <a:t>Xabarni kamida 2 ta ishonchli manba bilan taqqoslang.</a:t>
            </a:r>
            <a:endParaRPr sz="12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33288" y="2139696"/>
            <a:ext cx="1325880" cy="36576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2700" b="1">
                <a:solidFill>
                  <a:srgbClr val="258BC4"/>
                </a:solidFill>
                <a:latin typeface="Times New Roman" panose="02020603050405020304"/>
              </a:rPr>
              <a:t>→</a:t>
            </a:r>
            <a:endParaRPr sz="270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8339327" y="1847088"/>
            <a:ext cx="960120" cy="960120"/>
          </a:xfrm>
          <a:prstGeom prst="ellipse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7" name="TextBox 16"/>
          <p:cNvSpPr txBox="1"/>
          <p:nvPr/>
        </p:nvSpPr>
        <p:spPr>
          <a:xfrm>
            <a:off x="8339327" y="2093976"/>
            <a:ext cx="960120" cy="2743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Times New Roman" panose="02020603050405020304"/>
              </a:rPr>
              <a:t>03</a:t>
            </a:r>
            <a:endParaRPr sz="15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02167" y="2999232"/>
            <a:ext cx="1234440" cy="31089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00" b="1">
                <a:solidFill>
                  <a:srgbClr val="E89940"/>
                </a:solidFill>
                <a:latin typeface="Times New Roman" panose="02020603050405020304"/>
              </a:rPr>
              <a:t>QAROR</a:t>
            </a:r>
            <a:endParaRPr sz="1500" b="1">
              <a:solidFill>
                <a:srgbClr val="E89940"/>
              </a:solidFill>
              <a:latin typeface="Times New Roman" panose="020206030504050203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836407" y="3447288"/>
            <a:ext cx="1965960" cy="9144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200" b="0">
                <a:solidFill>
                  <a:srgbClr val="253846"/>
                </a:solidFill>
                <a:latin typeface="Times New Roman" panose="02020603050405020304"/>
              </a:rPr>
              <a:t>Aniqlanmagan xabarni shoshilmay ulashing; avval tekshiring.</a:t>
            </a:r>
            <a:endParaRPr sz="12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234440" y="4892040"/>
            <a:ext cx="9646920" cy="749808"/>
          </a:xfrm>
          <a:prstGeom prst="roundRect">
            <a:avLst/>
          </a:prstGeom>
          <a:solidFill>
            <a:srgbClr val="12436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1" name="TextBox 20"/>
          <p:cNvSpPr txBox="1"/>
          <p:nvPr/>
        </p:nvSpPr>
        <p:spPr>
          <a:xfrm>
            <a:off x="1417320" y="5102352"/>
            <a:ext cx="9281160" cy="283464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420" b="1">
                <a:solidFill>
                  <a:srgbClr val="FFFFFF"/>
                </a:solidFill>
                <a:latin typeface="Times New Roman" panose="02020603050405020304"/>
              </a:rPr>
              <a:t>“Sarlavha — dalil emas. Ko‘p ko‘rilgani — ishonchli degani emas.”</a:t>
            </a:r>
            <a:endParaRPr sz="142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Ta’lim boshqaruvi • mediasavodxonlik • amaliy trening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8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530225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2800" b="1">
                <a:solidFill>
                  <a:srgbClr val="124369"/>
                </a:solidFill>
                <a:latin typeface="Times New Roman" panose="02020603050405020304"/>
              </a:rPr>
              <a:t>— </a:t>
            </a:r>
            <a:r>
              <a:rPr lang="en-US" sz="2800" b="1">
                <a:solidFill>
                  <a:srgbClr val="124369"/>
                </a:solidFill>
                <a:latin typeface="Times New Roman" panose="02020603050405020304"/>
              </a:rPr>
              <a:t>M</a:t>
            </a:r>
            <a:r>
              <a:rPr sz="2800" b="1">
                <a:solidFill>
                  <a:srgbClr val="124369"/>
                </a:solidFill>
                <a:latin typeface="Times New Roman" panose="02020603050405020304"/>
              </a:rPr>
              <a:t>a’naviy-ma’rifiy ishlar uchun tayyor maketlar</a:t>
            </a:r>
            <a:endParaRPr sz="28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1792" y="1325880"/>
            <a:ext cx="5376672" cy="4526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6" name="TextBox 5"/>
          <p:cNvSpPr txBox="1"/>
          <p:nvPr/>
        </p:nvSpPr>
        <p:spPr>
          <a:xfrm>
            <a:off x="859536" y="1572768"/>
            <a:ext cx="4892040" cy="318135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600" b="1">
                <a:solidFill>
                  <a:srgbClr val="124369"/>
                </a:solidFill>
                <a:latin typeface="Times New Roman" panose="02020603050405020304"/>
              </a:rPr>
              <a:t>  AI + O‘QITUVCHI</a:t>
            </a:r>
            <a:endParaRPr sz="16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87552" y="2139696"/>
            <a:ext cx="4526280" cy="438912"/>
          </a:xfrm>
          <a:prstGeom prst="roundRect">
            <a:avLst/>
          </a:prstGeom>
          <a:solidFill>
            <a:srgbClr val="E6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8" name="Rounded Rectangle 7"/>
          <p:cNvSpPr/>
          <p:nvPr/>
        </p:nvSpPr>
        <p:spPr>
          <a:xfrm>
            <a:off x="987552" y="2139696"/>
            <a:ext cx="246888" cy="438912"/>
          </a:xfrm>
          <a:prstGeom prst="round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9" name="TextBox 8"/>
          <p:cNvSpPr txBox="1"/>
          <p:nvPr/>
        </p:nvSpPr>
        <p:spPr>
          <a:xfrm>
            <a:off x="1344168" y="2249424"/>
            <a:ext cx="3886200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124369"/>
                </a:solidFill>
                <a:latin typeface="Times New Roman" panose="02020603050405020304"/>
              </a:rPr>
              <a:t>MAQSAD</a:t>
            </a:r>
            <a:endParaRPr sz="11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87552" y="2761488"/>
            <a:ext cx="4526280" cy="438912"/>
          </a:xfrm>
          <a:prstGeom prst="roundRect">
            <a:avLst/>
          </a:prstGeom>
          <a:solidFill>
            <a:srgbClr val="E6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1" name="Rounded Rectangle 10"/>
          <p:cNvSpPr/>
          <p:nvPr/>
        </p:nvSpPr>
        <p:spPr>
          <a:xfrm>
            <a:off x="987552" y="2761488"/>
            <a:ext cx="246888" cy="438912"/>
          </a:xfrm>
          <a:prstGeom prst="roundRect">
            <a:avLst/>
          </a:prstGeom>
          <a:solidFill>
            <a:srgbClr val="7460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2" name="TextBox 11"/>
          <p:cNvSpPr txBox="1"/>
          <p:nvPr/>
        </p:nvSpPr>
        <p:spPr>
          <a:xfrm>
            <a:off x="1344168" y="2871216"/>
            <a:ext cx="3886200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124369"/>
                </a:solidFill>
                <a:latin typeface="Times New Roman" panose="02020603050405020304"/>
              </a:rPr>
              <a:t>PROMPT</a:t>
            </a:r>
            <a:endParaRPr sz="11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7552" y="3383280"/>
            <a:ext cx="4526280" cy="438912"/>
          </a:xfrm>
          <a:prstGeom prst="roundRect">
            <a:avLst/>
          </a:prstGeom>
          <a:solidFill>
            <a:srgbClr val="E6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4" name="Rounded Rectangle 13"/>
          <p:cNvSpPr/>
          <p:nvPr/>
        </p:nvSpPr>
        <p:spPr>
          <a:xfrm>
            <a:off x="987552" y="3383280"/>
            <a:ext cx="246888" cy="438912"/>
          </a:xfrm>
          <a:prstGeom prst="roundRect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5" name="TextBox 14"/>
          <p:cNvSpPr txBox="1"/>
          <p:nvPr/>
        </p:nvSpPr>
        <p:spPr>
          <a:xfrm>
            <a:off x="1344168" y="3493008"/>
            <a:ext cx="3886200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124369"/>
                </a:solidFill>
                <a:latin typeface="Times New Roman" panose="02020603050405020304"/>
              </a:rPr>
              <a:t>TEKSHIRUV</a:t>
            </a:r>
            <a:endParaRPr sz="11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87552" y="4005072"/>
            <a:ext cx="4526280" cy="438912"/>
          </a:xfrm>
          <a:prstGeom prst="roundRect">
            <a:avLst/>
          </a:prstGeom>
          <a:solidFill>
            <a:srgbClr val="E6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7" name="Rounded Rectangle 16"/>
          <p:cNvSpPr/>
          <p:nvPr/>
        </p:nvSpPr>
        <p:spPr>
          <a:xfrm>
            <a:off x="987552" y="4005072"/>
            <a:ext cx="246888" cy="438912"/>
          </a:xfrm>
          <a:prstGeom prst="roundRect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8" name="TextBox 17"/>
          <p:cNvSpPr txBox="1"/>
          <p:nvPr/>
        </p:nvSpPr>
        <p:spPr>
          <a:xfrm>
            <a:off x="1344168" y="4114800"/>
            <a:ext cx="3886200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124369"/>
                </a:solidFill>
                <a:latin typeface="Times New Roman" panose="02020603050405020304"/>
              </a:rPr>
              <a:t>MOSLASHTIRISH</a:t>
            </a:r>
            <a:endParaRPr sz="11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87552" y="4626864"/>
            <a:ext cx="4526280" cy="438912"/>
          </a:xfrm>
          <a:prstGeom prst="roundRect">
            <a:avLst/>
          </a:prstGeom>
          <a:solidFill>
            <a:srgbClr val="E6F6F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0" name="Rounded Rectangle 19"/>
          <p:cNvSpPr/>
          <p:nvPr/>
        </p:nvSpPr>
        <p:spPr>
          <a:xfrm>
            <a:off x="987552" y="4626864"/>
            <a:ext cx="246888" cy="438912"/>
          </a:xfrm>
          <a:prstGeom prst="roundRect">
            <a:avLst/>
          </a:prstGeom>
          <a:solidFill>
            <a:srgbClr val="55BF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1" name="TextBox 20"/>
          <p:cNvSpPr txBox="1"/>
          <p:nvPr/>
        </p:nvSpPr>
        <p:spPr>
          <a:xfrm>
            <a:off x="1344168" y="4736592"/>
            <a:ext cx="3886200" cy="1828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50" b="1">
                <a:solidFill>
                  <a:srgbClr val="124369"/>
                </a:solidFill>
                <a:latin typeface="Times New Roman" panose="02020603050405020304"/>
              </a:rPr>
              <a:t>NASHR</a:t>
            </a:r>
            <a:endParaRPr sz="11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4400" y="5330952"/>
            <a:ext cx="4773168" cy="36576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140" b="1">
                <a:solidFill>
                  <a:srgbClr val="D65757"/>
                </a:solidFill>
                <a:latin typeface="Times New Roman" panose="02020603050405020304"/>
              </a:rPr>
              <a:t>QOIDA: AI — yordamchi; yakuniy mas’uliyat o‘qituvchida.</a:t>
            </a:r>
            <a:endParaRPr sz="1140" b="1">
              <a:solidFill>
                <a:srgbClr val="D65757"/>
              </a:solidFill>
              <a:latin typeface="Times New Roman" panose="0202060305040502030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199632" y="1325880"/>
            <a:ext cx="5376672" cy="4526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4" name="TextBox 23"/>
          <p:cNvSpPr txBox="1"/>
          <p:nvPr/>
        </p:nvSpPr>
        <p:spPr>
          <a:xfrm>
            <a:off x="6419088" y="1572768"/>
            <a:ext cx="4919472" cy="309245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550" b="1">
                <a:solidFill>
                  <a:srgbClr val="124369"/>
                </a:solidFill>
                <a:latin typeface="Times New Roman" panose="02020603050405020304"/>
              </a:rPr>
              <a:t> HAFTALIK MEDIA KALENDAR</a:t>
            </a:r>
            <a:endParaRPr sz="155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565392" y="2130552"/>
            <a:ext cx="1417320" cy="411480"/>
          </a:xfrm>
          <a:prstGeom prst="round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6" name="TextBox 25"/>
          <p:cNvSpPr txBox="1"/>
          <p:nvPr/>
        </p:nvSpPr>
        <p:spPr>
          <a:xfrm>
            <a:off x="6565392" y="2231136"/>
            <a:ext cx="1417320" cy="17373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970" b="1">
                <a:solidFill>
                  <a:srgbClr val="FFFFFF"/>
                </a:solidFill>
                <a:latin typeface="Times New Roman" panose="02020603050405020304"/>
              </a:rPr>
              <a:t>DUSHANBA</a:t>
            </a:r>
            <a:endParaRPr sz="97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156448" y="2212848"/>
            <a:ext cx="288036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0">
                <a:solidFill>
                  <a:srgbClr val="253846"/>
                </a:solidFill>
                <a:latin typeface="Times New Roman" panose="02020603050405020304"/>
              </a:rPr>
              <a:t>“Haftaning qadriyati”</a:t>
            </a:r>
            <a:endParaRPr sz="11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565392" y="2724912"/>
            <a:ext cx="1417320" cy="411480"/>
          </a:xfrm>
          <a:prstGeom prst="roundRect">
            <a:avLst/>
          </a:prstGeom>
          <a:solidFill>
            <a:srgbClr val="37977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29" name="TextBox 28"/>
          <p:cNvSpPr txBox="1"/>
          <p:nvPr/>
        </p:nvSpPr>
        <p:spPr>
          <a:xfrm>
            <a:off x="6565392" y="2825496"/>
            <a:ext cx="1417320" cy="17373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970" b="1">
                <a:solidFill>
                  <a:srgbClr val="FFFFFF"/>
                </a:solidFill>
                <a:latin typeface="Times New Roman" panose="02020603050405020304"/>
              </a:rPr>
              <a:t>SESHANBA</a:t>
            </a:r>
            <a:endParaRPr sz="97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156448" y="2807208"/>
            <a:ext cx="288036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0">
                <a:solidFill>
                  <a:srgbClr val="253846"/>
                </a:solidFill>
                <a:latin typeface="Times New Roman" panose="02020603050405020304"/>
              </a:rPr>
              <a:t>“Foydali raqamli odat”</a:t>
            </a:r>
            <a:endParaRPr sz="11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6565392" y="3319272"/>
            <a:ext cx="1417320" cy="411480"/>
          </a:xfrm>
          <a:prstGeom prst="roundRect">
            <a:avLst/>
          </a:prstGeom>
          <a:solidFill>
            <a:srgbClr val="E899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2" name="TextBox 31"/>
          <p:cNvSpPr txBox="1"/>
          <p:nvPr/>
        </p:nvSpPr>
        <p:spPr>
          <a:xfrm>
            <a:off x="6565392" y="3419856"/>
            <a:ext cx="1417320" cy="17373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970" b="1">
                <a:solidFill>
                  <a:srgbClr val="FFFFFF"/>
                </a:solidFill>
                <a:latin typeface="Times New Roman" panose="02020603050405020304"/>
              </a:rPr>
              <a:t>CHORSHANBA</a:t>
            </a:r>
            <a:endParaRPr sz="97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6448" y="3401568"/>
            <a:ext cx="288036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0">
                <a:solidFill>
                  <a:srgbClr val="253846"/>
                </a:solidFill>
                <a:latin typeface="Times New Roman" panose="02020603050405020304"/>
              </a:rPr>
              <a:t>“Kitob / iqtibos”</a:t>
            </a:r>
            <a:endParaRPr sz="11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5392" y="3913632"/>
            <a:ext cx="1417320" cy="411480"/>
          </a:xfrm>
          <a:prstGeom prst="roundRect">
            <a:avLst/>
          </a:prstGeom>
          <a:solidFill>
            <a:srgbClr val="7460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5" name="TextBox 34"/>
          <p:cNvSpPr txBox="1"/>
          <p:nvPr/>
        </p:nvSpPr>
        <p:spPr>
          <a:xfrm>
            <a:off x="6565392" y="4014216"/>
            <a:ext cx="1417320" cy="17373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970" b="1">
                <a:solidFill>
                  <a:srgbClr val="FFFFFF"/>
                </a:solidFill>
                <a:latin typeface="Times New Roman" panose="02020603050405020304"/>
              </a:rPr>
              <a:t>PAYSHANBA</a:t>
            </a:r>
            <a:endParaRPr sz="97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56448" y="3995928"/>
            <a:ext cx="288036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0">
                <a:solidFill>
                  <a:srgbClr val="253846"/>
                </a:solidFill>
                <a:latin typeface="Times New Roman" panose="02020603050405020304"/>
              </a:rPr>
              <a:t>“O‘quvchi yutug‘i”</a:t>
            </a:r>
            <a:endParaRPr sz="11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6565392" y="4507992"/>
            <a:ext cx="1417320" cy="411480"/>
          </a:xfrm>
          <a:prstGeom prst="roundRect">
            <a:avLst/>
          </a:prstGeom>
          <a:solidFill>
            <a:srgbClr val="55BFE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8" name="TextBox 37"/>
          <p:cNvSpPr txBox="1"/>
          <p:nvPr/>
        </p:nvSpPr>
        <p:spPr>
          <a:xfrm>
            <a:off x="6565392" y="4608576"/>
            <a:ext cx="1417320" cy="17373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970" b="1">
                <a:solidFill>
                  <a:srgbClr val="FFFFFF"/>
                </a:solidFill>
                <a:latin typeface="Times New Roman" panose="02020603050405020304"/>
              </a:rPr>
              <a:t>JUMA</a:t>
            </a:r>
            <a:endParaRPr sz="97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156448" y="4590288"/>
            <a:ext cx="2880360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00" b="0">
                <a:solidFill>
                  <a:srgbClr val="253846"/>
                </a:solidFill>
                <a:latin typeface="Times New Roman" panose="02020603050405020304"/>
              </a:rPr>
              <a:t>“Media savodxonlik testi”</a:t>
            </a:r>
            <a:endParaRPr sz="110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92240" y="5257800"/>
            <a:ext cx="4846320" cy="50292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80" b="1">
                <a:solidFill>
                  <a:srgbClr val="5B707E"/>
                </a:solidFill>
                <a:latin typeface="Times New Roman" panose="02020603050405020304"/>
              </a:rPr>
              <a:t>Formatlar: poster • qisqa video • foto-hikoya • viktorina • infografika</a:t>
            </a:r>
            <a:endParaRPr sz="1080" b="1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Ta’lim boshqaruvi • mediasavodxonlik • amaliy trening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9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8016" cy="6858000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258B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4" name="TextBox 3"/>
          <p:cNvSpPr txBox="1"/>
          <p:nvPr/>
        </p:nvSpPr>
        <p:spPr>
          <a:xfrm>
            <a:off x="594360" y="347472"/>
            <a:ext cx="10972800" cy="45974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2400" b="1">
                <a:solidFill>
                  <a:srgbClr val="124369"/>
                </a:solidFill>
                <a:latin typeface="Times New Roman" panose="02020603050405020304"/>
              </a:rPr>
              <a:t>Yakuniy test — bilimni tekshiramiz</a:t>
            </a:r>
            <a:endParaRPr sz="2400" b="1">
              <a:solidFill>
                <a:srgbClr val="124369"/>
              </a:solidFill>
              <a:latin typeface="Times New Roman" panose="0202060305040502030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85800" y="1298448"/>
            <a:ext cx="1092708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7" name="TextBox 6"/>
          <p:cNvSpPr txBox="1"/>
          <p:nvPr/>
        </p:nvSpPr>
        <p:spPr>
          <a:xfrm>
            <a:off x="868680" y="1399032"/>
            <a:ext cx="10561320" cy="4114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10" b="0">
                <a:solidFill>
                  <a:srgbClr val="253846"/>
                </a:solidFill>
                <a:latin typeface="Times New Roman" panose="02020603050405020304"/>
              </a:rPr>
              <a:t>1. Mediasavodxonlikning birinchi muhim amali qaysi?   A) Ulashish   B) Manbani tekshirish   C) Sarlavhani ko‘paytirish</a:t>
            </a:r>
            <a:endParaRPr sz="111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85800" y="2084831"/>
            <a:ext cx="1092708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9" name="TextBox 8"/>
          <p:cNvSpPr txBox="1"/>
          <p:nvPr/>
        </p:nvSpPr>
        <p:spPr>
          <a:xfrm>
            <a:off x="868680" y="2185415"/>
            <a:ext cx="10561320" cy="4114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10" b="0">
                <a:solidFill>
                  <a:srgbClr val="253846"/>
                </a:solidFill>
                <a:latin typeface="Times New Roman" panose="02020603050405020304"/>
              </a:rPr>
              <a:t>2. Direktor o‘rinbosarining eng samarali roli qaysi?   A) Faqat nazorat   B) Mentorlik va tizimli rivojlantirish   C) Barcha mediani o‘zi yaratish</a:t>
            </a:r>
            <a:endParaRPr sz="111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85800" y="2871215"/>
            <a:ext cx="1092708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1" name="TextBox 10"/>
          <p:cNvSpPr txBox="1"/>
          <p:nvPr/>
        </p:nvSpPr>
        <p:spPr>
          <a:xfrm>
            <a:off x="868680" y="2971799"/>
            <a:ext cx="10561320" cy="4114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10" b="0">
                <a:solidFill>
                  <a:srgbClr val="253846"/>
                </a:solidFill>
                <a:latin typeface="Times New Roman" panose="02020603050405020304"/>
              </a:rPr>
              <a:t>3. AI yaratgan material bilan qanday yo‘l tutiladi?   A) Darhol nashr   B) Tekshirish va ta’limga moslashtirish   C) Manbasiz tarqatish</a:t>
            </a:r>
            <a:endParaRPr sz="111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85800" y="3657600"/>
            <a:ext cx="1092708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3" name="TextBox 12"/>
          <p:cNvSpPr txBox="1"/>
          <p:nvPr/>
        </p:nvSpPr>
        <p:spPr>
          <a:xfrm>
            <a:off x="868680" y="3758184"/>
            <a:ext cx="10561320" cy="4114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10" b="0">
                <a:solidFill>
                  <a:srgbClr val="253846"/>
                </a:solidFill>
                <a:latin typeface="Times New Roman" panose="02020603050405020304"/>
              </a:rPr>
              <a:t>4. Mobilografik ta’lim videosida nima muhim?   A) Ko‘p effekt   B) Aniq ssenariy va yaxshi ovoz/yorug‘lik   C) Juda uzun matn</a:t>
            </a:r>
            <a:endParaRPr sz="111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5800" y="4443983"/>
            <a:ext cx="1092708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F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5" name="TextBox 14"/>
          <p:cNvSpPr txBox="1"/>
          <p:nvPr/>
        </p:nvSpPr>
        <p:spPr>
          <a:xfrm>
            <a:off x="868680" y="4544568"/>
            <a:ext cx="10561320" cy="41148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1110" b="0">
                <a:solidFill>
                  <a:srgbClr val="253846"/>
                </a:solidFill>
                <a:latin typeface="Times New Roman" panose="02020603050405020304"/>
              </a:rPr>
              <a:t>5. O‘quvchi rasmi yoki ma’lumotini media uchun ishlatishda nima muhim?   A) Har doim ochiq joylash   B) Maxfiylik va amaldagi talablarni hisobga olish   C) Manbani yashirish</a:t>
            </a:r>
            <a:endParaRPr sz="1110" b="0">
              <a:solidFill>
                <a:srgbClr val="253846"/>
              </a:solidFill>
              <a:latin typeface="Times New Roman" panose="0202060305040502030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04672" y="5440680"/>
            <a:ext cx="10698480" cy="612648"/>
          </a:xfrm>
          <a:prstGeom prst="roundRect">
            <a:avLst/>
          </a:prstGeom>
          <a:gradFill>
            <a:gsLst>
              <a:gs pos="0">
                <a:schemeClr val="accent1">
                  <a:tint val="100000"/>
                  <a:shade val="100000"/>
                  <a:satMod val="13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  <a:gs pos="50000">
                <a:schemeClr val="accent2"/>
              </a:gs>
              <a:gs pos="0">
                <a:schemeClr val="accent2">
                  <a:lumMod val="25000"/>
                  <a:lumOff val="75000"/>
                </a:schemeClr>
              </a:gs>
              <a:gs pos="100000">
                <a:schemeClr val="accent2">
                  <a:lumMod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</a:p>
        </p:txBody>
      </p:sp>
      <p:sp>
        <p:nvSpPr>
          <p:cNvPr id="17" name="TextBox 16"/>
          <p:cNvSpPr txBox="1"/>
          <p:nvPr/>
        </p:nvSpPr>
        <p:spPr>
          <a:xfrm>
            <a:off x="960120" y="5623560"/>
            <a:ext cx="1037844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400" b="1">
                <a:solidFill>
                  <a:srgbClr val="FFFFFF"/>
                </a:solidFill>
                <a:latin typeface="Times New Roman" panose="02020603050405020304"/>
              </a:rPr>
              <a:t>JAVOBLAR: 1–B   |   2–B   |   3–B   |   4–B   |   5–B</a:t>
            </a:r>
            <a:endParaRPr sz="14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68680" y="6099048"/>
            <a:ext cx="1042416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080" b="1">
                <a:solidFill>
                  <a:srgbClr val="258BC4"/>
                </a:solidFill>
                <a:latin typeface="Times New Roman" panose="02020603050405020304"/>
              </a:rPr>
              <a:t>Amaliy topshiriq: har bir ishtirokchi 1 ta ma’naviy-ma’rifiy infografika yoki 30 soniyalik ta’limiy video rejasini tuzadi.</a:t>
            </a:r>
            <a:endParaRPr sz="1080" b="1">
              <a:solidFill>
                <a:srgbClr val="258BC4"/>
              </a:solidFill>
              <a:latin typeface="Times New Roman" panose="020206030504050203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4360" y="6437376"/>
            <a:ext cx="8046720" cy="201168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sz="950" b="0">
                <a:solidFill>
                  <a:srgbClr val="5B707E"/>
                </a:solidFill>
                <a:latin typeface="Times New Roman" panose="02020603050405020304"/>
              </a:rPr>
              <a:t>Ta’lim boshqaruvi • mediasavodxonlik • amaliy trening</a:t>
            </a:r>
            <a:endParaRPr sz="950" b="0">
              <a:solidFill>
                <a:srgbClr val="5B707E"/>
              </a:solidFill>
              <a:latin typeface="Times New Roman" panose="020206030504050203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064240" y="6419088"/>
            <a:ext cx="45720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sz="1000" b="1">
                <a:solidFill>
                  <a:srgbClr val="258BC4"/>
                </a:solidFill>
                <a:latin typeface="Times New Roman" panose="02020603050405020304"/>
              </a:rPr>
              <a:t>10</a:t>
            </a:r>
            <a:endParaRPr sz="1000" b="1">
              <a:solidFill>
                <a:srgbClr val="258BC4"/>
              </a:solidFill>
              <a:latin typeface="Times New Roman" panose="0202060305040502030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TextBox 16"/>
          <p:cNvSpPr txBox="1"/>
          <p:nvPr/>
        </p:nvSpPr>
        <p:spPr>
          <a:xfrm>
            <a:off x="960120" y="5623560"/>
            <a:ext cx="10378440" cy="219456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sz="1400" b="1">
                <a:solidFill>
                  <a:srgbClr val="FFFFFF"/>
                </a:solidFill>
                <a:latin typeface="Times New Roman" panose="02020603050405020304"/>
              </a:rPr>
              <a:t>JAVOBLAR: 1–B   |   2–B   |   3–B   |   4–B   |   5–B</a:t>
            </a:r>
            <a:endParaRPr sz="1400" b="1">
              <a:solidFill>
                <a:srgbClr val="FFFFFF"/>
              </a:solidFill>
              <a:latin typeface="Times New Roman" panose="02020603050405020304"/>
            </a:endParaRP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9325" y="2898775"/>
            <a:ext cx="8917940" cy="1233170"/>
          </a:xfrm>
          <a:prstGeom prst="rect">
            <a:avLst/>
          </a:prstGeom>
          <a:solidFill>
            <a:schemeClr val="tx2"/>
          </a:solidFill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7472</Words>
  <Application>WPS Presentation</Application>
  <PresentationFormat>On-screen Show (4:3)</PresentationFormat>
  <Paragraphs>416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Arial</vt:lpstr>
      <vt:lpstr>SimSun</vt:lpstr>
      <vt:lpstr>Wingdings</vt:lpstr>
      <vt:lpstr>Arial</vt:lpstr>
      <vt:lpstr>Times New Roman</vt:lpstr>
      <vt:lpstr>Times New Roman</vt:lpstr>
      <vt:lpstr>Calibri</vt:lpstr>
      <vt:lpstr>Microsoft YaHei</vt:lpstr>
      <vt:lpstr>Arial Unicode MS</vt:lpstr>
      <vt:lpstr>Helvetica Neue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generated using python-pptx</dc:description>
  <cp:lastModifiedBy>Komila Xamidova</cp:lastModifiedBy>
  <cp:revision>4</cp:revision>
  <dcterms:created xsi:type="dcterms:W3CDTF">2013-01-27T09:14:00Z</dcterms:created>
  <dcterms:modified xsi:type="dcterms:W3CDTF">2026-09-11T05:21:00Z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2C63473274D843579B5CD9390D973E24_12</vt:lpwstr>
  </property>
  <property fmtid="{D5CDD505-2E9C-101B-9397-08002B2CF9AE}" pid="3" name="KSOProductBuildVer">
    <vt:lpwstr>1049-12.1.0.28485</vt:lpwstr>
  </property>
</Properties>
</file>