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6" r:id="rId11"/>
    <p:sldId id="267" r:id="rId12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3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 panose="020B0604020202020204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 panose="020B0604020202020204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 panose="020B0604020202020204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 panose="020B0604020202020204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png"/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15.png"/><Relationship Id="rId10" Type="http://schemas.openxmlformats.org/officeDocument/2006/relationships/image" Target="../media/image14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7.pn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pn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15265" y="-686435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00980" y="1047750"/>
            <a:ext cx="8791098" cy="129730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5060"/>
              </a:lnSpc>
            </a:pPr>
            <a:r>
              <a:rPr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Maktabda </a:t>
            </a:r>
            <a:r>
              <a:rPr lang="en-US"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e</a:t>
            </a:r>
            <a:r>
              <a:rPr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lektron </a:t>
            </a:r>
            <a:r>
              <a:rPr lang="en-US"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p</a:t>
            </a:r>
            <a:r>
              <a:rPr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latformalar,</a:t>
            </a:r>
            <a:r>
              <a:rPr>
                <a:latin typeface="Times New Roman" panose="02020603050405020304" charset="0"/>
                <a:cs typeface="Times New Roman" panose="02020603050405020304" charset="0"/>
              </a:rPr>
              <a:t>
</a:t>
            </a:r>
            <a:r>
              <a:rPr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ralash </a:t>
            </a:r>
            <a:r>
              <a:rPr lang="en-US"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t</a:t>
            </a:r>
            <a:r>
              <a:rPr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a’lim va </a:t>
            </a:r>
            <a:r>
              <a:rPr lang="en-US"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k</a:t>
            </a:r>
            <a:r>
              <a:rPr sz="405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iberxavfsizlik</a:t>
            </a:r>
            <a:endParaRPr sz="4050" b="1" i="0" u="none">
              <a:solidFill>
                <a:srgbClr val="0F172A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47875" y="4162425"/>
            <a:ext cx="8096250" cy="63436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475"/>
              </a:lnSpc>
            </a:pPr>
            <a:r>
              <a:rPr sz="1650" b="0" i="0" u="none">
                <a:solidFill>
                  <a:srgbClr val="64748B"/>
                </a:solidFill>
                <a:latin typeface="Times New Roman" panose="02020603050405020304" charset="0"/>
                <a:cs typeface="Times New Roman" panose="02020603050405020304" charset="0"/>
              </a:rPr>
              <a:t>Raqamli ta'lim resurslarini integratsiya qilish, gibrid o'qitish metodologiyalari va kiber-muhitda xavfsizlik choralarini ta'minlash</a:t>
            </a:r>
            <a:endParaRPr sz="1650" b="0" i="0" u="none">
              <a:solidFill>
                <a:srgbClr val="64748B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4275" y="490855"/>
            <a:ext cx="2418715" cy="18427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0" y="2019300"/>
            <a:ext cx="5334000" cy="3619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55115" y="1960592"/>
            <a:ext cx="5600700" cy="30353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370"/>
              </a:lnSpc>
            </a:pPr>
            <a:r>
              <a:rPr sz="158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Ta'limni </a:t>
            </a:r>
            <a:r>
              <a:rPr lang="en-US" sz="158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r</a:t>
            </a:r>
            <a:r>
              <a:rPr sz="158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aqamlashtirish</a:t>
            </a:r>
            <a:endParaRPr sz="1580" b="1" i="0" u="none">
              <a:solidFill>
                <a:srgbClr val="0F172A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500" y="3136552"/>
            <a:ext cx="5334000" cy="7785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025"/>
              </a:lnSpc>
            </a:pPr>
            <a:r>
              <a:rPr sz="200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Zamonaviy maktablarda elektron platformalar o'quv jarayonini boshqarish va ta'lim sifatini oshirishda asosiy tayanch hisoblanadi.</a:t>
            </a:r>
            <a:endParaRPr sz="2000"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3540" y="4677062"/>
            <a:ext cx="5334000" cy="7785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sz="1600" b="1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e-Maktab (Kundalik)</a:t>
            </a:r>
            <a:r>
              <a:rPr sz="160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sz="1600" b="1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Google Classroom</a:t>
            </a:r>
            <a:r>
              <a:rPr sz="160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 va </a:t>
            </a:r>
            <a:r>
              <a:rPr sz="1600" b="1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Microsoft Teams</a:t>
            </a:r>
            <a:r>
              <a:rPr sz="160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 kabi platformalar o'qituvchi, o'quvchi va ota-onalar o'rtasida uzviy raqamli muloqot zanjirini yaratmoqda</a:t>
            </a:r>
            <a:r>
              <a:rPr sz="1350" b="0" i="0" u="none">
                <a:solidFill>
                  <a:srgbClr val="475569"/>
                </a:solidFill>
                <a:latin typeface="Inter"/>
              </a:rPr>
              <a:t>.</a:t>
            </a:r>
            <a:endParaRPr sz="1350" b="0" i="0" u="none">
              <a:solidFill>
                <a:srgbClr val="475569"/>
              </a:solidFill>
              <a:latin typeface="Inter"/>
            </a:endParaRP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6025" y="2028825"/>
            <a:ext cx="5314950" cy="36004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5315" y="488950"/>
            <a:ext cx="10861040" cy="60007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ts val="4050"/>
              </a:lnSpc>
            </a:pP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Raqamli </a:t>
            </a:r>
            <a:r>
              <a:rPr lang="en-US"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p</a:t>
            </a: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latformalar </a:t>
            </a:r>
            <a:r>
              <a:rPr lang="en-US"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o</a:t>
            </a: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'r</a:t>
            </a:r>
            <a:r>
              <a:rPr lang="en-US"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ni</a:t>
            </a:r>
            <a:endParaRPr lang="en-US" sz="2700" b="1" i="0" u="none">
              <a:solidFill>
                <a:srgbClr val="0F172A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034155" y="990600"/>
            <a:ext cx="76200" cy="3048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Изображение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7210" y="2814955"/>
            <a:ext cx="4704715" cy="264033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590" y="1738312"/>
            <a:ext cx="3524250" cy="280987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3260" y="2881312"/>
            <a:ext cx="3524250" cy="280987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5020" y="3290570"/>
            <a:ext cx="3500755" cy="279146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745" y="1951672"/>
            <a:ext cx="571500" cy="571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23925" y="2294572"/>
            <a:ext cx="2890361" cy="3143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sz="1650" b="1" i="0" u="none">
                <a:solidFill>
                  <a:srgbClr val="0F172A"/>
                </a:solidFill>
                <a:latin typeface="Poppins"/>
              </a:rPr>
              <a:t>Markazlashgan Manbalar</a:t>
            </a:r>
            <a:endParaRPr sz="1650" b="1" i="0" u="none">
              <a:solidFill>
                <a:srgbClr val="0F172A"/>
              </a:solidFill>
              <a:latin typeface="Poppi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7525" y="2871787"/>
            <a:ext cx="2933700" cy="10382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sz="135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Elektron darsliklar, multimediali videodarslar hamda topshiriqlarni yagona elektron baza orqali tezkor va qulay ulashish imkoniyati.</a:t>
            </a:r>
            <a:endParaRPr sz="1350"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29150" y="3119437"/>
            <a:ext cx="571500" cy="571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29150" y="3481387"/>
            <a:ext cx="2650331" cy="3143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sz="1650" b="1" i="0" u="none">
                <a:solidFill>
                  <a:srgbClr val="0F172A"/>
                </a:solidFill>
                <a:latin typeface="Poppins"/>
              </a:rPr>
              <a:t>Monitoring va Baholash</a:t>
            </a:r>
            <a:endParaRPr sz="1650" b="1" i="0" u="none">
              <a:solidFill>
                <a:srgbClr val="0F172A"/>
              </a:solidFill>
              <a:latin typeface="Poppin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29150" y="3910012"/>
            <a:ext cx="2933700" cy="7785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sz="135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O'quvchilarning davomati va o'zlashtirish ko'rsatkichlarini avtomatik ravishda tahlil qilish hamda shaffof baholash tizimi.</a:t>
            </a:r>
            <a:endParaRPr sz="1350"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0930" y="3338512"/>
            <a:ext cx="571500" cy="5715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335135" y="4165600"/>
            <a:ext cx="1320165" cy="328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2475"/>
              </a:lnSpc>
            </a:pPr>
            <a:r>
              <a:rPr sz="1650" b="1" i="0" u="none">
                <a:solidFill>
                  <a:srgbClr val="0F172A"/>
                </a:solidFill>
                <a:latin typeface="Poppins"/>
              </a:rPr>
              <a:t>Uzviy Aloqa</a:t>
            </a:r>
            <a:endParaRPr sz="1650" b="1" i="0" u="none">
              <a:solidFill>
                <a:srgbClr val="0F172A"/>
              </a:solidFill>
              <a:latin typeface="Poppin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539480" y="4509770"/>
            <a:ext cx="2910840" cy="12979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025"/>
              </a:lnSpc>
            </a:pPr>
            <a:r>
              <a:rPr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O'qituvchi va o'quvchi o'rtasida masofaviy topshiriqlar, tezkor teskari aloqa (feedback) hamda onlayn konsultatsiyalar o'tkazish</a:t>
            </a:r>
            <a:r>
              <a:rPr sz="1350" b="0" i="0" u="none">
                <a:solidFill>
                  <a:srgbClr val="475569"/>
                </a:solidFill>
                <a:latin typeface="Inter"/>
              </a:rPr>
              <a:t>.</a:t>
            </a:r>
            <a:endParaRPr sz="1350" b="0" i="0" u="none">
              <a:solidFill>
                <a:srgbClr val="475569"/>
              </a:solidFill>
              <a:latin typeface="Inter"/>
            </a:endParaRP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8017" y="2019617"/>
            <a:ext cx="276225" cy="24765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7420" y="3233420"/>
            <a:ext cx="314960" cy="31496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34437" y="3481387"/>
            <a:ext cx="314325" cy="24765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1500" y="474028"/>
            <a:ext cx="11601450" cy="51879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ts val="4050"/>
              </a:lnSpc>
            </a:pP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Platformalarning </a:t>
            </a:r>
            <a:r>
              <a:rPr lang="en-US"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i</a:t>
            </a: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mkoniyatlari</a:t>
            </a:r>
            <a:endParaRPr sz="2700" b="1" i="0" u="none">
              <a:solidFill>
                <a:srgbClr val="0F172A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71500" y="990600"/>
            <a:ext cx="76200" cy="3048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0" name="Изображение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46775" y="114935"/>
            <a:ext cx="5387340" cy="2413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2557462"/>
            <a:ext cx="5334000" cy="254317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557462"/>
            <a:ext cx="5334000" cy="25431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38250" y="3070225"/>
            <a:ext cx="4540567" cy="34607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ts val="2700"/>
              </a:lnSpc>
            </a:pPr>
            <a:r>
              <a:rPr sz="2000" i="0" u="none">
                <a:solidFill>
                  <a:srgbClr val="2563EB"/>
                </a:solidFill>
                <a:latin typeface="Times New Roman" panose="02020603050405020304" charset="0"/>
                <a:cs typeface="Times New Roman" panose="02020603050405020304" charset="0"/>
              </a:rPr>
              <a:t>Flipped Classroom (To'ntarilgan sinf)</a:t>
            </a:r>
            <a:endParaRPr sz="2000" i="0" u="none">
              <a:solidFill>
                <a:srgbClr val="2563EB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3729037"/>
            <a:ext cx="4648200" cy="10382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sz="140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O'quvchilar nazariy bilimlarni va yangi mavzuni uyda platformadagi videolar orqali mustaqil o'rganadilar. Sinfdagi vaqt esa amaliy mashqlar, munozaralar va muammoli topshiriqlarni yechishga bag'ishlanadi.</a:t>
            </a:r>
            <a:endParaRPr sz="1400"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81850" y="2955925"/>
            <a:ext cx="4540567" cy="34607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ts val="2700"/>
              </a:lnSpc>
            </a:pPr>
            <a:r>
              <a:rPr sz="1800" b="1" i="0" u="none">
                <a:solidFill>
                  <a:srgbClr val="2563EB"/>
                </a:solidFill>
                <a:latin typeface="Times New Roman" panose="02020603050405020304" charset="0"/>
                <a:cs typeface="Times New Roman" panose="02020603050405020304" charset="0"/>
              </a:rPr>
              <a:t>Rotatsion Model</a:t>
            </a:r>
            <a:endParaRPr sz="1800" b="1" i="0" u="none">
              <a:solidFill>
                <a:srgbClr val="2563EB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29400" y="3386137"/>
            <a:ext cx="4648200" cy="15576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sz="200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Sinfdagi o'quvchilar kichik guruhlarga bo'linadi hamda belgilangan vaqt oralig'ida an'anaviy o'qituvchi bilan ishlash, kompyuterda onlayn mashg'ulot bajirish va guruhli loyihalar stansiyalari bo'ylab navbat bilan almashinadi.</a:t>
            </a:r>
            <a:endParaRPr sz="2000"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3128962"/>
            <a:ext cx="228600" cy="22860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9400" y="2957512"/>
            <a:ext cx="228600" cy="2286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1500" y="474028"/>
            <a:ext cx="11601450" cy="51879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ts val="4050"/>
              </a:lnSpc>
            </a:pP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Aralash Ta'lim (Blended Learning)</a:t>
            </a:r>
            <a:endParaRPr sz="2700" b="1" i="0" u="none">
              <a:solidFill>
                <a:srgbClr val="0F172A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71500" y="990600"/>
            <a:ext cx="76200" cy="3048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725" y="4835525"/>
            <a:ext cx="2430660" cy="15335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4180" y="1800225"/>
            <a:ext cx="2430660" cy="12763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8940" y="5067300"/>
            <a:ext cx="3169920" cy="127635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5566" y="2167890"/>
            <a:ext cx="2430660" cy="127635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23950" y="3905250"/>
            <a:ext cx="9944100" cy="38100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20759" y="4410075"/>
            <a:ext cx="2132141" cy="2857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sz="1500" b="1" i="0" u="none">
                <a:solidFill>
                  <a:srgbClr val="2563EB"/>
                </a:solidFill>
                <a:latin typeface="Poppins"/>
              </a:rPr>
              <a:t>1. Infratuzilma</a:t>
            </a:r>
            <a:endParaRPr sz="1500" b="1" i="0" u="none">
              <a:solidFill>
                <a:srgbClr val="2563EB"/>
              </a:solidFill>
              <a:latin typeface="Poppin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4080" y="5319395"/>
            <a:ext cx="2030610" cy="7785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025"/>
              </a:lnSpc>
            </a:pPr>
            <a:r>
              <a:rPr sz="200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Maktab interneti va texnik qurilmalar tayyorgarligi</a:t>
            </a:r>
            <a:endParaRPr sz="2000"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91840" y="1419225"/>
            <a:ext cx="2132141" cy="2857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sz="1500" b="1" i="0" u="none">
                <a:solidFill>
                  <a:srgbClr val="2563EB"/>
                </a:solidFill>
                <a:latin typeface="Poppins"/>
              </a:rPr>
              <a:t>2. Metodika</a:t>
            </a:r>
            <a:endParaRPr sz="1500" b="1" i="0" u="none">
              <a:solidFill>
                <a:srgbClr val="2563EB"/>
              </a:solidFill>
              <a:latin typeface="Poppin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93405" y="2038350"/>
            <a:ext cx="2030610" cy="10382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025"/>
              </a:lnSpc>
            </a:pPr>
            <a:r>
              <a:rPr sz="240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O'qituvchilarni raqamli metodikaga o'rgatish</a:t>
            </a:r>
            <a:endParaRPr sz="2400"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66120" y="4410075"/>
            <a:ext cx="2132141" cy="2857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sz="1500" b="1" i="0" u="none">
                <a:solidFill>
                  <a:srgbClr val="2563EB"/>
                </a:solidFill>
                <a:latin typeface="Poppins"/>
              </a:rPr>
              <a:t>3. Tajriba</a:t>
            </a:r>
            <a:endParaRPr sz="1500" b="1" i="0" u="none">
              <a:solidFill>
                <a:srgbClr val="2563EB"/>
              </a:solidFill>
              <a:latin typeface="Poppin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47415" y="5543550"/>
            <a:ext cx="2030610" cy="7785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025"/>
              </a:lnSpc>
            </a:pPr>
            <a:r>
              <a:rPr sz="200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Aralash darslarni sinov tariqasida joriy etish</a:t>
            </a:r>
            <a:endParaRPr sz="2000"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189576" y="1514475"/>
            <a:ext cx="2132141" cy="2857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sz="1500" b="1" i="0" u="none">
                <a:solidFill>
                  <a:srgbClr val="2563EB"/>
                </a:solidFill>
                <a:latin typeface="Poppins"/>
              </a:rPr>
              <a:t>4. Tahlil</a:t>
            </a:r>
            <a:endParaRPr sz="1500" b="1" i="0" u="none">
              <a:solidFill>
                <a:srgbClr val="2563EB"/>
              </a:solidFill>
              <a:latin typeface="Poppin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389566" y="2298065"/>
            <a:ext cx="2030610" cy="7785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025"/>
              </a:lnSpc>
            </a:pPr>
            <a:r>
              <a:rPr sz="240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Natijalarni </a:t>
            </a:r>
            <a:r>
              <a:rPr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baholash va tizimni takomillashtirish</a:t>
            </a:r>
            <a:endParaRPr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4080" y="474028"/>
            <a:ext cx="11601450" cy="51879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ts val="4050"/>
              </a:lnSpc>
            </a:pP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Aralash </a:t>
            </a:r>
            <a:r>
              <a:rPr lang="en-US"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t</a:t>
            </a: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a'limni </a:t>
            </a:r>
            <a:r>
              <a:rPr lang="en-US"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t</a:t>
            </a: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atbiq </a:t>
            </a:r>
            <a:r>
              <a:rPr lang="en-US"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e</a:t>
            </a: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tish</a:t>
            </a:r>
            <a:endParaRPr sz="2700" b="1" i="0" u="none">
              <a:solidFill>
                <a:srgbClr val="0F172A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71500" y="990600"/>
            <a:ext cx="76200" cy="3048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1672530" y="3810000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 w="381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4545210" y="3810000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 w="381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7417891" y="3810000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 w="381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10290571" y="3810000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 w="381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230" y="574040"/>
            <a:ext cx="5210175" cy="3476625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6145" y="3322320"/>
            <a:ext cx="5705475" cy="3171825"/>
          </a:xfrm>
          <a:prstGeom prst="rect">
            <a:avLst/>
          </a:prstGeom>
        </p:spPr>
      </p:pic>
      <p:sp>
        <p:nvSpPr>
          <p:cNvPr id="7" name="TextBox 2"/>
          <p:cNvSpPr txBox="1"/>
          <p:nvPr/>
        </p:nvSpPr>
        <p:spPr>
          <a:xfrm>
            <a:off x="6415405" y="574040"/>
            <a:ext cx="4744085" cy="12954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2135"/>
              </a:lnSpc>
            </a:pPr>
            <a:r>
              <a:rPr sz="16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Kuchli parollar va 2FA:</a:t>
            </a:r>
            <a:r>
              <a:rPr sz="1600" b="0" i="0" u="none">
                <a:solidFill>
                  <a:srgbClr val="334155"/>
                </a:solidFill>
                <a:latin typeface="Times New Roman" panose="02020603050405020304" charset="0"/>
                <a:cs typeface="Times New Roman" panose="02020603050405020304" charset="0"/>
              </a:rPr>
              <a:t> Ta'lim platformalari uchun murakkab va noyob parollardan foydalanish hamda ikki bosqichli autentifikatsiyani yoqish.</a:t>
            </a:r>
            <a:endParaRPr sz="1600" b="0" i="0" u="none">
              <a:solidFill>
                <a:srgbClr val="334155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6479540" y="1912620"/>
            <a:ext cx="5132070" cy="59753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l">
              <a:lnSpc>
                <a:spcPts val="2135"/>
              </a:lnSpc>
            </a:pPr>
            <a:r>
              <a:rPr b="1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Shaxsiy ma'lumotlar maxfiyligi:</a:t>
            </a:r>
            <a:r>
              <a:rPr>
                <a:solidFill>
                  <a:srgbClr val="334155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O'quvchilarning login, parol va shaxsiy hujjat ma'lumotlarini uchinchi shaxslarga bermaslik.</a:t>
            </a:r>
            <a:endParaRPr lang="ru-RU" altLang="en-US">
              <a:solidFill>
                <a:srgbClr val="334155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3048000" y="3123565"/>
            <a:ext cx="6096000" cy="610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ts val="4050"/>
              </a:lnSpc>
            </a:pPr>
            <a:r>
              <a:rPr sz="2700" b="1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Kiberxavfsizlik </a:t>
            </a:r>
            <a:r>
              <a:rPr lang="en-US" sz="2700" b="1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q</a:t>
            </a:r>
            <a:r>
              <a:rPr sz="2700" b="1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oidalari</a:t>
            </a:r>
            <a:endParaRPr lang="ru-RU" altLang="en-US" sz="2700" b="1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0" name="TextBox 4"/>
          <p:cNvSpPr txBox="1"/>
          <p:nvPr/>
        </p:nvSpPr>
        <p:spPr>
          <a:xfrm>
            <a:off x="499745" y="4347210"/>
            <a:ext cx="5454650" cy="39941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2135"/>
              </a:lnSpc>
            </a:pPr>
            <a:r>
              <a:rPr sz="1425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Fishing va shubhali havolalar:</a:t>
            </a:r>
            <a:r>
              <a:rPr sz="1425" b="0" i="0" u="none">
                <a:solidFill>
                  <a:srgbClr val="334155"/>
                </a:solidFill>
                <a:latin typeface="Times New Roman" panose="02020603050405020304" charset="0"/>
                <a:cs typeface="Times New Roman" panose="02020603050405020304" charset="0"/>
              </a:rPr>
              <a:t> Elektron pochta yoki ijtimoiy tarmoqlardagi nomalum manba havolalariga kirmaslik axborot gigiyenasiga rioya etish.</a:t>
            </a:r>
            <a:endParaRPr sz="1425" b="0" i="0" u="none">
              <a:solidFill>
                <a:srgbClr val="334155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319405" y="5581650"/>
            <a:ext cx="5619115" cy="59753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l">
              <a:lnSpc>
                <a:spcPts val="2135"/>
              </a:lnSpc>
            </a:pPr>
            <a:r>
              <a:rPr sz="1425" b="1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Dasturlarni yangilash:</a:t>
            </a:r>
            <a:r>
              <a:rPr sz="1425">
                <a:solidFill>
                  <a:srgbClr val="334155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Kompyuter va mobil qurilmalardagi operatsion tizim hamda antivirus dasturlarini muntazam yangilab borish.</a:t>
            </a:r>
            <a:endParaRPr lang="ru-RU" altLang="en-US" sz="1425">
              <a:solidFill>
                <a:srgbClr val="334155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2709862"/>
            <a:ext cx="5334000" cy="22383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48080" y="3100070"/>
            <a:ext cx="3166745" cy="10579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8250"/>
              </a:lnSpc>
            </a:pPr>
            <a:r>
              <a:rPr lang="en-US" sz="8250" b="1" i="0" u="none">
                <a:solidFill>
                  <a:srgbClr val="2563EB"/>
                </a:solidFill>
                <a:latin typeface="Poppins"/>
              </a:rPr>
              <a:t>  </a:t>
            </a:r>
            <a:r>
              <a:rPr sz="8250" b="1" i="0" u="none">
                <a:solidFill>
                  <a:srgbClr val="2563EB"/>
                </a:solidFill>
                <a:latin typeface="Poppins"/>
              </a:rPr>
              <a:t>70%</a:t>
            </a:r>
            <a:endParaRPr sz="8250" b="1" i="0" u="none">
              <a:solidFill>
                <a:srgbClr val="2563EB"/>
              </a:solidFill>
              <a:latin typeface="Poppin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4425" y="4243387"/>
            <a:ext cx="4248150" cy="31686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475"/>
              </a:lnSpc>
            </a:pPr>
            <a:r>
              <a:rPr sz="1650" b="0" i="0" u="none">
                <a:solidFill>
                  <a:srgbClr val="1E40AF"/>
                </a:solidFill>
                <a:latin typeface="Times New Roman" panose="02020603050405020304" charset="0"/>
                <a:cs typeface="Times New Roman" panose="02020603050405020304" charset="0"/>
              </a:rPr>
              <a:t>Ta'lim sohasiga kiber-hujumlar ko'payishi</a:t>
            </a:r>
            <a:endParaRPr sz="1650" b="0" i="0" u="none">
              <a:solidFill>
                <a:srgbClr val="1E40A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05500" y="393065"/>
            <a:ext cx="5600700" cy="158940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2370"/>
              </a:lnSpc>
            </a:pPr>
            <a:r>
              <a:rPr sz="36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Shaxsiy </a:t>
            </a:r>
            <a:r>
              <a:rPr lang="en-US" sz="36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m</a:t>
            </a:r>
            <a:r>
              <a:rPr sz="36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a'lumotlar </a:t>
            </a:r>
            <a:r>
              <a:rPr lang="en-US" sz="36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h</a:t>
            </a:r>
            <a:r>
              <a:rPr sz="36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imoyasi</a:t>
            </a:r>
            <a:endParaRPr sz="3600" b="1" i="0" u="none">
              <a:solidFill>
                <a:srgbClr val="0F172A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1120" y="2135475"/>
            <a:ext cx="5334000" cy="10382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sz="200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Maktab ta'limi raqamlashtirilishi bilan birga o'quvchi va o'qituvchilarning shaxsiy ma'lumotlarini kiber-hujumlardan va fishing havolalaridan himoya qilish zarurati keskin ortmoqda.</a:t>
            </a:r>
            <a:endParaRPr sz="2000"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86500" y="4179540"/>
            <a:ext cx="5334000" cy="5187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Maktab ta'lim tizimida axborot xavfsizligi standartlariga amal qilish doimiy e'tiborni talab etadi.</a:t>
            </a:r>
            <a:endParaRPr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0550" y="1295400"/>
            <a:ext cx="4460875" cy="22796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4050"/>
              </a:lnSpc>
            </a:pP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Kiber-tahdidlar </a:t>
            </a:r>
            <a:r>
              <a:rPr lang="en-US"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avfi</a:t>
            </a:r>
            <a:endParaRPr sz="2700" b="1" i="0" u="none">
              <a:solidFill>
                <a:srgbClr val="0F172A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71500" y="990600"/>
            <a:ext cx="76200" cy="3048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569278"/>
            <a:ext cx="5800725" cy="51879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ts val="4050"/>
              </a:lnSpc>
            </a:pP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Raqamli </a:t>
            </a:r>
            <a:r>
              <a:rPr lang="en-US"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g</a:t>
            </a:r>
            <a:r>
              <a:rPr sz="2700" b="1" i="0" u="none">
                <a:solidFill>
                  <a:srgbClr val="0F172A"/>
                </a:solidFill>
                <a:latin typeface="Times New Roman" panose="02020603050405020304" charset="0"/>
                <a:cs typeface="Times New Roman" panose="02020603050405020304" charset="0"/>
              </a:rPr>
              <a:t>igiyena</a:t>
            </a:r>
            <a:endParaRPr sz="2700" b="1" i="0" u="none">
              <a:solidFill>
                <a:srgbClr val="0F172A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71500" y="1085850"/>
            <a:ext cx="76200" cy="3048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71500" y="2914650"/>
            <a:ext cx="5800725" cy="4038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3150"/>
              </a:lnSpc>
            </a:pPr>
            <a:r>
              <a:rPr sz="2100" b="1" i="0" u="none">
                <a:solidFill>
                  <a:srgbClr val="0D9488"/>
                </a:solidFill>
                <a:latin typeface="Times New Roman" panose="02020603050405020304" charset="0"/>
                <a:cs typeface="Times New Roman" panose="02020603050405020304" charset="0"/>
              </a:rPr>
              <a:t>Xavfsiz Ta'lim Muhitini Yaratish</a:t>
            </a:r>
            <a:endParaRPr sz="2100" b="1" i="0" u="none">
              <a:solidFill>
                <a:srgbClr val="0D9488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" y="3457575"/>
            <a:ext cx="5524500" cy="7785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sz="135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Maktablarda kiberxavfsizlikni ta'minlash faqat texnik dasturlar bilan cheklanmaydi. U o'quvchilar va pedagoglarda yuqori raqamli madaniyat hamda mas'uliyatni shakllantirishni </a:t>
            </a:r>
            <a:r>
              <a:rPr sz="135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nazarda tutadi.</a:t>
            </a:r>
            <a:endParaRPr sz="1350"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500" y="4229100"/>
            <a:ext cx="5524500" cy="5187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025"/>
              </a:lnSpc>
            </a:pPr>
            <a:r>
              <a:rPr sz="1350" b="0" i="0" u="none">
                <a:solidFill>
                  <a:srgbClr val="475569"/>
                </a:solidFill>
                <a:latin typeface="Times New Roman" panose="02020603050405020304" charset="0"/>
                <a:cs typeface="Times New Roman" panose="02020603050405020304" charset="0"/>
              </a:rPr>
              <a:t>Kiber-gigiyena qoidalarini ta'lim jarayoniga singdirish sifatli va xavfsiz raqamli kelajak garovidir.</a:t>
            </a:r>
            <a:endParaRPr sz="1350" b="0" i="0" u="none">
              <a:solidFill>
                <a:srgbClr val="47556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5675" y="4514850"/>
            <a:ext cx="5200650" cy="56197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375" y="1781175"/>
            <a:ext cx="857250" cy="8572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40655" y="2876550"/>
            <a:ext cx="5510688" cy="8001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6300"/>
              </a:lnSpc>
            </a:pPr>
            <a:r>
              <a:rPr sz="4200" b="1" i="0" u="none">
                <a:solidFill>
                  <a:srgbClr val="0F172A"/>
                </a:solidFill>
                <a:latin typeface="Poppins"/>
              </a:rPr>
              <a:t>Savol va Javoablar</a:t>
            </a:r>
            <a:endParaRPr sz="4200" b="1" i="0" u="none">
              <a:solidFill>
                <a:srgbClr val="0F172A"/>
              </a:solidFill>
              <a:latin typeface="Poppin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09687" y="3819525"/>
            <a:ext cx="9572625" cy="3143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475"/>
              </a:lnSpc>
            </a:pPr>
            <a:r>
              <a:rPr sz="1650" b="0" i="0" u="none">
                <a:solidFill>
                  <a:srgbClr val="64748B"/>
                </a:solidFill>
                <a:latin typeface="Inter"/>
              </a:rPr>
              <a:t>E'tiboringiz uchun rahmat! Qo'shimcha savol va mulohazalaringiz bo'lsa javob berishga tayyormiz.</a:t>
            </a:r>
            <a:endParaRPr sz="1650" b="0" i="0" u="none">
              <a:solidFill>
                <a:srgbClr val="64748B"/>
              </a:solidFill>
              <a:latin typeface="Inter"/>
            </a:endParaRP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5975" y="2009775"/>
            <a:ext cx="400050" cy="40005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0950" y="4714875"/>
            <a:ext cx="171450" cy="1714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3177</Words>
  <Application>WPS Presentation</Application>
  <PresentationFormat>On-screen Show (4:3)</PresentationFormat>
  <Paragraphs>88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Arial</vt:lpstr>
      <vt:lpstr>SimSun</vt:lpstr>
      <vt:lpstr>Wingdings</vt:lpstr>
      <vt:lpstr>Arial</vt:lpstr>
      <vt:lpstr>Poppins</vt:lpstr>
      <vt:lpstr>Segoe Print</vt:lpstr>
      <vt:lpstr>Inter</vt:lpstr>
      <vt:lpstr>Inter SemiBold</vt:lpstr>
      <vt:lpstr>Calibri</vt:lpstr>
      <vt:lpstr>Microsoft YaHei</vt:lpstr>
      <vt:lpstr>Arial Unicode MS</vt:lpstr>
      <vt:lpstr>Times New Roman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>generated using python-pptx</dc:description>
  <cp:lastModifiedBy>Komila Xamidova</cp:lastModifiedBy>
  <cp:revision>3</cp:revision>
  <dcterms:created xsi:type="dcterms:W3CDTF">2013-01-27T09:14:00Z</dcterms:created>
  <dcterms:modified xsi:type="dcterms:W3CDTF">2026-09-11T07:24:17Z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8AD3D92E3DF448D8950433F9EDC23698_12</vt:lpwstr>
  </property>
  <property fmtid="{D5CDD505-2E9C-101B-9397-08002B2CF9AE}" pid="3" name="KSOProductBuildVer">
    <vt:lpwstr>1049-12.1.0.28485</vt:lpwstr>
  </property>
</Properties>
</file>