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31"/>
  </p:notesMasterIdLst>
  <p:sldIdLst>
    <p:sldId id="350" r:id="rId2"/>
    <p:sldId id="355" r:id="rId3"/>
    <p:sldId id="374" r:id="rId4"/>
    <p:sldId id="256" r:id="rId5"/>
    <p:sldId id="257" r:id="rId6"/>
    <p:sldId id="260" r:id="rId7"/>
    <p:sldId id="262" r:id="rId8"/>
    <p:sldId id="263" r:id="rId9"/>
    <p:sldId id="356" r:id="rId10"/>
    <p:sldId id="357" r:id="rId11"/>
    <p:sldId id="358" r:id="rId12"/>
    <p:sldId id="359" r:id="rId13"/>
    <p:sldId id="360" r:id="rId14"/>
    <p:sldId id="361" r:id="rId15"/>
    <p:sldId id="362" r:id="rId16"/>
    <p:sldId id="363" r:id="rId17"/>
    <p:sldId id="264" r:id="rId18"/>
    <p:sldId id="364" r:id="rId19"/>
    <p:sldId id="365" r:id="rId20"/>
    <p:sldId id="368" r:id="rId21"/>
    <p:sldId id="369" r:id="rId22"/>
    <p:sldId id="370" r:id="rId23"/>
    <p:sldId id="371" r:id="rId24"/>
    <p:sldId id="372" r:id="rId25"/>
    <p:sldId id="373" r:id="rId26"/>
    <p:sldId id="282" r:id="rId27"/>
    <p:sldId id="376" r:id="rId28"/>
    <p:sldId id="375" r:id="rId29"/>
    <p:sldId id="377" r:id="rId30"/>
  </p:sldIdLst>
  <p:sldSz cx="14630400" cy="8229600"/>
  <p:notesSz cx="8229600" cy="14630400"/>
  <p:embeddedFontLst>
    <p:embeddedFont>
      <p:font typeface="Alice" panose="020B0604020202020204" charset="0"/>
      <p:regular r:id="rId32"/>
    </p:embeddedFont>
    <p:embeddedFont>
      <p:font typeface="Arial Narrow" panose="020B0606020202030204" pitchFamily="34" charset="0"/>
      <p:regular r:id="rId33"/>
      <p:bold r:id="rId34"/>
      <p:italic r:id="rId35"/>
      <p:boldItalic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Calibri Light" panose="020F0302020204030204" pitchFamily="34" charset="0"/>
      <p:regular r:id="rId41"/>
      <p:italic r:id="rId4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10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A1AE3B-14F2-49B8-9D10-CC8C8A222815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uz-Latn-UZ"/>
        </a:p>
      </dgm:t>
    </dgm:pt>
    <dgm:pt modelId="{63A7BC1B-A4C2-4F25-8F91-4A882C5F6EFF}">
      <dgm:prSet phldrT="[Текст]" custT="1"/>
      <dgm:spPr/>
      <dgm:t>
        <a:bodyPr/>
        <a:lstStyle/>
        <a:p>
          <a:r>
            <a:rPr lang="en-US" sz="4000" b="1" dirty="0">
              <a:latin typeface="Arial Narrow" panose="020B0606020202030204" pitchFamily="34" charset="0"/>
            </a:rPr>
            <a:t>Bilaman </a:t>
          </a:r>
          <a:endParaRPr lang="uz-Latn-UZ" sz="4000" b="1" dirty="0">
            <a:latin typeface="Arial Narrow" panose="020B0606020202030204" pitchFamily="34" charset="0"/>
          </a:endParaRPr>
        </a:p>
      </dgm:t>
    </dgm:pt>
    <dgm:pt modelId="{B6A082E6-B8D0-4865-BCD2-5C48D2383784}" type="parTrans" cxnId="{36DE2E30-004D-45D1-B552-14029D1586E6}">
      <dgm:prSet/>
      <dgm:spPr/>
      <dgm:t>
        <a:bodyPr/>
        <a:lstStyle/>
        <a:p>
          <a:endParaRPr lang="uz-Latn-UZ" sz="4000">
            <a:latin typeface="Arial Narrow" panose="020B0606020202030204" pitchFamily="34" charset="0"/>
          </a:endParaRPr>
        </a:p>
      </dgm:t>
    </dgm:pt>
    <dgm:pt modelId="{31FA40EC-2611-4F32-A1C2-9E63337FEDEF}" type="sibTrans" cxnId="{36DE2E30-004D-45D1-B552-14029D1586E6}">
      <dgm:prSet/>
      <dgm:spPr/>
      <dgm:t>
        <a:bodyPr/>
        <a:lstStyle/>
        <a:p>
          <a:endParaRPr lang="uz-Latn-UZ" sz="4000">
            <a:latin typeface="Arial Narrow" panose="020B0606020202030204" pitchFamily="34" charset="0"/>
          </a:endParaRPr>
        </a:p>
      </dgm:t>
    </dgm:pt>
    <dgm:pt modelId="{7DB80B12-D240-4F62-8485-FB9632BB4C6A}">
      <dgm:prSet phldrT="[Текст]" custT="1"/>
      <dgm:spPr/>
      <dgm:t>
        <a:bodyPr/>
        <a:lstStyle/>
        <a:p>
          <a:r>
            <a:rPr lang="en-US" sz="4000" b="1" dirty="0">
              <a:latin typeface="Arial Narrow" panose="020B0606020202030204" pitchFamily="34" charset="0"/>
            </a:rPr>
            <a:t>Tushunaman </a:t>
          </a:r>
          <a:endParaRPr lang="uz-Latn-UZ" sz="4000" b="1" dirty="0">
            <a:latin typeface="Arial Narrow" panose="020B0606020202030204" pitchFamily="34" charset="0"/>
          </a:endParaRPr>
        </a:p>
      </dgm:t>
    </dgm:pt>
    <dgm:pt modelId="{78BC80BB-1BF9-4421-856D-0B41052B139E}" type="parTrans" cxnId="{F84D83F1-4A0A-4F0D-B613-2DB8070E7DD5}">
      <dgm:prSet/>
      <dgm:spPr/>
      <dgm:t>
        <a:bodyPr/>
        <a:lstStyle/>
        <a:p>
          <a:endParaRPr lang="uz-Latn-UZ" sz="4000">
            <a:latin typeface="Arial Narrow" panose="020B0606020202030204" pitchFamily="34" charset="0"/>
          </a:endParaRPr>
        </a:p>
      </dgm:t>
    </dgm:pt>
    <dgm:pt modelId="{B431981D-8BC3-4C0D-A8C2-232A6675E7E8}" type="sibTrans" cxnId="{F84D83F1-4A0A-4F0D-B613-2DB8070E7DD5}">
      <dgm:prSet/>
      <dgm:spPr/>
      <dgm:t>
        <a:bodyPr/>
        <a:lstStyle/>
        <a:p>
          <a:endParaRPr lang="uz-Latn-UZ" sz="4000">
            <a:latin typeface="Arial Narrow" panose="020B0606020202030204" pitchFamily="34" charset="0"/>
          </a:endParaRPr>
        </a:p>
      </dgm:t>
    </dgm:pt>
    <dgm:pt modelId="{DE531528-1FBD-4880-AD21-65BCCF3846EF}">
      <dgm:prSet phldrT="[Текст]" custT="1"/>
      <dgm:spPr/>
      <dgm:t>
        <a:bodyPr/>
        <a:lstStyle/>
        <a:p>
          <a:r>
            <a:rPr lang="en-US" sz="4000" b="1" dirty="0">
              <a:latin typeface="Arial Narrow" panose="020B0606020202030204" pitchFamily="34" charset="0"/>
            </a:rPr>
            <a:t>Bajara olaman </a:t>
          </a:r>
          <a:endParaRPr lang="uz-Latn-UZ" sz="4000" b="1" dirty="0">
            <a:latin typeface="Arial Narrow" panose="020B0606020202030204" pitchFamily="34" charset="0"/>
          </a:endParaRPr>
        </a:p>
      </dgm:t>
    </dgm:pt>
    <dgm:pt modelId="{A6AD2B4C-8192-4762-8EDA-DCE976CD80E9}" type="parTrans" cxnId="{A11B8567-B4E4-4E25-90E3-EC7F0AD84504}">
      <dgm:prSet/>
      <dgm:spPr/>
      <dgm:t>
        <a:bodyPr/>
        <a:lstStyle/>
        <a:p>
          <a:endParaRPr lang="uz-Latn-UZ" sz="4000">
            <a:latin typeface="Arial Narrow" panose="020B0606020202030204" pitchFamily="34" charset="0"/>
          </a:endParaRPr>
        </a:p>
      </dgm:t>
    </dgm:pt>
    <dgm:pt modelId="{13AACC39-B5C1-4161-B061-9C9D6E4582FF}" type="sibTrans" cxnId="{A11B8567-B4E4-4E25-90E3-EC7F0AD84504}">
      <dgm:prSet/>
      <dgm:spPr/>
      <dgm:t>
        <a:bodyPr/>
        <a:lstStyle/>
        <a:p>
          <a:endParaRPr lang="uz-Latn-UZ" sz="4000">
            <a:latin typeface="Arial Narrow" panose="020B0606020202030204" pitchFamily="34" charset="0"/>
          </a:endParaRPr>
        </a:p>
      </dgm:t>
    </dgm:pt>
    <dgm:pt modelId="{C4EF9AB5-BB37-4E3D-BEBD-9136995C6FFC}" type="pres">
      <dgm:prSet presAssocID="{72A1AE3B-14F2-49B8-9D10-CC8C8A222815}" presName="rootnode" presStyleCnt="0">
        <dgm:presLayoutVars>
          <dgm:chMax/>
          <dgm:chPref/>
          <dgm:dir/>
          <dgm:animLvl val="lvl"/>
        </dgm:presLayoutVars>
      </dgm:prSet>
      <dgm:spPr/>
    </dgm:pt>
    <dgm:pt modelId="{7165DFBA-97CA-44CF-BB63-B1D27D635B5B}" type="pres">
      <dgm:prSet presAssocID="{63A7BC1B-A4C2-4F25-8F91-4A882C5F6EFF}" presName="composite" presStyleCnt="0"/>
      <dgm:spPr/>
    </dgm:pt>
    <dgm:pt modelId="{6A2E3110-FC70-4281-BCEB-89DFFAD718A2}" type="pres">
      <dgm:prSet presAssocID="{63A7BC1B-A4C2-4F25-8F91-4A882C5F6EFF}" presName="LShape" presStyleLbl="alignNode1" presStyleIdx="0" presStyleCnt="5"/>
      <dgm:spPr/>
    </dgm:pt>
    <dgm:pt modelId="{43B45DE3-22A1-4580-8970-E092008C2A94}" type="pres">
      <dgm:prSet presAssocID="{63A7BC1B-A4C2-4F25-8F91-4A882C5F6EFF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7310F66F-D667-4175-96A0-6EB762005FDF}" type="pres">
      <dgm:prSet presAssocID="{63A7BC1B-A4C2-4F25-8F91-4A882C5F6EFF}" presName="Triangle" presStyleLbl="alignNode1" presStyleIdx="1" presStyleCnt="5"/>
      <dgm:spPr>
        <a:noFill/>
        <a:ln>
          <a:noFill/>
        </a:ln>
      </dgm:spPr>
    </dgm:pt>
    <dgm:pt modelId="{C60EA7E5-09D6-41ED-8907-233CD5A087A1}" type="pres">
      <dgm:prSet presAssocID="{31FA40EC-2611-4F32-A1C2-9E63337FEDEF}" presName="sibTrans" presStyleCnt="0"/>
      <dgm:spPr/>
    </dgm:pt>
    <dgm:pt modelId="{7A776F86-A749-4EF6-ACCD-89D66E8EDEDA}" type="pres">
      <dgm:prSet presAssocID="{31FA40EC-2611-4F32-A1C2-9E63337FEDEF}" presName="space" presStyleCnt="0"/>
      <dgm:spPr/>
    </dgm:pt>
    <dgm:pt modelId="{D8348DBF-52D0-408B-9DEB-8EF681A4B409}" type="pres">
      <dgm:prSet presAssocID="{7DB80B12-D240-4F62-8485-FB9632BB4C6A}" presName="composite" presStyleCnt="0"/>
      <dgm:spPr/>
    </dgm:pt>
    <dgm:pt modelId="{E42BCC16-39E3-424B-B338-2D63B906459B}" type="pres">
      <dgm:prSet presAssocID="{7DB80B12-D240-4F62-8485-FB9632BB4C6A}" presName="LShape" presStyleLbl="alignNode1" presStyleIdx="2" presStyleCnt="5"/>
      <dgm:spPr/>
    </dgm:pt>
    <dgm:pt modelId="{6FDFAEEA-419A-4526-8C21-BDBDF5A369BA}" type="pres">
      <dgm:prSet presAssocID="{7DB80B12-D240-4F62-8485-FB9632BB4C6A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D7CD575D-F058-4EC9-99CA-993B0574418E}" type="pres">
      <dgm:prSet presAssocID="{7DB80B12-D240-4F62-8485-FB9632BB4C6A}" presName="Triangle" presStyleLbl="alignNode1" presStyleIdx="3" presStyleCnt="5"/>
      <dgm:spPr>
        <a:noFill/>
        <a:ln>
          <a:noFill/>
        </a:ln>
      </dgm:spPr>
    </dgm:pt>
    <dgm:pt modelId="{C53FE24F-007D-4A38-9C45-33273046BC94}" type="pres">
      <dgm:prSet presAssocID="{B431981D-8BC3-4C0D-A8C2-232A6675E7E8}" presName="sibTrans" presStyleCnt="0"/>
      <dgm:spPr/>
    </dgm:pt>
    <dgm:pt modelId="{B1FDA612-B944-45FA-A932-F811B0294397}" type="pres">
      <dgm:prSet presAssocID="{B431981D-8BC3-4C0D-A8C2-232A6675E7E8}" presName="space" presStyleCnt="0"/>
      <dgm:spPr/>
    </dgm:pt>
    <dgm:pt modelId="{F143D4E3-4C8C-410C-8493-37A401D33832}" type="pres">
      <dgm:prSet presAssocID="{DE531528-1FBD-4880-AD21-65BCCF3846EF}" presName="composite" presStyleCnt="0"/>
      <dgm:spPr/>
    </dgm:pt>
    <dgm:pt modelId="{AB9BA9E2-704B-4958-B420-07A14358A2E1}" type="pres">
      <dgm:prSet presAssocID="{DE531528-1FBD-4880-AD21-65BCCF3846EF}" presName="LShape" presStyleLbl="alignNode1" presStyleIdx="4" presStyleCnt="5"/>
      <dgm:spPr/>
    </dgm:pt>
    <dgm:pt modelId="{4FE6FF2E-AD09-44FC-8283-6F3382F02E6B}" type="pres">
      <dgm:prSet presAssocID="{DE531528-1FBD-4880-AD21-65BCCF3846EF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6213CB0A-5A87-44B7-BBE2-C6C79A1D9C2A}" type="presOf" srcId="{DE531528-1FBD-4880-AD21-65BCCF3846EF}" destId="{4FE6FF2E-AD09-44FC-8283-6F3382F02E6B}" srcOrd="0" destOrd="0" presId="urn:microsoft.com/office/officeart/2009/3/layout/StepUpProcess"/>
    <dgm:cxn modelId="{36DE2E30-004D-45D1-B552-14029D1586E6}" srcId="{72A1AE3B-14F2-49B8-9D10-CC8C8A222815}" destId="{63A7BC1B-A4C2-4F25-8F91-4A882C5F6EFF}" srcOrd="0" destOrd="0" parTransId="{B6A082E6-B8D0-4865-BCD2-5C48D2383784}" sibTransId="{31FA40EC-2611-4F32-A1C2-9E63337FEDEF}"/>
    <dgm:cxn modelId="{212E5E3E-0E5E-411A-B792-8EE6C85F3E1A}" type="presOf" srcId="{7DB80B12-D240-4F62-8485-FB9632BB4C6A}" destId="{6FDFAEEA-419A-4526-8C21-BDBDF5A369BA}" srcOrd="0" destOrd="0" presId="urn:microsoft.com/office/officeart/2009/3/layout/StepUpProcess"/>
    <dgm:cxn modelId="{A11B8567-B4E4-4E25-90E3-EC7F0AD84504}" srcId="{72A1AE3B-14F2-49B8-9D10-CC8C8A222815}" destId="{DE531528-1FBD-4880-AD21-65BCCF3846EF}" srcOrd="2" destOrd="0" parTransId="{A6AD2B4C-8192-4762-8EDA-DCE976CD80E9}" sibTransId="{13AACC39-B5C1-4161-B061-9C9D6E4582FF}"/>
    <dgm:cxn modelId="{F84D83F1-4A0A-4F0D-B613-2DB8070E7DD5}" srcId="{72A1AE3B-14F2-49B8-9D10-CC8C8A222815}" destId="{7DB80B12-D240-4F62-8485-FB9632BB4C6A}" srcOrd="1" destOrd="0" parTransId="{78BC80BB-1BF9-4421-856D-0B41052B139E}" sibTransId="{B431981D-8BC3-4C0D-A8C2-232A6675E7E8}"/>
    <dgm:cxn modelId="{6D7AF5F5-089D-4280-AC05-327C89773F6F}" type="presOf" srcId="{63A7BC1B-A4C2-4F25-8F91-4A882C5F6EFF}" destId="{43B45DE3-22A1-4580-8970-E092008C2A94}" srcOrd="0" destOrd="0" presId="urn:microsoft.com/office/officeart/2009/3/layout/StepUpProcess"/>
    <dgm:cxn modelId="{B851D0F8-F8DB-4AFB-9206-A0E457204716}" type="presOf" srcId="{72A1AE3B-14F2-49B8-9D10-CC8C8A222815}" destId="{C4EF9AB5-BB37-4E3D-BEBD-9136995C6FFC}" srcOrd="0" destOrd="0" presId="urn:microsoft.com/office/officeart/2009/3/layout/StepUpProcess"/>
    <dgm:cxn modelId="{12E624B2-BD10-45E9-82D4-5BB2BCCB7700}" type="presParOf" srcId="{C4EF9AB5-BB37-4E3D-BEBD-9136995C6FFC}" destId="{7165DFBA-97CA-44CF-BB63-B1D27D635B5B}" srcOrd="0" destOrd="0" presId="urn:microsoft.com/office/officeart/2009/3/layout/StepUpProcess"/>
    <dgm:cxn modelId="{A6DC450F-7C5B-42DB-8DCE-3ADFA09F07ED}" type="presParOf" srcId="{7165DFBA-97CA-44CF-BB63-B1D27D635B5B}" destId="{6A2E3110-FC70-4281-BCEB-89DFFAD718A2}" srcOrd="0" destOrd="0" presId="urn:microsoft.com/office/officeart/2009/3/layout/StepUpProcess"/>
    <dgm:cxn modelId="{5642D67F-FA5C-436E-8F76-1570E77A3B79}" type="presParOf" srcId="{7165DFBA-97CA-44CF-BB63-B1D27D635B5B}" destId="{43B45DE3-22A1-4580-8970-E092008C2A94}" srcOrd="1" destOrd="0" presId="urn:microsoft.com/office/officeart/2009/3/layout/StepUpProcess"/>
    <dgm:cxn modelId="{6A2ACF44-2D49-464F-99AD-167B26E3F870}" type="presParOf" srcId="{7165DFBA-97CA-44CF-BB63-B1D27D635B5B}" destId="{7310F66F-D667-4175-96A0-6EB762005FDF}" srcOrd="2" destOrd="0" presId="urn:microsoft.com/office/officeart/2009/3/layout/StepUpProcess"/>
    <dgm:cxn modelId="{7331E30E-06FF-4775-9FB2-3F0B36D81CB6}" type="presParOf" srcId="{C4EF9AB5-BB37-4E3D-BEBD-9136995C6FFC}" destId="{C60EA7E5-09D6-41ED-8907-233CD5A087A1}" srcOrd="1" destOrd="0" presId="urn:microsoft.com/office/officeart/2009/3/layout/StepUpProcess"/>
    <dgm:cxn modelId="{3EE980E8-50C8-49C9-8CB1-C63D1345CE1E}" type="presParOf" srcId="{C60EA7E5-09D6-41ED-8907-233CD5A087A1}" destId="{7A776F86-A749-4EF6-ACCD-89D66E8EDEDA}" srcOrd="0" destOrd="0" presId="urn:microsoft.com/office/officeart/2009/3/layout/StepUpProcess"/>
    <dgm:cxn modelId="{780F17CC-8BE3-41E8-B278-5D4A2F55DE79}" type="presParOf" srcId="{C4EF9AB5-BB37-4E3D-BEBD-9136995C6FFC}" destId="{D8348DBF-52D0-408B-9DEB-8EF681A4B409}" srcOrd="2" destOrd="0" presId="urn:microsoft.com/office/officeart/2009/3/layout/StepUpProcess"/>
    <dgm:cxn modelId="{E7135773-06BE-4FE5-8EB9-06715FBB1307}" type="presParOf" srcId="{D8348DBF-52D0-408B-9DEB-8EF681A4B409}" destId="{E42BCC16-39E3-424B-B338-2D63B906459B}" srcOrd="0" destOrd="0" presId="urn:microsoft.com/office/officeart/2009/3/layout/StepUpProcess"/>
    <dgm:cxn modelId="{8685FB7B-E422-4879-B214-B0518CCD5137}" type="presParOf" srcId="{D8348DBF-52D0-408B-9DEB-8EF681A4B409}" destId="{6FDFAEEA-419A-4526-8C21-BDBDF5A369BA}" srcOrd="1" destOrd="0" presId="urn:microsoft.com/office/officeart/2009/3/layout/StepUpProcess"/>
    <dgm:cxn modelId="{54847917-AA0F-4215-ADE5-F026058C965B}" type="presParOf" srcId="{D8348DBF-52D0-408B-9DEB-8EF681A4B409}" destId="{D7CD575D-F058-4EC9-99CA-993B0574418E}" srcOrd="2" destOrd="0" presId="urn:microsoft.com/office/officeart/2009/3/layout/StepUpProcess"/>
    <dgm:cxn modelId="{6DEA54E4-769A-412D-BA21-3B035D6FFD19}" type="presParOf" srcId="{C4EF9AB5-BB37-4E3D-BEBD-9136995C6FFC}" destId="{C53FE24F-007D-4A38-9C45-33273046BC94}" srcOrd="3" destOrd="0" presId="urn:microsoft.com/office/officeart/2009/3/layout/StepUpProcess"/>
    <dgm:cxn modelId="{441F81C6-9083-4D8F-86F9-5EE279C07EDA}" type="presParOf" srcId="{C53FE24F-007D-4A38-9C45-33273046BC94}" destId="{B1FDA612-B944-45FA-A932-F811B0294397}" srcOrd="0" destOrd="0" presId="urn:microsoft.com/office/officeart/2009/3/layout/StepUpProcess"/>
    <dgm:cxn modelId="{F46C85EE-1DEC-4B6A-A860-725EC70EC0C9}" type="presParOf" srcId="{C4EF9AB5-BB37-4E3D-BEBD-9136995C6FFC}" destId="{F143D4E3-4C8C-410C-8493-37A401D33832}" srcOrd="4" destOrd="0" presId="urn:microsoft.com/office/officeart/2009/3/layout/StepUpProcess"/>
    <dgm:cxn modelId="{529FD752-202B-40FF-98BB-42CA24111762}" type="presParOf" srcId="{F143D4E3-4C8C-410C-8493-37A401D33832}" destId="{AB9BA9E2-704B-4958-B420-07A14358A2E1}" srcOrd="0" destOrd="0" presId="urn:microsoft.com/office/officeart/2009/3/layout/StepUpProcess"/>
    <dgm:cxn modelId="{6E3245FB-FDCA-47B7-924A-F26705009A8C}" type="presParOf" srcId="{F143D4E3-4C8C-410C-8493-37A401D33832}" destId="{4FE6FF2E-AD09-44FC-8283-6F3382F02E6B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E3110-FC70-4281-BCEB-89DFFAD718A2}">
      <dsp:nvSpPr>
        <dsp:cNvPr id="0" name=""/>
        <dsp:cNvSpPr/>
      </dsp:nvSpPr>
      <dsp:spPr>
        <a:xfrm rot="5400000">
          <a:off x="2871303" y="836943"/>
          <a:ext cx="1444179" cy="2403082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B45DE3-22A1-4580-8970-E092008C2A94}">
      <dsp:nvSpPr>
        <dsp:cNvPr id="0" name=""/>
        <dsp:cNvSpPr/>
      </dsp:nvSpPr>
      <dsp:spPr>
        <a:xfrm>
          <a:off x="2630233" y="1554947"/>
          <a:ext cx="2169516" cy="19017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latin typeface="Arial Narrow" panose="020B0606020202030204" pitchFamily="34" charset="0"/>
            </a:rPr>
            <a:t>Bilaman </a:t>
          </a:r>
          <a:endParaRPr lang="uz-Latn-UZ" sz="4000" b="1" kern="1200" dirty="0">
            <a:latin typeface="Arial Narrow" panose="020B0606020202030204" pitchFamily="34" charset="0"/>
          </a:endParaRPr>
        </a:p>
      </dsp:txBody>
      <dsp:txXfrm>
        <a:off x="2630233" y="1554947"/>
        <a:ext cx="2169516" cy="1901708"/>
      </dsp:txXfrm>
    </dsp:sp>
    <dsp:sp modelId="{7310F66F-D667-4175-96A0-6EB762005FDF}">
      <dsp:nvSpPr>
        <dsp:cNvPr id="0" name=""/>
        <dsp:cNvSpPr/>
      </dsp:nvSpPr>
      <dsp:spPr>
        <a:xfrm>
          <a:off x="4390407" y="660025"/>
          <a:ext cx="409342" cy="409342"/>
        </a:xfrm>
        <a:prstGeom prst="triangle">
          <a:avLst>
            <a:gd name="adj" fmla="val 10000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2BCC16-39E3-424B-B338-2D63B906459B}">
      <dsp:nvSpPr>
        <dsp:cNvPr id="0" name=""/>
        <dsp:cNvSpPr/>
      </dsp:nvSpPr>
      <dsp:spPr>
        <a:xfrm rot="5400000">
          <a:off x="5527215" y="179735"/>
          <a:ext cx="1444179" cy="2403082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DFAEEA-419A-4526-8C21-BDBDF5A369BA}">
      <dsp:nvSpPr>
        <dsp:cNvPr id="0" name=""/>
        <dsp:cNvSpPr/>
      </dsp:nvSpPr>
      <dsp:spPr>
        <a:xfrm>
          <a:off x="5286145" y="897739"/>
          <a:ext cx="2169516" cy="19017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latin typeface="Arial Narrow" panose="020B0606020202030204" pitchFamily="34" charset="0"/>
            </a:rPr>
            <a:t>Tushunaman </a:t>
          </a:r>
          <a:endParaRPr lang="uz-Latn-UZ" sz="4000" b="1" kern="1200" dirty="0">
            <a:latin typeface="Arial Narrow" panose="020B0606020202030204" pitchFamily="34" charset="0"/>
          </a:endParaRPr>
        </a:p>
      </dsp:txBody>
      <dsp:txXfrm>
        <a:off x="5286145" y="897739"/>
        <a:ext cx="2169516" cy="1901708"/>
      </dsp:txXfrm>
    </dsp:sp>
    <dsp:sp modelId="{D7CD575D-F058-4EC9-99CA-993B0574418E}">
      <dsp:nvSpPr>
        <dsp:cNvPr id="0" name=""/>
        <dsp:cNvSpPr/>
      </dsp:nvSpPr>
      <dsp:spPr>
        <a:xfrm>
          <a:off x="7046319" y="2817"/>
          <a:ext cx="409342" cy="409342"/>
        </a:xfrm>
        <a:prstGeom prst="triangle">
          <a:avLst>
            <a:gd name="adj" fmla="val 10000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9BA9E2-704B-4958-B420-07A14358A2E1}">
      <dsp:nvSpPr>
        <dsp:cNvPr id="0" name=""/>
        <dsp:cNvSpPr/>
      </dsp:nvSpPr>
      <dsp:spPr>
        <a:xfrm rot="5400000">
          <a:off x="8183127" y="-477472"/>
          <a:ext cx="1444179" cy="2403082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E6FF2E-AD09-44FC-8283-6F3382F02E6B}">
      <dsp:nvSpPr>
        <dsp:cNvPr id="0" name=""/>
        <dsp:cNvSpPr/>
      </dsp:nvSpPr>
      <dsp:spPr>
        <a:xfrm>
          <a:off x="7942057" y="240531"/>
          <a:ext cx="2169516" cy="19017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latin typeface="Arial Narrow" panose="020B0606020202030204" pitchFamily="34" charset="0"/>
            </a:rPr>
            <a:t>Bajara olaman </a:t>
          </a:r>
          <a:endParaRPr lang="uz-Latn-UZ" sz="4000" b="1" kern="1200" dirty="0">
            <a:latin typeface="Arial Narrow" panose="020B0606020202030204" pitchFamily="34" charset="0"/>
          </a:endParaRPr>
        </a:p>
      </dsp:txBody>
      <dsp:txXfrm>
        <a:off x="7942057" y="240531"/>
        <a:ext cx="2169516" cy="19017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1484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252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02848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820911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1F2D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BF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9700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1F2D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CFBF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747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6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7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42.svg"/><Relationship Id="rId7" Type="http://schemas.openxmlformats.org/officeDocument/2006/relationships/image" Target="../media/image6.png"/><Relationship Id="rId12" Type="http://schemas.microsoft.com/office/2007/relationships/diagramDrawing" Target="../diagrams/drawing1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4.sv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3.png"/><Relationship Id="rId9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7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2.svg"/><Relationship Id="rId7" Type="http://schemas.openxmlformats.org/officeDocument/2006/relationships/image" Target="../media/image4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09486" y="2721429"/>
            <a:ext cx="12192000" cy="2624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114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4114" b="1" dirty="0">
                <a:latin typeface="Arial Narrow" panose="020B0606020202030204" pitchFamily="34" charset="0"/>
              </a:rPr>
              <a:t>1-mavzu. </a:t>
            </a:r>
            <a:r>
              <a:rPr lang="uz-Latn-UZ" sz="4114" b="1" dirty="0">
                <a:latin typeface="Arial Narrow" panose="020B0606020202030204" pitchFamily="34" charset="0"/>
              </a:rPr>
              <a:t>Kimyodan masalalar yechishga umumiy metodik talablar </a:t>
            </a:r>
            <a:br>
              <a:rPr lang="uz-Latn-UZ" dirty="0"/>
            </a:br>
            <a:endParaRPr lang="uz-Latn-UZ" sz="4114" b="1" dirty="0">
              <a:latin typeface="Arial Narrow" panose="020B0606020202030204" pitchFamily="34" charset="0"/>
            </a:endParaRPr>
          </a:p>
          <a:p>
            <a:pPr algn="ctr"/>
            <a:r>
              <a:rPr lang="uz-Latn-UZ" sz="4114" b="1" dirty="0">
                <a:latin typeface="Arial Narrow" panose="020B0606020202030204" pitchFamily="34" charset="0"/>
              </a:rPr>
              <a:t>(</a:t>
            </a:r>
            <a:r>
              <a:rPr lang="uz-Latn-UZ" sz="4114" b="1" i="1" dirty="0">
                <a:latin typeface="Arial Narrow" panose="020B0606020202030204" pitchFamily="34" charset="0"/>
              </a:rPr>
              <a:t>2 soat amaliy mashgʻulot</a:t>
            </a:r>
            <a:r>
              <a:rPr lang="uz-Latn-UZ" sz="4114" b="1" dirty="0">
                <a:latin typeface="Arial Narrow" panose="020B0606020202030204" pitchFamily="34" charset="0"/>
              </a:rPr>
              <a:t>)</a:t>
            </a:r>
            <a:endParaRPr lang="ru-RU" sz="4114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451429" y="1357690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7337171" y="2149253"/>
            <a:ext cx="6409723" cy="1990928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6048144" y="1581662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>
                <a:lnSpc>
                  <a:spcPct val="107000"/>
                </a:lnSpc>
              </a:pPr>
              <a:r>
                <a:rPr lang="ru-RU" sz="2133" b="1" dirty="0">
                  <a:latin typeface="Arial Narrow" panose="020B0606020202030204" pitchFamily="34" charset="0"/>
                </a:rPr>
                <a:t>Kimyodan masalalar klassifikatsiyasi. </a:t>
              </a: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701083" y="2149253"/>
            <a:ext cx="6429250" cy="1990928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lvl="0" algn="ctr">
                <a:lnSpc>
                  <a:spcPct val="107000"/>
                </a:lnSpc>
                <a:spcAft>
                  <a:spcPts val="0"/>
                </a:spcAft>
              </a:pPr>
              <a:r>
                <a:rPr lang="uz-Latn-UZ" sz="2133" b="1" dirty="0">
                  <a:latin typeface="Arial Narrow" panose="020B0606020202030204" pitchFamily="34" charset="0"/>
                </a:rPr>
                <a:t>Kimyodan masalalar yechishning </a:t>
              </a:r>
              <a:r>
                <a:rPr lang="uz-Latn-UZ" sz="2133" b="1">
                  <a:latin typeface="Arial Narrow" panose="020B0606020202030204" pitchFamily="34" charset="0"/>
                </a:rPr>
                <a:t>kimyo o‘qitishdagi </a:t>
              </a:r>
              <a:r>
                <a:rPr lang="uz-Latn-UZ" sz="2133" b="1" dirty="0">
                  <a:latin typeface="Arial Narrow" panose="020B0606020202030204" pitchFamily="34" charset="0"/>
                </a:rPr>
                <a:t>ahamiyati.</a:t>
              </a:r>
              <a:endParaRPr lang="ru-RU" sz="2133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4483682" y="4792564"/>
            <a:ext cx="6429526" cy="1990928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ru-RU" sz="2133" b="1" dirty="0">
                  <a:latin typeface="Arial Narrow" panose="020B0606020202030204" pitchFamily="34" charset="0"/>
                </a:rPr>
                <a:t>Kimyodan masala yechish yordamida bilim va k</a:t>
              </a:r>
              <a:r>
                <a:rPr lang="az-Latn-AZ" sz="2133" b="1" dirty="0">
                  <a:latin typeface="Arial Narrow" panose="020B0606020202030204" pitchFamily="34" charset="0"/>
                </a:rPr>
                <a:t>o‘</a:t>
              </a:r>
              <a:r>
                <a:rPr lang="ru-RU" sz="2133" b="1" dirty="0">
                  <a:latin typeface="Arial Narrow" panose="020B0606020202030204" pitchFamily="34" charset="0"/>
                </a:rPr>
                <a:t>nikmalarni umumlashtirish.</a:t>
              </a: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5274843" y="5407210"/>
            <a:ext cx="706571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509486" y="2862343"/>
            <a:ext cx="614083" cy="497715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8183118" y="2860723"/>
            <a:ext cx="614083" cy="497715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19200" y="1852642"/>
            <a:ext cx="1219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600" dirty="0">
                <a:latin typeface="Arial Narrow" panose="020B0606020202030204" pitchFamily="34" charset="0"/>
              </a:rPr>
              <a:t>Kimyo darslarida masala yechish qanday o‘quv ko‘nikmalarini rivojlantiradi?</a:t>
            </a:r>
            <a:endParaRPr lang="en-US" sz="3600" dirty="0">
              <a:latin typeface="Arial Narrow" panose="020B0606020202030204" pitchFamily="34" charset="0"/>
            </a:endParaRPr>
          </a:p>
          <a:p>
            <a:pPr algn="just"/>
            <a:endParaRPr lang="ru-RU" sz="3600" dirty="0">
              <a:latin typeface="Arial Narrow" panose="020B0606020202030204" pitchFamily="34" charset="0"/>
            </a:endParaRPr>
          </a:p>
          <a:p>
            <a:pPr algn="just"/>
            <a:r>
              <a:rPr lang="uz-Cyrl-UZ" sz="3600" dirty="0">
                <a:latin typeface="Arial Narrow" panose="020B0606020202030204" pitchFamily="34" charset="0"/>
              </a:rPr>
              <a:t>Masala yechishda o‘quvchilar qanday tahliliy yondashuvlardan foydalanadi?</a:t>
            </a:r>
            <a:endParaRPr lang="en-US" sz="3600" dirty="0">
              <a:latin typeface="Arial Narrow" panose="020B0606020202030204" pitchFamily="34" charset="0"/>
            </a:endParaRPr>
          </a:p>
          <a:p>
            <a:pPr algn="just"/>
            <a:endParaRPr lang="ru-RU" sz="3600" dirty="0">
              <a:latin typeface="Arial Narrow" panose="020B0606020202030204" pitchFamily="34" charset="0"/>
            </a:endParaRPr>
          </a:p>
          <a:p>
            <a:pPr algn="just"/>
            <a:r>
              <a:rPr lang="uz-Cyrl-UZ" sz="3600" dirty="0">
                <a:latin typeface="Arial Narrow" panose="020B0606020202030204" pitchFamily="34" charset="0"/>
              </a:rPr>
              <a:t>Masalalar yechish orqali kimyoviy qonuniyatlarni qanday tushunib olish mumkin?</a:t>
            </a:r>
            <a:endParaRPr lang="ru-RU" sz="3600" dirty="0">
              <a:latin typeface="Arial Narrow" panose="020B0606020202030204" pitchFamily="34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D99523A-577B-4AB8-B100-C007157EC5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6304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Kimyo darslarida masala yechish qanday o‘quv ko‘nikmalarini rivojlantiradi?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Masala yechishda o‘quvchilar qanday tahliliy yondashuvlardan foydalanadi?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Masalalar yechish orqali kimyoviy qonuniyatlarni qanday tushunib olish mumkin? </a:t>
            </a:r>
          </a:p>
        </p:txBody>
      </p:sp>
    </p:spTree>
    <p:extLst>
      <p:ext uri="{BB962C8B-B14F-4D97-AF65-F5344CB8AC3E}">
        <p14:creationId xmlns:p14="http://schemas.microsoft.com/office/powerpoint/2010/main" val="3733595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6553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Kimyodan masalalar yechish: o‘</a:t>
            </a: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qitishda </a:t>
            </a: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ahamiyati</a:t>
            </a:r>
            <a:endParaRPr lang="en-US" sz="4450" b="1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412325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32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Kimyodan masalalar yechish nafaqat nazariy bilimlarni mustahkamlash, balki amaliy jihatdan qo‘llashni o‘rgatadi. Bu o‘quvchilarga dunyo haqida chuqurroq tushunchaga ega bo‘lishga yordam beradi.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48401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E16AD3E9-4ED1-4EB3-B9AB-F50F7EB06C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0BD71D1-E107-4CF2-A667-34324EDD93B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55937E7-F31E-4CD4-B886-F51C67C0A44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45007"/>
            <a:ext cx="849808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Mustaqil fikrlashni rivojlantirish</a:t>
            </a:r>
          </a:p>
        </p:txBody>
      </p:sp>
      <p:sp>
        <p:nvSpPr>
          <p:cNvPr id="3" name="Text 1"/>
          <p:cNvSpPr/>
          <p:nvPr/>
        </p:nvSpPr>
        <p:spPr>
          <a:xfrm>
            <a:off x="644703" y="205648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Muammo hal qilish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644703" y="2637633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Masalalar yechish </a:t>
            </a:r>
            <a:r>
              <a:rPr lang="uz-Cyrl-UZ" sz="240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jarayoni o‘quvchilarga </a:t>
            </a: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muammolarni aniqlash, ularni tahlil qilish va echimlarni topishda yordam beradi.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450434" y="205648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Ijodiy yondashuv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450434" y="2637633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Har bir masalani yechish uchun turli xil yondashuvlar va </a:t>
            </a:r>
            <a:r>
              <a:rPr lang="uz-Cyrl-UZ" sz="240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strategiyalarni qo‘llash kerak bo‘ladi</a:t>
            </a: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, </a:t>
            </a:r>
            <a:r>
              <a:rPr lang="uz-Cyrl-UZ" sz="240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bu o‘quvchilarni </a:t>
            </a: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ijodiy </a:t>
            </a:r>
            <a:r>
              <a:rPr lang="uz-Cyrl-UZ" sz="240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fikrlashga o‘rgatadi</a:t>
            </a: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E2332F0B-D42D-4800-B414-F135F0029D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B57AB82-8D03-492D-BE62-A946550AFBB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A5BD87D-3E09-4704-8B63-67C23BC81DD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19" name="Text 0">
            <a:extLst>
              <a:ext uri="{FF2B5EF4-FFF2-40B4-BE49-F238E27FC236}">
                <a16:creationId xmlns:a16="http://schemas.microsoft.com/office/drawing/2014/main" id="{24CE64F5-ECCE-45BD-BD96-7B85C1FDB4A5}"/>
              </a:ext>
            </a:extLst>
          </p:cNvPr>
          <p:cNvSpPr/>
          <p:nvPr/>
        </p:nvSpPr>
        <p:spPr>
          <a:xfrm>
            <a:off x="539790" y="4010680"/>
            <a:ext cx="726138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Intizom va diqqatni jamlash</a:t>
            </a:r>
          </a:p>
        </p:txBody>
      </p:sp>
      <p:sp>
        <p:nvSpPr>
          <p:cNvPr id="20" name="Shape 1">
            <a:extLst>
              <a:ext uri="{FF2B5EF4-FFF2-40B4-BE49-F238E27FC236}">
                <a16:creationId xmlns:a16="http://schemas.microsoft.com/office/drawing/2014/main" id="{3A7DA3B7-77B4-4F31-8DB0-25DE5D0A2CB2}"/>
              </a:ext>
            </a:extLst>
          </p:cNvPr>
          <p:cNvSpPr/>
          <p:nvPr/>
        </p:nvSpPr>
        <p:spPr>
          <a:xfrm>
            <a:off x="384929" y="527226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21" name="Text 2">
            <a:extLst>
              <a:ext uri="{FF2B5EF4-FFF2-40B4-BE49-F238E27FC236}">
                <a16:creationId xmlns:a16="http://schemas.microsoft.com/office/drawing/2014/main" id="{A97E7231-240F-429D-BC6C-846F6E2C6C38}"/>
              </a:ext>
            </a:extLst>
          </p:cNvPr>
          <p:cNvSpPr/>
          <p:nvPr/>
        </p:nvSpPr>
        <p:spPr>
          <a:xfrm>
            <a:off x="566975" y="5357277"/>
            <a:ext cx="14620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1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2" name="Text 3">
            <a:extLst>
              <a:ext uri="{FF2B5EF4-FFF2-40B4-BE49-F238E27FC236}">
                <a16:creationId xmlns:a16="http://schemas.microsoft.com/office/drawing/2014/main" id="{7EEE351A-D430-4ACC-B0DC-CC8F1B352EE0}"/>
              </a:ext>
            </a:extLst>
          </p:cNvPr>
          <p:cNvSpPr/>
          <p:nvPr/>
        </p:nvSpPr>
        <p:spPr>
          <a:xfrm>
            <a:off x="1122045" y="527226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Izchillik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3636B885-758C-4D32-A828-B04C515FD0AB}"/>
              </a:ext>
            </a:extLst>
          </p:cNvPr>
          <p:cNvSpPr/>
          <p:nvPr/>
        </p:nvSpPr>
        <p:spPr>
          <a:xfrm>
            <a:off x="306868" y="5844500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Masalalar yechishda har bir qadamni diqqat bilan bajarish va izchil yondashuvga amal qilish muhimdir.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24" name="Shape 5">
            <a:extLst>
              <a:ext uri="{FF2B5EF4-FFF2-40B4-BE49-F238E27FC236}">
                <a16:creationId xmlns:a16="http://schemas.microsoft.com/office/drawing/2014/main" id="{CF0A4806-E835-400B-86E2-B4F804188973}"/>
              </a:ext>
            </a:extLst>
          </p:cNvPr>
          <p:cNvSpPr/>
          <p:nvPr/>
        </p:nvSpPr>
        <p:spPr>
          <a:xfrm>
            <a:off x="3785296" y="523988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25" name="Text 6">
            <a:extLst>
              <a:ext uri="{FF2B5EF4-FFF2-40B4-BE49-F238E27FC236}">
                <a16:creationId xmlns:a16="http://schemas.microsoft.com/office/drawing/2014/main" id="{16DCF875-175D-4FA9-AE6A-04E028056A01}"/>
              </a:ext>
            </a:extLst>
          </p:cNvPr>
          <p:cNvSpPr/>
          <p:nvPr/>
        </p:nvSpPr>
        <p:spPr>
          <a:xfrm>
            <a:off x="3945435" y="5324892"/>
            <a:ext cx="19002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2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6" name="Text 7">
            <a:extLst>
              <a:ext uri="{FF2B5EF4-FFF2-40B4-BE49-F238E27FC236}">
                <a16:creationId xmlns:a16="http://schemas.microsoft.com/office/drawing/2014/main" id="{F2049C6D-22B8-4DC3-AB21-AA8324CBC602}"/>
              </a:ext>
            </a:extLst>
          </p:cNvPr>
          <p:cNvSpPr/>
          <p:nvPr/>
        </p:nvSpPr>
        <p:spPr>
          <a:xfrm>
            <a:off x="4386107" y="52930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Diqqatni jamlash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27" name="Text 8">
            <a:extLst>
              <a:ext uri="{FF2B5EF4-FFF2-40B4-BE49-F238E27FC236}">
                <a16:creationId xmlns:a16="http://schemas.microsoft.com/office/drawing/2014/main" id="{4EDD8AA2-1B91-4B72-B07D-8B63E3146D47}"/>
              </a:ext>
            </a:extLst>
          </p:cNvPr>
          <p:cNvSpPr/>
          <p:nvPr/>
        </p:nvSpPr>
        <p:spPr>
          <a:xfrm>
            <a:off x="3660159" y="5844500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Masalalar yechish </a:t>
            </a:r>
            <a:r>
              <a:rPr lang="uz-Cyrl-UZ" sz="240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jarayoni o‘quvchilarni </a:t>
            </a: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diqqatni jamlash va zerikishga qarshi </a:t>
            </a:r>
            <a:r>
              <a:rPr lang="uz-Cyrl-UZ" sz="240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turishga o‘rgatadi</a:t>
            </a: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28" name="Text 0">
            <a:extLst>
              <a:ext uri="{FF2B5EF4-FFF2-40B4-BE49-F238E27FC236}">
                <a16:creationId xmlns:a16="http://schemas.microsoft.com/office/drawing/2014/main" id="{3E0406D6-F1EF-478B-8A7A-DBDAC2CFD104}"/>
              </a:ext>
            </a:extLst>
          </p:cNvPr>
          <p:cNvSpPr/>
          <p:nvPr/>
        </p:nvSpPr>
        <p:spPr>
          <a:xfrm>
            <a:off x="8601254" y="4010680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Xatolarni tahlil qilish</a:t>
            </a:r>
          </a:p>
        </p:txBody>
      </p:sp>
      <p:pic>
        <p:nvPicPr>
          <p:cNvPr id="29" name="Image 1" descr="preencoded.png">
            <a:extLst>
              <a:ext uri="{FF2B5EF4-FFF2-40B4-BE49-F238E27FC236}">
                <a16:creationId xmlns:a16="http://schemas.microsoft.com/office/drawing/2014/main" id="{29AD6D02-98DA-4507-9936-32BD6497F3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8011" y="5063055"/>
            <a:ext cx="566976" cy="566976"/>
          </a:xfrm>
          <a:prstGeom prst="rect">
            <a:avLst/>
          </a:prstGeom>
        </p:spPr>
      </p:pic>
      <p:sp>
        <p:nvSpPr>
          <p:cNvPr id="30" name="Text 1">
            <a:extLst>
              <a:ext uri="{FF2B5EF4-FFF2-40B4-BE49-F238E27FC236}">
                <a16:creationId xmlns:a16="http://schemas.microsoft.com/office/drawing/2014/main" id="{031D0648-90A2-4B9D-89EE-C02E1BAFAE79}"/>
              </a:ext>
            </a:extLst>
          </p:cNvPr>
          <p:cNvSpPr/>
          <p:nvPr/>
        </p:nvSpPr>
        <p:spPr>
          <a:xfrm>
            <a:off x="7801174" y="584450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Xatolarni tahlil qilish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31" name="Text 2">
            <a:extLst>
              <a:ext uri="{FF2B5EF4-FFF2-40B4-BE49-F238E27FC236}">
                <a16:creationId xmlns:a16="http://schemas.microsoft.com/office/drawing/2014/main" id="{661BB7FB-AD1E-41A7-9B97-409FDDBF4D00}"/>
              </a:ext>
            </a:extLst>
          </p:cNvPr>
          <p:cNvSpPr/>
          <p:nvPr/>
        </p:nvSpPr>
        <p:spPr>
          <a:xfrm>
            <a:off x="7780604" y="6279413"/>
            <a:ext cx="347217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Masalalarni yechishda xatolarni aniqlash va ularni tahlil qilish muhimdir.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32" name="Image 2" descr="preencoded.png">
            <a:extLst>
              <a:ext uri="{FF2B5EF4-FFF2-40B4-BE49-F238E27FC236}">
                <a16:creationId xmlns:a16="http://schemas.microsoft.com/office/drawing/2014/main" id="{6FF2332A-FE05-4FA6-90E6-0BC025EA43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33894" y="5083096"/>
            <a:ext cx="566976" cy="566976"/>
          </a:xfrm>
          <a:prstGeom prst="rect">
            <a:avLst/>
          </a:prstGeom>
        </p:spPr>
      </p:pic>
      <p:sp>
        <p:nvSpPr>
          <p:cNvPr id="33" name="Text 3">
            <a:extLst>
              <a:ext uri="{FF2B5EF4-FFF2-40B4-BE49-F238E27FC236}">
                <a16:creationId xmlns:a16="http://schemas.microsoft.com/office/drawing/2014/main" id="{AEFC9B30-A6E4-46D5-81FF-8F53DFAFEA40}"/>
              </a:ext>
            </a:extLst>
          </p:cNvPr>
          <p:cNvSpPr/>
          <p:nvPr/>
        </p:nvSpPr>
        <p:spPr>
          <a:xfrm>
            <a:off x="11133894" y="587688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Xulosa chiqarish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34" name="Text 4">
            <a:extLst>
              <a:ext uri="{FF2B5EF4-FFF2-40B4-BE49-F238E27FC236}">
                <a16:creationId xmlns:a16="http://schemas.microsoft.com/office/drawing/2014/main" id="{1C2EA7BC-60ED-4CE2-930A-8EEBD02EDE39}"/>
              </a:ext>
            </a:extLst>
          </p:cNvPr>
          <p:cNvSpPr/>
          <p:nvPr/>
        </p:nvSpPr>
        <p:spPr>
          <a:xfrm>
            <a:off x="11133895" y="6367304"/>
            <a:ext cx="3189638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Xatolarni tahlil qilish orqali o‘quvchilar o‘zlarining kuchli va zaif tomonlarini aniqlaydilar.</a:t>
            </a:r>
            <a:endParaRPr lang="en-US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-1186399" y="1099578"/>
            <a:ext cx="899660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Kimyo masalalarining </a:t>
            </a:r>
          </a:p>
          <a:p>
            <a:pPr marL="0" indent="0" algn="ctr">
              <a:buNone/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xususiyatlari</a:t>
            </a:r>
          </a:p>
        </p:txBody>
      </p:sp>
      <p:sp>
        <p:nvSpPr>
          <p:cNvPr id="5" name="Text 2"/>
          <p:cNvSpPr/>
          <p:nvPr/>
        </p:nvSpPr>
        <p:spPr>
          <a:xfrm>
            <a:off x="1712952" y="266581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Formulalar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712952" y="3156229"/>
            <a:ext cx="308538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Kimyoviy moddalarni ifodalash.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1712952" y="4049673"/>
            <a:ext cx="294763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Reaktsiya tenglamalari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1712952" y="4540092"/>
            <a:ext cx="329731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Kimyoviy reaksiyalarni tasvirlash.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5" name="Text 10"/>
          <p:cNvSpPr/>
          <p:nvPr/>
        </p:nvSpPr>
        <p:spPr>
          <a:xfrm>
            <a:off x="1600676" y="57258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Hisob-kitoblar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1600676" y="6216287"/>
            <a:ext cx="34224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Miqdoriy munosabatlarni aniqlash.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ECB119CD-B687-44DB-AB32-D1D95963D3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72C3C13-5BC4-4320-BE53-1B8B0DC824B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7BD524B-7CDA-4DEA-A399-D86D54D8906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0" name="Shape 1">
            <a:extLst>
              <a:ext uri="{FF2B5EF4-FFF2-40B4-BE49-F238E27FC236}">
                <a16:creationId xmlns:a16="http://schemas.microsoft.com/office/drawing/2014/main" id="{824E009E-3A39-4436-96C5-0C7A6C469888}"/>
              </a:ext>
            </a:extLst>
          </p:cNvPr>
          <p:cNvSpPr/>
          <p:nvPr/>
        </p:nvSpPr>
        <p:spPr>
          <a:xfrm>
            <a:off x="1090374" y="2480429"/>
            <a:ext cx="30480" cy="4374475"/>
          </a:xfrm>
          <a:prstGeom prst="roundRect">
            <a:avLst>
              <a:gd name="adj" fmla="val 312558"/>
            </a:avLst>
          </a:prstGeom>
          <a:solidFill>
            <a:srgbClr val="CECEC9"/>
          </a:solidFill>
          <a:ln/>
        </p:spPr>
      </p:sp>
      <p:sp>
        <p:nvSpPr>
          <p:cNvPr id="21" name="Shape 2">
            <a:extLst>
              <a:ext uri="{FF2B5EF4-FFF2-40B4-BE49-F238E27FC236}">
                <a16:creationId xmlns:a16="http://schemas.microsoft.com/office/drawing/2014/main" id="{3032C545-D504-477C-8AB8-0FF52F3C2D6D}"/>
              </a:ext>
            </a:extLst>
          </p:cNvPr>
          <p:cNvSpPr/>
          <p:nvPr/>
        </p:nvSpPr>
        <p:spPr>
          <a:xfrm>
            <a:off x="1330285" y="2975491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ECEC9"/>
          </a:solidFill>
          <a:ln/>
        </p:spPr>
      </p:sp>
      <p:sp>
        <p:nvSpPr>
          <p:cNvPr id="22" name="Shape 3">
            <a:extLst>
              <a:ext uri="{FF2B5EF4-FFF2-40B4-BE49-F238E27FC236}">
                <a16:creationId xmlns:a16="http://schemas.microsoft.com/office/drawing/2014/main" id="{80C235BE-096F-464E-9B6C-60A8EB821293}"/>
              </a:ext>
            </a:extLst>
          </p:cNvPr>
          <p:cNvSpPr/>
          <p:nvPr/>
        </p:nvSpPr>
        <p:spPr>
          <a:xfrm>
            <a:off x="850463" y="273558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64346CCE-F2BC-4646-A64A-175197B8A21C}"/>
              </a:ext>
            </a:extLst>
          </p:cNvPr>
          <p:cNvSpPr/>
          <p:nvPr/>
        </p:nvSpPr>
        <p:spPr>
          <a:xfrm>
            <a:off x="1032510" y="2820591"/>
            <a:ext cx="14620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1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24" name="Shape 7">
            <a:extLst>
              <a:ext uri="{FF2B5EF4-FFF2-40B4-BE49-F238E27FC236}">
                <a16:creationId xmlns:a16="http://schemas.microsoft.com/office/drawing/2014/main" id="{3EF97C76-4C38-46B5-A76F-4F7C0ECEFF3D}"/>
              </a:ext>
            </a:extLst>
          </p:cNvPr>
          <p:cNvSpPr/>
          <p:nvPr/>
        </p:nvSpPr>
        <p:spPr>
          <a:xfrm>
            <a:off x="1330285" y="4509254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ECEC9"/>
          </a:solidFill>
          <a:ln/>
        </p:spPr>
      </p:sp>
      <p:sp>
        <p:nvSpPr>
          <p:cNvPr id="25" name="Shape 8">
            <a:extLst>
              <a:ext uri="{FF2B5EF4-FFF2-40B4-BE49-F238E27FC236}">
                <a16:creationId xmlns:a16="http://schemas.microsoft.com/office/drawing/2014/main" id="{1E5CEFE4-9B25-49B8-9C34-AB04B10118EE}"/>
              </a:ext>
            </a:extLst>
          </p:cNvPr>
          <p:cNvSpPr/>
          <p:nvPr/>
        </p:nvSpPr>
        <p:spPr>
          <a:xfrm>
            <a:off x="850463" y="426934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26" name="Text 9">
            <a:extLst>
              <a:ext uri="{FF2B5EF4-FFF2-40B4-BE49-F238E27FC236}">
                <a16:creationId xmlns:a16="http://schemas.microsoft.com/office/drawing/2014/main" id="{50E2C885-AAA7-4580-A4E4-97D80E5FA479}"/>
              </a:ext>
            </a:extLst>
          </p:cNvPr>
          <p:cNvSpPr/>
          <p:nvPr/>
        </p:nvSpPr>
        <p:spPr>
          <a:xfrm>
            <a:off x="1010602" y="4354354"/>
            <a:ext cx="19002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2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27" name="Shape 12">
            <a:extLst>
              <a:ext uri="{FF2B5EF4-FFF2-40B4-BE49-F238E27FC236}">
                <a16:creationId xmlns:a16="http://schemas.microsoft.com/office/drawing/2014/main" id="{43295327-9586-46EC-AA6C-2C0D86845EC5}"/>
              </a:ext>
            </a:extLst>
          </p:cNvPr>
          <p:cNvSpPr/>
          <p:nvPr/>
        </p:nvSpPr>
        <p:spPr>
          <a:xfrm>
            <a:off x="1330285" y="6043017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ECEC9"/>
          </a:solidFill>
          <a:ln/>
        </p:spPr>
      </p:sp>
      <p:sp>
        <p:nvSpPr>
          <p:cNvPr id="28" name="Shape 13">
            <a:extLst>
              <a:ext uri="{FF2B5EF4-FFF2-40B4-BE49-F238E27FC236}">
                <a16:creationId xmlns:a16="http://schemas.microsoft.com/office/drawing/2014/main" id="{6083FAED-C7C8-44B7-9D8B-8097E4A61BBC}"/>
              </a:ext>
            </a:extLst>
          </p:cNvPr>
          <p:cNvSpPr/>
          <p:nvPr/>
        </p:nvSpPr>
        <p:spPr>
          <a:xfrm>
            <a:off x="850463" y="580310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29" name="Text 14">
            <a:extLst>
              <a:ext uri="{FF2B5EF4-FFF2-40B4-BE49-F238E27FC236}">
                <a16:creationId xmlns:a16="http://schemas.microsoft.com/office/drawing/2014/main" id="{E23D6A57-5D78-474D-9A95-00FCF3107144}"/>
              </a:ext>
            </a:extLst>
          </p:cNvPr>
          <p:cNvSpPr/>
          <p:nvPr/>
        </p:nvSpPr>
        <p:spPr>
          <a:xfrm>
            <a:off x="1011674" y="5888117"/>
            <a:ext cx="187762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3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30" name="Shape 1">
            <a:extLst>
              <a:ext uri="{FF2B5EF4-FFF2-40B4-BE49-F238E27FC236}">
                <a16:creationId xmlns:a16="http://schemas.microsoft.com/office/drawing/2014/main" id="{36451928-F49C-4554-9530-0FB0681FEE8D}"/>
              </a:ext>
            </a:extLst>
          </p:cNvPr>
          <p:cNvSpPr/>
          <p:nvPr/>
        </p:nvSpPr>
        <p:spPr>
          <a:xfrm>
            <a:off x="8674151" y="2530634"/>
            <a:ext cx="30480" cy="4374475"/>
          </a:xfrm>
          <a:prstGeom prst="roundRect">
            <a:avLst>
              <a:gd name="adj" fmla="val 312558"/>
            </a:avLst>
          </a:prstGeom>
          <a:solidFill>
            <a:srgbClr val="CECEC9"/>
          </a:solidFill>
          <a:ln/>
        </p:spPr>
      </p:sp>
      <p:sp>
        <p:nvSpPr>
          <p:cNvPr id="31" name="Shape 3">
            <a:extLst>
              <a:ext uri="{FF2B5EF4-FFF2-40B4-BE49-F238E27FC236}">
                <a16:creationId xmlns:a16="http://schemas.microsoft.com/office/drawing/2014/main" id="{808E90CF-615A-441C-8D83-5736BE6BDB15}"/>
              </a:ext>
            </a:extLst>
          </p:cNvPr>
          <p:cNvSpPr/>
          <p:nvPr/>
        </p:nvSpPr>
        <p:spPr>
          <a:xfrm>
            <a:off x="8434240" y="2785785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32" name="Text 4">
            <a:extLst>
              <a:ext uri="{FF2B5EF4-FFF2-40B4-BE49-F238E27FC236}">
                <a16:creationId xmlns:a16="http://schemas.microsoft.com/office/drawing/2014/main" id="{22AD8F78-6109-44CF-B2F1-A8952A68A783}"/>
              </a:ext>
            </a:extLst>
          </p:cNvPr>
          <p:cNvSpPr/>
          <p:nvPr/>
        </p:nvSpPr>
        <p:spPr>
          <a:xfrm>
            <a:off x="8616287" y="2870796"/>
            <a:ext cx="14620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1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33" name="Shape 8">
            <a:extLst>
              <a:ext uri="{FF2B5EF4-FFF2-40B4-BE49-F238E27FC236}">
                <a16:creationId xmlns:a16="http://schemas.microsoft.com/office/drawing/2014/main" id="{065BB57E-9F84-4253-A74A-EE19EBF59BC7}"/>
              </a:ext>
            </a:extLst>
          </p:cNvPr>
          <p:cNvSpPr/>
          <p:nvPr/>
        </p:nvSpPr>
        <p:spPr>
          <a:xfrm>
            <a:off x="8434240" y="431954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34" name="Text 9">
            <a:extLst>
              <a:ext uri="{FF2B5EF4-FFF2-40B4-BE49-F238E27FC236}">
                <a16:creationId xmlns:a16="http://schemas.microsoft.com/office/drawing/2014/main" id="{43A0C206-BD22-4575-8385-DF4D87A3DF09}"/>
              </a:ext>
            </a:extLst>
          </p:cNvPr>
          <p:cNvSpPr/>
          <p:nvPr/>
        </p:nvSpPr>
        <p:spPr>
          <a:xfrm>
            <a:off x="8594379" y="4404559"/>
            <a:ext cx="19002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2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35" name="Shape 13">
            <a:extLst>
              <a:ext uri="{FF2B5EF4-FFF2-40B4-BE49-F238E27FC236}">
                <a16:creationId xmlns:a16="http://schemas.microsoft.com/office/drawing/2014/main" id="{E8612289-F6A1-4D41-A322-E5F70FA98D18}"/>
              </a:ext>
            </a:extLst>
          </p:cNvPr>
          <p:cNvSpPr/>
          <p:nvPr/>
        </p:nvSpPr>
        <p:spPr>
          <a:xfrm>
            <a:off x="8434240" y="585331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36" name="Text 14">
            <a:extLst>
              <a:ext uri="{FF2B5EF4-FFF2-40B4-BE49-F238E27FC236}">
                <a16:creationId xmlns:a16="http://schemas.microsoft.com/office/drawing/2014/main" id="{094035C0-29BB-4FC8-BE5A-5CD867F020C9}"/>
              </a:ext>
            </a:extLst>
          </p:cNvPr>
          <p:cNvSpPr/>
          <p:nvPr/>
        </p:nvSpPr>
        <p:spPr>
          <a:xfrm>
            <a:off x="8595451" y="5938322"/>
            <a:ext cx="187762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3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37" name="Text 0">
            <a:extLst>
              <a:ext uri="{FF2B5EF4-FFF2-40B4-BE49-F238E27FC236}">
                <a16:creationId xmlns:a16="http://schemas.microsoft.com/office/drawing/2014/main" id="{F238D80F-38B7-4D93-902C-AABE523C9C8B}"/>
              </a:ext>
            </a:extLst>
          </p:cNvPr>
          <p:cNvSpPr/>
          <p:nvPr/>
        </p:nvSpPr>
        <p:spPr>
          <a:xfrm>
            <a:off x="6210330" y="1069633"/>
            <a:ext cx="849975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Tanqidiy fikrlashni </a:t>
            </a:r>
          </a:p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rivojlantirish</a:t>
            </a:r>
          </a:p>
        </p:txBody>
      </p:sp>
      <p:sp>
        <p:nvSpPr>
          <p:cNvPr id="38" name="Text 3">
            <a:extLst>
              <a:ext uri="{FF2B5EF4-FFF2-40B4-BE49-F238E27FC236}">
                <a16:creationId xmlns:a16="http://schemas.microsoft.com/office/drawing/2014/main" id="{1FE7161E-11CE-4E48-956E-E4C3256494B1}"/>
              </a:ext>
            </a:extLst>
          </p:cNvPr>
          <p:cNvSpPr/>
          <p:nvPr/>
        </p:nvSpPr>
        <p:spPr>
          <a:xfrm>
            <a:off x="9104681" y="2665810"/>
            <a:ext cx="249412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Masalalarni tahlil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39" name="Text 4">
            <a:extLst>
              <a:ext uri="{FF2B5EF4-FFF2-40B4-BE49-F238E27FC236}">
                <a16:creationId xmlns:a16="http://schemas.microsoft.com/office/drawing/2014/main" id="{6CA89B18-CDFE-415B-8BEB-75BDAEE7FBE9}"/>
              </a:ext>
            </a:extLst>
          </p:cNvPr>
          <p:cNvSpPr/>
          <p:nvPr/>
        </p:nvSpPr>
        <p:spPr>
          <a:xfrm>
            <a:off x="9104681" y="3156228"/>
            <a:ext cx="24941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Masalani to‘liq tushunish.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40" name="Text 8">
            <a:extLst>
              <a:ext uri="{FF2B5EF4-FFF2-40B4-BE49-F238E27FC236}">
                <a16:creationId xmlns:a16="http://schemas.microsoft.com/office/drawing/2014/main" id="{E88B764D-1489-4844-9B25-A3EAD02D2A95}"/>
              </a:ext>
            </a:extLst>
          </p:cNvPr>
          <p:cNvSpPr/>
          <p:nvPr/>
        </p:nvSpPr>
        <p:spPr>
          <a:xfrm>
            <a:off x="9002406" y="4339431"/>
            <a:ext cx="291560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Strategiyalarni tanlash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41" name="Text 9">
            <a:extLst>
              <a:ext uri="{FF2B5EF4-FFF2-40B4-BE49-F238E27FC236}">
                <a16:creationId xmlns:a16="http://schemas.microsoft.com/office/drawing/2014/main" id="{17414C84-AA84-4E6E-9AB6-1B2974FF2F48}"/>
              </a:ext>
            </a:extLst>
          </p:cNvPr>
          <p:cNvSpPr/>
          <p:nvPr/>
        </p:nvSpPr>
        <p:spPr>
          <a:xfrm>
            <a:off x="9002406" y="4829850"/>
            <a:ext cx="308871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Eng mos yechim usulini tanlash.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42" name="Text 13">
            <a:extLst>
              <a:ext uri="{FF2B5EF4-FFF2-40B4-BE49-F238E27FC236}">
                <a16:creationId xmlns:a16="http://schemas.microsoft.com/office/drawing/2014/main" id="{DB8A9DF6-74E9-445C-8837-AE92110B1D1F}"/>
              </a:ext>
            </a:extLst>
          </p:cNvPr>
          <p:cNvSpPr/>
          <p:nvPr/>
        </p:nvSpPr>
        <p:spPr>
          <a:xfrm>
            <a:off x="9237666" y="568202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Natijalarni baholash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43" name="Text 14">
            <a:extLst>
              <a:ext uri="{FF2B5EF4-FFF2-40B4-BE49-F238E27FC236}">
                <a16:creationId xmlns:a16="http://schemas.microsoft.com/office/drawing/2014/main" id="{1CE32019-C1F4-4270-BD76-D530DA830E0A}"/>
              </a:ext>
            </a:extLst>
          </p:cNvPr>
          <p:cNvSpPr/>
          <p:nvPr/>
        </p:nvSpPr>
        <p:spPr>
          <a:xfrm>
            <a:off x="9237666" y="6172444"/>
            <a:ext cx="289833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Olingan natijalarni tekshirish.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4870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Yechish usullari va texnologiyalar</a:t>
            </a:r>
          </a:p>
        </p:txBody>
      </p:sp>
      <p:sp>
        <p:nvSpPr>
          <p:cNvPr id="4" name="Shape 1"/>
          <p:cNvSpPr/>
          <p:nvPr/>
        </p:nvSpPr>
        <p:spPr>
          <a:xfrm>
            <a:off x="6605111" y="2806422"/>
            <a:ext cx="30480" cy="4374475"/>
          </a:xfrm>
          <a:prstGeom prst="roundRect">
            <a:avLst>
              <a:gd name="adj" fmla="val 312558"/>
            </a:avLst>
          </a:prstGeom>
          <a:solidFill>
            <a:srgbClr val="CECEC9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3301484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ECEC9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306157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47247" y="3146584"/>
            <a:ext cx="14620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1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7867888" y="303323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An</a:t>
            </a:r>
            <a:r>
              <a:rPr lang="uz-Cyrl-UZ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</a:rPr>
              <a:t>’</a:t>
            </a: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</a:rPr>
              <a:t>anaviy </a:t>
            </a: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usullar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7867888" y="3523655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Qalam va qog‘oz bilan masalalarni yechish.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845022" y="4835247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ECEC9"/>
          </a:solidFill>
          <a:ln/>
        </p:spPr>
      </p:sp>
      <p:sp>
        <p:nvSpPr>
          <p:cNvPr id="11" name="Shape 8"/>
          <p:cNvSpPr/>
          <p:nvPr/>
        </p:nvSpPr>
        <p:spPr>
          <a:xfrm>
            <a:off x="6365200" y="459533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525339" y="4680347"/>
            <a:ext cx="19002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2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7867888" y="4566999"/>
            <a:ext cx="35092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Kompyuter simulyatsiyalari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7867888" y="5057418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Kimyoviy jarayonlarni vizualizatsiya qilish.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6845022" y="6369010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ECEC9"/>
          </a:solidFill>
          <a:ln/>
        </p:spPr>
      </p:sp>
      <p:sp>
        <p:nvSpPr>
          <p:cNvPr id="16" name="Shape 13"/>
          <p:cNvSpPr/>
          <p:nvPr/>
        </p:nvSpPr>
        <p:spPr>
          <a:xfrm>
            <a:off x="6365200" y="612909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8E8E3"/>
          </a:solidFill>
          <a:ln w="7620">
            <a:solidFill>
              <a:srgbClr val="CECEC9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526411" y="6214110"/>
            <a:ext cx="187762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3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7867888" y="610076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Onlayn resurslar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7867888" y="6591181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Masalalar yechishga yordam beradigan dasturlar.</a:t>
            </a:r>
            <a:endParaRPr lang="en-US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7240" y="786646"/>
            <a:ext cx="7589520" cy="13877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Bilim va ko‘nikmalarni shakllamtirish</a:t>
            </a:r>
          </a:p>
        </p:txBody>
      </p:sp>
      <p:sp>
        <p:nvSpPr>
          <p:cNvPr id="4" name="Text 1"/>
          <p:cNvSpPr/>
          <p:nvPr/>
        </p:nvSpPr>
        <p:spPr>
          <a:xfrm>
            <a:off x="777240" y="2618542"/>
            <a:ext cx="3628192" cy="732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750"/>
              </a:lnSpc>
              <a:buNone/>
            </a:pPr>
            <a:r>
              <a:rPr lang="az-Latn-AZ" sz="240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1</a:t>
            </a:r>
            <a:endParaRPr lang="az-Latn-AZ" sz="2400">
              <a:latin typeface="Arial Narrow" panose="020B060602020203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1203246" y="3628906"/>
            <a:ext cx="2776180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az-Latn-AZ" sz="240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Nazariy bilimlar</a:t>
            </a:r>
            <a:endParaRPr lang="az-Latn-AZ" sz="240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777240" y="4109204"/>
            <a:ext cx="3628192" cy="7105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az-Latn-AZ" sz="240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Kimyoviy qonunlar va printsiplarni tushunish.</a:t>
            </a:r>
            <a:endParaRPr lang="az-Latn-AZ" sz="240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4738568" y="2618542"/>
            <a:ext cx="3628192" cy="732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750"/>
              </a:lnSpc>
              <a:buNone/>
            </a:pPr>
            <a:r>
              <a:rPr lang="az-Latn-AZ" sz="240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2</a:t>
            </a:r>
            <a:endParaRPr lang="az-Latn-AZ" sz="240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164574" y="3628906"/>
            <a:ext cx="2776180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az-Latn-AZ" sz="240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Amaliy ko‘nikmalar</a:t>
            </a:r>
            <a:endParaRPr lang="az-Latn-AZ" sz="240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4738568" y="4109204"/>
            <a:ext cx="3628192" cy="7105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az-Latn-AZ" sz="240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Laboratoriya ishlarini bajarish va natijalarni tahlil qilish.</a:t>
            </a:r>
            <a:endParaRPr lang="az-Latn-AZ" sz="2400">
              <a:latin typeface="Arial Narrow" panose="020B060602020203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777240" y="5597009"/>
            <a:ext cx="3628192" cy="732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750"/>
              </a:lnSpc>
              <a:buNone/>
            </a:pPr>
            <a:r>
              <a:rPr lang="az-Latn-AZ" sz="240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3</a:t>
            </a:r>
            <a:endParaRPr lang="az-Latn-AZ" sz="2400">
              <a:latin typeface="Arial Narrow" panose="020B060602020203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049774" y="6607373"/>
            <a:ext cx="3083004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00"/>
              </a:lnSpc>
              <a:buNone/>
            </a:pPr>
            <a:r>
              <a:rPr lang="az-Latn-AZ" sz="2400">
                <a:solidFill>
                  <a:srgbClr val="272525"/>
                </a:solidFill>
                <a:latin typeface="Arial Narrow" panose="020B0606020202030204" pitchFamily="34" charset="0"/>
                <a:ea typeface="Gelasio" pitchFamily="34" charset="-122"/>
                <a:cs typeface="Gelasio" pitchFamily="34" charset="-120"/>
              </a:rPr>
              <a:t>Muammolarni hal qilish</a:t>
            </a:r>
            <a:endParaRPr lang="az-Latn-AZ" sz="240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777240" y="7087672"/>
            <a:ext cx="3628192" cy="3552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az-Latn-AZ" sz="2400">
                <a:solidFill>
                  <a:srgbClr val="272525"/>
                </a:solidFill>
                <a:latin typeface="Arial Narrow" panose="020B0606020202030204" pitchFamily="34" charset="0"/>
                <a:ea typeface="Lato" pitchFamily="34" charset="-122"/>
                <a:cs typeface="Lato" pitchFamily="34" charset="-120"/>
              </a:rPr>
              <a:t>Turli xil kimyoviy masalalarni yechish.</a:t>
            </a:r>
            <a:endParaRPr lang="az-Latn-A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54698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uz-Cyrl-UZ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Kimyoviy masalalar turi va maqsadlari</a:t>
            </a:r>
          </a:p>
        </p:txBody>
      </p:sp>
      <p:sp>
        <p:nvSpPr>
          <p:cNvPr id="4" name="Text 1"/>
          <p:cNvSpPr/>
          <p:nvPr/>
        </p:nvSpPr>
        <p:spPr>
          <a:xfrm>
            <a:off x="6280190" y="4304705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3200" dirty="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Kimyoviy masalalar turli xil shakllarda bo‘lib, har biri o‘quvchilarning ma’lum bir ko‘nikmalarini rivojlantirishga yo‘naltirilgan.</a:t>
            </a:r>
            <a:endParaRPr lang="uz-Cyrl-UZ" sz="3200" dirty="0">
              <a:latin typeface="Arial Narrow" panose="020B0606020202030204" pitchFamily="34" charset="0"/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286D8D92-E27A-4051-87DE-952DB0EF8E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B4B612E-3681-4BAE-93F4-4D6344D9F0A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34AA3D0-7CD4-4BFA-8DE1-6CD7193C3952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1037403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uz-Cyrl-UZ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Hisob-kitob masalalarining xususiyatlari</a:t>
            </a:r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307859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uz-Cyrl-UZ" sz="2400">
                <a:solidFill>
                  <a:srgbClr val="233E32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Miqdoriy hisob-kitoblar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Bu turdagi masalalar molyar massa, konsentratsiya, reaksiyalarning issiqlik effekti kabi miqdoriy kattaliklarni aniqlashni o‘z ichiga oladi.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599521" y="3815715"/>
            <a:ext cx="339090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uz-Cyrl-UZ" sz="2400">
                <a:solidFill>
                  <a:srgbClr val="233E32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Formulalar va tenglamalar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599521" y="4396859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uz-Cyrl-UZ" sz="2400" dirty="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Hisob-kitob masalalarini </a:t>
            </a:r>
            <a:r>
              <a:rPr lang="en-US" sz="2400" dirty="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yechish</a:t>
            </a:r>
            <a:r>
              <a:rPr lang="uz-Cyrl-UZ" sz="2400" dirty="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da kimyoviy formulalar va tenglamalarni to‘g‘ri qo‘llash muhim ahamiyatga ega.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D76D18A1-24F6-46DB-A7B9-586A1F8D4E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13BA620-DFB4-4AA8-A528-AA9057457D5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AC49ED0-DF01-4212-BDBC-680D3176FD3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824038"/>
            <a:ext cx="753177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uz-Cyrl-UZ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Miqdoriy kattaliklarni aniqlash</a:t>
            </a:r>
          </a:p>
        </p:txBody>
      </p:sp>
      <p:sp>
        <p:nvSpPr>
          <p:cNvPr id="4" name="Shape 1"/>
          <p:cNvSpPr/>
          <p:nvPr/>
        </p:nvSpPr>
        <p:spPr>
          <a:xfrm>
            <a:off x="793790" y="3128129"/>
            <a:ext cx="396835" cy="396835"/>
          </a:xfrm>
          <a:prstGeom prst="roundRect">
            <a:avLst>
              <a:gd name="adj" fmla="val 8574"/>
            </a:avLst>
          </a:prstGeom>
          <a:solidFill>
            <a:srgbClr val="F0EDE6"/>
          </a:solidFill>
          <a:ln/>
        </p:spPr>
      </p:sp>
      <p:sp>
        <p:nvSpPr>
          <p:cNvPr id="5" name="Text 2"/>
          <p:cNvSpPr/>
          <p:nvPr/>
        </p:nvSpPr>
        <p:spPr>
          <a:xfrm>
            <a:off x="1417439" y="312812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Molyar massa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417439" y="3618548"/>
            <a:ext cx="304121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Bir mol moddaning massasi gramda ifodalanadi.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4685467" y="3128129"/>
            <a:ext cx="396835" cy="396835"/>
          </a:xfrm>
          <a:prstGeom prst="roundRect">
            <a:avLst>
              <a:gd name="adj" fmla="val 8574"/>
            </a:avLst>
          </a:prstGeom>
          <a:solidFill>
            <a:srgbClr val="F0EDE6"/>
          </a:solidFill>
          <a:ln/>
        </p:spPr>
      </p:sp>
      <p:sp>
        <p:nvSpPr>
          <p:cNvPr id="8" name="Text 5"/>
          <p:cNvSpPr/>
          <p:nvPr/>
        </p:nvSpPr>
        <p:spPr>
          <a:xfrm>
            <a:off x="5309116" y="312812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Konsentratsiya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5309116" y="3618548"/>
            <a:ext cx="304121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Eritmada erigan moddaning miqdori eritmaning umumiy hajmining nisbati.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793790" y="5189220"/>
            <a:ext cx="396835" cy="396835"/>
          </a:xfrm>
          <a:prstGeom prst="roundRect">
            <a:avLst>
              <a:gd name="adj" fmla="val 8574"/>
            </a:avLst>
          </a:prstGeom>
          <a:solidFill>
            <a:srgbClr val="F0EDE6"/>
          </a:solidFill>
          <a:ln/>
        </p:spPr>
      </p:sp>
      <p:sp>
        <p:nvSpPr>
          <p:cNvPr id="11" name="Text 8"/>
          <p:cNvSpPr/>
          <p:nvPr/>
        </p:nvSpPr>
        <p:spPr>
          <a:xfrm>
            <a:off x="1417439" y="518922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Issiqlik effekti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417439" y="5679638"/>
            <a:ext cx="693277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Kimyoviy reaksiya jarayonida ajralib chiqadigan yoki yutilgan issiqlik miqdori.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24019" y="683419"/>
            <a:ext cx="7695962" cy="12930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050"/>
              </a:lnSpc>
              <a:buNone/>
            </a:pPr>
            <a:r>
              <a:rPr lang="uz-Cyrl-UZ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Molyar massa, konsentratsiya va issiqlik effekti</a:t>
            </a:r>
          </a:p>
        </p:txBody>
      </p:sp>
      <p:sp>
        <p:nvSpPr>
          <p:cNvPr id="4" name="Text 1"/>
          <p:cNvSpPr/>
          <p:nvPr/>
        </p:nvSpPr>
        <p:spPr>
          <a:xfrm>
            <a:off x="724019" y="2390061"/>
            <a:ext cx="3692843" cy="6827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350"/>
              </a:lnSpc>
              <a:buNone/>
            </a:pPr>
            <a:r>
              <a:rPr lang="uz-Cyrl-UZ" sz="535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1</a:t>
            </a:r>
            <a:endParaRPr lang="uz-Cyrl-UZ" sz="5350"/>
          </a:p>
        </p:txBody>
      </p:sp>
      <p:sp>
        <p:nvSpPr>
          <p:cNvPr id="5" name="Text 2"/>
          <p:cNvSpPr/>
          <p:nvPr/>
        </p:nvSpPr>
        <p:spPr>
          <a:xfrm>
            <a:off x="1277422" y="3331250"/>
            <a:ext cx="2586038" cy="323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Molyar massa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724019" y="3778568"/>
            <a:ext cx="3692843" cy="6619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Massa o‘zgarishi va massa saqlanish qonunini qo‘llash.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4727138" y="2390061"/>
            <a:ext cx="3692843" cy="6827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350"/>
              </a:lnSpc>
              <a:buNone/>
            </a:pPr>
            <a:r>
              <a:rPr lang="uz-Cyrl-UZ" sz="535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2</a:t>
            </a:r>
            <a:endParaRPr lang="uz-Cyrl-UZ" sz="5350"/>
          </a:p>
        </p:txBody>
      </p:sp>
      <p:sp>
        <p:nvSpPr>
          <p:cNvPr id="8" name="Text 5"/>
          <p:cNvSpPr/>
          <p:nvPr/>
        </p:nvSpPr>
        <p:spPr>
          <a:xfrm>
            <a:off x="5280541" y="3331250"/>
            <a:ext cx="2586038" cy="323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Konsentratsiya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4727138" y="3778568"/>
            <a:ext cx="3692843" cy="9929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Eritmaning hajmi va erigan moddaning miqdori o‘rtasidagi bog‘liqlik.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724019" y="5495568"/>
            <a:ext cx="3692843" cy="6827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3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3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277422" y="6436757"/>
            <a:ext cx="2586038" cy="323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Issiqlik effekti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724019" y="6884075"/>
            <a:ext cx="3692843" cy="6619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Reaksiya issiqlikni yutadi yoki chiqaradimi, uni aniqlash.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89779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Mantiqiy masalalarning ahamiyati</a:t>
            </a:r>
          </a:p>
        </p:txBody>
      </p:sp>
      <p:sp>
        <p:nvSpPr>
          <p:cNvPr id="4" name="Shape 1"/>
          <p:cNvSpPr/>
          <p:nvPr/>
        </p:nvSpPr>
        <p:spPr>
          <a:xfrm>
            <a:off x="6280190" y="2847499"/>
            <a:ext cx="3664863" cy="2395657"/>
          </a:xfrm>
          <a:prstGeom prst="roundRect">
            <a:avLst>
              <a:gd name="adj" fmla="val 1420"/>
            </a:avLst>
          </a:prstGeom>
          <a:solidFill>
            <a:srgbClr val="F0EDE6"/>
          </a:solidFill>
          <a:ln/>
        </p:spPr>
      </p:sp>
      <p:sp>
        <p:nvSpPr>
          <p:cNvPr id="5" name="Text 2"/>
          <p:cNvSpPr/>
          <p:nvPr/>
        </p:nvSpPr>
        <p:spPr>
          <a:xfrm>
            <a:off x="6507004" y="30743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Tushunish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507004" y="3564731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Kimyoviy hodisalarni tushuntirishga va reaksiyalar orasidagi bog‘liqlikni topishga yo‘naltirilgan.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0171867" y="2847499"/>
            <a:ext cx="3664863" cy="2395657"/>
          </a:xfrm>
          <a:prstGeom prst="roundRect">
            <a:avLst>
              <a:gd name="adj" fmla="val 1420"/>
            </a:avLst>
          </a:prstGeom>
          <a:solidFill>
            <a:srgbClr val="F0EDE6"/>
          </a:solidFill>
          <a:ln/>
        </p:spPr>
      </p:sp>
      <p:sp>
        <p:nvSpPr>
          <p:cNvPr id="8" name="Text 5"/>
          <p:cNvSpPr/>
          <p:nvPr/>
        </p:nvSpPr>
        <p:spPr>
          <a:xfrm>
            <a:off x="10398681" y="30743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Tahlil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0398681" y="3564731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Berilgan ma’lumotlarni tahlil qilib, xulosalar chiqarish.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280190" y="5469969"/>
            <a:ext cx="7556421" cy="1669852"/>
          </a:xfrm>
          <a:prstGeom prst="roundRect">
            <a:avLst>
              <a:gd name="adj" fmla="val 2038"/>
            </a:avLst>
          </a:prstGeom>
          <a:solidFill>
            <a:srgbClr val="F0EDE6"/>
          </a:solidFill>
          <a:ln/>
        </p:spPr>
      </p:sp>
      <p:sp>
        <p:nvSpPr>
          <p:cNvPr id="11" name="Text 8"/>
          <p:cNvSpPr/>
          <p:nvPr/>
        </p:nvSpPr>
        <p:spPr>
          <a:xfrm>
            <a:off x="6507004" y="569678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Yechim topish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507004" y="6187202"/>
            <a:ext cx="710279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Mantiqiy yondashuv orqali masalalarni hal qilishning turli usullarini topish.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7116" y="1402318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uz-Cyrl-UZ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Kimyoviy hodisalarni tushuntirishda mantiqiy yondashuv</a:t>
            </a: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3033236"/>
            <a:ext cx="2152055" cy="130694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93713" y="3621881"/>
            <a:ext cx="1213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1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357217" y="326005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Tushunish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357217" y="3750469"/>
            <a:ext cx="337780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Reaksiya qanday amalga oshadi?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187077" y="4353282"/>
            <a:ext cx="8592860" cy="15240"/>
          </a:xfrm>
          <a:prstGeom prst="roundRect">
            <a:avLst>
              <a:gd name="adj" fmla="val 223256"/>
            </a:avLst>
          </a:prstGeom>
          <a:solidFill>
            <a:srgbClr val="D6D3CC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4396859"/>
            <a:ext cx="4304109" cy="130694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84784" y="4823579"/>
            <a:ext cx="139184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2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6433304" y="462367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Tahlil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6433304" y="5114092"/>
            <a:ext cx="342161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Qanday moddalar ishtirok etadi?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12" name="Shape 8"/>
          <p:cNvSpPr/>
          <p:nvPr/>
        </p:nvSpPr>
        <p:spPr>
          <a:xfrm>
            <a:off x="6263164" y="5716905"/>
            <a:ext cx="7516773" cy="15240"/>
          </a:xfrm>
          <a:prstGeom prst="roundRect">
            <a:avLst>
              <a:gd name="adj" fmla="val 223256"/>
            </a:avLst>
          </a:prstGeom>
          <a:solidFill>
            <a:srgbClr val="D6D3CC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5760482"/>
            <a:ext cx="6456164" cy="1306949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85260" y="6187202"/>
            <a:ext cx="138113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3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15" name="Text 10"/>
          <p:cNvSpPr/>
          <p:nvPr/>
        </p:nvSpPr>
        <p:spPr>
          <a:xfrm>
            <a:off x="7509272" y="598729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Yechim topish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7509272" y="6477714"/>
            <a:ext cx="325338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Qanday mahsulot hosil bo‘ladi?</a:t>
            </a:r>
            <a:endParaRPr lang="uz-Cyrl-UZ" sz="2800">
              <a:latin typeface="Arial Narrow" panose="020B0606020202030204" pitchFamily="34" charset="0"/>
            </a:endParaRP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8D77FABD-102F-4863-867D-C505AA71A3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4E33310-AB3F-446D-84DF-588F9DD8633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967AE60-3CFA-4564-A977-298FD493A3F0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3073" y="608290"/>
            <a:ext cx="7597854" cy="1380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uz-Cyrl-UZ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Reaksiyalararo bog‘liqlikni topish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73" y="2319933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08728" y="2540794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Birinchi reaksiya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2208728" y="3018353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Reaksiya mahsulotlari ikkinchi reaksiya uchun boshlang‘ich modda bo‘lishi mumkin.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073" y="4087058"/>
            <a:ext cx="1104424" cy="176712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08728" y="4307919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Ikkinchi reaksiya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2208728" y="4785479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Reaksiya natijasi uchinchi reaksiya uchun boshlang‘ich modda bo‘lishi mumkin.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073" y="5854184"/>
            <a:ext cx="1104424" cy="176712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08728" y="6075045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Uchinchi reaksiya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2208728" y="6552605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Reaksiyalar bir-biri bilan bog‘liq, ularni tushunish muhim.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70425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uz-Cyrl-UZ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Eksperimental masalalarning afzalliklari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46197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32557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Amaliy ko‘nikmalar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93790" y="3746183"/>
            <a:ext cx="360807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Laboratoriya uskunalari bilan ishlash ko‘nikmalarini rivojlantirish.</a:t>
            </a:r>
            <a:endParaRPr lang="uz-Cyrl-UZ" sz="280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2021" y="246197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42021" y="32557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Kuzatish va tahlil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4742021" y="3746183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Eksperimentlarni kuzatish va natijalarni tahlil qilish.</a:t>
            </a:r>
            <a:endParaRPr lang="uz-Cyrl-UZ" sz="280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5515332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93790" y="63091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Xulosa chiqarish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93790" y="6799540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Eksperimentlar asosida xulosalar chiqarish.</a:t>
            </a:r>
            <a:endParaRPr lang="uz-Cyrl-UZ" sz="28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70857" y="1127593"/>
            <a:ext cx="1115413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uz-Cyrl-UZ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Laboratoriya sharoitida masalalarni yechish</a:t>
            </a:r>
          </a:p>
        </p:txBody>
      </p:sp>
      <p:sp>
        <p:nvSpPr>
          <p:cNvPr id="3" name="Shape 1"/>
          <p:cNvSpPr/>
          <p:nvPr/>
        </p:nvSpPr>
        <p:spPr>
          <a:xfrm>
            <a:off x="793790" y="1912025"/>
            <a:ext cx="1630323" cy="1306949"/>
          </a:xfrm>
          <a:prstGeom prst="roundRect">
            <a:avLst>
              <a:gd name="adj" fmla="val 2603"/>
            </a:avLst>
          </a:prstGeom>
          <a:solidFill>
            <a:srgbClr val="F0EDE6"/>
          </a:solidFill>
          <a:ln/>
        </p:spPr>
      </p:sp>
      <p:sp>
        <p:nvSpPr>
          <p:cNvPr id="4" name="Text 2"/>
          <p:cNvSpPr/>
          <p:nvPr/>
        </p:nvSpPr>
        <p:spPr>
          <a:xfrm>
            <a:off x="1020604" y="2338745"/>
            <a:ext cx="1213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1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650927" y="21388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Reja tuzing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2650927" y="2629257"/>
            <a:ext cx="382619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Eksperiment bosqichlarini belgilang.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2537460" y="3203734"/>
            <a:ext cx="11185803" cy="15240"/>
          </a:xfrm>
          <a:prstGeom prst="roundRect">
            <a:avLst>
              <a:gd name="adj" fmla="val 223256"/>
            </a:avLst>
          </a:prstGeom>
          <a:solidFill>
            <a:srgbClr val="D6D3CC"/>
          </a:solidFill>
          <a:ln/>
        </p:spPr>
      </p:sp>
      <p:sp>
        <p:nvSpPr>
          <p:cNvPr id="8" name="Shape 6"/>
          <p:cNvSpPr/>
          <p:nvPr/>
        </p:nvSpPr>
        <p:spPr>
          <a:xfrm>
            <a:off x="793790" y="3332321"/>
            <a:ext cx="3260646" cy="1306949"/>
          </a:xfrm>
          <a:prstGeom prst="roundRect">
            <a:avLst>
              <a:gd name="adj" fmla="val 2603"/>
            </a:avLst>
          </a:prstGeom>
          <a:solidFill>
            <a:srgbClr val="F0EDE6"/>
          </a:solidFill>
          <a:ln/>
        </p:spPr>
      </p:sp>
      <p:sp>
        <p:nvSpPr>
          <p:cNvPr id="9" name="Text 7"/>
          <p:cNvSpPr/>
          <p:nvPr/>
        </p:nvSpPr>
        <p:spPr>
          <a:xfrm>
            <a:off x="1020604" y="3759041"/>
            <a:ext cx="139184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2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281249" y="35591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Material tanlang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281249" y="4049554"/>
            <a:ext cx="559534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Kerakli kimyoviy moddalar va uskunalarni tayyorlang.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167783" y="4624030"/>
            <a:ext cx="9555480" cy="15240"/>
          </a:xfrm>
          <a:prstGeom prst="roundRect">
            <a:avLst>
              <a:gd name="adj" fmla="val 223256"/>
            </a:avLst>
          </a:prstGeom>
          <a:solidFill>
            <a:srgbClr val="D6D3CC"/>
          </a:solidFill>
          <a:ln/>
        </p:spPr>
      </p:sp>
      <p:sp>
        <p:nvSpPr>
          <p:cNvPr id="13" name="Shape 11"/>
          <p:cNvSpPr/>
          <p:nvPr/>
        </p:nvSpPr>
        <p:spPr>
          <a:xfrm>
            <a:off x="793790" y="4752618"/>
            <a:ext cx="4890968" cy="1306949"/>
          </a:xfrm>
          <a:prstGeom prst="roundRect">
            <a:avLst>
              <a:gd name="adj" fmla="val 2603"/>
            </a:avLst>
          </a:prstGeom>
          <a:solidFill>
            <a:srgbClr val="F0EDE6"/>
          </a:solidFill>
          <a:ln/>
        </p:spPr>
      </p:sp>
      <p:sp>
        <p:nvSpPr>
          <p:cNvPr id="14" name="Text 12"/>
          <p:cNvSpPr/>
          <p:nvPr/>
        </p:nvSpPr>
        <p:spPr>
          <a:xfrm>
            <a:off x="1020604" y="5179338"/>
            <a:ext cx="138113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3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5911572" y="497943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Eksperimentni bajarinsh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5911572" y="5469850"/>
            <a:ext cx="493204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Ko‘rsatmalarga rioya qilib, eksperimentni bajar.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5798106" y="6044327"/>
            <a:ext cx="7925157" cy="15240"/>
          </a:xfrm>
          <a:prstGeom prst="roundRect">
            <a:avLst>
              <a:gd name="adj" fmla="val 223256"/>
            </a:avLst>
          </a:prstGeom>
          <a:solidFill>
            <a:srgbClr val="D6D3CC"/>
          </a:solidFill>
          <a:ln/>
        </p:spPr>
      </p:sp>
      <p:sp>
        <p:nvSpPr>
          <p:cNvPr id="18" name="Shape 16"/>
          <p:cNvSpPr/>
          <p:nvPr/>
        </p:nvSpPr>
        <p:spPr>
          <a:xfrm>
            <a:off x="793790" y="6172914"/>
            <a:ext cx="6521410" cy="1306949"/>
          </a:xfrm>
          <a:prstGeom prst="roundRect">
            <a:avLst>
              <a:gd name="adj" fmla="val 2603"/>
            </a:avLst>
          </a:prstGeom>
          <a:solidFill>
            <a:srgbClr val="F0EDE6"/>
          </a:solidFill>
          <a:ln/>
        </p:spPr>
      </p:sp>
      <p:sp>
        <p:nvSpPr>
          <p:cNvPr id="19" name="Text 17"/>
          <p:cNvSpPr/>
          <p:nvPr/>
        </p:nvSpPr>
        <p:spPr>
          <a:xfrm>
            <a:off x="1020604" y="6599634"/>
            <a:ext cx="140613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4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7542014" y="6399728"/>
            <a:ext cx="295929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Alice" pitchFamily="34" charset="-122"/>
                <a:cs typeface="Alice" pitchFamily="34" charset="-120"/>
              </a:rPr>
              <a:t>Natijalarni tahlil qiling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542014" y="6890147"/>
            <a:ext cx="52943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z-Cyrl-UZ" sz="2400">
                <a:solidFill>
                  <a:srgbClr val="2C2821"/>
                </a:solidFill>
                <a:latin typeface="Arial Narrow" panose="020B0606020202030204" pitchFamily="34" charset="0"/>
                <a:ea typeface="Lora" pitchFamily="34" charset="-122"/>
                <a:cs typeface="Lora" pitchFamily="34" charset="-120"/>
              </a:rPr>
              <a:t>Eksperiment natijalarini yozib oling va tahlil qiling.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22" name="Graphic 2">
            <a:extLst>
              <a:ext uri="{FF2B5EF4-FFF2-40B4-BE49-F238E27FC236}">
                <a16:creationId xmlns:a16="http://schemas.microsoft.com/office/drawing/2014/main" id="{F2FEC053-412F-4A25-8DAE-77E0BF28EA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083CE4A5-D99A-4F66-9409-7157CDD92A4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16C2613-9D66-4BCE-813A-3593D042120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683073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Kimyodagi masalalar yechishning ta</a:t>
            </a:r>
            <a:r>
              <a:rPr lang="uz-Cyrl-UZ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’</a:t>
            </a:r>
            <a:r>
              <a:rPr lang="en-US" sz="445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limiy ahamiyati</a:t>
            </a:r>
          </a:p>
        </p:txBody>
      </p:sp>
      <p:sp>
        <p:nvSpPr>
          <p:cNvPr id="4" name="Shape 1"/>
          <p:cNvSpPr/>
          <p:nvPr/>
        </p:nvSpPr>
        <p:spPr>
          <a:xfrm>
            <a:off x="6280190" y="516647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4703" y="1245007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just">
              <a:buNone/>
            </a:pPr>
            <a:r>
              <a:rPr lang="uz-Cyrl-UZ" sz="480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Mustaqillikni oshirish</a:t>
            </a:r>
          </a:p>
        </p:txBody>
      </p:sp>
      <p:sp>
        <p:nvSpPr>
          <p:cNvPr id="3" name="Text 1"/>
          <p:cNvSpPr/>
          <p:nvPr/>
        </p:nvSpPr>
        <p:spPr>
          <a:xfrm>
            <a:off x="644703" y="252076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1B1B27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Mustaqil yechish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644703" y="3101905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mustaqil yechish orqali o‘quvchilar o‘z bilimlariga ishonch hosil qiladi va bilim olish jarayoniga faolroq kirishadi.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450434" y="252076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1B1B27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O‘z-o‘zini boshqarish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450434" y="3101905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yechishda o‘quvchilar o‘z fikrlash jarayonini tashkil qilishni, muammolarni tahlil qilishni o‘rganadilar.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5B611145-B3B3-4D0A-972F-10029D185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FFE0BE2-4E57-4D8D-96E6-AE79B2C7741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FCB2D64-A396-4DEC-949C-659C008B777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10" name="Text 0">
            <a:extLst>
              <a:ext uri="{FF2B5EF4-FFF2-40B4-BE49-F238E27FC236}">
                <a16:creationId xmlns:a16="http://schemas.microsoft.com/office/drawing/2014/main" id="{60C49F30-E694-4E4C-B95F-3C3F662C5CF9}"/>
              </a:ext>
            </a:extLst>
          </p:cNvPr>
          <p:cNvSpPr/>
          <p:nvPr/>
        </p:nvSpPr>
        <p:spPr>
          <a:xfrm>
            <a:off x="515894" y="439978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/>
            <a:r>
              <a:rPr lang="uz-Cyrl-UZ" sz="480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Fanlararo bog‘liqlik</a:t>
            </a:r>
          </a:p>
        </p:txBody>
      </p:sp>
      <p:sp>
        <p:nvSpPr>
          <p:cNvPr id="11" name="Shape 1">
            <a:extLst>
              <a:ext uri="{FF2B5EF4-FFF2-40B4-BE49-F238E27FC236}">
                <a16:creationId xmlns:a16="http://schemas.microsoft.com/office/drawing/2014/main" id="{4EB82FCC-DBD8-4E3F-ABD5-2ACB6A5B0EA2}"/>
              </a:ext>
            </a:extLst>
          </p:cNvPr>
          <p:cNvSpPr/>
          <p:nvPr/>
        </p:nvSpPr>
        <p:spPr>
          <a:xfrm>
            <a:off x="515894" y="570387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2" name="Text 2">
            <a:extLst>
              <a:ext uri="{FF2B5EF4-FFF2-40B4-BE49-F238E27FC236}">
                <a16:creationId xmlns:a16="http://schemas.microsoft.com/office/drawing/2014/main" id="{9521F174-65BE-4389-8FD4-E9690AABE3C7}"/>
              </a:ext>
            </a:extLst>
          </p:cNvPr>
          <p:cNvSpPr/>
          <p:nvPr/>
        </p:nvSpPr>
        <p:spPr>
          <a:xfrm>
            <a:off x="698178" y="5788887"/>
            <a:ext cx="14561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1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3" name="Text 3">
            <a:extLst>
              <a:ext uri="{FF2B5EF4-FFF2-40B4-BE49-F238E27FC236}">
                <a16:creationId xmlns:a16="http://schemas.microsoft.com/office/drawing/2014/main" id="{66A858EA-1865-42A2-A7EC-42C2D65D5B2E}"/>
              </a:ext>
            </a:extLst>
          </p:cNvPr>
          <p:cNvSpPr/>
          <p:nvPr/>
        </p:nvSpPr>
        <p:spPr>
          <a:xfrm>
            <a:off x="1253010" y="570387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Matematika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4" name="Text 4">
            <a:extLst>
              <a:ext uri="{FF2B5EF4-FFF2-40B4-BE49-F238E27FC236}">
                <a16:creationId xmlns:a16="http://schemas.microsoft.com/office/drawing/2014/main" id="{47117D22-1942-4DBD-B81A-974967C31E00}"/>
              </a:ext>
            </a:extLst>
          </p:cNvPr>
          <p:cNvSpPr/>
          <p:nvPr/>
        </p:nvSpPr>
        <p:spPr>
          <a:xfrm>
            <a:off x="1253010" y="6194294"/>
            <a:ext cx="345924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yechishda matematik tushunchalar, formulalar va hisoblash ko‘nikmalari qo‘llaniladi.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5" name="Shape 5">
            <a:extLst>
              <a:ext uri="{FF2B5EF4-FFF2-40B4-BE49-F238E27FC236}">
                <a16:creationId xmlns:a16="http://schemas.microsoft.com/office/drawing/2014/main" id="{6EF00413-BA34-4F72-B7AC-5C6610051B71}"/>
              </a:ext>
            </a:extLst>
          </p:cNvPr>
          <p:cNvSpPr/>
          <p:nvPr/>
        </p:nvSpPr>
        <p:spPr>
          <a:xfrm>
            <a:off x="4939066" y="570387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6" name="Text 6">
            <a:extLst>
              <a:ext uri="{FF2B5EF4-FFF2-40B4-BE49-F238E27FC236}">
                <a16:creationId xmlns:a16="http://schemas.microsoft.com/office/drawing/2014/main" id="{2344A426-6FBB-46AE-AFC0-C5AF3A53CD97}"/>
              </a:ext>
            </a:extLst>
          </p:cNvPr>
          <p:cNvSpPr/>
          <p:nvPr/>
        </p:nvSpPr>
        <p:spPr>
          <a:xfrm>
            <a:off x="5105515" y="5788887"/>
            <a:ext cx="17728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2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7" name="Text 7">
            <a:extLst>
              <a:ext uri="{FF2B5EF4-FFF2-40B4-BE49-F238E27FC236}">
                <a16:creationId xmlns:a16="http://schemas.microsoft.com/office/drawing/2014/main" id="{F6325549-A9F2-442D-8385-96AA89FB884C}"/>
              </a:ext>
            </a:extLst>
          </p:cNvPr>
          <p:cNvSpPr/>
          <p:nvPr/>
        </p:nvSpPr>
        <p:spPr>
          <a:xfrm>
            <a:off x="5676182" y="570387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Fizika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8" name="Text 8">
            <a:extLst>
              <a:ext uri="{FF2B5EF4-FFF2-40B4-BE49-F238E27FC236}">
                <a16:creationId xmlns:a16="http://schemas.microsoft.com/office/drawing/2014/main" id="{70A0FB49-57D2-4DA8-B5D5-6F461741348A}"/>
              </a:ext>
            </a:extLst>
          </p:cNvPr>
          <p:cNvSpPr/>
          <p:nvPr/>
        </p:nvSpPr>
        <p:spPr>
          <a:xfrm>
            <a:off x="5676182" y="6194294"/>
            <a:ext cx="345924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Kimyoviy reaksiyalarni o‘rganishda fizikaning asosiy qonun-qoidalarini qo‘llash zarur.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9" name="Shape 9">
            <a:extLst>
              <a:ext uri="{FF2B5EF4-FFF2-40B4-BE49-F238E27FC236}">
                <a16:creationId xmlns:a16="http://schemas.microsoft.com/office/drawing/2014/main" id="{910A05C1-5A90-49B2-A17F-3EFE73D8CB93}"/>
              </a:ext>
            </a:extLst>
          </p:cNvPr>
          <p:cNvSpPr/>
          <p:nvPr/>
        </p:nvSpPr>
        <p:spPr>
          <a:xfrm>
            <a:off x="9362237" y="570387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20" name="Text 10">
            <a:extLst>
              <a:ext uri="{FF2B5EF4-FFF2-40B4-BE49-F238E27FC236}">
                <a16:creationId xmlns:a16="http://schemas.microsoft.com/office/drawing/2014/main" id="{357C00F3-1DB5-49F5-A470-C3510858A40C}"/>
              </a:ext>
            </a:extLst>
          </p:cNvPr>
          <p:cNvSpPr/>
          <p:nvPr/>
        </p:nvSpPr>
        <p:spPr>
          <a:xfrm>
            <a:off x="9526544" y="5788887"/>
            <a:ext cx="18168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3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1" name="Text 11">
            <a:extLst>
              <a:ext uri="{FF2B5EF4-FFF2-40B4-BE49-F238E27FC236}">
                <a16:creationId xmlns:a16="http://schemas.microsoft.com/office/drawing/2014/main" id="{534599EF-7341-4C51-BDCA-461C79EE81CE}"/>
              </a:ext>
            </a:extLst>
          </p:cNvPr>
          <p:cNvSpPr/>
          <p:nvPr/>
        </p:nvSpPr>
        <p:spPr>
          <a:xfrm>
            <a:off x="10099353" y="570387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Biologiya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2" name="Text 12">
            <a:extLst>
              <a:ext uri="{FF2B5EF4-FFF2-40B4-BE49-F238E27FC236}">
                <a16:creationId xmlns:a16="http://schemas.microsoft.com/office/drawing/2014/main" id="{E4CF7191-EEB0-4248-8006-5FCB34598EA1}"/>
              </a:ext>
            </a:extLst>
          </p:cNvPr>
          <p:cNvSpPr/>
          <p:nvPr/>
        </p:nvSpPr>
        <p:spPr>
          <a:xfrm>
            <a:off x="10099353" y="6194294"/>
            <a:ext cx="345924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Hayot jarayonlarida kimyoviy moddalar va reaksiyalarning o‘rni haqida bilimlar beriladi.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59473" y="608290"/>
            <a:ext cx="7597854" cy="1380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5400"/>
              </a:lnSpc>
            </a:pPr>
            <a:r>
              <a:rPr lang="uz-Cyrl-UZ" sz="480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Hayotiy muammolarni yechish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473" y="2319933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695128" y="2540794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Ekologik muammolar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695128" y="3018353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Atrof-muhitni muhofaza qilishda kimyoviy bilimlar muhim ahamiyatga ega.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9473" y="4087058"/>
            <a:ext cx="1104424" cy="176712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695128" y="4307919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Sog‘liqni saqlash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7695128" y="4785479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Dorilar ishlab chiqarish, kasalliklarni davolashda kimyoviy bilimlar zarur.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9473" y="5854184"/>
            <a:ext cx="1104424" cy="176712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695128" y="6075045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Oziq-ovqat sanoati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695128" y="6552605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Oziq-ovqat mahsulotlarini ishlab chiqarish va saqlashda kimyoviy bilimlar qo‘llaniladi.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4502" y="610433"/>
            <a:ext cx="7594997" cy="13830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5400"/>
              </a:lnSpc>
              <a:buNone/>
            </a:pPr>
            <a:r>
              <a:rPr lang="uz-Cyrl-UZ" sz="480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Ijodiy fikrlashni rag‘batlantirish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502" y="2325291"/>
            <a:ext cx="553164" cy="55316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4502" y="3099673"/>
            <a:ext cx="2766179" cy="345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Yechimlar topish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74502" y="3578066"/>
            <a:ext cx="3631525" cy="10622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yechishda o‘quvchilar o‘ziga xos yondashuvlarni topishga harakat qiladilar.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7854" y="2325291"/>
            <a:ext cx="553164" cy="55316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37854" y="3099673"/>
            <a:ext cx="2861548" cy="345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Muammoni tahlil qilish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4737854" y="3578066"/>
            <a:ext cx="3631644" cy="10622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 o‘quvchilarni muammolarni qismlarga ajratishga o‘rgatadi.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502" y="5304115"/>
            <a:ext cx="553164" cy="55316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74502" y="6078498"/>
            <a:ext cx="2766179" cy="345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G‘oyalarni yaratish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74502" y="6556891"/>
            <a:ext cx="3631525" cy="10622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 jarayonida o‘quvchilar turli g‘oyalarni taklif qilishga undaladi.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50455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uz-Cyrl-UZ" sz="480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Muammoni tahlil qilish ko‘nikmalarini rivojlantirish</a:t>
            </a:r>
          </a:p>
        </p:txBody>
      </p:sp>
      <p:sp>
        <p:nvSpPr>
          <p:cNvPr id="3" name="Shape 1"/>
          <p:cNvSpPr/>
          <p:nvPr/>
        </p:nvSpPr>
        <p:spPr>
          <a:xfrm>
            <a:off x="793790" y="2613660"/>
            <a:ext cx="2173724" cy="1306949"/>
          </a:xfrm>
          <a:prstGeom prst="roundRect">
            <a:avLst>
              <a:gd name="adj" fmla="val 728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3040380"/>
            <a:ext cx="1213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1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3194328" y="284047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Muammoni aniqlash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194328" y="3330893"/>
            <a:ext cx="841081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 jarayonida o‘quvchilar muammoni aniq tushunishni o‘rganadilar.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3080861" y="3905369"/>
            <a:ext cx="10642402" cy="15240"/>
          </a:xfrm>
          <a:prstGeom prst="roundRect">
            <a:avLst>
              <a:gd name="adj" fmla="val 625116"/>
            </a:avLst>
          </a:prstGeom>
          <a:solidFill>
            <a:srgbClr val="C7C7D0"/>
          </a:solidFill>
          <a:ln/>
        </p:spPr>
      </p:sp>
      <p:sp>
        <p:nvSpPr>
          <p:cNvPr id="8" name="Shape 6"/>
          <p:cNvSpPr/>
          <p:nvPr/>
        </p:nvSpPr>
        <p:spPr>
          <a:xfrm>
            <a:off x="793790" y="4033957"/>
            <a:ext cx="4347567" cy="1669852"/>
          </a:xfrm>
          <a:prstGeom prst="roundRect">
            <a:avLst>
              <a:gd name="adj" fmla="val 5705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28224" y="4642128"/>
            <a:ext cx="147637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2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5368171" y="4260771"/>
            <a:ext cx="287143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M</a:t>
            </a: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cs typeface="Roboto" pitchFamily="34" charset="-120"/>
              </a:rPr>
              <a:t>a’lum</a:t>
            </a: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otlarni to‘plash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368171" y="4751189"/>
            <a:ext cx="824162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yechishda kerakli ma'lumotlarni to‘plash va tahlil qilish ko‘nikmalari rivojlanadi.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5254704" y="5688568"/>
            <a:ext cx="8468558" cy="15240"/>
          </a:xfrm>
          <a:prstGeom prst="roundRect">
            <a:avLst>
              <a:gd name="adj" fmla="val 625116"/>
            </a:avLst>
          </a:prstGeom>
          <a:solidFill>
            <a:srgbClr val="C7C7D0"/>
          </a:solidFill>
          <a:ln/>
        </p:spPr>
      </p:sp>
      <p:sp>
        <p:nvSpPr>
          <p:cNvPr id="13" name="Shape 11"/>
          <p:cNvSpPr/>
          <p:nvPr/>
        </p:nvSpPr>
        <p:spPr>
          <a:xfrm>
            <a:off x="793790" y="5817156"/>
            <a:ext cx="6521410" cy="1669852"/>
          </a:xfrm>
          <a:prstGeom prst="roundRect">
            <a:avLst>
              <a:gd name="adj" fmla="val 5705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028224" y="6425327"/>
            <a:ext cx="151328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3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542014" y="604397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Yechimlarni tanlash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7542014" y="6534388"/>
            <a:ext cx="606778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yechishda o‘quvchilar turli yechimlarni taqqoslashni o‘rganadilar.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5089" y="716042"/>
            <a:ext cx="7713821" cy="12768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uz-Cyrl-UZ" sz="480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Matematik savodxonlikni oshirish</a:t>
            </a:r>
          </a:p>
        </p:txBody>
      </p:sp>
      <p:sp>
        <p:nvSpPr>
          <p:cNvPr id="4" name="Text 1"/>
          <p:cNvSpPr/>
          <p:nvPr/>
        </p:nvSpPr>
        <p:spPr>
          <a:xfrm>
            <a:off x="715089" y="2248257"/>
            <a:ext cx="3703677" cy="674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300"/>
              </a:lnSpc>
              <a:buNone/>
            </a:pPr>
            <a:r>
              <a:rPr lang="en-US" sz="53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1</a:t>
            </a:r>
            <a:endParaRPr lang="en-US" sz="5300" dirty="0">
              <a:latin typeface="Arial Narrow" panose="020B060602020203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1289923" y="2850951"/>
            <a:ext cx="2553891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Formula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715089" y="3292673"/>
            <a:ext cx="3703677" cy="980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yechishda kimyoviy formulalarni qo‘llash ko‘nikmalari rivojlanadi.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4725233" y="2248257"/>
            <a:ext cx="3703677" cy="674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300"/>
              </a:lnSpc>
              <a:buNone/>
            </a:pPr>
            <a:r>
              <a:rPr lang="en-US" sz="53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2</a:t>
            </a:r>
            <a:endParaRPr lang="en-US" sz="5300" dirty="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300067" y="2850951"/>
            <a:ext cx="2553891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Hisoblash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4725233" y="3292673"/>
            <a:ext cx="3703677" cy="6536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Hisoblash ko‘nikmalari orqali o‘quvchilar kimyoviy reaksiyalarni o‘rganadilar.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715089" y="4988242"/>
            <a:ext cx="3703677" cy="674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3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289923" y="5499480"/>
            <a:ext cx="2553891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Miqdorni anglash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868322" y="6031494"/>
            <a:ext cx="3703677" cy="980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uz-Cyrl-UZ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Kimyoviy miqdorlar va kontsentratsiyalarni o‘lchash va hisoblash ko‘nikmalari rivojlanadi.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07882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800" b="1" dirty="0">
                <a:solidFill>
                  <a:srgbClr val="312F2B"/>
                </a:solidFill>
                <a:latin typeface="Arial Narrow" panose="020B0606020202030204" pitchFamily="34" charset="0"/>
                <a:ea typeface="Gelasio" pitchFamily="34" charset="-122"/>
              </a:rPr>
              <a:t>Tahliliy fikrlashni shakllantirish</a:t>
            </a:r>
          </a:p>
        </p:txBody>
      </p:sp>
      <p:sp>
        <p:nvSpPr>
          <p:cNvPr id="4" name="Shape 1"/>
          <p:cNvSpPr/>
          <p:nvPr/>
        </p:nvSpPr>
        <p:spPr>
          <a:xfrm>
            <a:off x="793790" y="2836545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3070979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Ma</a:t>
            </a:r>
            <a:r>
              <a:rPr lang="uz-Cyrl-UZ" sz="2400" dirty="0">
                <a:latin typeface="Arial Narrow" panose="020B0606020202030204" pitchFamily="34" charset="0"/>
              </a:rPr>
              <a:t>’</a:t>
            </a: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lumotlarni tahlil qilish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028224" y="3915728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 o‘quvchilarni </a:t>
            </a:r>
            <a:r>
              <a:rPr lang="en-US" sz="2400" dirty="0" err="1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ma'lumotlarni</a:t>
            </a: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 tahlil qilishga o‘rgatadi.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4685467" y="2836545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19901" y="307097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Xulosa chiqarish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4919901" y="3561398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 orqali o‘quvchilar to‘g‘ri </a:t>
            </a:r>
            <a:r>
              <a:rPr lang="en-US" sz="2400" dirty="0" err="1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xulosalar</a:t>
            </a: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 chiqarishni o‘rganadilar.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793790" y="5465683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28224" y="5700117"/>
            <a:ext cx="302895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400" dirty="0" err="1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Muammolarni</a:t>
            </a: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hal</a:t>
            </a: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 qilish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028224" y="6190536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Masalalarni yechish o‘quvchilarga </a:t>
            </a:r>
            <a:r>
              <a:rPr lang="en-US" sz="2400" dirty="0" err="1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muammolarni</a:t>
            </a: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hal</a:t>
            </a:r>
            <a:r>
              <a:rPr lang="en-US" sz="2400" dirty="0">
                <a:solidFill>
                  <a:srgbClr val="3C3939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 qilish usullarini o‘rgatadi.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4764" y="1596628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Masalalar yechishning o‘quvchilarga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qo‘shgan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ea typeface="Raleway" pitchFamily="34" charset="-122"/>
                <a:cs typeface="Raleway" pitchFamily="34" charset="-120"/>
              </a:rPr>
              <a:t>afzalliklari</a:t>
            </a:r>
            <a:endParaRPr lang="en-US" sz="4450" dirty="0">
              <a:latin typeface="Arial Narrow" panose="020B0606020202030204" pitchFamily="34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410" y="2905006"/>
            <a:ext cx="4221480" cy="4221480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4341" y="2905006"/>
            <a:ext cx="4221599" cy="4221599"/>
          </a:xfrm>
          <a:prstGeom prst="rect">
            <a:avLst/>
          </a:prstGeom>
        </p:spPr>
      </p:pic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7391" y="2905006"/>
            <a:ext cx="4221599" cy="4221599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3030809" y="2012709"/>
            <a:ext cx="8480219" cy="4716793"/>
          </a:xfrm>
          <a:custGeom>
            <a:avLst/>
            <a:gdLst/>
            <a:ahLst/>
            <a:cxnLst/>
            <a:rect l="l" t="t" r="r" b="b"/>
            <a:pathLst>
              <a:path w="10600274" h="5895991">
                <a:moveTo>
                  <a:pt x="0" y="0"/>
                </a:moveTo>
                <a:lnTo>
                  <a:pt x="10600274" y="0"/>
                </a:lnTo>
                <a:lnTo>
                  <a:pt x="10600274" y="5895991"/>
                </a:lnTo>
                <a:lnTo>
                  <a:pt x="0" y="58959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919" r="-16867" b="-117161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870857" y="2158570"/>
            <a:ext cx="12636421" cy="48013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uz-Latn-UZ" sz="2400" b="1" dirty="0">
                <a:latin typeface="Arial Narrow" panose="020B0606020202030204" pitchFamily="34" charset="0"/>
              </a:rPr>
              <a:t>1-guruh uchun topshiriq</a:t>
            </a:r>
            <a:endParaRPr lang="ru-RU" sz="2400" dirty="0">
              <a:latin typeface="Arial Narrow" panose="020B0606020202030204" pitchFamily="34" charset="0"/>
            </a:endParaRPr>
          </a:p>
          <a:p>
            <a:pPr algn="just"/>
            <a:r>
              <a:rPr lang="uz-Latn-UZ" sz="2400" dirty="0">
                <a:latin typeface="Arial Narrow" panose="020B0606020202030204" pitchFamily="34" charset="0"/>
              </a:rPr>
              <a:t>Darsda masala yechishning ahamiyati. Kimyo darslarida masala yechish o‘quvchilarning qaysi ko‘nikmalarini rivojlantiradi? Masala yechish jarayonida o‘qituvchi qanday qiyinchiliklarga duch kelishi mumkin va ularni qanday bartaraf etish kerak?</a:t>
            </a:r>
            <a:endParaRPr lang="ru-RU" sz="2400" dirty="0">
              <a:latin typeface="Arial Narrow" panose="020B0606020202030204" pitchFamily="34" charset="0"/>
            </a:endParaRPr>
          </a:p>
          <a:p>
            <a:pPr algn="just"/>
            <a:r>
              <a:rPr lang="uz-Latn-UZ" sz="2400" b="1" dirty="0">
                <a:latin typeface="Arial Narrow" panose="020B0606020202030204" pitchFamily="34" charset="0"/>
              </a:rPr>
              <a:t>2-guruh uchun topshiriq</a:t>
            </a:r>
            <a:endParaRPr lang="ru-RU" sz="2400" dirty="0">
              <a:latin typeface="Arial Narrow" panose="020B0606020202030204" pitchFamily="34" charset="0"/>
            </a:endParaRPr>
          </a:p>
          <a:p>
            <a:pPr algn="just"/>
            <a:r>
              <a:rPr lang="uz-Latn-UZ" sz="2400" dirty="0">
                <a:latin typeface="Arial Narrow" panose="020B0606020202030204" pitchFamily="34" charset="0"/>
              </a:rPr>
              <a:t>Metodik yondashuv.  Kimyo masalalarini yechishda qaysi bosqichlarni asosiy deb hisoblash mumkin? O‘quvchilarni masala yechishga qiziqtirish uchun qanday interfaol usullarni qo‘llash kerak?</a:t>
            </a:r>
            <a:endParaRPr lang="ru-RU" sz="2400" dirty="0">
              <a:latin typeface="Arial Narrow" panose="020B0606020202030204" pitchFamily="34" charset="0"/>
            </a:endParaRPr>
          </a:p>
          <a:p>
            <a:pPr algn="just"/>
            <a:r>
              <a:rPr lang="uz-Latn-UZ" sz="2400" b="1" dirty="0">
                <a:latin typeface="Arial Narrow" panose="020B0606020202030204" pitchFamily="34" charset="0"/>
              </a:rPr>
              <a:t>3-guruh uchun topshiriq</a:t>
            </a:r>
            <a:endParaRPr lang="ru-RU" sz="2400" dirty="0">
              <a:latin typeface="Arial Narrow" panose="020B0606020202030204" pitchFamily="34" charset="0"/>
            </a:endParaRPr>
          </a:p>
          <a:p>
            <a:pPr algn="just"/>
            <a:r>
              <a:rPr lang="uz-Latn-UZ" sz="2400" dirty="0">
                <a:latin typeface="Arial Narrow" panose="020B0606020202030204" pitchFamily="34" charset="0"/>
              </a:rPr>
              <a:t>Shaxsga yo‘naltirilgan yondashuv.  Turli darajadagi o‘quvchilar uchun masala murakkabligini qanday aniqlash mumkin? Shaxsga yo‘naltirilgan yondashuvda masalalarni qanday moslashtirish mumkin?</a:t>
            </a:r>
            <a:endParaRPr lang="ru-RU" sz="2400" dirty="0">
              <a:latin typeface="Arial Narrow" panose="020B0606020202030204" pitchFamily="34" charset="0"/>
            </a:endParaRPr>
          </a:p>
          <a:p>
            <a:pPr algn="just"/>
            <a:r>
              <a:rPr lang="uz-Latn-UZ" sz="2400" b="1" dirty="0">
                <a:latin typeface="Arial Narrow" panose="020B0606020202030204" pitchFamily="34" charset="0"/>
              </a:rPr>
              <a:t>4-guruh uchun topshiriq</a:t>
            </a:r>
            <a:endParaRPr lang="ru-RU" sz="2400" dirty="0">
              <a:latin typeface="Arial Narrow" panose="020B0606020202030204" pitchFamily="34" charset="0"/>
            </a:endParaRPr>
          </a:p>
          <a:p>
            <a:pPr algn="just"/>
            <a:r>
              <a:rPr lang="uz-Latn-UZ" sz="2400" dirty="0">
                <a:latin typeface="Arial Narrow" panose="020B0606020202030204" pitchFamily="34" charset="0"/>
              </a:rPr>
              <a:t>Analitik fikrlashni rivojlantirish.  Kimyoviy masalalarni yechish orqali analitik fikrlashni qanday rivojlantirish mumkin? Mantiqiy masalalarni yechishda qaysi ko‘nikmalar muhim hisoblanadi?</a:t>
            </a:r>
            <a:endParaRPr lang="ru-RU" sz="2400" dirty="0">
              <a:latin typeface="Arial Narrow" panose="020B0606020202030204" pitchFamily="34" charset="0"/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A390B79F-1B79-41E6-B11D-3456A8FF37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25D0F02-6E97-47EC-BF01-C5C13B08DD8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D2A942-A04A-4978-BECF-7E6BFE1135C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3030809" y="2012709"/>
            <a:ext cx="8480219" cy="4716793"/>
          </a:xfrm>
          <a:custGeom>
            <a:avLst/>
            <a:gdLst/>
            <a:ahLst/>
            <a:cxnLst/>
            <a:rect l="l" t="t" r="r" b="b"/>
            <a:pathLst>
              <a:path w="10600274" h="5895991">
                <a:moveTo>
                  <a:pt x="0" y="0"/>
                </a:moveTo>
                <a:lnTo>
                  <a:pt x="10600274" y="0"/>
                </a:lnTo>
                <a:lnTo>
                  <a:pt x="10600274" y="5895991"/>
                </a:lnTo>
                <a:lnTo>
                  <a:pt x="0" y="58959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919" r="-16867" b="-117161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028266" y="2158570"/>
            <a:ext cx="8482762" cy="1181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80"/>
              </a:lnSpc>
            </a:pPr>
            <a:r>
              <a:rPr lang="en-US" sz="6000" dirty="0">
                <a:latin typeface="Arial Narrow" panose="020B0606020202030204" pitchFamily="34" charset="0"/>
                <a:ea typeface="Jingleberry"/>
                <a:cs typeface="Jingleberry"/>
                <a:sym typeface="Jingleberry"/>
              </a:rPr>
              <a:t>REFLEKSIYA</a:t>
            </a:r>
            <a:endParaRPr lang="az-Latn-AZ" sz="6000" dirty="0">
              <a:latin typeface="Arial Narrow" panose="020B0606020202030204" pitchFamily="34" charset="0"/>
              <a:ea typeface="Jingleberry"/>
              <a:cs typeface="Jingleberry"/>
              <a:sym typeface="Jingleberry"/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A390B79F-1B79-41E6-B11D-3456A8FF37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25D0F02-6E97-47EC-BF01-C5C13B08DD8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D2A942-A04A-4978-BECF-7E6BFE1135C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graphicFrame>
        <p:nvGraphicFramePr>
          <p:cNvPr id="11" name="Схема 10">
            <a:extLst>
              <a:ext uri="{FF2B5EF4-FFF2-40B4-BE49-F238E27FC236}">
                <a16:creationId xmlns:a16="http://schemas.microsoft.com/office/drawing/2014/main" id="{8EA716BF-B7C5-4E8F-BE65-198A83631B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6340123"/>
              </p:ext>
            </p:extLst>
          </p:nvPr>
        </p:nvGraphicFramePr>
        <p:xfrm>
          <a:off x="1490870" y="3448409"/>
          <a:ext cx="12503426" cy="3458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8714085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3030809" y="2012709"/>
            <a:ext cx="8480219" cy="4716793"/>
          </a:xfrm>
          <a:custGeom>
            <a:avLst/>
            <a:gdLst/>
            <a:ahLst/>
            <a:cxnLst/>
            <a:rect l="l" t="t" r="r" b="b"/>
            <a:pathLst>
              <a:path w="10600274" h="5895991">
                <a:moveTo>
                  <a:pt x="0" y="0"/>
                </a:moveTo>
                <a:lnTo>
                  <a:pt x="10600274" y="0"/>
                </a:lnTo>
                <a:lnTo>
                  <a:pt x="10600274" y="5895991"/>
                </a:lnTo>
                <a:lnTo>
                  <a:pt x="0" y="58959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919" r="-16867" b="-117161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75251" y="2158570"/>
            <a:ext cx="13228983" cy="3808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480"/>
              </a:lnSpc>
            </a:pPr>
            <a:r>
              <a:rPr lang="uz-Cyrl-UZ" sz="6000" dirty="0">
                <a:latin typeface="Arial Narrow" panose="020B0606020202030204" pitchFamily="34" charset="0"/>
                <a:ea typeface="Jingleberry"/>
                <a:cs typeface="Jingleberry"/>
                <a:sym typeface="Jingleberry"/>
              </a:rPr>
              <a:t>Xulosa</a:t>
            </a:r>
          </a:p>
          <a:p>
            <a:pPr algn="just"/>
            <a:r>
              <a:rPr lang="az-Latn-AZ" sz="4000" dirty="0">
                <a:latin typeface="Arial Narrow" panose="020B0606020202030204" pitchFamily="34" charset="0"/>
              </a:rPr>
              <a:t>Kimyo darslarida masala yechish o‘quvchilarning nazariy bilimlarini amaliyotga qo‘llash ko‘nikmalarini rivojlantiradi. Ushbu jarayon o‘quvchilarning tahlil qilish, mantiqiy fikrlash va muammolarni hal qilish qobiliyatlarini oshiradi. </a:t>
            </a:r>
            <a:r>
              <a:rPr lang="en-US" sz="4000" dirty="0">
                <a:latin typeface="Arial Narrow" panose="020B0606020202030204" pitchFamily="34" charset="0"/>
                <a:ea typeface="Jingleberry"/>
                <a:cs typeface="Jingleberry"/>
                <a:sym typeface="Jingleberry"/>
              </a:rPr>
              <a:t> </a:t>
            </a:r>
            <a:endParaRPr lang="az-Latn-AZ" sz="4000" dirty="0">
              <a:latin typeface="Arial Narrow" panose="020B0606020202030204" pitchFamily="34" charset="0"/>
              <a:ea typeface="Jingleberry"/>
              <a:cs typeface="Jingleberry"/>
              <a:sym typeface="Jingleberry"/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A390B79F-1B79-41E6-B11D-3456A8FF37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25D0F02-6E97-47EC-BF01-C5C13B08DD8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D2A942-A04A-4978-BECF-7E6BFE1135C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914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3030809" y="2012709"/>
            <a:ext cx="8480219" cy="4716793"/>
          </a:xfrm>
          <a:custGeom>
            <a:avLst/>
            <a:gdLst/>
            <a:ahLst/>
            <a:cxnLst/>
            <a:rect l="l" t="t" r="r" b="b"/>
            <a:pathLst>
              <a:path w="10600274" h="5895991">
                <a:moveTo>
                  <a:pt x="0" y="0"/>
                </a:moveTo>
                <a:lnTo>
                  <a:pt x="10600274" y="0"/>
                </a:lnTo>
                <a:lnTo>
                  <a:pt x="10600274" y="5895991"/>
                </a:lnTo>
                <a:lnTo>
                  <a:pt x="0" y="58959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919" r="-16867" b="-117161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028266" y="2158570"/>
            <a:ext cx="8482762" cy="1181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80"/>
              </a:lnSpc>
            </a:pPr>
            <a:r>
              <a:rPr lang="az-Latn-AZ" sz="6000" dirty="0">
                <a:latin typeface="Arial Narrow" panose="020B0606020202030204" pitchFamily="34" charset="0"/>
                <a:ea typeface="Jingleberry"/>
                <a:cs typeface="Jingleberry"/>
                <a:sym typeface="Jingleberry"/>
              </a:rPr>
              <a:t>E</a:t>
            </a:r>
            <a:r>
              <a:rPr lang="az-Latn-AZ" sz="6000" dirty="0">
                <a:latin typeface="Arial Narrow" panose="020B0606020202030204" pitchFamily="34" charset="0"/>
                <a:cs typeface="One Little Font"/>
                <a:sym typeface="One Little Font"/>
              </a:rPr>
              <a:t>’</a:t>
            </a:r>
            <a:r>
              <a:rPr lang="az-Latn-AZ" sz="6000" dirty="0">
                <a:latin typeface="Arial Narrow" panose="020B0606020202030204" pitchFamily="34" charset="0"/>
                <a:ea typeface="Jingleberry"/>
                <a:cs typeface="Jingleberry"/>
                <a:sym typeface="Jingleberry"/>
              </a:rPr>
              <a:t>tiboringiz uchun rahmat!</a:t>
            </a:r>
          </a:p>
        </p:txBody>
      </p:sp>
      <p:sp>
        <p:nvSpPr>
          <p:cNvPr id="6" name="Freeform 6"/>
          <p:cNvSpPr/>
          <p:nvPr/>
        </p:nvSpPr>
        <p:spPr>
          <a:xfrm>
            <a:off x="9709960" y="4652611"/>
            <a:ext cx="4097481" cy="3202468"/>
          </a:xfrm>
          <a:custGeom>
            <a:avLst/>
            <a:gdLst/>
            <a:ahLst/>
            <a:cxnLst/>
            <a:rect l="l" t="t" r="r" b="b"/>
            <a:pathLst>
              <a:path w="5121851" h="4003085">
                <a:moveTo>
                  <a:pt x="0" y="0"/>
                </a:moveTo>
                <a:lnTo>
                  <a:pt x="5121851" y="0"/>
                </a:lnTo>
                <a:lnTo>
                  <a:pt x="5121851" y="4003085"/>
                </a:lnTo>
                <a:lnTo>
                  <a:pt x="0" y="40030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A390B79F-1B79-41E6-B11D-3456A8FF37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25D0F02-6E97-47EC-BF01-C5C13B08DD8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D2A942-A04A-4978-BECF-7E6BFE1135C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633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1330</Words>
  <Application>Microsoft Office PowerPoint</Application>
  <PresentationFormat>Произвольный</PresentationFormat>
  <Paragraphs>239</Paragraphs>
  <Slides>29</Slides>
  <Notes>23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6" baseType="lpstr">
      <vt:lpstr>Alice</vt:lpstr>
      <vt:lpstr>Calibri Light</vt:lpstr>
      <vt:lpstr>Arial Narrow</vt:lpstr>
      <vt:lpstr>Arial</vt:lpstr>
      <vt:lpstr>Calibri</vt:lpstr>
      <vt:lpstr>Times New Roman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21</cp:revision>
  <dcterms:created xsi:type="dcterms:W3CDTF">2024-12-26T17:06:32Z</dcterms:created>
  <dcterms:modified xsi:type="dcterms:W3CDTF">2025-01-03T17:07:21Z</dcterms:modified>
</cp:coreProperties>
</file>