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3"/>
  </p:notesMasterIdLst>
  <p:sldIdLst>
    <p:sldId id="350" r:id="rId2"/>
    <p:sldId id="355" r:id="rId3"/>
    <p:sldId id="364" r:id="rId4"/>
    <p:sldId id="256" r:id="rId5"/>
    <p:sldId id="257" r:id="rId6"/>
    <p:sldId id="258" r:id="rId7"/>
    <p:sldId id="260" r:id="rId8"/>
    <p:sldId id="261" r:id="rId9"/>
    <p:sldId id="262" r:id="rId10"/>
    <p:sldId id="263" r:id="rId11"/>
    <p:sldId id="357" r:id="rId12"/>
    <p:sldId id="358" r:id="rId13"/>
    <p:sldId id="359" r:id="rId14"/>
    <p:sldId id="360" r:id="rId15"/>
    <p:sldId id="361" r:id="rId16"/>
    <p:sldId id="362" r:id="rId17"/>
    <p:sldId id="363" r:id="rId18"/>
    <p:sldId id="264" r:id="rId19"/>
    <p:sldId id="265" r:id="rId20"/>
    <p:sldId id="365" r:id="rId21"/>
    <p:sldId id="388" r:id="rId22"/>
  </p:sldIdLst>
  <p:sldSz cx="14630400" cy="8229600"/>
  <p:notesSz cx="8229600" cy="14630400"/>
  <p:embeddedFontLst>
    <p:embeddedFont>
      <p:font typeface="Bitter Medium" panose="02000000000000000000" charset="-120"/>
      <p:regular r:id="rId24"/>
    </p:embeddedFont>
    <p:embeddedFont>
      <p:font typeface="Arial Narrow" panose="020B0606020202030204" pitchFamily="34" charset="0"/>
      <p:regular r:id="rId25"/>
      <p:bold r:id="rId26"/>
      <p:italic r:id="rId27"/>
      <p:boldItalic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Calibri Light" panose="020F0302020204030204" pitchFamily="34" charset="0"/>
      <p:regular r:id="rId33"/>
      <p:italic r:id="rId3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85" d="100"/>
          <a:sy n="85" d="100"/>
        </p:scale>
        <p:origin x="96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730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63345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27790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629051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79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1714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88236" y="407412"/>
            <a:ext cx="13887836" cy="86909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648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444163C-3BE8-445F-BF4D-6FF683F7A99F}"/>
              </a:ext>
            </a:extLst>
          </p:cNvPr>
          <p:cNvGrpSpPr/>
          <p:nvPr userDrawn="1"/>
        </p:nvGrpSpPr>
        <p:grpSpPr>
          <a:xfrm>
            <a:off x="0" y="6036770"/>
            <a:ext cx="14141580" cy="1897499"/>
            <a:chOff x="0" y="5030641"/>
            <a:chExt cx="11784650" cy="1581249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4C382616-4BAD-46F2-A9B1-3719C195BD07}"/>
                </a:ext>
              </a:extLst>
            </p:cNvPr>
            <p:cNvGrpSpPr/>
            <p:nvPr/>
          </p:nvGrpSpPr>
          <p:grpSpPr>
            <a:xfrm>
              <a:off x="10972494" y="5030641"/>
              <a:ext cx="812156" cy="1343445"/>
              <a:chOff x="10042059" y="85076"/>
              <a:chExt cx="1867634" cy="3089387"/>
            </a:xfrm>
          </p:grpSpPr>
          <p:sp>
            <p:nvSpPr>
              <p:cNvPr id="9" name="Freeform: Shape 8">
                <a:extLst>
                  <a:ext uri="{FF2B5EF4-FFF2-40B4-BE49-F238E27FC236}">
                    <a16:creationId xmlns:a16="http://schemas.microsoft.com/office/drawing/2014/main" id="{4F57692B-CB59-4909-9EE5-9842EC389960}"/>
                  </a:ext>
                </a:extLst>
              </p:cNvPr>
              <p:cNvSpPr/>
              <p:nvPr/>
            </p:nvSpPr>
            <p:spPr>
              <a:xfrm rot="16200000" flipH="1">
                <a:off x="9851011" y="276124"/>
                <a:ext cx="2249729" cy="1867634"/>
              </a:xfrm>
              <a:custGeom>
                <a:avLst/>
                <a:gdLst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710150 h 1867634"/>
                  <a:gd name="connsiteX4" fmla="*/ 2240336 w 2254431"/>
                  <a:gd name="connsiteY4" fmla="*/ 727150 h 1867634"/>
                  <a:gd name="connsiteX5" fmla="*/ 2234976 w 2254431"/>
                  <a:gd name="connsiteY5" fmla="*/ 737448 h 1867634"/>
                  <a:gd name="connsiteX6" fmla="*/ 1734909 w 2254431"/>
                  <a:gd name="connsiteY6" fmla="*/ 1232300 h 1867634"/>
                  <a:gd name="connsiteX7" fmla="*/ 1781182 w 2254431"/>
                  <a:gd name="connsiteY7" fmla="*/ 1232300 h 1867634"/>
                  <a:gd name="connsiteX8" fmla="*/ 1734909 w 2254431"/>
                  <a:gd name="connsiteY8" fmla="*/ 1237163 h 1867634"/>
                  <a:gd name="connsiteX9" fmla="*/ 1734908 w 2254431"/>
                  <a:gd name="connsiteY9" fmla="*/ 633988 h 1867634"/>
                  <a:gd name="connsiteX10" fmla="*/ 2124749 w 2254431"/>
                  <a:gd name="connsiteY10" fmla="*/ 668096 h 1867634"/>
                  <a:gd name="connsiteX11" fmla="*/ 1734908 w 2254431"/>
                  <a:gd name="connsiteY11" fmla="*/ 668096 h 1867634"/>
                  <a:gd name="connsiteX12" fmla="*/ 0 w 2254431"/>
                  <a:gd name="connsiteY12" fmla="*/ 933818 h 1867634"/>
                  <a:gd name="connsiteX13" fmla="*/ 273507 w 2254431"/>
                  <a:gd name="connsiteY13" fmla="*/ 1594126 h 1867634"/>
                  <a:gd name="connsiteX14" fmla="*/ 1594123 w 2254431"/>
                  <a:gd name="connsiteY14" fmla="*/ 1594126 h 1867634"/>
                  <a:gd name="connsiteX15" fmla="*/ 1818102 w 2254431"/>
                  <a:gd name="connsiteY15" fmla="*/ 1370146 h 1867634"/>
                  <a:gd name="connsiteX16" fmla="*/ 2067929 w 2254431"/>
                  <a:gd name="connsiteY16" fmla="*/ 1370150 h 1867634"/>
                  <a:gd name="connsiteX17" fmla="*/ 2249729 w 2254431"/>
                  <a:gd name="connsiteY17" fmla="*/ 1188348 h 1867634"/>
                  <a:gd name="connsiteX18" fmla="*/ 2249729 w 2254431"/>
                  <a:gd name="connsiteY18" fmla="*/ 938520 h 1867634"/>
                  <a:gd name="connsiteX19" fmla="*/ 2254431 w 2254431"/>
                  <a:gd name="connsiteY19" fmla="*/ 933818 h 1867634"/>
                  <a:gd name="connsiteX20" fmla="*/ 2249729 w 2254431"/>
                  <a:gd name="connsiteY20" fmla="*/ 929116 h 1867634"/>
                  <a:gd name="connsiteX21" fmla="*/ 2249729 w 2254431"/>
                  <a:gd name="connsiteY21" fmla="*/ 679292 h 1867634"/>
                  <a:gd name="connsiteX22" fmla="*/ 2067926 w 2254431"/>
                  <a:gd name="connsiteY22" fmla="*/ 497490 h 1867634"/>
                  <a:gd name="connsiteX23" fmla="*/ 1818099 w 2254431"/>
                  <a:gd name="connsiteY23" fmla="*/ 497490 h 1867634"/>
                  <a:gd name="connsiteX24" fmla="*/ 1594123 w 2254431"/>
                  <a:gd name="connsiteY24" fmla="*/ 273510 h 1867634"/>
                  <a:gd name="connsiteX25" fmla="*/ 273507 w 2254431"/>
                  <a:gd name="connsiteY25" fmla="*/ 273510 h 1867634"/>
                  <a:gd name="connsiteX26" fmla="*/ 0 w 2254431"/>
                  <a:gd name="connsiteY26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1734909 w 2254431"/>
                  <a:gd name="connsiteY8" fmla="*/ 1232300 h 1867634"/>
                  <a:gd name="connsiteX9" fmla="*/ 1781182 w 2254431"/>
                  <a:gd name="connsiteY9" fmla="*/ 1232300 h 1867634"/>
                  <a:gd name="connsiteX10" fmla="*/ 1734909 w 2254431"/>
                  <a:gd name="connsiteY10" fmla="*/ 1237163 h 1867634"/>
                  <a:gd name="connsiteX11" fmla="*/ 1734909 w 2254431"/>
                  <a:gd name="connsiteY11" fmla="*/ 1232300 h 1867634"/>
                  <a:gd name="connsiteX12" fmla="*/ 1734908 w 2254431"/>
                  <a:gd name="connsiteY12" fmla="*/ 668096 h 1867634"/>
                  <a:gd name="connsiteX13" fmla="*/ 2124749 w 2254431"/>
                  <a:gd name="connsiteY13" fmla="*/ 668096 h 1867634"/>
                  <a:gd name="connsiteX14" fmla="*/ 1734908 w 2254431"/>
                  <a:gd name="connsiteY14" fmla="*/ 668096 h 1867634"/>
                  <a:gd name="connsiteX15" fmla="*/ 0 w 2254431"/>
                  <a:gd name="connsiteY15" fmla="*/ 933818 h 1867634"/>
                  <a:gd name="connsiteX16" fmla="*/ 273507 w 2254431"/>
                  <a:gd name="connsiteY16" fmla="*/ 1594126 h 1867634"/>
                  <a:gd name="connsiteX17" fmla="*/ 1594123 w 2254431"/>
                  <a:gd name="connsiteY17" fmla="*/ 1594126 h 1867634"/>
                  <a:gd name="connsiteX18" fmla="*/ 1818102 w 2254431"/>
                  <a:gd name="connsiteY18" fmla="*/ 1370146 h 1867634"/>
                  <a:gd name="connsiteX19" fmla="*/ 2067929 w 2254431"/>
                  <a:gd name="connsiteY19" fmla="*/ 1370150 h 1867634"/>
                  <a:gd name="connsiteX20" fmla="*/ 2249729 w 2254431"/>
                  <a:gd name="connsiteY20" fmla="*/ 1188348 h 1867634"/>
                  <a:gd name="connsiteX21" fmla="*/ 2249729 w 2254431"/>
                  <a:gd name="connsiteY21" fmla="*/ 938520 h 1867634"/>
                  <a:gd name="connsiteX22" fmla="*/ 2254431 w 2254431"/>
                  <a:gd name="connsiteY22" fmla="*/ 933818 h 1867634"/>
                  <a:gd name="connsiteX23" fmla="*/ 2249729 w 2254431"/>
                  <a:gd name="connsiteY23" fmla="*/ 929116 h 1867634"/>
                  <a:gd name="connsiteX24" fmla="*/ 2249729 w 2254431"/>
                  <a:gd name="connsiteY24" fmla="*/ 679292 h 1867634"/>
                  <a:gd name="connsiteX25" fmla="*/ 2067926 w 2254431"/>
                  <a:gd name="connsiteY25" fmla="*/ 497490 h 1867634"/>
                  <a:gd name="connsiteX26" fmla="*/ 1818099 w 2254431"/>
                  <a:gd name="connsiteY26" fmla="*/ 497490 h 1867634"/>
                  <a:gd name="connsiteX27" fmla="*/ 1594123 w 2254431"/>
                  <a:gd name="connsiteY27" fmla="*/ 273510 h 1867634"/>
                  <a:gd name="connsiteX28" fmla="*/ 273507 w 2254431"/>
                  <a:gd name="connsiteY28" fmla="*/ 273510 h 1867634"/>
                  <a:gd name="connsiteX29" fmla="*/ 0 w 2254431"/>
                  <a:gd name="connsiteY29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1734909 w 2254431"/>
                  <a:gd name="connsiteY8" fmla="*/ 1232300 h 1867634"/>
                  <a:gd name="connsiteX9" fmla="*/ 1781182 w 2254431"/>
                  <a:gd name="connsiteY9" fmla="*/ 1232300 h 1867634"/>
                  <a:gd name="connsiteX10" fmla="*/ 1734909 w 2254431"/>
                  <a:gd name="connsiteY10" fmla="*/ 1237163 h 1867634"/>
                  <a:gd name="connsiteX11" fmla="*/ 1734909 w 2254431"/>
                  <a:gd name="connsiteY11" fmla="*/ 1232300 h 1867634"/>
                  <a:gd name="connsiteX12" fmla="*/ 0 w 2254431"/>
                  <a:gd name="connsiteY12" fmla="*/ 933818 h 1867634"/>
                  <a:gd name="connsiteX13" fmla="*/ 273507 w 2254431"/>
                  <a:gd name="connsiteY13" fmla="*/ 1594126 h 1867634"/>
                  <a:gd name="connsiteX14" fmla="*/ 1594123 w 2254431"/>
                  <a:gd name="connsiteY14" fmla="*/ 1594126 h 1867634"/>
                  <a:gd name="connsiteX15" fmla="*/ 1818102 w 2254431"/>
                  <a:gd name="connsiteY15" fmla="*/ 1370146 h 1867634"/>
                  <a:gd name="connsiteX16" fmla="*/ 2067929 w 2254431"/>
                  <a:gd name="connsiteY16" fmla="*/ 1370150 h 1867634"/>
                  <a:gd name="connsiteX17" fmla="*/ 2249729 w 2254431"/>
                  <a:gd name="connsiteY17" fmla="*/ 1188348 h 1867634"/>
                  <a:gd name="connsiteX18" fmla="*/ 2249729 w 2254431"/>
                  <a:gd name="connsiteY18" fmla="*/ 938520 h 1867634"/>
                  <a:gd name="connsiteX19" fmla="*/ 2254431 w 2254431"/>
                  <a:gd name="connsiteY19" fmla="*/ 933818 h 1867634"/>
                  <a:gd name="connsiteX20" fmla="*/ 2249729 w 2254431"/>
                  <a:gd name="connsiteY20" fmla="*/ 929116 h 1867634"/>
                  <a:gd name="connsiteX21" fmla="*/ 2249729 w 2254431"/>
                  <a:gd name="connsiteY21" fmla="*/ 679292 h 1867634"/>
                  <a:gd name="connsiteX22" fmla="*/ 2067926 w 2254431"/>
                  <a:gd name="connsiteY22" fmla="*/ 497490 h 1867634"/>
                  <a:gd name="connsiteX23" fmla="*/ 1818099 w 2254431"/>
                  <a:gd name="connsiteY23" fmla="*/ 497490 h 1867634"/>
                  <a:gd name="connsiteX24" fmla="*/ 1594123 w 2254431"/>
                  <a:gd name="connsiteY24" fmla="*/ 273510 h 1867634"/>
                  <a:gd name="connsiteX25" fmla="*/ 273507 w 2254431"/>
                  <a:gd name="connsiteY25" fmla="*/ 273510 h 1867634"/>
                  <a:gd name="connsiteX26" fmla="*/ 0 w 2254431"/>
                  <a:gd name="connsiteY26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1734909 w 2254431"/>
                  <a:gd name="connsiteY8" fmla="*/ 1237163 h 1867634"/>
                  <a:gd name="connsiteX9" fmla="*/ 1781182 w 2254431"/>
                  <a:gd name="connsiteY9" fmla="*/ 1232300 h 1867634"/>
                  <a:gd name="connsiteX10" fmla="*/ 1734909 w 2254431"/>
                  <a:gd name="connsiteY10" fmla="*/ 1237163 h 1867634"/>
                  <a:gd name="connsiteX11" fmla="*/ 0 w 2254431"/>
                  <a:gd name="connsiteY11" fmla="*/ 933818 h 1867634"/>
                  <a:gd name="connsiteX12" fmla="*/ 273507 w 2254431"/>
                  <a:gd name="connsiteY12" fmla="*/ 1594126 h 1867634"/>
                  <a:gd name="connsiteX13" fmla="*/ 1594123 w 2254431"/>
                  <a:gd name="connsiteY13" fmla="*/ 1594126 h 1867634"/>
                  <a:gd name="connsiteX14" fmla="*/ 1818102 w 2254431"/>
                  <a:gd name="connsiteY14" fmla="*/ 1370146 h 1867634"/>
                  <a:gd name="connsiteX15" fmla="*/ 2067929 w 2254431"/>
                  <a:gd name="connsiteY15" fmla="*/ 1370150 h 1867634"/>
                  <a:gd name="connsiteX16" fmla="*/ 2249729 w 2254431"/>
                  <a:gd name="connsiteY16" fmla="*/ 1188348 h 1867634"/>
                  <a:gd name="connsiteX17" fmla="*/ 2249729 w 2254431"/>
                  <a:gd name="connsiteY17" fmla="*/ 938520 h 1867634"/>
                  <a:gd name="connsiteX18" fmla="*/ 2254431 w 2254431"/>
                  <a:gd name="connsiteY18" fmla="*/ 933818 h 1867634"/>
                  <a:gd name="connsiteX19" fmla="*/ 2249729 w 2254431"/>
                  <a:gd name="connsiteY19" fmla="*/ 929116 h 1867634"/>
                  <a:gd name="connsiteX20" fmla="*/ 2249729 w 2254431"/>
                  <a:gd name="connsiteY20" fmla="*/ 679292 h 1867634"/>
                  <a:gd name="connsiteX21" fmla="*/ 2067926 w 2254431"/>
                  <a:gd name="connsiteY21" fmla="*/ 497490 h 1867634"/>
                  <a:gd name="connsiteX22" fmla="*/ 1818099 w 2254431"/>
                  <a:gd name="connsiteY22" fmla="*/ 497490 h 1867634"/>
                  <a:gd name="connsiteX23" fmla="*/ 1594123 w 2254431"/>
                  <a:gd name="connsiteY23" fmla="*/ 273510 h 1867634"/>
                  <a:gd name="connsiteX24" fmla="*/ 273507 w 2254431"/>
                  <a:gd name="connsiteY24" fmla="*/ 273510 h 1867634"/>
                  <a:gd name="connsiteX25" fmla="*/ 0 w 2254431"/>
                  <a:gd name="connsiteY25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0 w 2254431"/>
                  <a:gd name="connsiteY8" fmla="*/ 933818 h 1867634"/>
                  <a:gd name="connsiteX9" fmla="*/ 273507 w 2254431"/>
                  <a:gd name="connsiteY9" fmla="*/ 1594126 h 1867634"/>
                  <a:gd name="connsiteX10" fmla="*/ 1594123 w 2254431"/>
                  <a:gd name="connsiteY10" fmla="*/ 1594126 h 1867634"/>
                  <a:gd name="connsiteX11" fmla="*/ 1818102 w 2254431"/>
                  <a:gd name="connsiteY11" fmla="*/ 1370146 h 1867634"/>
                  <a:gd name="connsiteX12" fmla="*/ 2067929 w 2254431"/>
                  <a:gd name="connsiteY12" fmla="*/ 1370150 h 1867634"/>
                  <a:gd name="connsiteX13" fmla="*/ 2249729 w 2254431"/>
                  <a:gd name="connsiteY13" fmla="*/ 1188348 h 1867634"/>
                  <a:gd name="connsiteX14" fmla="*/ 2249729 w 2254431"/>
                  <a:gd name="connsiteY14" fmla="*/ 938520 h 1867634"/>
                  <a:gd name="connsiteX15" fmla="*/ 2254431 w 2254431"/>
                  <a:gd name="connsiteY15" fmla="*/ 933818 h 1867634"/>
                  <a:gd name="connsiteX16" fmla="*/ 2249729 w 2254431"/>
                  <a:gd name="connsiteY16" fmla="*/ 929116 h 1867634"/>
                  <a:gd name="connsiteX17" fmla="*/ 2249729 w 2254431"/>
                  <a:gd name="connsiteY17" fmla="*/ 679292 h 1867634"/>
                  <a:gd name="connsiteX18" fmla="*/ 2067926 w 2254431"/>
                  <a:gd name="connsiteY18" fmla="*/ 497490 h 1867634"/>
                  <a:gd name="connsiteX19" fmla="*/ 1818099 w 2254431"/>
                  <a:gd name="connsiteY19" fmla="*/ 497490 h 1867634"/>
                  <a:gd name="connsiteX20" fmla="*/ 1594123 w 2254431"/>
                  <a:gd name="connsiteY20" fmla="*/ 273510 h 1867634"/>
                  <a:gd name="connsiteX21" fmla="*/ 273507 w 2254431"/>
                  <a:gd name="connsiteY21" fmla="*/ 273510 h 1867634"/>
                  <a:gd name="connsiteX22" fmla="*/ 0 w 2254431"/>
                  <a:gd name="connsiteY22" fmla="*/ 933818 h 1867634"/>
                  <a:gd name="connsiteX0" fmla="*/ 2234976 w 2254431"/>
                  <a:gd name="connsiteY0" fmla="*/ 1140552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710150 h 1867634"/>
                  <a:gd name="connsiteX4" fmla="*/ 2240336 w 2254431"/>
                  <a:gd name="connsiteY4" fmla="*/ 727150 h 1867634"/>
                  <a:gd name="connsiteX5" fmla="*/ 2234976 w 2254431"/>
                  <a:gd name="connsiteY5" fmla="*/ 737448 h 1867634"/>
                  <a:gd name="connsiteX6" fmla="*/ 2234976 w 2254431"/>
                  <a:gd name="connsiteY6" fmla="*/ 710150 h 1867634"/>
                  <a:gd name="connsiteX7" fmla="*/ 0 w 2254431"/>
                  <a:gd name="connsiteY7" fmla="*/ 933818 h 1867634"/>
                  <a:gd name="connsiteX8" fmla="*/ 273507 w 2254431"/>
                  <a:gd name="connsiteY8" fmla="*/ 1594126 h 1867634"/>
                  <a:gd name="connsiteX9" fmla="*/ 1594123 w 2254431"/>
                  <a:gd name="connsiteY9" fmla="*/ 1594126 h 1867634"/>
                  <a:gd name="connsiteX10" fmla="*/ 1818102 w 2254431"/>
                  <a:gd name="connsiteY10" fmla="*/ 1370146 h 1867634"/>
                  <a:gd name="connsiteX11" fmla="*/ 2067929 w 2254431"/>
                  <a:gd name="connsiteY11" fmla="*/ 1370150 h 1867634"/>
                  <a:gd name="connsiteX12" fmla="*/ 2249729 w 2254431"/>
                  <a:gd name="connsiteY12" fmla="*/ 1188348 h 1867634"/>
                  <a:gd name="connsiteX13" fmla="*/ 2249729 w 2254431"/>
                  <a:gd name="connsiteY13" fmla="*/ 938520 h 1867634"/>
                  <a:gd name="connsiteX14" fmla="*/ 2254431 w 2254431"/>
                  <a:gd name="connsiteY14" fmla="*/ 933818 h 1867634"/>
                  <a:gd name="connsiteX15" fmla="*/ 2249729 w 2254431"/>
                  <a:gd name="connsiteY15" fmla="*/ 929116 h 1867634"/>
                  <a:gd name="connsiteX16" fmla="*/ 2249729 w 2254431"/>
                  <a:gd name="connsiteY16" fmla="*/ 679292 h 1867634"/>
                  <a:gd name="connsiteX17" fmla="*/ 2067926 w 2254431"/>
                  <a:gd name="connsiteY17" fmla="*/ 497490 h 1867634"/>
                  <a:gd name="connsiteX18" fmla="*/ 1818099 w 2254431"/>
                  <a:gd name="connsiteY18" fmla="*/ 497490 h 1867634"/>
                  <a:gd name="connsiteX19" fmla="*/ 1594123 w 2254431"/>
                  <a:gd name="connsiteY19" fmla="*/ 273510 h 1867634"/>
                  <a:gd name="connsiteX20" fmla="*/ 273507 w 2254431"/>
                  <a:gd name="connsiteY20" fmla="*/ 273510 h 1867634"/>
                  <a:gd name="connsiteX21" fmla="*/ 0 w 2254431"/>
                  <a:gd name="connsiteY21" fmla="*/ 933818 h 1867634"/>
                  <a:gd name="connsiteX0" fmla="*/ 2234976 w 2254431"/>
                  <a:gd name="connsiteY0" fmla="*/ 710150 h 1867634"/>
                  <a:gd name="connsiteX1" fmla="*/ 2240336 w 2254431"/>
                  <a:gd name="connsiteY1" fmla="*/ 727150 h 1867634"/>
                  <a:gd name="connsiteX2" fmla="*/ 2234976 w 2254431"/>
                  <a:gd name="connsiteY2" fmla="*/ 737448 h 1867634"/>
                  <a:gd name="connsiteX3" fmla="*/ 2234976 w 2254431"/>
                  <a:gd name="connsiteY3" fmla="*/ 710150 h 1867634"/>
                  <a:gd name="connsiteX4" fmla="*/ 0 w 2254431"/>
                  <a:gd name="connsiteY4" fmla="*/ 933818 h 1867634"/>
                  <a:gd name="connsiteX5" fmla="*/ 273507 w 2254431"/>
                  <a:gd name="connsiteY5" fmla="*/ 1594126 h 1867634"/>
                  <a:gd name="connsiteX6" fmla="*/ 1594123 w 2254431"/>
                  <a:gd name="connsiteY6" fmla="*/ 1594126 h 1867634"/>
                  <a:gd name="connsiteX7" fmla="*/ 1818102 w 2254431"/>
                  <a:gd name="connsiteY7" fmla="*/ 1370146 h 1867634"/>
                  <a:gd name="connsiteX8" fmla="*/ 2067929 w 2254431"/>
                  <a:gd name="connsiteY8" fmla="*/ 1370150 h 1867634"/>
                  <a:gd name="connsiteX9" fmla="*/ 2249729 w 2254431"/>
                  <a:gd name="connsiteY9" fmla="*/ 1188348 h 1867634"/>
                  <a:gd name="connsiteX10" fmla="*/ 2249729 w 2254431"/>
                  <a:gd name="connsiteY10" fmla="*/ 938520 h 1867634"/>
                  <a:gd name="connsiteX11" fmla="*/ 2254431 w 2254431"/>
                  <a:gd name="connsiteY11" fmla="*/ 933818 h 1867634"/>
                  <a:gd name="connsiteX12" fmla="*/ 2249729 w 2254431"/>
                  <a:gd name="connsiteY12" fmla="*/ 929116 h 1867634"/>
                  <a:gd name="connsiteX13" fmla="*/ 2249729 w 2254431"/>
                  <a:gd name="connsiteY13" fmla="*/ 679292 h 1867634"/>
                  <a:gd name="connsiteX14" fmla="*/ 2067926 w 2254431"/>
                  <a:gd name="connsiteY14" fmla="*/ 497490 h 1867634"/>
                  <a:gd name="connsiteX15" fmla="*/ 1818099 w 2254431"/>
                  <a:gd name="connsiteY15" fmla="*/ 497490 h 1867634"/>
                  <a:gd name="connsiteX16" fmla="*/ 1594123 w 2254431"/>
                  <a:gd name="connsiteY16" fmla="*/ 273510 h 1867634"/>
                  <a:gd name="connsiteX17" fmla="*/ 273507 w 2254431"/>
                  <a:gd name="connsiteY17" fmla="*/ 273510 h 1867634"/>
                  <a:gd name="connsiteX18" fmla="*/ 0 w 2254431"/>
                  <a:gd name="connsiteY18" fmla="*/ 933818 h 1867634"/>
                  <a:gd name="connsiteX0" fmla="*/ 2234976 w 2254431"/>
                  <a:gd name="connsiteY0" fmla="*/ 737448 h 1867634"/>
                  <a:gd name="connsiteX1" fmla="*/ 2240336 w 2254431"/>
                  <a:gd name="connsiteY1" fmla="*/ 727150 h 1867634"/>
                  <a:gd name="connsiteX2" fmla="*/ 2234976 w 2254431"/>
                  <a:gd name="connsiteY2" fmla="*/ 737448 h 1867634"/>
                  <a:gd name="connsiteX3" fmla="*/ 0 w 2254431"/>
                  <a:gd name="connsiteY3" fmla="*/ 933818 h 1867634"/>
                  <a:gd name="connsiteX4" fmla="*/ 273507 w 2254431"/>
                  <a:gd name="connsiteY4" fmla="*/ 1594126 h 1867634"/>
                  <a:gd name="connsiteX5" fmla="*/ 1594123 w 2254431"/>
                  <a:gd name="connsiteY5" fmla="*/ 1594126 h 1867634"/>
                  <a:gd name="connsiteX6" fmla="*/ 1818102 w 2254431"/>
                  <a:gd name="connsiteY6" fmla="*/ 1370146 h 1867634"/>
                  <a:gd name="connsiteX7" fmla="*/ 2067929 w 2254431"/>
                  <a:gd name="connsiteY7" fmla="*/ 1370150 h 1867634"/>
                  <a:gd name="connsiteX8" fmla="*/ 2249729 w 2254431"/>
                  <a:gd name="connsiteY8" fmla="*/ 1188348 h 1867634"/>
                  <a:gd name="connsiteX9" fmla="*/ 2249729 w 2254431"/>
                  <a:gd name="connsiteY9" fmla="*/ 938520 h 1867634"/>
                  <a:gd name="connsiteX10" fmla="*/ 2254431 w 2254431"/>
                  <a:gd name="connsiteY10" fmla="*/ 933818 h 1867634"/>
                  <a:gd name="connsiteX11" fmla="*/ 2249729 w 2254431"/>
                  <a:gd name="connsiteY11" fmla="*/ 929116 h 1867634"/>
                  <a:gd name="connsiteX12" fmla="*/ 2249729 w 2254431"/>
                  <a:gd name="connsiteY12" fmla="*/ 679292 h 1867634"/>
                  <a:gd name="connsiteX13" fmla="*/ 2067926 w 2254431"/>
                  <a:gd name="connsiteY13" fmla="*/ 497490 h 1867634"/>
                  <a:gd name="connsiteX14" fmla="*/ 1818099 w 2254431"/>
                  <a:gd name="connsiteY14" fmla="*/ 497490 h 1867634"/>
                  <a:gd name="connsiteX15" fmla="*/ 1594123 w 2254431"/>
                  <a:gd name="connsiteY15" fmla="*/ 273510 h 1867634"/>
                  <a:gd name="connsiteX16" fmla="*/ 273507 w 2254431"/>
                  <a:gd name="connsiteY16" fmla="*/ 273510 h 1867634"/>
                  <a:gd name="connsiteX17" fmla="*/ 0 w 2254431"/>
                  <a:gd name="connsiteY17" fmla="*/ 933818 h 1867634"/>
                  <a:gd name="connsiteX0" fmla="*/ 0 w 2254431"/>
                  <a:gd name="connsiteY0" fmla="*/ 933818 h 1867634"/>
                  <a:gd name="connsiteX1" fmla="*/ 273507 w 2254431"/>
                  <a:gd name="connsiteY1" fmla="*/ 1594126 h 1867634"/>
                  <a:gd name="connsiteX2" fmla="*/ 1594123 w 2254431"/>
                  <a:gd name="connsiteY2" fmla="*/ 1594126 h 1867634"/>
                  <a:gd name="connsiteX3" fmla="*/ 1818102 w 2254431"/>
                  <a:gd name="connsiteY3" fmla="*/ 1370146 h 1867634"/>
                  <a:gd name="connsiteX4" fmla="*/ 2067929 w 2254431"/>
                  <a:gd name="connsiteY4" fmla="*/ 1370150 h 1867634"/>
                  <a:gd name="connsiteX5" fmla="*/ 2249729 w 2254431"/>
                  <a:gd name="connsiteY5" fmla="*/ 1188348 h 1867634"/>
                  <a:gd name="connsiteX6" fmla="*/ 2249729 w 2254431"/>
                  <a:gd name="connsiteY6" fmla="*/ 938520 h 1867634"/>
                  <a:gd name="connsiteX7" fmla="*/ 2254431 w 2254431"/>
                  <a:gd name="connsiteY7" fmla="*/ 933818 h 1867634"/>
                  <a:gd name="connsiteX8" fmla="*/ 2249729 w 2254431"/>
                  <a:gd name="connsiteY8" fmla="*/ 929116 h 1867634"/>
                  <a:gd name="connsiteX9" fmla="*/ 2249729 w 2254431"/>
                  <a:gd name="connsiteY9" fmla="*/ 679292 h 1867634"/>
                  <a:gd name="connsiteX10" fmla="*/ 2067926 w 2254431"/>
                  <a:gd name="connsiteY10" fmla="*/ 497490 h 1867634"/>
                  <a:gd name="connsiteX11" fmla="*/ 1818099 w 2254431"/>
                  <a:gd name="connsiteY11" fmla="*/ 497490 h 1867634"/>
                  <a:gd name="connsiteX12" fmla="*/ 1594123 w 2254431"/>
                  <a:gd name="connsiteY12" fmla="*/ 273510 h 1867634"/>
                  <a:gd name="connsiteX13" fmla="*/ 273507 w 2254431"/>
                  <a:gd name="connsiteY13" fmla="*/ 273510 h 1867634"/>
                  <a:gd name="connsiteX14" fmla="*/ 0 w 2254431"/>
                  <a:gd name="connsiteY14" fmla="*/ 933818 h 1867634"/>
                  <a:gd name="connsiteX0" fmla="*/ 0 w 2249729"/>
                  <a:gd name="connsiteY0" fmla="*/ 933818 h 1867634"/>
                  <a:gd name="connsiteX1" fmla="*/ 273507 w 2249729"/>
                  <a:gd name="connsiteY1" fmla="*/ 1594126 h 1867634"/>
                  <a:gd name="connsiteX2" fmla="*/ 1594123 w 2249729"/>
                  <a:gd name="connsiteY2" fmla="*/ 1594126 h 1867634"/>
                  <a:gd name="connsiteX3" fmla="*/ 1818102 w 2249729"/>
                  <a:gd name="connsiteY3" fmla="*/ 1370146 h 1867634"/>
                  <a:gd name="connsiteX4" fmla="*/ 2067929 w 2249729"/>
                  <a:gd name="connsiteY4" fmla="*/ 1370150 h 1867634"/>
                  <a:gd name="connsiteX5" fmla="*/ 2249729 w 2249729"/>
                  <a:gd name="connsiteY5" fmla="*/ 1188348 h 1867634"/>
                  <a:gd name="connsiteX6" fmla="*/ 2249729 w 2249729"/>
                  <a:gd name="connsiteY6" fmla="*/ 938520 h 1867634"/>
                  <a:gd name="connsiteX7" fmla="*/ 2249729 w 2249729"/>
                  <a:gd name="connsiteY7" fmla="*/ 929116 h 1867634"/>
                  <a:gd name="connsiteX8" fmla="*/ 2249729 w 2249729"/>
                  <a:gd name="connsiteY8" fmla="*/ 679292 h 1867634"/>
                  <a:gd name="connsiteX9" fmla="*/ 2067926 w 2249729"/>
                  <a:gd name="connsiteY9" fmla="*/ 497490 h 1867634"/>
                  <a:gd name="connsiteX10" fmla="*/ 1818099 w 2249729"/>
                  <a:gd name="connsiteY10" fmla="*/ 497490 h 1867634"/>
                  <a:gd name="connsiteX11" fmla="*/ 1594123 w 2249729"/>
                  <a:gd name="connsiteY11" fmla="*/ 273510 h 1867634"/>
                  <a:gd name="connsiteX12" fmla="*/ 273507 w 2249729"/>
                  <a:gd name="connsiteY12" fmla="*/ 273510 h 1867634"/>
                  <a:gd name="connsiteX13" fmla="*/ 0 w 2249729"/>
                  <a:gd name="connsiteY13" fmla="*/ 933818 h 1867634"/>
                  <a:gd name="connsiteX0" fmla="*/ 0 w 2249729"/>
                  <a:gd name="connsiteY0" fmla="*/ 933818 h 1867634"/>
                  <a:gd name="connsiteX1" fmla="*/ 273507 w 2249729"/>
                  <a:gd name="connsiteY1" fmla="*/ 1594126 h 1867634"/>
                  <a:gd name="connsiteX2" fmla="*/ 1594123 w 2249729"/>
                  <a:gd name="connsiteY2" fmla="*/ 1594126 h 1867634"/>
                  <a:gd name="connsiteX3" fmla="*/ 1818102 w 2249729"/>
                  <a:gd name="connsiteY3" fmla="*/ 1370146 h 1867634"/>
                  <a:gd name="connsiteX4" fmla="*/ 2067929 w 2249729"/>
                  <a:gd name="connsiteY4" fmla="*/ 1370150 h 1867634"/>
                  <a:gd name="connsiteX5" fmla="*/ 2249729 w 2249729"/>
                  <a:gd name="connsiteY5" fmla="*/ 1188348 h 1867634"/>
                  <a:gd name="connsiteX6" fmla="*/ 2249729 w 2249729"/>
                  <a:gd name="connsiteY6" fmla="*/ 929116 h 1867634"/>
                  <a:gd name="connsiteX7" fmla="*/ 2249729 w 2249729"/>
                  <a:gd name="connsiteY7" fmla="*/ 679292 h 1867634"/>
                  <a:gd name="connsiteX8" fmla="*/ 2067926 w 2249729"/>
                  <a:gd name="connsiteY8" fmla="*/ 497490 h 1867634"/>
                  <a:gd name="connsiteX9" fmla="*/ 1818099 w 2249729"/>
                  <a:gd name="connsiteY9" fmla="*/ 497490 h 1867634"/>
                  <a:gd name="connsiteX10" fmla="*/ 1594123 w 2249729"/>
                  <a:gd name="connsiteY10" fmla="*/ 273510 h 1867634"/>
                  <a:gd name="connsiteX11" fmla="*/ 273507 w 2249729"/>
                  <a:gd name="connsiteY11" fmla="*/ 273510 h 1867634"/>
                  <a:gd name="connsiteX12" fmla="*/ 0 w 2249729"/>
                  <a:gd name="connsiteY12" fmla="*/ 933818 h 1867634"/>
                  <a:gd name="connsiteX0" fmla="*/ 0 w 2249729"/>
                  <a:gd name="connsiteY0" fmla="*/ 933818 h 1867634"/>
                  <a:gd name="connsiteX1" fmla="*/ 273507 w 2249729"/>
                  <a:gd name="connsiteY1" fmla="*/ 1594126 h 1867634"/>
                  <a:gd name="connsiteX2" fmla="*/ 1594123 w 2249729"/>
                  <a:gd name="connsiteY2" fmla="*/ 1594126 h 1867634"/>
                  <a:gd name="connsiteX3" fmla="*/ 1818102 w 2249729"/>
                  <a:gd name="connsiteY3" fmla="*/ 1370146 h 1867634"/>
                  <a:gd name="connsiteX4" fmla="*/ 2067929 w 2249729"/>
                  <a:gd name="connsiteY4" fmla="*/ 1370150 h 1867634"/>
                  <a:gd name="connsiteX5" fmla="*/ 2249729 w 2249729"/>
                  <a:gd name="connsiteY5" fmla="*/ 1188348 h 1867634"/>
                  <a:gd name="connsiteX6" fmla="*/ 2249729 w 2249729"/>
                  <a:gd name="connsiteY6" fmla="*/ 679292 h 1867634"/>
                  <a:gd name="connsiteX7" fmla="*/ 2067926 w 2249729"/>
                  <a:gd name="connsiteY7" fmla="*/ 497490 h 1867634"/>
                  <a:gd name="connsiteX8" fmla="*/ 1818099 w 2249729"/>
                  <a:gd name="connsiteY8" fmla="*/ 497490 h 1867634"/>
                  <a:gd name="connsiteX9" fmla="*/ 1594123 w 2249729"/>
                  <a:gd name="connsiteY9" fmla="*/ 273510 h 1867634"/>
                  <a:gd name="connsiteX10" fmla="*/ 273507 w 2249729"/>
                  <a:gd name="connsiteY10" fmla="*/ 273510 h 1867634"/>
                  <a:gd name="connsiteX11" fmla="*/ 0 w 2249729"/>
                  <a:gd name="connsiteY11" fmla="*/ 933818 h 18676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49729" h="1867634">
                    <a:moveTo>
                      <a:pt x="0" y="933818"/>
                    </a:moveTo>
                    <a:cubicBezTo>
                      <a:pt x="0" y="1172804"/>
                      <a:pt x="91169" y="1411786"/>
                      <a:pt x="273507" y="1594126"/>
                    </a:cubicBezTo>
                    <a:cubicBezTo>
                      <a:pt x="638186" y="1958804"/>
                      <a:pt x="1229447" y="1958804"/>
                      <a:pt x="1594123" y="1594126"/>
                    </a:cubicBezTo>
                    <a:lnTo>
                      <a:pt x="1818102" y="1370146"/>
                    </a:lnTo>
                    <a:lnTo>
                      <a:pt x="2067929" y="1370150"/>
                    </a:lnTo>
                    <a:cubicBezTo>
                      <a:pt x="2168336" y="1370146"/>
                      <a:pt x="2249729" y="1288752"/>
                      <a:pt x="2249729" y="1188348"/>
                    </a:cubicBezTo>
                    <a:lnTo>
                      <a:pt x="2249729" y="679292"/>
                    </a:lnTo>
                    <a:cubicBezTo>
                      <a:pt x="2249729" y="578884"/>
                      <a:pt x="2168334" y="497490"/>
                      <a:pt x="2067926" y="497490"/>
                    </a:cubicBezTo>
                    <a:lnTo>
                      <a:pt x="1818099" y="497490"/>
                    </a:lnTo>
                    <a:lnTo>
                      <a:pt x="1594123" y="273510"/>
                    </a:lnTo>
                    <a:cubicBezTo>
                      <a:pt x="1229444" y="-91169"/>
                      <a:pt x="638186" y="-91169"/>
                      <a:pt x="273507" y="273510"/>
                    </a:cubicBezTo>
                    <a:cubicBezTo>
                      <a:pt x="91169" y="455848"/>
                      <a:pt x="0" y="694834"/>
                      <a:pt x="0" y="933818"/>
                    </a:cubicBezTo>
                    <a:close/>
                  </a:path>
                </a:pathLst>
              </a:custGeom>
              <a:solidFill>
                <a:schemeClr val="bg1"/>
              </a:solidFill>
              <a:ln w="444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216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0" name="Freeform: Shape 9">
                <a:extLst>
                  <a:ext uri="{FF2B5EF4-FFF2-40B4-BE49-F238E27FC236}">
                    <a16:creationId xmlns:a16="http://schemas.microsoft.com/office/drawing/2014/main" id="{6DBEC21B-8490-4613-893F-081AAB39C3FB}"/>
                  </a:ext>
                </a:extLst>
              </p:cNvPr>
              <p:cNvSpPr/>
              <p:nvPr/>
            </p:nvSpPr>
            <p:spPr>
              <a:xfrm>
                <a:off x="10573107" y="2486534"/>
                <a:ext cx="805533" cy="687929"/>
              </a:xfrm>
              <a:custGeom>
                <a:avLst/>
                <a:gdLst>
                  <a:gd name="connsiteX0" fmla="*/ 184600 w 805532"/>
                  <a:gd name="connsiteY0" fmla="*/ 520107 h 687929"/>
                  <a:gd name="connsiteX1" fmla="*/ 620929 w 805532"/>
                  <a:gd name="connsiteY1" fmla="*/ 520110 h 687929"/>
                  <a:gd name="connsiteX2" fmla="*/ 704838 w 805532"/>
                  <a:gd name="connsiteY2" fmla="*/ 604019 h 687929"/>
                  <a:gd name="connsiteX3" fmla="*/ 620926 w 805532"/>
                  <a:gd name="connsiteY3" fmla="*/ 687929 h 687929"/>
                  <a:gd name="connsiteX4" fmla="*/ 184600 w 805532"/>
                  <a:gd name="connsiteY4" fmla="*/ 687926 h 687929"/>
                  <a:gd name="connsiteX5" fmla="*/ 100691 w 805532"/>
                  <a:gd name="connsiteY5" fmla="*/ 604019 h 687929"/>
                  <a:gd name="connsiteX6" fmla="*/ 184600 w 805532"/>
                  <a:gd name="connsiteY6" fmla="*/ 520107 h 687929"/>
                  <a:gd name="connsiteX7" fmla="*/ 117472 w 805532"/>
                  <a:gd name="connsiteY7" fmla="*/ 260053 h 687929"/>
                  <a:gd name="connsiteX8" fmla="*/ 688057 w 805532"/>
                  <a:gd name="connsiteY8" fmla="*/ 260053 h 687929"/>
                  <a:gd name="connsiteX9" fmla="*/ 771967 w 805532"/>
                  <a:gd name="connsiteY9" fmla="*/ 343963 h 687929"/>
                  <a:gd name="connsiteX10" fmla="*/ 688057 w 805532"/>
                  <a:gd name="connsiteY10" fmla="*/ 427875 h 687929"/>
                  <a:gd name="connsiteX11" fmla="*/ 117472 w 805532"/>
                  <a:gd name="connsiteY11" fmla="*/ 427872 h 687929"/>
                  <a:gd name="connsiteX12" fmla="*/ 33563 w 805532"/>
                  <a:gd name="connsiteY12" fmla="*/ 343963 h 687929"/>
                  <a:gd name="connsiteX13" fmla="*/ 117472 w 805532"/>
                  <a:gd name="connsiteY13" fmla="*/ 260053 h 687929"/>
                  <a:gd name="connsiteX14" fmla="*/ 83910 w 805532"/>
                  <a:gd name="connsiteY14" fmla="*/ 0 h 687929"/>
                  <a:gd name="connsiteX15" fmla="*/ 721623 w 805532"/>
                  <a:gd name="connsiteY15" fmla="*/ 0 h 687929"/>
                  <a:gd name="connsiteX16" fmla="*/ 805532 w 805532"/>
                  <a:gd name="connsiteY16" fmla="*/ 83910 h 687929"/>
                  <a:gd name="connsiteX17" fmla="*/ 805529 w 805532"/>
                  <a:gd name="connsiteY17" fmla="*/ 83910 h 687929"/>
                  <a:gd name="connsiteX18" fmla="*/ 721620 w 805532"/>
                  <a:gd name="connsiteY18" fmla="*/ 167819 h 687929"/>
                  <a:gd name="connsiteX19" fmla="*/ 83910 w 805532"/>
                  <a:gd name="connsiteY19" fmla="*/ 167819 h 687929"/>
                  <a:gd name="connsiteX20" fmla="*/ 0 w 805532"/>
                  <a:gd name="connsiteY20" fmla="*/ 83910 h 687929"/>
                  <a:gd name="connsiteX21" fmla="*/ 83910 w 805532"/>
                  <a:gd name="connsiteY21" fmla="*/ 0 h 6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805532" h="687929">
                    <a:moveTo>
                      <a:pt x="184600" y="520107"/>
                    </a:moveTo>
                    <a:lnTo>
                      <a:pt x="620929" y="520110"/>
                    </a:lnTo>
                    <a:cubicBezTo>
                      <a:pt x="667269" y="520110"/>
                      <a:pt x="704838" y="557676"/>
                      <a:pt x="704838" y="604019"/>
                    </a:cubicBezTo>
                    <a:cubicBezTo>
                      <a:pt x="704838" y="650360"/>
                      <a:pt x="667269" y="687929"/>
                      <a:pt x="620926" y="687929"/>
                    </a:cubicBezTo>
                    <a:lnTo>
                      <a:pt x="184600" y="687926"/>
                    </a:lnTo>
                    <a:cubicBezTo>
                      <a:pt x="138257" y="687926"/>
                      <a:pt x="100691" y="650360"/>
                      <a:pt x="100691" y="604019"/>
                    </a:cubicBezTo>
                    <a:cubicBezTo>
                      <a:pt x="100691" y="557676"/>
                      <a:pt x="138257" y="520107"/>
                      <a:pt x="184600" y="520107"/>
                    </a:cubicBezTo>
                    <a:close/>
                    <a:moveTo>
                      <a:pt x="117472" y="260053"/>
                    </a:moveTo>
                    <a:lnTo>
                      <a:pt x="688057" y="260053"/>
                    </a:lnTo>
                    <a:cubicBezTo>
                      <a:pt x="734401" y="260053"/>
                      <a:pt x="771967" y="297622"/>
                      <a:pt x="771967" y="343963"/>
                    </a:cubicBezTo>
                    <a:cubicBezTo>
                      <a:pt x="771967" y="390306"/>
                      <a:pt x="734398" y="427875"/>
                      <a:pt x="688057" y="427875"/>
                    </a:cubicBezTo>
                    <a:lnTo>
                      <a:pt x="117472" y="427872"/>
                    </a:lnTo>
                    <a:cubicBezTo>
                      <a:pt x="71132" y="427872"/>
                      <a:pt x="33566" y="390306"/>
                      <a:pt x="33563" y="343963"/>
                    </a:cubicBezTo>
                    <a:cubicBezTo>
                      <a:pt x="33566" y="297622"/>
                      <a:pt x="71132" y="260053"/>
                      <a:pt x="117472" y="260053"/>
                    </a:cubicBezTo>
                    <a:close/>
                    <a:moveTo>
                      <a:pt x="83910" y="0"/>
                    </a:moveTo>
                    <a:lnTo>
                      <a:pt x="721623" y="0"/>
                    </a:lnTo>
                    <a:cubicBezTo>
                      <a:pt x="767963" y="0"/>
                      <a:pt x="805532" y="37569"/>
                      <a:pt x="805532" y="83910"/>
                    </a:cubicBezTo>
                    <a:lnTo>
                      <a:pt x="805529" y="83910"/>
                    </a:lnTo>
                    <a:cubicBezTo>
                      <a:pt x="805529" y="130253"/>
                      <a:pt x="767963" y="167819"/>
                      <a:pt x="721620" y="167819"/>
                    </a:cubicBezTo>
                    <a:lnTo>
                      <a:pt x="83910" y="167819"/>
                    </a:lnTo>
                    <a:cubicBezTo>
                      <a:pt x="37569" y="167819"/>
                      <a:pt x="0" y="130253"/>
                      <a:pt x="0" y="83910"/>
                    </a:cubicBezTo>
                    <a:cubicBezTo>
                      <a:pt x="0" y="37566"/>
                      <a:pt x="37569" y="0"/>
                      <a:pt x="83910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160" dirty="0"/>
              </a:p>
            </p:txBody>
          </p:sp>
          <p:sp>
            <p:nvSpPr>
              <p:cNvPr id="11" name="Freeform: Shape 10">
                <a:extLst>
                  <a:ext uri="{FF2B5EF4-FFF2-40B4-BE49-F238E27FC236}">
                    <a16:creationId xmlns:a16="http://schemas.microsoft.com/office/drawing/2014/main" id="{3C12866D-7C50-423B-97C6-3A44AEC2FF89}"/>
                  </a:ext>
                </a:extLst>
              </p:cNvPr>
              <p:cNvSpPr/>
              <p:nvPr/>
            </p:nvSpPr>
            <p:spPr>
              <a:xfrm>
                <a:off x="10608146" y="1032479"/>
                <a:ext cx="761035" cy="1312187"/>
              </a:xfrm>
              <a:custGeom>
                <a:avLst/>
                <a:gdLst>
                  <a:gd name="connsiteX0" fmla="*/ 1028878 w 3847556"/>
                  <a:gd name="connsiteY0" fmla="*/ 0 h 6633998"/>
                  <a:gd name="connsiteX1" fmla="*/ 1293726 w 3847556"/>
                  <a:gd name="connsiteY1" fmla="*/ 264865 h 6633998"/>
                  <a:gd name="connsiteX2" fmla="*/ 1293726 w 3847556"/>
                  <a:gd name="connsiteY2" fmla="*/ 664770 h 6633998"/>
                  <a:gd name="connsiteX3" fmla="*/ 1656529 w 3847556"/>
                  <a:gd name="connsiteY3" fmla="*/ 664770 h 6633998"/>
                  <a:gd name="connsiteX4" fmla="*/ 1656545 w 3847556"/>
                  <a:gd name="connsiteY4" fmla="*/ 264865 h 6633998"/>
                  <a:gd name="connsiteX5" fmla="*/ 1921394 w 3847556"/>
                  <a:gd name="connsiteY5" fmla="*/ 0 h 6633998"/>
                  <a:gd name="connsiteX6" fmla="*/ 2186253 w 3847556"/>
                  <a:gd name="connsiteY6" fmla="*/ 264865 h 6633998"/>
                  <a:gd name="connsiteX7" fmla="*/ 2186253 w 3847556"/>
                  <a:gd name="connsiteY7" fmla="*/ 664770 h 6633998"/>
                  <a:gd name="connsiteX8" fmla="*/ 2549056 w 3847556"/>
                  <a:gd name="connsiteY8" fmla="*/ 664770 h 6633998"/>
                  <a:gd name="connsiteX9" fmla="*/ 2549056 w 3847556"/>
                  <a:gd name="connsiteY9" fmla="*/ 264865 h 6633998"/>
                  <a:gd name="connsiteX10" fmla="*/ 2813921 w 3847556"/>
                  <a:gd name="connsiteY10" fmla="*/ 0 h 6633998"/>
                  <a:gd name="connsiteX11" fmla="*/ 3078781 w 3847556"/>
                  <a:gd name="connsiteY11" fmla="*/ 264865 h 6633998"/>
                  <a:gd name="connsiteX12" fmla="*/ 3078764 w 3847556"/>
                  <a:gd name="connsiteY12" fmla="*/ 664770 h 6633998"/>
                  <a:gd name="connsiteX13" fmla="*/ 3512447 w 3847556"/>
                  <a:gd name="connsiteY13" fmla="*/ 664770 h 6633998"/>
                  <a:gd name="connsiteX14" fmla="*/ 3520693 w 3847556"/>
                  <a:gd name="connsiteY14" fmla="*/ 668198 h 6633998"/>
                  <a:gd name="connsiteX15" fmla="*/ 3610357 w 3847556"/>
                  <a:gd name="connsiteY15" fmla="*/ 641623 h 6633998"/>
                  <a:gd name="connsiteX16" fmla="*/ 3846084 w 3847556"/>
                  <a:gd name="connsiteY16" fmla="*/ 932715 h 6633998"/>
                  <a:gd name="connsiteX17" fmla="*/ 3273917 w 3847556"/>
                  <a:gd name="connsiteY17" fmla="*/ 6376417 h 6633998"/>
                  <a:gd name="connsiteX18" fmla="*/ 2982826 w 3847556"/>
                  <a:gd name="connsiteY18" fmla="*/ 6612116 h 6633998"/>
                  <a:gd name="connsiteX19" fmla="*/ 2747105 w 3847556"/>
                  <a:gd name="connsiteY19" fmla="*/ 6321024 h 6633998"/>
                  <a:gd name="connsiteX20" fmla="*/ 3304490 w 3847556"/>
                  <a:gd name="connsiteY20" fmla="*/ 1017914 h 6633998"/>
                  <a:gd name="connsiteX21" fmla="*/ 3078764 w 3847556"/>
                  <a:gd name="connsiteY21" fmla="*/ 1017930 h 6633998"/>
                  <a:gd name="connsiteX22" fmla="*/ 3078764 w 3847556"/>
                  <a:gd name="connsiteY22" fmla="*/ 1417857 h 6633998"/>
                  <a:gd name="connsiteX23" fmla="*/ 2813921 w 3847556"/>
                  <a:gd name="connsiteY23" fmla="*/ 1682700 h 6633998"/>
                  <a:gd name="connsiteX24" fmla="*/ 2549056 w 3847556"/>
                  <a:gd name="connsiteY24" fmla="*/ 1417841 h 6633998"/>
                  <a:gd name="connsiteX25" fmla="*/ 2549056 w 3847556"/>
                  <a:gd name="connsiteY25" fmla="*/ 1017930 h 6633998"/>
                  <a:gd name="connsiteX26" fmla="*/ 2186253 w 3847556"/>
                  <a:gd name="connsiteY26" fmla="*/ 1017930 h 6633998"/>
                  <a:gd name="connsiteX27" fmla="*/ 2186237 w 3847556"/>
                  <a:gd name="connsiteY27" fmla="*/ 1417841 h 6633998"/>
                  <a:gd name="connsiteX28" fmla="*/ 1921394 w 3847556"/>
                  <a:gd name="connsiteY28" fmla="*/ 1682700 h 6633998"/>
                  <a:gd name="connsiteX29" fmla="*/ 1656529 w 3847556"/>
                  <a:gd name="connsiteY29" fmla="*/ 1417841 h 6633998"/>
                  <a:gd name="connsiteX30" fmla="*/ 1656529 w 3847556"/>
                  <a:gd name="connsiteY30" fmla="*/ 1017930 h 6633998"/>
                  <a:gd name="connsiteX31" fmla="*/ 1293726 w 3847556"/>
                  <a:gd name="connsiteY31" fmla="*/ 1017930 h 6633998"/>
                  <a:gd name="connsiteX32" fmla="*/ 1293726 w 3847556"/>
                  <a:gd name="connsiteY32" fmla="*/ 1417841 h 6633998"/>
                  <a:gd name="connsiteX33" fmla="*/ 1216149 w 3847556"/>
                  <a:gd name="connsiteY33" fmla="*/ 1605128 h 6633998"/>
                  <a:gd name="connsiteX34" fmla="*/ 1028872 w 3847556"/>
                  <a:gd name="connsiteY34" fmla="*/ 1682700 h 6633998"/>
                  <a:gd name="connsiteX35" fmla="*/ 841580 w 3847556"/>
                  <a:gd name="connsiteY35" fmla="*/ 1605122 h 6633998"/>
                  <a:gd name="connsiteX36" fmla="*/ 764018 w 3847556"/>
                  <a:gd name="connsiteY36" fmla="*/ 1417841 h 6633998"/>
                  <a:gd name="connsiteX37" fmla="*/ 764018 w 3847556"/>
                  <a:gd name="connsiteY37" fmla="*/ 1017914 h 6633998"/>
                  <a:gd name="connsiteX38" fmla="*/ 539645 w 3847556"/>
                  <a:gd name="connsiteY38" fmla="*/ 1017930 h 6633998"/>
                  <a:gd name="connsiteX39" fmla="*/ 1005791 w 3847556"/>
                  <a:gd name="connsiteY39" fmla="*/ 6346040 h 6633998"/>
                  <a:gd name="connsiteX40" fmla="*/ 765023 w 3847556"/>
                  <a:gd name="connsiteY40" fmla="*/ 6632976 h 6633998"/>
                  <a:gd name="connsiteX41" fmla="*/ 478087 w 3847556"/>
                  <a:gd name="connsiteY41" fmla="*/ 6392208 h 6633998"/>
                  <a:gd name="connsiteX42" fmla="*/ 1023 w 3847556"/>
                  <a:gd name="connsiteY42" fmla="*/ 939358 h 6633998"/>
                  <a:gd name="connsiteX43" fmla="*/ 241807 w 3847556"/>
                  <a:gd name="connsiteY43" fmla="*/ 652422 h 6633998"/>
                  <a:gd name="connsiteX44" fmla="*/ 311187 w 3847556"/>
                  <a:gd name="connsiteY44" fmla="*/ 674309 h 6633998"/>
                  <a:gd name="connsiteX45" fmla="*/ 334193 w 3847556"/>
                  <a:gd name="connsiteY45" fmla="*/ 664770 h 6633998"/>
                  <a:gd name="connsiteX46" fmla="*/ 764018 w 3847556"/>
                  <a:gd name="connsiteY46" fmla="*/ 664770 h 6633998"/>
                  <a:gd name="connsiteX47" fmla="*/ 764018 w 3847556"/>
                  <a:gd name="connsiteY47" fmla="*/ 264865 h 6633998"/>
                  <a:gd name="connsiteX48" fmla="*/ 1028878 w 3847556"/>
                  <a:gd name="connsiteY48" fmla="*/ 0 h 66339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3847556" h="6633998">
                    <a:moveTo>
                      <a:pt x="1028878" y="0"/>
                    </a:moveTo>
                    <a:cubicBezTo>
                      <a:pt x="1175157" y="0"/>
                      <a:pt x="1293726" y="118591"/>
                      <a:pt x="1293726" y="264865"/>
                    </a:cubicBezTo>
                    <a:lnTo>
                      <a:pt x="1293726" y="664770"/>
                    </a:lnTo>
                    <a:lnTo>
                      <a:pt x="1656529" y="664770"/>
                    </a:lnTo>
                    <a:lnTo>
                      <a:pt x="1656545" y="264865"/>
                    </a:lnTo>
                    <a:cubicBezTo>
                      <a:pt x="1656529" y="118591"/>
                      <a:pt x="1775115" y="17"/>
                      <a:pt x="1921394" y="0"/>
                    </a:cubicBezTo>
                    <a:cubicBezTo>
                      <a:pt x="2067668" y="17"/>
                      <a:pt x="2186237" y="118591"/>
                      <a:pt x="2186253" y="264865"/>
                    </a:cubicBezTo>
                    <a:lnTo>
                      <a:pt x="2186253" y="664770"/>
                    </a:lnTo>
                    <a:lnTo>
                      <a:pt x="2549056" y="664770"/>
                    </a:lnTo>
                    <a:lnTo>
                      <a:pt x="2549056" y="264865"/>
                    </a:lnTo>
                    <a:cubicBezTo>
                      <a:pt x="2549056" y="118575"/>
                      <a:pt x="2667642" y="0"/>
                      <a:pt x="2813921" y="0"/>
                    </a:cubicBezTo>
                    <a:cubicBezTo>
                      <a:pt x="2960211" y="0"/>
                      <a:pt x="3078781" y="118591"/>
                      <a:pt x="3078781" y="264865"/>
                    </a:cubicBezTo>
                    <a:lnTo>
                      <a:pt x="3078764" y="664770"/>
                    </a:lnTo>
                    <a:lnTo>
                      <a:pt x="3512447" y="664770"/>
                    </a:lnTo>
                    <a:lnTo>
                      <a:pt x="3520693" y="668198"/>
                    </a:lnTo>
                    <a:cubicBezTo>
                      <a:pt x="3545659" y="640863"/>
                      <a:pt x="3577628" y="638174"/>
                      <a:pt x="3610357" y="641623"/>
                    </a:cubicBezTo>
                    <a:cubicBezTo>
                      <a:pt x="3755838" y="656915"/>
                      <a:pt x="3861375" y="787234"/>
                      <a:pt x="3846084" y="932715"/>
                    </a:cubicBezTo>
                    <a:cubicBezTo>
                      <a:pt x="3655380" y="2747282"/>
                      <a:pt x="3464643" y="4561839"/>
                      <a:pt x="3273917" y="6376417"/>
                    </a:cubicBezTo>
                    <a:cubicBezTo>
                      <a:pt x="3258626" y="6521887"/>
                      <a:pt x="3128312" y="6627419"/>
                      <a:pt x="2982826" y="6612116"/>
                    </a:cubicBezTo>
                    <a:cubicBezTo>
                      <a:pt x="2837361" y="6596835"/>
                      <a:pt x="2731824" y="6466505"/>
                      <a:pt x="2747105" y="6321024"/>
                    </a:cubicBezTo>
                    <a:lnTo>
                      <a:pt x="3304490" y="1017914"/>
                    </a:lnTo>
                    <a:lnTo>
                      <a:pt x="3078764" y="1017930"/>
                    </a:lnTo>
                    <a:cubicBezTo>
                      <a:pt x="3078764" y="1151232"/>
                      <a:pt x="3078764" y="1284539"/>
                      <a:pt x="3078764" y="1417857"/>
                    </a:cubicBezTo>
                    <a:cubicBezTo>
                      <a:pt x="3078764" y="1564114"/>
                      <a:pt x="2960195" y="1682700"/>
                      <a:pt x="2813921" y="1682700"/>
                    </a:cubicBezTo>
                    <a:cubicBezTo>
                      <a:pt x="2667631" y="1682700"/>
                      <a:pt x="2549056" y="1564131"/>
                      <a:pt x="2549056" y="1417841"/>
                    </a:cubicBezTo>
                    <a:lnTo>
                      <a:pt x="2549056" y="1017930"/>
                    </a:lnTo>
                    <a:lnTo>
                      <a:pt x="2186253" y="1017930"/>
                    </a:lnTo>
                    <a:cubicBezTo>
                      <a:pt x="2186237" y="1151221"/>
                      <a:pt x="2186237" y="1284555"/>
                      <a:pt x="2186237" y="1417841"/>
                    </a:cubicBezTo>
                    <a:cubicBezTo>
                      <a:pt x="2186237" y="1564131"/>
                      <a:pt x="2067651" y="1682700"/>
                      <a:pt x="1921394" y="1682700"/>
                    </a:cubicBezTo>
                    <a:cubicBezTo>
                      <a:pt x="1775115" y="1682700"/>
                      <a:pt x="1656529" y="1564131"/>
                      <a:pt x="1656529" y="1417841"/>
                    </a:cubicBezTo>
                    <a:lnTo>
                      <a:pt x="1656529" y="1017930"/>
                    </a:lnTo>
                    <a:lnTo>
                      <a:pt x="1293726" y="1017930"/>
                    </a:lnTo>
                    <a:cubicBezTo>
                      <a:pt x="1293710" y="1151221"/>
                      <a:pt x="1293726" y="1284539"/>
                      <a:pt x="1293726" y="1417841"/>
                    </a:cubicBezTo>
                    <a:cubicBezTo>
                      <a:pt x="1293726" y="1490986"/>
                      <a:pt x="1264077" y="1557199"/>
                      <a:pt x="1216149" y="1605128"/>
                    </a:cubicBezTo>
                    <a:lnTo>
                      <a:pt x="1028872" y="1682700"/>
                    </a:lnTo>
                    <a:lnTo>
                      <a:pt x="841580" y="1605122"/>
                    </a:lnTo>
                    <a:cubicBezTo>
                      <a:pt x="793651" y="1557199"/>
                      <a:pt x="764007" y="1490986"/>
                      <a:pt x="764018" y="1417841"/>
                    </a:cubicBezTo>
                    <a:lnTo>
                      <a:pt x="764018" y="1017914"/>
                    </a:lnTo>
                    <a:lnTo>
                      <a:pt x="539645" y="1017930"/>
                    </a:lnTo>
                    <a:cubicBezTo>
                      <a:pt x="695040" y="2793967"/>
                      <a:pt x="850418" y="4570003"/>
                      <a:pt x="1005791" y="6346040"/>
                    </a:cubicBezTo>
                    <a:cubicBezTo>
                      <a:pt x="1018529" y="6491754"/>
                      <a:pt x="910743" y="6620221"/>
                      <a:pt x="765023" y="6632976"/>
                    </a:cubicBezTo>
                    <a:cubicBezTo>
                      <a:pt x="619293" y="6645714"/>
                      <a:pt x="490842" y="6537928"/>
                      <a:pt x="478087" y="6392208"/>
                    </a:cubicBezTo>
                    <a:lnTo>
                      <a:pt x="1023" y="939358"/>
                    </a:lnTo>
                    <a:cubicBezTo>
                      <a:pt x="-11716" y="793639"/>
                      <a:pt x="96076" y="665177"/>
                      <a:pt x="241807" y="652422"/>
                    </a:cubicBezTo>
                    <a:lnTo>
                      <a:pt x="311187" y="674309"/>
                    </a:lnTo>
                    <a:cubicBezTo>
                      <a:pt x="317983" y="665335"/>
                      <a:pt x="326028" y="664770"/>
                      <a:pt x="334193" y="664770"/>
                    </a:cubicBezTo>
                    <a:lnTo>
                      <a:pt x="764018" y="664770"/>
                    </a:lnTo>
                    <a:lnTo>
                      <a:pt x="764018" y="264865"/>
                    </a:lnTo>
                    <a:cubicBezTo>
                      <a:pt x="764018" y="118591"/>
                      <a:pt x="882588" y="0"/>
                      <a:pt x="1028878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160" dirty="0"/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D91F9EF7-4F87-415C-8160-7E56B60DA9F9}"/>
                </a:ext>
              </a:extLst>
            </p:cNvPr>
            <p:cNvGrpSpPr/>
            <p:nvPr/>
          </p:nvGrpSpPr>
          <p:grpSpPr>
            <a:xfrm>
              <a:off x="0" y="6374086"/>
              <a:ext cx="11401431" cy="237804"/>
              <a:chOff x="0" y="6374086"/>
              <a:chExt cx="11401431" cy="237804"/>
            </a:xfrm>
          </p:grpSpPr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5AE59EE2-572E-4B51-AE32-612BBCC09DE1}"/>
                  </a:ext>
                </a:extLst>
              </p:cNvPr>
              <p:cNvSpPr/>
              <p:nvPr/>
            </p:nvSpPr>
            <p:spPr>
              <a:xfrm>
                <a:off x="0" y="6566170"/>
                <a:ext cx="11311128" cy="4572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160" dirty="0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4CB77414-9E89-4E91-A109-7F250477ACA9}"/>
                  </a:ext>
                </a:extLst>
              </p:cNvPr>
              <p:cNvSpPr/>
              <p:nvPr/>
            </p:nvSpPr>
            <p:spPr>
              <a:xfrm>
                <a:off x="11355711" y="6374086"/>
                <a:ext cx="45720" cy="1554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160" dirty="0"/>
              </a:p>
            </p:txBody>
          </p:sp>
          <p:sp>
            <p:nvSpPr>
              <p:cNvPr id="8" name="Block Arc 7">
                <a:extLst>
                  <a:ext uri="{FF2B5EF4-FFF2-40B4-BE49-F238E27FC236}">
                    <a16:creationId xmlns:a16="http://schemas.microsoft.com/office/drawing/2014/main" id="{5F4ACB2E-D9DA-474D-ACD0-6D4C5B5B69E1}"/>
                  </a:ext>
                </a:extLst>
              </p:cNvPr>
              <p:cNvSpPr/>
              <p:nvPr/>
            </p:nvSpPr>
            <p:spPr>
              <a:xfrm>
                <a:off x="11229678" y="6440137"/>
                <a:ext cx="171753" cy="171753"/>
              </a:xfrm>
              <a:prstGeom prst="blockArc">
                <a:avLst>
                  <a:gd name="adj1" fmla="val 21339429"/>
                  <a:gd name="adj2" fmla="val 6091498"/>
                  <a:gd name="adj3" fmla="val 2709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160" dirty="0">
                  <a:solidFill>
                    <a:schemeClr val="tx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06474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509486" y="2721429"/>
            <a:ext cx="12192000" cy="1991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114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114" b="1" dirty="0">
                <a:latin typeface="Arial Narrow" panose="020B0606020202030204" pitchFamily="34" charset="0"/>
              </a:rPr>
              <a:t>2</a:t>
            </a:r>
            <a:r>
              <a:rPr lang="uz-Latn-UZ" sz="4114" b="1" dirty="0">
                <a:latin typeface="Arial Narrow" panose="020B0606020202030204" pitchFamily="34" charset="0"/>
              </a:rPr>
              <a:t>-mavzu. O‘quvchi</a:t>
            </a:r>
            <a:r>
              <a:rPr lang="uz-Cyrl-UZ" sz="4114" b="1" dirty="0">
                <a:latin typeface="Arial Narrow" panose="020B0606020202030204" pitchFamily="34" charset="0"/>
              </a:rPr>
              <a:t>larni </a:t>
            </a:r>
            <a:r>
              <a:rPr lang="uz-Latn-UZ" sz="4114" b="1" dirty="0">
                <a:latin typeface="Arial Narrow" panose="020B0606020202030204" pitchFamily="34" charset="0"/>
              </a:rPr>
              <a:t>kimyo fanidan </a:t>
            </a:r>
            <a:r>
              <a:rPr lang="uz-Cyrl-UZ" sz="4114" b="1" dirty="0">
                <a:latin typeface="Arial Narrow" panose="020B0606020202030204" pitchFamily="34" charset="0"/>
              </a:rPr>
              <a:t>olimpiadaga tayyorlash </a:t>
            </a:r>
            <a:endParaRPr lang="uz-Latn-UZ" sz="4114" b="1" dirty="0">
              <a:latin typeface="Arial Narrow" panose="020B0606020202030204" pitchFamily="34" charset="0"/>
            </a:endParaRPr>
          </a:p>
          <a:p>
            <a:pPr algn="ctr"/>
            <a:r>
              <a:rPr lang="uz-Latn-UZ" sz="4114" b="1" dirty="0">
                <a:latin typeface="Arial Narrow" panose="020B0606020202030204" pitchFamily="34" charset="0"/>
              </a:rPr>
              <a:t>(</a:t>
            </a:r>
            <a:r>
              <a:rPr lang="uz-Latn-UZ" sz="4114" b="1" i="1" dirty="0">
                <a:latin typeface="Arial Narrow" panose="020B0606020202030204" pitchFamily="34" charset="0"/>
              </a:rPr>
              <a:t>2 soat </a:t>
            </a:r>
            <a:r>
              <a:rPr lang="en-US" sz="4114" b="1" i="1" dirty="0">
                <a:latin typeface="Arial Narrow" panose="020B0606020202030204" pitchFamily="34" charset="0"/>
              </a:rPr>
              <a:t>amaliy </a:t>
            </a:r>
            <a:r>
              <a:rPr lang="uz-Latn-UZ" sz="4114" b="1" i="1" dirty="0">
                <a:latin typeface="Arial Narrow" panose="020B0606020202030204" pitchFamily="34" charset="0"/>
              </a:rPr>
              <a:t> mashgʻulot</a:t>
            </a:r>
            <a:r>
              <a:rPr lang="uz-Latn-UZ" sz="4114" b="1" dirty="0">
                <a:latin typeface="Arial Narrow" panose="020B0606020202030204" pitchFamily="34" charset="0"/>
              </a:rPr>
              <a:t>)</a:t>
            </a:r>
            <a:endParaRPr lang="ru-RU" sz="4114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6"/>
          <p:cNvSpPr txBox="1">
            <a:spLocks noGrp="1"/>
          </p:cNvSpPr>
          <p:nvPr>
            <p:ph type="title"/>
          </p:nvPr>
        </p:nvSpPr>
        <p:spPr>
          <a:xfrm>
            <a:off x="1451429" y="1357690"/>
            <a:ext cx="11581163" cy="721545"/>
          </a:xfrm>
          <a:prstGeom prst="rect">
            <a:avLst/>
          </a:prstGeom>
        </p:spPr>
        <p:txBody>
          <a:bodyPr spcFirstLastPara="1" vert="horz" wrap="square" lIns="137089" tIns="137089" rIns="137089" bIns="137089" rtlCol="0" anchor="ctr" anchorCtr="0">
            <a:noAutofit/>
          </a:bodyPr>
          <a:lstStyle/>
          <a:p>
            <a:pPr algn="ctr"/>
            <a:r>
              <a:rPr lang="uz-Latn-UZ" sz="5029" b="1" dirty="0">
                <a:solidFill>
                  <a:srgbClr val="002060"/>
                </a:solidFill>
                <a:latin typeface="Arial Narrow" panose="020B0606020202030204" pitchFamily="34" charset="0"/>
              </a:rPr>
              <a:t>Reja:</a:t>
            </a:r>
          </a:p>
        </p:txBody>
      </p:sp>
      <p:grpSp>
        <p:nvGrpSpPr>
          <p:cNvPr id="653" name="Google Shape;653;p26"/>
          <p:cNvGrpSpPr/>
          <p:nvPr/>
        </p:nvGrpSpPr>
        <p:grpSpPr>
          <a:xfrm>
            <a:off x="701083" y="2149253"/>
            <a:ext cx="6429250" cy="1990928"/>
            <a:chOff x="710274" y="1456476"/>
            <a:chExt cx="3703926" cy="1132200"/>
          </a:xfrm>
        </p:grpSpPr>
        <p:sp>
          <p:nvSpPr>
            <p:cNvPr id="654" name="Google Shape;654;p26"/>
            <p:cNvSpPr/>
            <p:nvPr/>
          </p:nvSpPr>
          <p:spPr>
            <a:xfrm>
              <a:off x="1364700" y="1531938"/>
              <a:ext cx="3049500" cy="981300"/>
            </a:xfrm>
            <a:prstGeom prst="homePlate">
              <a:avLst>
                <a:gd name="adj" fmla="val 29403"/>
              </a:avLst>
            </a:prstGeom>
            <a:noFill/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5" name="Google Shape;655;p26"/>
            <p:cNvSpPr/>
            <p:nvPr/>
          </p:nvSpPr>
          <p:spPr>
            <a:xfrm>
              <a:off x="710274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66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6" name="Google Shape;656;p26"/>
            <p:cNvSpPr/>
            <p:nvPr/>
          </p:nvSpPr>
          <p:spPr>
            <a:xfrm>
              <a:off x="883425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7" name="Google Shape;657;p26"/>
            <p:cNvSpPr txBox="1"/>
            <p:nvPr/>
          </p:nvSpPr>
          <p:spPr>
            <a:xfrm>
              <a:off x="2017372" y="1531938"/>
              <a:ext cx="2190955" cy="910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/>
              <a:r>
                <a:rPr lang="uz-Latn-UZ" sz="2133" b="1" dirty="0">
                  <a:latin typeface="Arial Narrow" panose="020B0606020202030204" pitchFamily="34" charset="0"/>
                </a:rPr>
                <a:t>Kimyo</a:t>
              </a:r>
              <a:r>
                <a:rPr lang="uz-Cyrl-UZ" sz="2133" b="1" dirty="0">
                  <a:latin typeface="Arial Narrow" panose="020B0606020202030204" pitchFamily="34" charset="0"/>
                </a:rPr>
                <a:t>dan xalqaro “</a:t>
              </a:r>
              <a:r>
                <a:rPr lang="uz-Latn-UZ" sz="2133" b="1" dirty="0">
                  <a:latin typeface="Arial Narrow" panose="020B0606020202030204" pitchFamily="34" charset="0"/>
                </a:rPr>
                <a:t>Mendeleyev olimpiadasi</a:t>
              </a:r>
              <a:r>
                <a:rPr lang="uz-Cyrl-UZ" sz="2133" b="1" dirty="0">
                  <a:latin typeface="Arial Narrow" panose="020B0606020202030204" pitchFamily="34" charset="0"/>
                </a:rPr>
                <a:t>” tanlovi</a:t>
              </a:r>
              <a:r>
                <a:rPr lang="uz-Latn-UZ" sz="2133" b="1" dirty="0">
                  <a:latin typeface="Arial Narrow" panose="020B0606020202030204" pitchFamily="34" charset="0"/>
                </a:rPr>
                <a:t>.</a:t>
              </a:r>
              <a:endParaRPr lang="ru-RU" sz="2133" b="1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59" name="Google Shape;659;p26"/>
          <p:cNvGrpSpPr/>
          <p:nvPr/>
        </p:nvGrpSpPr>
        <p:grpSpPr>
          <a:xfrm>
            <a:off x="6623563" y="3207518"/>
            <a:ext cx="6429526" cy="1990928"/>
            <a:chOff x="710274" y="3077051"/>
            <a:chExt cx="3704085" cy="1132200"/>
          </a:xfrm>
        </p:grpSpPr>
        <p:sp>
          <p:nvSpPr>
            <p:cNvPr id="660" name="Google Shape;660;p26"/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1" name="Google Shape;661;p26"/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2" name="Google Shape;662;p26"/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3" name="Google Shape;663;p26"/>
            <p:cNvSpPr txBox="1"/>
            <p:nvPr/>
          </p:nvSpPr>
          <p:spPr>
            <a:xfrm>
              <a:off x="2017372" y="3276343"/>
              <a:ext cx="2184089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/>
              <a:r>
                <a:rPr lang="uz-Latn-UZ" sz="2133" b="1" dirty="0">
                  <a:latin typeface="Arial Narrow" panose="020B0606020202030204" pitchFamily="34" charset="0"/>
                </a:rPr>
                <a:t>Olimpiada mavzulari bo‘yicha chuqurlashtirilgan darslar tashkil etish.</a:t>
              </a:r>
              <a:endParaRPr sz="2133" b="1" dirty="0">
                <a:latin typeface="Arial Narrow" panose="020B0606020202030204" pitchFamily="34" charset="0"/>
                <a:sym typeface="Roboto"/>
              </a:endParaRPr>
            </a:p>
          </p:txBody>
        </p:sp>
      </p:grpSp>
      <p:grpSp>
        <p:nvGrpSpPr>
          <p:cNvPr id="669" name="Google Shape;669;p26"/>
          <p:cNvGrpSpPr/>
          <p:nvPr/>
        </p:nvGrpSpPr>
        <p:grpSpPr>
          <a:xfrm>
            <a:off x="1451428" y="5257567"/>
            <a:ext cx="706571" cy="715061"/>
            <a:chOff x="2497275" y="2744159"/>
            <a:chExt cx="370930" cy="370549"/>
          </a:xfrm>
        </p:grpSpPr>
        <p:sp>
          <p:nvSpPr>
            <p:cNvPr id="670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1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2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3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4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5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680" name="Google Shape;680;p26"/>
          <p:cNvGrpSpPr/>
          <p:nvPr/>
        </p:nvGrpSpPr>
        <p:grpSpPr>
          <a:xfrm>
            <a:off x="1509486" y="2862343"/>
            <a:ext cx="614083" cy="497715"/>
            <a:chOff x="5220616" y="2791061"/>
            <a:chExt cx="373185" cy="302466"/>
          </a:xfrm>
        </p:grpSpPr>
        <p:sp>
          <p:nvSpPr>
            <p:cNvPr id="681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2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3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4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5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6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7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8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9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0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1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2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3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4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5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6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7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8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86" name="Google Shape;680;p26"/>
          <p:cNvGrpSpPr/>
          <p:nvPr/>
        </p:nvGrpSpPr>
        <p:grpSpPr>
          <a:xfrm>
            <a:off x="7536795" y="3954122"/>
            <a:ext cx="614083" cy="497715"/>
            <a:chOff x="5220616" y="2791061"/>
            <a:chExt cx="373185" cy="302466"/>
          </a:xfrm>
        </p:grpSpPr>
        <p:sp>
          <p:nvSpPr>
            <p:cNvPr id="87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88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89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0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1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2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3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4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5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6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7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8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9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0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1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2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3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4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105" name="Google Shape;669;p26"/>
          <p:cNvGrpSpPr/>
          <p:nvPr/>
        </p:nvGrpSpPr>
        <p:grpSpPr>
          <a:xfrm>
            <a:off x="8150878" y="5215255"/>
            <a:ext cx="706571" cy="715061"/>
            <a:chOff x="2497275" y="2744159"/>
            <a:chExt cx="370930" cy="370549"/>
          </a:xfrm>
        </p:grpSpPr>
        <p:sp>
          <p:nvSpPr>
            <p:cNvPr id="106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7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8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9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10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11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pic>
        <p:nvPicPr>
          <p:cNvPr id="11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2535"/>
            <a:ext cx="14630400" cy="1103086"/>
          </a:xfrm>
          <a:prstGeom prst="rect">
            <a:avLst/>
          </a:prstGeom>
        </p:spPr>
      </p:pic>
      <p:pic>
        <p:nvPicPr>
          <p:cNvPr id="113" name="Рисунок 11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14" name="Рисунок 11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456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70857" y="2721429"/>
            <a:ext cx="1283062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4000" dirty="0">
                <a:latin typeface="Arial Narrow" panose="020B0606020202030204" pitchFamily="34" charset="0"/>
              </a:rPr>
              <a:t>Olimpiadada ishlatiladigan test va masala yechish usullarini qanday tahlil qilasiz?</a:t>
            </a:r>
            <a:endParaRPr lang="ru-RU" sz="4000" dirty="0">
              <a:latin typeface="Arial Narrow" panose="020B0606020202030204" pitchFamily="34" charset="0"/>
            </a:endParaRPr>
          </a:p>
          <a:p>
            <a:r>
              <a:rPr lang="uz-Cyrl-UZ" sz="4000" dirty="0">
                <a:latin typeface="Arial Narrow" panose="020B0606020202030204" pitchFamily="34" charset="0"/>
              </a:rPr>
              <a:t>Tayyorlov mash</a:t>
            </a:r>
            <a:r>
              <a:rPr lang="az-Latn-AZ" sz="4000" dirty="0">
                <a:latin typeface="Arial Narrow" panose="020B0606020202030204" pitchFamily="34" charset="0"/>
              </a:rPr>
              <a:t>g‘</a:t>
            </a:r>
            <a:r>
              <a:rPr lang="uz-Cyrl-UZ" sz="4000" dirty="0">
                <a:latin typeface="Arial Narrow" panose="020B0606020202030204" pitchFamily="34" charset="0"/>
              </a:rPr>
              <a:t>ulotlarida individual yondashuvni qanday amalga oshirish mumkin?</a:t>
            </a:r>
            <a:r>
              <a:rPr lang="uz-Cyrl-UZ" sz="4000" b="1" dirty="0">
                <a:latin typeface="Arial Narrow" panose="020B0606020202030204" pitchFamily="34" charset="0"/>
              </a:rPr>
              <a:t> </a:t>
            </a:r>
            <a:endParaRPr lang="ru-RU" sz="40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60805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93790" y="2538532"/>
            <a:ext cx="6608564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550"/>
              </a:lnSpc>
              <a:spcBef>
                <a:spcPct val="0"/>
              </a:spcBef>
            </a:pPr>
            <a:r>
              <a:rPr lang="en-US" sz="5029" b="1" dirty="0">
                <a:solidFill>
                  <a:srgbClr val="002060"/>
                </a:solidFill>
                <a:latin typeface="Arial Narrow" panose="020B0606020202030204" pitchFamily="34" charset="0"/>
                <a:ea typeface="+mj-ea"/>
                <a:cs typeface="+mj-cs"/>
              </a:rPr>
              <a:t>Mendeleyev olimpiadasi</a:t>
            </a:r>
          </a:p>
        </p:txBody>
      </p:sp>
      <p:sp>
        <p:nvSpPr>
          <p:cNvPr id="4" name="Text 1"/>
          <p:cNvSpPr/>
          <p:nvPr/>
        </p:nvSpPr>
        <p:spPr>
          <a:xfrm>
            <a:off x="793790" y="3587472"/>
            <a:ext cx="7556421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32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Mendeleyev olimpiadasi – kimyo fanidan </a:t>
            </a:r>
            <a:r>
              <a:rPr lang="az-Latn-AZ" sz="32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o‘</a:t>
            </a:r>
            <a:r>
              <a:rPr lang="uz-Cyrl-UZ" sz="32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tkaziladigan nufuzli xalqaro musobaqadir. Ushbu olimpiada kimyo sohasida bilim va k</a:t>
            </a:r>
            <a:r>
              <a:rPr lang="az-Latn-AZ" sz="32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o‘</a:t>
            </a:r>
            <a:r>
              <a:rPr lang="uz-Cyrl-UZ" sz="32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nikmalarni baholash, ilmiy tadqiqotlarni ra</a:t>
            </a:r>
            <a:r>
              <a:rPr lang="az-Latn-AZ" sz="32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g‘</a:t>
            </a:r>
            <a:r>
              <a:rPr lang="uz-Cyrl-UZ" sz="32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batlantirish va </a:t>
            </a:r>
            <a:r>
              <a:rPr lang="az-Latn-AZ" sz="32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o‘</a:t>
            </a:r>
            <a:r>
              <a:rPr lang="uz-Cyrl-UZ" sz="32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quvchilarni kimyo faniga b</a:t>
            </a:r>
            <a:r>
              <a:rPr lang="az-Latn-AZ" sz="32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o‘</a:t>
            </a:r>
            <a:r>
              <a:rPr lang="uz-Cyrl-UZ" sz="32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lgan qiziqishlarini oshirishga qaratilgan.</a:t>
            </a:r>
            <a:endParaRPr lang="uz-Cyrl-UZ" sz="3200" dirty="0">
              <a:latin typeface="Arial Narrow" panose="020B0606020202030204" pitchFamily="34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793790" y="5311140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1026" name="Picture 2" descr="Медали «55-я Международная Менделеевская Олимпиада по Химии» на ...">
            <a:extLst>
              <a:ext uri="{FF2B5EF4-FFF2-40B4-BE49-F238E27FC236}">
                <a16:creationId xmlns:a16="http://schemas.microsoft.com/office/drawing/2014/main" id="{A1812ABE-A849-42D9-AF9D-C022D44BA2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8568" y="844827"/>
            <a:ext cx="6441832" cy="6571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Graphic 2">
            <a:extLst>
              <a:ext uri="{FF2B5EF4-FFF2-40B4-BE49-F238E27FC236}">
                <a16:creationId xmlns:a16="http://schemas.microsoft.com/office/drawing/2014/main" id="{C38DDCD6-1C73-4A3A-A5E9-EDF8E7BE5A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3B80CA1-045F-4E78-8E3A-4B112BE39B2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3295AA0-B084-4480-BC1F-764C4252FEBD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239917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550"/>
              </a:lnSpc>
              <a:spcBef>
                <a:spcPct val="0"/>
              </a:spcBef>
              <a:buNone/>
            </a:pPr>
            <a:r>
              <a:rPr lang="uz-Cyrl-UZ" sz="5029" b="1" dirty="0">
                <a:solidFill>
                  <a:srgbClr val="002060"/>
                </a:solidFill>
                <a:latin typeface="Arial Narrow" panose="020B0606020202030204" pitchFamily="34" charset="0"/>
                <a:ea typeface="+mj-ea"/>
                <a:cs typeface="+mj-cs"/>
              </a:rPr>
              <a:t>Mendeleyev olimpiadasining tarixi</a:t>
            </a:r>
          </a:p>
        </p:txBody>
      </p:sp>
      <p:sp>
        <p:nvSpPr>
          <p:cNvPr id="4" name="Shape 1"/>
          <p:cNvSpPr/>
          <p:nvPr/>
        </p:nvSpPr>
        <p:spPr>
          <a:xfrm>
            <a:off x="6605111" y="2997637"/>
            <a:ext cx="30480" cy="3991928"/>
          </a:xfrm>
          <a:prstGeom prst="roundRect">
            <a:avLst>
              <a:gd name="adj" fmla="val 111628"/>
            </a:avLst>
          </a:prstGeom>
          <a:solidFill>
            <a:srgbClr val="CFD2D8"/>
          </a:solidFill>
          <a:ln/>
        </p:spPr>
      </p:sp>
      <p:sp>
        <p:nvSpPr>
          <p:cNvPr id="5" name="Shape 2"/>
          <p:cNvSpPr/>
          <p:nvPr/>
        </p:nvSpPr>
        <p:spPr>
          <a:xfrm>
            <a:off x="6845022" y="3492698"/>
            <a:ext cx="793790" cy="30480"/>
          </a:xfrm>
          <a:prstGeom prst="roundRect">
            <a:avLst>
              <a:gd name="adj" fmla="val 111628"/>
            </a:avLst>
          </a:prstGeom>
          <a:solidFill>
            <a:srgbClr val="CFD2D8"/>
          </a:solidFill>
          <a:ln/>
        </p:spPr>
      </p:sp>
      <p:sp>
        <p:nvSpPr>
          <p:cNvPr id="6" name="Shape 3"/>
          <p:cNvSpPr/>
          <p:nvPr/>
        </p:nvSpPr>
        <p:spPr>
          <a:xfrm>
            <a:off x="6365200" y="3252787"/>
            <a:ext cx="510302" cy="510302"/>
          </a:xfrm>
          <a:prstGeom prst="roundRect">
            <a:avLst>
              <a:gd name="adj" fmla="val 6667"/>
            </a:avLst>
          </a:prstGeom>
          <a:solidFill>
            <a:srgbClr val="E9ECF2"/>
          </a:solidFill>
          <a:ln/>
        </p:spPr>
      </p:sp>
      <p:sp>
        <p:nvSpPr>
          <p:cNvPr id="7" name="Text 4"/>
          <p:cNvSpPr/>
          <p:nvPr/>
        </p:nvSpPr>
        <p:spPr>
          <a:xfrm>
            <a:off x="6550223" y="3337798"/>
            <a:ext cx="140256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1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7867888" y="3224451"/>
            <a:ext cx="596872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Mendeleyev olimpiadasi birinchi marta 1992 yilda Rossiyada tashkil etilgan.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9" name="Shape 6"/>
          <p:cNvSpPr/>
          <p:nvPr/>
        </p:nvSpPr>
        <p:spPr>
          <a:xfrm>
            <a:off x="6845022" y="4898946"/>
            <a:ext cx="793790" cy="30480"/>
          </a:xfrm>
          <a:prstGeom prst="roundRect">
            <a:avLst>
              <a:gd name="adj" fmla="val 111628"/>
            </a:avLst>
          </a:prstGeom>
          <a:solidFill>
            <a:srgbClr val="CFD2D8"/>
          </a:solidFill>
          <a:ln/>
        </p:spPr>
      </p:sp>
      <p:sp>
        <p:nvSpPr>
          <p:cNvPr id="10" name="Shape 7"/>
          <p:cNvSpPr/>
          <p:nvPr/>
        </p:nvSpPr>
        <p:spPr>
          <a:xfrm>
            <a:off x="6365200" y="4659035"/>
            <a:ext cx="510302" cy="510302"/>
          </a:xfrm>
          <a:prstGeom prst="roundRect">
            <a:avLst>
              <a:gd name="adj" fmla="val 6667"/>
            </a:avLst>
          </a:prstGeom>
          <a:solidFill>
            <a:srgbClr val="E9ECF2"/>
          </a:solidFill>
          <a:ln/>
        </p:spPr>
      </p:sp>
      <p:sp>
        <p:nvSpPr>
          <p:cNvPr id="11" name="Text 8"/>
          <p:cNvSpPr/>
          <p:nvPr/>
        </p:nvSpPr>
        <p:spPr>
          <a:xfrm>
            <a:off x="6526411" y="4744045"/>
            <a:ext cx="187881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2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7867888" y="4630698"/>
            <a:ext cx="596872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Olimpiada tezda mashhurlikka erishib, 1993 yildan boshlab dunyoning turli mamlakatlarida o‘tkazila boshlandi.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13" name="Shape 10"/>
          <p:cNvSpPr/>
          <p:nvPr/>
        </p:nvSpPr>
        <p:spPr>
          <a:xfrm>
            <a:off x="6845022" y="6305193"/>
            <a:ext cx="793790" cy="30480"/>
          </a:xfrm>
          <a:prstGeom prst="roundRect">
            <a:avLst>
              <a:gd name="adj" fmla="val 111628"/>
            </a:avLst>
          </a:prstGeom>
          <a:solidFill>
            <a:srgbClr val="CFD2D8"/>
          </a:solidFill>
          <a:ln/>
        </p:spPr>
      </p:sp>
      <p:sp>
        <p:nvSpPr>
          <p:cNvPr id="14" name="Shape 11"/>
          <p:cNvSpPr/>
          <p:nvPr/>
        </p:nvSpPr>
        <p:spPr>
          <a:xfrm>
            <a:off x="6365200" y="6065282"/>
            <a:ext cx="510302" cy="510302"/>
          </a:xfrm>
          <a:prstGeom prst="roundRect">
            <a:avLst>
              <a:gd name="adj" fmla="val 6667"/>
            </a:avLst>
          </a:prstGeom>
          <a:solidFill>
            <a:srgbClr val="E9ECF2"/>
          </a:solidFill>
          <a:ln/>
        </p:spPr>
      </p:sp>
      <p:sp>
        <p:nvSpPr>
          <p:cNvPr id="15" name="Text 12"/>
          <p:cNvSpPr/>
          <p:nvPr/>
        </p:nvSpPr>
        <p:spPr>
          <a:xfrm>
            <a:off x="6528435" y="6150293"/>
            <a:ext cx="18371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3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16" name="Text 13"/>
          <p:cNvSpPr/>
          <p:nvPr/>
        </p:nvSpPr>
        <p:spPr>
          <a:xfrm>
            <a:off x="7867888" y="6036945"/>
            <a:ext cx="596872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o‘zbekiston Mendeleyev Olimpiadasida 2000 yildan buyon qatnashmoqda.</a:t>
            </a:r>
            <a:endParaRPr lang="en-US" sz="2800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539960"/>
            <a:ext cx="9507141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algn="ctr">
              <a:lnSpc>
                <a:spcPts val="5550"/>
              </a:lnSpc>
              <a:spcBef>
                <a:spcPct val="0"/>
              </a:spcBef>
            </a:pPr>
            <a:r>
              <a:rPr lang="en-US" sz="5029" b="1" dirty="0">
                <a:solidFill>
                  <a:srgbClr val="002060"/>
                </a:solidFill>
                <a:latin typeface="Arial Narrow" panose="020B0606020202030204" pitchFamily="34" charset="0"/>
                <a:ea typeface="+mj-ea"/>
                <a:cs typeface="+mj-cs"/>
              </a:rPr>
              <a:t>Olimpiadaning tashkiliy tuzilmasi</a:t>
            </a:r>
          </a:p>
        </p:txBody>
      </p:sp>
      <p:sp>
        <p:nvSpPr>
          <p:cNvPr id="3" name="Text 1"/>
          <p:cNvSpPr/>
          <p:nvPr/>
        </p:nvSpPr>
        <p:spPr>
          <a:xfrm>
            <a:off x="793790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lnSpc>
                <a:spcPts val="2750"/>
              </a:lnSpc>
              <a:buNone/>
            </a:pPr>
            <a:r>
              <a:rPr lang="en-US" sz="2800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Tashkilotchilar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793790" y="4396859"/>
            <a:ext cx="397811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Olimpiadani tashkil etish uchun maxsus komissiya tuziladi.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5332928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lnSpc>
                <a:spcPts val="2750"/>
              </a:lnSpc>
              <a:buNone/>
            </a:pPr>
            <a:r>
              <a:rPr lang="en-US" sz="2800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Ishtirokchilar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332928" y="439685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Olimpiadada dunyoning turli mamlakatlaridan o‘quvchilar ishtirok etishlari mumkin.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9872067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just">
              <a:lnSpc>
                <a:spcPts val="2750"/>
              </a:lnSpc>
            </a:pPr>
            <a:r>
              <a:rPr lang="en-US" sz="2800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Hakamlar </a:t>
            </a:r>
            <a:r>
              <a:rPr lang="en-US" sz="2800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</a:rPr>
              <a:t>Hay</a:t>
            </a:r>
            <a:r>
              <a:rPr lang="uz-Cyrl-UZ" sz="2800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</a:rPr>
              <a:t>’</a:t>
            </a:r>
            <a:r>
              <a:rPr lang="en-US" sz="2800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</a:rPr>
              <a:t>ati</a:t>
            </a:r>
          </a:p>
        </p:txBody>
      </p:sp>
      <p:sp>
        <p:nvSpPr>
          <p:cNvPr id="8" name="Text 6"/>
          <p:cNvSpPr/>
          <p:nvPr/>
        </p:nvSpPr>
        <p:spPr>
          <a:xfrm>
            <a:off x="9872067" y="439685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Olimpiadani baholash uchun tajribali kimyo o‘qituvchilari va olimlardan iborat hakamlar hay'ati tuziladi.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pic>
        <p:nvPicPr>
          <p:cNvPr id="9" name="Graphic 2">
            <a:extLst>
              <a:ext uri="{FF2B5EF4-FFF2-40B4-BE49-F238E27FC236}">
                <a16:creationId xmlns:a16="http://schemas.microsoft.com/office/drawing/2014/main" id="{F2E4A4C9-03D6-48DB-9212-76A707E99F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AE236DD-CC5E-4FD0-BBE1-E8267E2D6C8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380761C-4226-4AB6-AB73-351D79E3D45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4090749"/>
            <a:ext cx="11461433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uz-Cyrl-UZ" sz="5029" b="1" dirty="0">
                <a:solidFill>
                  <a:srgbClr val="002060"/>
                </a:solidFill>
                <a:latin typeface="Arial Narrow" panose="020B0606020202030204" pitchFamily="34" charset="0"/>
                <a:ea typeface="+mj-ea"/>
                <a:cs typeface="+mj-cs"/>
              </a:rPr>
              <a:t>Olimpiadada ishtirok etish uchun talablar</a:t>
            </a:r>
          </a:p>
        </p:txBody>
      </p:sp>
      <p:sp>
        <p:nvSpPr>
          <p:cNvPr id="4" name="Shape 1"/>
          <p:cNvSpPr/>
          <p:nvPr/>
        </p:nvSpPr>
        <p:spPr>
          <a:xfrm>
            <a:off x="793790" y="5394841"/>
            <a:ext cx="396835" cy="396835"/>
          </a:xfrm>
          <a:prstGeom prst="roundRect">
            <a:avLst>
              <a:gd name="adj" fmla="val 8574"/>
            </a:avLst>
          </a:prstGeom>
          <a:solidFill>
            <a:srgbClr val="E9ECF2"/>
          </a:solidFill>
          <a:ln/>
        </p:spPr>
      </p:sp>
      <p:sp>
        <p:nvSpPr>
          <p:cNvPr id="5" name="Text 2"/>
          <p:cNvSpPr/>
          <p:nvPr/>
        </p:nvSpPr>
        <p:spPr>
          <a:xfrm>
            <a:off x="1417439" y="539484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lnSpc>
                <a:spcPts val="2750"/>
              </a:lnSpc>
              <a:buNone/>
            </a:pPr>
            <a:r>
              <a:rPr lang="uz-Cyrl-UZ" sz="280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Yosh chegarasi</a:t>
            </a:r>
            <a:endParaRPr lang="uz-Cyrl-UZ" sz="280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1417439" y="5885259"/>
            <a:ext cx="3572708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uz-Cyrl-U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Olimpiadada 17 yoshgacha b</a:t>
            </a:r>
            <a:r>
              <a:rPr lang="az-Latn-A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o‘</a:t>
            </a:r>
            <a:r>
              <a:rPr lang="uz-Cyrl-U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lgan </a:t>
            </a:r>
            <a:r>
              <a:rPr lang="az-Latn-A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o‘</a:t>
            </a:r>
            <a:r>
              <a:rPr lang="uz-Cyrl-U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quvchilar ishtirok etishlari mumkin.</a:t>
            </a:r>
            <a:endParaRPr lang="uz-Cyrl-UZ" sz="2800" dirty="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5216962" y="5394841"/>
            <a:ext cx="396835" cy="396835"/>
          </a:xfrm>
          <a:prstGeom prst="roundRect">
            <a:avLst>
              <a:gd name="adj" fmla="val 8574"/>
            </a:avLst>
          </a:prstGeom>
          <a:solidFill>
            <a:srgbClr val="E9ECF2"/>
          </a:solidFill>
          <a:ln/>
        </p:spPr>
      </p:sp>
      <p:sp>
        <p:nvSpPr>
          <p:cNvPr id="8" name="Text 5"/>
          <p:cNvSpPr/>
          <p:nvPr/>
        </p:nvSpPr>
        <p:spPr>
          <a:xfrm>
            <a:off x="5840611" y="539484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lnSpc>
                <a:spcPts val="2750"/>
              </a:lnSpc>
              <a:buNone/>
            </a:pPr>
            <a:r>
              <a:rPr lang="uz-Cyrl-UZ" sz="280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Kimyo bilimi</a:t>
            </a:r>
            <a:endParaRPr lang="uz-Cyrl-UZ" sz="2800"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5840611" y="5885259"/>
            <a:ext cx="3572708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uz-Cyrl-U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Ishtirokchilar kimyo fanidan chuqur bilim va k</a:t>
            </a:r>
            <a:r>
              <a:rPr lang="az-Latn-A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o‘</a:t>
            </a:r>
            <a:r>
              <a:rPr lang="uz-Cyrl-U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nikmalarga ega b</a:t>
            </a:r>
            <a:r>
              <a:rPr lang="az-Latn-A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o‘</a:t>
            </a:r>
            <a:r>
              <a:rPr lang="uz-Cyrl-U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lishlari kerak.</a:t>
            </a:r>
            <a:endParaRPr lang="uz-Cyrl-UZ" sz="2800" dirty="0">
              <a:latin typeface="Arial Narrow" panose="020B060602020203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9640133" y="5394841"/>
            <a:ext cx="396835" cy="396835"/>
          </a:xfrm>
          <a:prstGeom prst="roundRect">
            <a:avLst>
              <a:gd name="adj" fmla="val 8574"/>
            </a:avLst>
          </a:prstGeom>
          <a:solidFill>
            <a:srgbClr val="E9ECF2"/>
          </a:solidFill>
          <a:ln/>
        </p:spPr>
      </p:sp>
      <p:sp>
        <p:nvSpPr>
          <p:cNvPr id="11" name="Text 8"/>
          <p:cNvSpPr/>
          <p:nvPr/>
        </p:nvSpPr>
        <p:spPr>
          <a:xfrm>
            <a:off x="10263783" y="539484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lnSpc>
                <a:spcPts val="2750"/>
              </a:lnSpc>
              <a:buNone/>
            </a:pPr>
            <a:r>
              <a:rPr lang="uz-Cyrl-UZ" sz="280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Ingliz tilini bilish</a:t>
            </a:r>
            <a:endParaRPr lang="uz-Cyrl-UZ" sz="2800">
              <a:latin typeface="Arial Narrow" panose="020B0606020202030204" pitchFamily="34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10263783" y="5885259"/>
            <a:ext cx="3572708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uz-Cyrl-UZ" sz="280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Olimpiadaning rasmiy tili – ingliz tili. Ishtirokchilar ingliz tilini bilishlari kerak.</a:t>
            </a:r>
            <a:endParaRPr lang="uz-Cyrl-UZ" sz="280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3091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70295" y="537329"/>
            <a:ext cx="7684413" cy="6105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5029" b="1" dirty="0">
                <a:solidFill>
                  <a:srgbClr val="002060"/>
                </a:solidFill>
                <a:latin typeface="Arial Narrow" panose="020B0606020202030204" pitchFamily="34" charset="0"/>
                <a:ea typeface="+mj-ea"/>
                <a:cs typeface="+mj-cs"/>
              </a:rPr>
              <a:t>Olimpiadani o‘tkazilish tartibi</a:t>
            </a: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0295" y="1440894"/>
            <a:ext cx="977027" cy="156317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440335" y="1636276"/>
            <a:ext cx="2442567" cy="3053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Ro‘yxatga olish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7440335" y="2058829"/>
            <a:ext cx="6506170" cy="6250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Olimpiadada ishtirok etishni istagan o‘quvchilar oldindan ro‘yxatdan o‘tishlari kerak.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0295" y="3004066"/>
            <a:ext cx="977027" cy="156317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440335" y="3199448"/>
            <a:ext cx="2442567" cy="3053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Masala yechish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7440335" y="3622000"/>
            <a:ext cx="6506170" cy="3125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Olimpiada boshlanishida </a:t>
            </a:r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masala yechish</a:t>
            </a:r>
            <a:endParaRPr lang="en-US" sz="2800" dirty="0">
              <a:latin typeface="Arial Narrow" panose="020B0606020202030204" pitchFamily="34" charset="0"/>
            </a:endParaRPr>
          </a:p>
          <a:p>
            <a:pPr marL="0" indent="0" algn="l">
              <a:buNone/>
            </a:pPr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o‘tkaziladi.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0295" y="4567238"/>
            <a:ext cx="977027" cy="1563172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440335" y="4762619"/>
            <a:ext cx="2442567" cy="3053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Amaliy Ish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7440335" y="5185172"/>
            <a:ext cx="6506170" cy="3125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Masala yechish</a:t>
            </a:r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dan so‘ng amaliy ish o‘tkaziladi.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70295" y="6130409"/>
            <a:ext cx="977027" cy="1563172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7440335" y="6325791"/>
            <a:ext cx="2617470" cy="3053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Natijalarni e</a:t>
            </a:r>
            <a:r>
              <a:rPr lang="uz-Cyrl-UZ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‘</a:t>
            </a:r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lon qilish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15" name="Text 8"/>
          <p:cNvSpPr/>
          <p:nvPr/>
        </p:nvSpPr>
        <p:spPr>
          <a:xfrm>
            <a:off x="7440335" y="6748343"/>
            <a:ext cx="6506170" cy="3125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28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Olimpiada yakunlanganidan so‘ng natijalar e’lon qilinadi.</a:t>
            </a:r>
            <a:endParaRPr lang="en-US" sz="2800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704255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450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</a:rPr>
              <a:t>Olimpiada </a:t>
            </a:r>
            <a:r>
              <a:rPr lang="en-US" sz="4450" dirty="0" err="1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</a:rPr>
              <a:t>g‘oliblari</a:t>
            </a:r>
            <a:r>
              <a:rPr lang="en-US" sz="4450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</a:rPr>
              <a:t> </a:t>
            </a:r>
            <a:r>
              <a:rPr lang="en-US" sz="4450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uchun mukofotlar</a:t>
            </a:r>
            <a:endParaRPr lang="en-US" sz="4450" dirty="0">
              <a:latin typeface="Arial Narrow" panose="020B0606020202030204" pitchFamily="34" charset="0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2461974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93790" y="325576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uz-Cyrl-UZ" sz="240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Oltin medal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793790" y="3746183"/>
            <a:ext cx="360807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uz-Cyrl-U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Birinchi </a:t>
            </a:r>
            <a:r>
              <a:rPr lang="az-Latn-A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o‘</a:t>
            </a:r>
            <a:r>
              <a:rPr lang="uz-Cyrl-U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rin egallagan </a:t>
            </a:r>
            <a:r>
              <a:rPr lang="az-Latn-A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o‘</a:t>
            </a:r>
            <a:r>
              <a:rPr lang="uz-Cyrl-U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quvchilarga oltin medal beriladi.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2021" y="2461974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742021" y="325576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uz-Cyrl-UZ" sz="240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Kumush medal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4742021" y="3746183"/>
            <a:ext cx="360818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uz-Cyrl-U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Ikkinchi </a:t>
            </a:r>
            <a:r>
              <a:rPr lang="az-Latn-A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o‘</a:t>
            </a:r>
            <a:r>
              <a:rPr lang="uz-Cyrl-U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rin egallagan </a:t>
            </a:r>
            <a:r>
              <a:rPr lang="az-Latn-A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o‘</a:t>
            </a:r>
            <a:r>
              <a:rPr lang="uz-Cyrl-U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quvchilarga kumush medal beriladi.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790" y="5515332"/>
            <a:ext cx="566976" cy="56697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93790" y="630912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uz-Cyrl-UZ" sz="240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Bronza medal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793790" y="6799540"/>
            <a:ext cx="360807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uz-Cyrl-U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Uchinchi </a:t>
            </a:r>
            <a:r>
              <a:rPr lang="az-Latn-A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o‘</a:t>
            </a:r>
            <a:r>
              <a:rPr lang="uz-Cyrl-U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rin egallagan </a:t>
            </a:r>
            <a:r>
              <a:rPr lang="az-Latn-A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o‘</a:t>
            </a:r>
            <a:r>
              <a:rPr lang="uz-Cyrl-U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quvchilarga bronza medal beriladi.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444109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uz-Cyrl-UZ" sz="4450" dirty="0">
                <a:solidFill>
                  <a:srgbClr val="3257B8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Takliflar</a:t>
            </a:r>
            <a:endParaRPr lang="uz-Cyrl-UZ" sz="4450" dirty="0">
              <a:latin typeface="Arial Narrow" panose="020B060602020203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6280071" y="2315885"/>
            <a:ext cx="3664863" cy="2395657"/>
          </a:xfrm>
          <a:prstGeom prst="roundRect">
            <a:avLst>
              <a:gd name="adj" fmla="val 1420"/>
            </a:avLst>
          </a:prstGeom>
          <a:solidFill>
            <a:srgbClr val="E9ECF2"/>
          </a:solidFill>
          <a:ln/>
        </p:spPr>
      </p:sp>
      <p:sp>
        <p:nvSpPr>
          <p:cNvPr id="5" name="Text 2"/>
          <p:cNvSpPr/>
          <p:nvPr/>
        </p:nvSpPr>
        <p:spPr>
          <a:xfrm>
            <a:off x="6506885" y="254269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buNone/>
            </a:pPr>
            <a:r>
              <a:rPr lang="uz-Cyrl-UZ" sz="240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Imkoniyatlar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6506885" y="3033117"/>
            <a:ext cx="321123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uz-Cyrl-U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Mendeleyev Olimpiadasi </a:t>
            </a:r>
            <a:r>
              <a:rPr lang="az-Latn-A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o‘</a:t>
            </a:r>
            <a:r>
              <a:rPr lang="uz-Cyrl-U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quvchilarga </a:t>
            </a:r>
            <a:r>
              <a:rPr lang="az-Latn-A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o‘</a:t>
            </a:r>
            <a:r>
              <a:rPr lang="uz-Cyrl-U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z bilim va k</a:t>
            </a:r>
            <a:r>
              <a:rPr lang="az-Latn-A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o‘</a:t>
            </a:r>
            <a:r>
              <a:rPr lang="uz-Cyrl-U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nikmalarini namoyish etish imkonini beradi.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10171748" y="2315885"/>
            <a:ext cx="3664863" cy="2395657"/>
          </a:xfrm>
          <a:prstGeom prst="roundRect">
            <a:avLst>
              <a:gd name="adj" fmla="val 1420"/>
            </a:avLst>
          </a:prstGeom>
          <a:solidFill>
            <a:srgbClr val="E9ECF2"/>
          </a:solidFill>
          <a:ln/>
        </p:spPr>
      </p:sp>
      <p:sp>
        <p:nvSpPr>
          <p:cNvPr id="8" name="Text 5"/>
          <p:cNvSpPr/>
          <p:nvPr/>
        </p:nvSpPr>
        <p:spPr>
          <a:xfrm>
            <a:off x="10398562" y="254269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buNone/>
            </a:pPr>
            <a:r>
              <a:rPr lang="uz-Cyrl-UZ" sz="2400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Ra</a:t>
            </a:r>
            <a:r>
              <a:rPr lang="az-Latn-AZ" sz="2400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g‘</a:t>
            </a:r>
            <a:r>
              <a:rPr lang="uz-Cyrl-UZ" sz="2400" dirty="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batlantirish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10398562" y="3033117"/>
            <a:ext cx="321123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uz-Cyrl-U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Olimpiada kimyo faniga b</a:t>
            </a:r>
            <a:r>
              <a:rPr lang="az-Latn-A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o‘</a:t>
            </a:r>
            <a:r>
              <a:rPr lang="uz-Cyrl-U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lgan qiziqishni oshiradi va </a:t>
            </a:r>
            <a:r>
              <a:rPr lang="az-Latn-A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o‘</a:t>
            </a:r>
            <a:r>
              <a:rPr lang="uz-Cyrl-U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quvchilarni ilmiy tadqiqotlarga ra</a:t>
            </a:r>
            <a:r>
              <a:rPr lang="az-Latn-A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g‘</a:t>
            </a:r>
            <a:r>
              <a:rPr lang="uz-Cyrl-UZ" sz="2400" dirty="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batlantiradi.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6280071" y="4938355"/>
            <a:ext cx="7556421" cy="1669852"/>
          </a:xfrm>
          <a:prstGeom prst="roundRect">
            <a:avLst>
              <a:gd name="adj" fmla="val 2038"/>
            </a:avLst>
          </a:prstGeom>
          <a:solidFill>
            <a:srgbClr val="E9ECF2"/>
          </a:solidFill>
          <a:ln/>
        </p:spPr>
      </p:sp>
      <p:sp>
        <p:nvSpPr>
          <p:cNvPr id="11" name="Text 8"/>
          <p:cNvSpPr/>
          <p:nvPr/>
        </p:nvSpPr>
        <p:spPr>
          <a:xfrm>
            <a:off x="6506885" y="516516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buNone/>
            </a:pPr>
            <a:r>
              <a:rPr lang="uz-Cyrl-UZ" sz="2400">
                <a:solidFill>
                  <a:srgbClr val="15213F"/>
                </a:solidFill>
                <a:latin typeface="Arial Narrow" panose="020B0606020202030204" pitchFamily="34" charset="0"/>
                <a:ea typeface="Roboto Slab" pitchFamily="34" charset="-122"/>
                <a:cs typeface="Roboto Slab" pitchFamily="34" charset="-120"/>
              </a:rPr>
              <a:t>Kelajak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6506885" y="5655588"/>
            <a:ext cx="710279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uz-Cyrl-UZ" sz="2400">
                <a:solidFill>
                  <a:srgbClr val="15213F"/>
                </a:solidFill>
                <a:latin typeface="Arial Narrow" panose="020B0606020202030204" pitchFamily="34" charset="0"/>
                <a:ea typeface="Roboto" pitchFamily="34" charset="-122"/>
                <a:cs typeface="Roboto" pitchFamily="34" charset="-120"/>
              </a:rPr>
              <a:t>Kelajakda olimpiadani yanada rivojlantirish va uni xalqaro miqyosda mashhur qilish kerak.</a:t>
            </a:r>
            <a:endParaRPr lang="uz-Cyrl-UZ" sz="240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185511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uz-Cyrl-UZ" sz="4450" b="1" kern="0" spc="-134" dirty="0">
                <a:solidFill>
                  <a:srgbClr val="2C3F42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Kimyo olimpiadalari uchun chuqurlashtirilgan darslarning ahamiyati</a:t>
            </a:r>
          </a:p>
        </p:txBody>
      </p:sp>
      <p:sp>
        <p:nvSpPr>
          <p:cNvPr id="3" name="Text 1"/>
          <p:cNvSpPr/>
          <p:nvPr/>
        </p:nvSpPr>
        <p:spPr>
          <a:xfrm>
            <a:off x="793790" y="417004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uz-Cyrl-UZ" sz="2400" kern="0" spc="-67">
                <a:solidFill>
                  <a:srgbClr val="2C3F42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Ilmiy ko‘nikmalar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793790" y="4751189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uz-Cyrl-UZ" sz="2400" kern="0" spc="-36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Olimpiadalarga tayyorgarlik o‘quvchilarga chuqur ilmiy bilimlar va amaliy ko‘nikmalarni egallashga yordam beradi.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7599521" y="417004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uz-Cyrl-UZ" sz="2400" kern="0" spc="-67">
                <a:solidFill>
                  <a:srgbClr val="2C3F42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Raqobatbardoshlik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7599521" y="4751189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uz-Cyrl-UZ" sz="2400" kern="0" spc="-36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Olimpiadalarga qatnashish o‘quvchilarning intellektual va raqobatbardoshlik ko‘nikmalarini rivojlantirishga yordam beradi.</a:t>
            </a:r>
            <a:endParaRPr lang="uz-Cyrl-UZ" sz="2400">
              <a:latin typeface="Arial Narrow" panose="020B0606020202030204" pitchFamily="34" charset="0"/>
            </a:endParaRP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id="{B7235B31-4A18-4602-BEEA-C5F9779D96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A9FEF09-3296-4689-8545-399B2762F2B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E9AEF41-E178-43DE-8401-E4845C1AEA9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727847"/>
            <a:ext cx="9751933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algn="ctr">
              <a:lnSpc>
                <a:spcPts val="5550"/>
              </a:lnSpc>
              <a:buNone/>
            </a:pPr>
            <a:r>
              <a:rPr lang="en-US" sz="4450" b="1" kern="0" spc="-134" dirty="0">
                <a:solidFill>
                  <a:srgbClr val="2C3F42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Olimpiadalarga tayyorgarlikning ta</a:t>
            </a:r>
            <a:r>
              <a:rPr lang="uz-Cyrl-UZ" sz="4450" b="1" kern="0" spc="-134" dirty="0">
                <a:solidFill>
                  <a:srgbClr val="2C3F42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’</a:t>
            </a:r>
            <a:r>
              <a:rPr lang="en-US" sz="4450" b="1" kern="0" spc="-134" dirty="0">
                <a:solidFill>
                  <a:srgbClr val="2C3F42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siri</a:t>
            </a:r>
          </a:p>
        </p:txBody>
      </p:sp>
      <p:sp>
        <p:nvSpPr>
          <p:cNvPr id="4" name="Shape 1"/>
          <p:cNvSpPr/>
          <p:nvPr/>
        </p:nvSpPr>
        <p:spPr>
          <a:xfrm>
            <a:off x="793790" y="5031938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83456" y="5116949"/>
            <a:ext cx="130969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en-US" sz="2400" kern="0" spc="-80" dirty="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1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1530906" y="503193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buNone/>
            </a:pPr>
            <a:r>
              <a:rPr lang="en-US" sz="2400" kern="0" spc="-67" dirty="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Mustaqil Ish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1530906" y="5522357"/>
            <a:ext cx="3459242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kern="0" spc="-36" dirty="0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 mustaqil ravishda o‘rganish, tadqiq qilish va muammolarni hal qilish ko‘nikmalarini oshiradi.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5216962" y="5031938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5383649" y="5116949"/>
            <a:ext cx="176927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en-US" sz="2400" kern="0" spc="-80" dirty="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2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5954078" y="503193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buNone/>
            </a:pPr>
            <a:r>
              <a:rPr lang="en-US" sz="2400" kern="0" spc="-67" dirty="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Kreativ Fikrlash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5954078" y="5522357"/>
            <a:ext cx="3459242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kern="0" spc="-36" dirty="0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Olimpiada savollariga javob topish o‘quvchilarning kreativ fikrlash va muammolarni nostandart tarzda hal qilish qobiliyatini rivojlantiradi.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2" name="Shape 9"/>
          <p:cNvSpPr/>
          <p:nvPr/>
        </p:nvSpPr>
        <p:spPr>
          <a:xfrm>
            <a:off x="9640133" y="5031938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9803011" y="5116949"/>
            <a:ext cx="184428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en-US" sz="2400" kern="0" spc="-80" dirty="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3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10377249" y="503193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buNone/>
            </a:pPr>
            <a:r>
              <a:rPr lang="en-US" sz="2400" kern="0" spc="-67" dirty="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Ko‘nikmalar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10377249" y="5522357"/>
            <a:ext cx="3459242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kern="0" spc="-36" dirty="0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Olimpiadalarga tayyorgarlik o‘quvchilarga muloqot, vaqtni boshqarish, stressga qarshi turish va boshqa muhim ko‘nikmalarni rivojlantirishga yordam beradi.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802499"/>
            <a:ext cx="11639907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200"/>
              </a:lnSpc>
            </a:pPr>
            <a:r>
              <a:rPr lang="uz-Cyrl-UZ" sz="4450" b="1" kern="0" spc="-134" dirty="0">
                <a:solidFill>
                  <a:srgbClr val="2C3F42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Mustaqil ish va kreativ fikrlashni rivojlantirish</a:t>
            </a:r>
          </a:p>
        </p:txBody>
      </p:sp>
      <p:sp>
        <p:nvSpPr>
          <p:cNvPr id="4" name="Shape 1"/>
          <p:cNvSpPr/>
          <p:nvPr/>
        </p:nvSpPr>
        <p:spPr>
          <a:xfrm>
            <a:off x="793790" y="4851440"/>
            <a:ext cx="4196358" cy="2410897"/>
          </a:xfrm>
          <a:prstGeom prst="roundRect">
            <a:avLst>
              <a:gd name="adj" fmla="val 3952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028224" y="508587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buNone/>
            </a:pPr>
            <a:r>
              <a:rPr lang="uz-Cyrl-UZ" sz="2400" kern="0" spc="-67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Tadqiqot ish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1028224" y="5576292"/>
            <a:ext cx="3727490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uz-Cyrl-UZ" sz="2400" kern="0" spc="-36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 mustaqil ravishda ilmiy ma'lumotlarni topish, tahlil qilish va xulosalar chiqarishni o‘rganadilar.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5216962" y="4851440"/>
            <a:ext cx="4196358" cy="2410897"/>
          </a:xfrm>
          <a:prstGeom prst="roundRect">
            <a:avLst>
              <a:gd name="adj" fmla="val 3952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451396" y="5085874"/>
            <a:ext cx="307824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buNone/>
            </a:pPr>
            <a:r>
              <a:rPr lang="uz-Cyrl-UZ" sz="2400" kern="0" spc="-67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Muammolarni hal qilish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5451396" y="5576292"/>
            <a:ext cx="372749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uz-Cyrl-UZ" sz="2400" kern="0" spc="-36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Olimpiada savollariga javob topish o‘quvchilarning muammolarni aniqlash, tahlil qilish va hal qilish ko‘nikmalarini rivojlantiradi.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9640133" y="4851440"/>
            <a:ext cx="4196358" cy="2410897"/>
          </a:xfrm>
          <a:prstGeom prst="roundRect">
            <a:avLst>
              <a:gd name="adj" fmla="val 3952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9874568" y="508587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buNone/>
            </a:pPr>
            <a:r>
              <a:rPr lang="uz-Cyrl-UZ" sz="2400" kern="0" spc="-67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Kreativ yondashuvlar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9874568" y="5576292"/>
            <a:ext cx="372749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uz-Cyrl-UZ" sz="2400" kern="0" spc="-36" dirty="0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 turli yondashuvlarni qo‘llash, </a:t>
            </a:r>
            <a:r>
              <a:rPr lang="az-Latn-AZ" sz="2400" kern="0" spc="-36" dirty="0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g‘</a:t>
            </a:r>
            <a:r>
              <a:rPr lang="uz-Cyrl-UZ" sz="2400" kern="0" spc="-36" dirty="0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oyalarni yaratish va nostandart echimlarni topishni o‘rganadilar.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29350" y="753428"/>
            <a:ext cx="7658100" cy="13265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200"/>
              </a:lnSpc>
              <a:buNone/>
            </a:pPr>
            <a:r>
              <a:rPr lang="uz-Cyrl-UZ" sz="4450" b="1" kern="0" spc="-134" dirty="0">
                <a:solidFill>
                  <a:srgbClr val="2C3F42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Muammolarni yechish ko‘nikmalarini shakllantirish</a:t>
            </a: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9350" y="2398395"/>
            <a:ext cx="530662" cy="53066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29350" y="3141226"/>
            <a:ext cx="2653427" cy="331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63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Tahlil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6229350" y="3600212"/>
            <a:ext cx="3669863" cy="10186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uz-Cyrl-UZ" sz="2400" kern="0" spc="-33" dirty="0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 muammolarni tushunish, tahlil qilish va muhim ma’lumotlarni ajratib olishni o‘rganadilar.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17587" y="2398395"/>
            <a:ext cx="530662" cy="53066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0217587" y="3141226"/>
            <a:ext cx="2653427" cy="331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63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Strategiya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10217587" y="3600212"/>
            <a:ext cx="3669863" cy="10186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33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 muammolarni hal qilish uchun eng yaxshi strategiyani tanlash va qo‘llashni o‘rganadilar.</a:t>
            </a:r>
            <a:endParaRPr lang="uz-Cyrl-UZ" sz="2400">
              <a:latin typeface="Arial Narrow" panose="020B0606020202030204" pitchFamily="34" charset="0"/>
            </a:endParaRP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29350" y="5255657"/>
            <a:ext cx="530662" cy="530662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229350" y="5998488"/>
            <a:ext cx="2653427" cy="331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63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Yechimlar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6229350" y="6457474"/>
            <a:ext cx="3669863" cy="10186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33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 turli xil yechimlarni ishlab chiqish va eng samarali echimni tanlashni o‘rganadilar.</a:t>
            </a:r>
            <a:endParaRPr lang="uz-Cyrl-UZ" sz="240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858679"/>
            <a:ext cx="7082076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algn="ctr">
              <a:lnSpc>
                <a:spcPts val="5200"/>
              </a:lnSpc>
              <a:buNone/>
            </a:pPr>
            <a:r>
              <a:rPr lang="uz-Cyrl-UZ" sz="4450" b="1" kern="0" spc="-134" dirty="0">
                <a:solidFill>
                  <a:srgbClr val="2C3F42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Olimpiada savollari bilan ishlash</a:t>
            </a:r>
          </a:p>
        </p:txBody>
      </p:sp>
      <p:sp>
        <p:nvSpPr>
          <p:cNvPr id="4" name="Shape 1"/>
          <p:cNvSpPr/>
          <p:nvPr/>
        </p:nvSpPr>
        <p:spPr>
          <a:xfrm>
            <a:off x="6605111" y="1907619"/>
            <a:ext cx="30480" cy="5463183"/>
          </a:xfrm>
          <a:prstGeom prst="roundRect">
            <a:avLst>
              <a:gd name="adj" fmla="val 312558"/>
            </a:avLst>
          </a:prstGeom>
          <a:solidFill>
            <a:srgbClr val="E2C8B5"/>
          </a:solidFill>
          <a:ln/>
        </p:spPr>
      </p:sp>
      <p:sp>
        <p:nvSpPr>
          <p:cNvPr id="5" name="Shape 2"/>
          <p:cNvSpPr/>
          <p:nvPr/>
        </p:nvSpPr>
        <p:spPr>
          <a:xfrm>
            <a:off x="6845022" y="2402681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E2C8B5"/>
          </a:solidFill>
          <a:ln/>
        </p:spPr>
      </p:sp>
      <p:sp>
        <p:nvSpPr>
          <p:cNvPr id="6" name="Shape 3"/>
          <p:cNvSpPr/>
          <p:nvPr/>
        </p:nvSpPr>
        <p:spPr>
          <a:xfrm>
            <a:off x="6365200" y="2162770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554867" y="2247781"/>
            <a:ext cx="130969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uz-Cyrl-UZ" sz="2400" kern="0" spc="-8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1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7867888" y="213443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67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Mashqlar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7867888" y="2624852"/>
            <a:ext cx="596872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36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 turli xil olimpiada savollari ustida mashq qilish orqali tajriba orttiradilar.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6845022" y="4299347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E2C8B5"/>
          </a:solidFill>
          <a:ln/>
        </p:spPr>
      </p:sp>
      <p:sp>
        <p:nvSpPr>
          <p:cNvPr id="11" name="Shape 8"/>
          <p:cNvSpPr/>
          <p:nvPr/>
        </p:nvSpPr>
        <p:spPr>
          <a:xfrm>
            <a:off x="6365200" y="4059436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531888" y="4144447"/>
            <a:ext cx="176927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uz-Cyrl-UZ" sz="2400" kern="0" spc="-8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2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7867888" y="403109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67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Tahlil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7867888" y="4521517"/>
            <a:ext cx="596872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36" dirty="0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To‘</a:t>
            </a:r>
            <a:r>
              <a:rPr lang="az-Latn-AZ" sz="2400" kern="0" spc="-36" dirty="0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g‘</a:t>
            </a:r>
            <a:r>
              <a:rPr lang="uz-Cyrl-UZ" sz="2400" kern="0" spc="-36" dirty="0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ri va noto‘</a:t>
            </a:r>
            <a:r>
              <a:rPr lang="az-Latn-AZ" sz="2400" kern="0" spc="-36" dirty="0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g‘</a:t>
            </a:r>
            <a:r>
              <a:rPr lang="uz-Cyrl-UZ" sz="2400" kern="0" spc="-36" dirty="0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ri javoblar tahlil qilinadi va xatolarni tuzatish usullari o‘rganiladi.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15" name="Shape 12"/>
          <p:cNvSpPr/>
          <p:nvPr/>
        </p:nvSpPr>
        <p:spPr>
          <a:xfrm>
            <a:off x="6845022" y="6196013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E2C8B5"/>
          </a:solidFill>
          <a:ln/>
        </p:spPr>
      </p:sp>
      <p:sp>
        <p:nvSpPr>
          <p:cNvPr id="16" name="Shape 13"/>
          <p:cNvSpPr/>
          <p:nvPr/>
        </p:nvSpPr>
        <p:spPr>
          <a:xfrm>
            <a:off x="6365200" y="5956102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6528078" y="6041112"/>
            <a:ext cx="184428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uz-Cyrl-UZ" sz="2400" kern="0" spc="-8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3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8" name="Text 15"/>
          <p:cNvSpPr/>
          <p:nvPr/>
        </p:nvSpPr>
        <p:spPr>
          <a:xfrm>
            <a:off x="7867888" y="592776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67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Takrorlash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7867888" y="6418183"/>
            <a:ext cx="596872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36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o‘tilgan mavzularni takrorlash va chuqurlashtirish uchun qo‘shimcha mashqlar va testlar bajariladi.</a:t>
            </a:r>
            <a:endParaRPr lang="uz-Cyrl-UZ" sz="240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59473" y="608290"/>
            <a:ext cx="7597854" cy="13804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200"/>
              </a:lnSpc>
            </a:pPr>
            <a:r>
              <a:rPr lang="uz-Cyrl-UZ" sz="4450" b="1" kern="0" spc="-134" dirty="0">
                <a:solidFill>
                  <a:srgbClr val="2C3F42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Eksperimental ko‘nikmalarni takomillashtirish</a:t>
            </a: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9473" y="2319933"/>
            <a:ext cx="1104424" cy="176712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695128" y="2540794"/>
            <a:ext cx="2761178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65" dirty="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Amaliy mash</a:t>
            </a:r>
            <a:r>
              <a:rPr lang="az-Latn-AZ" sz="2400" kern="0" spc="-65" dirty="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g‘</a:t>
            </a:r>
            <a:r>
              <a:rPr lang="uz-Cyrl-UZ" sz="2400" kern="0" spc="-65" dirty="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ulotlar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7695128" y="3018353"/>
            <a:ext cx="6162199" cy="7067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35" dirty="0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 kimyo laboratoriyasida amaliy mash</a:t>
            </a:r>
            <a:r>
              <a:rPr lang="az-Latn-AZ" sz="2400" kern="0" spc="-35" dirty="0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g‘</a:t>
            </a:r>
            <a:r>
              <a:rPr lang="uz-Cyrl-UZ" sz="2400" kern="0" spc="-35" dirty="0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ulotlarni bajarish orqali tajriba orttiradilar.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9473" y="4087058"/>
            <a:ext cx="1104424" cy="176712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695128" y="4307919"/>
            <a:ext cx="2761178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65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Xavfsizlik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7695128" y="4785479"/>
            <a:ext cx="6162199" cy="7067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35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Xavfsizlik qoidalariga rioya qilish va laboratoriya jihozlaridan xavfsiz foydalanish o‘rganiladi.</a:t>
            </a:r>
            <a:endParaRPr lang="uz-Cyrl-UZ" sz="2400">
              <a:latin typeface="Arial Narrow" panose="020B0606020202030204" pitchFamily="34" charset="0"/>
            </a:endParaRP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9473" y="5854184"/>
            <a:ext cx="1104424" cy="176712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695128" y="6075045"/>
            <a:ext cx="2761178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65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Natijalarni tahlil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7695128" y="6552605"/>
            <a:ext cx="6162199" cy="7067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35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Eksperiment natijalarini qayd etish, tahlil qilish va xulosalar chiqarishni o‘rganadilar.</a:t>
            </a:r>
            <a:endParaRPr lang="uz-Cyrl-UZ" sz="240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05683" y="554593"/>
            <a:ext cx="9972913" cy="6300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algn="ctr">
              <a:lnSpc>
                <a:spcPts val="5200"/>
              </a:lnSpc>
              <a:buNone/>
            </a:pPr>
            <a:r>
              <a:rPr lang="en-US" sz="4450" b="1" kern="0" spc="-134" dirty="0">
                <a:solidFill>
                  <a:srgbClr val="2C3F42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Olimpiada </a:t>
            </a:r>
            <a:r>
              <a:rPr lang="uz-Cyrl-UZ" sz="4450" b="1" kern="0" spc="-134" dirty="0">
                <a:solidFill>
                  <a:srgbClr val="2C3F42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g‘oliblari tajribasidan foydalanish</a:t>
            </a: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2423" y="1587818"/>
            <a:ext cx="1635800" cy="148399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61805" y="2320409"/>
            <a:ext cx="97036" cy="4032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uz-Cyrl-UZ" sz="2400" kern="0" spc="-6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1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5029795" y="2172295"/>
            <a:ext cx="2433161" cy="3150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6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G‘oliblarning tajribasi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6" name="Shape 3"/>
          <p:cNvSpPr/>
          <p:nvPr/>
        </p:nvSpPr>
        <p:spPr>
          <a:xfrm>
            <a:off x="4878586" y="3087410"/>
            <a:ext cx="8995767" cy="11430"/>
          </a:xfrm>
          <a:prstGeom prst="roundRect">
            <a:avLst>
              <a:gd name="adj" fmla="val 740878"/>
            </a:avLst>
          </a:prstGeom>
          <a:solidFill>
            <a:srgbClr val="E2C8B5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4583" y="3122176"/>
            <a:ext cx="3271599" cy="1483995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944779" y="3662482"/>
            <a:ext cx="131088" cy="4032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uz-Cyrl-UZ" sz="2400" kern="0" spc="-6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2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9" name="Text 5"/>
          <p:cNvSpPr/>
          <p:nvPr/>
        </p:nvSpPr>
        <p:spPr>
          <a:xfrm>
            <a:off x="5847755" y="3323749"/>
            <a:ext cx="2520196" cy="3150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6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Maslahatlar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0" name="Text 6"/>
          <p:cNvSpPr/>
          <p:nvPr/>
        </p:nvSpPr>
        <p:spPr>
          <a:xfrm>
            <a:off x="5847755" y="3759756"/>
            <a:ext cx="7875389" cy="6448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uz-Cyrl-UZ" sz="2400" kern="0" spc="-32" dirty="0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O‘quvchilarga olimpiada g‘oliblari tomonidan berilgan maslahatlar va tajribalar haqida ma’lumot beriladi.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11" name="Shape 7"/>
          <p:cNvSpPr/>
          <p:nvPr/>
        </p:nvSpPr>
        <p:spPr>
          <a:xfrm>
            <a:off x="5696545" y="4621768"/>
            <a:ext cx="8177808" cy="11430"/>
          </a:xfrm>
          <a:prstGeom prst="roundRect">
            <a:avLst>
              <a:gd name="adj" fmla="val 740878"/>
            </a:avLst>
          </a:prstGeom>
          <a:solidFill>
            <a:srgbClr val="E2C8B5"/>
          </a:solidFill>
          <a:ln/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6623" y="4656534"/>
            <a:ext cx="4907518" cy="1483995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3942040" y="5196840"/>
            <a:ext cx="136565" cy="4032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uz-Cyrl-UZ" sz="2400" kern="0" spc="-6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3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4" name="Text 9"/>
          <p:cNvSpPr/>
          <p:nvPr/>
        </p:nvSpPr>
        <p:spPr>
          <a:xfrm>
            <a:off x="6665714" y="4858107"/>
            <a:ext cx="2520196" cy="3150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6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Strategiyalar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5" name="Text 10"/>
          <p:cNvSpPr/>
          <p:nvPr/>
        </p:nvSpPr>
        <p:spPr>
          <a:xfrm>
            <a:off x="6665714" y="5294114"/>
            <a:ext cx="7057430" cy="6448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32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G‘oliblar qanday tayyorgarlik ko‘rganlari, qanday strategiyani qo‘llaganlari haqida hikoyalar eshitiladi.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6" name="Shape 11"/>
          <p:cNvSpPr/>
          <p:nvPr/>
        </p:nvSpPr>
        <p:spPr>
          <a:xfrm>
            <a:off x="6514505" y="6156127"/>
            <a:ext cx="7359848" cy="11430"/>
          </a:xfrm>
          <a:prstGeom prst="roundRect">
            <a:avLst>
              <a:gd name="adj" fmla="val 740878"/>
            </a:avLst>
          </a:prstGeom>
          <a:solidFill>
            <a:srgbClr val="E2C8B5"/>
          </a:solidFill>
          <a:ln/>
        </p:spPr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664" y="6190893"/>
            <a:ext cx="6543318" cy="1483995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3939421" y="6731198"/>
            <a:ext cx="141684" cy="4032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uz-Cyrl-UZ" sz="2400" kern="0" spc="-6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4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9" name="Text 13"/>
          <p:cNvSpPr/>
          <p:nvPr/>
        </p:nvSpPr>
        <p:spPr>
          <a:xfrm>
            <a:off x="7483554" y="6392466"/>
            <a:ext cx="2520196" cy="3150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6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Motivatsiya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20" name="Text 14"/>
          <p:cNvSpPr/>
          <p:nvPr/>
        </p:nvSpPr>
        <p:spPr>
          <a:xfrm>
            <a:off x="7483554" y="6828473"/>
            <a:ext cx="6239589" cy="6448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32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O‘quvchilarning olimpiadaga bo‘lgan qiziqishini va motivatsiyasini oshirishga yordam beriladi.</a:t>
            </a:r>
            <a:endParaRPr lang="uz-Cyrl-UZ" sz="240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4258" y="897255"/>
            <a:ext cx="12479179" cy="6555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150"/>
              </a:lnSpc>
              <a:buNone/>
            </a:pPr>
            <a:r>
              <a:rPr lang="uz-Cyrl-UZ" sz="4450" b="1" kern="0" spc="-134" dirty="0">
                <a:solidFill>
                  <a:srgbClr val="2C3F42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Chuqurlashtirilgan darslar uchun resurslar va usullar</a:t>
            </a:r>
          </a:p>
        </p:txBody>
      </p:sp>
      <p:sp>
        <p:nvSpPr>
          <p:cNvPr id="3" name="Shape 1"/>
          <p:cNvSpPr/>
          <p:nvPr/>
        </p:nvSpPr>
        <p:spPr>
          <a:xfrm>
            <a:off x="734258" y="1972389"/>
            <a:ext cx="1645206" cy="747355"/>
          </a:xfrm>
          <a:prstGeom prst="roundRect">
            <a:avLst>
              <a:gd name="adj" fmla="val 11791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951667" y="2136219"/>
            <a:ext cx="100965" cy="4195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uz-Cyrl-UZ" sz="2400" kern="0" spc="-62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1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2589252" y="2182177"/>
            <a:ext cx="2042636" cy="327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62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O‘quv materiallari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2484358" y="2710220"/>
            <a:ext cx="11306889" cy="11430"/>
          </a:xfrm>
          <a:prstGeom prst="roundRect">
            <a:avLst>
              <a:gd name="adj" fmla="val 770937"/>
            </a:avLst>
          </a:prstGeom>
          <a:solidFill>
            <a:srgbClr val="E2C8B5"/>
          </a:solidFill>
          <a:ln/>
        </p:spPr>
      </p:sp>
      <p:sp>
        <p:nvSpPr>
          <p:cNvPr id="7" name="Shape 5"/>
          <p:cNvSpPr/>
          <p:nvPr/>
        </p:nvSpPr>
        <p:spPr>
          <a:xfrm>
            <a:off x="734258" y="2824639"/>
            <a:ext cx="3290411" cy="1544479"/>
          </a:xfrm>
          <a:prstGeom prst="roundRect">
            <a:avLst>
              <a:gd name="adj" fmla="val 5705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51667" y="3387090"/>
            <a:ext cx="136446" cy="4195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uz-Cyrl-UZ" sz="2400" kern="0" spc="-62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2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4234458" y="3034427"/>
            <a:ext cx="2622471" cy="327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62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Qo‘llanmalar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4234458" y="3488055"/>
            <a:ext cx="9451896" cy="67127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33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Kimyo fanidan olimpiadalarga tayyorgarlik ko‘rish uchun maxsus qo‘llanmalar va o‘quv materiallari taqdim etiladi.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4129564" y="4359593"/>
            <a:ext cx="9661684" cy="11430"/>
          </a:xfrm>
          <a:prstGeom prst="roundRect">
            <a:avLst>
              <a:gd name="adj" fmla="val 770937"/>
            </a:avLst>
          </a:prstGeom>
          <a:solidFill>
            <a:srgbClr val="E2C8B5"/>
          </a:solidFill>
          <a:ln/>
        </p:spPr>
      </p:sp>
      <p:sp>
        <p:nvSpPr>
          <p:cNvPr id="12" name="Shape 10"/>
          <p:cNvSpPr/>
          <p:nvPr/>
        </p:nvSpPr>
        <p:spPr>
          <a:xfrm>
            <a:off x="734258" y="4474012"/>
            <a:ext cx="4935617" cy="1208842"/>
          </a:xfrm>
          <a:prstGeom prst="roundRect">
            <a:avLst>
              <a:gd name="adj" fmla="val 7289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951667" y="4868585"/>
            <a:ext cx="142161" cy="4195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uz-Cyrl-UZ" sz="2400" kern="0" spc="-62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3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5879663" y="4683800"/>
            <a:ext cx="2622471" cy="327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62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Mashqlar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5879663" y="5137428"/>
            <a:ext cx="6967299" cy="3356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33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Olimpiada savollari bilan ishlash uchun turli xil mashqlar va testlar beriladi.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5774769" y="5673328"/>
            <a:ext cx="8016478" cy="11430"/>
          </a:xfrm>
          <a:prstGeom prst="roundRect">
            <a:avLst>
              <a:gd name="adj" fmla="val 770937"/>
            </a:avLst>
          </a:prstGeom>
          <a:solidFill>
            <a:srgbClr val="E2C8B5"/>
          </a:solidFill>
          <a:ln/>
        </p:spPr>
      </p:sp>
      <p:sp>
        <p:nvSpPr>
          <p:cNvPr id="17" name="Shape 15"/>
          <p:cNvSpPr/>
          <p:nvPr/>
        </p:nvSpPr>
        <p:spPr>
          <a:xfrm>
            <a:off x="734258" y="5787747"/>
            <a:ext cx="6580942" cy="1544479"/>
          </a:xfrm>
          <a:prstGeom prst="roundRect">
            <a:avLst>
              <a:gd name="adj" fmla="val 5705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51667" y="6350198"/>
            <a:ext cx="147399" cy="4195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uz-Cyrl-UZ" sz="2400" kern="0" spc="-62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4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7524988" y="5997535"/>
            <a:ext cx="2622471" cy="327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uz-Cyrl-UZ" sz="2400" kern="0" spc="-62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Onlayn resurslar</a:t>
            </a:r>
            <a:endParaRPr lang="uz-Cyrl-UZ" sz="2400">
              <a:latin typeface="Arial Narrow" panose="020B060602020203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7524988" y="6451163"/>
            <a:ext cx="6161365" cy="67127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uz-Cyrl-UZ" sz="2400" kern="0" spc="-33" dirty="0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O‘quvchilarga onlayn platformalar, ma’lumot bazalari va boshqa onlayn resurslardan foydalanish imkoniyati taqdim etiladi.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354722" y="1293161"/>
            <a:ext cx="7713821" cy="12768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000"/>
              </a:lnSpc>
              <a:buNone/>
            </a:pPr>
            <a:r>
              <a:rPr lang="en-US" sz="4450" b="1" kern="0" spc="-134" dirty="0" err="1">
                <a:solidFill>
                  <a:srgbClr val="2C3F42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Davom</a:t>
            </a:r>
            <a:r>
              <a:rPr lang="en-US" sz="4450" b="1" kern="0" spc="-134" dirty="0">
                <a:solidFill>
                  <a:srgbClr val="2C3F42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 </a:t>
            </a:r>
            <a:r>
              <a:rPr lang="en-US" sz="4450" b="1" kern="0" spc="-134" dirty="0" err="1">
                <a:solidFill>
                  <a:srgbClr val="2C3F42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etish</a:t>
            </a:r>
            <a:r>
              <a:rPr lang="en-US" sz="4450" b="1" kern="0" spc="-134" dirty="0">
                <a:solidFill>
                  <a:srgbClr val="2C3F42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 va </a:t>
            </a:r>
            <a:r>
              <a:rPr lang="en-US" sz="4450" b="1" kern="0" spc="-134" dirty="0" err="1">
                <a:solidFill>
                  <a:srgbClr val="2C3F42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natijalarni</a:t>
            </a:r>
            <a:r>
              <a:rPr lang="en-US" sz="4450" b="1" kern="0" spc="-134" dirty="0">
                <a:solidFill>
                  <a:srgbClr val="2C3F42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 </a:t>
            </a:r>
            <a:r>
              <a:rPr lang="en-US" sz="4450" b="1" kern="0" spc="-134" dirty="0" err="1">
                <a:solidFill>
                  <a:srgbClr val="2C3F42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tahlil</a:t>
            </a:r>
            <a:r>
              <a:rPr lang="en-US" sz="4450" b="1" kern="0" spc="-134" dirty="0">
                <a:solidFill>
                  <a:srgbClr val="2C3F42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 qilish</a:t>
            </a:r>
          </a:p>
        </p:txBody>
      </p:sp>
      <p:sp>
        <p:nvSpPr>
          <p:cNvPr id="4" name="Text 1"/>
          <p:cNvSpPr/>
          <p:nvPr/>
        </p:nvSpPr>
        <p:spPr>
          <a:xfrm>
            <a:off x="6201489" y="2248257"/>
            <a:ext cx="3703677" cy="6741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300"/>
              </a:lnSpc>
              <a:buNone/>
            </a:pPr>
            <a:r>
              <a:rPr lang="en-US" sz="5300" kern="0" spc="-159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1</a:t>
            </a:r>
            <a:endParaRPr lang="en-US" sz="5300" dirty="0"/>
          </a:p>
        </p:txBody>
      </p:sp>
      <p:sp>
        <p:nvSpPr>
          <p:cNvPr id="5" name="Text 2"/>
          <p:cNvSpPr/>
          <p:nvPr/>
        </p:nvSpPr>
        <p:spPr>
          <a:xfrm>
            <a:off x="6776323" y="3177778"/>
            <a:ext cx="2553891" cy="3192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uz-Cyrl-UZ" sz="2400" kern="0" spc="-60" dirty="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Baholash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6201489" y="3619500"/>
            <a:ext cx="3703677" cy="980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uz-Cyrl-UZ" sz="2400" kern="0" spc="-32" dirty="0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O‘quvchilarning bilim darajasi muntazam ravishda baholanadi va natijalar tahlil qilinadi.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10211633" y="2248257"/>
            <a:ext cx="3703677" cy="6741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300"/>
              </a:lnSpc>
              <a:buNone/>
            </a:pPr>
            <a:r>
              <a:rPr lang="en-US" sz="5300" kern="0" spc="-159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2</a:t>
            </a:r>
            <a:endParaRPr lang="en-US" sz="5300" dirty="0"/>
          </a:p>
        </p:txBody>
      </p:sp>
      <p:sp>
        <p:nvSpPr>
          <p:cNvPr id="8" name="Text 5"/>
          <p:cNvSpPr/>
          <p:nvPr/>
        </p:nvSpPr>
        <p:spPr>
          <a:xfrm>
            <a:off x="10786467" y="3177778"/>
            <a:ext cx="2553891" cy="3192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uz-Cyrl-UZ" sz="2400" kern="0" spc="-60" dirty="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Takomillashtirish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10211633" y="3619500"/>
            <a:ext cx="3703677" cy="980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uz-Cyrl-UZ" sz="2400" kern="0" spc="-32" dirty="0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Baholash natijalariga asoslanib, darslarning mazmuni va usullari takomillashtiriladi.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6201489" y="5315069"/>
            <a:ext cx="3703677" cy="6741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uz-Cyrl-UZ" sz="2400" kern="0" spc="-159" dirty="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3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6776323" y="6244590"/>
            <a:ext cx="2553891" cy="3192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buNone/>
            </a:pPr>
            <a:r>
              <a:rPr lang="uz-Cyrl-UZ" sz="2400" kern="0" spc="-60" dirty="0">
                <a:solidFill>
                  <a:srgbClr val="2B2E3C"/>
                </a:solidFill>
                <a:latin typeface="Arial Narrow" panose="020B0606020202030204" pitchFamily="34" charset="0"/>
                <a:ea typeface="Bitter Medium" pitchFamily="34" charset="-122"/>
                <a:cs typeface="Bitter Medium" pitchFamily="34" charset="-120"/>
              </a:rPr>
              <a:t>Motivatsiya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6201489" y="6686312"/>
            <a:ext cx="3703677" cy="980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uz-Cyrl-UZ" sz="2400" kern="0" spc="-32" dirty="0">
                <a:solidFill>
                  <a:srgbClr val="2B2E3C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Muvaffaqiyatli o‘quvchilar rag‘batlantiriladi va boshqa o‘quvchilar uchun namuna bo‘ladi.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pic>
        <p:nvPicPr>
          <p:cNvPr id="2052" name="Picture 4" descr="fan olimpiadalari, hilola umarova, maktabgacha va maktab ta’limi vazirligi, xalq ta’limi">
            <a:extLst>
              <a:ext uri="{FF2B5EF4-FFF2-40B4-BE49-F238E27FC236}">
                <a16:creationId xmlns:a16="http://schemas.microsoft.com/office/drawing/2014/main" id="{C40F6903-65C0-4FFB-8293-17159047BD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90" y="1060705"/>
            <a:ext cx="5748932" cy="6175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Graphic 2">
            <a:extLst>
              <a:ext uri="{FF2B5EF4-FFF2-40B4-BE49-F238E27FC236}">
                <a16:creationId xmlns:a16="http://schemas.microsoft.com/office/drawing/2014/main" id="{06C245F6-A4E5-4CBB-A5FB-C0117D94B8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6E9E1D22-E81D-4635-922D-F8869A176E1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B0954163-45F3-456D-A1B4-5B82DB12D938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70857" y="2721429"/>
            <a:ext cx="1283062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200" b="1" dirty="0">
                <a:latin typeface="Arial Narrow" panose="020B0606020202030204" pitchFamily="34" charset="0"/>
              </a:rPr>
              <a:t>1-guruh uchun topshiriq</a:t>
            </a:r>
            <a:r>
              <a:rPr lang="uz-Cyrl-UZ" sz="3200" dirty="0">
                <a:latin typeface="Arial Narrow" panose="020B0606020202030204" pitchFamily="34" charset="0"/>
              </a:rPr>
              <a:t>. Olimpiada uchun alohida trening dasturi tuzing, unda nazariya, amaliyot va testlarni birlashtiring.</a:t>
            </a:r>
            <a:endParaRPr lang="ru-RU" sz="3200" dirty="0">
              <a:latin typeface="Arial Narrow" panose="020B0606020202030204" pitchFamily="34" charset="0"/>
            </a:endParaRPr>
          </a:p>
          <a:p>
            <a:pPr algn="just"/>
            <a:r>
              <a:rPr lang="uz-Cyrl-UZ" sz="3200" b="1" dirty="0">
                <a:latin typeface="Arial Narrow" panose="020B0606020202030204" pitchFamily="34" charset="0"/>
              </a:rPr>
              <a:t> 2-guruh uchun topshiriq. </a:t>
            </a:r>
            <a:r>
              <a:rPr lang="uz-Cyrl-UZ" sz="3200" dirty="0">
                <a:latin typeface="Arial Narrow" panose="020B0606020202030204" pitchFamily="34" charset="0"/>
              </a:rPr>
              <a:t>Olimpiada testlarini yechish uchun o‘quvchilarga qiyinchilik darajasi o‘sib boruvchi topshiriqlar ketma-ketligini tuzing.</a:t>
            </a:r>
            <a:endParaRPr lang="ru-RU" sz="3200" dirty="0">
              <a:latin typeface="Arial Narrow" panose="020B0606020202030204" pitchFamily="34" charset="0"/>
            </a:endParaRPr>
          </a:p>
          <a:p>
            <a:pPr algn="just"/>
            <a:r>
              <a:rPr lang="uz-Cyrl-UZ" sz="3200" b="1" dirty="0">
                <a:latin typeface="Arial Narrow" panose="020B0606020202030204" pitchFamily="34" charset="0"/>
              </a:rPr>
              <a:t>3-guruh uchun topshiriq.  </a:t>
            </a:r>
            <a:r>
              <a:rPr lang="uz-Cyrl-UZ" sz="3200" dirty="0">
                <a:latin typeface="Arial Narrow" panose="020B0606020202030204" pitchFamily="34" charset="0"/>
              </a:rPr>
              <a:t>Olimpiadada ko‘proq uchraydigan mavzularni tahlil qilib, ularning qiyinlik darajasini aniqlang.</a:t>
            </a:r>
            <a:r>
              <a:rPr lang="uz-Cyrl-UZ" sz="3200" b="1" dirty="0">
                <a:latin typeface="Arial Narrow" panose="020B0606020202030204" pitchFamily="34" charset="0"/>
              </a:rPr>
              <a:t> </a:t>
            </a:r>
            <a:endParaRPr lang="ru-RU" sz="3200" dirty="0">
              <a:latin typeface="Arial Narrow" panose="020B0606020202030204" pitchFamily="34" charset="0"/>
            </a:endParaRPr>
          </a:p>
          <a:p>
            <a:pPr algn="just"/>
            <a:r>
              <a:rPr lang="uz-Cyrl-UZ" sz="3200" b="1" dirty="0">
                <a:latin typeface="Arial Narrow" panose="020B0606020202030204" pitchFamily="34" charset="0"/>
              </a:rPr>
              <a:t>4-guruh uchun topshiriq. </a:t>
            </a:r>
            <a:r>
              <a:rPr lang="uz-Cyrl-UZ" sz="3200" dirty="0">
                <a:latin typeface="Arial Narrow" panose="020B0606020202030204" pitchFamily="34" charset="0"/>
              </a:rPr>
              <a:t>Har bir mavzu bo‘yicha o‘quvchilarni mustaqil ishlashga yo‘naltiruvchi qo‘llanma tayyorlang.</a:t>
            </a:r>
            <a:endParaRPr lang="ru-RU" sz="32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2794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569952" y="1936893"/>
            <a:ext cx="4501552" cy="9787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z-Latn-UZ" sz="2880" dirty="0">
                <a:latin typeface="Arial Narrow" panose="020B0606020202030204" pitchFamily="34" charset="0"/>
                <a:ea typeface="Calibri" panose="020F0502020204030204" pitchFamily="34" charset="0"/>
              </a:rPr>
              <a:t>Muvaffaqiyat zinapoyasiga </a:t>
            </a:r>
            <a:endParaRPr lang="en-US" sz="2880" dirty="0">
              <a:latin typeface="Arial Narrow" panose="020B0606020202030204" pitchFamily="34" charset="0"/>
              <a:ea typeface="Calibri" panose="020F0502020204030204" pitchFamily="34" charset="0"/>
            </a:endParaRPr>
          </a:p>
          <a:p>
            <a:pPr algn="ctr"/>
            <a:r>
              <a:rPr lang="uz-Latn-UZ" sz="2880" dirty="0">
                <a:latin typeface="Arial Narrow" panose="020B0606020202030204" pitchFamily="34" charset="0"/>
                <a:ea typeface="Calibri" panose="020F0502020204030204" pitchFamily="34" charset="0"/>
              </a:rPr>
              <a:t>o‘z yulduzchangizni joylashtiring</a:t>
            </a:r>
            <a:endParaRPr lang="ru-RU" sz="2880" dirty="0">
              <a:latin typeface="Arial Narrow" panose="020B060602020203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4614" y="3074123"/>
            <a:ext cx="5312228" cy="4075612"/>
          </a:xfrm>
          <a:prstGeom prst="rect">
            <a:avLst/>
          </a:prstGeom>
        </p:spPr>
      </p:pic>
      <p:pic>
        <p:nvPicPr>
          <p:cNvPr id="10" name="Graphic 2">
            <a:extLst>
              <a:ext uri="{FF2B5EF4-FFF2-40B4-BE49-F238E27FC236}">
                <a16:creationId xmlns:a16="http://schemas.microsoft.com/office/drawing/2014/main" id="{7E9058E2-D58E-4CE6-966A-E6E661748C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D554297-F632-4EED-BFA9-1EB4B0CEC04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C06F46D-605C-49C9-8DEE-15F7F94E7CD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64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1079</Words>
  <Application>Microsoft Office PowerPoint</Application>
  <PresentationFormat>Произвольный</PresentationFormat>
  <Paragraphs>156</Paragraphs>
  <Slides>21</Slides>
  <Notes>17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Calibri Light</vt:lpstr>
      <vt:lpstr>Arial Narrow</vt:lpstr>
      <vt:lpstr>Arial</vt:lpstr>
      <vt:lpstr>Calibri</vt:lpstr>
      <vt:lpstr>Times New Roman</vt:lpstr>
      <vt:lpstr>Bitter Medium</vt:lpstr>
      <vt:lpstr>Office Theme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User</cp:lastModifiedBy>
  <cp:revision>25</cp:revision>
  <dcterms:created xsi:type="dcterms:W3CDTF">2024-12-29T10:10:54Z</dcterms:created>
  <dcterms:modified xsi:type="dcterms:W3CDTF">2025-01-03T16:54:37Z</dcterms:modified>
</cp:coreProperties>
</file>