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34"/>
  </p:notesMasterIdLst>
  <p:sldIdLst>
    <p:sldId id="350" r:id="rId2"/>
    <p:sldId id="355" r:id="rId3"/>
    <p:sldId id="372" r:id="rId4"/>
    <p:sldId id="256" r:id="rId5"/>
    <p:sldId id="257" r:id="rId6"/>
    <p:sldId id="258" r:id="rId7"/>
    <p:sldId id="259" r:id="rId8"/>
    <p:sldId id="260" r:id="rId9"/>
    <p:sldId id="261" r:id="rId10"/>
    <p:sldId id="262" r:id="rId11"/>
    <p:sldId id="263" r:id="rId12"/>
    <p:sldId id="356" r:id="rId13"/>
    <p:sldId id="357" r:id="rId14"/>
    <p:sldId id="358" r:id="rId15"/>
    <p:sldId id="359" r:id="rId16"/>
    <p:sldId id="360" r:id="rId17"/>
    <p:sldId id="361" r:id="rId18"/>
    <p:sldId id="362" r:id="rId19"/>
    <p:sldId id="363" r:id="rId20"/>
    <p:sldId id="264" r:id="rId21"/>
    <p:sldId id="265" r:id="rId22"/>
    <p:sldId id="364" r:id="rId23"/>
    <p:sldId id="365" r:id="rId24"/>
    <p:sldId id="366" r:id="rId25"/>
    <p:sldId id="367" r:id="rId26"/>
    <p:sldId id="368" r:id="rId27"/>
    <p:sldId id="369" r:id="rId28"/>
    <p:sldId id="370" r:id="rId29"/>
    <p:sldId id="282" r:id="rId30"/>
    <p:sldId id="395" r:id="rId31"/>
    <p:sldId id="371" r:id="rId32"/>
    <p:sldId id="373" r:id="rId33"/>
  </p:sldIdLst>
  <p:sldSz cx="14630400" cy="8229600"/>
  <p:notesSz cx="8229600" cy="14630400"/>
  <p:embeddedFontLst>
    <p:embeddedFont>
      <p:font typeface="Arial Narrow" panose="020B0606020202030204" pitchFamily="34" charset="0"/>
      <p:regular r:id="rId35"/>
      <p:bold r:id="rId36"/>
      <p:italic r:id="rId37"/>
      <p:boldItalic r:id="rId38"/>
    </p:embeddedFont>
    <p:embeddedFont>
      <p:font typeface="Calibri" panose="020F0502020204030204" pitchFamily="34" charset="0"/>
      <p:regular r:id="rId39"/>
      <p:bold r:id="rId40"/>
      <p:italic r:id="rId41"/>
      <p:boldItalic r:id="rId42"/>
    </p:embeddedFont>
    <p:embeddedFont>
      <p:font typeface="Calibri Light" panose="020F0302020204030204" pitchFamily="34" charset="0"/>
      <p:regular r:id="rId43"/>
      <p:italic r:id="rId44"/>
    </p:embeddedFont>
  </p:embeddedFont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96" d="100"/>
          <a:sy n="96" d="100"/>
        </p:scale>
        <p:origin x="378"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5.fntdata"/><Relationship Id="rId21" Type="http://schemas.openxmlformats.org/officeDocument/2006/relationships/slide" Target="slides/slide20.xml"/><Relationship Id="rId34" Type="http://schemas.openxmlformats.org/officeDocument/2006/relationships/notesMaster" Target="notesMasters/notesMaster1.xml"/><Relationship Id="rId42" Type="http://schemas.openxmlformats.org/officeDocument/2006/relationships/font" Target="fonts/font8.fntdata"/><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3.fntdata"/><Relationship Id="rId40" Type="http://schemas.openxmlformats.org/officeDocument/2006/relationships/font" Target="fonts/font6.fntdata"/><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2.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1.fntdata"/><Relationship Id="rId43" Type="http://schemas.openxmlformats.org/officeDocument/2006/relationships/font" Target="fonts/font9.fntdata"/><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4.fntdata"/><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font" Target="fonts/font7.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514840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6"/>
        <p:cNvGrpSpPr/>
        <p:nvPr/>
      </p:nvGrpSpPr>
      <p:grpSpPr>
        <a:xfrm>
          <a:off x="0" y="0"/>
          <a:ext cx="0" cy="0"/>
          <a:chOff x="0" y="0"/>
          <a:chExt cx="0" cy="0"/>
        </a:xfrm>
      </p:grpSpPr>
      <p:sp>
        <p:nvSpPr>
          <p:cNvPr id="637" name="Google Shape;637;g8bc00f6a12_0_1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8" name="Google Shape;638;g8bc00f6a12_0_1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2633458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6"/>
        <p:cNvGrpSpPr/>
        <p:nvPr/>
      </p:nvGrpSpPr>
      <p:grpSpPr>
        <a:xfrm>
          <a:off x="0" y="0"/>
          <a:ext cx="0" cy="0"/>
          <a:chOff x="0" y="0"/>
          <a:chExt cx="0" cy="0"/>
        </a:xfrm>
      </p:grpSpPr>
      <p:sp>
        <p:nvSpPr>
          <p:cNvPr id="637" name="Google Shape;637;g8bc00f6a12_0_1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8" name="Google Shape;638;g8bc00f6a12_0_1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58758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8"/>
          <p:cNvSpPr>
            <a:spLocks noGrp="1" noChangeArrowheads="1"/>
          </p:cNvSpPr>
          <p:nvPr>
            <p:ph type="sldNum"/>
          </p:nvPr>
        </p:nvSpPr>
        <p:spPr>
          <a:ln/>
        </p:spPr>
        <p:txBody>
          <a:bodyPr/>
          <a:lstStyle/>
          <a:p>
            <a:fld id="{04DD8B3B-AAEC-4151-AEF3-BD47F686E05B}" type="slidenum">
              <a:rPr lang="ru-RU"/>
              <a:pPr/>
              <a:t>30</a:t>
            </a:fld>
            <a:endParaRPr lang="ru-RU" dirty="0"/>
          </a:p>
        </p:txBody>
      </p:sp>
      <p:sp>
        <p:nvSpPr>
          <p:cNvPr id="133121" name="Rectangle 1"/>
          <p:cNvSpPr txBox="1">
            <a:spLocks noGrp="1" noRot="1" noChangeAspect="1" noChangeArrowheads="1"/>
          </p:cNvSpPr>
          <p:nvPr>
            <p:ph type="sldImg"/>
          </p:nvPr>
        </p:nvSpPr>
        <p:spPr bwMode="auto">
          <a:xfrm>
            <a:off x="381000" y="685800"/>
            <a:ext cx="6096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33122" name="Rectangle 2"/>
          <p:cNvSpPr txBox="1">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uz-Latn-UZ"/>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dirty="0"/>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DEFAULT">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Slide 1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Slide 2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Slide 3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p:cSld name="Slide 4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p:cSld name="Slide 5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p:cSld name="Slide 6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p:cSld name="Slide 7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Slide 8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1/3/2025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dirty="0"/>
          </a:p>
        </p:txBody>
      </p:sp>
    </p:spTree>
    <p:extLst>
      <p:ext uri="{BB962C8B-B14F-4D97-AF65-F5344CB8AC3E}">
        <p14:creationId xmlns:p14="http://schemas.microsoft.com/office/powerpoint/2010/main" val="25502521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obj">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DCC9197-249C-47D3-97F3-9A4B547590DC}"/>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1365AED3-2FC8-4383-8C8A-30F8B25A500E}"/>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4080BA5-2F7F-49AB-B5FD-E43136D51041}"/>
              </a:ext>
            </a:extLst>
          </p:cNvPr>
          <p:cNvSpPr>
            <a:spLocks noGrp="1"/>
          </p:cNvSpPr>
          <p:nvPr>
            <p:ph type="dt" sz="half" idx="10"/>
          </p:nvPr>
        </p:nvSpPr>
        <p:spPr/>
        <p:txBody>
          <a:bodyPr/>
          <a:lstStyle/>
          <a:p>
            <a:pPr>
              <a:defRPr/>
            </a:pPr>
            <a:fld id="{7E2AA7FE-B9FD-4897-A067-9F4369E0D04D}" type="datetimeFigureOut">
              <a:rPr lang="en-US" smtClean="0"/>
              <a:pPr>
                <a:defRPr/>
              </a:pPr>
              <a:t>1/3/2025</a:t>
            </a:fld>
            <a:endParaRPr lang="en-US" dirty="0"/>
          </a:p>
        </p:txBody>
      </p:sp>
      <p:sp>
        <p:nvSpPr>
          <p:cNvPr id="5" name="Нижний колонтитул 4">
            <a:extLst>
              <a:ext uri="{FF2B5EF4-FFF2-40B4-BE49-F238E27FC236}">
                <a16:creationId xmlns:a16="http://schemas.microsoft.com/office/drawing/2014/main" id="{0A9AE749-F184-4F43-B0E2-8A887396D04B}"/>
              </a:ext>
            </a:extLst>
          </p:cNvPr>
          <p:cNvSpPr>
            <a:spLocks noGrp="1"/>
          </p:cNvSpPr>
          <p:nvPr>
            <p:ph type="ftr" sz="quarter" idx="11"/>
          </p:nvPr>
        </p:nvSpPr>
        <p:spPr/>
        <p:txBody>
          <a:bodyPr/>
          <a:lstStyle/>
          <a:p>
            <a:pPr>
              <a:defRPr/>
            </a:pPr>
            <a:endParaRPr lang="ru-RU" dirty="0"/>
          </a:p>
        </p:txBody>
      </p:sp>
      <p:sp>
        <p:nvSpPr>
          <p:cNvPr id="6" name="Номер слайда 5">
            <a:extLst>
              <a:ext uri="{FF2B5EF4-FFF2-40B4-BE49-F238E27FC236}">
                <a16:creationId xmlns:a16="http://schemas.microsoft.com/office/drawing/2014/main" id="{E196602E-9CF7-475D-90B4-092C2E44DBD5}"/>
              </a:ext>
            </a:extLst>
          </p:cNvPr>
          <p:cNvSpPr>
            <a:spLocks noGrp="1"/>
          </p:cNvSpPr>
          <p:nvPr>
            <p:ph type="sldNum" sz="quarter" idx="12"/>
          </p:nvPr>
        </p:nvSpPr>
        <p:spPr/>
        <p:txBody>
          <a:bodyPr/>
          <a:lstStyle/>
          <a:p>
            <a:fld id="{31376E9D-FCC9-42A9-BD70-042CEED4A9B2}" type="slidenum">
              <a:rPr lang="en-US" altLang="en-US" smtClean="0"/>
              <a:pPr/>
              <a:t>‹#›</a:t>
            </a:fld>
            <a:endParaRPr lang="en-US" altLang="en-US" dirty="0"/>
          </a:p>
        </p:txBody>
      </p:sp>
    </p:spTree>
    <p:extLst>
      <p:ext uri="{BB962C8B-B14F-4D97-AF65-F5344CB8AC3E}">
        <p14:creationId xmlns:p14="http://schemas.microsoft.com/office/powerpoint/2010/main" val="32028483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Only">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7DE1224-34E3-49E6-A62E-1A20B3EF1959}"/>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E4CAEF56-574F-4392-9518-5A87B872E27B}"/>
              </a:ext>
            </a:extLst>
          </p:cNvPr>
          <p:cNvSpPr>
            <a:spLocks noGrp="1"/>
          </p:cNvSpPr>
          <p:nvPr>
            <p:ph type="dt" sz="half" idx="10"/>
          </p:nvPr>
        </p:nvSpPr>
        <p:spPr/>
        <p:txBody>
          <a:bodyPr/>
          <a:lstStyle/>
          <a:p>
            <a:pPr>
              <a:defRPr/>
            </a:pPr>
            <a:fld id="{7E2AA7FE-B9FD-4897-A067-9F4369E0D04D}" type="datetimeFigureOut">
              <a:rPr lang="en-US" smtClean="0"/>
              <a:pPr>
                <a:defRPr/>
              </a:pPr>
              <a:t>1/3/2025</a:t>
            </a:fld>
            <a:endParaRPr lang="en-US" dirty="0"/>
          </a:p>
        </p:txBody>
      </p:sp>
      <p:sp>
        <p:nvSpPr>
          <p:cNvPr id="4" name="Нижний колонтитул 3">
            <a:extLst>
              <a:ext uri="{FF2B5EF4-FFF2-40B4-BE49-F238E27FC236}">
                <a16:creationId xmlns:a16="http://schemas.microsoft.com/office/drawing/2014/main" id="{784110E7-CE1D-4F97-8051-7EA143472D77}"/>
              </a:ext>
            </a:extLst>
          </p:cNvPr>
          <p:cNvSpPr>
            <a:spLocks noGrp="1"/>
          </p:cNvSpPr>
          <p:nvPr>
            <p:ph type="ftr" sz="quarter" idx="11"/>
          </p:nvPr>
        </p:nvSpPr>
        <p:spPr/>
        <p:txBody>
          <a:bodyPr/>
          <a:lstStyle/>
          <a:p>
            <a:pPr>
              <a:defRPr/>
            </a:pPr>
            <a:endParaRPr lang="ru-RU" dirty="0"/>
          </a:p>
        </p:txBody>
      </p:sp>
      <p:sp>
        <p:nvSpPr>
          <p:cNvPr id="5" name="Номер слайда 4">
            <a:extLst>
              <a:ext uri="{FF2B5EF4-FFF2-40B4-BE49-F238E27FC236}">
                <a16:creationId xmlns:a16="http://schemas.microsoft.com/office/drawing/2014/main" id="{0B96D766-7172-45E2-A7CA-979FD18D3C3C}"/>
              </a:ext>
            </a:extLst>
          </p:cNvPr>
          <p:cNvSpPr>
            <a:spLocks noGrp="1"/>
          </p:cNvSpPr>
          <p:nvPr>
            <p:ph type="sldNum" sz="quarter" idx="12"/>
          </p:nvPr>
        </p:nvSpPr>
        <p:spPr/>
        <p:txBody>
          <a:bodyPr/>
          <a:lstStyle/>
          <a:p>
            <a:fld id="{31376E9D-FCC9-42A9-BD70-042CEED4A9B2}" type="slidenum">
              <a:rPr lang="en-US" altLang="en-US" smtClean="0"/>
              <a:pPr/>
              <a:t>‹#›</a:t>
            </a:fld>
            <a:endParaRPr lang="en-US" altLang="en-US" dirty="0"/>
          </a:p>
        </p:txBody>
      </p:sp>
    </p:spTree>
    <p:extLst>
      <p:ext uri="{BB962C8B-B14F-4D97-AF65-F5344CB8AC3E}">
        <p14:creationId xmlns:p14="http://schemas.microsoft.com/office/powerpoint/2010/main" val="35820911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Slide 9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DCFBB"/>
          </a:solidFill>
          <a:ln/>
        </p:spPr>
      </p:sp>
      <p:sp>
        <p:nvSpPr>
          <p:cNvPr id="3" name="Shape 1"/>
          <p:cNvSpPr/>
          <p:nvPr/>
        </p:nvSpPr>
        <p:spPr>
          <a:xfrm>
            <a:off x="0" y="0"/>
            <a:ext cx="14630400" cy="8229600"/>
          </a:xfrm>
          <a:prstGeom prst="rect">
            <a:avLst/>
          </a:prstGeom>
          <a:solidFill>
            <a:srgbClr val="F9F6F0"/>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extLst>
      <p:ext uri="{BB962C8B-B14F-4D97-AF65-F5344CB8AC3E}">
        <p14:creationId xmlns:p14="http://schemas.microsoft.com/office/powerpoint/2010/main" val="1789186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Slide 10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DCFBB"/>
          </a:solidFill>
          <a:ln/>
        </p:spPr>
      </p:sp>
      <p:sp>
        <p:nvSpPr>
          <p:cNvPr id="3" name="Shape 1"/>
          <p:cNvSpPr/>
          <p:nvPr/>
        </p:nvSpPr>
        <p:spPr>
          <a:xfrm>
            <a:off x="0" y="0"/>
            <a:ext cx="14630400" cy="8229600"/>
          </a:xfrm>
          <a:prstGeom prst="rect">
            <a:avLst/>
          </a:prstGeom>
          <a:solidFill>
            <a:srgbClr val="F9F6F0"/>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extLst>
      <p:ext uri="{BB962C8B-B14F-4D97-AF65-F5344CB8AC3E}">
        <p14:creationId xmlns:p14="http://schemas.microsoft.com/office/powerpoint/2010/main" val="25601020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1.xml"/><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sv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sv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sv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8" Type="http://schemas.openxmlformats.org/officeDocument/2006/relationships/image" Target="../media/image4.svg"/><Relationship Id="rId3" Type="http://schemas.openxmlformats.org/officeDocument/2006/relationships/image" Target="../media/image15.png"/><Relationship Id="rId7"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6.png"/><Relationship Id="rId4" Type="http://schemas.openxmlformats.org/officeDocument/2006/relationships/image" Target="../media/image16.png"/><Relationship Id="rId9"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9.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svg"/></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svg"/></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8.xml"/><Relationship Id="rId1" Type="http://schemas.openxmlformats.org/officeDocument/2006/relationships/slideLayout" Target="../slideLayouts/slideLayout9.xml"/><Relationship Id="rId5" Type="http://schemas.openxmlformats.org/officeDocument/2006/relationships/image" Target="../media/image34.png"/><Relationship Id="rId4" Type="http://schemas.openxmlformats.org/officeDocument/2006/relationships/image" Target="../media/image33.png"/></Relationships>
</file>

<file path=ppt/slides/_rels/slide20.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5.png"/><Relationship Id="rId7" Type="http://schemas.openxmlformats.org/officeDocument/2006/relationships/image" Target="../media/image4.svg"/><Relationship Id="rId2" Type="http://schemas.openxmlformats.org/officeDocument/2006/relationships/notesSlide" Target="../notesSlides/notesSlide19.xml"/><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image" Target="../media/image37.png"/><Relationship Id="rId4" Type="http://schemas.openxmlformats.org/officeDocument/2006/relationships/image" Target="../media/image36.png"/><Relationship Id="rId9"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4.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svg"/></Relationships>
</file>

<file path=ppt/slides/_rels/slide2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3.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svg"/></Relationships>
</file>

<file path=ppt/slides/_rels/slide2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4.xml"/><Relationship Id="rId1" Type="http://schemas.openxmlformats.org/officeDocument/2006/relationships/slideLayout" Target="../slideLayouts/slideLayout5.xml"/><Relationship Id="rId5" Type="http://schemas.openxmlformats.org/officeDocument/2006/relationships/image" Target="../media/image42.png"/><Relationship Id="rId4" Type="http://schemas.openxmlformats.org/officeDocument/2006/relationships/image" Target="../media/image41.png"/></Relationships>
</file>

<file path=ppt/slides/_rels/slide2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7.xml"/><Relationship Id="rId1" Type="http://schemas.openxmlformats.org/officeDocument/2006/relationships/slideLayout" Target="../slideLayouts/slideLayout8.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29.xml.rels><?xml version="1.0" encoding="UTF-8" standalone="yes"?>
<Relationships xmlns="http://schemas.openxmlformats.org/package/2006/relationships"><Relationship Id="rId3" Type="http://schemas.openxmlformats.org/officeDocument/2006/relationships/image" Target="../media/image50.svg"/><Relationship Id="rId7" Type="http://schemas.openxmlformats.org/officeDocument/2006/relationships/image" Target="../media/image6.png"/><Relationship Id="rId2" Type="http://schemas.openxmlformats.org/officeDocument/2006/relationships/image" Target="../media/image49.png"/><Relationship Id="rId1" Type="http://schemas.openxmlformats.org/officeDocument/2006/relationships/slideLayout" Target="../slideLayouts/slideLayout10.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51.png"/><Relationship Id="rId7" Type="http://schemas.openxmlformats.org/officeDocument/2006/relationships/image" Target="../media/image4.svg"/><Relationship Id="rId2" Type="http://schemas.openxmlformats.org/officeDocument/2006/relationships/notesSlide" Target="../notesSlides/notesSlide28.xml"/><Relationship Id="rId1" Type="http://schemas.openxmlformats.org/officeDocument/2006/relationships/slideLayout" Target="../slideLayouts/slideLayout10.xml"/><Relationship Id="rId6" Type="http://schemas.openxmlformats.org/officeDocument/2006/relationships/image" Target="../media/image3.png"/><Relationship Id="rId5" Type="http://schemas.openxmlformats.org/officeDocument/2006/relationships/image" Target="../media/image53.png"/><Relationship Id="rId4" Type="http://schemas.openxmlformats.org/officeDocument/2006/relationships/image" Target="../media/image52.jpeg"/><Relationship Id="rId9"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9.xml"/><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3" Type="http://schemas.openxmlformats.org/officeDocument/2006/relationships/image" Target="../media/image50.svg"/><Relationship Id="rId7" Type="http://schemas.openxmlformats.org/officeDocument/2006/relationships/image" Target="../media/image6.png"/><Relationship Id="rId2" Type="http://schemas.openxmlformats.org/officeDocument/2006/relationships/image" Target="../media/image49.png"/><Relationship Id="rId1" Type="http://schemas.openxmlformats.org/officeDocument/2006/relationships/slideLayout" Target="../slideLayouts/slideLayout10.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65314"/>
            <a:ext cx="14630400" cy="1103086"/>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2" name="Прямоугольник 1"/>
          <p:cNvSpPr/>
          <p:nvPr/>
        </p:nvSpPr>
        <p:spPr>
          <a:xfrm>
            <a:off x="1509486" y="2721429"/>
            <a:ext cx="12192000" cy="1991699"/>
          </a:xfrm>
          <a:prstGeom prst="rect">
            <a:avLst/>
          </a:prstGeom>
        </p:spPr>
        <p:txBody>
          <a:bodyPr wrap="square">
            <a:spAutoFit/>
          </a:bodyPr>
          <a:lstStyle/>
          <a:p>
            <a:pPr algn="ctr"/>
            <a:r>
              <a:rPr lang="en-US" sz="4114" b="1" dirty="0">
                <a:latin typeface="Times New Roman" panose="02020603050405020304" pitchFamily="18" charset="0"/>
                <a:ea typeface="Calibri" panose="020F0502020204030204" pitchFamily="34" charset="0"/>
              </a:rPr>
              <a:t> </a:t>
            </a:r>
            <a:r>
              <a:rPr lang="uz-Cyrl-UZ" sz="4114" b="1" dirty="0">
                <a:latin typeface="Arial Narrow" panose="020B0606020202030204" pitchFamily="34" charset="0"/>
              </a:rPr>
              <a:t>1-mavzu. </a:t>
            </a:r>
            <a:r>
              <a:rPr lang="uz-Latn-UZ" sz="4114" b="1" dirty="0">
                <a:latin typeface="Arial Narrow" panose="020B0606020202030204" pitchFamily="34" charset="0"/>
              </a:rPr>
              <a:t>Kimyo</a:t>
            </a:r>
            <a:r>
              <a:rPr lang="uz-Cyrl-UZ" sz="4114" b="1" dirty="0">
                <a:latin typeface="Arial Narrow" panose="020B0606020202030204" pitchFamily="34" charset="0"/>
              </a:rPr>
              <a:t> fanidan sinfdan va </a:t>
            </a:r>
            <a:r>
              <a:rPr lang="uz-Latn-UZ" sz="4114" b="1" dirty="0">
                <a:latin typeface="Arial Narrow" panose="020B0606020202030204" pitchFamily="34" charset="0"/>
              </a:rPr>
              <a:t>dars</a:t>
            </a:r>
            <a:r>
              <a:rPr lang="uz-Cyrl-UZ" sz="4114" b="1" dirty="0">
                <a:latin typeface="Arial Narrow" panose="020B0606020202030204" pitchFamily="34" charset="0"/>
              </a:rPr>
              <a:t>dan tashqari mash</a:t>
            </a:r>
            <a:r>
              <a:rPr lang="az-Latn-AZ" sz="4114" b="1" dirty="0">
                <a:latin typeface="Arial Narrow" panose="020B0606020202030204" pitchFamily="34" charset="0"/>
              </a:rPr>
              <a:t>g‘</a:t>
            </a:r>
            <a:r>
              <a:rPr lang="uz-Cyrl-UZ" sz="4114" b="1" dirty="0">
                <a:latin typeface="Arial Narrow" panose="020B0606020202030204" pitchFamily="34" charset="0"/>
              </a:rPr>
              <a:t>ulotlar</a:t>
            </a:r>
            <a:r>
              <a:rPr lang="uz-Latn-UZ" sz="4114" b="1" dirty="0">
                <a:latin typeface="Arial Narrow" panose="020B0606020202030204" pitchFamily="34" charset="0"/>
              </a:rPr>
              <a:t>. </a:t>
            </a:r>
          </a:p>
          <a:p>
            <a:pPr algn="ctr"/>
            <a:r>
              <a:rPr lang="uz-Latn-UZ" sz="4114" b="1" dirty="0">
                <a:latin typeface="Arial Narrow" panose="020B0606020202030204" pitchFamily="34" charset="0"/>
              </a:rPr>
              <a:t>(</a:t>
            </a:r>
            <a:r>
              <a:rPr lang="uz-Latn-UZ" sz="4114" b="1" i="1" dirty="0">
                <a:latin typeface="Arial Narrow" panose="020B0606020202030204" pitchFamily="34" charset="0"/>
              </a:rPr>
              <a:t>2 soat amaliy mashgʻulot</a:t>
            </a:r>
            <a:r>
              <a:rPr lang="uz-Latn-UZ" sz="4114" b="1" dirty="0">
                <a:latin typeface="Arial Narrow" panose="020B0606020202030204" pitchFamily="34" charset="0"/>
              </a:rPr>
              <a:t>)</a:t>
            </a:r>
            <a:endParaRPr lang="ru-RU" sz="4114" b="1" dirty="0">
              <a:latin typeface="Arial Narrow" panose="020B0606020202030204" pitchFamily="34" charset="0"/>
            </a:endParaRPr>
          </a:p>
        </p:txBody>
      </p:sp>
    </p:spTree>
    <p:extLst>
      <p:ext uri="{BB962C8B-B14F-4D97-AF65-F5344CB8AC3E}">
        <p14:creationId xmlns:p14="http://schemas.microsoft.com/office/powerpoint/2010/main" val="36494652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Shape 639"/>
        <p:cNvGrpSpPr/>
        <p:nvPr/>
      </p:nvGrpSpPr>
      <p:grpSpPr>
        <a:xfrm>
          <a:off x="0" y="0"/>
          <a:ext cx="0" cy="0"/>
          <a:chOff x="0" y="0"/>
          <a:chExt cx="0" cy="0"/>
        </a:xfrm>
      </p:grpSpPr>
      <p:sp>
        <p:nvSpPr>
          <p:cNvPr id="640" name="Google Shape;640;p26"/>
          <p:cNvSpPr txBox="1">
            <a:spLocks noGrp="1"/>
          </p:cNvSpPr>
          <p:nvPr>
            <p:ph type="title"/>
          </p:nvPr>
        </p:nvSpPr>
        <p:spPr>
          <a:xfrm>
            <a:off x="1451429" y="1357690"/>
            <a:ext cx="11581163" cy="721545"/>
          </a:xfrm>
          <a:prstGeom prst="rect">
            <a:avLst/>
          </a:prstGeom>
        </p:spPr>
        <p:txBody>
          <a:bodyPr spcFirstLastPara="1" vert="horz" wrap="square" lIns="137089" tIns="137089" rIns="137089" bIns="137089" rtlCol="0" anchor="ctr" anchorCtr="0">
            <a:noAutofit/>
          </a:bodyPr>
          <a:lstStyle/>
          <a:p>
            <a:pPr algn="ctr"/>
            <a:r>
              <a:rPr lang="uz-Latn-UZ" sz="5029" b="1" dirty="0">
                <a:solidFill>
                  <a:srgbClr val="002060"/>
                </a:solidFill>
                <a:latin typeface="Arial Narrow" panose="020B0606020202030204" pitchFamily="34" charset="0"/>
              </a:rPr>
              <a:t>Reja:</a:t>
            </a:r>
          </a:p>
        </p:txBody>
      </p:sp>
      <p:grpSp>
        <p:nvGrpSpPr>
          <p:cNvPr id="653" name="Google Shape;653;p26"/>
          <p:cNvGrpSpPr/>
          <p:nvPr/>
        </p:nvGrpSpPr>
        <p:grpSpPr>
          <a:xfrm>
            <a:off x="4448135" y="2725517"/>
            <a:ext cx="6429250" cy="1990928"/>
            <a:chOff x="710274" y="1456476"/>
            <a:chExt cx="3703926" cy="1132200"/>
          </a:xfrm>
        </p:grpSpPr>
        <p:sp>
          <p:nvSpPr>
            <p:cNvPr id="654" name="Google Shape;654;p26"/>
            <p:cNvSpPr/>
            <p:nvPr/>
          </p:nvSpPr>
          <p:spPr>
            <a:xfrm>
              <a:off x="1364700" y="1531938"/>
              <a:ext cx="3049500" cy="981300"/>
            </a:xfrm>
            <a:prstGeom prst="homePlate">
              <a:avLst>
                <a:gd name="adj" fmla="val 29403"/>
              </a:avLst>
            </a:prstGeom>
            <a:noFill/>
            <a:ln w="38100" cap="flat" cmpd="sng">
              <a:solidFill>
                <a:schemeClr val="accent1">
                  <a:lumMod val="50000"/>
                </a:schemeClr>
              </a:solidFill>
              <a:prstDash val="dash"/>
              <a:round/>
              <a:headEnd type="none" w="sm" len="sm"/>
              <a:tailEnd type="none" w="sm" len="sm"/>
            </a:ln>
          </p:spPr>
          <p:txBody>
            <a:bodyPr spcFirstLastPara="1" wrap="square" lIns="137089" tIns="137089" rIns="137089" bIns="137089" anchor="ctr" anchorCtr="0">
              <a:noAutofit/>
            </a:bodyPr>
            <a:lstStyle/>
            <a:p>
              <a:endParaRPr sz="2699" dirty="0"/>
            </a:p>
          </p:txBody>
        </p:sp>
        <p:sp>
          <p:nvSpPr>
            <p:cNvPr id="655" name="Google Shape;655;p26"/>
            <p:cNvSpPr/>
            <p:nvPr/>
          </p:nvSpPr>
          <p:spPr>
            <a:xfrm>
              <a:off x="710274" y="1456476"/>
              <a:ext cx="1307100" cy="1132200"/>
            </a:xfrm>
            <a:prstGeom prst="hexagon">
              <a:avLst>
                <a:gd name="adj" fmla="val 28729"/>
                <a:gd name="vf" fmla="val 115470"/>
              </a:avLst>
            </a:prstGeom>
            <a:solidFill>
              <a:schemeClr val="accent1">
                <a:lumMod val="60000"/>
                <a:lumOff val="40000"/>
                <a:alpha val="58660"/>
              </a:schemeClr>
            </a:solidFill>
            <a:ln>
              <a:noFill/>
            </a:ln>
          </p:spPr>
          <p:txBody>
            <a:bodyPr spcFirstLastPara="1" wrap="square" lIns="137089" tIns="137089" rIns="137089" bIns="137089" anchor="ctr" anchorCtr="0">
              <a:noAutofit/>
            </a:bodyPr>
            <a:lstStyle/>
            <a:p>
              <a:endParaRPr sz="2699" dirty="0"/>
            </a:p>
          </p:txBody>
        </p:sp>
        <p:sp>
          <p:nvSpPr>
            <p:cNvPr id="656" name="Google Shape;656;p26"/>
            <p:cNvSpPr/>
            <p:nvPr/>
          </p:nvSpPr>
          <p:spPr>
            <a:xfrm>
              <a:off x="883425" y="1606475"/>
              <a:ext cx="960900" cy="832200"/>
            </a:xfrm>
            <a:prstGeom prst="hexagon">
              <a:avLst>
                <a:gd name="adj" fmla="val 28729"/>
                <a:gd name="vf" fmla="val 115470"/>
              </a:avLst>
            </a:prstGeom>
            <a:solidFill>
              <a:schemeClr val="accent1">
                <a:lumMod val="50000"/>
              </a:schemeClr>
            </a:solidFill>
            <a:ln>
              <a:noFill/>
            </a:ln>
          </p:spPr>
          <p:txBody>
            <a:bodyPr spcFirstLastPara="1" wrap="square" lIns="137089" tIns="137089" rIns="137089" bIns="137089" anchor="ctr" anchorCtr="0">
              <a:noAutofit/>
            </a:bodyPr>
            <a:lstStyle/>
            <a:p>
              <a:endParaRPr sz="2699" dirty="0"/>
            </a:p>
          </p:txBody>
        </p:sp>
        <p:sp>
          <p:nvSpPr>
            <p:cNvPr id="657" name="Google Shape;657;p26"/>
            <p:cNvSpPr txBox="1"/>
            <p:nvPr/>
          </p:nvSpPr>
          <p:spPr>
            <a:xfrm>
              <a:off x="2017372" y="1531938"/>
              <a:ext cx="2190955" cy="910281"/>
            </a:xfrm>
            <a:prstGeom prst="rect">
              <a:avLst/>
            </a:prstGeom>
            <a:noFill/>
            <a:ln>
              <a:noFill/>
            </a:ln>
          </p:spPr>
          <p:txBody>
            <a:bodyPr spcFirstLastPara="1" wrap="square" lIns="137089" tIns="137089" rIns="137089" bIns="137089" anchor="ctr" anchorCtr="0">
              <a:noAutofit/>
            </a:bodyPr>
            <a:lstStyle/>
            <a:p>
              <a:pPr algn="ctr"/>
              <a:r>
                <a:rPr lang="uz-Latn-UZ" sz="2133" b="1" dirty="0">
                  <a:latin typeface="Arial Narrow" panose="020B0606020202030204" pitchFamily="34" charset="0"/>
                </a:rPr>
                <a:t>Kimyo</a:t>
              </a:r>
              <a:r>
                <a:rPr lang="uz-Cyrl-UZ" sz="2133" b="1" dirty="0">
                  <a:latin typeface="Arial Narrow" panose="020B0606020202030204" pitchFamily="34" charset="0"/>
                </a:rPr>
                <a:t> fanidan sinfdan va </a:t>
              </a:r>
              <a:r>
                <a:rPr lang="uz-Latn-UZ" sz="2133" b="1" dirty="0">
                  <a:latin typeface="Arial Narrow" panose="020B0606020202030204" pitchFamily="34" charset="0"/>
                </a:rPr>
                <a:t>dars</a:t>
              </a:r>
              <a:r>
                <a:rPr lang="uz-Cyrl-UZ" sz="2133" b="1" dirty="0">
                  <a:latin typeface="Arial Narrow" panose="020B0606020202030204" pitchFamily="34" charset="0"/>
                </a:rPr>
                <a:t>dan tashqari mash</a:t>
              </a:r>
              <a:r>
                <a:rPr lang="az-Latn-AZ" sz="2133" b="1" dirty="0">
                  <a:latin typeface="Arial Narrow" panose="020B0606020202030204" pitchFamily="34" charset="0"/>
                </a:rPr>
                <a:t>g‘</a:t>
              </a:r>
              <a:r>
                <a:rPr lang="uz-Cyrl-UZ" sz="2133" b="1" dirty="0">
                  <a:latin typeface="Arial Narrow" panose="020B0606020202030204" pitchFamily="34" charset="0"/>
                </a:rPr>
                <a:t>ulotlar</a:t>
              </a:r>
              <a:r>
                <a:rPr lang="en-US" sz="2133" b="1" dirty="0">
                  <a:latin typeface="Arial Narrow" panose="020B0606020202030204" pitchFamily="34" charset="0"/>
                </a:rPr>
                <a:t>ni </a:t>
              </a:r>
              <a:r>
                <a:rPr lang="uz-Cyrl-UZ" sz="2133" b="1" dirty="0">
                  <a:latin typeface="Arial Narrow" panose="020B0606020202030204" pitchFamily="34" charset="0"/>
                </a:rPr>
                <a:t>tashkil qilish metodikasi. </a:t>
              </a:r>
              <a:endParaRPr lang="ru-RU" sz="2133" b="1" dirty="0">
                <a:latin typeface="Arial Narrow" panose="020B0606020202030204" pitchFamily="34" charset="0"/>
              </a:endParaRPr>
            </a:p>
          </p:txBody>
        </p:sp>
      </p:grpSp>
      <p:grpSp>
        <p:nvGrpSpPr>
          <p:cNvPr id="669" name="Google Shape;669;p26"/>
          <p:cNvGrpSpPr/>
          <p:nvPr/>
        </p:nvGrpSpPr>
        <p:grpSpPr>
          <a:xfrm>
            <a:off x="1451428" y="5257567"/>
            <a:ext cx="706571" cy="715061"/>
            <a:chOff x="2497275" y="2744159"/>
            <a:chExt cx="370930" cy="370549"/>
          </a:xfrm>
        </p:grpSpPr>
        <p:sp>
          <p:nvSpPr>
            <p:cNvPr id="670" name="Google Shape;670;p26"/>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1" name="Google Shape;671;p26"/>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2" name="Google Shape;672;p26"/>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3" name="Google Shape;673;p26"/>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4" name="Google Shape;674;p26"/>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5" name="Google Shape;675;p26"/>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grpSp>
      <p:grpSp>
        <p:nvGrpSpPr>
          <p:cNvPr id="680" name="Google Shape;680;p26"/>
          <p:cNvGrpSpPr/>
          <p:nvPr/>
        </p:nvGrpSpPr>
        <p:grpSpPr>
          <a:xfrm>
            <a:off x="5220747" y="3409702"/>
            <a:ext cx="614083" cy="497715"/>
            <a:chOff x="5220616" y="2791061"/>
            <a:chExt cx="373185" cy="302466"/>
          </a:xfrm>
        </p:grpSpPr>
        <p:sp>
          <p:nvSpPr>
            <p:cNvPr id="681" name="Google Shape;681;p26"/>
            <p:cNvSpPr/>
            <p:nvPr/>
          </p:nvSpPr>
          <p:spPr>
            <a:xfrm>
              <a:off x="5220616" y="2791061"/>
              <a:ext cx="373185" cy="302466"/>
            </a:xfrm>
            <a:custGeom>
              <a:avLst/>
              <a:gdLst/>
              <a:ahLst/>
              <a:cxnLst/>
              <a:rect l="l" t="t" r="r" b="b"/>
              <a:pathLst>
                <a:path w="11752" h="9525" extrusionOk="0">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2" name="Google Shape;682;p26"/>
            <p:cNvSpPr/>
            <p:nvPr/>
          </p:nvSpPr>
          <p:spPr>
            <a:xfrm>
              <a:off x="5244432" y="2849268"/>
              <a:ext cx="326314" cy="11368"/>
            </a:xfrm>
            <a:custGeom>
              <a:avLst/>
              <a:gdLst/>
              <a:ahLst/>
              <a:cxnLst/>
              <a:rect l="l" t="t" r="r" b="b"/>
              <a:pathLst>
                <a:path w="10276" h="358" extrusionOk="0">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3" name="Google Shape;683;p26"/>
            <p:cNvSpPr/>
            <p:nvPr/>
          </p:nvSpPr>
          <p:spPr>
            <a:xfrm>
              <a:off x="5261834" y="2896139"/>
              <a:ext cx="46521" cy="11400"/>
            </a:xfrm>
            <a:custGeom>
              <a:avLst/>
              <a:gdLst/>
              <a:ahLst/>
              <a:cxnLst/>
              <a:rect l="l" t="t" r="r" b="b"/>
              <a:pathLst>
                <a:path w="1465" h="359" extrusionOk="0">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4" name="Google Shape;684;p26"/>
            <p:cNvSpPr/>
            <p:nvPr/>
          </p:nvSpPr>
          <p:spPr>
            <a:xfrm>
              <a:off x="5343507" y="2896139"/>
              <a:ext cx="46521" cy="11400"/>
            </a:xfrm>
            <a:custGeom>
              <a:avLst/>
              <a:gdLst/>
              <a:ahLst/>
              <a:cxnLst/>
              <a:rect l="l" t="t" r="r" b="b"/>
              <a:pathLst>
                <a:path w="1465" h="359" extrusionOk="0">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5" name="Google Shape;685;p26"/>
            <p:cNvSpPr/>
            <p:nvPr/>
          </p:nvSpPr>
          <p:spPr>
            <a:xfrm>
              <a:off x="5506823" y="2896139"/>
              <a:ext cx="46172" cy="11400"/>
            </a:xfrm>
            <a:custGeom>
              <a:avLst/>
              <a:gdLst/>
              <a:ahLst/>
              <a:cxnLst/>
              <a:rect l="l" t="t" r="r" b="b"/>
              <a:pathLst>
                <a:path w="1454" h="359" extrusionOk="0">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6" name="Google Shape;686;p26"/>
            <p:cNvSpPr/>
            <p:nvPr/>
          </p:nvSpPr>
          <p:spPr>
            <a:xfrm>
              <a:off x="5261834" y="2942660"/>
              <a:ext cx="46521" cy="11368"/>
            </a:xfrm>
            <a:custGeom>
              <a:avLst/>
              <a:gdLst/>
              <a:ahLst/>
              <a:cxnLst/>
              <a:rect l="l" t="t" r="r" b="b"/>
              <a:pathLst>
                <a:path w="1465" h="358" extrusionOk="0">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7" name="Google Shape;687;p26"/>
            <p:cNvSpPr/>
            <p:nvPr/>
          </p:nvSpPr>
          <p:spPr>
            <a:xfrm>
              <a:off x="5424768" y="2942660"/>
              <a:ext cx="46553" cy="11368"/>
            </a:xfrm>
            <a:custGeom>
              <a:avLst/>
              <a:gdLst/>
              <a:ahLst/>
              <a:cxnLst/>
              <a:rect l="l" t="t" r="r" b="b"/>
              <a:pathLst>
                <a:path w="1466" h="358" extrusionOk="0">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8" name="Google Shape;688;p26"/>
            <p:cNvSpPr/>
            <p:nvPr/>
          </p:nvSpPr>
          <p:spPr>
            <a:xfrm>
              <a:off x="5261834" y="2989149"/>
              <a:ext cx="46521" cy="11400"/>
            </a:xfrm>
            <a:custGeom>
              <a:avLst/>
              <a:gdLst/>
              <a:ahLst/>
              <a:cxnLst/>
              <a:rect l="l" t="t" r="r" b="b"/>
              <a:pathLst>
                <a:path w="1465" h="359" extrusionOk="0">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9" name="Google Shape;689;p26"/>
            <p:cNvSpPr/>
            <p:nvPr/>
          </p:nvSpPr>
          <p:spPr>
            <a:xfrm>
              <a:off x="5343507" y="2989149"/>
              <a:ext cx="46521" cy="11400"/>
            </a:xfrm>
            <a:custGeom>
              <a:avLst/>
              <a:gdLst/>
              <a:ahLst/>
              <a:cxnLst/>
              <a:rect l="l" t="t" r="r" b="b"/>
              <a:pathLst>
                <a:path w="1465" h="359" extrusionOk="0">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0" name="Google Shape;690;p26"/>
            <p:cNvSpPr/>
            <p:nvPr/>
          </p:nvSpPr>
          <p:spPr>
            <a:xfrm>
              <a:off x="5506823" y="2989149"/>
              <a:ext cx="46172" cy="11400"/>
            </a:xfrm>
            <a:custGeom>
              <a:avLst/>
              <a:gdLst/>
              <a:ahLst/>
              <a:cxnLst/>
              <a:rect l="l" t="t" r="r" b="b"/>
              <a:pathLst>
                <a:path w="1454" h="359" extrusionOk="0">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1" name="Google Shape;691;p26"/>
            <p:cNvSpPr/>
            <p:nvPr/>
          </p:nvSpPr>
          <p:spPr>
            <a:xfrm>
              <a:off x="5343507" y="3036051"/>
              <a:ext cx="46521" cy="10987"/>
            </a:xfrm>
            <a:custGeom>
              <a:avLst/>
              <a:gdLst/>
              <a:ahLst/>
              <a:cxnLst/>
              <a:rect l="l" t="t" r="r" b="b"/>
              <a:pathLst>
                <a:path w="1465" h="346" extrusionOk="0">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2" name="Google Shape;692;p26"/>
            <p:cNvSpPr/>
            <p:nvPr/>
          </p:nvSpPr>
          <p:spPr>
            <a:xfrm>
              <a:off x="5424768" y="3036051"/>
              <a:ext cx="46553" cy="10987"/>
            </a:xfrm>
            <a:custGeom>
              <a:avLst/>
              <a:gdLst/>
              <a:ahLst/>
              <a:cxnLst/>
              <a:rect l="l" t="t" r="r" b="b"/>
              <a:pathLst>
                <a:path w="1466" h="346" extrusionOk="0">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3" name="Google Shape;693;p26"/>
            <p:cNvSpPr/>
            <p:nvPr/>
          </p:nvSpPr>
          <p:spPr>
            <a:xfrm>
              <a:off x="5506823" y="3036051"/>
              <a:ext cx="46172" cy="10987"/>
            </a:xfrm>
            <a:custGeom>
              <a:avLst/>
              <a:gdLst/>
              <a:ahLst/>
              <a:cxnLst/>
              <a:rect l="l" t="t" r="r" b="b"/>
              <a:pathLst>
                <a:path w="1454" h="346" extrusionOk="0">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4" name="Google Shape;694;p26"/>
            <p:cNvSpPr/>
            <p:nvPr/>
          </p:nvSpPr>
          <p:spPr>
            <a:xfrm>
              <a:off x="5343126" y="2930752"/>
              <a:ext cx="46902" cy="33851"/>
            </a:xfrm>
            <a:custGeom>
              <a:avLst/>
              <a:gdLst/>
              <a:ahLst/>
              <a:cxnLst/>
              <a:rect l="l" t="t" r="r" b="b"/>
              <a:pathLst>
                <a:path w="1477" h="1066" extrusionOk="0">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5" name="Google Shape;695;p26"/>
            <p:cNvSpPr/>
            <p:nvPr/>
          </p:nvSpPr>
          <p:spPr>
            <a:xfrm>
              <a:off x="5506442" y="2930752"/>
              <a:ext cx="47283" cy="33851"/>
            </a:xfrm>
            <a:custGeom>
              <a:avLst/>
              <a:gdLst/>
              <a:ahLst/>
              <a:cxnLst/>
              <a:rect l="l" t="t" r="r" b="b"/>
              <a:pathLst>
                <a:path w="1489" h="1066" extrusionOk="0">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6" name="Google Shape;696;p26"/>
            <p:cNvSpPr/>
            <p:nvPr/>
          </p:nvSpPr>
          <p:spPr>
            <a:xfrm>
              <a:off x="5424419" y="2977336"/>
              <a:ext cx="47283" cy="34168"/>
            </a:xfrm>
            <a:custGeom>
              <a:avLst/>
              <a:gdLst/>
              <a:ahLst/>
              <a:cxnLst/>
              <a:rect l="l" t="t" r="r" b="b"/>
              <a:pathLst>
                <a:path w="1489" h="1076" extrusionOk="0">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7" name="Google Shape;697;p26"/>
            <p:cNvSpPr/>
            <p:nvPr/>
          </p:nvSpPr>
          <p:spPr>
            <a:xfrm>
              <a:off x="5261453" y="3024143"/>
              <a:ext cx="47283" cy="33851"/>
            </a:xfrm>
            <a:custGeom>
              <a:avLst/>
              <a:gdLst/>
              <a:ahLst/>
              <a:cxnLst/>
              <a:rect l="l" t="t" r="r" b="b"/>
              <a:pathLst>
                <a:path w="1489" h="1066" extrusionOk="0">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8" name="Google Shape;698;p26"/>
            <p:cNvSpPr/>
            <p:nvPr/>
          </p:nvSpPr>
          <p:spPr>
            <a:xfrm>
              <a:off x="5424419" y="2884231"/>
              <a:ext cx="47283" cy="33883"/>
            </a:xfrm>
            <a:custGeom>
              <a:avLst/>
              <a:gdLst/>
              <a:ahLst/>
              <a:cxnLst/>
              <a:rect l="l" t="t" r="r" b="b"/>
              <a:pathLst>
                <a:path w="1489" h="1067" extrusionOk="0">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grpSp>
      <p:grpSp>
        <p:nvGrpSpPr>
          <p:cNvPr id="105" name="Google Shape;669;p26"/>
          <p:cNvGrpSpPr/>
          <p:nvPr/>
        </p:nvGrpSpPr>
        <p:grpSpPr>
          <a:xfrm>
            <a:off x="8150878" y="5215255"/>
            <a:ext cx="706571" cy="715061"/>
            <a:chOff x="2497275" y="2744159"/>
            <a:chExt cx="370930" cy="370549"/>
          </a:xfrm>
        </p:grpSpPr>
        <p:sp>
          <p:nvSpPr>
            <p:cNvPr id="106" name="Google Shape;670;p26"/>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7" name="Google Shape;671;p26"/>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8" name="Google Shape;672;p26"/>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9" name="Google Shape;673;p26"/>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10" name="Google Shape;674;p26"/>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11" name="Google Shape;675;p26"/>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grpSp>
      <p:pic>
        <p:nvPicPr>
          <p:cNvPr id="112"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22535"/>
            <a:ext cx="14630400" cy="1103086"/>
          </a:xfrm>
          <a:prstGeom prst="rect">
            <a:avLst/>
          </a:prstGeom>
        </p:spPr>
      </p:pic>
      <p:pic>
        <p:nvPicPr>
          <p:cNvPr id="113" name="Рисунок 112">
            <a:extLst>
              <a:ext uri="{FF2B5EF4-FFF2-40B4-BE49-F238E27FC236}">
                <a16:creationId xmlns:a16="http://schemas.microsoft.com/office/drawing/2014/main" id="{5B572CE6-5563-45A9-9EE3-760D52EDB9D7}"/>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14" name="Рисунок 113">
            <a:extLst>
              <a:ext uri="{FF2B5EF4-FFF2-40B4-BE49-F238E27FC236}">
                <a16:creationId xmlns:a16="http://schemas.microsoft.com/office/drawing/2014/main" id="{286A97B6-2A6C-4AF1-A8F6-DF3B05C1FCAD}"/>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extLst>
      <p:ext uri="{BB962C8B-B14F-4D97-AF65-F5344CB8AC3E}">
        <p14:creationId xmlns:p14="http://schemas.microsoft.com/office/powerpoint/2010/main" val="9074566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Shape 639"/>
        <p:cNvGrpSpPr/>
        <p:nvPr/>
      </p:nvGrpSpPr>
      <p:grpSpPr>
        <a:xfrm>
          <a:off x="0" y="0"/>
          <a:ext cx="0" cy="0"/>
          <a:chOff x="0" y="0"/>
          <a:chExt cx="0" cy="0"/>
        </a:xfrm>
      </p:grpSpPr>
      <p:sp>
        <p:nvSpPr>
          <p:cNvPr id="640" name="Google Shape;640;p26"/>
          <p:cNvSpPr txBox="1">
            <a:spLocks noGrp="1"/>
          </p:cNvSpPr>
          <p:nvPr>
            <p:ph type="title"/>
          </p:nvPr>
        </p:nvSpPr>
        <p:spPr>
          <a:xfrm>
            <a:off x="1043924" y="3460322"/>
            <a:ext cx="12602502" cy="721545"/>
          </a:xfrm>
          <a:prstGeom prst="rect">
            <a:avLst/>
          </a:prstGeom>
        </p:spPr>
        <p:txBody>
          <a:bodyPr spcFirstLastPara="1" vert="horz" wrap="square" lIns="137089" tIns="137089" rIns="137089" bIns="137089" rtlCol="0" anchor="ctr" anchorCtr="0">
            <a:noAutofit/>
          </a:bodyPr>
          <a:lstStyle/>
          <a:p>
            <a:pPr algn="just"/>
            <a:r>
              <a:rPr lang="uz-Cyrl-UZ" dirty="0">
                <a:latin typeface="Arial Narrow" panose="020B0606020202030204" pitchFamily="34" charset="0"/>
              </a:rPr>
              <a:t>1. Mahsulot qadoqlarida ko‘rsatilgan kimyoviy tarkib bo‘yicha mahsulot xavfsizligini qanday baholash mumkin?</a:t>
            </a:r>
            <a:br>
              <a:rPr lang="ru-RU" dirty="0">
                <a:latin typeface="Arial Narrow" panose="020B0606020202030204" pitchFamily="34" charset="0"/>
              </a:rPr>
            </a:br>
            <a:r>
              <a:rPr lang="uz-Cyrl-UZ" dirty="0">
                <a:latin typeface="Arial Narrow" panose="020B0606020202030204" pitchFamily="34" charset="0"/>
              </a:rPr>
              <a:t>2. Uy sharoitida suvni zararsizlantirishning kimyoviy usullarini taklif qiling.</a:t>
            </a:r>
            <a:endParaRPr lang="ru-RU" dirty="0">
              <a:latin typeface="Arial Narrow" panose="020B0606020202030204" pitchFamily="34" charset="0"/>
            </a:endParaRPr>
          </a:p>
        </p:txBody>
      </p:sp>
      <p:grpSp>
        <p:nvGrpSpPr>
          <p:cNvPr id="669" name="Google Shape;669;p26"/>
          <p:cNvGrpSpPr/>
          <p:nvPr/>
        </p:nvGrpSpPr>
        <p:grpSpPr>
          <a:xfrm>
            <a:off x="1451428" y="5257567"/>
            <a:ext cx="706571" cy="715061"/>
            <a:chOff x="2497275" y="2744159"/>
            <a:chExt cx="370930" cy="370549"/>
          </a:xfrm>
        </p:grpSpPr>
        <p:sp>
          <p:nvSpPr>
            <p:cNvPr id="670" name="Google Shape;670;p26"/>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1" name="Google Shape;671;p26"/>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2" name="Google Shape;672;p26"/>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3" name="Google Shape;673;p26"/>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4" name="Google Shape;674;p26"/>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5" name="Google Shape;675;p26"/>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grpSp>
      <p:grpSp>
        <p:nvGrpSpPr>
          <p:cNvPr id="680" name="Google Shape;680;p26"/>
          <p:cNvGrpSpPr/>
          <p:nvPr/>
        </p:nvGrpSpPr>
        <p:grpSpPr>
          <a:xfrm>
            <a:off x="5220747" y="3409702"/>
            <a:ext cx="614083" cy="497715"/>
            <a:chOff x="5220616" y="2791061"/>
            <a:chExt cx="373185" cy="302466"/>
          </a:xfrm>
        </p:grpSpPr>
        <p:sp>
          <p:nvSpPr>
            <p:cNvPr id="681" name="Google Shape;681;p26"/>
            <p:cNvSpPr/>
            <p:nvPr/>
          </p:nvSpPr>
          <p:spPr>
            <a:xfrm>
              <a:off x="5220616" y="2791061"/>
              <a:ext cx="373185" cy="302466"/>
            </a:xfrm>
            <a:custGeom>
              <a:avLst/>
              <a:gdLst/>
              <a:ahLst/>
              <a:cxnLst/>
              <a:rect l="l" t="t" r="r" b="b"/>
              <a:pathLst>
                <a:path w="11752" h="9525" extrusionOk="0">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2" name="Google Shape;682;p26"/>
            <p:cNvSpPr/>
            <p:nvPr/>
          </p:nvSpPr>
          <p:spPr>
            <a:xfrm>
              <a:off x="5244432" y="2849268"/>
              <a:ext cx="326314" cy="11368"/>
            </a:xfrm>
            <a:custGeom>
              <a:avLst/>
              <a:gdLst/>
              <a:ahLst/>
              <a:cxnLst/>
              <a:rect l="l" t="t" r="r" b="b"/>
              <a:pathLst>
                <a:path w="10276" h="358" extrusionOk="0">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3" name="Google Shape;683;p26"/>
            <p:cNvSpPr/>
            <p:nvPr/>
          </p:nvSpPr>
          <p:spPr>
            <a:xfrm>
              <a:off x="5261834" y="2896139"/>
              <a:ext cx="46521" cy="11400"/>
            </a:xfrm>
            <a:custGeom>
              <a:avLst/>
              <a:gdLst/>
              <a:ahLst/>
              <a:cxnLst/>
              <a:rect l="l" t="t" r="r" b="b"/>
              <a:pathLst>
                <a:path w="1465" h="359" extrusionOk="0">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4" name="Google Shape;684;p26"/>
            <p:cNvSpPr/>
            <p:nvPr/>
          </p:nvSpPr>
          <p:spPr>
            <a:xfrm>
              <a:off x="5343507" y="2896139"/>
              <a:ext cx="46521" cy="11400"/>
            </a:xfrm>
            <a:custGeom>
              <a:avLst/>
              <a:gdLst/>
              <a:ahLst/>
              <a:cxnLst/>
              <a:rect l="l" t="t" r="r" b="b"/>
              <a:pathLst>
                <a:path w="1465" h="359" extrusionOk="0">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5" name="Google Shape;685;p26"/>
            <p:cNvSpPr/>
            <p:nvPr/>
          </p:nvSpPr>
          <p:spPr>
            <a:xfrm>
              <a:off x="5506823" y="2896139"/>
              <a:ext cx="46172" cy="11400"/>
            </a:xfrm>
            <a:custGeom>
              <a:avLst/>
              <a:gdLst/>
              <a:ahLst/>
              <a:cxnLst/>
              <a:rect l="l" t="t" r="r" b="b"/>
              <a:pathLst>
                <a:path w="1454" h="359" extrusionOk="0">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6" name="Google Shape;686;p26"/>
            <p:cNvSpPr/>
            <p:nvPr/>
          </p:nvSpPr>
          <p:spPr>
            <a:xfrm>
              <a:off x="5261834" y="2942660"/>
              <a:ext cx="46521" cy="11368"/>
            </a:xfrm>
            <a:custGeom>
              <a:avLst/>
              <a:gdLst/>
              <a:ahLst/>
              <a:cxnLst/>
              <a:rect l="l" t="t" r="r" b="b"/>
              <a:pathLst>
                <a:path w="1465" h="358" extrusionOk="0">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7" name="Google Shape;687;p26"/>
            <p:cNvSpPr/>
            <p:nvPr/>
          </p:nvSpPr>
          <p:spPr>
            <a:xfrm>
              <a:off x="5424768" y="2942660"/>
              <a:ext cx="46553" cy="11368"/>
            </a:xfrm>
            <a:custGeom>
              <a:avLst/>
              <a:gdLst/>
              <a:ahLst/>
              <a:cxnLst/>
              <a:rect l="l" t="t" r="r" b="b"/>
              <a:pathLst>
                <a:path w="1466" h="358" extrusionOk="0">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8" name="Google Shape;688;p26"/>
            <p:cNvSpPr/>
            <p:nvPr/>
          </p:nvSpPr>
          <p:spPr>
            <a:xfrm>
              <a:off x="5261834" y="2989149"/>
              <a:ext cx="46521" cy="11400"/>
            </a:xfrm>
            <a:custGeom>
              <a:avLst/>
              <a:gdLst/>
              <a:ahLst/>
              <a:cxnLst/>
              <a:rect l="l" t="t" r="r" b="b"/>
              <a:pathLst>
                <a:path w="1465" h="359" extrusionOk="0">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9" name="Google Shape;689;p26"/>
            <p:cNvSpPr/>
            <p:nvPr/>
          </p:nvSpPr>
          <p:spPr>
            <a:xfrm>
              <a:off x="5343507" y="2989149"/>
              <a:ext cx="46521" cy="11400"/>
            </a:xfrm>
            <a:custGeom>
              <a:avLst/>
              <a:gdLst/>
              <a:ahLst/>
              <a:cxnLst/>
              <a:rect l="l" t="t" r="r" b="b"/>
              <a:pathLst>
                <a:path w="1465" h="359" extrusionOk="0">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0" name="Google Shape;690;p26"/>
            <p:cNvSpPr/>
            <p:nvPr/>
          </p:nvSpPr>
          <p:spPr>
            <a:xfrm>
              <a:off x="5506823" y="2989149"/>
              <a:ext cx="46172" cy="11400"/>
            </a:xfrm>
            <a:custGeom>
              <a:avLst/>
              <a:gdLst/>
              <a:ahLst/>
              <a:cxnLst/>
              <a:rect l="l" t="t" r="r" b="b"/>
              <a:pathLst>
                <a:path w="1454" h="359" extrusionOk="0">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1" name="Google Shape;691;p26"/>
            <p:cNvSpPr/>
            <p:nvPr/>
          </p:nvSpPr>
          <p:spPr>
            <a:xfrm>
              <a:off x="5343507" y="3036051"/>
              <a:ext cx="46521" cy="10987"/>
            </a:xfrm>
            <a:custGeom>
              <a:avLst/>
              <a:gdLst/>
              <a:ahLst/>
              <a:cxnLst/>
              <a:rect l="l" t="t" r="r" b="b"/>
              <a:pathLst>
                <a:path w="1465" h="346" extrusionOk="0">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2" name="Google Shape;692;p26"/>
            <p:cNvSpPr/>
            <p:nvPr/>
          </p:nvSpPr>
          <p:spPr>
            <a:xfrm>
              <a:off x="5424768" y="3036051"/>
              <a:ext cx="46553" cy="10987"/>
            </a:xfrm>
            <a:custGeom>
              <a:avLst/>
              <a:gdLst/>
              <a:ahLst/>
              <a:cxnLst/>
              <a:rect l="l" t="t" r="r" b="b"/>
              <a:pathLst>
                <a:path w="1466" h="346" extrusionOk="0">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3" name="Google Shape;693;p26"/>
            <p:cNvSpPr/>
            <p:nvPr/>
          </p:nvSpPr>
          <p:spPr>
            <a:xfrm>
              <a:off x="5506823" y="3036051"/>
              <a:ext cx="46172" cy="10987"/>
            </a:xfrm>
            <a:custGeom>
              <a:avLst/>
              <a:gdLst/>
              <a:ahLst/>
              <a:cxnLst/>
              <a:rect l="l" t="t" r="r" b="b"/>
              <a:pathLst>
                <a:path w="1454" h="346" extrusionOk="0">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4" name="Google Shape;694;p26"/>
            <p:cNvSpPr/>
            <p:nvPr/>
          </p:nvSpPr>
          <p:spPr>
            <a:xfrm>
              <a:off x="5343126" y="2930752"/>
              <a:ext cx="46902" cy="33851"/>
            </a:xfrm>
            <a:custGeom>
              <a:avLst/>
              <a:gdLst/>
              <a:ahLst/>
              <a:cxnLst/>
              <a:rect l="l" t="t" r="r" b="b"/>
              <a:pathLst>
                <a:path w="1477" h="1066" extrusionOk="0">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5" name="Google Shape;695;p26"/>
            <p:cNvSpPr/>
            <p:nvPr/>
          </p:nvSpPr>
          <p:spPr>
            <a:xfrm>
              <a:off x="5506442" y="2930752"/>
              <a:ext cx="47283" cy="33851"/>
            </a:xfrm>
            <a:custGeom>
              <a:avLst/>
              <a:gdLst/>
              <a:ahLst/>
              <a:cxnLst/>
              <a:rect l="l" t="t" r="r" b="b"/>
              <a:pathLst>
                <a:path w="1489" h="1066" extrusionOk="0">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6" name="Google Shape;696;p26"/>
            <p:cNvSpPr/>
            <p:nvPr/>
          </p:nvSpPr>
          <p:spPr>
            <a:xfrm>
              <a:off x="5424419" y="2977336"/>
              <a:ext cx="47283" cy="34168"/>
            </a:xfrm>
            <a:custGeom>
              <a:avLst/>
              <a:gdLst/>
              <a:ahLst/>
              <a:cxnLst/>
              <a:rect l="l" t="t" r="r" b="b"/>
              <a:pathLst>
                <a:path w="1489" h="1076" extrusionOk="0">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7" name="Google Shape;697;p26"/>
            <p:cNvSpPr/>
            <p:nvPr/>
          </p:nvSpPr>
          <p:spPr>
            <a:xfrm>
              <a:off x="5261453" y="3024143"/>
              <a:ext cx="47283" cy="33851"/>
            </a:xfrm>
            <a:custGeom>
              <a:avLst/>
              <a:gdLst/>
              <a:ahLst/>
              <a:cxnLst/>
              <a:rect l="l" t="t" r="r" b="b"/>
              <a:pathLst>
                <a:path w="1489" h="1066" extrusionOk="0">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8" name="Google Shape;698;p26"/>
            <p:cNvSpPr/>
            <p:nvPr/>
          </p:nvSpPr>
          <p:spPr>
            <a:xfrm>
              <a:off x="5424419" y="2884231"/>
              <a:ext cx="47283" cy="33883"/>
            </a:xfrm>
            <a:custGeom>
              <a:avLst/>
              <a:gdLst/>
              <a:ahLst/>
              <a:cxnLst/>
              <a:rect l="l" t="t" r="r" b="b"/>
              <a:pathLst>
                <a:path w="1489" h="1067" extrusionOk="0">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grpSp>
      <p:grpSp>
        <p:nvGrpSpPr>
          <p:cNvPr id="105" name="Google Shape;669;p26"/>
          <p:cNvGrpSpPr/>
          <p:nvPr/>
        </p:nvGrpSpPr>
        <p:grpSpPr>
          <a:xfrm>
            <a:off x="8150878" y="5215255"/>
            <a:ext cx="706571" cy="715061"/>
            <a:chOff x="2497275" y="2744159"/>
            <a:chExt cx="370930" cy="370549"/>
          </a:xfrm>
        </p:grpSpPr>
        <p:sp>
          <p:nvSpPr>
            <p:cNvPr id="106" name="Google Shape;670;p26"/>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7" name="Google Shape;671;p26"/>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8" name="Google Shape;672;p26"/>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9" name="Google Shape;673;p26"/>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10" name="Google Shape;674;p26"/>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11" name="Google Shape;675;p26"/>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grpSp>
      <p:pic>
        <p:nvPicPr>
          <p:cNvPr id="112"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22535"/>
            <a:ext cx="14630400" cy="1103086"/>
          </a:xfrm>
          <a:prstGeom prst="rect">
            <a:avLst/>
          </a:prstGeom>
        </p:spPr>
      </p:pic>
      <p:pic>
        <p:nvPicPr>
          <p:cNvPr id="113" name="Рисунок 112">
            <a:extLst>
              <a:ext uri="{FF2B5EF4-FFF2-40B4-BE49-F238E27FC236}">
                <a16:creationId xmlns:a16="http://schemas.microsoft.com/office/drawing/2014/main" id="{5B572CE6-5563-45A9-9EE3-760D52EDB9D7}"/>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14" name="Рисунок 113">
            <a:extLst>
              <a:ext uri="{FF2B5EF4-FFF2-40B4-BE49-F238E27FC236}">
                <a16:creationId xmlns:a16="http://schemas.microsoft.com/office/drawing/2014/main" id="{286A97B6-2A6C-4AF1-A8F6-DF3B05C1FCAD}"/>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extLst>
      <p:ext uri="{BB962C8B-B14F-4D97-AF65-F5344CB8AC3E}">
        <p14:creationId xmlns:p14="http://schemas.microsoft.com/office/powerpoint/2010/main" val="6043356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2365534"/>
            <a:ext cx="7556421" cy="1417558"/>
          </a:xfrm>
          <a:prstGeom prst="rect">
            <a:avLst/>
          </a:prstGeom>
          <a:noFill/>
          <a:ln/>
        </p:spPr>
        <p:txBody>
          <a:bodyPr wrap="square" lIns="0" tIns="0" rIns="0" bIns="0" rtlCol="0" anchor="t"/>
          <a:lstStyle/>
          <a:p>
            <a:pPr marL="0" indent="0" algn="ctr">
              <a:buNone/>
            </a:pPr>
            <a:r>
              <a:rPr lang="uz-Cyrl-UZ" sz="4114" b="1" dirty="0">
                <a:latin typeface="Arial Narrow" panose="020B0606020202030204" pitchFamily="34" charset="0"/>
              </a:rPr>
              <a:t>Kimyo fanidan darsdan tashqari mash</a:t>
            </a:r>
            <a:r>
              <a:rPr lang="az-Latn-AZ" sz="4114" b="1" dirty="0">
                <a:latin typeface="Arial Narrow" panose="020B0606020202030204" pitchFamily="34" charset="0"/>
              </a:rPr>
              <a:t>g‘</a:t>
            </a:r>
            <a:r>
              <a:rPr lang="uz-Cyrl-UZ" sz="4114" b="1" dirty="0">
                <a:latin typeface="Arial Narrow" panose="020B0606020202030204" pitchFamily="34" charset="0"/>
              </a:rPr>
              <a:t>ulotlar</a:t>
            </a:r>
          </a:p>
        </p:txBody>
      </p:sp>
      <p:sp>
        <p:nvSpPr>
          <p:cNvPr id="4" name="Text 1"/>
          <p:cNvSpPr/>
          <p:nvPr/>
        </p:nvSpPr>
        <p:spPr>
          <a:xfrm>
            <a:off x="6280190" y="4123253"/>
            <a:ext cx="7556421" cy="1088708"/>
          </a:xfrm>
          <a:prstGeom prst="rect">
            <a:avLst/>
          </a:prstGeom>
          <a:noFill/>
          <a:ln/>
        </p:spPr>
        <p:txBody>
          <a:bodyPr wrap="square" lIns="0" tIns="0" rIns="0" bIns="0" rtlCol="0" anchor="t"/>
          <a:lstStyle/>
          <a:p>
            <a:pPr marL="0" indent="0" algn="just">
              <a:lnSpc>
                <a:spcPts val="2850"/>
              </a:lnSpc>
              <a:buNone/>
            </a:pPr>
            <a:r>
              <a:rPr lang="uz-Cyrl-UZ" sz="2400" dirty="0">
                <a:latin typeface="Arial Narrow" panose="020B0606020202030204" pitchFamily="34" charset="0"/>
                <a:ea typeface="Lora" pitchFamily="34" charset="-122"/>
                <a:cs typeface="Lora" pitchFamily="34" charset="-120"/>
              </a:rPr>
              <a:t>Kimyo fanidan sinfdan va darsdan tashqari mashg‘ulotlar o‘quvchilarning bilimlarini mustahkamlash, ko‘nikmalarini rivojlantirish va ilmiy fikrlash qobiliyatini oshirish uchun muhim vosita hisoblanadi.</a:t>
            </a:r>
            <a:endParaRPr lang="uz-Cyrl-UZ" sz="2400" dirty="0">
              <a:latin typeface="Arial Narrow" panose="020B0606020202030204" pitchFamily="34" charset="0"/>
            </a:endParaRPr>
          </a:p>
        </p:txBody>
      </p:sp>
      <p:sp>
        <p:nvSpPr>
          <p:cNvPr id="5" name="Shape 2"/>
          <p:cNvSpPr/>
          <p:nvPr/>
        </p:nvSpPr>
        <p:spPr>
          <a:xfrm>
            <a:off x="6280190" y="5484019"/>
            <a:ext cx="362903" cy="362903"/>
          </a:xfrm>
          <a:prstGeom prst="roundRect">
            <a:avLst>
              <a:gd name="adj" fmla="val 25194296"/>
            </a:avLst>
          </a:prstGeom>
          <a:noFill/>
          <a:ln w="7620">
            <a:solidFill>
              <a:srgbClr val="FFFFFF"/>
            </a:solidFill>
            <a:prstDash val="solid"/>
          </a:ln>
        </p:spPr>
      </p:sp>
      <p:pic>
        <p:nvPicPr>
          <p:cNvPr id="6" name="Graphic 2">
            <a:extLst>
              <a:ext uri="{FF2B5EF4-FFF2-40B4-BE49-F238E27FC236}">
                <a16:creationId xmlns:a16="http://schemas.microsoft.com/office/drawing/2014/main" id="{92E82ED2-C5C5-4123-9637-E0AF6A15BD0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22535"/>
            <a:ext cx="14630400" cy="1103086"/>
          </a:xfrm>
          <a:prstGeom prst="rect">
            <a:avLst/>
          </a:prstGeom>
        </p:spPr>
      </p:pic>
      <p:pic>
        <p:nvPicPr>
          <p:cNvPr id="7" name="Рисунок 6">
            <a:extLst>
              <a:ext uri="{FF2B5EF4-FFF2-40B4-BE49-F238E27FC236}">
                <a16:creationId xmlns:a16="http://schemas.microsoft.com/office/drawing/2014/main" id="{0A01991D-7B75-4516-9CD1-84D671EBCB8E}"/>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8" name="Рисунок 7">
            <a:extLst>
              <a:ext uri="{FF2B5EF4-FFF2-40B4-BE49-F238E27FC236}">
                <a16:creationId xmlns:a16="http://schemas.microsoft.com/office/drawing/2014/main" id="{81DAF23C-ED18-44DB-A864-54ADA999D14B}"/>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08158" y="1190744"/>
            <a:ext cx="7700724" cy="1933099"/>
          </a:xfrm>
          <a:prstGeom prst="rect">
            <a:avLst/>
          </a:prstGeom>
          <a:noFill/>
          <a:ln/>
        </p:spPr>
        <p:txBody>
          <a:bodyPr wrap="square" lIns="0" tIns="0" rIns="0" bIns="0" rtlCol="0" anchor="t"/>
          <a:lstStyle/>
          <a:p>
            <a:pPr algn="ctr"/>
            <a:r>
              <a:rPr lang="uz-Cyrl-UZ" sz="4114" b="1" dirty="0">
                <a:latin typeface="Arial Narrow" panose="020B0606020202030204" pitchFamily="34" charset="0"/>
              </a:rPr>
              <a:t>Sinfdan tashqari mashg‘ulotlarning maqsadi va vazifasi</a:t>
            </a:r>
          </a:p>
        </p:txBody>
      </p:sp>
      <p:sp>
        <p:nvSpPr>
          <p:cNvPr id="4" name="Shape 1"/>
          <p:cNvSpPr/>
          <p:nvPr/>
        </p:nvSpPr>
        <p:spPr>
          <a:xfrm>
            <a:off x="5810473" y="2801660"/>
            <a:ext cx="360759" cy="360759"/>
          </a:xfrm>
          <a:prstGeom prst="roundRect">
            <a:avLst>
              <a:gd name="adj" fmla="val 8574"/>
            </a:avLst>
          </a:prstGeom>
          <a:solidFill>
            <a:srgbClr val="F0EDE6"/>
          </a:solidFill>
          <a:ln/>
        </p:spPr>
      </p:sp>
      <p:sp>
        <p:nvSpPr>
          <p:cNvPr id="5" name="Text 2"/>
          <p:cNvSpPr/>
          <p:nvPr/>
        </p:nvSpPr>
        <p:spPr>
          <a:xfrm>
            <a:off x="6377329" y="2801660"/>
            <a:ext cx="3057644" cy="322183"/>
          </a:xfrm>
          <a:prstGeom prst="rect">
            <a:avLst/>
          </a:prstGeom>
          <a:noFill/>
          <a:ln/>
        </p:spPr>
        <p:txBody>
          <a:bodyPr wrap="none" lIns="0" tIns="0" rIns="0" bIns="0" rtlCol="0" anchor="t"/>
          <a:lstStyle/>
          <a:p>
            <a:pPr marL="0" indent="0">
              <a:buNone/>
            </a:pPr>
            <a:r>
              <a:rPr lang="uz-Cyrl-UZ" sz="2000">
                <a:solidFill>
                  <a:srgbClr val="2C2821"/>
                </a:solidFill>
                <a:latin typeface="Arial Narrow" panose="020B0606020202030204" pitchFamily="34" charset="0"/>
                <a:ea typeface="Alice" pitchFamily="34" charset="-122"/>
                <a:cs typeface="Alice" pitchFamily="34" charset="-120"/>
              </a:rPr>
              <a:t>Bilimlarni mustahkamlash</a:t>
            </a:r>
            <a:endParaRPr lang="uz-Cyrl-UZ" sz="2000">
              <a:latin typeface="Arial Narrow" panose="020B0606020202030204" pitchFamily="34" charset="0"/>
            </a:endParaRPr>
          </a:p>
        </p:txBody>
      </p:sp>
      <p:sp>
        <p:nvSpPr>
          <p:cNvPr id="6" name="Text 3"/>
          <p:cNvSpPr/>
          <p:nvPr/>
        </p:nvSpPr>
        <p:spPr>
          <a:xfrm>
            <a:off x="6377329" y="3247550"/>
            <a:ext cx="3180517" cy="989767"/>
          </a:xfrm>
          <a:prstGeom prst="rect">
            <a:avLst/>
          </a:prstGeom>
          <a:noFill/>
          <a:ln/>
        </p:spPr>
        <p:txBody>
          <a:bodyPr wrap="square" lIns="0" tIns="0" rIns="0" bIns="0" rtlCol="0" anchor="t"/>
          <a:lstStyle/>
          <a:p>
            <a:pPr marL="0" indent="0">
              <a:buNone/>
            </a:pPr>
            <a:r>
              <a:rPr lang="uz-Cyrl-UZ" sz="2000">
                <a:solidFill>
                  <a:srgbClr val="2C2821"/>
                </a:solidFill>
                <a:latin typeface="Arial Narrow" panose="020B0606020202030204" pitchFamily="34" charset="0"/>
                <a:ea typeface="Lora" pitchFamily="34" charset="-122"/>
                <a:cs typeface="Lora" pitchFamily="34" charset="-120"/>
              </a:rPr>
              <a:t>Sinfda olingan nazariy bilimlarni amaliyotda qo‘llashga yordam berish.</a:t>
            </a:r>
            <a:endParaRPr lang="uz-Cyrl-UZ" sz="2000">
              <a:latin typeface="Arial Narrow" panose="020B0606020202030204" pitchFamily="34" charset="0"/>
            </a:endParaRPr>
          </a:p>
        </p:txBody>
      </p:sp>
      <p:sp>
        <p:nvSpPr>
          <p:cNvPr id="7" name="Shape 4"/>
          <p:cNvSpPr/>
          <p:nvPr/>
        </p:nvSpPr>
        <p:spPr>
          <a:xfrm>
            <a:off x="9763943" y="2801660"/>
            <a:ext cx="360759" cy="360759"/>
          </a:xfrm>
          <a:prstGeom prst="roundRect">
            <a:avLst>
              <a:gd name="adj" fmla="val 8574"/>
            </a:avLst>
          </a:prstGeom>
          <a:solidFill>
            <a:srgbClr val="F0EDE6"/>
          </a:solidFill>
          <a:ln/>
        </p:spPr>
      </p:sp>
      <p:sp>
        <p:nvSpPr>
          <p:cNvPr id="8" name="Text 5"/>
          <p:cNvSpPr/>
          <p:nvPr/>
        </p:nvSpPr>
        <p:spPr>
          <a:xfrm>
            <a:off x="10330800" y="2801660"/>
            <a:ext cx="3180517" cy="644366"/>
          </a:xfrm>
          <a:prstGeom prst="rect">
            <a:avLst/>
          </a:prstGeom>
          <a:noFill/>
          <a:ln/>
        </p:spPr>
        <p:txBody>
          <a:bodyPr wrap="square" lIns="0" tIns="0" rIns="0" bIns="0" rtlCol="0" anchor="t"/>
          <a:lstStyle/>
          <a:p>
            <a:pPr marL="0" indent="0">
              <a:buNone/>
            </a:pPr>
            <a:r>
              <a:rPr lang="uz-Cyrl-UZ" sz="2000">
                <a:solidFill>
                  <a:srgbClr val="2C2821"/>
                </a:solidFill>
                <a:latin typeface="Arial Narrow" panose="020B0606020202030204" pitchFamily="34" charset="0"/>
                <a:ea typeface="Alice" pitchFamily="34" charset="-122"/>
                <a:cs typeface="Alice" pitchFamily="34" charset="-120"/>
              </a:rPr>
              <a:t>Ko‘nikmalarni rivojlantirish</a:t>
            </a:r>
            <a:endParaRPr lang="uz-Cyrl-UZ" sz="2000">
              <a:latin typeface="Arial Narrow" panose="020B0606020202030204" pitchFamily="34" charset="0"/>
            </a:endParaRPr>
          </a:p>
        </p:txBody>
      </p:sp>
      <p:sp>
        <p:nvSpPr>
          <p:cNvPr id="9" name="Text 6"/>
          <p:cNvSpPr/>
          <p:nvPr/>
        </p:nvSpPr>
        <p:spPr>
          <a:xfrm>
            <a:off x="10330800" y="3569733"/>
            <a:ext cx="3180517" cy="1319689"/>
          </a:xfrm>
          <a:prstGeom prst="rect">
            <a:avLst/>
          </a:prstGeom>
          <a:noFill/>
          <a:ln/>
        </p:spPr>
        <p:txBody>
          <a:bodyPr wrap="square" lIns="0" tIns="0" rIns="0" bIns="0" rtlCol="0" anchor="t"/>
          <a:lstStyle/>
          <a:p>
            <a:pPr marL="0" indent="0">
              <a:buNone/>
            </a:pPr>
            <a:r>
              <a:rPr lang="uz-Cyrl-UZ" sz="2000">
                <a:solidFill>
                  <a:srgbClr val="2C2821"/>
                </a:solidFill>
                <a:latin typeface="Arial Narrow" panose="020B0606020202030204" pitchFamily="34" charset="0"/>
                <a:ea typeface="Lora" pitchFamily="34" charset="-122"/>
                <a:cs typeface="Lora" pitchFamily="34" charset="-120"/>
              </a:rPr>
              <a:t>Mustaqil ishlash, muammolarni hal qilish, eksperiment o‘tkazish va guruhda ishlash ko‘nikmalarini rivojlantirish.</a:t>
            </a:r>
            <a:endParaRPr lang="uz-Cyrl-UZ" sz="2000">
              <a:latin typeface="Arial Narrow" panose="020B0606020202030204" pitchFamily="34" charset="0"/>
            </a:endParaRPr>
          </a:p>
        </p:txBody>
      </p:sp>
      <p:sp>
        <p:nvSpPr>
          <p:cNvPr id="10" name="Shape 7"/>
          <p:cNvSpPr/>
          <p:nvPr/>
        </p:nvSpPr>
        <p:spPr>
          <a:xfrm>
            <a:off x="5810473" y="5327452"/>
            <a:ext cx="360759" cy="360759"/>
          </a:xfrm>
          <a:prstGeom prst="roundRect">
            <a:avLst>
              <a:gd name="adj" fmla="val 8574"/>
            </a:avLst>
          </a:prstGeom>
          <a:solidFill>
            <a:srgbClr val="F0EDE6"/>
          </a:solidFill>
          <a:ln/>
        </p:spPr>
      </p:sp>
      <p:sp>
        <p:nvSpPr>
          <p:cNvPr id="11" name="Text 8"/>
          <p:cNvSpPr/>
          <p:nvPr/>
        </p:nvSpPr>
        <p:spPr>
          <a:xfrm>
            <a:off x="6377329" y="5327452"/>
            <a:ext cx="2577584" cy="322183"/>
          </a:xfrm>
          <a:prstGeom prst="rect">
            <a:avLst/>
          </a:prstGeom>
          <a:noFill/>
          <a:ln/>
        </p:spPr>
        <p:txBody>
          <a:bodyPr wrap="none" lIns="0" tIns="0" rIns="0" bIns="0" rtlCol="0" anchor="t"/>
          <a:lstStyle/>
          <a:p>
            <a:pPr marL="0" indent="0">
              <a:buNone/>
            </a:pPr>
            <a:r>
              <a:rPr lang="uz-Cyrl-UZ" sz="2000">
                <a:solidFill>
                  <a:srgbClr val="2C2821"/>
                </a:solidFill>
                <a:latin typeface="Arial Narrow" panose="020B0606020202030204" pitchFamily="34" charset="0"/>
                <a:ea typeface="Alice" pitchFamily="34" charset="-122"/>
                <a:cs typeface="Alice" pitchFamily="34" charset="-120"/>
              </a:rPr>
              <a:t>Ilmiy fikrlash</a:t>
            </a:r>
            <a:endParaRPr lang="uz-Cyrl-UZ" sz="2000">
              <a:latin typeface="Arial Narrow" panose="020B0606020202030204" pitchFamily="34" charset="0"/>
            </a:endParaRPr>
          </a:p>
        </p:txBody>
      </p:sp>
      <p:sp>
        <p:nvSpPr>
          <p:cNvPr id="12" name="Text 9"/>
          <p:cNvSpPr/>
          <p:nvPr/>
        </p:nvSpPr>
        <p:spPr>
          <a:xfrm>
            <a:off x="6377329" y="5773341"/>
            <a:ext cx="3180517" cy="989767"/>
          </a:xfrm>
          <a:prstGeom prst="rect">
            <a:avLst/>
          </a:prstGeom>
          <a:noFill/>
          <a:ln/>
        </p:spPr>
        <p:txBody>
          <a:bodyPr wrap="square" lIns="0" tIns="0" rIns="0" bIns="0" rtlCol="0" anchor="t"/>
          <a:lstStyle/>
          <a:p>
            <a:pPr marL="0" indent="0">
              <a:buNone/>
            </a:pPr>
            <a:r>
              <a:rPr lang="uz-Cyrl-UZ" sz="2000">
                <a:solidFill>
                  <a:srgbClr val="2C2821"/>
                </a:solidFill>
                <a:latin typeface="Arial Narrow" panose="020B0606020202030204" pitchFamily="34" charset="0"/>
                <a:ea typeface="Lora" pitchFamily="34" charset="-122"/>
                <a:cs typeface="Lora" pitchFamily="34" charset="-120"/>
              </a:rPr>
              <a:t>Ilmiy fikrlash qobiliyatini rivojlantirish, tadqiqot ishlarini olib borishga qiziqtirish.</a:t>
            </a:r>
            <a:endParaRPr lang="uz-Cyrl-UZ" sz="2000">
              <a:latin typeface="Arial Narrow" panose="020B0606020202030204" pitchFamily="34" charset="0"/>
            </a:endParaRPr>
          </a:p>
        </p:txBody>
      </p:sp>
      <p:sp>
        <p:nvSpPr>
          <p:cNvPr id="13" name="Shape 10"/>
          <p:cNvSpPr/>
          <p:nvPr/>
        </p:nvSpPr>
        <p:spPr>
          <a:xfrm>
            <a:off x="9763943" y="5327452"/>
            <a:ext cx="360759" cy="360759"/>
          </a:xfrm>
          <a:prstGeom prst="roundRect">
            <a:avLst>
              <a:gd name="adj" fmla="val 8574"/>
            </a:avLst>
          </a:prstGeom>
          <a:solidFill>
            <a:srgbClr val="F0EDE6"/>
          </a:solidFill>
          <a:ln/>
        </p:spPr>
      </p:sp>
      <p:sp>
        <p:nvSpPr>
          <p:cNvPr id="14" name="Text 11"/>
          <p:cNvSpPr/>
          <p:nvPr/>
        </p:nvSpPr>
        <p:spPr>
          <a:xfrm>
            <a:off x="10330800" y="5327452"/>
            <a:ext cx="2577584" cy="322183"/>
          </a:xfrm>
          <a:prstGeom prst="rect">
            <a:avLst/>
          </a:prstGeom>
          <a:noFill/>
          <a:ln/>
        </p:spPr>
        <p:txBody>
          <a:bodyPr wrap="none" lIns="0" tIns="0" rIns="0" bIns="0" rtlCol="0" anchor="t"/>
          <a:lstStyle/>
          <a:p>
            <a:pPr marL="0" indent="0">
              <a:buNone/>
            </a:pPr>
            <a:r>
              <a:rPr lang="uz-Cyrl-UZ" sz="2000">
                <a:solidFill>
                  <a:srgbClr val="2C2821"/>
                </a:solidFill>
                <a:latin typeface="Arial Narrow" panose="020B0606020202030204" pitchFamily="34" charset="0"/>
                <a:ea typeface="Alice" pitchFamily="34" charset="-122"/>
                <a:cs typeface="Alice" pitchFamily="34" charset="-120"/>
              </a:rPr>
              <a:t>Motivatsiya</a:t>
            </a:r>
            <a:endParaRPr lang="uz-Cyrl-UZ" sz="2000">
              <a:latin typeface="Arial Narrow" panose="020B0606020202030204" pitchFamily="34" charset="0"/>
            </a:endParaRPr>
          </a:p>
        </p:txBody>
      </p:sp>
      <p:sp>
        <p:nvSpPr>
          <p:cNvPr id="15" name="Text 12"/>
          <p:cNvSpPr/>
          <p:nvPr/>
        </p:nvSpPr>
        <p:spPr>
          <a:xfrm>
            <a:off x="10330800" y="5773341"/>
            <a:ext cx="3180517" cy="1649611"/>
          </a:xfrm>
          <a:prstGeom prst="rect">
            <a:avLst/>
          </a:prstGeom>
          <a:noFill/>
          <a:ln/>
        </p:spPr>
        <p:txBody>
          <a:bodyPr wrap="square" lIns="0" tIns="0" rIns="0" bIns="0" rtlCol="0" anchor="t"/>
          <a:lstStyle/>
          <a:p>
            <a:pPr marL="0" indent="0">
              <a:buNone/>
            </a:pPr>
            <a:r>
              <a:rPr lang="uz-Cyrl-UZ" sz="2000">
                <a:solidFill>
                  <a:srgbClr val="2C2821"/>
                </a:solidFill>
                <a:latin typeface="Arial Narrow" panose="020B0606020202030204" pitchFamily="34" charset="0"/>
                <a:ea typeface="Lora" pitchFamily="34" charset="-122"/>
                <a:cs typeface="Lora" pitchFamily="34" charset="-120"/>
              </a:rPr>
              <a:t>O‘quvchilarning kimyo faniga bo‘lgan qiziqishini oshirish, ularni faollashtirish va darslarga bo‘lgan motivatsiyani kuchaytirish.</a:t>
            </a:r>
            <a:endParaRPr lang="uz-Cyrl-UZ" sz="2000">
              <a:latin typeface="Arial Narrow" panose="020B0606020202030204"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793790" y="2539960"/>
            <a:ext cx="12088535" cy="708779"/>
          </a:xfrm>
          <a:prstGeom prst="rect">
            <a:avLst/>
          </a:prstGeom>
          <a:noFill/>
          <a:ln/>
        </p:spPr>
        <p:txBody>
          <a:bodyPr wrap="none" lIns="0" tIns="0" rIns="0" bIns="0" rtlCol="0" anchor="t"/>
          <a:lstStyle/>
          <a:p>
            <a:pPr marL="0" indent="0">
              <a:lnSpc>
                <a:spcPts val="5550"/>
              </a:lnSpc>
              <a:buNone/>
            </a:pPr>
            <a:r>
              <a:rPr lang="uz-Cyrl-UZ" sz="4114" b="1" dirty="0">
                <a:latin typeface="Arial Narrow" panose="020B0606020202030204" pitchFamily="34" charset="0"/>
              </a:rPr>
              <a:t>Darsdan tashqari mashg‘ulotlarning afzalliklari</a:t>
            </a:r>
          </a:p>
        </p:txBody>
      </p:sp>
      <p:sp>
        <p:nvSpPr>
          <p:cNvPr id="3" name="Text 1"/>
          <p:cNvSpPr/>
          <p:nvPr/>
        </p:nvSpPr>
        <p:spPr>
          <a:xfrm>
            <a:off x="793790" y="3815715"/>
            <a:ext cx="4282916" cy="354330"/>
          </a:xfrm>
          <a:prstGeom prst="rect">
            <a:avLst/>
          </a:prstGeom>
          <a:noFill/>
          <a:ln/>
        </p:spPr>
        <p:txBody>
          <a:bodyPr wrap="none" lIns="0" tIns="0" rIns="0" bIns="0" rtlCol="0" anchor="t"/>
          <a:lstStyle/>
          <a:p>
            <a:pPr marL="0" indent="0" algn="just">
              <a:buNone/>
            </a:pPr>
            <a:r>
              <a:rPr lang="uz-Cyrl-UZ" sz="2400">
                <a:solidFill>
                  <a:srgbClr val="233E32"/>
                </a:solidFill>
                <a:latin typeface="Arial Narrow" panose="020B0606020202030204" pitchFamily="34" charset="0"/>
                <a:ea typeface="Alice" pitchFamily="34" charset="-122"/>
                <a:cs typeface="Alice" pitchFamily="34" charset="-120"/>
              </a:rPr>
              <a:t>Aqliy qobiliyatlarni rivojlantirish</a:t>
            </a:r>
            <a:endParaRPr lang="uz-Cyrl-UZ" sz="2400">
              <a:latin typeface="Arial Narrow" panose="020B0606020202030204" pitchFamily="34" charset="0"/>
            </a:endParaRPr>
          </a:p>
        </p:txBody>
      </p:sp>
      <p:sp>
        <p:nvSpPr>
          <p:cNvPr id="4" name="Text 2"/>
          <p:cNvSpPr/>
          <p:nvPr/>
        </p:nvSpPr>
        <p:spPr>
          <a:xfrm>
            <a:off x="793790" y="4396859"/>
            <a:ext cx="6244709" cy="725805"/>
          </a:xfrm>
          <a:prstGeom prst="rect">
            <a:avLst/>
          </a:prstGeom>
          <a:noFill/>
          <a:ln/>
        </p:spPr>
        <p:txBody>
          <a:bodyPr wrap="square" lIns="0" tIns="0" rIns="0" bIns="0" rtlCol="0" anchor="t"/>
          <a:lstStyle/>
          <a:p>
            <a:pPr marL="0" indent="0" algn="just">
              <a:buNone/>
            </a:pPr>
            <a:r>
              <a:rPr lang="uz-Cyrl-UZ" sz="2400">
                <a:solidFill>
                  <a:srgbClr val="2C2821"/>
                </a:solidFill>
                <a:latin typeface="Arial Narrow" panose="020B0606020202030204" pitchFamily="34" charset="0"/>
                <a:ea typeface="Lora" pitchFamily="34" charset="-122"/>
                <a:cs typeface="Lora" pitchFamily="34" charset="-120"/>
              </a:rPr>
              <a:t>Mantiqiy fikrlash, muammo hal qilish, tahlil qilish va sintez qilish ko‘nikmalarini rivojlantirish.</a:t>
            </a:r>
            <a:endParaRPr lang="uz-Cyrl-UZ" sz="2400">
              <a:latin typeface="Arial Narrow" panose="020B0606020202030204" pitchFamily="34" charset="0"/>
            </a:endParaRPr>
          </a:p>
        </p:txBody>
      </p:sp>
      <p:sp>
        <p:nvSpPr>
          <p:cNvPr id="5" name="Text 3"/>
          <p:cNvSpPr/>
          <p:nvPr/>
        </p:nvSpPr>
        <p:spPr>
          <a:xfrm>
            <a:off x="7599521" y="3815715"/>
            <a:ext cx="3890724" cy="354330"/>
          </a:xfrm>
          <a:prstGeom prst="rect">
            <a:avLst/>
          </a:prstGeom>
          <a:noFill/>
          <a:ln/>
        </p:spPr>
        <p:txBody>
          <a:bodyPr wrap="none" lIns="0" tIns="0" rIns="0" bIns="0" rtlCol="0" anchor="t"/>
          <a:lstStyle/>
          <a:p>
            <a:pPr marL="0" indent="0" algn="just">
              <a:buNone/>
            </a:pPr>
            <a:r>
              <a:rPr lang="uz-Cyrl-UZ" sz="2400">
                <a:solidFill>
                  <a:srgbClr val="233E32"/>
                </a:solidFill>
                <a:latin typeface="Arial Narrow" panose="020B0606020202030204" pitchFamily="34" charset="0"/>
                <a:ea typeface="Alice" pitchFamily="34" charset="-122"/>
                <a:cs typeface="Alice" pitchFamily="34" charset="-120"/>
              </a:rPr>
              <a:t>Amaliy ko‘nikmalarni oshirish</a:t>
            </a:r>
            <a:endParaRPr lang="uz-Cyrl-UZ" sz="2400">
              <a:latin typeface="Arial Narrow" panose="020B0606020202030204" pitchFamily="34" charset="0"/>
            </a:endParaRPr>
          </a:p>
        </p:txBody>
      </p:sp>
      <p:sp>
        <p:nvSpPr>
          <p:cNvPr id="6" name="Text 4"/>
          <p:cNvSpPr/>
          <p:nvPr/>
        </p:nvSpPr>
        <p:spPr>
          <a:xfrm>
            <a:off x="7599521" y="4396859"/>
            <a:ext cx="6244709" cy="1088708"/>
          </a:xfrm>
          <a:prstGeom prst="rect">
            <a:avLst/>
          </a:prstGeom>
          <a:noFill/>
          <a:ln/>
        </p:spPr>
        <p:txBody>
          <a:bodyPr wrap="square" lIns="0" tIns="0" rIns="0" bIns="0" rtlCol="0" anchor="t"/>
          <a:lstStyle/>
          <a:p>
            <a:pPr marL="0" indent="0" algn="just">
              <a:buNone/>
            </a:pPr>
            <a:r>
              <a:rPr lang="uz-Cyrl-UZ" sz="2400">
                <a:solidFill>
                  <a:srgbClr val="2C2821"/>
                </a:solidFill>
                <a:latin typeface="Arial Narrow" panose="020B0606020202030204" pitchFamily="34" charset="0"/>
                <a:ea typeface="Lora" pitchFamily="34" charset="-122"/>
                <a:cs typeface="Lora" pitchFamily="34" charset="-120"/>
              </a:rPr>
              <a:t>Laboratoriya uskunalarini ishlatish, kimyoviy reaktsiyalarni bajarish, tahlil qilish va eksperiment o‘tkazish ko‘nikmalarini oshirish.</a:t>
            </a:r>
            <a:endParaRPr lang="uz-Cyrl-UZ" sz="2400">
              <a:latin typeface="Arial Narrow" panose="020B0606020202030204" pitchFamily="34" charset="0"/>
            </a:endParaRPr>
          </a:p>
        </p:txBody>
      </p:sp>
      <p:pic>
        <p:nvPicPr>
          <p:cNvPr id="7" name="Graphic 2">
            <a:extLst>
              <a:ext uri="{FF2B5EF4-FFF2-40B4-BE49-F238E27FC236}">
                <a16:creationId xmlns:a16="http://schemas.microsoft.com/office/drawing/2014/main" id="{AB9E29D8-9284-4733-A7C2-AC74776B03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22535"/>
            <a:ext cx="14630400" cy="1103086"/>
          </a:xfrm>
          <a:prstGeom prst="rect">
            <a:avLst/>
          </a:prstGeom>
        </p:spPr>
      </p:pic>
      <p:pic>
        <p:nvPicPr>
          <p:cNvPr id="8" name="Рисунок 7">
            <a:extLst>
              <a:ext uri="{FF2B5EF4-FFF2-40B4-BE49-F238E27FC236}">
                <a16:creationId xmlns:a16="http://schemas.microsoft.com/office/drawing/2014/main" id="{2829E6D9-A54B-4086-A6A2-7207239EC272}"/>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9" name="Рисунок 8">
            <a:extLst>
              <a:ext uri="{FF2B5EF4-FFF2-40B4-BE49-F238E27FC236}">
                <a16:creationId xmlns:a16="http://schemas.microsoft.com/office/drawing/2014/main" id="{787993D8-7EDA-4769-AC52-67E259657C07}"/>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93790" y="1041683"/>
            <a:ext cx="7556421" cy="1417558"/>
          </a:xfrm>
          <a:prstGeom prst="rect">
            <a:avLst/>
          </a:prstGeom>
          <a:noFill/>
          <a:ln/>
        </p:spPr>
        <p:txBody>
          <a:bodyPr wrap="square" lIns="0" tIns="0" rIns="0" bIns="0" rtlCol="0" anchor="t"/>
          <a:lstStyle/>
          <a:p>
            <a:pPr>
              <a:lnSpc>
                <a:spcPts val="5550"/>
              </a:lnSpc>
            </a:pPr>
            <a:r>
              <a:rPr lang="uz-Cyrl-UZ" sz="4114" b="1" dirty="0">
                <a:latin typeface="Arial Narrow" panose="020B0606020202030204" pitchFamily="34" charset="0"/>
              </a:rPr>
              <a:t>Fan to‘garaklarning ahamiyati</a:t>
            </a:r>
          </a:p>
        </p:txBody>
      </p:sp>
      <p:sp>
        <p:nvSpPr>
          <p:cNvPr id="4" name="Shape 1"/>
          <p:cNvSpPr/>
          <p:nvPr/>
        </p:nvSpPr>
        <p:spPr>
          <a:xfrm>
            <a:off x="793790" y="2666048"/>
            <a:ext cx="3664863" cy="2758559"/>
          </a:xfrm>
          <a:prstGeom prst="roundRect">
            <a:avLst>
              <a:gd name="adj" fmla="val 1233"/>
            </a:avLst>
          </a:prstGeom>
          <a:solidFill>
            <a:srgbClr val="F0EDE6"/>
          </a:solidFill>
          <a:ln/>
        </p:spPr>
      </p:sp>
      <p:sp>
        <p:nvSpPr>
          <p:cNvPr id="5" name="Text 2"/>
          <p:cNvSpPr/>
          <p:nvPr/>
        </p:nvSpPr>
        <p:spPr>
          <a:xfrm>
            <a:off x="1020604" y="2892862"/>
            <a:ext cx="3150275" cy="354330"/>
          </a:xfrm>
          <a:prstGeom prst="rect">
            <a:avLst/>
          </a:prstGeom>
          <a:noFill/>
          <a:ln/>
        </p:spPr>
        <p:txBody>
          <a:bodyPr wrap="none" lIns="0" tIns="0" rIns="0" bIns="0" rtlCol="0" anchor="t"/>
          <a:lstStyle/>
          <a:p>
            <a:pPr marL="0" indent="0" algn="just">
              <a:buNone/>
            </a:pPr>
            <a:r>
              <a:rPr lang="uz-Cyrl-UZ" sz="2400" dirty="0">
                <a:solidFill>
                  <a:srgbClr val="2C2821"/>
                </a:solidFill>
                <a:latin typeface="Arial Narrow" panose="020B0606020202030204" pitchFamily="34" charset="0"/>
                <a:ea typeface="Alice" pitchFamily="34" charset="-122"/>
                <a:cs typeface="Alice" pitchFamily="34" charset="-120"/>
              </a:rPr>
              <a:t>Bilimlarni baham ko‘rish</a:t>
            </a:r>
            <a:endParaRPr lang="uz-Cyrl-UZ" sz="2400" dirty="0">
              <a:latin typeface="Arial Narrow" panose="020B0606020202030204" pitchFamily="34" charset="0"/>
            </a:endParaRPr>
          </a:p>
        </p:txBody>
      </p:sp>
      <p:sp>
        <p:nvSpPr>
          <p:cNvPr id="6" name="Text 3"/>
          <p:cNvSpPr/>
          <p:nvPr/>
        </p:nvSpPr>
        <p:spPr>
          <a:xfrm>
            <a:off x="1020604" y="3383280"/>
            <a:ext cx="3211235" cy="1814513"/>
          </a:xfrm>
          <a:prstGeom prst="rect">
            <a:avLst/>
          </a:prstGeom>
          <a:noFill/>
          <a:ln/>
        </p:spPr>
        <p:txBody>
          <a:bodyPr wrap="square" lIns="0" tIns="0" rIns="0" bIns="0" rtlCol="0" anchor="t"/>
          <a:lstStyle/>
          <a:p>
            <a:pPr marL="0" indent="0" algn="just">
              <a:buNone/>
            </a:pPr>
            <a:r>
              <a:rPr lang="uz-Cyrl-UZ" sz="2400" dirty="0">
                <a:solidFill>
                  <a:srgbClr val="2C2821"/>
                </a:solidFill>
                <a:latin typeface="Arial Narrow" panose="020B0606020202030204" pitchFamily="34" charset="0"/>
                <a:ea typeface="Lora" pitchFamily="34" charset="-122"/>
                <a:cs typeface="Lora" pitchFamily="34" charset="-120"/>
              </a:rPr>
              <a:t>O‘quvchilar o‘rtasida bilimlarni baham ko‘rish, tajriba almashish va o‘zaro fikrlash platformasi sifatida xizmat qiladi.</a:t>
            </a:r>
            <a:endParaRPr lang="uz-Cyrl-UZ" sz="2400" dirty="0">
              <a:latin typeface="Arial Narrow" panose="020B0606020202030204" pitchFamily="34" charset="0"/>
            </a:endParaRPr>
          </a:p>
        </p:txBody>
      </p:sp>
      <p:sp>
        <p:nvSpPr>
          <p:cNvPr id="7" name="Shape 4"/>
          <p:cNvSpPr/>
          <p:nvPr/>
        </p:nvSpPr>
        <p:spPr>
          <a:xfrm>
            <a:off x="4685467" y="2666048"/>
            <a:ext cx="3664863" cy="2758559"/>
          </a:xfrm>
          <a:prstGeom prst="roundRect">
            <a:avLst>
              <a:gd name="adj" fmla="val 1233"/>
            </a:avLst>
          </a:prstGeom>
          <a:solidFill>
            <a:srgbClr val="F0EDE6"/>
          </a:solidFill>
          <a:ln/>
        </p:spPr>
      </p:sp>
      <p:sp>
        <p:nvSpPr>
          <p:cNvPr id="8" name="Text 5"/>
          <p:cNvSpPr/>
          <p:nvPr/>
        </p:nvSpPr>
        <p:spPr>
          <a:xfrm>
            <a:off x="4912281" y="2892862"/>
            <a:ext cx="2835235" cy="354330"/>
          </a:xfrm>
          <a:prstGeom prst="rect">
            <a:avLst/>
          </a:prstGeom>
          <a:noFill/>
          <a:ln/>
        </p:spPr>
        <p:txBody>
          <a:bodyPr wrap="none" lIns="0" tIns="0" rIns="0" bIns="0" rtlCol="0" anchor="t"/>
          <a:lstStyle/>
          <a:p>
            <a:pPr marL="0" indent="0" algn="just">
              <a:buNone/>
            </a:pPr>
            <a:r>
              <a:rPr lang="uz-Cyrl-UZ" sz="2400" dirty="0">
                <a:solidFill>
                  <a:srgbClr val="2C2821"/>
                </a:solidFill>
                <a:latin typeface="Arial Narrow" panose="020B0606020202030204" pitchFamily="34" charset="0"/>
                <a:ea typeface="Alice" pitchFamily="34" charset="-122"/>
                <a:cs typeface="Alice" pitchFamily="34" charset="-120"/>
              </a:rPr>
              <a:t>Mustaqil ishlash</a:t>
            </a:r>
            <a:endParaRPr lang="uz-Cyrl-UZ" sz="2400" dirty="0">
              <a:latin typeface="Arial Narrow" panose="020B0606020202030204" pitchFamily="34" charset="0"/>
            </a:endParaRPr>
          </a:p>
        </p:txBody>
      </p:sp>
      <p:sp>
        <p:nvSpPr>
          <p:cNvPr id="9" name="Text 6"/>
          <p:cNvSpPr/>
          <p:nvPr/>
        </p:nvSpPr>
        <p:spPr>
          <a:xfrm>
            <a:off x="4912281" y="3383280"/>
            <a:ext cx="3211235" cy="1451610"/>
          </a:xfrm>
          <a:prstGeom prst="rect">
            <a:avLst/>
          </a:prstGeom>
          <a:noFill/>
          <a:ln/>
        </p:spPr>
        <p:txBody>
          <a:bodyPr wrap="square" lIns="0" tIns="0" rIns="0" bIns="0" rtlCol="0" anchor="t"/>
          <a:lstStyle/>
          <a:p>
            <a:pPr marL="0" indent="0" algn="just">
              <a:buNone/>
            </a:pPr>
            <a:r>
              <a:rPr lang="uz-Cyrl-UZ" sz="2400" dirty="0">
                <a:solidFill>
                  <a:srgbClr val="2C2821"/>
                </a:solidFill>
                <a:latin typeface="Arial Narrow" panose="020B0606020202030204" pitchFamily="34" charset="0"/>
                <a:ea typeface="Lora" pitchFamily="34" charset="-122"/>
                <a:cs typeface="Lora" pitchFamily="34" charset="-120"/>
              </a:rPr>
              <a:t>O‘quvchilarni mustaqil tadqiqotlar olib borishga, ilmiy loyihalarni ishlab chiqishga undaydi.</a:t>
            </a:r>
            <a:endParaRPr lang="uz-Cyrl-UZ" sz="2400" dirty="0">
              <a:latin typeface="Arial Narrow" panose="020B0606020202030204" pitchFamily="34" charset="0"/>
            </a:endParaRPr>
          </a:p>
        </p:txBody>
      </p:sp>
      <p:sp>
        <p:nvSpPr>
          <p:cNvPr id="10" name="Shape 7"/>
          <p:cNvSpPr/>
          <p:nvPr/>
        </p:nvSpPr>
        <p:spPr>
          <a:xfrm>
            <a:off x="793790" y="5651421"/>
            <a:ext cx="7556421" cy="1669852"/>
          </a:xfrm>
          <a:prstGeom prst="roundRect">
            <a:avLst>
              <a:gd name="adj" fmla="val 2038"/>
            </a:avLst>
          </a:prstGeom>
          <a:solidFill>
            <a:srgbClr val="F0EDE6"/>
          </a:solidFill>
          <a:ln/>
        </p:spPr>
      </p:sp>
      <p:sp>
        <p:nvSpPr>
          <p:cNvPr id="11" name="Text 8"/>
          <p:cNvSpPr/>
          <p:nvPr/>
        </p:nvSpPr>
        <p:spPr>
          <a:xfrm>
            <a:off x="1020604" y="5878235"/>
            <a:ext cx="2835235" cy="354330"/>
          </a:xfrm>
          <a:prstGeom prst="rect">
            <a:avLst/>
          </a:prstGeom>
          <a:noFill/>
          <a:ln/>
        </p:spPr>
        <p:txBody>
          <a:bodyPr wrap="none" lIns="0" tIns="0" rIns="0" bIns="0" rtlCol="0" anchor="t"/>
          <a:lstStyle/>
          <a:p>
            <a:pPr marL="0" indent="0" algn="just">
              <a:buNone/>
            </a:pPr>
            <a:r>
              <a:rPr lang="uz-Cyrl-UZ" sz="2400" dirty="0">
                <a:solidFill>
                  <a:srgbClr val="2C2821"/>
                </a:solidFill>
                <a:latin typeface="Arial Narrow" panose="020B0606020202030204" pitchFamily="34" charset="0"/>
                <a:ea typeface="Alice" pitchFamily="34" charset="-122"/>
                <a:cs typeface="Alice" pitchFamily="34" charset="-120"/>
              </a:rPr>
              <a:t>Guruhda ish</a:t>
            </a:r>
            <a:endParaRPr lang="uz-Cyrl-UZ" sz="2400" dirty="0">
              <a:latin typeface="Arial Narrow" panose="020B0606020202030204" pitchFamily="34" charset="0"/>
            </a:endParaRPr>
          </a:p>
        </p:txBody>
      </p:sp>
      <p:sp>
        <p:nvSpPr>
          <p:cNvPr id="12" name="Text 9"/>
          <p:cNvSpPr/>
          <p:nvPr/>
        </p:nvSpPr>
        <p:spPr>
          <a:xfrm>
            <a:off x="1020604" y="6368653"/>
            <a:ext cx="7102793" cy="725805"/>
          </a:xfrm>
          <a:prstGeom prst="rect">
            <a:avLst/>
          </a:prstGeom>
          <a:noFill/>
          <a:ln/>
        </p:spPr>
        <p:txBody>
          <a:bodyPr wrap="square" lIns="0" tIns="0" rIns="0" bIns="0" rtlCol="0" anchor="t"/>
          <a:lstStyle/>
          <a:p>
            <a:pPr marL="0" indent="0" algn="just">
              <a:buNone/>
            </a:pPr>
            <a:r>
              <a:rPr lang="uz-Cyrl-UZ" sz="2400" dirty="0">
                <a:solidFill>
                  <a:srgbClr val="2C2821"/>
                </a:solidFill>
                <a:latin typeface="Arial Narrow" panose="020B0606020202030204" pitchFamily="34" charset="0"/>
                <a:ea typeface="Lora" pitchFamily="34" charset="-122"/>
                <a:cs typeface="Lora" pitchFamily="34" charset="-120"/>
              </a:rPr>
              <a:t>Guruhda ishlash ko‘nikmalarini rivojlantirish, o‘zaro hamkorlikni mustahkamlash va jamoaviy ruhni shakllantirishga yordam beradi.</a:t>
            </a:r>
            <a:endParaRPr lang="uz-Cyrl-UZ" sz="2400" dirty="0">
              <a:latin typeface="Arial Narrow" panose="020B0606020202030204" pitchFamily="34" charset="0"/>
            </a:endParaRPr>
          </a:p>
        </p:txBody>
      </p:sp>
      <p:pic>
        <p:nvPicPr>
          <p:cNvPr id="13" name="Graphic 2">
            <a:extLst>
              <a:ext uri="{FF2B5EF4-FFF2-40B4-BE49-F238E27FC236}">
                <a16:creationId xmlns:a16="http://schemas.microsoft.com/office/drawing/2014/main" id="{E8FA1FA5-DCF2-4138-8C56-9AEF8A87CE0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22535"/>
            <a:ext cx="14630400" cy="1103086"/>
          </a:xfrm>
          <a:prstGeom prst="rect">
            <a:avLst/>
          </a:prstGeom>
        </p:spPr>
      </p:pic>
      <p:pic>
        <p:nvPicPr>
          <p:cNvPr id="14" name="Рисунок 13">
            <a:extLst>
              <a:ext uri="{FF2B5EF4-FFF2-40B4-BE49-F238E27FC236}">
                <a16:creationId xmlns:a16="http://schemas.microsoft.com/office/drawing/2014/main" id="{700AFE1F-A7B0-47E0-91E5-2681133A785B}"/>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5" name="Рисунок 14">
            <a:extLst>
              <a:ext uri="{FF2B5EF4-FFF2-40B4-BE49-F238E27FC236}">
                <a16:creationId xmlns:a16="http://schemas.microsoft.com/office/drawing/2014/main" id="{14646FC5-75EA-4BBD-AD74-3EA532A23936}"/>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07562" y="1000125"/>
            <a:ext cx="7701677" cy="1287780"/>
          </a:xfrm>
          <a:prstGeom prst="rect">
            <a:avLst/>
          </a:prstGeom>
          <a:noFill/>
          <a:ln/>
        </p:spPr>
        <p:txBody>
          <a:bodyPr wrap="square" lIns="0" tIns="0" rIns="0" bIns="0" rtlCol="0" anchor="t"/>
          <a:lstStyle/>
          <a:p>
            <a:pPr indent="0" algn="ctr">
              <a:lnSpc>
                <a:spcPts val="5550"/>
              </a:lnSpc>
              <a:buNone/>
            </a:pPr>
            <a:r>
              <a:rPr lang="uz-Cyrl-UZ" sz="4114" b="1" dirty="0">
                <a:latin typeface="Arial Narrow" panose="020B0606020202030204" pitchFamily="34" charset="0"/>
              </a:rPr>
              <a:t>Laboratoriya va eksperimentlar o‘tkazishning roli</a:t>
            </a:r>
          </a:p>
        </p:txBody>
      </p:sp>
      <p:sp>
        <p:nvSpPr>
          <p:cNvPr id="4" name="Shape 1"/>
          <p:cNvSpPr/>
          <p:nvPr/>
        </p:nvSpPr>
        <p:spPr>
          <a:xfrm>
            <a:off x="6505099" y="2596872"/>
            <a:ext cx="22860" cy="4632484"/>
          </a:xfrm>
          <a:prstGeom prst="roundRect">
            <a:avLst>
              <a:gd name="adj" fmla="val 135206"/>
            </a:avLst>
          </a:prstGeom>
          <a:solidFill>
            <a:srgbClr val="D6D3CC"/>
          </a:solidFill>
          <a:ln/>
        </p:spPr>
      </p:sp>
      <p:sp>
        <p:nvSpPr>
          <p:cNvPr id="5" name="Shape 2"/>
          <p:cNvSpPr/>
          <p:nvPr/>
        </p:nvSpPr>
        <p:spPr>
          <a:xfrm>
            <a:off x="6725424" y="3048833"/>
            <a:ext cx="721162" cy="22860"/>
          </a:xfrm>
          <a:prstGeom prst="roundRect">
            <a:avLst>
              <a:gd name="adj" fmla="val 135206"/>
            </a:avLst>
          </a:prstGeom>
          <a:solidFill>
            <a:srgbClr val="D6D3CC"/>
          </a:solidFill>
          <a:ln/>
        </p:spPr>
      </p:sp>
      <p:sp>
        <p:nvSpPr>
          <p:cNvPr id="6" name="Shape 3"/>
          <p:cNvSpPr/>
          <p:nvPr/>
        </p:nvSpPr>
        <p:spPr>
          <a:xfrm>
            <a:off x="6284774" y="2828568"/>
            <a:ext cx="463510" cy="463510"/>
          </a:xfrm>
          <a:prstGeom prst="roundRect">
            <a:avLst>
              <a:gd name="adj" fmla="val 6668"/>
            </a:avLst>
          </a:prstGeom>
          <a:solidFill>
            <a:srgbClr val="F0EDE6"/>
          </a:solidFill>
          <a:ln/>
        </p:spPr>
      </p:sp>
      <p:sp>
        <p:nvSpPr>
          <p:cNvPr id="7" name="Text 4"/>
          <p:cNvSpPr/>
          <p:nvPr/>
        </p:nvSpPr>
        <p:spPr>
          <a:xfrm>
            <a:off x="6450390" y="2905720"/>
            <a:ext cx="132278" cy="309086"/>
          </a:xfrm>
          <a:prstGeom prst="rect">
            <a:avLst/>
          </a:prstGeom>
          <a:noFill/>
          <a:ln/>
        </p:spPr>
        <p:txBody>
          <a:bodyPr wrap="none" lIns="0" tIns="0" rIns="0" bIns="0" rtlCol="0" anchor="t"/>
          <a:lstStyle/>
          <a:p>
            <a:pPr marL="0" indent="0" algn="ctr">
              <a:lnSpc>
                <a:spcPts val="2400"/>
              </a:lnSpc>
              <a:buNone/>
            </a:pPr>
            <a:r>
              <a:rPr lang="uz-Cyrl-UZ" sz="2400">
                <a:solidFill>
                  <a:srgbClr val="2C2821"/>
                </a:solidFill>
                <a:latin typeface="Arial Narrow" panose="020B0606020202030204" pitchFamily="34" charset="0"/>
                <a:ea typeface="Alice" pitchFamily="34" charset="-122"/>
                <a:cs typeface="Alice" pitchFamily="34" charset="-120"/>
              </a:rPr>
              <a:t>1</a:t>
            </a:r>
            <a:endParaRPr lang="uz-Cyrl-UZ" sz="2400">
              <a:latin typeface="Arial Narrow" panose="020B0606020202030204" pitchFamily="34" charset="0"/>
            </a:endParaRPr>
          </a:p>
        </p:txBody>
      </p:sp>
      <p:sp>
        <p:nvSpPr>
          <p:cNvPr id="8" name="Text 5"/>
          <p:cNvSpPr/>
          <p:nvPr/>
        </p:nvSpPr>
        <p:spPr>
          <a:xfrm>
            <a:off x="7649766" y="2802850"/>
            <a:ext cx="3600331" cy="321826"/>
          </a:xfrm>
          <a:prstGeom prst="rect">
            <a:avLst/>
          </a:prstGeom>
          <a:noFill/>
          <a:ln/>
        </p:spPr>
        <p:txBody>
          <a:bodyPr wrap="none" lIns="0" tIns="0" rIns="0" bIns="0" rtlCol="0" anchor="t"/>
          <a:lstStyle/>
          <a:p>
            <a:pPr marL="0" indent="0" algn="l">
              <a:lnSpc>
                <a:spcPts val="2500"/>
              </a:lnSpc>
              <a:buNone/>
            </a:pPr>
            <a:r>
              <a:rPr lang="uz-Cyrl-UZ" sz="2400">
                <a:solidFill>
                  <a:srgbClr val="2C2821"/>
                </a:solidFill>
                <a:latin typeface="Arial Narrow" panose="020B0606020202030204" pitchFamily="34" charset="0"/>
                <a:ea typeface="Alice" pitchFamily="34" charset="-122"/>
                <a:cs typeface="Alice" pitchFamily="34" charset="-120"/>
              </a:rPr>
              <a:t>Nazariyani amaliyotda qo‘llash</a:t>
            </a:r>
            <a:endParaRPr lang="uz-Cyrl-UZ" sz="2400">
              <a:latin typeface="Arial Narrow" panose="020B0606020202030204" pitchFamily="34" charset="0"/>
            </a:endParaRPr>
          </a:p>
        </p:txBody>
      </p:sp>
      <p:sp>
        <p:nvSpPr>
          <p:cNvPr id="9" name="Text 6"/>
          <p:cNvSpPr/>
          <p:nvPr/>
        </p:nvSpPr>
        <p:spPr>
          <a:xfrm>
            <a:off x="7649766" y="3248263"/>
            <a:ext cx="6259473" cy="329684"/>
          </a:xfrm>
          <a:prstGeom prst="rect">
            <a:avLst/>
          </a:prstGeom>
          <a:noFill/>
          <a:ln/>
        </p:spPr>
        <p:txBody>
          <a:bodyPr wrap="none" lIns="0" tIns="0" rIns="0" bIns="0" rtlCol="0" anchor="t"/>
          <a:lstStyle/>
          <a:p>
            <a:pPr marL="0" indent="0" algn="l">
              <a:lnSpc>
                <a:spcPts val="2550"/>
              </a:lnSpc>
              <a:buNone/>
            </a:pPr>
            <a:r>
              <a:rPr lang="uz-Cyrl-UZ" sz="2400">
                <a:solidFill>
                  <a:srgbClr val="2C2821"/>
                </a:solidFill>
                <a:latin typeface="Arial Narrow" panose="020B0606020202030204" pitchFamily="34" charset="0"/>
                <a:ea typeface="Lora" pitchFamily="34" charset="-122"/>
                <a:cs typeface="Lora" pitchFamily="34" charset="-120"/>
              </a:rPr>
              <a:t>Nazariy bilimlarni amalda sinab ko‘rish imkoniyatini yaratadi.</a:t>
            </a:r>
            <a:endParaRPr lang="uz-Cyrl-UZ" sz="2400">
              <a:latin typeface="Arial Narrow" panose="020B0606020202030204" pitchFamily="34" charset="0"/>
            </a:endParaRPr>
          </a:p>
        </p:txBody>
      </p:sp>
      <p:sp>
        <p:nvSpPr>
          <p:cNvPr id="10" name="Shape 7"/>
          <p:cNvSpPr/>
          <p:nvPr/>
        </p:nvSpPr>
        <p:spPr>
          <a:xfrm>
            <a:off x="6725424" y="4441865"/>
            <a:ext cx="721162" cy="22860"/>
          </a:xfrm>
          <a:prstGeom prst="roundRect">
            <a:avLst>
              <a:gd name="adj" fmla="val 135206"/>
            </a:avLst>
          </a:prstGeom>
          <a:solidFill>
            <a:srgbClr val="D6D3CC"/>
          </a:solidFill>
          <a:ln/>
        </p:spPr>
      </p:sp>
      <p:sp>
        <p:nvSpPr>
          <p:cNvPr id="11" name="Shape 8"/>
          <p:cNvSpPr/>
          <p:nvPr/>
        </p:nvSpPr>
        <p:spPr>
          <a:xfrm>
            <a:off x="6284774" y="4221599"/>
            <a:ext cx="463510" cy="463510"/>
          </a:xfrm>
          <a:prstGeom prst="roundRect">
            <a:avLst>
              <a:gd name="adj" fmla="val 6668"/>
            </a:avLst>
          </a:prstGeom>
          <a:solidFill>
            <a:srgbClr val="F0EDE6"/>
          </a:solidFill>
          <a:ln/>
        </p:spPr>
      </p:sp>
      <p:sp>
        <p:nvSpPr>
          <p:cNvPr id="12" name="Text 9"/>
          <p:cNvSpPr/>
          <p:nvPr/>
        </p:nvSpPr>
        <p:spPr>
          <a:xfrm>
            <a:off x="6440626" y="4298752"/>
            <a:ext cx="151805" cy="309086"/>
          </a:xfrm>
          <a:prstGeom prst="rect">
            <a:avLst/>
          </a:prstGeom>
          <a:noFill/>
          <a:ln/>
        </p:spPr>
        <p:txBody>
          <a:bodyPr wrap="none" lIns="0" tIns="0" rIns="0" bIns="0" rtlCol="0" anchor="t"/>
          <a:lstStyle/>
          <a:p>
            <a:pPr marL="0" indent="0" algn="ctr">
              <a:lnSpc>
                <a:spcPts val="2400"/>
              </a:lnSpc>
              <a:buNone/>
            </a:pPr>
            <a:r>
              <a:rPr lang="uz-Cyrl-UZ" sz="2400">
                <a:solidFill>
                  <a:srgbClr val="2C2821"/>
                </a:solidFill>
                <a:latin typeface="Arial Narrow" panose="020B0606020202030204" pitchFamily="34" charset="0"/>
                <a:ea typeface="Alice" pitchFamily="34" charset="-122"/>
                <a:cs typeface="Alice" pitchFamily="34" charset="-120"/>
              </a:rPr>
              <a:t>2</a:t>
            </a:r>
            <a:endParaRPr lang="uz-Cyrl-UZ" sz="2400">
              <a:latin typeface="Arial Narrow" panose="020B0606020202030204" pitchFamily="34" charset="0"/>
            </a:endParaRPr>
          </a:p>
        </p:txBody>
      </p:sp>
      <p:sp>
        <p:nvSpPr>
          <p:cNvPr id="13" name="Text 10"/>
          <p:cNvSpPr/>
          <p:nvPr/>
        </p:nvSpPr>
        <p:spPr>
          <a:xfrm>
            <a:off x="7649766" y="4195882"/>
            <a:ext cx="3920252" cy="321826"/>
          </a:xfrm>
          <a:prstGeom prst="rect">
            <a:avLst/>
          </a:prstGeom>
          <a:noFill/>
          <a:ln/>
        </p:spPr>
        <p:txBody>
          <a:bodyPr wrap="none" lIns="0" tIns="0" rIns="0" bIns="0" rtlCol="0" anchor="t"/>
          <a:lstStyle/>
          <a:p>
            <a:pPr marL="0" indent="0" algn="l">
              <a:lnSpc>
                <a:spcPts val="2500"/>
              </a:lnSpc>
              <a:buNone/>
            </a:pPr>
            <a:r>
              <a:rPr lang="uz-Cyrl-UZ" sz="2400">
                <a:solidFill>
                  <a:srgbClr val="2C2821"/>
                </a:solidFill>
                <a:latin typeface="Arial Narrow" panose="020B0606020202030204" pitchFamily="34" charset="0"/>
                <a:ea typeface="Alice" pitchFamily="34" charset="-122"/>
                <a:cs typeface="Alice" pitchFamily="34" charset="-120"/>
              </a:rPr>
              <a:t>Kimyoviy reaktsiyalarni kuzatish</a:t>
            </a:r>
            <a:endParaRPr lang="uz-Cyrl-UZ" sz="2400">
              <a:latin typeface="Arial Narrow" panose="020B0606020202030204" pitchFamily="34" charset="0"/>
            </a:endParaRPr>
          </a:p>
        </p:txBody>
      </p:sp>
      <p:sp>
        <p:nvSpPr>
          <p:cNvPr id="14" name="Text 11"/>
          <p:cNvSpPr/>
          <p:nvPr/>
        </p:nvSpPr>
        <p:spPr>
          <a:xfrm>
            <a:off x="7649766" y="4641294"/>
            <a:ext cx="6259473" cy="659368"/>
          </a:xfrm>
          <a:prstGeom prst="rect">
            <a:avLst/>
          </a:prstGeom>
          <a:noFill/>
          <a:ln/>
        </p:spPr>
        <p:txBody>
          <a:bodyPr wrap="square" lIns="0" tIns="0" rIns="0" bIns="0" rtlCol="0" anchor="t"/>
          <a:lstStyle/>
          <a:p>
            <a:pPr marL="0" indent="0" algn="l">
              <a:lnSpc>
                <a:spcPts val="2550"/>
              </a:lnSpc>
              <a:buNone/>
            </a:pPr>
            <a:r>
              <a:rPr lang="uz-Cyrl-UZ" sz="2400">
                <a:solidFill>
                  <a:srgbClr val="2C2821"/>
                </a:solidFill>
                <a:latin typeface="Arial Narrow" panose="020B0606020202030204" pitchFamily="34" charset="0"/>
                <a:ea typeface="Lora" pitchFamily="34" charset="-122"/>
                <a:cs typeface="Lora" pitchFamily="34" charset="-120"/>
              </a:rPr>
              <a:t>Kimyoviy reaktsiyalarni kuzatish, ularning mexanizmini tushunishga yordam beradi.</a:t>
            </a:r>
            <a:endParaRPr lang="uz-Cyrl-UZ" sz="2400">
              <a:latin typeface="Arial Narrow" panose="020B0606020202030204" pitchFamily="34" charset="0"/>
            </a:endParaRPr>
          </a:p>
        </p:txBody>
      </p:sp>
      <p:sp>
        <p:nvSpPr>
          <p:cNvPr id="15" name="Shape 12"/>
          <p:cNvSpPr/>
          <p:nvPr/>
        </p:nvSpPr>
        <p:spPr>
          <a:xfrm>
            <a:off x="6725424" y="6164580"/>
            <a:ext cx="721162" cy="22860"/>
          </a:xfrm>
          <a:prstGeom prst="roundRect">
            <a:avLst>
              <a:gd name="adj" fmla="val 135206"/>
            </a:avLst>
          </a:prstGeom>
          <a:solidFill>
            <a:srgbClr val="D6D3CC"/>
          </a:solidFill>
          <a:ln/>
        </p:spPr>
      </p:sp>
      <p:sp>
        <p:nvSpPr>
          <p:cNvPr id="16" name="Shape 13"/>
          <p:cNvSpPr/>
          <p:nvPr/>
        </p:nvSpPr>
        <p:spPr>
          <a:xfrm>
            <a:off x="6284774" y="5944314"/>
            <a:ext cx="463510" cy="463510"/>
          </a:xfrm>
          <a:prstGeom prst="roundRect">
            <a:avLst>
              <a:gd name="adj" fmla="val 6668"/>
            </a:avLst>
          </a:prstGeom>
          <a:solidFill>
            <a:srgbClr val="F0EDE6"/>
          </a:solidFill>
          <a:ln/>
        </p:spPr>
      </p:sp>
      <p:sp>
        <p:nvSpPr>
          <p:cNvPr id="17" name="Text 14"/>
          <p:cNvSpPr/>
          <p:nvPr/>
        </p:nvSpPr>
        <p:spPr>
          <a:xfrm>
            <a:off x="6441222" y="6021467"/>
            <a:ext cx="150495" cy="309086"/>
          </a:xfrm>
          <a:prstGeom prst="rect">
            <a:avLst/>
          </a:prstGeom>
          <a:noFill/>
          <a:ln/>
        </p:spPr>
        <p:txBody>
          <a:bodyPr wrap="none" lIns="0" tIns="0" rIns="0" bIns="0" rtlCol="0" anchor="t"/>
          <a:lstStyle/>
          <a:p>
            <a:pPr marL="0" indent="0" algn="ctr">
              <a:lnSpc>
                <a:spcPts val="2400"/>
              </a:lnSpc>
              <a:buNone/>
            </a:pPr>
            <a:r>
              <a:rPr lang="uz-Cyrl-UZ" sz="2400">
                <a:solidFill>
                  <a:srgbClr val="2C2821"/>
                </a:solidFill>
                <a:latin typeface="Arial Narrow" panose="020B0606020202030204" pitchFamily="34" charset="0"/>
                <a:ea typeface="Alice" pitchFamily="34" charset="-122"/>
                <a:cs typeface="Alice" pitchFamily="34" charset="-120"/>
              </a:rPr>
              <a:t>3</a:t>
            </a:r>
            <a:endParaRPr lang="uz-Cyrl-UZ" sz="2400">
              <a:latin typeface="Arial Narrow" panose="020B0606020202030204" pitchFamily="34" charset="0"/>
            </a:endParaRPr>
          </a:p>
        </p:txBody>
      </p:sp>
      <p:sp>
        <p:nvSpPr>
          <p:cNvPr id="18" name="Text 15"/>
          <p:cNvSpPr/>
          <p:nvPr/>
        </p:nvSpPr>
        <p:spPr>
          <a:xfrm>
            <a:off x="7649766" y="5918597"/>
            <a:ext cx="2575560" cy="321826"/>
          </a:xfrm>
          <a:prstGeom prst="rect">
            <a:avLst/>
          </a:prstGeom>
          <a:noFill/>
          <a:ln/>
        </p:spPr>
        <p:txBody>
          <a:bodyPr wrap="none" lIns="0" tIns="0" rIns="0" bIns="0" rtlCol="0" anchor="t"/>
          <a:lstStyle/>
          <a:p>
            <a:pPr marL="0" indent="0" algn="l">
              <a:lnSpc>
                <a:spcPts val="2500"/>
              </a:lnSpc>
              <a:buNone/>
            </a:pPr>
            <a:r>
              <a:rPr lang="uz-Cyrl-UZ" sz="2400">
                <a:solidFill>
                  <a:srgbClr val="2C2821"/>
                </a:solidFill>
                <a:latin typeface="Arial Narrow" panose="020B0606020202030204" pitchFamily="34" charset="0"/>
                <a:ea typeface="Alice" pitchFamily="34" charset="-122"/>
                <a:cs typeface="Alice" pitchFamily="34" charset="-120"/>
              </a:rPr>
              <a:t>Tajriba o‘tkazish</a:t>
            </a:r>
            <a:endParaRPr lang="uz-Cyrl-UZ" sz="2400">
              <a:latin typeface="Arial Narrow" panose="020B0606020202030204" pitchFamily="34" charset="0"/>
            </a:endParaRPr>
          </a:p>
        </p:txBody>
      </p:sp>
      <p:sp>
        <p:nvSpPr>
          <p:cNvPr id="19" name="Text 16"/>
          <p:cNvSpPr/>
          <p:nvPr/>
        </p:nvSpPr>
        <p:spPr>
          <a:xfrm>
            <a:off x="7649766" y="6364010"/>
            <a:ext cx="6259473" cy="659368"/>
          </a:xfrm>
          <a:prstGeom prst="rect">
            <a:avLst/>
          </a:prstGeom>
          <a:noFill/>
          <a:ln/>
        </p:spPr>
        <p:txBody>
          <a:bodyPr wrap="square" lIns="0" tIns="0" rIns="0" bIns="0" rtlCol="0" anchor="t"/>
          <a:lstStyle/>
          <a:p>
            <a:pPr marL="0" indent="0" algn="l">
              <a:lnSpc>
                <a:spcPts val="2550"/>
              </a:lnSpc>
              <a:buNone/>
            </a:pPr>
            <a:r>
              <a:rPr lang="uz-Cyrl-UZ" sz="2400">
                <a:solidFill>
                  <a:srgbClr val="2C2821"/>
                </a:solidFill>
                <a:latin typeface="Arial Narrow" panose="020B0606020202030204" pitchFamily="34" charset="0"/>
                <a:ea typeface="Lora" pitchFamily="34" charset="-122"/>
                <a:cs typeface="Lora" pitchFamily="34" charset="-120"/>
              </a:rPr>
              <a:t>O‘quvchilarga tajriba o‘tkazish, natijalarni tahlil qilish va xulosalar chiqarish ko‘nikmalarini rivojlantirishga imkon beradi.</a:t>
            </a:r>
            <a:endParaRPr lang="uz-Cyrl-UZ" sz="2400">
              <a:latin typeface="Arial Narrow" panose="020B06060202020302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13660" y="1106550"/>
            <a:ext cx="7716679" cy="1274445"/>
          </a:xfrm>
          <a:prstGeom prst="rect">
            <a:avLst/>
          </a:prstGeom>
          <a:noFill/>
          <a:ln/>
        </p:spPr>
        <p:txBody>
          <a:bodyPr wrap="square" lIns="0" tIns="0" rIns="0" bIns="0" rtlCol="0" anchor="t"/>
          <a:lstStyle/>
          <a:p>
            <a:pPr marL="0" indent="0" algn="ctr">
              <a:buNone/>
            </a:pPr>
            <a:r>
              <a:rPr lang="en-US" sz="4114" b="1" dirty="0">
                <a:latin typeface="Arial Narrow" panose="020B0606020202030204" pitchFamily="34" charset="0"/>
              </a:rPr>
              <a:t>Kimyo olimpiadalarida ishtirok etish</a:t>
            </a:r>
          </a:p>
        </p:txBody>
      </p:sp>
      <p:pic>
        <p:nvPicPr>
          <p:cNvPr id="4" name="Image 1" descr="preencoded.png"/>
          <p:cNvPicPr>
            <a:picLocks noChangeAspect="1"/>
          </p:cNvPicPr>
          <p:nvPr/>
        </p:nvPicPr>
        <p:blipFill>
          <a:blip r:embed="rId4"/>
          <a:stretch>
            <a:fillRect/>
          </a:stretch>
        </p:blipFill>
        <p:spPr>
          <a:xfrm>
            <a:off x="713660" y="2092523"/>
            <a:ext cx="509707" cy="509707"/>
          </a:xfrm>
          <a:prstGeom prst="rect">
            <a:avLst/>
          </a:prstGeom>
        </p:spPr>
      </p:pic>
      <p:sp>
        <p:nvSpPr>
          <p:cNvPr id="5" name="Text 1"/>
          <p:cNvSpPr/>
          <p:nvPr/>
        </p:nvSpPr>
        <p:spPr>
          <a:xfrm>
            <a:off x="713661" y="2697718"/>
            <a:ext cx="2548890" cy="318611"/>
          </a:xfrm>
          <a:prstGeom prst="rect">
            <a:avLst/>
          </a:prstGeom>
          <a:noFill/>
          <a:ln/>
        </p:spPr>
        <p:txBody>
          <a:bodyPr wrap="none" lIns="0" tIns="0" rIns="0" bIns="0" rtlCol="0" anchor="t"/>
          <a:lstStyle/>
          <a:p>
            <a:pPr marL="0" indent="0" algn="just">
              <a:buNone/>
            </a:pPr>
            <a:r>
              <a:rPr lang="uz-Cyrl-UZ" sz="2400">
                <a:solidFill>
                  <a:srgbClr val="2C2821"/>
                </a:solidFill>
                <a:latin typeface="Arial Narrow" panose="020B0606020202030204" pitchFamily="34" charset="0"/>
                <a:ea typeface="Alice" pitchFamily="34" charset="-122"/>
                <a:cs typeface="Alice" pitchFamily="34" charset="-120"/>
              </a:rPr>
              <a:t>Bilimlarni sinash</a:t>
            </a:r>
            <a:endParaRPr lang="uz-Cyrl-UZ" sz="2400">
              <a:latin typeface="Arial Narrow" panose="020B0606020202030204" pitchFamily="34" charset="0"/>
            </a:endParaRPr>
          </a:p>
        </p:txBody>
      </p:sp>
      <p:sp>
        <p:nvSpPr>
          <p:cNvPr id="6" name="Text 2"/>
          <p:cNvSpPr/>
          <p:nvPr/>
        </p:nvSpPr>
        <p:spPr>
          <a:xfrm>
            <a:off x="713661" y="3138607"/>
            <a:ext cx="3705463" cy="1304925"/>
          </a:xfrm>
          <a:prstGeom prst="rect">
            <a:avLst/>
          </a:prstGeom>
          <a:noFill/>
          <a:ln/>
        </p:spPr>
        <p:txBody>
          <a:bodyPr wrap="square" lIns="0" tIns="0" rIns="0" bIns="0" rtlCol="0" anchor="t"/>
          <a:lstStyle/>
          <a:p>
            <a:pPr marL="0" indent="0" algn="just">
              <a:buNone/>
            </a:pPr>
            <a:r>
              <a:rPr lang="uz-Cyrl-UZ" sz="2400">
                <a:solidFill>
                  <a:srgbClr val="2C2821"/>
                </a:solidFill>
                <a:latin typeface="Arial Narrow" panose="020B0606020202030204" pitchFamily="34" charset="0"/>
                <a:ea typeface="Lora" pitchFamily="34" charset="-122"/>
                <a:cs typeface="Lora" pitchFamily="34" charset="-120"/>
              </a:rPr>
              <a:t>O‘quvchilarning kimyo fanidan bilim darajasini sinab ko‘rish, o‘z bilimlarini boshqalar bilan solishtirish imkoniyatini beradi.</a:t>
            </a:r>
            <a:endParaRPr lang="uz-Cyrl-UZ" sz="2400">
              <a:latin typeface="Arial Narrow" panose="020B0606020202030204" pitchFamily="34" charset="0"/>
            </a:endParaRPr>
          </a:p>
        </p:txBody>
      </p:sp>
      <p:pic>
        <p:nvPicPr>
          <p:cNvPr id="7" name="Image 2" descr="preencoded.png"/>
          <p:cNvPicPr>
            <a:picLocks noChangeAspect="1"/>
          </p:cNvPicPr>
          <p:nvPr/>
        </p:nvPicPr>
        <p:blipFill>
          <a:blip r:embed="rId5"/>
          <a:stretch>
            <a:fillRect/>
          </a:stretch>
        </p:blipFill>
        <p:spPr>
          <a:xfrm>
            <a:off x="4794450" y="2126872"/>
            <a:ext cx="509707" cy="509707"/>
          </a:xfrm>
          <a:prstGeom prst="rect">
            <a:avLst/>
          </a:prstGeom>
        </p:spPr>
      </p:pic>
      <p:sp>
        <p:nvSpPr>
          <p:cNvPr id="8" name="Text 3"/>
          <p:cNvSpPr/>
          <p:nvPr/>
        </p:nvSpPr>
        <p:spPr>
          <a:xfrm>
            <a:off x="4724876" y="2697718"/>
            <a:ext cx="2548890" cy="318611"/>
          </a:xfrm>
          <a:prstGeom prst="rect">
            <a:avLst/>
          </a:prstGeom>
          <a:noFill/>
          <a:ln/>
        </p:spPr>
        <p:txBody>
          <a:bodyPr wrap="none" lIns="0" tIns="0" rIns="0" bIns="0" rtlCol="0" anchor="t"/>
          <a:lstStyle/>
          <a:p>
            <a:pPr marL="0" indent="0" algn="just">
              <a:buNone/>
            </a:pPr>
            <a:r>
              <a:rPr lang="uz-Cyrl-UZ" sz="2400">
                <a:solidFill>
                  <a:srgbClr val="2C2821"/>
                </a:solidFill>
                <a:latin typeface="Arial Narrow" panose="020B0606020202030204" pitchFamily="34" charset="0"/>
                <a:ea typeface="Alice" pitchFamily="34" charset="-122"/>
                <a:cs typeface="Alice" pitchFamily="34" charset="-120"/>
              </a:rPr>
              <a:t>Rivojlanish va tanlov</a:t>
            </a:r>
            <a:endParaRPr lang="uz-Cyrl-UZ" sz="2400">
              <a:latin typeface="Arial Narrow" panose="020B0606020202030204" pitchFamily="34" charset="0"/>
            </a:endParaRPr>
          </a:p>
        </p:txBody>
      </p:sp>
      <p:sp>
        <p:nvSpPr>
          <p:cNvPr id="9" name="Text 4"/>
          <p:cNvSpPr/>
          <p:nvPr/>
        </p:nvSpPr>
        <p:spPr>
          <a:xfrm>
            <a:off x="4724876" y="3138607"/>
            <a:ext cx="3705463" cy="1304925"/>
          </a:xfrm>
          <a:prstGeom prst="rect">
            <a:avLst/>
          </a:prstGeom>
          <a:noFill/>
          <a:ln/>
        </p:spPr>
        <p:txBody>
          <a:bodyPr wrap="square" lIns="0" tIns="0" rIns="0" bIns="0" rtlCol="0" anchor="t"/>
          <a:lstStyle/>
          <a:p>
            <a:pPr marL="0" indent="0" algn="just">
              <a:buNone/>
            </a:pPr>
            <a:r>
              <a:rPr lang="uz-Cyrl-UZ" sz="2400">
                <a:solidFill>
                  <a:srgbClr val="2C2821"/>
                </a:solidFill>
                <a:latin typeface="Arial Narrow" panose="020B0606020202030204" pitchFamily="34" charset="0"/>
                <a:ea typeface="Lora" pitchFamily="34" charset="-122"/>
                <a:cs typeface="Lora" pitchFamily="34" charset="-120"/>
              </a:rPr>
              <a:t>Raqobat muhitini yaratib, o‘quvchilarni yanada chuqurroq bilimlarga ega bo‘lishga undaydi, ularning raqobatbardoshligini oshiradi.</a:t>
            </a:r>
            <a:endParaRPr lang="uz-Cyrl-UZ" sz="2400">
              <a:latin typeface="Arial Narrow" panose="020B0606020202030204" pitchFamily="34" charset="0"/>
            </a:endParaRPr>
          </a:p>
        </p:txBody>
      </p:sp>
      <p:pic>
        <p:nvPicPr>
          <p:cNvPr id="10" name="Image 3" descr="preencoded.png"/>
          <p:cNvPicPr>
            <a:picLocks noChangeAspect="1"/>
          </p:cNvPicPr>
          <p:nvPr/>
        </p:nvPicPr>
        <p:blipFill>
          <a:blip r:embed="rId6"/>
          <a:stretch>
            <a:fillRect/>
          </a:stretch>
        </p:blipFill>
        <p:spPr>
          <a:xfrm>
            <a:off x="713661" y="5055156"/>
            <a:ext cx="509707" cy="509707"/>
          </a:xfrm>
          <a:prstGeom prst="rect">
            <a:avLst/>
          </a:prstGeom>
        </p:spPr>
      </p:pic>
      <p:sp>
        <p:nvSpPr>
          <p:cNvPr id="11" name="Text 5"/>
          <p:cNvSpPr/>
          <p:nvPr/>
        </p:nvSpPr>
        <p:spPr>
          <a:xfrm>
            <a:off x="713661" y="5768697"/>
            <a:ext cx="2768918" cy="318611"/>
          </a:xfrm>
          <a:prstGeom prst="rect">
            <a:avLst/>
          </a:prstGeom>
          <a:noFill/>
          <a:ln/>
        </p:spPr>
        <p:txBody>
          <a:bodyPr wrap="none" lIns="0" tIns="0" rIns="0" bIns="0" rtlCol="0" anchor="t"/>
          <a:lstStyle/>
          <a:p>
            <a:pPr marL="0" indent="0" algn="just">
              <a:buNone/>
            </a:pPr>
            <a:r>
              <a:rPr lang="uz-Cyrl-UZ" sz="2400">
                <a:solidFill>
                  <a:srgbClr val="2C2821"/>
                </a:solidFill>
                <a:latin typeface="Arial Narrow" panose="020B0606020202030204" pitchFamily="34" charset="0"/>
                <a:ea typeface="Alice" pitchFamily="34" charset="-122"/>
                <a:cs typeface="Alice" pitchFamily="34" charset="-120"/>
              </a:rPr>
              <a:t>Muvaffaqiyatga erishish</a:t>
            </a:r>
            <a:endParaRPr lang="uz-Cyrl-UZ" sz="2400">
              <a:latin typeface="Arial Narrow" panose="020B0606020202030204" pitchFamily="34" charset="0"/>
            </a:endParaRPr>
          </a:p>
        </p:txBody>
      </p:sp>
      <p:sp>
        <p:nvSpPr>
          <p:cNvPr id="12" name="Text 6"/>
          <p:cNvSpPr/>
          <p:nvPr/>
        </p:nvSpPr>
        <p:spPr>
          <a:xfrm>
            <a:off x="713661" y="6209586"/>
            <a:ext cx="3705463" cy="978694"/>
          </a:xfrm>
          <a:prstGeom prst="rect">
            <a:avLst/>
          </a:prstGeom>
          <a:noFill/>
          <a:ln/>
        </p:spPr>
        <p:txBody>
          <a:bodyPr wrap="square" lIns="0" tIns="0" rIns="0" bIns="0" rtlCol="0" anchor="t"/>
          <a:lstStyle/>
          <a:p>
            <a:pPr marL="0" indent="0" algn="just">
              <a:buNone/>
            </a:pPr>
            <a:r>
              <a:rPr lang="uz-Cyrl-UZ" sz="2400">
                <a:solidFill>
                  <a:srgbClr val="2C2821"/>
                </a:solidFill>
                <a:latin typeface="Arial Narrow" panose="020B0606020202030204" pitchFamily="34" charset="0"/>
                <a:ea typeface="Lora" pitchFamily="34" charset="-122"/>
                <a:cs typeface="Lora" pitchFamily="34" charset="-120"/>
              </a:rPr>
              <a:t>Muvaffaqiyatga erishish, mukofotlar olish va o‘z imkoniyatlarini namoyish etish imkoniyatini yaratadi.</a:t>
            </a:r>
            <a:endParaRPr lang="uz-Cyrl-UZ" sz="2400">
              <a:latin typeface="Arial Narrow" panose="020B060602020203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654486" y="1084034"/>
            <a:ext cx="11936611" cy="626388"/>
          </a:xfrm>
          <a:prstGeom prst="rect">
            <a:avLst/>
          </a:prstGeom>
          <a:noFill/>
          <a:ln/>
        </p:spPr>
        <p:txBody>
          <a:bodyPr wrap="none" lIns="0" tIns="0" rIns="0" bIns="0" rtlCol="0" anchor="t"/>
          <a:lstStyle/>
          <a:p>
            <a:pPr marL="0" indent="0">
              <a:lnSpc>
                <a:spcPts val="4900"/>
              </a:lnSpc>
              <a:buNone/>
            </a:pPr>
            <a:r>
              <a:rPr lang="uz-Cyrl-UZ" sz="4114" b="1" dirty="0">
                <a:latin typeface="Arial Narrow" panose="020B0606020202030204" pitchFamily="34" charset="0"/>
              </a:rPr>
              <a:t>O‘quvchilarning mustaqil tadqiqotlarini tashkil etish</a:t>
            </a:r>
          </a:p>
        </p:txBody>
      </p:sp>
      <p:pic>
        <p:nvPicPr>
          <p:cNvPr id="3" name="Image 0" descr="preencoded.png"/>
          <p:cNvPicPr>
            <a:picLocks noChangeAspect="1"/>
          </p:cNvPicPr>
          <p:nvPr/>
        </p:nvPicPr>
        <p:blipFill>
          <a:blip r:embed="rId3"/>
          <a:stretch>
            <a:fillRect/>
          </a:stretch>
        </p:blipFill>
        <p:spPr>
          <a:xfrm>
            <a:off x="3189923" y="1601867"/>
            <a:ext cx="1636752" cy="1475780"/>
          </a:xfrm>
          <a:prstGeom prst="rect">
            <a:avLst/>
          </a:prstGeom>
        </p:spPr>
      </p:pic>
      <p:sp>
        <p:nvSpPr>
          <p:cNvPr id="4" name="Text 1"/>
          <p:cNvSpPr/>
          <p:nvPr/>
        </p:nvSpPr>
        <p:spPr>
          <a:xfrm>
            <a:off x="3954661" y="2330410"/>
            <a:ext cx="107275" cy="401003"/>
          </a:xfrm>
          <a:prstGeom prst="rect">
            <a:avLst/>
          </a:prstGeom>
          <a:noFill/>
          <a:ln/>
        </p:spPr>
        <p:txBody>
          <a:bodyPr wrap="none" lIns="0" tIns="0" rIns="0" bIns="0" rtlCol="0" anchor="t"/>
          <a:lstStyle/>
          <a:p>
            <a:pPr marL="0" indent="0" algn="ctr">
              <a:lnSpc>
                <a:spcPts val="3150"/>
              </a:lnSpc>
              <a:buNone/>
            </a:pPr>
            <a:r>
              <a:rPr lang="en-US" sz="2400" dirty="0">
                <a:solidFill>
                  <a:srgbClr val="2C2821"/>
                </a:solidFill>
                <a:latin typeface="Arial Narrow" panose="020B0606020202030204" pitchFamily="34" charset="0"/>
                <a:ea typeface="Alice" pitchFamily="34" charset="-122"/>
                <a:cs typeface="Alice" pitchFamily="34" charset="-120"/>
              </a:rPr>
              <a:t>1</a:t>
            </a:r>
            <a:endParaRPr lang="en-US" sz="2400" dirty="0">
              <a:latin typeface="Arial Narrow" panose="020B0606020202030204" pitchFamily="34" charset="0"/>
            </a:endParaRPr>
          </a:p>
        </p:txBody>
      </p:sp>
      <p:sp>
        <p:nvSpPr>
          <p:cNvPr id="5" name="Text 2"/>
          <p:cNvSpPr/>
          <p:nvPr/>
        </p:nvSpPr>
        <p:spPr>
          <a:xfrm>
            <a:off x="5027057" y="1962626"/>
            <a:ext cx="2505789" cy="313253"/>
          </a:xfrm>
          <a:prstGeom prst="rect">
            <a:avLst/>
          </a:prstGeom>
          <a:noFill/>
          <a:ln/>
        </p:spPr>
        <p:txBody>
          <a:bodyPr wrap="none" lIns="0" tIns="0" rIns="0" bIns="0" rtlCol="0" anchor="t"/>
          <a:lstStyle/>
          <a:p>
            <a:pPr marL="0" indent="0" algn="l">
              <a:lnSpc>
                <a:spcPts val="2450"/>
              </a:lnSpc>
              <a:buNone/>
            </a:pPr>
            <a:r>
              <a:rPr lang="en-US" sz="2400" dirty="0">
                <a:solidFill>
                  <a:srgbClr val="2C2821"/>
                </a:solidFill>
                <a:latin typeface="Arial Narrow" panose="020B0606020202030204" pitchFamily="34" charset="0"/>
                <a:ea typeface="Alice" pitchFamily="34" charset="-122"/>
                <a:cs typeface="Alice" pitchFamily="34" charset="-120"/>
              </a:rPr>
              <a:t>Qiziqish uygotish</a:t>
            </a:r>
            <a:endParaRPr lang="en-US" sz="2400" dirty="0">
              <a:latin typeface="Arial Narrow" panose="020B0606020202030204" pitchFamily="34" charset="0"/>
            </a:endParaRPr>
          </a:p>
        </p:txBody>
      </p:sp>
      <p:sp>
        <p:nvSpPr>
          <p:cNvPr id="6" name="Text 3"/>
          <p:cNvSpPr/>
          <p:nvPr/>
        </p:nvSpPr>
        <p:spPr>
          <a:xfrm>
            <a:off x="5027057" y="2396133"/>
            <a:ext cx="7315438" cy="320754"/>
          </a:xfrm>
          <a:prstGeom prst="rect">
            <a:avLst/>
          </a:prstGeom>
          <a:noFill/>
          <a:ln/>
        </p:spPr>
        <p:txBody>
          <a:bodyPr wrap="none" lIns="0" tIns="0" rIns="0" bIns="0" rtlCol="0" anchor="t"/>
          <a:lstStyle/>
          <a:p>
            <a:pPr marL="0" indent="0" algn="l">
              <a:lnSpc>
                <a:spcPts val="2500"/>
              </a:lnSpc>
              <a:buNone/>
            </a:pPr>
            <a:r>
              <a:rPr lang="en-US" sz="2400" dirty="0">
                <a:solidFill>
                  <a:srgbClr val="2C2821"/>
                </a:solidFill>
                <a:latin typeface="Arial Narrow" panose="020B0606020202030204" pitchFamily="34" charset="0"/>
                <a:ea typeface="Lora" pitchFamily="34" charset="-122"/>
                <a:cs typeface="Lora" pitchFamily="34" charset="-120"/>
              </a:rPr>
              <a:t>O‘quvchilarni o‘zlarini qiziqtirgan mavzularda tadqiqotlar olib borishga undash.</a:t>
            </a:r>
            <a:endParaRPr lang="en-US" sz="2400" dirty="0">
              <a:latin typeface="Arial Narrow" panose="020B0606020202030204" pitchFamily="34" charset="0"/>
            </a:endParaRPr>
          </a:p>
        </p:txBody>
      </p:sp>
      <p:sp>
        <p:nvSpPr>
          <p:cNvPr id="7" name="Shape 4"/>
          <p:cNvSpPr/>
          <p:nvPr/>
        </p:nvSpPr>
        <p:spPr>
          <a:xfrm>
            <a:off x="4876681" y="3093125"/>
            <a:ext cx="9002078" cy="11430"/>
          </a:xfrm>
          <a:prstGeom prst="roundRect">
            <a:avLst>
              <a:gd name="adj" fmla="val 263082"/>
            </a:avLst>
          </a:prstGeom>
          <a:solidFill>
            <a:srgbClr val="D6D3CC"/>
          </a:solidFill>
          <a:ln/>
        </p:spPr>
      </p:sp>
      <p:pic>
        <p:nvPicPr>
          <p:cNvPr id="8" name="Image 1" descr="preencoded.png"/>
          <p:cNvPicPr>
            <a:picLocks noChangeAspect="1"/>
          </p:cNvPicPr>
          <p:nvPr/>
        </p:nvPicPr>
        <p:blipFill>
          <a:blip r:embed="rId4"/>
          <a:stretch>
            <a:fillRect/>
          </a:stretch>
        </p:blipFill>
        <p:spPr>
          <a:xfrm>
            <a:off x="2371487" y="3127653"/>
            <a:ext cx="3273623" cy="1475780"/>
          </a:xfrm>
          <a:prstGeom prst="rect">
            <a:avLst/>
          </a:prstGeom>
        </p:spPr>
      </p:pic>
      <p:sp>
        <p:nvSpPr>
          <p:cNvPr id="9" name="Text 5"/>
          <p:cNvSpPr/>
          <p:nvPr/>
        </p:nvSpPr>
        <p:spPr>
          <a:xfrm>
            <a:off x="3946684" y="3664982"/>
            <a:ext cx="123111" cy="401003"/>
          </a:xfrm>
          <a:prstGeom prst="rect">
            <a:avLst/>
          </a:prstGeom>
          <a:noFill/>
          <a:ln/>
        </p:spPr>
        <p:txBody>
          <a:bodyPr wrap="none" lIns="0" tIns="0" rIns="0" bIns="0" rtlCol="0" anchor="t"/>
          <a:lstStyle/>
          <a:p>
            <a:pPr marL="0" indent="0" algn="ctr">
              <a:lnSpc>
                <a:spcPts val="3150"/>
              </a:lnSpc>
              <a:buNone/>
            </a:pPr>
            <a:r>
              <a:rPr lang="en-US" sz="2400" dirty="0">
                <a:solidFill>
                  <a:srgbClr val="2C2821"/>
                </a:solidFill>
                <a:latin typeface="Arial Narrow" panose="020B0606020202030204" pitchFamily="34" charset="0"/>
                <a:ea typeface="Alice" pitchFamily="34" charset="-122"/>
                <a:cs typeface="Alice" pitchFamily="34" charset="-120"/>
              </a:rPr>
              <a:t>2</a:t>
            </a:r>
            <a:endParaRPr lang="en-US" sz="2400" dirty="0">
              <a:latin typeface="Arial Narrow" panose="020B0606020202030204" pitchFamily="34" charset="0"/>
            </a:endParaRPr>
          </a:p>
        </p:txBody>
      </p:sp>
      <p:sp>
        <p:nvSpPr>
          <p:cNvPr id="10" name="Text 6"/>
          <p:cNvSpPr/>
          <p:nvPr/>
        </p:nvSpPr>
        <p:spPr>
          <a:xfrm>
            <a:off x="5845493" y="3328035"/>
            <a:ext cx="2505789" cy="313253"/>
          </a:xfrm>
          <a:prstGeom prst="rect">
            <a:avLst/>
          </a:prstGeom>
          <a:noFill/>
          <a:ln/>
        </p:spPr>
        <p:txBody>
          <a:bodyPr wrap="none" lIns="0" tIns="0" rIns="0" bIns="0" rtlCol="0" anchor="t"/>
          <a:lstStyle/>
          <a:p>
            <a:pPr marL="0" indent="0" algn="l">
              <a:lnSpc>
                <a:spcPts val="2450"/>
              </a:lnSpc>
              <a:buNone/>
            </a:pPr>
            <a:r>
              <a:rPr lang="en-US" sz="2400" dirty="0">
                <a:solidFill>
                  <a:srgbClr val="2C2821"/>
                </a:solidFill>
                <a:latin typeface="Arial Narrow" panose="020B0606020202030204" pitchFamily="34" charset="0"/>
                <a:ea typeface="Alice" pitchFamily="34" charset="-122"/>
                <a:cs typeface="Alice" pitchFamily="34" charset="-120"/>
              </a:rPr>
              <a:t>Mavzu tanlash</a:t>
            </a:r>
            <a:endParaRPr lang="en-US" sz="2400" dirty="0">
              <a:latin typeface="Arial Narrow" panose="020B0606020202030204" pitchFamily="34" charset="0"/>
            </a:endParaRPr>
          </a:p>
        </p:txBody>
      </p:sp>
      <p:sp>
        <p:nvSpPr>
          <p:cNvPr id="11" name="Text 7"/>
          <p:cNvSpPr/>
          <p:nvPr/>
        </p:nvSpPr>
        <p:spPr>
          <a:xfrm>
            <a:off x="5845493" y="3761542"/>
            <a:ext cx="7882890" cy="641509"/>
          </a:xfrm>
          <a:prstGeom prst="rect">
            <a:avLst/>
          </a:prstGeom>
          <a:noFill/>
          <a:ln/>
        </p:spPr>
        <p:txBody>
          <a:bodyPr wrap="square" lIns="0" tIns="0" rIns="0" bIns="0" rtlCol="0" anchor="t"/>
          <a:lstStyle/>
          <a:p>
            <a:pPr marL="0" indent="0" algn="l">
              <a:lnSpc>
                <a:spcPts val="2500"/>
              </a:lnSpc>
              <a:buNone/>
            </a:pPr>
            <a:r>
              <a:rPr lang="en-US" sz="2400" dirty="0">
                <a:solidFill>
                  <a:srgbClr val="2C2821"/>
                </a:solidFill>
                <a:latin typeface="Arial Narrow" panose="020B0606020202030204" pitchFamily="34" charset="0"/>
                <a:ea typeface="Lora" pitchFamily="34" charset="-122"/>
                <a:cs typeface="Lora" pitchFamily="34" charset="-120"/>
              </a:rPr>
              <a:t>O‘quvchilarga tadqiqot mavzusini tanlashda yordam berish, ularning qiziqishlarini hisobga olish.</a:t>
            </a:r>
            <a:endParaRPr lang="en-US" sz="2400" dirty="0">
              <a:latin typeface="Arial Narrow" panose="020B0606020202030204" pitchFamily="34" charset="0"/>
            </a:endParaRPr>
          </a:p>
        </p:txBody>
      </p:sp>
      <p:sp>
        <p:nvSpPr>
          <p:cNvPr id="12" name="Shape 8"/>
          <p:cNvSpPr/>
          <p:nvPr/>
        </p:nvSpPr>
        <p:spPr>
          <a:xfrm>
            <a:off x="5695117" y="4618911"/>
            <a:ext cx="8183642" cy="11430"/>
          </a:xfrm>
          <a:prstGeom prst="roundRect">
            <a:avLst>
              <a:gd name="adj" fmla="val 263082"/>
            </a:avLst>
          </a:prstGeom>
          <a:solidFill>
            <a:srgbClr val="D6D3CC"/>
          </a:solidFill>
          <a:ln/>
        </p:spPr>
      </p:sp>
      <p:pic>
        <p:nvPicPr>
          <p:cNvPr id="13" name="Image 2" descr="preencoded.png"/>
          <p:cNvPicPr>
            <a:picLocks noChangeAspect="1"/>
          </p:cNvPicPr>
          <p:nvPr/>
        </p:nvPicPr>
        <p:blipFill>
          <a:blip r:embed="rId5"/>
          <a:stretch>
            <a:fillRect/>
          </a:stretch>
        </p:blipFill>
        <p:spPr>
          <a:xfrm>
            <a:off x="1553051" y="4653439"/>
            <a:ext cx="4910495" cy="1475780"/>
          </a:xfrm>
          <a:prstGeom prst="rect">
            <a:avLst/>
          </a:prstGeom>
        </p:spPr>
      </p:pic>
      <p:sp>
        <p:nvSpPr>
          <p:cNvPr id="14" name="Text 9"/>
          <p:cNvSpPr/>
          <p:nvPr/>
        </p:nvSpPr>
        <p:spPr>
          <a:xfrm>
            <a:off x="3947160" y="5190768"/>
            <a:ext cx="122039" cy="401003"/>
          </a:xfrm>
          <a:prstGeom prst="rect">
            <a:avLst/>
          </a:prstGeom>
          <a:noFill/>
          <a:ln/>
        </p:spPr>
        <p:txBody>
          <a:bodyPr wrap="none" lIns="0" tIns="0" rIns="0" bIns="0" rtlCol="0" anchor="t"/>
          <a:lstStyle/>
          <a:p>
            <a:pPr marL="0" indent="0" algn="ctr">
              <a:lnSpc>
                <a:spcPts val="3150"/>
              </a:lnSpc>
              <a:buNone/>
            </a:pPr>
            <a:r>
              <a:rPr lang="en-US" sz="2400" dirty="0">
                <a:solidFill>
                  <a:srgbClr val="2C2821"/>
                </a:solidFill>
                <a:latin typeface="Arial Narrow" panose="020B0606020202030204" pitchFamily="34" charset="0"/>
                <a:ea typeface="Alice" pitchFamily="34" charset="-122"/>
                <a:cs typeface="Alice" pitchFamily="34" charset="-120"/>
              </a:rPr>
              <a:t>3</a:t>
            </a:r>
            <a:endParaRPr lang="en-US" sz="2400" dirty="0">
              <a:latin typeface="Arial Narrow" panose="020B0606020202030204" pitchFamily="34" charset="0"/>
            </a:endParaRPr>
          </a:p>
        </p:txBody>
      </p:sp>
      <p:sp>
        <p:nvSpPr>
          <p:cNvPr id="15" name="Text 10"/>
          <p:cNvSpPr/>
          <p:nvPr/>
        </p:nvSpPr>
        <p:spPr>
          <a:xfrm>
            <a:off x="6663928" y="4853821"/>
            <a:ext cx="2505789" cy="313253"/>
          </a:xfrm>
          <a:prstGeom prst="rect">
            <a:avLst/>
          </a:prstGeom>
          <a:noFill/>
          <a:ln/>
        </p:spPr>
        <p:txBody>
          <a:bodyPr wrap="none" lIns="0" tIns="0" rIns="0" bIns="0" rtlCol="0" anchor="t"/>
          <a:lstStyle/>
          <a:p>
            <a:pPr marL="0" indent="0" algn="l">
              <a:lnSpc>
                <a:spcPts val="2450"/>
              </a:lnSpc>
              <a:buNone/>
            </a:pPr>
            <a:r>
              <a:rPr lang="en-US" sz="2400" dirty="0">
                <a:solidFill>
                  <a:srgbClr val="2C2821"/>
                </a:solidFill>
                <a:latin typeface="Arial Narrow" panose="020B0606020202030204" pitchFamily="34" charset="0"/>
                <a:ea typeface="Alice" pitchFamily="34" charset="-122"/>
                <a:cs typeface="Alice" pitchFamily="34" charset="-120"/>
              </a:rPr>
              <a:t>Yo‘nalish berish</a:t>
            </a:r>
            <a:endParaRPr lang="en-US" sz="2400" dirty="0">
              <a:latin typeface="Arial Narrow" panose="020B0606020202030204" pitchFamily="34" charset="0"/>
            </a:endParaRPr>
          </a:p>
        </p:txBody>
      </p:sp>
      <p:sp>
        <p:nvSpPr>
          <p:cNvPr id="16" name="Text 11"/>
          <p:cNvSpPr/>
          <p:nvPr/>
        </p:nvSpPr>
        <p:spPr>
          <a:xfrm>
            <a:off x="6663928" y="5287328"/>
            <a:ext cx="7064454" cy="641509"/>
          </a:xfrm>
          <a:prstGeom prst="rect">
            <a:avLst/>
          </a:prstGeom>
          <a:noFill/>
          <a:ln/>
        </p:spPr>
        <p:txBody>
          <a:bodyPr wrap="square" lIns="0" tIns="0" rIns="0" bIns="0" rtlCol="0" anchor="t"/>
          <a:lstStyle/>
          <a:p>
            <a:pPr marL="0" indent="0" algn="l">
              <a:lnSpc>
                <a:spcPts val="2500"/>
              </a:lnSpc>
              <a:buNone/>
            </a:pPr>
            <a:r>
              <a:rPr lang="en-US" sz="2400" dirty="0">
                <a:solidFill>
                  <a:srgbClr val="2C2821"/>
                </a:solidFill>
                <a:latin typeface="Arial Narrow" panose="020B0606020202030204" pitchFamily="34" charset="0"/>
                <a:ea typeface="Lora" pitchFamily="34" charset="-122"/>
                <a:cs typeface="Lora" pitchFamily="34" charset="-120"/>
              </a:rPr>
              <a:t>Tadqiqot ishlarini olib borish uchun yo‘nalish berish, metodologiya va amaliy usullarni o‘rgatish.</a:t>
            </a:r>
            <a:endParaRPr lang="en-US" sz="2400" dirty="0">
              <a:latin typeface="Arial Narrow" panose="020B0606020202030204" pitchFamily="34" charset="0"/>
            </a:endParaRPr>
          </a:p>
        </p:txBody>
      </p:sp>
      <p:sp>
        <p:nvSpPr>
          <p:cNvPr id="17" name="Shape 12"/>
          <p:cNvSpPr/>
          <p:nvPr/>
        </p:nvSpPr>
        <p:spPr>
          <a:xfrm>
            <a:off x="6513552" y="6144697"/>
            <a:ext cx="7365206" cy="11430"/>
          </a:xfrm>
          <a:prstGeom prst="roundRect">
            <a:avLst>
              <a:gd name="adj" fmla="val 263082"/>
            </a:avLst>
          </a:prstGeom>
          <a:solidFill>
            <a:srgbClr val="D6D3CC"/>
          </a:solidFill>
          <a:ln/>
        </p:spPr>
      </p:sp>
      <p:pic>
        <p:nvPicPr>
          <p:cNvPr id="18" name="Image 3" descr="preencoded.png"/>
          <p:cNvPicPr>
            <a:picLocks noChangeAspect="1"/>
          </p:cNvPicPr>
          <p:nvPr/>
        </p:nvPicPr>
        <p:blipFill>
          <a:blip r:embed="rId6"/>
          <a:stretch>
            <a:fillRect/>
          </a:stretch>
        </p:blipFill>
        <p:spPr>
          <a:xfrm>
            <a:off x="734616" y="6179225"/>
            <a:ext cx="6547366" cy="1475780"/>
          </a:xfrm>
          <a:prstGeom prst="rect">
            <a:avLst/>
          </a:prstGeom>
        </p:spPr>
      </p:pic>
      <p:sp>
        <p:nvSpPr>
          <p:cNvPr id="19" name="Text 13"/>
          <p:cNvSpPr/>
          <p:nvPr/>
        </p:nvSpPr>
        <p:spPr>
          <a:xfrm>
            <a:off x="3946088" y="6716554"/>
            <a:ext cx="124301" cy="401003"/>
          </a:xfrm>
          <a:prstGeom prst="rect">
            <a:avLst/>
          </a:prstGeom>
          <a:noFill/>
          <a:ln/>
        </p:spPr>
        <p:txBody>
          <a:bodyPr wrap="none" lIns="0" tIns="0" rIns="0" bIns="0" rtlCol="0" anchor="t"/>
          <a:lstStyle/>
          <a:p>
            <a:pPr marL="0" indent="0" algn="ctr">
              <a:lnSpc>
                <a:spcPts val="3150"/>
              </a:lnSpc>
              <a:buNone/>
            </a:pPr>
            <a:r>
              <a:rPr lang="en-US" sz="2400" dirty="0">
                <a:solidFill>
                  <a:srgbClr val="2C2821"/>
                </a:solidFill>
                <a:latin typeface="Arial Narrow" panose="020B0606020202030204" pitchFamily="34" charset="0"/>
                <a:ea typeface="Alice" pitchFamily="34" charset="-122"/>
                <a:cs typeface="Alice" pitchFamily="34" charset="-120"/>
              </a:rPr>
              <a:t>4</a:t>
            </a:r>
            <a:endParaRPr lang="en-US" sz="2400" dirty="0">
              <a:latin typeface="Arial Narrow" panose="020B0606020202030204" pitchFamily="34" charset="0"/>
            </a:endParaRPr>
          </a:p>
        </p:txBody>
      </p:sp>
      <p:sp>
        <p:nvSpPr>
          <p:cNvPr id="20" name="Text 14"/>
          <p:cNvSpPr/>
          <p:nvPr/>
        </p:nvSpPr>
        <p:spPr>
          <a:xfrm>
            <a:off x="7482364" y="6379607"/>
            <a:ext cx="2726293" cy="313253"/>
          </a:xfrm>
          <a:prstGeom prst="rect">
            <a:avLst/>
          </a:prstGeom>
          <a:noFill/>
          <a:ln/>
        </p:spPr>
        <p:txBody>
          <a:bodyPr wrap="none" lIns="0" tIns="0" rIns="0" bIns="0" rtlCol="0" anchor="t"/>
          <a:lstStyle/>
          <a:p>
            <a:pPr marL="0" indent="0" algn="l">
              <a:lnSpc>
                <a:spcPts val="2450"/>
              </a:lnSpc>
              <a:buNone/>
            </a:pPr>
            <a:r>
              <a:rPr lang="en-US" sz="2400" dirty="0">
                <a:solidFill>
                  <a:srgbClr val="2C2821"/>
                </a:solidFill>
                <a:latin typeface="Arial Narrow" panose="020B0606020202030204" pitchFamily="34" charset="0"/>
                <a:ea typeface="Alice" pitchFamily="34" charset="-122"/>
                <a:cs typeface="Alice" pitchFamily="34" charset="-120"/>
              </a:rPr>
              <a:t>Natijalarni taqdim etish</a:t>
            </a:r>
            <a:endParaRPr lang="en-US" sz="2400" dirty="0">
              <a:latin typeface="Arial Narrow" panose="020B0606020202030204" pitchFamily="34" charset="0"/>
            </a:endParaRPr>
          </a:p>
        </p:txBody>
      </p:sp>
      <p:sp>
        <p:nvSpPr>
          <p:cNvPr id="21" name="Text 15"/>
          <p:cNvSpPr/>
          <p:nvPr/>
        </p:nvSpPr>
        <p:spPr>
          <a:xfrm>
            <a:off x="7482364" y="6813113"/>
            <a:ext cx="6246019" cy="641509"/>
          </a:xfrm>
          <a:prstGeom prst="rect">
            <a:avLst/>
          </a:prstGeom>
          <a:noFill/>
          <a:ln/>
        </p:spPr>
        <p:txBody>
          <a:bodyPr wrap="square" lIns="0" tIns="0" rIns="0" bIns="0" rtlCol="0" anchor="t"/>
          <a:lstStyle/>
          <a:p>
            <a:pPr marL="0" indent="0" algn="l">
              <a:lnSpc>
                <a:spcPts val="2500"/>
              </a:lnSpc>
              <a:buNone/>
            </a:pPr>
            <a:r>
              <a:rPr lang="en-US" sz="2400" dirty="0">
                <a:solidFill>
                  <a:srgbClr val="2C2821"/>
                </a:solidFill>
                <a:latin typeface="Arial Narrow" panose="020B0606020202030204" pitchFamily="34" charset="0"/>
                <a:ea typeface="Lora" pitchFamily="34" charset="-122"/>
                <a:cs typeface="Lora" pitchFamily="34" charset="-120"/>
              </a:rPr>
              <a:t>Tadqiqot natijalarini taqdim etish, ilmiy maqolalar yozish va konferentsiyalarda ishtirok etish imkoniyatini yaratish.</a:t>
            </a:r>
            <a:endParaRPr lang="en-US" sz="2400" dirty="0">
              <a:latin typeface="Arial Narrow" panose="020B0606020202030204" pitchFamily="34" charset="0"/>
            </a:endParaRPr>
          </a:p>
        </p:txBody>
      </p:sp>
      <p:pic>
        <p:nvPicPr>
          <p:cNvPr id="22" name="Graphic 2">
            <a:extLst>
              <a:ext uri="{FF2B5EF4-FFF2-40B4-BE49-F238E27FC236}">
                <a16:creationId xmlns:a16="http://schemas.microsoft.com/office/drawing/2014/main" id="{B6EF3FE4-AD46-4ACD-90F2-14962ACBA4B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3218" y="-132133"/>
            <a:ext cx="14630400" cy="1103086"/>
          </a:xfrm>
          <a:prstGeom prst="rect">
            <a:avLst/>
          </a:prstGeom>
        </p:spPr>
      </p:pic>
      <p:pic>
        <p:nvPicPr>
          <p:cNvPr id="23" name="Рисунок 22">
            <a:extLst>
              <a:ext uri="{FF2B5EF4-FFF2-40B4-BE49-F238E27FC236}">
                <a16:creationId xmlns:a16="http://schemas.microsoft.com/office/drawing/2014/main" id="{5781FD6D-C336-4169-8CDB-17C8640E3CB0}"/>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3171318" y="-52946"/>
            <a:ext cx="2533477" cy="703300"/>
          </a:xfrm>
          <a:prstGeom prst="rect">
            <a:avLst/>
          </a:prstGeom>
        </p:spPr>
      </p:pic>
      <p:pic>
        <p:nvPicPr>
          <p:cNvPr id="24" name="Рисунок 23">
            <a:extLst>
              <a:ext uri="{FF2B5EF4-FFF2-40B4-BE49-F238E27FC236}">
                <a16:creationId xmlns:a16="http://schemas.microsoft.com/office/drawing/2014/main" id="{A2ABF51E-E25C-4717-8780-2ED4A67A062B}"/>
              </a:ext>
            </a:extLst>
          </p:cNvPr>
          <p:cNvPicPr>
            <a:picLocks noChangeAspect="1"/>
          </p:cNvPicPr>
          <p:nvPr/>
        </p:nvPicPr>
        <p:blipFill>
          <a:blip r:embed="rId10" cstate="hqprint">
            <a:extLst>
              <a:ext uri="{28A0092B-C50C-407E-A947-70E740481C1C}">
                <a14:useLocalDpi xmlns:a14="http://schemas.microsoft.com/office/drawing/2010/main" val="0"/>
              </a:ext>
            </a:extLst>
          </a:blip>
          <a:stretch>
            <a:fillRect/>
          </a:stretch>
        </p:blipFill>
        <p:spPr>
          <a:xfrm>
            <a:off x="960309" y="-76425"/>
            <a:ext cx="1799771" cy="70330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32696"/>
          </a:xfrm>
          <a:prstGeom prst="rect">
            <a:avLst/>
          </a:prstGeom>
        </p:spPr>
      </p:pic>
      <p:sp>
        <p:nvSpPr>
          <p:cNvPr id="3" name="Text 0"/>
          <p:cNvSpPr/>
          <p:nvPr/>
        </p:nvSpPr>
        <p:spPr>
          <a:xfrm>
            <a:off x="6123146" y="500301"/>
            <a:ext cx="7870508" cy="1137047"/>
          </a:xfrm>
          <a:prstGeom prst="rect">
            <a:avLst/>
          </a:prstGeom>
          <a:noFill/>
          <a:ln/>
        </p:spPr>
        <p:txBody>
          <a:bodyPr wrap="square" lIns="0" tIns="0" rIns="0" bIns="0" rtlCol="0" anchor="t"/>
          <a:lstStyle/>
          <a:p>
            <a:pPr algn="ctr">
              <a:lnSpc>
                <a:spcPts val="4900"/>
              </a:lnSpc>
            </a:pPr>
            <a:r>
              <a:rPr lang="uz-Cyrl-UZ" sz="4114" b="1" dirty="0">
                <a:latin typeface="Arial Narrow" panose="020B0606020202030204" pitchFamily="34" charset="0"/>
              </a:rPr>
              <a:t>Darsdan tashqari mashg‘ulotlarni tashkil etish va boshqarish</a:t>
            </a:r>
          </a:p>
        </p:txBody>
      </p:sp>
      <p:pic>
        <p:nvPicPr>
          <p:cNvPr id="4" name="Image 1" descr="preencoded.png"/>
          <p:cNvPicPr>
            <a:picLocks noChangeAspect="1"/>
          </p:cNvPicPr>
          <p:nvPr/>
        </p:nvPicPr>
        <p:blipFill>
          <a:blip r:embed="rId4"/>
          <a:stretch>
            <a:fillRect/>
          </a:stretch>
        </p:blipFill>
        <p:spPr>
          <a:xfrm>
            <a:off x="6123146" y="1910239"/>
            <a:ext cx="909638" cy="1455539"/>
          </a:xfrm>
          <a:prstGeom prst="rect">
            <a:avLst/>
          </a:prstGeom>
        </p:spPr>
      </p:pic>
      <p:sp>
        <p:nvSpPr>
          <p:cNvPr id="5" name="Text 1"/>
          <p:cNvSpPr/>
          <p:nvPr/>
        </p:nvSpPr>
        <p:spPr>
          <a:xfrm>
            <a:off x="7305675" y="2092166"/>
            <a:ext cx="2274332" cy="284202"/>
          </a:xfrm>
          <a:prstGeom prst="rect">
            <a:avLst/>
          </a:prstGeom>
          <a:noFill/>
          <a:ln/>
        </p:spPr>
        <p:txBody>
          <a:bodyPr wrap="none" lIns="0" tIns="0" rIns="0" bIns="0" rtlCol="0" anchor="t"/>
          <a:lstStyle/>
          <a:p>
            <a:pPr marL="0" indent="0" algn="l">
              <a:lnSpc>
                <a:spcPts val="2200"/>
              </a:lnSpc>
              <a:buNone/>
            </a:pPr>
            <a:r>
              <a:rPr lang="uz-Cyrl-UZ" sz="2400">
                <a:solidFill>
                  <a:srgbClr val="2C2821"/>
                </a:solidFill>
                <a:latin typeface="Arial Narrow" panose="020B0606020202030204" pitchFamily="34" charset="0"/>
                <a:ea typeface="Alice" pitchFamily="34" charset="-122"/>
                <a:cs typeface="Alice" pitchFamily="34" charset="-120"/>
              </a:rPr>
              <a:t>Rejalashtirish</a:t>
            </a:r>
            <a:endParaRPr lang="uz-Cyrl-UZ" sz="2400">
              <a:latin typeface="Arial Narrow" panose="020B0606020202030204" pitchFamily="34" charset="0"/>
            </a:endParaRPr>
          </a:p>
        </p:txBody>
      </p:sp>
      <p:sp>
        <p:nvSpPr>
          <p:cNvPr id="6" name="Text 2"/>
          <p:cNvSpPr/>
          <p:nvPr/>
        </p:nvSpPr>
        <p:spPr>
          <a:xfrm>
            <a:off x="7305675" y="2485430"/>
            <a:ext cx="6687979" cy="290989"/>
          </a:xfrm>
          <a:prstGeom prst="rect">
            <a:avLst/>
          </a:prstGeom>
          <a:noFill/>
          <a:ln/>
        </p:spPr>
        <p:txBody>
          <a:bodyPr wrap="none" lIns="0" tIns="0" rIns="0" bIns="0" rtlCol="0" anchor="t"/>
          <a:lstStyle/>
          <a:p>
            <a:pPr marL="0" indent="0" algn="l">
              <a:lnSpc>
                <a:spcPts val="2250"/>
              </a:lnSpc>
              <a:buNone/>
            </a:pPr>
            <a:r>
              <a:rPr lang="uz-Cyrl-UZ" sz="2400">
                <a:solidFill>
                  <a:srgbClr val="2C2821"/>
                </a:solidFill>
                <a:latin typeface="Arial Narrow" panose="020B0606020202030204" pitchFamily="34" charset="0"/>
                <a:ea typeface="Lora" pitchFamily="34" charset="-122"/>
                <a:cs typeface="Lora" pitchFamily="34" charset="-120"/>
              </a:rPr>
              <a:t>Mashg‘ulotlar rejasi, mavzusi va uslubini belgilash.</a:t>
            </a:r>
            <a:endParaRPr lang="uz-Cyrl-UZ" sz="2400">
              <a:latin typeface="Arial Narrow" panose="020B0606020202030204" pitchFamily="34" charset="0"/>
            </a:endParaRPr>
          </a:p>
        </p:txBody>
      </p:sp>
      <p:pic>
        <p:nvPicPr>
          <p:cNvPr id="7" name="Image 2" descr="preencoded.png"/>
          <p:cNvPicPr>
            <a:picLocks noChangeAspect="1"/>
          </p:cNvPicPr>
          <p:nvPr/>
        </p:nvPicPr>
        <p:blipFill>
          <a:blip r:embed="rId5"/>
          <a:stretch>
            <a:fillRect/>
          </a:stretch>
        </p:blipFill>
        <p:spPr>
          <a:xfrm>
            <a:off x="6123146" y="3365778"/>
            <a:ext cx="909638" cy="1455539"/>
          </a:xfrm>
          <a:prstGeom prst="rect">
            <a:avLst/>
          </a:prstGeom>
        </p:spPr>
      </p:pic>
      <p:sp>
        <p:nvSpPr>
          <p:cNvPr id="8" name="Text 3"/>
          <p:cNvSpPr/>
          <p:nvPr/>
        </p:nvSpPr>
        <p:spPr>
          <a:xfrm>
            <a:off x="7305675" y="3547705"/>
            <a:ext cx="2312075" cy="284202"/>
          </a:xfrm>
          <a:prstGeom prst="rect">
            <a:avLst/>
          </a:prstGeom>
          <a:noFill/>
          <a:ln/>
        </p:spPr>
        <p:txBody>
          <a:bodyPr wrap="none" lIns="0" tIns="0" rIns="0" bIns="0" rtlCol="0" anchor="t"/>
          <a:lstStyle/>
          <a:p>
            <a:pPr>
              <a:lnSpc>
                <a:spcPts val="2200"/>
              </a:lnSpc>
            </a:pPr>
            <a:r>
              <a:rPr lang="uz-Cyrl-UZ" sz="2400" dirty="0">
                <a:solidFill>
                  <a:srgbClr val="2C2821"/>
                </a:solidFill>
                <a:latin typeface="Arial Narrow" panose="020B0606020202030204" pitchFamily="34" charset="0"/>
                <a:ea typeface="Alice" pitchFamily="34" charset="-122"/>
                <a:cs typeface="Alice" pitchFamily="34" charset="-120"/>
              </a:rPr>
              <a:t>Resurslarni </a:t>
            </a:r>
            <a:r>
              <a:rPr lang="uz-Cyrl-UZ" sz="2400" dirty="0">
                <a:solidFill>
                  <a:srgbClr val="2C2821"/>
                </a:solidFill>
                <a:latin typeface="Arial Narrow" panose="020B0606020202030204" pitchFamily="34" charset="0"/>
                <a:cs typeface="Alice" pitchFamily="34" charset="-120"/>
              </a:rPr>
              <a:t>ta</a:t>
            </a:r>
            <a:r>
              <a:rPr lang="uz-Latn-UZ" sz="2400" dirty="0">
                <a:solidFill>
                  <a:srgbClr val="2C2821"/>
                </a:solidFill>
                <a:latin typeface="Arial Narrow" panose="020B0606020202030204" pitchFamily="34" charset="0"/>
                <a:cs typeface="Alice" pitchFamily="34" charset="-120"/>
              </a:rPr>
              <a:t>’</a:t>
            </a:r>
            <a:r>
              <a:rPr lang="uz-Cyrl-UZ" sz="2400" dirty="0">
                <a:solidFill>
                  <a:srgbClr val="2C2821"/>
                </a:solidFill>
                <a:latin typeface="Arial Narrow" panose="020B0606020202030204" pitchFamily="34" charset="0"/>
                <a:cs typeface="Alice" pitchFamily="34" charset="-120"/>
              </a:rPr>
              <a:t>minlash</a:t>
            </a:r>
          </a:p>
        </p:txBody>
      </p:sp>
      <p:sp>
        <p:nvSpPr>
          <p:cNvPr id="9" name="Text 4"/>
          <p:cNvSpPr/>
          <p:nvPr/>
        </p:nvSpPr>
        <p:spPr>
          <a:xfrm>
            <a:off x="7305675" y="3940969"/>
            <a:ext cx="6687979" cy="581978"/>
          </a:xfrm>
          <a:prstGeom prst="rect">
            <a:avLst/>
          </a:prstGeom>
          <a:noFill/>
          <a:ln/>
        </p:spPr>
        <p:txBody>
          <a:bodyPr wrap="square" lIns="0" tIns="0" rIns="0" bIns="0" rtlCol="0" anchor="t"/>
          <a:lstStyle/>
          <a:p>
            <a:pPr marL="0" indent="0" algn="l">
              <a:lnSpc>
                <a:spcPts val="2250"/>
              </a:lnSpc>
              <a:buNone/>
            </a:pPr>
            <a:r>
              <a:rPr lang="uz-Cyrl-UZ" sz="2400">
                <a:solidFill>
                  <a:srgbClr val="2C2821"/>
                </a:solidFill>
                <a:latin typeface="Arial Narrow" panose="020B0606020202030204" pitchFamily="34" charset="0"/>
                <a:ea typeface="Lora" pitchFamily="34" charset="-122"/>
                <a:cs typeface="Lora" pitchFamily="34" charset="-120"/>
              </a:rPr>
              <a:t>Laboratoriya uskunalari, kimyoviy moddalar va boshqa kerakli resurslarni ta'minlash.</a:t>
            </a:r>
            <a:endParaRPr lang="uz-Cyrl-UZ" sz="2400">
              <a:latin typeface="Arial Narrow" panose="020B0606020202030204" pitchFamily="34" charset="0"/>
            </a:endParaRPr>
          </a:p>
        </p:txBody>
      </p:sp>
      <p:pic>
        <p:nvPicPr>
          <p:cNvPr id="10" name="Image 3" descr="preencoded.png"/>
          <p:cNvPicPr>
            <a:picLocks noChangeAspect="1"/>
          </p:cNvPicPr>
          <p:nvPr/>
        </p:nvPicPr>
        <p:blipFill>
          <a:blip r:embed="rId6"/>
          <a:stretch>
            <a:fillRect/>
          </a:stretch>
        </p:blipFill>
        <p:spPr>
          <a:xfrm>
            <a:off x="6123146" y="4821317"/>
            <a:ext cx="909638" cy="1455539"/>
          </a:xfrm>
          <a:prstGeom prst="rect">
            <a:avLst/>
          </a:prstGeom>
        </p:spPr>
      </p:pic>
      <p:sp>
        <p:nvSpPr>
          <p:cNvPr id="11" name="Text 5"/>
          <p:cNvSpPr/>
          <p:nvPr/>
        </p:nvSpPr>
        <p:spPr>
          <a:xfrm>
            <a:off x="7305675" y="5003244"/>
            <a:ext cx="2274332" cy="284202"/>
          </a:xfrm>
          <a:prstGeom prst="rect">
            <a:avLst/>
          </a:prstGeom>
          <a:noFill/>
          <a:ln/>
        </p:spPr>
        <p:txBody>
          <a:bodyPr wrap="none" lIns="0" tIns="0" rIns="0" bIns="0" rtlCol="0" anchor="t"/>
          <a:lstStyle/>
          <a:p>
            <a:pPr marL="0" indent="0" algn="l">
              <a:lnSpc>
                <a:spcPts val="2200"/>
              </a:lnSpc>
              <a:buNone/>
            </a:pPr>
            <a:r>
              <a:rPr lang="uz-Cyrl-UZ" sz="2400">
                <a:solidFill>
                  <a:srgbClr val="2C2821"/>
                </a:solidFill>
                <a:latin typeface="Arial Narrow" panose="020B0606020202030204" pitchFamily="34" charset="0"/>
                <a:ea typeface="Alice" pitchFamily="34" charset="-122"/>
                <a:cs typeface="Alice" pitchFamily="34" charset="-120"/>
              </a:rPr>
              <a:t>Guruhlarni shakl</a:t>
            </a:r>
            <a:endParaRPr lang="uz-Cyrl-UZ" sz="2400">
              <a:latin typeface="Arial Narrow" panose="020B0606020202030204" pitchFamily="34" charset="0"/>
            </a:endParaRPr>
          </a:p>
        </p:txBody>
      </p:sp>
      <p:sp>
        <p:nvSpPr>
          <p:cNvPr id="12" name="Text 6"/>
          <p:cNvSpPr/>
          <p:nvPr/>
        </p:nvSpPr>
        <p:spPr>
          <a:xfrm>
            <a:off x="7305675" y="5396508"/>
            <a:ext cx="6687979" cy="290989"/>
          </a:xfrm>
          <a:prstGeom prst="rect">
            <a:avLst/>
          </a:prstGeom>
          <a:noFill/>
          <a:ln/>
        </p:spPr>
        <p:txBody>
          <a:bodyPr wrap="none" lIns="0" tIns="0" rIns="0" bIns="0" rtlCol="0" anchor="t"/>
          <a:lstStyle/>
          <a:p>
            <a:pPr marL="0" indent="0" algn="l">
              <a:lnSpc>
                <a:spcPts val="2250"/>
              </a:lnSpc>
              <a:buNone/>
            </a:pPr>
            <a:r>
              <a:rPr lang="uz-Cyrl-UZ" sz="2400">
                <a:solidFill>
                  <a:srgbClr val="2C2821"/>
                </a:solidFill>
                <a:latin typeface="Arial Narrow" panose="020B0606020202030204" pitchFamily="34" charset="0"/>
                <a:ea typeface="Lora" pitchFamily="34" charset="-122"/>
                <a:cs typeface="Lora" pitchFamily="34" charset="-120"/>
              </a:rPr>
              <a:t>O‘quvchilarni qiziqishlari va bilimlari bo‘yicha guruhlarga ajratish.</a:t>
            </a:r>
            <a:endParaRPr lang="uz-Cyrl-UZ" sz="2400">
              <a:latin typeface="Arial Narrow" panose="020B0606020202030204" pitchFamily="34" charset="0"/>
            </a:endParaRPr>
          </a:p>
        </p:txBody>
      </p:sp>
      <p:pic>
        <p:nvPicPr>
          <p:cNvPr id="13" name="Image 4" descr="preencoded.png"/>
          <p:cNvPicPr>
            <a:picLocks noChangeAspect="1"/>
          </p:cNvPicPr>
          <p:nvPr/>
        </p:nvPicPr>
        <p:blipFill>
          <a:blip r:embed="rId7"/>
          <a:stretch>
            <a:fillRect/>
          </a:stretch>
        </p:blipFill>
        <p:spPr>
          <a:xfrm>
            <a:off x="6123146" y="6276856"/>
            <a:ext cx="909638" cy="1455539"/>
          </a:xfrm>
          <a:prstGeom prst="rect">
            <a:avLst/>
          </a:prstGeom>
        </p:spPr>
      </p:pic>
      <p:sp>
        <p:nvSpPr>
          <p:cNvPr id="14" name="Text 7"/>
          <p:cNvSpPr/>
          <p:nvPr/>
        </p:nvSpPr>
        <p:spPr>
          <a:xfrm>
            <a:off x="7305675" y="6458783"/>
            <a:ext cx="2274332" cy="284202"/>
          </a:xfrm>
          <a:prstGeom prst="rect">
            <a:avLst/>
          </a:prstGeom>
          <a:noFill/>
          <a:ln/>
        </p:spPr>
        <p:txBody>
          <a:bodyPr wrap="none" lIns="0" tIns="0" rIns="0" bIns="0" rtlCol="0" anchor="t"/>
          <a:lstStyle/>
          <a:p>
            <a:pPr marL="0" indent="0" algn="l">
              <a:lnSpc>
                <a:spcPts val="2200"/>
              </a:lnSpc>
              <a:buNone/>
            </a:pPr>
            <a:r>
              <a:rPr lang="uz-Cyrl-UZ" sz="2400">
                <a:solidFill>
                  <a:srgbClr val="2C2821"/>
                </a:solidFill>
                <a:latin typeface="Arial Narrow" panose="020B0606020202030204" pitchFamily="34" charset="0"/>
                <a:ea typeface="Alice" pitchFamily="34" charset="-122"/>
                <a:cs typeface="Alice" pitchFamily="34" charset="-120"/>
              </a:rPr>
              <a:t>Baholash</a:t>
            </a:r>
            <a:endParaRPr lang="uz-Cyrl-UZ" sz="2400">
              <a:latin typeface="Arial Narrow" panose="020B0606020202030204" pitchFamily="34" charset="0"/>
            </a:endParaRPr>
          </a:p>
        </p:txBody>
      </p:sp>
      <p:sp>
        <p:nvSpPr>
          <p:cNvPr id="15" name="Text 8"/>
          <p:cNvSpPr/>
          <p:nvPr/>
        </p:nvSpPr>
        <p:spPr>
          <a:xfrm>
            <a:off x="7305675" y="6852047"/>
            <a:ext cx="6687979" cy="290989"/>
          </a:xfrm>
          <a:prstGeom prst="rect">
            <a:avLst/>
          </a:prstGeom>
          <a:noFill/>
          <a:ln/>
        </p:spPr>
        <p:txBody>
          <a:bodyPr wrap="none" lIns="0" tIns="0" rIns="0" bIns="0" rtlCol="0" anchor="t"/>
          <a:lstStyle/>
          <a:p>
            <a:pPr marL="0" indent="0" algn="l">
              <a:buNone/>
            </a:pPr>
            <a:r>
              <a:rPr lang="uz-Cyrl-UZ" sz="2400" dirty="0">
                <a:solidFill>
                  <a:srgbClr val="2C2821"/>
                </a:solidFill>
                <a:latin typeface="Arial Narrow" panose="020B0606020202030204" pitchFamily="34" charset="0"/>
                <a:ea typeface="Lora" pitchFamily="34" charset="-122"/>
                <a:cs typeface="Lora" pitchFamily="34" charset="-120"/>
              </a:rPr>
              <a:t>O‘quvchilarning ishi va progressini baholash, </a:t>
            </a:r>
            <a:endParaRPr lang="en-US" sz="2400" dirty="0">
              <a:solidFill>
                <a:srgbClr val="2C2821"/>
              </a:solidFill>
              <a:latin typeface="Arial Narrow" panose="020B0606020202030204" pitchFamily="34" charset="0"/>
              <a:ea typeface="Lora" pitchFamily="34" charset="-122"/>
              <a:cs typeface="Lora" pitchFamily="34" charset="-120"/>
            </a:endParaRPr>
          </a:p>
          <a:p>
            <a:pPr marL="0" indent="0" algn="l">
              <a:buNone/>
            </a:pPr>
            <a:r>
              <a:rPr lang="uz-Cyrl-UZ" sz="2400" dirty="0">
                <a:solidFill>
                  <a:srgbClr val="2C2821"/>
                </a:solidFill>
                <a:latin typeface="Arial Narrow" panose="020B0606020202030204" pitchFamily="34" charset="0"/>
                <a:ea typeface="Lora" pitchFamily="34" charset="-122"/>
                <a:cs typeface="Lora" pitchFamily="34" charset="-120"/>
              </a:rPr>
              <a:t>ularning rivojlanishini kuzatish.</a:t>
            </a:r>
            <a:endParaRPr lang="uz-Cyrl-UZ" sz="2400" dirty="0">
              <a:latin typeface="Arial Narrow" panose="020B0606020202030204"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2546985"/>
            <a:ext cx="7556421" cy="1417558"/>
          </a:xfrm>
          <a:prstGeom prst="rect">
            <a:avLst/>
          </a:prstGeom>
          <a:noFill/>
          <a:ln/>
        </p:spPr>
        <p:txBody>
          <a:bodyPr wrap="square" lIns="0" tIns="0" rIns="0" bIns="0" rtlCol="0" anchor="t"/>
          <a:lstStyle/>
          <a:p>
            <a:pPr marL="0" indent="0" algn="ctr">
              <a:lnSpc>
                <a:spcPts val="5550"/>
              </a:lnSpc>
              <a:buNone/>
            </a:pPr>
            <a:r>
              <a:rPr lang="en-US" sz="4114" b="1" dirty="0">
                <a:latin typeface="Arial Narrow" panose="020B0606020202030204" pitchFamily="34" charset="0"/>
              </a:rPr>
              <a:t>Kimyo to‘garagi: o‘quvchi ishtirokini oshirish</a:t>
            </a:r>
          </a:p>
        </p:txBody>
      </p:sp>
      <p:sp>
        <p:nvSpPr>
          <p:cNvPr id="4" name="Text 1"/>
          <p:cNvSpPr/>
          <p:nvPr/>
        </p:nvSpPr>
        <p:spPr>
          <a:xfrm>
            <a:off x="6280190" y="4304705"/>
            <a:ext cx="7556421" cy="725805"/>
          </a:xfrm>
          <a:prstGeom prst="rect">
            <a:avLst/>
          </a:prstGeom>
          <a:noFill/>
          <a:ln/>
        </p:spPr>
        <p:txBody>
          <a:bodyPr wrap="square" lIns="0" tIns="0" rIns="0" bIns="0" rtlCol="0" anchor="t"/>
          <a:lstStyle/>
          <a:p>
            <a:pPr marL="0" indent="0" algn="just">
              <a:buNone/>
            </a:pPr>
            <a:r>
              <a:rPr lang="en-US" sz="3600" dirty="0">
                <a:latin typeface="Arial Narrow" panose="020B0606020202030204" pitchFamily="34" charset="0"/>
                <a:ea typeface="Gelasio" pitchFamily="34" charset="-122"/>
                <a:cs typeface="Gelasio" pitchFamily="34" charset="-120"/>
              </a:rPr>
              <a:t>Kimyo to‘garagi o‘quvchilarning fan qiziqishini oshirish va ularning amaliy ko‘nikmalarini rivojlantirish uchun muhim vosita.</a:t>
            </a:r>
            <a:endParaRPr lang="en-US" sz="3600" dirty="0">
              <a:latin typeface="Arial Narrow" panose="020B0606020202030204" pitchFamily="34" charset="0"/>
            </a:endParaRPr>
          </a:p>
        </p:txBody>
      </p:sp>
      <p:sp>
        <p:nvSpPr>
          <p:cNvPr id="5" name="Shape 2"/>
          <p:cNvSpPr/>
          <p:nvPr/>
        </p:nvSpPr>
        <p:spPr>
          <a:xfrm>
            <a:off x="6280190" y="5302568"/>
            <a:ext cx="362903" cy="362903"/>
          </a:xfrm>
          <a:prstGeom prst="roundRect">
            <a:avLst>
              <a:gd name="adj" fmla="val 25194296"/>
            </a:avLst>
          </a:prstGeom>
          <a:noFill/>
          <a:ln w="7620">
            <a:solidFill>
              <a:srgbClr val="FFFFFF"/>
            </a:solidFill>
            <a:prstDash val="solid"/>
          </a:ln>
        </p:spPr>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793790" y="2539960"/>
            <a:ext cx="9875044" cy="708779"/>
          </a:xfrm>
          <a:prstGeom prst="rect">
            <a:avLst/>
          </a:prstGeom>
          <a:noFill/>
          <a:ln/>
        </p:spPr>
        <p:txBody>
          <a:bodyPr wrap="none" lIns="0" tIns="0" rIns="0" bIns="0" rtlCol="0" anchor="t"/>
          <a:lstStyle/>
          <a:p>
            <a:pPr marL="0" indent="0">
              <a:lnSpc>
                <a:spcPts val="5550"/>
              </a:lnSpc>
              <a:buNone/>
            </a:pPr>
            <a:r>
              <a:rPr lang="uz-Cyrl-UZ" sz="4114" b="1" dirty="0">
                <a:latin typeface="Arial Narrow" panose="020B0606020202030204" pitchFamily="34" charset="0"/>
              </a:rPr>
              <a:t>O‘qituvchi rahbarligi: muhim omil</a:t>
            </a:r>
          </a:p>
        </p:txBody>
      </p:sp>
      <p:sp>
        <p:nvSpPr>
          <p:cNvPr id="3" name="Text 1"/>
          <p:cNvSpPr/>
          <p:nvPr/>
        </p:nvSpPr>
        <p:spPr>
          <a:xfrm>
            <a:off x="793790" y="3815715"/>
            <a:ext cx="2835235" cy="354330"/>
          </a:xfrm>
          <a:prstGeom prst="rect">
            <a:avLst/>
          </a:prstGeom>
          <a:noFill/>
          <a:ln/>
        </p:spPr>
        <p:txBody>
          <a:bodyPr wrap="none" lIns="0" tIns="0" rIns="0" bIns="0" rtlCol="0" anchor="t"/>
          <a:lstStyle/>
          <a:p>
            <a:pPr marL="0" indent="0">
              <a:lnSpc>
                <a:spcPts val="2750"/>
              </a:lnSpc>
              <a:buNone/>
            </a:pPr>
            <a:r>
              <a:rPr lang="uz-Cyrl-UZ" sz="2400">
                <a:latin typeface="Arial Narrow" panose="020B0606020202030204" pitchFamily="34" charset="0"/>
                <a:ea typeface="Gelasio Semi Bold" pitchFamily="34" charset="-122"/>
                <a:cs typeface="Gelasio Semi Bold" pitchFamily="34" charset="-120"/>
              </a:rPr>
              <a:t>Tajriba</a:t>
            </a:r>
            <a:endParaRPr lang="uz-Cyrl-UZ" sz="2400">
              <a:latin typeface="Arial Narrow" panose="020B0606020202030204" pitchFamily="34" charset="0"/>
            </a:endParaRPr>
          </a:p>
        </p:txBody>
      </p:sp>
      <p:sp>
        <p:nvSpPr>
          <p:cNvPr id="4" name="Text 2"/>
          <p:cNvSpPr/>
          <p:nvPr/>
        </p:nvSpPr>
        <p:spPr>
          <a:xfrm>
            <a:off x="793790" y="4396859"/>
            <a:ext cx="6244709" cy="1088708"/>
          </a:xfrm>
          <a:prstGeom prst="rect">
            <a:avLst/>
          </a:prstGeom>
          <a:noFill/>
          <a:ln/>
        </p:spPr>
        <p:txBody>
          <a:bodyPr wrap="square" lIns="0" tIns="0" rIns="0" bIns="0" rtlCol="0" anchor="t"/>
          <a:lstStyle/>
          <a:p>
            <a:pPr marL="0" indent="0">
              <a:lnSpc>
                <a:spcPts val="2850"/>
              </a:lnSpc>
              <a:buNone/>
            </a:pPr>
            <a:r>
              <a:rPr lang="uz-Cyrl-UZ" sz="2400">
                <a:latin typeface="Arial Narrow" panose="020B0606020202030204" pitchFamily="34" charset="0"/>
                <a:ea typeface="Gelasio" pitchFamily="34" charset="-122"/>
                <a:cs typeface="Gelasio" pitchFamily="34" charset="-120"/>
              </a:rPr>
              <a:t>O‘qituvchi o‘quvchilarga amaliy tajribalarni o‘tkazish, ularning ishlariga rahbarlik qilish, xavfsizlik qoidalariga rioya qilishni ta'minlashi kerak.</a:t>
            </a:r>
            <a:endParaRPr lang="uz-Cyrl-UZ" sz="2400">
              <a:latin typeface="Arial Narrow" panose="020B0606020202030204" pitchFamily="34" charset="0"/>
            </a:endParaRPr>
          </a:p>
        </p:txBody>
      </p:sp>
      <p:sp>
        <p:nvSpPr>
          <p:cNvPr id="5" name="Text 3"/>
          <p:cNvSpPr/>
          <p:nvPr/>
        </p:nvSpPr>
        <p:spPr>
          <a:xfrm>
            <a:off x="7599521" y="3815715"/>
            <a:ext cx="2835235" cy="354330"/>
          </a:xfrm>
          <a:prstGeom prst="rect">
            <a:avLst/>
          </a:prstGeom>
          <a:noFill/>
          <a:ln/>
        </p:spPr>
        <p:txBody>
          <a:bodyPr wrap="none" lIns="0" tIns="0" rIns="0" bIns="0" rtlCol="0" anchor="t"/>
          <a:lstStyle/>
          <a:p>
            <a:pPr marL="0" indent="0">
              <a:lnSpc>
                <a:spcPts val="2750"/>
              </a:lnSpc>
              <a:buNone/>
            </a:pPr>
            <a:r>
              <a:rPr lang="uz-Cyrl-UZ" sz="2400">
                <a:latin typeface="Arial Narrow" panose="020B0606020202030204" pitchFamily="34" charset="0"/>
                <a:ea typeface="Gelasio Semi Bold" pitchFamily="34" charset="-122"/>
                <a:cs typeface="Gelasio Semi Bold" pitchFamily="34" charset="-120"/>
              </a:rPr>
              <a:t>Maslahat</a:t>
            </a:r>
            <a:endParaRPr lang="uz-Cyrl-UZ" sz="2400">
              <a:latin typeface="Arial Narrow" panose="020B0606020202030204" pitchFamily="34" charset="0"/>
            </a:endParaRPr>
          </a:p>
        </p:txBody>
      </p:sp>
      <p:sp>
        <p:nvSpPr>
          <p:cNvPr id="6" name="Text 4"/>
          <p:cNvSpPr/>
          <p:nvPr/>
        </p:nvSpPr>
        <p:spPr>
          <a:xfrm>
            <a:off x="7599521" y="4396859"/>
            <a:ext cx="6244709" cy="1088708"/>
          </a:xfrm>
          <a:prstGeom prst="rect">
            <a:avLst/>
          </a:prstGeom>
          <a:noFill/>
          <a:ln/>
        </p:spPr>
        <p:txBody>
          <a:bodyPr wrap="square" lIns="0" tIns="0" rIns="0" bIns="0" rtlCol="0" anchor="t"/>
          <a:lstStyle/>
          <a:p>
            <a:pPr marL="0" indent="0">
              <a:lnSpc>
                <a:spcPts val="2850"/>
              </a:lnSpc>
              <a:buNone/>
            </a:pPr>
            <a:r>
              <a:rPr lang="uz-Cyrl-UZ" sz="2400">
                <a:latin typeface="Arial Narrow" panose="020B0606020202030204" pitchFamily="34" charset="0"/>
                <a:ea typeface="Gelasio" pitchFamily="34" charset="-122"/>
                <a:cs typeface="Gelasio" pitchFamily="34" charset="-120"/>
              </a:rPr>
              <a:t>O‘quvchilarga kimyoviy jarayonlarni tushuntirish, muammolarni hal qilishda yordam berish, kimyoviy bilimlarini kengaytirish.</a:t>
            </a:r>
            <a:endParaRPr lang="uz-Cyrl-UZ" sz="2400">
              <a:latin typeface="Arial Narrow" panose="020B0606020202030204" pitchFamily="34" charset="0"/>
            </a:endParaRPr>
          </a:p>
        </p:txBody>
      </p:sp>
      <p:pic>
        <p:nvPicPr>
          <p:cNvPr id="7" name="Graphic 2">
            <a:extLst>
              <a:ext uri="{FF2B5EF4-FFF2-40B4-BE49-F238E27FC236}">
                <a16:creationId xmlns:a16="http://schemas.microsoft.com/office/drawing/2014/main" id="{9860F562-C63A-44FD-B17F-D32B85ABC21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22535"/>
            <a:ext cx="14630400" cy="1103086"/>
          </a:xfrm>
          <a:prstGeom prst="rect">
            <a:avLst/>
          </a:prstGeom>
        </p:spPr>
      </p:pic>
      <p:pic>
        <p:nvPicPr>
          <p:cNvPr id="8" name="Рисунок 7">
            <a:extLst>
              <a:ext uri="{FF2B5EF4-FFF2-40B4-BE49-F238E27FC236}">
                <a16:creationId xmlns:a16="http://schemas.microsoft.com/office/drawing/2014/main" id="{32C46FFE-ACAD-4A96-A293-84C029E4D0D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9" name="Рисунок 8">
            <a:extLst>
              <a:ext uri="{FF2B5EF4-FFF2-40B4-BE49-F238E27FC236}">
                <a16:creationId xmlns:a16="http://schemas.microsoft.com/office/drawing/2014/main" id="{BCE26DD8-56BC-4095-9D99-E41AE4E53D3A}"/>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93790" y="933807"/>
            <a:ext cx="7556421" cy="2126337"/>
          </a:xfrm>
          <a:prstGeom prst="rect">
            <a:avLst/>
          </a:prstGeom>
          <a:noFill/>
          <a:ln/>
        </p:spPr>
        <p:txBody>
          <a:bodyPr wrap="square" lIns="0" tIns="0" rIns="0" bIns="0" rtlCol="0" anchor="t"/>
          <a:lstStyle/>
          <a:p>
            <a:pPr marL="0" indent="0" algn="ctr">
              <a:buNone/>
            </a:pPr>
            <a:r>
              <a:rPr lang="uz-Cyrl-UZ" sz="4114" b="1" dirty="0">
                <a:latin typeface="Arial Narrow" panose="020B0606020202030204" pitchFamily="34" charset="0"/>
              </a:rPr>
              <a:t>Tashabbuskor guruhni tuzish: boshlang‘ich qadam</a:t>
            </a:r>
          </a:p>
        </p:txBody>
      </p:sp>
      <p:sp>
        <p:nvSpPr>
          <p:cNvPr id="4" name="Shape 1"/>
          <p:cNvSpPr/>
          <p:nvPr/>
        </p:nvSpPr>
        <p:spPr>
          <a:xfrm>
            <a:off x="793790" y="3655457"/>
            <a:ext cx="510302" cy="510302"/>
          </a:xfrm>
          <a:prstGeom prst="roundRect">
            <a:avLst>
              <a:gd name="adj" fmla="val 6667"/>
            </a:avLst>
          </a:prstGeom>
          <a:solidFill>
            <a:srgbClr val="EEE8DD"/>
          </a:solidFill>
          <a:ln/>
        </p:spPr>
      </p:sp>
      <p:sp>
        <p:nvSpPr>
          <p:cNvPr id="5" name="Text 2"/>
          <p:cNvSpPr/>
          <p:nvPr/>
        </p:nvSpPr>
        <p:spPr>
          <a:xfrm>
            <a:off x="968693" y="3740468"/>
            <a:ext cx="160496" cy="340281"/>
          </a:xfrm>
          <a:prstGeom prst="rect">
            <a:avLst/>
          </a:prstGeom>
          <a:noFill/>
          <a:ln/>
        </p:spPr>
        <p:txBody>
          <a:bodyPr wrap="none" lIns="0" tIns="0" rIns="0" bIns="0" rtlCol="0" anchor="t"/>
          <a:lstStyle/>
          <a:p>
            <a:pPr marL="0" indent="0" algn="ctr">
              <a:lnSpc>
                <a:spcPts val="2650"/>
              </a:lnSpc>
              <a:buNone/>
            </a:pPr>
            <a:r>
              <a:rPr lang="uz-Cyrl-UZ" sz="2400">
                <a:latin typeface="Arial Narrow" panose="020B0606020202030204" pitchFamily="34" charset="0"/>
                <a:ea typeface="Gelasio Semi Bold" pitchFamily="34" charset="-122"/>
                <a:cs typeface="Gelasio Semi Bold" pitchFamily="34" charset="-120"/>
              </a:rPr>
              <a:t>1</a:t>
            </a:r>
            <a:endParaRPr lang="uz-Cyrl-UZ" sz="2400">
              <a:latin typeface="Arial Narrow" panose="020B0606020202030204" pitchFamily="34" charset="0"/>
            </a:endParaRPr>
          </a:p>
        </p:txBody>
      </p:sp>
      <p:sp>
        <p:nvSpPr>
          <p:cNvPr id="6" name="Text 3"/>
          <p:cNvSpPr/>
          <p:nvPr/>
        </p:nvSpPr>
        <p:spPr>
          <a:xfrm>
            <a:off x="1530906" y="3655457"/>
            <a:ext cx="2835235" cy="354330"/>
          </a:xfrm>
          <a:prstGeom prst="rect">
            <a:avLst/>
          </a:prstGeom>
          <a:noFill/>
          <a:ln/>
        </p:spPr>
        <p:txBody>
          <a:bodyPr wrap="none" lIns="0" tIns="0" rIns="0" bIns="0" rtlCol="0" anchor="t"/>
          <a:lstStyle/>
          <a:p>
            <a:pPr marL="0" indent="0">
              <a:lnSpc>
                <a:spcPts val="2750"/>
              </a:lnSpc>
              <a:buNone/>
            </a:pPr>
            <a:r>
              <a:rPr lang="uz-Cyrl-UZ" sz="2400">
                <a:latin typeface="Arial Narrow" panose="020B0606020202030204" pitchFamily="34" charset="0"/>
                <a:ea typeface="Gelasio Semi Bold" pitchFamily="34" charset="-122"/>
                <a:cs typeface="Gelasio Semi Bold" pitchFamily="34" charset="-120"/>
              </a:rPr>
              <a:t>Qiziqish</a:t>
            </a:r>
            <a:endParaRPr lang="uz-Cyrl-UZ" sz="2400">
              <a:latin typeface="Arial Narrow" panose="020B0606020202030204" pitchFamily="34" charset="0"/>
            </a:endParaRPr>
          </a:p>
        </p:txBody>
      </p:sp>
      <p:sp>
        <p:nvSpPr>
          <p:cNvPr id="7" name="Text 4"/>
          <p:cNvSpPr/>
          <p:nvPr/>
        </p:nvSpPr>
        <p:spPr>
          <a:xfrm>
            <a:off x="1530906" y="4145875"/>
            <a:ext cx="2927747" cy="1451610"/>
          </a:xfrm>
          <a:prstGeom prst="rect">
            <a:avLst/>
          </a:prstGeom>
          <a:noFill/>
          <a:ln/>
        </p:spPr>
        <p:txBody>
          <a:bodyPr wrap="square" lIns="0" tIns="0" rIns="0" bIns="0" rtlCol="0" anchor="t"/>
          <a:lstStyle/>
          <a:p>
            <a:pPr marL="0" indent="0">
              <a:lnSpc>
                <a:spcPts val="2850"/>
              </a:lnSpc>
              <a:buNone/>
            </a:pPr>
            <a:r>
              <a:rPr lang="uz-Cyrl-UZ" sz="2400" dirty="0">
                <a:latin typeface="Arial Narrow" panose="020B0606020202030204" pitchFamily="34" charset="0"/>
                <a:ea typeface="Gelasio" pitchFamily="34" charset="-122"/>
                <a:cs typeface="Gelasio" pitchFamily="34" charset="-120"/>
              </a:rPr>
              <a:t>Kimyoga qiziquvchan, o‘zgaruvchan, faol o‘quvchilarni guruhga jalb qilish.</a:t>
            </a:r>
            <a:endParaRPr lang="uz-Cyrl-UZ" sz="2400" dirty="0">
              <a:latin typeface="Arial Narrow" panose="020B0606020202030204" pitchFamily="34" charset="0"/>
            </a:endParaRPr>
          </a:p>
        </p:txBody>
      </p:sp>
      <p:sp>
        <p:nvSpPr>
          <p:cNvPr id="8" name="Shape 5"/>
          <p:cNvSpPr/>
          <p:nvPr/>
        </p:nvSpPr>
        <p:spPr>
          <a:xfrm>
            <a:off x="4685467" y="3655457"/>
            <a:ext cx="510302" cy="510302"/>
          </a:xfrm>
          <a:prstGeom prst="roundRect">
            <a:avLst>
              <a:gd name="adj" fmla="val 6667"/>
            </a:avLst>
          </a:prstGeom>
          <a:solidFill>
            <a:srgbClr val="EEE8DD"/>
          </a:solidFill>
          <a:ln/>
        </p:spPr>
      </p:sp>
      <p:sp>
        <p:nvSpPr>
          <p:cNvPr id="9" name="Text 6"/>
          <p:cNvSpPr/>
          <p:nvPr/>
        </p:nvSpPr>
        <p:spPr>
          <a:xfrm>
            <a:off x="4837509" y="3740468"/>
            <a:ext cx="206216" cy="340281"/>
          </a:xfrm>
          <a:prstGeom prst="rect">
            <a:avLst/>
          </a:prstGeom>
          <a:noFill/>
          <a:ln/>
        </p:spPr>
        <p:txBody>
          <a:bodyPr wrap="none" lIns="0" tIns="0" rIns="0" bIns="0" rtlCol="0" anchor="t"/>
          <a:lstStyle/>
          <a:p>
            <a:pPr marL="0" indent="0" algn="ctr">
              <a:lnSpc>
                <a:spcPts val="2650"/>
              </a:lnSpc>
              <a:buNone/>
            </a:pPr>
            <a:r>
              <a:rPr lang="uz-Cyrl-UZ" sz="2400">
                <a:latin typeface="Arial Narrow" panose="020B0606020202030204" pitchFamily="34" charset="0"/>
                <a:ea typeface="Gelasio Semi Bold" pitchFamily="34" charset="-122"/>
                <a:cs typeface="Gelasio Semi Bold" pitchFamily="34" charset="-120"/>
              </a:rPr>
              <a:t>2</a:t>
            </a:r>
            <a:endParaRPr lang="uz-Cyrl-UZ" sz="2400">
              <a:latin typeface="Arial Narrow" panose="020B0606020202030204" pitchFamily="34" charset="0"/>
            </a:endParaRPr>
          </a:p>
        </p:txBody>
      </p:sp>
      <p:sp>
        <p:nvSpPr>
          <p:cNvPr id="10" name="Text 7"/>
          <p:cNvSpPr/>
          <p:nvPr/>
        </p:nvSpPr>
        <p:spPr>
          <a:xfrm>
            <a:off x="5422583" y="3655457"/>
            <a:ext cx="2835235" cy="354330"/>
          </a:xfrm>
          <a:prstGeom prst="rect">
            <a:avLst/>
          </a:prstGeom>
          <a:noFill/>
          <a:ln/>
        </p:spPr>
        <p:txBody>
          <a:bodyPr wrap="none" lIns="0" tIns="0" rIns="0" bIns="0" rtlCol="0" anchor="t"/>
          <a:lstStyle/>
          <a:p>
            <a:pPr marL="0" indent="0">
              <a:lnSpc>
                <a:spcPts val="2750"/>
              </a:lnSpc>
              <a:buNone/>
            </a:pPr>
            <a:r>
              <a:rPr lang="uz-Cyrl-UZ" sz="2400">
                <a:latin typeface="Arial Narrow" panose="020B0606020202030204" pitchFamily="34" charset="0"/>
                <a:ea typeface="Gelasio Semi Bold" pitchFamily="34" charset="-122"/>
                <a:cs typeface="Gelasio Semi Bold" pitchFamily="34" charset="-120"/>
              </a:rPr>
              <a:t>Maqsadlar</a:t>
            </a:r>
            <a:endParaRPr lang="uz-Cyrl-UZ" sz="2400">
              <a:latin typeface="Arial Narrow" panose="020B0606020202030204" pitchFamily="34" charset="0"/>
            </a:endParaRPr>
          </a:p>
        </p:txBody>
      </p:sp>
      <p:sp>
        <p:nvSpPr>
          <p:cNvPr id="11" name="Text 8"/>
          <p:cNvSpPr/>
          <p:nvPr/>
        </p:nvSpPr>
        <p:spPr>
          <a:xfrm>
            <a:off x="5422583" y="4145875"/>
            <a:ext cx="2927747" cy="1451610"/>
          </a:xfrm>
          <a:prstGeom prst="rect">
            <a:avLst/>
          </a:prstGeom>
          <a:noFill/>
          <a:ln/>
        </p:spPr>
        <p:txBody>
          <a:bodyPr wrap="square" lIns="0" tIns="0" rIns="0" bIns="0" rtlCol="0" anchor="t"/>
          <a:lstStyle/>
          <a:p>
            <a:pPr algn="just">
              <a:lnSpc>
                <a:spcPts val="2850"/>
              </a:lnSpc>
            </a:pPr>
            <a:r>
              <a:rPr lang="uz-Cyrl-UZ" sz="2400" dirty="0">
                <a:latin typeface="Arial Narrow" panose="020B0606020202030204" pitchFamily="34" charset="0"/>
                <a:ea typeface="Gelasio" pitchFamily="34" charset="-122"/>
                <a:cs typeface="Gelasio" pitchFamily="34" charset="-120"/>
              </a:rPr>
              <a:t>Guruh </a:t>
            </a:r>
            <a:r>
              <a:rPr lang="uz-Cyrl-UZ" sz="2400" dirty="0">
                <a:latin typeface="Arial Narrow" panose="020B0606020202030204" pitchFamily="34" charset="0"/>
                <a:ea typeface="Gelasio" pitchFamily="34" charset="-122"/>
              </a:rPr>
              <a:t>a</a:t>
            </a:r>
            <a:r>
              <a:rPr lang="uz-Latn-UZ" sz="2400" dirty="0">
                <a:latin typeface="Arial Narrow" panose="020B0606020202030204" pitchFamily="34" charset="0"/>
                <a:ea typeface="Gelasio" pitchFamily="34" charset="-122"/>
              </a:rPr>
              <a:t>’</a:t>
            </a:r>
            <a:r>
              <a:rPr lang="uz-Cyrl-UZ" sz="2400" dirty="0">
                <a:latin typeface="Arial Narrow" panose="020B0606020202030204" pitchFamily="34" charset="0"/>
                <a:ea typeface="Gelasio" pitchFamily="34" charset="-122"/>
              </a:rPr>
              <a:t>zolarining </a:t>
            </a:r>
            <a:r>
              <a:rPr lang="uz-Cyrl-UZ" sz="2400" dirty="0">
                <a:latin typeface="Arial Narrow" panose="020B0606020202030204" pitchFamily="34" charset="0"/>
                <a:ea typeface="Gelasio" pitchFamily="34" charset="-122"/>
                <a:cs typeface="Gelasio" pitchFamily="34" charset="-120"/>
              </a:rPr>
              <a:t>umumiy maqsadlarini belgilash, ish rejalarini tuzish va ularni amalga oshirish.</a:t>
            </a:r>
            <a:endParaRPr lang="uz-Cyrl-UZ" sz="2400" dirty="0">
              <a:latin typeface="Arial Narrow" panose="020B0606020202030204" pitchFamily="34" charset="0"/>
            </a:endParaRPr>
          </a:p>
        </p:txBody>
      </p:sp>
      <p:sp>
        <p:nvSpPr>
          <p:cNvPr id="12" name="Shape 9"/>
          <p:cNvSpPr/>
          <p:nvPr/>
        </p:nvSpPr>
        <p:spPr>
          <a:xfrm>
            <a:off x="793790" y="6079450"/>
            <a:ext cx="510302" cy="510302"/>
          </a:xfrm>
          <a:prstGeom prst="roundRect">
            <a:avLst>
              <a:gd name="adj" fmla="val 6667"/>
            </a:avLst>
          </a:prstGeom>
          <a:solidFill>
            <a:srgbClr val="EEE8DD"/>
          </a:solidFill>
          <a:ln/>
        </p:spPr>
      </p:sp>
      <p:sp>
        <p:nvSpPr>
          <p:cNvPr id="13" name="Text 10"/>
          <p:cNvSpPr/>
          <p:nvPr/>
        </p:nvSpPr>
        <p:spPr>
          <a:xfrm>
            <a:off x="946428" y="6164461"/>
            <a:ext cx="205026" cy="340281"/>
          </a:xfrm>
          <a:prstGeom prst="rect">
            <a:avLst/>
          </a:prstGeom>
          <a:noFill/>
          <a:ln/>
        </p:spPr>
        <p:txBody>
          <a:bodyPr wrap="none" lIns="0" tIns="0" rIns="0" bIns="0" rtlCol="0" anchor="t"/>
          <a:lstStyle/>
          <a:p>
            <a:pPr marL="0" indent="0" algn="ctr">
              <a:lnSpc>
                <a:spcPts val="2650"/>
              </a:lnSpc>
              <a:buNone/>
            </a:pPr>
            <a:r>
              <a:rPr lang="uz-Cyrl-UZ" sz="2400">
                <a:latin typeface="Arial Narrow" panose="020B0606020202030204" pitchFamily="34" charset="0"/>
                <a:ea typeface="Gelasio Semi Bold" pitchFamily="34" charset="-122"/>
                <a:cs typeface="Gelasio Semi Bold" pitchFamily="34" charset="-120"/>
              </a:rPr>
              <a:t>3</a:t>
            </a:r>
            <a:endParaRPr lang="uz-Cyrl-UZ" sz="2400">
              <a:latin typeface="Arial Narrow" panose="020B0606020202030204" pitchFamily="34" charset="0"/>
            </a:endParaRPr>
          </a:p>
        </p:txBody>
      </p:sp>
      <p:sp>
        <p:nvSpPr>
          <p:cNvPr id="14" name="Text 11"/>
          <p:cNvSpPr/>
          <p:nvPr/>
        </p:nvSpPr>
        <p:spPr>
          <a:xfrm>
            <a:off x="1530906" y="6079450"/>
            <a:ext cx="2835235" cy="354330"/>
          </a:xfrm>
          <a:prstGeom prst="rect">
            <a:avLst/>
          </a:prstGeom>
          <a:noFill/>
          <a:ln/>
        </p:spPr>
        <p:txBody>
          <a:bodyPr wrap="none" lIns="0" tIns="0" rIns="0" bIns="0" rtlCol="0" anchor="t"/>
          <a:lstStyle/>
          <a:p>
            <a:pPr marL="0" indent="0">
              <a:lnSpc>
                <a:spcPts val="2750"/>
              </a:lnSpc>
              <a:buNone/>
            </a:pPr>
            <a:r>
              <a:rPr lang="uz-Cyrl-UZ" sz="2400">
                <a:latin typeface="Arial Narrow" panose="020B0606020202030204" pitchFamily="34" charset="0"/>
                <a:ea typeface="Gelasio Semi Bold" pitchFamily="34" charset="-122"/>
                <a:cs typeface="Gelasio Semi Bold" pitchFamily="34" charset="-120"/>
              </a:rPr>
              <a:t>Xavfsizlik</a:t>
            </a:r>
            <a:endParaRPr lang="uz-Cyrl-UZ" sz="2400">
              <a:latin typeface="Arial Narrow" panose="020B0606020202030204" pitchFamily="34" charset="0"/>
            </a:endParaRPr>
          </a:p>
        </p:txBody>
      </p:sp>
      <p:sp>
        <p:nvSpPr>
          <p:cNvPr id="15" name="Text 12"/>
          <p:cNvSpPr/>
          <p:nvPr/>
        </p:nvSpPr>
        <p:spPr>
          <a:xfrm>
            <a:off x="1530906" y="6569869"/>
            <a:ext cx="6819305" cy="725805"/>
          </a:xfrm>
          <a:prstGeom prst="rect">
            <a:avLst/>
          </a:prstGeom>
          <a:noFill/>
          <a:ln/>
        </p:spPr>
        <p:txBody>
          <a:bodyPr wrap="square" lIns="0" tIns="0" rIns="0" bIns="0" rtlCol="0" anchor="t"/>
          <a:lstStyle/>
          <a:p>
            <a:pPr>
              <a:lnSpc>
                <a:spcPts val="2850"/>
              </a:lnSpc>
            </a:pPr>
            <a:r>
              <a:rPr lang="uz-Cyrl-UZ" sz="2400" dirty="0">
                <a:latin typeface="Arial Narrow" panose="020B0606020202030204" pitchFamily="34" charset="0"/>
                <a:ea typeface="Gelasio" pitchFamily="34" charset="-122"/>
                <a:cs typeface="Gelasio" pitchFamily="34" charset="-120"/>
              </a:rPr>
              <a:t>Lab</a:t>
            </a:r>
            <a:r>
              <a:rPr lang="en-US" sz="2400" dirty="0">
                <a:latin typeface="Arial Narrow" panose="020B0606020202030204" pitchFamily="34" charset="0"/>
                <a:ea typeface="Gelasio" pitchFamily="34" charset="-122"/>
                <a:cs typeface="Gelasio" pitchFamily="34" charset="-120"/>
              </a:rPr>
              <a:t>oratoriya</a:t>
            </a:r>
            <a:r>
              <a:rPr lang="uz-Cyrl-UZ" sz="2400" dirty="0">
                <a:latin typeface="Arial Narrow" panose="020B0606020202030204" pitchFamily="34" charset="0"/>
                <a:ea typeface="Gelasio" pitchFamily="34" charset="-122"/>
                <a:cs typeface="Gelasio" pitchFamily="34" charset="-120"/>
              </a:rPr>
              <a:t>da </a:t>
            </a:r>
            <a:r>
              <a:rPr lang="uz-Cyrl-UZ" sz="2400" dirty="0">
                <a:latin typeface="Arial Narrow" panose="020B0606020202030204" pitchFamily="34" charset="0"/>
                <a:ea typeface="Gelasio" pitchFamily="34" charset="-122"/>
              </a:rPr>
              <a:t>xavfsizlik qoidalarini tushuntirish va ularga rioya qilishni ta</a:t>
            </a:r>
            <a:r>
              <a:rPr lang="uz-Latn-UZ" sz="2400" dirty="0">
                <a:latin typeface="Arial Narrow" panose="020B0606020202030204" pitchFamily="34" charset="0"/>
                <a:ea typeface="Gelasio" pitchFamily="34" charset="-122"/>
              </a:rPr>
              <a:t>’</a:t>
            </a:r>
            <a:r>
              <a:rPr lang="uz-Cyrl-UZ" sz="2400" dirty="0">
                <a:latin typeface="Arial Narrow" panose="020B0606020202030204" pitchFamily="34" charset="0"/>
                <a:ea typeface="Gelasio" pitchFamily="34" charset="-122"/>
              </a:rPr>
              <a:t>minlash.</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793790" y="2721412"/>
            <a:ext cx="9379744" cy="708779"/>
          </a:xfrm>
          <a:prstGeom prst="rect">
            <a:avLst/>
          </a:prstGeom>
          <a:noFill/>
          <a:ln/>
        </p:spPr>
        <p:txBody>
          <a:bodyPr wrap="none" lIns="0" tIns="0" rIns="0" bIns="0" rtlCol="0" anchor="t"/>
          <a:lstStyle/>
          <a:p>
            <a:pPr algn="ctr">
              <a:lnSpc>
                <a:spcPts val="5550"/>
              </a:lnSpc>
            </a:pPr>
            <a:r>
              <a:rPr lang="en-US" sz="4114" b="1" dirty="0">
                <a:latin typeface="Arial Narrow" panose="020B0606020202030204" pitchFamily="34" charset="0"/>
              </a:rPr>
              <a:t>Guruh a</a:t>
            </a:r>
            <a:r>
              <a:rPr lang="uz-Latn-UZ" sz="4114" b="1" dirty="0">
                <a:latin typeface="Arial Narrow" panose="020B0606020202030204" pitchFamily="34" charset="0"/>
              </a:rPr>
              <a:t>’</a:t>
            </a:r>
            <a:r>
              <a:rPr lang="en-US" sz="4114" b="1" dirty="0">
                <a:latin typeface="Arial Narrow" panose="020B0606020202030204" pitchFamily="34" charset="0"/>
              </a:rPr>
              <a:t>zolarining mas</a:t>
            </a:r>
            <a:r>
              <a:rPr lang="uz-Latn-UZ" sz="4114" b="1" dirty="0">
                <a:latin typeface="Arial Narrow" panose="020B0606020202030204" pitchFamily="34" charset="0"/>
              </a:rPr>
              <a:t>’</a:t>
            </a:r>
            <a:r>
              <a:rPr lang="en-US" sz="4114" b="1" dirty="0">
                <a:latin typeface="Arial Narrow" panose="020B0606020202030204" pitchFamily="34" charset="0"/>
              </a:rPr>
              <a:t>uliyatlari</a:t>
            </a:r>
          </a:p>
        </p:txBody>
      </p:sp>
      <p:sp>
        <p:nvSpPr>
          <p:cNvPr id="3" name="Text 1"/>
          <p:cNvSpPr/>
          <p:nvPr/>
        </p:nvSpPr>
        <p:spPr>
          <a:xfrm>
            <a:off x="793790" y="3997166"/>
            <a:ext cx="2835235" cy="354330"/>
          </a:xfrm>
          <a:prstGeom prst="rect">
            <a:avLst/>
          </a:prstGeom>
          <a:noFill/>
          <a:ln/>
        </p:spPr>
        <p:txBody>
          <a:bodyPr wrap="none" lIns="0" tIns="0" rIns="0" bIns="0" rtlCol="0" anchor="t"/>
          <a:lstStyle/>
          <a:p>
            <a:pPr marL="0" indent="0">
              <a:lnSpc>
                <a:spcPts val="2750"/>
              </a:lnSpc>
              <a:buNone/>
            </a:pPr>
            <a:r>
              <a:rPr lang="uz-Cyrl-UZ" sz="2400">
                <a:latin typeface="Arial Narrow" panose="020B0606020202030204" pitchFamily="34" charset="0"/>
                <a:ea typeface="Gelasio" pitchFamily="34" charset="-122"/>
              </a:rPr>
              <a:t>Vazifalar</a:t>
            </a:r>
          </a:p>
        </p:txBody>
      </p:sp>
      <p:sp>
        <p:nvSpPr>
          <p:cNvPr id="4" name="Text 2"/>
          <p:cNvSpPr/>
          <p:nvPr/>
        </p:nvSpPr>
        <p:spPr>
          <a:xfrm>
            <a:off x="793790" y="4578310"/>
            <a:ext cx="6244709" cy="725805"/>
          </a:xfrm>
          <a:prstGeom prst="rect">
            <a:avLst/>
          </a:prstGeom>
          <a:noFill/>
          <a:ln/>
        </p:spPr>
        <p:txBody>
          <a:bodyPr wrap="square" lIns="0" tIns="0" rIns="0" bIns="0" rtlCol="0" anchor="t"/>
          <a:lstStyle/>
          <a:p>
            <a:pPr>
              <a:lnSpc>
                <a:spcPts val="2850"/>
              </a:lnSpc>
            </a:pPr>
            <a:r>
              <a:rPr lang="uz-Cyrl-UZ" sz="2400" dirty="0">
                <a:latin typeface="Arial Narrow" panose="020B0606020202030204" pitchFamily="34" charset="0"/>
                <a:ea typeface="Gelasio" pitchFamily="34" charset="-122"/>
                <a:cs typeface="Gelasio" pitchFamily="34" charset="-120"/>
              </a:rPr>
              <a:t>Har bir </a:t>
            </a:r>
            <a:r>
              <a:rPr lang="uz-Cyrl-UZ" sz="2400" dirty="0">
                <a:latin typeface="Arial Narrow" panose="020B0606020202030204" pitchFamily="34" charset="0"/>
                <a:ea typeface="Gelasio" pitchFamily="34" charset="-122"/>
              </a:rPr>
              <a:t>a</a:t>
            </a:r>
            <a:r>
              <a:rPr lang="uz-Latn-UZ" sz="2400" dirty="0">
                <a:latin typeface="Arial Narrow" panose="020B0606020202030204" pitchFamily="34" charset="0"/>
                <a:ea typeface="Gelasio" pitchFamily="34" charset="-122"/>
              </a:rPr>
              <a:t>’</a:t>
            </a:r>
            <a:r>
              <a:rPr lang="uz-Cyrl-UZ" sz="2400" dirty="0">
                <a:latin typeface="Arial Narrow" panose="020B0606020202030204" pitchFamily="34" charset="0"/>
                <a:ea typeface="Gelasio" pitchFamily="34" charset="-122"/>
              </a:rPr>
              <a:t>zoga aniq vazifalarni belgilash, ularning qobiliyatlarini hisobga olish.</a:t>
            </a:r>
          </a:p>
        </p:txBody>
      </p:sp>
      <p:sp>
        <p:nvSpPr>
          <p:cNvPr id="5" name="Text 3"/>
          <p:cNvSpPr/>
          <p:nvPr/>
        </p:nvSpPr>
        <p:spPr>
          <a:xfrm>
            <a:off x="7599521" y="3997166"/>
            <a:ext cx="2835235" cy="354330"/>
          </a:xfrm>
          <a:prstGeom prst="rect">
            <a:avLst/>
          </a:prstGeom>
          <a:noFill/>
          <a:ln/>
        </p:spPr>
        <p:txBody>
          <a:bodyPr wrap="none" lIns="0" tIns="0" rIns="0" bIns="0" rtlCol="0" anchor="t"/>
          <a:lstStyle/>
          <a:p>
            <a:pPr marL="0" indent="0">
              <a:lnSpc>
                <a:spcPts val="2750"/>
              </a:lnSpc>
              <a:buNone/>
            </a:pPr>
            <a:r>
              <a:rPr lang="uz-Cyrl-UZ" sz="2400">
                <a:latin typeface="Arial Narrow" panose="020B0606020202030204" pitchFamily="34" charset="0"/>
                <a:ea typeface="Gelasio Semi Bold" pitchFamily="34" charset="-122"/>
                <a:cs typeface="Gelasio Semi Bold" pitchFamily="34" charset="-120"/>
              </a:rPr>
              <a:t>Taqdimot</a:t>
            </a:r>
            <a:endParaRPr lang="uz-Cyrl-UZ" sz="2400">
              <a:latin typeface="Arial Narrow" panose="020B0606020202030204" pitchFamily="34" charset="0"/>
            </a:endParaRPr>
          </a:p>
        </p:txBody>
      </p:sp>
      <p:sp>
        <p:nvSpPr>
          <p:cNvPr id="6" name="Text 4"/>
          <p:cNvSpPr/>
          <p:nvPr/>
        </p:nvSpPr>
        <p:spPr>
          <a:xfrm>
            <a:off x="7599521" y="4578310"/>
            <a:ext cx="6244709" cy="725805"/>
          </a:xfrm>
          <a:prstGeom prst="rect">
            <a:avLst/>
          </a:prstGeom>
          <a:noFill/>
          <a:ln/>
        </p:spPr>
        <p:txBody>
          <a:bodyPr wrap="square" lIns="0" tIns="0" rIns="0" bIns="0" rtlCol="0" anchor="t"/>
          <a:lstStyle/>
          <a:p>
            <a:pPr>
              <a:lnSpc>
                <a:spcPts val="2850"/>
              </a:lnSpc>
            </a:pPr>
            <a:r>
              <a:rPr lang="uz-Cyrl-UZ" sz="2400" dirty="0">
                <a:latin typeface="Arial Narrow" panose="020B0606020202030204" pitchFamily="34" charset="0"/>
                <a:ea typeface="Gelasio" pitchFamily="34" charset="-122"/>
                <a:cs typeface="Gelasio" pitchFamily="34" charset="-120"/>
              </a:rPr>
              <a:t>O‘z ishlarini yaxshilab tayyorlash va natijalarini guruh a</a:t>
            </a:r>
            <a:r>
              <a:rPr lang="uz-Latn-UZ" sz="2400" dirty="0">
                <a:latin typeface="Arial Narrow" panose="020B0606020202030204" pitchFamily="34" charset="0"/>
                <a:ea typeface="Gelasio" pitchFamily="34" charset="-122"/>
              </a:rPr>
              <a:t>’</a:t>
            </a:r>
            <a:r>
              <a:rPr lang="uz-Cyrl-UZ" sz="2400" dirty="0">
                <a:latin typeface="Arial Narrow" panose="020B0606020202030204" pitchFamily="34" charset="0"/>
                <a:ea typeface="Gelasio" pitchFamily="34" charset="-122"/>
              </a:rPr>
              <a:t>zolari va o‘qituvchiga taqdim etish</a:t>
            </a:r>
            <a:r>
              <a:rPr lang="uz-Cyrl-UZ" sz="2400" dirty="0">
                <a:latin typeface="Arial Narrow" panose="020B0606020202030204" pitchFamily="34" charset="0"/>
                <a:ea typeface="Gelasio" pitchFamily="34" charset="-122"/>
                <a:cs typeface="Gelasio" pitchFamily="34" charset="-120"/>
              </a:rPr>
              <a:t>.</a:t>
            </a:r>
            <a:endParaRPr lang="uz-Cyrl-UZ" sz="2400" dirty="0">
              <a:latin typeface="Arial Narrow" panose="020B0606020202030204" pitchFamily="34" charset="0"/>
            </a:endParaRPr>
          </a:p>
        </p:txBody>
      </p:sp>
      <p:pic>
        <p:nvPicPr>
          <p:cNvPr id="7" name="Graphic 2">
            <a:extLst>
              <a:ext uri="{FF2B5EF4-FFF2-40B4-BE49-F238E27FC236}">
                <a16:creationId xmlns:a16="http://schemas.microsoft.com/office/drawing/2014/main" id="{D6F57571-93BE-40EC-B237-B2FC7AD0BD4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22535"/>
            <a:ext cx="14630400" cy="1103086"/>
          </a:xfrm>
          <a:prstGeom prst="rect">
            <a:avLst/>
          </a:prstGeom>
        </p:spPr>
      </p:pic>
      <p:pic>
        <p:nvPicPr>
          <p:cNvPr id="8" name="Рисунок 7">
            <a:extLst>
              <a:ext uri="{FF2B5EF4-FFF2-40B4-BE49-F238E27FC236}">
                <a16:creationId xmlns:a16="http://schemas.microsoft.com/office/drawing/2014/main" id="{D2FA778F-EB26-4650-830A-7DBA0B6E7185}"/>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9" name="Рисунок 8">
            <a:extLst>
              <a:ext uri="{FF2B5EF4-FFF2-40B4-BE49-F238E27FC236}">
                <a16:creationId xmlns:a16="http://schemas.microsoft.com/office/drawing/2014/main" id="{CE0F00C2-2B4C-4A20-97DD-753AF1A13EF8}"/>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93790" y="1675209"/>
            <a:ext cx="7556421" cy="1417558"/>
          </a:xfrm>
          <a:prstGeom prst="rect">
            <a:avLst/>
          </a:prstGeom>
          <a:noFill/>
          <a:ln/>
        </p:spPr>
        <p:txBody>
          <a:bodyPr wrap="square" lIns="0" tIns="0" rIns="0" bIns="0" rtlCol="0" anchor="t"/>
          <a:lstStyle/>
          <a:p>
            <a:pPr marL="0" indent="0" algn="ctr">
              <a:buNone/>
            </a:pPr>
            <a:r>
              <a:rPr lang="en-US" sz="4114" b="1" dirty="0">
                <a:latin typeface="Arial Narrow" panose="020B0606020202030204" pitchFamily="34" charset="0"/>
              </a:rPr>
              <a:t>Tajriba va loyihalar: amaliy mashg‘ulotlar</a:t>
            </a:r>
          </a:p>
        </p:txBody>
      </p:sp>
      <p:sp>
        <p:nvSpPr>
          <p:cNvPr id="4" name="Shape 1"/>
          <p:cNvSpPr/>
          <p:nvPr/>
        </p:nvSpPr>
        <p:spPr>
          <a:xfrm>
            <a:off x="793790" y="3432929"/>
            <a:ext cx="3664863" cy="3121462"/>
          </a:xfrm>
          <a:prstGeom prst="roundRect">
            <a:avLst>
              <a:gd name="adj" fmla="val 1090"/>
            </a:avLst>
          </a:prstGeom>
          <a:solidFill>
            <a:srgbClr val="EEE8DD"/>
          </a:solidFill>
          <a:ln/>
        </p:spPr>
      </p:sp>
      <p:sp>
        <p:nvSpPr>
          <p:cNvPr id="5" name="Text 2"/>
          <p:cNvSpPr/>
          <p:nvPr/>
        </p:nvSpPr>
        <p:spPr>
          <a:xfrm>
            <a:off x="1020604" y="3659743"/>
            <a:ext cx="2835235" cy="354330"/>
          </a:xfrm>
          <a:prstGeom prst="rect">
            <a:avLst/>
          </a:prstGeom>
          <a:noFill/>
          <a:ln/>
        </p:spPr>
        <p:txBody>
          <a:bodyPr wrap="none" lIns="0" tIns="0" rIns="0" bIns="0" rtlCol="0" anchor="t"/>
          <a:lstStyle/>
          <a:p>
            <a:pPr marL="0" indent="0" algn="just">
              <a:lnSpc>
                <a:spcPts val="2750"/>
              </a:lnSpc>
              <a:buNone/>
            </a:pPr>
            <a:r>
              <a:rPr lang="uz-Cyrl-UZ" sz="2400">
                <a:solidFill>
                  <a:srgbClr val="746558"/>
                </a:solidFill>
                <a:latin typeface="Arial Narrow" panose="020B0606020202030204" pitchFamily="34" charset="0"/>
                <a:ea typeface="Gelasio Semi Bold" pitchFamily="34" charset="-122"/>
                <a:cs typeface="Gelasio Semi Bold" pitchFamily="34" charset="-120"/>
              </a:rPr>
              <a:t>Qiziqarli</a:t>
            </a:r>
            <a:endParaRPr lang="uz-Cyrl-UZ" sz="2400">
              <a:latin typeface="Arial Narrow" panose="020B0606020202030204" pitchFamily="34" charset="0"/>
            </a:endParaRPr>
          </a:p>
        </p:txBody>
      </p:sp>
      <p:sp>
        <p:nvSpPr>
          <p:cNvPr id="6" name="Text 3"/>
          <p:cNvSpPr/>
          <p:nvPr/>
        </p:nvSpPr>
        <p:spPr>
          <a:xfrm>
            <a:off x="1020604" y="4150162"/>
            <a:ext cx="3211235" cy="1451610"/>
          </a:xfrm>
          <a:prstGeom prst="rect">
            <a:avLst/>
          </a:prstGeom>
          <a:noFill/>
          <a:ln/>
        </p:spPr>
        <p:txBody>
          <a:bodyPr wrap="square" lIns="0" tIns="0" rIns="0" bIns="0" rtlCol="0" anchor="t"/>
          <a:lstStyle/>
          <a:p>
            <a:pPr marL="0" indent="0" algn="just">
              <a:lnSpc>
                <a:spcPts val="2850"/>
              </a:lnSpc>
              <a:buNone/>
            </a:pPr>
            <a:r>
              <a:rPr lang="uz-Cyrl-UZ" sz="2400">
                <a:solidFill>
                  <a:srgbClr val="746558"/>
                </a:solidFill>
                <a:latin typeface="Arial Narrow" panose="020B0606020202030204" pitchFamily="34" charset="0"/>
                <a:ea typeface="Gelasio" pitchFamily="34" charset="-122"/>
                <a:cs typeface="Gelasio" pitchFamily="34" charset="-120"/>
              </a:rPr>
              <a:t>O‘quvchilarning qiziqishini oshiradigan, ularning bilimlarini kengaytiradigan tajribalarni tanlash.</a:t>
            </a:r>
            <a:endParaRPr lang="uz-Cyrl-UZ" sz="2400">
              <a:latin typeface="Arial Narrow" panose="020B0606020202030204" pitchFamily="34" charset="0"/>
            </a:endParaRPr>
          </a:p>
        </p:txBody>
      </p:sp>
      <p:sp>
        <p:nvSpPr>
          <p:cNvPr id="7" name="Shape 4"/>
          <p:cNvSpPr/>
          <p:nvPr/>
        </p:nvSpPr>
        <p:spPr>
          <a:xfrm>
            <a:off x="4685467" y="3432929"/>
            <a:ext cx="3664863" cy="3121462"/>
          </a:xfrm>
          <a:prstGeom prst="roundRect">
            <a:avLst>
              <a:gd name="adj" fmla="val 1090"/>
            </a:avLst>
          </a:prstGeom>
          <a:solidFill>
            <a:srgbClr val="EEE8DD"/>
          </a:solidFill>
          <a:ln/>
        </p:spPr>
      </p:sp>
      <p:sp>
        <p:nvSpPr>
          <p:cNvPr id="8" name="Text 5"/>
          <p:cNvSpPr/>
          <p:nvPr/>
        </p:nvSpPr>
        <p:spPr>
          <a:xfrm>
            <a:off x="4912281" y="3659743"/>
            <a:ext cx="2835235" cy="354330"/>
          </a:xfrm>
          <a:prstGeom prst="rect">
            <a:avLst/>
          </a:prstGeom>
          <a:noFill/>
          <a:ln/>
        </p:spPr>
        <p:txBody>
          <a:bodyPr wrap="none" lIns="0" tIns="0" rIns="0" bIns="0" rtlCol="0" anchor="t"/>
          <a:lstStyle/>
          <a:p>
            <a:pPr marL="0" indent="0" algn="just">
              <a:lnSpc>
                <a:spcPts val="2750"/>
              </a:lnSpc>
              <a:buNone/>
            </a:pPr>
            <a:r>
              <a:rPr lang="uz-Cyrl-UZ" sz="2400">
                <a:solidFill>
                  <a:srgbClr val="746558"/>
                </a:solidFill>
                <a:latin typeface="Arial Narrow" panose="020B0606020202030204" pitchFamily="34" charset="0"/>
                <a:ea typeface="Gelasio Semi Bold" pitchFamily="34" charset="-122"/>
                <a:cs typeface="Gelasio Semi Bold" pitchFamily="34" charset="-120"/>
              </a:rPr>
              <a:t>Muhim</a:t>
            </a:r>
            <a:endParaRPr lang="uz-Cyrl-UZ" sz="2400">
              <a:latin typeface="Arial Narrow" panose="020B0606020202030204" pitchFamily="34" charset="0"/>
            </a:endParaRPr>
          </a:p>
        </p:txBody>
      </p:sp>
      <p:sp>
        <p:nvSpPr>
          <p:cNvPr id="9" name="Text 6"/>
          <p:cNvSpPr/>
          <p:nvPr/>
        </p:nvSpPr>
        <p:spPr>
          <a:xfrm>
            <a:off x="4912281" y="4150162"/>
            <a:ext cx="3211235" cy="2177415"/>
          </a:xfrm>
          <a:prstGeom prst="rect">
            <a:avLst/>
          </a:prstGeom>
          <a:noFill/>
          <a:ln/>
        </p:spPr>
        <p:txBody>
          <a:bodyPr wrap="square" lIns="0" tIns="0" rIns="0" bIns="0" rtlCol="0" anchor="t"/>
          <a:lstStyle/>
          <a:p>
            <a:pPr marL="0" indent="0" algn="just">
              <a:lnSpc>
                <a:spcPts val="2850"/>
              </a:lnSpc>
              <a:buNone/>
            </a:pPr>
            <a:r>
              <a:rPr lang="uz-Cyrl-UZ" sz="2400">
                <a:solidFill>
                  <a:srgbClr val="746558"/>
                </a:solidFill>
                <a:latin typeface="Arial Narrow" panose="020B0606020202030204" pitchFamily="34" charset="0"/>
                <a:ea typeface="Gelasio" pitchFamily="34" charset="-122"/>
                <a:cs typeface="Gelasio" pitchFamily="34" charset="-120"/>
              </a:rPr>
              <a:t>Amaliy ko‘nikmalarni rivojlantiradigan va o‘quvchilarni kimyoviy jarayonlarni tushunishga undaydigan loyihalarni tayyorlash.</a:t>
            </a:r>
            <a:endParaRPr lang="uz-Cyrl-UZ" sz="2400">
              <a:latin typeface="Arial Narrow" panose="020B060602020203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835235"/>
          </a:xfrm>
          <a:prstGeom prst="rect">
            <a:avLst/>
          </a:prstGeom>
        </p:spPr>
      </p:pic>
      <p:sp>
        <p:nvSpPr>
          <p:cNvPr id="3" name="Text 0"/>
          <p:cNvSpPr/>
          <p:nvPr/>
        </p:nvSpPr>
        <p:spPr>
          <a:xfrm>
            <a:off x="793790" y="3825716"/>
            <a:ext cx="8807291" cy="708779"/>
          </a:xfrm>
          <a:prstGeom prst="rect">
            <a:avLst/>
          </a:prstGeom>
          <a:noFill/>
          <a:ln/>
        </p:spPr>
        <p:txBody>
          <a:bodyPr wrap="none" lIns="0" tIns="0" rIns="0" bIns="0" rtlCol="0" anchor="t"/>
          <a:lstStyle/>
          <a:p>
            <a:pPr marL="0" indent="0">
              <a:lnSpc>
                <a:spcPts val="5550"/>
              </a:lnSpc>
              <a:buNone/>
            </a:pPr>
            <a:r>
              <a:rPr lang="uz-Cyrl-UZ" sz="4114" b="1" dirty="0">
                <a:latin typeface="Arial Narrow" panose="020B0606020202030204" pitchFamily="34" charset="0"/>
              </a:rPr>
              <a:t>Tajribalarni to‘liq bayon qilish</a:t>
            </a:r>
          </a:p>
        </p:txBody>
      </p:sp>
      <p:pic>
        <p:nvPicPr>
          <p:cNvPr id="4" name="Image 1" descr="preencoded.png"/>
          <p:cNvPicPr>
            <a:picLocks noChangeAspect="1"/>
          </p:cNvPicPr>
          <p:nvPr/>
        </p:nvPicPr>
        <p:blipFill>
          <a:blip r:embed="rId4"/>
          <a:stretch>
            <a:fillRect/>
          </a:stretch>
        </p:blipFill>
        <p:spPr>
          <a:xfrm>
            <a:off x="793790" y="4874657"/>
            <a:ext cx="566976" cy="566976"/>
          </a:xfrm>
          <a:prstGeom prst="rect">
            <a:avLst/>
          </a:prstGeom>
        </p:spPr>
      </p:pic>
      <p:sp>
        <p:nvSpPr>
          <p:cNvPr id="5" name="Text 1"/>
          <p:cNvSpPr/>
          <p:nvPr/>
        </p:nvSpPr>
        <p:spPr>
          <a:xfrm>
            <a:off x="793790" y="5668447"/>
            <a:ext cx="4120753" cy="708660"/>
          </a:xfrm>
          <a:prstGeom prst="rect">
            <a:avLst/>
          </a:prstGeom>
          <a:noFill/>
          <a:ln/>
        </p:spPr>
        <p:txBody>
          <a:bodyPr wrap="square" lIns="0" tIns="0" rIns="0" bIns="0" rtlCol="0" anchor="t"/>
          <a:lstStyle/>
          <a:p>
            <a:pPr marL="0" indent="0" algn="just">
              <a:lnSpc>
                <a:spcPts val="2750"/>
              </a:lnSpc>
              <a:buNone/>
            </a:pPr>
            <a:r>
              <a:rPr lang="uz-Cyrl-UZ" sz="2400">
                <a:latin typeface="Arial Narrow" panose="020B0606020202030204" pitchFamily="34" charset="0"/>
                <a:ea typeface="Gelasio Semi Bold" pitchFamily="34" charset="-122"/>
                <a:cs typeface="Gelasio Semi Bold" pitchFamily="34" charset="-120"/>
              </a:rPr>
              <a:t>Yozib olish kerak</a:t>
            </a:r>
            <a:endParaRPr lang="uz-Cyrl-UZ" sz="2400">
              <a:latin typeface="Arial Narrow" panose="020B0606020202030204" pitchFamily="34" charset="0"/>
            </a:endParaRPr>
          </a:p>
        </p:txBody>
      </p:sp>
      <p:sp>
        <p:nvSpPr>
          <p:cNvPr id="6" name="Text 2"/>
          <p:cNvSpPr/>
          <p:nvPr/>
        </p:nvSpPr>
        <p:spPr>
          <a:xfrm>
            <a:off x="793790" y="6513195"/>
            <a:ext cx="4120753" cy="725805"/>
          </a:xfrm>
          <a:prstGeom prst="rect">
            <a:avLst/>
          </a:prstGeom>
          <a:noFill/>
          <a:ln/>
        </p:spPr>
        <p:txBody>
          <a:bodyPr wrap="square" lIns="0" tIns="0" rIns="0" bIns="0" rtlCol="0" anchor="t"/>
          <a:lstStyle/>
          <a:p>
            <a:pPr marL="0" indent="0" algn="just">
              <a:lnSpc>
                <a:spcPts val="2850"/>
              </a:lnSpc>
              <a:buNone/>
            </a:pPr>
            <a:r>
              <a:rPr lang="uz-Cyrl-UZ" sz="2400">
                <a:latin typeface="Arial Narrow" panose="020B0606020202030204" pitchFamily="34" charset="0"/>
                <a:ea typeface="Gelasio" pitchFamily="34" charset="-122"/>
                <a:cs typeface="Gelasio" pitchFamily="34" charset="-120"/>
              </a:rPr>
              <a:t>Tajriba maqsadi, ishlatilgan materiallar, usullar, natijalar va kuzatuvlar.</a:t>
            </a:r>
            <a:endParaRPr lang="uz-Cyrl-UZ" sz="2400">
              <a:latin typeface="Arial Narrow" panose="020B0606020202030204" pitchFamily="34" charset="0"/>
            </a:endParaRPr>
          </a:p>
        </p:txBody>
      </p:sp>
      <p:pic>
        <p:nvPicPr>
          <p:cNvPr id="7" name="Image 2" descr="preencoded.png"/>
          <p:cNvPicPr>
            <a:picLocks noChangeAspect="1"/>
          </p:cNvPicPr>
          <p:nvPr/>
        </p:nvPicPr>
        <p:blipFill>
          <a:blip r:embed="rId5"/>
          <a:stretch>
            <a:fillRect/>
          </a:stretch>
        </p:blipFill>
        <p:spPr>
          <a:xfrm>
            <a:off x="5254704" y="4874657"/>
            <a:ext cx="566976" cy="566976"/>
          </a:xfrm>
          <a:prstGeom prst="rect">
            <a:avLst/>
          </a:prstGeom>
        </p:spPr>
      </p:pic>
      <p:sp>
        <p:nvSpPr>
          <p:cNvPr id="8" name="Text 3"/>
          <p:cNvSpPr/>
          <p:nvPr/>
        </p:nvSpPr>
        <p:spPr>
          <a:xfrm>
            <a:off x="5254704" y="5668447"/>
            <a:ext cx="2835235" cy="354330"/>
          </a:xfrm>
          <a:prstGeom prst="rect">
            <a:avLst/>
          </a:prstGeom>
          <a:noFill/>
          <a:ln/>
        </p:spPr>
        <p:txBody>
          <a:bodyPr wrap="none" lIns="0" tIns="0" rIns="0" bIns="0" rtlCol="0" anchor="t"/>
          <a:lstStyle/>
          <a:p>
            <a:pPr marL="0" indent="0" algn="just">
              <a:lnSpc>
                <a:spcPts val="2750"/>
              </a:lnSpc>
              <a:buNone/>
            </a:pPr>
            <a:r>
              <a:rPr lang="uz-Cyrl-UZ" sz="2400">
                <a:latin typeface="Arial Narrow" panose="020B0606020202030204" pitchFamily="34" charset="0"/>
                <a:ea typeface="Gelasio Semi Bold" pitchFamily="34" charset="-122"/>
                <a:cs typeface="Gelasio Semi Bold" pitchFamily="34" charset="-120"/>
              </a:rPr>
              <a:t>Rasmlar</a:t>
            </a:r>
            <a:endParaRPr lang="uz-Cyrl-UZ" sz="2400">
              <a:latin typeface="Arial Narrow" panose="020B0606020202030204" pitchFamily="34" charset="0"/>
            </a:endParaRPr>
          </a:p>
        </p:txBody>
      </p:sp>
      <p:sp>
        <p:nvSpPr>
          <p:cNvPr id="9" name="Text 4"/>
          <p:cNvSpPr/>
          <p:nvPr/>
        </p:nvSpPr>
        <p:spPr>
          <a:xfrm>
            <a:off x="5254704" y="6158865"/>
            <a:ext cx="4120872" cy="725805"/>
          </a:xfrm>
          <a:prstGeom prst="rect">
            <a:avLst/>
          </a:prstGeom>
          <a:noFill/>
          <a:ln/>
        </p:spPr>
        <p:txBody>
          <a:bodyPr wrap="square" lIns="0" tIns="0" rIns="0" bIns="0" rtlCol="0" anchor="t"/>
          <a:lstStyle/>
          <a:p>
            <a:pPr marL="0" indent="0" algn="just">
              <a:lnSpc>
                <a:spcPts val="2850"/>
              </a:lnSpc>
              <a:buNone/>
            </a:pPr>
            <a:r>
              <a:rPr lang="uz-Cyrl-UZ" sz="2400">
                <a:latin typeface="Arial Narrow" panose="020B0606020202030204" pitchFamily="34" charset="0"/>
                <a:ea typeface="Gelasio" pitchFamily="34" charset="-122"/>
                <a:cs typeface="Gelasio" pitchFamily="34" charset="-120"/>
              </a:rPr>
              <a:t>Tajriba jarayonidan rasmlar yoki diagrammalarni qayd qilish.</a:t>
            </a:r>
            <a:endParaRPr lang="uz-Cyrl-UZ" sz="2400">
              <a:latin typeface="Arial Narrow" panose="020B0606020202030204" pitchFamily="34" charset="0"/>
            </a:endParaRPr>
          </a:p>
        </p:txBody>
      </p:sp>
      <p:pic>
        <p:nvPicPr>
          <p:cNvPr id="10" name="Image 3" descr="preencoded.png"/>
          <p:cNvPicPr>
            <a:picLocks noChangeAspect="1"/>
          </p:cNvPicPr>
          <p:nvPr/>
        </p:nvPicPr>
        <p:blipFill>
          <a:blip r:embed="rId6"/>
          <a:stretch>
            <a:fillRect/>
          </a:stretch>
        </p:blipFill>
        <p:spPr>
          <a:xfrm>
            <a:off x="9715738" y="4874657"/>
            <a:ext cx="566976" cy="566976"/>
          </a:xfrm>
          <a:prstGeom prst="rect">
            <a:avLst/>
          </a:prstGeom>
        </p:spPr>
      </p:pic>
      <p:sp>
        <p:nvSpPr>
          <p:cNvPr id="11" name="Text 5"/>
          <p:cNvSpPr/>
          <p:nvPr/>
        </p:nvSpPr>
        <p:spPr>
          <a:xfrm>
            <a:off x="9715738" y="5668447"/>
            <a:ext cx="2835235" cy="354330"/>
          </a:xfrm>
          <a:prstGeom prst="rect">
            <a:avLst/>
          </a:prstGeom>
          <a:noFill/>
          <a:ln/>
        </p:spPr>
        <p:txBody>
          <a:bodyPr wrap="none" lIns="0" tIns="0" rIns="0" bIns="0" rtlCol="0" anchor="t"/>
          <a:lstStyle/>
          <a:p>
            <a:pPr marL="0" indent="0" algn="just">
              <a:lnSpc>
                <a:spcPts val="2750"/>
              </a:lnSpc>
              <a:buNone/>
            </a:pPr>
            <a:r>
              <a:rPr lang="uz-Cyrl-UZ" sz="2400">
                <a:latin typeface="Arial Narrow" panose="020B0606020202030204" pitchFamily="34" charset="0"/>
                <a:ea typeface="Gelasio Semi Bold" pitchFamily="34" charset="-122"/>
                <a:cs typeface="Gelasio Semi Bold" pitchFamily="34" charset="-120"/>
              </a:rPr>
              <a:t>Jadvallar</a:t>
            </a:r>
            <a:endParaRPr lang="uz-Cyrl-UZ" sz="2400">
              <a:latin typeface="Arial Narrow" panose="020B0606020202030204" pitchFamily="34" charset="0"/>
            </a:endParaRPr>
          </a:p>
        </p:txBody>
      </p:sp>
      <p:sp>
        <p:nvSpPr>
          <p:cNvPr id="12" name="Text 6"/>
          <p:cNvSpPr/>
          <p:nvPr/>
        </p:nvSpPr>
        <p:spPr>
          <a:xfrm>
            <a:off x="9715738" y="6158865"/>
            <a:ext cx="4120753" cy="725805"/>
          </a:xfrm>
          <a:prstGeom prst="rect">
            <a:avLst/>
          </a:prstGeom>
          <a:noFill/>
          <a:ln/>
        </p:spPr>
        <p:txBody>
          <a:bodyPr wrap="square" lIns="0" tIns="0" rIns="0" bIns="0" rtlCol="0" anchor="t"/>
          <a:lstStyle/>
          <a:p>
            <a:pPr marL="0" indent="0" algn="just">
              <a:lnSpc>
                <a:spcPts val="2850"/>
              </a:lnSpc>
              <a:buNone/>
            </a:pPr>
            <a:r>
              <a:rPr lang="uz-Cyrl-UZ" sz="2400">
                <a:latin typeface="Arial Narrow" panose="020B0606020202030204" pitchFamily="34" charset="0"/>
                <a:ea typeface="Gelasio" pitchFamily="34" charset="-122"/>
                <a:cs typeface="Gelasio" pitchFamily="34" charset="-120"/>
              </a:rPr>
              <a:t>Natijalarni aniq ko‘rsatuvchi jadvallar tuzish.</a:t>
            </a:r>
            <a:endParaRPr lang="uz-Cyrl-UZ" sz="2400">
              <a:latin typeface="Arial Narrow" panose="020B0606020202030204"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31148"/>
          </a:xfrm>
          <a:prstGeom prst="rect">
            <a:avLst/>
          </a:prstGeom>
        </p:spPr>
      </p:pic>
      <p:sp>
        <p:nvSpPr>
          <p:cNvPr id="3" name="Text 0"/>
          <p:cNvSpPr/>
          <p:nvPr/>
        </p:nvSpPr>
        <p:spPr>
          <a:xfrm>
            <a:off x="771644" y="606266"/>
            <a:ext cx="7600712" cy="1378029"/>
          </a:xfrm>
          <a:prstGeom prst="rect">
            <a:avLst/>
          </a:prstGeom>
          <a:noFill/>
          <a:ln/>
        </p:spPr>
        <p:txBody>
          <a:bodyPr wrap="square" lIns="0" tIns="0" rIns="0" bIns="0" rtlCol="0" anchor="t"/>
          <a:lstStyle/>
          <a:p>
            <a:pPr marL="0" indent="0" algn="ctr">
              <a:lnSpc>
                <a:spcPts val="5400"/>
              </a:lnSpc>
              <a:buNone/>
            </a:pPr>
            <a:r>
              <a:rPr lang="uz-Cyrl-UZ" sz="4114" b="1" dirty="0">
                <a:latin typeface="Arial Narrow" panose="020B0606020202030204" pitchFamily="34" charset="0"/>
              </a:rPr>
              <a:t>Natijalarni tahlil qilish va xulosalar chiqarish</a:t>
            </a:r>
          </a:p>
        </p:txBody>
      </p:sp>
      <p:sp>
        <p:nvSpPr>
          <p:cNvPr id="4" name="Shape 1"/>
          <p:cNvSpPr/>
          <p:nvPr/>
        </p:nvSpPr>
        <p:spPr>
          <a:xfrm>
            <a:off x="1087041" y="2314932"/>
            <a:ext cx="30480" cy="5309949"/>
          </a:xfrm>
          <a:prstGeom prst="roundRect">
            <a:avLst>
              <a:gd name="adj" fmla="val 108513"/>
            </a:avLst>
          </a:prstGeom>
          <a:solidFill>
            <a:srgbClr val="D4CEC3"/>
          </a:solidFill>
          <a:ln/>
        </p:spPr>
      </p:sp>
      <p:sp>
        <p:nvSpPr>
          <p:cNvPr id="5" name="Shape 2"/>
          <p:cNvSpPr/>
          <p:nvPr/>
        </p:nvSpPr>
        <p:spPr>
          <a:xfrm>
            <a:off x="1319808" y="2795707"/>
            <a:ext cx="771644" cy="30480"/>
          </a:xfrm>
          <a:prstGeom prst="roundRect">
            <a:avLst>
              <a:gd name="adj" fmla="val 108513"/>
            </a:avLst>
          </a:prstGeom>
          <a:solidFill>
            <a:srgbClr val="D4CEC3"/>
          </a:solidFill>
          <a:ln/>
        </p:spPr>
      </p:sp>
      <p:sp>
        <p:nvSpPr>
          <p:cNvPr id="6" name="Shape 3"/>
          <p:cNvSpPr/>
          <p:nvPr/>
        </p:nvSpPr>
        <p:spPr>
          <a:xfrm>
            <a:off x="854273" y="2562939"/>
            <a:ext cx="496014" cy="496014"/>
          </a:xfrm>
          <a:prstGeom prst="roundRect">
            <a:avLst>
              <a:gd name="adj" fmla="val 6668"/>
            </a:avLst>
          </a:prstGeom>
          <a:solidFill>
            <a:srgbClr val="EEE8DD"/>
          </a:solidFill>
          <a:ln/>
        </p:spPr>
      </p:sp>
      <p:sp>
        <p:nvSpPr>
          <p:cNvPr id="7" name="Text 4"/>
          <p:cNvSpPr/>
          <p:nvPr/>
        </p:nvSpPr>
        <p:spPr>
          <a:xfrm>
            <a:off x="1024295" y="2645569"/>
            <a:ext cx="155972" cy="330756"/>
          </a:xfrm>
          <a:prstGeom prst="rect">
            <a:avLst/>
          </a:prstGeom>
          <a:noFill/>
          <a:ln/>
        </p:spPr>
        <p:txBody>
          <a:bodyPr wrap="none" lIns="0" tIns="0" rIns="0" bIns="0" rtlCol="0" anchor="t"/>
          <a:lstStyle/>
          <a:p>
            <a:pPr marL="0" indent="0" algn="ctr">
              <a:lnSpc>
                <a:spcPts val="2600"/>
              </a:lnSpc>
              <a:buNone/>
            </a:pPr>
            <a:r>
              <a:rPr lang="uz-Cyrl-UZ" sz="2400">
                <a:latin typeface="Arial Narrow" panose="020B0606020202030204" pitchFamily="34" charset="0"/>
                <a:ea typeface="Gelasio Semi Bold" pitchFamily="34" charset="-122"/>
                <a:cs typeface="Gelasio Semi Bold" pitchFamily="34" charset="-120"/>
              </a:rPr>
              <a:t>1</a:t>
            </a:r>
            <a:endParaRPr lang="uz-Cyrl-UZ" sz="2400">
              <a:latin typeface="Arial Narrow" panose="020B0606020202030204" pitchFamily="34" charset="0"/>
            </a:endParaRPr>
          </a:p>
        </p:txBody>
      </p:sp>
      <p:sp>
        <p:nvSpPr>
          <p:cNvPr id="8" name="Text 5"/>
          <p:cNvSpPr/>
          <p:nvPr/>
        </p:nvSpPr>
        <p:spPr>
          <a:xfrm>
            <a:off x="2314932" y="2535317"/>
            <a:ext cx="2756178" cy="344448"/>
          </a:xfrm>
          <a:prstGeom prst="rect">
            <a:avLst/>
          </a:prstGeom>
          <a:noFill/>
          <a:ln/>
        </p:spPr>
        <p:txBody>
          <a:bodyPr wrap="none" lIns="0" tIns="0" rIns="0" bIns="0" rtlCol="0" anchor="t"/>
          <a:lstStyle/>
          <a:p>
            <a:pPr marL="0" indent="0" algn="l">
              <a:lnSpc>
                <a:spcPts val="2700"/>
              </a:lnSpc>
              <a:buNone/>
            </a:pPr>
            <a:r>
              <a:rPr lang="uz-Cyrl-UZ" sz="2400">
                <a:latin typeface="Arial Narrow" panose="020B0606020202030204" pitchFamily="34" charset="0"/>
                <a:ea typeface="Gelasio Semi Bold" pitchFamily="34" charset="-122"/>
                <a:cs typeface="Gelasio Semi Bold" pitchFamily="34" charset="-120"/>
              </a:rPr>
              <a:t>Tahlil</a:t>
            </a:r>
            <a:endParaRPr lang="uz-Cyrl-UZ" sz="2400">
              <a:latin typeface="Arial Narrow" panose="020B0606020202030204" pitchFamily="34" charset="0"/>
            </a:endParaRPr>
          </a:p>
        </p:txBody>
      </p:sp>
      <p:sp>
        <p:nvSpPr>
          <p:cNvPr id="9" name="Text 6"/>
          <p:cNvSpPr/>
          <p:nvPr/>
        </p:nvSpPr>
        <p:spPr>
          <a:xfrm>
            <a:off x="2314932" y="3012043"/>
            <a:ext cx="6057424" cy="705564"/>
          </a:xfrm>
          <a:prstGeom prst="rect">
            <a:avLst/>
          </a:prstGeom>
          <a:noFill/>
          <a:ln/>
        </p:spPr>
        <p:txBody>
          <a:bodyPr wrap="square" lIns="0" tIns="0" rIns="0" bIns="0" rtlCol="0" anchor="t"/>
          <a:lstStyle/>
          <a:p>
            <a:pPr marL="0" indent="0" algn="l">
              <a:lnSpc>
                <a:spcPts val="2750"/>
              </a:lnSpc>
              <a:buNone/>
            </a:pPr>
            <a:r>
              <a:rPr lang="uz-Cyrl-UZ" sz="2400">
                <a:latin typeface="Arial Narrow" panose="020B0606020202030204" pitchFamily="34" charset="0"/>
                <a:ea typeface="Gelasio" pitchFamily="34" charset="-122"/>
                <a:cs typeface="Gelasio" pitchFamily="34" charset="-120"/>
              </a:rPr>
              <a:t>Olingan ma'lumotlarni tahlil qilish, natijalarni taqqoslash va ularni tushuntirish.</a:t>
            </a:r>
            <a:endParaRPr lang="uz-Cyrl-UZ" sz="2400">
              <a:latin typeface="Arial Narrow" panose="020B0606020202030204" pitchFamily="34" charset="0"/>
            </a:endParaRPr>
          </a:p>
        </p:txBody>
      </p:sp>
      <p:sp>
        <p:nvSpPr>
          <p:cNvPr id="10" name="Shape 7"/>
          <p:cNvSpPr/>
          <p:nvPr/>
        </p:nvSpPr>
        <p:spPr>
          <a:xfrm>
            <a:off x="1319808" y="4639151"/>
            <a:ext cx="771644" cy="30480"/>
          </a:xfrm>
          <a:prstGeom prst="roundRect">
            <a:avLst>
              <a:gd name="adj" fmla="val 108513"/>
            </a:avLst>
          </a:prstGeom>
          <a:solidFill>
            <a:srgbClr val="D4CEC3"/>
          </a:solidFill>
          <a:ln/>
        </p:spPr>
      </p:sp>
      <p:sp>
        <p:nvSpPr>
          <p:cNvPr id="11" name="Shape 8"/>
          <p:cNvSpPr/>
          <p:nvPr/>
        </p:nvSpPr>
        <p:spPr>
          <a:xfrm>
            <a:off x="854273" y="4406384"/>
            <a:ext cx="496014" cy="496014"/>
          </a:xfrm>
          <a:prstGeom prst="roundRect">
            <a:avLst>
              <a:gd name="adj" fmla="val 6668"/>
            </a:avLst>
          </a:prstGeom>
          <a:solidFill>
            <a:srgbClr val="EEE8DD"/>
          </a:solidFill>
          <a:ln/>
        </p:spPr>
      </p:sp>
      <p:sp>
        <p:nvSpPr>
          <p:cNvPr id="12" name="Text 9"/>
          <p:cNvSpPr/>
          <p:nvPr/>
        </p:nvSpPr>
        <p:spPr>
          <a:xfrm>
            <a:off x="1002030" y="4489013"/>
            <a:ext cx="200382" cy="330756"/>
          </a:xfrm>
          <a:prstGeom prst="rect">
            <a:avLst/>
          </a:prstGeom>
          <a:noFill/>
          <a:ln/>
        </p:spPr>
        <p:txBody>
          <a:bodyPr wrap="none" lIns="0" tIns="0" rIns="0" bIns="0" rtlCol="0" anchor="t"/>
          <a:lstStyle/>
          <a:p>
            <a:pPr marL="0" indent="0" algn="ctr">
              <a:lnSpc>
                <a:spcPts val="2600"/>
              </a:lnSpc>
              <a:buNone/>
            </a:pPr>
            <a:r>
              <a:rPr lang="uz-Cyrl-UZ" sz="2400">
                <a:latin typeface="Arial Narrow" panose="020B0606020202030204" pitchFamily="34" charset="0"/>
                <a:ea typeface="Gelasio Semi Bold" pitchFamily="34" charset="-122"/>
                <a:cs typeface="Gelasio Semi Bold" pitchFamily="34" charset="-120"/>
              </a:rPr>
              <a:t>2</a:t>
            </a:r>
            <a:endParaRPr lang="uz-Cyrl-UZ" sz="2400">
              <a:latin typeface="Arial Narrow" panose="020B0606020202030204" pitchFamily="34" charset="0"/>
            </a:endParaRPr>
          </a:p>
        </p:txBody>
      </p:sp>
      <p:sp>
        <p:nvSpPr>
          <p:cNvPr id="13" name="Text 10"/>
          <p:cNvSpPr/>
          <p:nvPr/>
        </p:nvSpPr>
        <p:spPr>
          <a:xfrm>
            <a:off x="2314932" y="4378762"/>
            <a:ext cx="2756178" cy="344448"/>
          </a:xfrm>
          <a:prstGeom prst="rect">
            <a:avLst/>
          </a:prstGeom>
          <a:noFill/>
          <a:ln/>
        </p:spPr>
        <p:txBody>
          <a:bodyPr wrap="none" lIns="0" tIns="0" rIns="0" bIns="0" rtlCol="0" anchor="t"/>
          <a:lstStyle/>
          <a:p>
            <a:pPr marL="0" indent="0" algn="l">
              <a:lnSpc>
                <a:spcPts val="2700"/>
              </a:lnSpc>
              <a:buNone/>
            </a:pPr>
            <a:r>
              <a:rPr lang="uz-Cyrl-UZ" sz="2400">
                <a:latin typeface="Arial Narrow" panose="020B0606020202030204" pitchFamily="34" charset="0"/>
                <a:ea typeface="Gelasio Semi Bold" pitchFamily="34" charset="-122"/>
                <a:cs typeface="Gelasio Semi Bold" pitchFamily="34" charset="-120"/>
              </a:rPr>
              <a:t>Xulosa</a:t>
            </a:r>
            <a:endParaRPr lang="uz-Cyrl-UZ" sz="2400">
              <a:latin typeface="Arial Narrow" panose="020B0606020202030204" pitchFamily="34" charset="0"/>
            </a:endParaRPr>
          </a:p>
        </p:txBody>
      </p:sp>
      <p:sp>
        <p:nvSpPr>
          <p:cNvPr id="14" name="Text 11"/>
          <p:cNvSpPr/>
          <p:nvPr/>
        </p:nvSpPr>
        <p:spPr>
          <a:xfrm>
            <a:off x="2314932" y="4855488"/>
            <a:ext cx="6057424" cy="705564"/>
          </a:xfrm>
          <a:prstGeom prst="rect">
            <a:avLst/>
          </a:prstGeom>
          <a:noFill/>
          <a:ln/>
        </p:spPr>
        <p:txBody>
          <a:bodyPr wrap="square" lIns="0" tIns="0" rIns="0" bIns="0" rtlCol="0" anchor="t"/>
          <a:lstStyle/>
          <a:p>
            <a:pPr marL="0" indent="0" algn="l">
              <a:lnSpc>
                <a:spcPts val="2750"/>
              </a:lnSpc>
              <a:buNone/>
            </a:pPr>
            <a:r>
              <a:rPr lang="uz-Cyrl-UZ" sz="2400">
                <a:latin typeface="Arial Narrow" panose="020B0606020202030204" pitchFamily="34" charset="0"/>
                <a:ea typeface="Gelasio" pitchFamily="34" charset="-122"/>
                <a:cs typeface="Gelasio" pitchFamily="34" charset="-120"/>
              </a:rPr>
              <a:t>Tajriba natijalariga asoslangan xulosalar chiqarish, ularni taqdim etish.</a:t>
            </a:r>
            <a:endParaRPr lang="uz-Cyrl-UZ" sz="2400">
              <a:latin typeface="Arial Narrow" panose="020B0606020202030204" pitchFamily="34" charset="0"/>
            </a:endParaRPr>
          </a:p>
        </p:txBody>
      </p:sp>
      <p:sp>
        <p:nvSpPr>
          <p:cNvPr id="15" name="Shape 12"/>
          <p:cNvSpPr/>
          <p:nvPr/>
        </p:nvSpPr>
        <p:spPr>
          <a:xfrm>
            <a:off x="1319808" y="6482596"/>
            <a:ext cx="771644" cy="30480"/>
          </a:xfrm>
          <a:prstGeom prst="roundRect">
            <a:avLst>
              <a:gd name="adj" fmla="val 108513"/>
            </a:avLst>
          </a:prstGeom>
          <a:solidFill>
            <a:srgbClr val="D4CEC3"/>
          </a:solidFill>
          <a:ln/>
        </p:spPr>
      </p:sp>
      <p:sp>
        <p:nvSpPr>
          <p:cNvPr id="16" name="Shape 13"/>
          <p:cNvSpPr/>
          <p:nvPr/>
        </p:nvSpPr>
        <p:spPr>
          <a:xfrm>
            <a:off x="854273" y="6249829"/>
            <a:ext cx="496014" cy="496014"/>
          </a:xfrm>
          <a:prstGeom prst="roundRect">
            <a:avLst>
              <a:gd name="adj" fmla="val 6668"/>
            </a:avLst>
          </a:prstGeom>
          <a:solidFill>
            <a:srgbClr val="EEE8DD"/>
          </a:solidFill>
          <a:ln/>
        </p:spPr>
      </p:sp>
      <p:sp>
        <p:nvSpPr>
          <p:cNvPr id="17" name="Text 14"/>
          <p:cNvSpPr/>
          <p:nvPr/>
        </p:nvSpPr>
        <p:spPr>
          <a:xfrm>
            <a:off x="1002625" y="6332458"/>
            <a:ext cx="199311" cy="330756"/>
          </a:xfrm>
          <a:prstGeom prst="rect">
            <a:avLst/>
          </a:prstGeom>
          <a:noFill/>
          <a:ln/>
        </p:spPr>
        <p:txBody>
          <a:bodyPr wrap="none" lIns="0" tIns="0" rIns="0" bIns="0" rtlCol="0" anchor="t"/>
          <a:lstStyle/>
          <a:p>
            <a:pPr marL="0" indent="0" algn="ctr">
              <a:lnSpc>
                <a:spcPts val="2600"/>
              </a:lnSpc>
              <a:buNone/>
            </a:pPr>
            <a:r>
              <a:rPr lang="uz-Cyrl-UZ" sz="2400">
                <a:latin typeface="Arial Narrow" panose="020B0606020202030204" pitchFamily="34" charset="0"/>
                <a:ea typeface="Gelasio Semi Bold" pitchFamily="34" charset="-122"/>
                <a:cs typeface="Gelasio Semi Bold" pitchFamily="34" charset="-120"/>
              </a:rPr>
              <a:t>3</a:t>
            </a:r>
            <a:endParaRPr lang="uz-Cyrl-UZ" sz="2400">
              <a:latin typeface="Arial Narrow" panose="020B0606020202030204" pitchFamily="34" charset="0"/>
            </a:endParaRPr>
          </a:p>
        </p:txBody>
      </p:sp>
      <p:sp>
        <p:nvSpPr>
          <p:cNvPr id="18" name="Text 15"/>
          <p:cNvSpPr/>
          <p:nvPr/>
        </p:nvSpPr>
        <p:spPr>
          <a:xfrm>
            <a:off x="2314932" y="6222206"/>
            <a:ext cx="2756178" cy="344448"/>
          </a:xfrm>
          <a:prstGeom prst="rect">
            <a:avLst/>
          </a:prstGeom>
          <a:noFill/>
          <a:ln/>
        </p:spPr>
        <p:txBody>
          <a:bodyPr wrap="none" lIns="0" tIns="0" rIns="0" bIns="0" rtlCol="0" anchor="t"/>
          <a:lstStyle/>
          <a:p>
            <a:pPr marL="0" indent="0" algn="l">
              <a:lnSpc>
                <a:spcPts val="2700"/>
              </a:lnSpc>
              <a:buNone/>
            </a:pPr>
            <a:r>
              <a:rPr lang="uz-Cyrl-UZ" sz="2400">
                <a:latin typeface="Arial Narrow" panose="020B0606020202030204" pitchFamily="34" charset="0"/>
                <a:ea typeface="Gelasio Semi Bold" pitchFamily="34" charset="-122"/>
                <a:cs typeface="Gelasio Semi Bold" pitchFamily="34" charset="-120"/>
              </a:rPr>
              <a:t>Muhokama</a:t>
            </a:r>
            <a:endParaRPr lang="uz-Cyrl-UZ" sz="2400">
              <a:latin typeface="Arial Narrow" panose="020B0606020202030204" pitchFamily="34" charset="0"/>
            </a:endParaRPr>
          </a:p>
        </p:txBody>
      </p:sp>
      <p:sp>
        <p:nvSpPr>
          <p:cNvPr id="19" name="Text 16"/>
          <p:cNvSpPr/>
          <p:nvPr/>
        </p:nvSpPr>
        <p:spPr>
          <a:xfrm>
            <a:off x="2314932" y="6698933"/>
            <a:ext cx="6057424" cy="705564"/>
          </a:xfrm>
          <a:prstGeom prst="rect">
            <a:avLst/>
          </a:prstGeom>
          <a:noFill/>
          <a:ln/>
        </p:spPr>
        <p:txBody>
          <a:bodyPr wrap="square" lIns="0" tIns="0" rIns="0" bIns="0" rtlCol="0" anchor="t"/>
          <a:lstStyle/>
          <a:p>
            <a:pPr marL="0" indent="0" algn="l">
              <a:lnSpc>
                <a:spcPts val="2750"/>
              </a:lnSpc>
              <a:buNone/>
            </a:pPr>
            <a:r>
              <a:rPr lang="uz-Cyrl-UZ" sz="2400">
                <a:latin typeface="Arial Narrow" panose="020B0606020202030204" pitchFamily="34" charset="0"/>
                <a:ea typeface="Gelasio" pitchFamily="34" charset="-122"/>
                <a:cs typeface="Gelasio" pitchFamily="34" charset="-120"/>
              </a:rPr>
              <a:t>Olingan natijalarni muhokama qilish, yangi savollar va g‘oyalarni taqdim etish.</a:t>
            </a:r>
            <a:endParaRPr lang="uz-Cyrl-UZ" sz="2400">
              <a:latin typeface="Arial Narrow" panose="020B0606020202030204"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1421368"/>
            <a:ext cx="7556421" cy="1417558"/>
          </a:xfrm>
          <a:prstGeom prst="rect">
            <a:avLst/>
          </a:prstGeom>
          <a:noFill/>
          <a:ln/>
        </p:spPr>
        <p:txBody>
          <a:bodyPr wrap="square" lIns="0" tIns="0" rIns="0" bIns="0" rtlCol="0" anchor="t"/>
          <a:lstStyle/>
          <a:p>
            <a:pPr algn="ctr">
              <a:lnSpc>
                <a:spcPts val="5400"/>
              </a:lnSpc>
            </a:pPr>
            <a:r>
              <a:rPr lang="uz-Cyrl-UZ" sz="4114" b="1" dirty="0">
                <a:latin typeface="Arial Narrow" panose="020B0606020202030204" pitchFamily="34" charset="0"/>
              </a:rPr>
              <a:t>Yangi tajribalar uchun takliflar ishlab chiqish</a:t>
            </a:r>
          </a:p>
        </p:txBody>
      </p:sp>
      <p:pic>
        <p:nvPicPr>
          <p:cNvPr id="4" name="Image 1" descr="preencoded.png"/>
          <p:cNvPicPr>
            <a:picLocks noChangeAspect="1"/>
          </p:cNvPicPr>
          <p:nvPr/>
        </p:nvPicPr>
        <p:blipFill>
          <a:blip r:embed="rId4"/>
          <a:stretch>
            <a:fillRect/>
          </a:stretch>
        </p:blipFill>
        <p:spPr>
          <a:xfrm>
            <a:off x="6280190" y="3179088"/>
            <a:ext cx="1134070" cy="1814513"/>
          </a:xfrm>
          <a:prstGeom prst="rect">
            <a:avLst/>
          </a:prstGeom>
        </p:spPr>
      </p:pic>
      <p:sp>
        <p:nvSpPr>
          <p:cNvPr id="5" name="Text 1"/>
          <p:cNvSpPr/>
          <p:nvPr/>
        </p:nvSpPr>
        <p:spPr>
          <a:xfrm>
            <a:off x="7754422" y="3405902"/>
            <a:ext cx="2835235" cy="354330"/>
          </a:xfrm>
          <a:prstGeom prst="rect">
            <a:avLst/>
          </a:prstGeom>
          <a:noFill/>
          <a:ln/>
        </p:spPr>
        <p:txBody>
          <a:bodyPr wrap="none" lIns="0" tIns="0" rIns="0" bIns="0" rtlCol="0" anchor="t"/>
          <a:lstStyle/>
          <a:p>
            <a:pPr marL="0" indent="0" algn="l">
              <a:lnSpc>
                <a:spcPts val="2750"/>
              </a:lnSpc>
              <a:buNone/>
            </a:pPr>
            <a:r>
              <a:rPr lang="uz-Cyrl-UZ" sz="2400">
                <a:latin typeface="Arial Narrow" panose="020B0606020202030204" pitchFamily="34" charset="0"/>
                <a:ea typeface="Gelasio Semi Bold" pitchFamily="34" charset="-122"/>
                <a:cs typeface="Gelasio Semi Bold" pitchFamily="34" charset="-120"/>
              </a:rPr>
              <a:t>Qiziqish</a:t>
            </a:r>
            <a:endParaRPr lang="uz-Cyrl-UZ" sz="2400">
              <a:latin typeface="Arial Narrow" panose="020B0606020202030204" pitchFamily="34" charset="0"/>
            </a:endParaRPr>
          </a:p>
        </p:txBody>
      </p:sp>
      <p:sp>
        <p:nvSpPr>
          <p:cNvPr id="6" name="Text 2"/>
          <p:cNvSpPr/>
          <p:nvPr/>
        </p:nvSpPr>
        <p:spPr>
          <a:xfrm>
            <a:off x="7754422" y="3896320"/>
            <a:ext cx="6082189" cy="725805"/>
          </a:xfrm>
          <a:prstGeom prst="rect">
            <a:avLst/>
          </a:prstGeom>
          <a:noFill/>
          <a:ln/>
        </p:spPr>
        <p:txBody>
          <a:bodyPr wrap="square" lIns="0" tIns="0" rIns="0" bIns="0" rtlCol="0" anchor="t"/>
          <a:lstStyle/>
          <a:p>
            <a:pPr marL="0" indent="0" algn="l">
              <a:lnSpc>
                <a:spcPts val="2850"/>
              </a:lnSpc>
              <a:buNone/>
            </a:pPr>
            <a:r>
              <a:rPr lang="uz-Cyrl-UZ" sz="2400">
                <a:latin typeface="Arial Narrow" panose="020B0606020202030204" pitchFamily="34" charset="0"/>
                <a:ea typeface="Gelasio" pitchFamily="34" charset="-122"/>
                <a:cs typeface="Gelasio" pitchFamily="34" charset="-120"/>
              </a:rPr>
              <a:t>O‘quvchilarning qiziqishini oshiradigan va ularning bilimlarini kengaytiradigan yangi tajribalarni taklif qilish.</a:t>
            </a:r>
            <a:endParaRPr lang="uz-Cyrl-UZ" sz="2400">
              <a:latin typeface="Arial Narrow" panose="020B0606020202030204" pitchFamily="34" charset="0"/>
            </a:endParaRPr>
          </a:p>
        </p:txBody>
      </p:sp>
      <p:pic>
        <p:nvPicPr>
          <p:cNvPr id="7" name="Image 2" descr="preencoded.png"/>
          <p:cNvPicPr>
            <a:picLocks noChangeAspect="1"/>
          </p:cNvPicPr>
          <p:nvPr/>
        </p:nvPicPr>
        <p:blipFill>
          <a:blip r:embed="rId5"/>
          <a:stretch>
            <a:fillRect/>
          </a:stretch>
        </p:blipFill>
        <p:spPr>
          <a:xfrm>
            <a:off x="6280190" y="4993600"/>
            <a:ext cx="1134070" cy="1814513"/>
          </a:xfrm>
          <a:prstGeom prst="rect">
            <a:avLst/>
          </a:prstGeom>
        </p:spPr>
      </p:pic>
      <p:sp>
        <p:nvSpPr>
          <p:cNvPr id="8" name="Text 3"/>
          <p:cNvSpPr/>
          <p:nvPr/>
        </p:nvSpPr>
        <p:spPr>
          <a:xfrm>
            <a:off x="7754422" y="5220414"/>
            <a:ext cx="2835235" cy="354330"/>
          </a:xfrm>
          <a:prstGeom prst="rect">
            <a:avLst/>
          </a:prstGeom>
          <a:noFill/>
          <a:ln/>
        </p:spPr>
        <p:txBody>
          <a:bodyPr wrap="none" lIns="0" tIns="0" rIns="0" bIns="0" rtlCol="0" anchor="t"/>
          <a:lstStyle/>
          <a:p>
            <a:pPr marL="0" indent="0" algn="l">
              <a:lnSpc>
                <a:spcPts val="2750"/>
              </a:lnSpc>
              <a:buNone/>
            </a:pPr>
            <a:r>
              <a:rPr lang="uz-Cyrl-UZ" sz="2400">
                <a:latin typeface="Arial Narrow" panose="020B0606020202030204" pitchFamily="34" charset="0"/>
                <a:ea typeface="Gelasio Semi Bold" pitchFamily="34" charset="-122"/>
                <a:cs typeface="Gelasio Semi Bold" pitchFamily="34" charset="-120"/>
              </a:rPr>
              <a:t>O‘rganish</a:t>
            </a:r>
            <a:endParaRPr lang="uz-Cyrl-UZ" sz="2400">
              <a:latin typeface="Arial Narrow" panose="020B0606020202030204" pitchFamily="34" charset="0"/>
            </a:endParaRPr>
          </a:p>
        </p:txBody>
      </p:sp>
      <p:sp>
        <p:nvSpPr>
          <p:cNvPr id="9" name="Text 4"/>
          <p:cNvSpPr/>
          <p:nvPr/>
        </p:nvSpPr>
        <p:spPr>
          <a:xfrm>
            <a:off x="7754422" y="5710833"/>
            <a:ext cx="6082189" cy="725805"/>
          </a:xfrm>
          <a:prstGeom prst="rect">
            <a:avLst/>
          </a:prstGeom>
          <a:noFill/>
          <a:ln/>
        </p:spPr>
        <p:txBody>
          <a:bodyPr wrap="square" lIns="0" tIns="0" rIns="0" bIns="0" rtlCol="0" anchor="t"/>
          <a:lstStyle/>
          <a:p>
            <a:pPr marL="0" indent="0" algn="l">
              <a:lnSpc>
                <a:spcPts val="2850"/>
              </a:lnSpc>
              <a:buNone/>
            </a:pPr>
            <a:r>
              <a:rPr lang="uz-Cyrl-UZ" sz="2400">
                <a:latin typeface="Arial Narrow" panose="020B0606020202030204" pitchFamily="34" charset="0"/>
                <a:ea typeface="Gelasio" pitchFamily="34" charset="-122"/>
                <a:cs typeface="Gelasio" pitchFamily="34" charset="-120"/>
              </a:rPr>
              <a:t>Yangi mavzularni o‘rganish, yangi tajribalarni o‘tkazish uchun loyihalarni ishlab chiqish.</a:t>
            </a:r>
            <a:endParaRPr lang="uz-Cyrl-UZ" sz="2400">
              <a:latin typeface="Arial Narrow" panose="020B0606020202030204"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735807" y="1254841"/>
            <a:ext cx="13045678" cy="1414939"/>
          </a:xfrm>
          <a:prstGeom prst="rect">
            <a:avLst/>
          </a:prstGeom>
          <a:noFill/>
          <a:ln/>
        </p:spPr>
        <p:txBody>
          <a:bodyPr wrap="square" lIns="0" tIns="0" rIns="0" bIns="0" rtlCol="0" anchor="t"/>
          <a:lstStyle/>
          <a:p>
            <a:pPr indent="0" algn="ctr">
              <a:lnSpc>
                <a:spcPts val="5400"/>
              </a:lnSpc>
              <a:buNone/>
            </a:pPr>
            <a:r>
              <a:rPr lang="en-US" sz="4114" b="1" dirty="0">
                <a:latin typeface="Arial Narrow" panose="020B0606020202030204" pitchFamily="34" charset="0"/>
              </a:rPr>
              <a:t>Guruh a</a:t>
            </a:r>
            <a:r>
              <a:rPr lang="uz-Latn-UZ" sz="4114" b="1" dirty="0">
                <a:latin typeface="Arial Narrow" panose="020B0606020202030204" pitchFamily="34" charset="0"/>
              </a:rPr>
              <a:t>’</a:t>
            </a:r>
            <a:r>
              <a:rPr lang="en-US" sz="4114" b="1" dirty="0">
                <a:latin typeface="Arial Narrow" panose="020B0606020202030204" pitchFamily="34" charset="0"/>
              </a:rPr>
              <a:t>zolarini rivojlantirish va rag‘batlantirish</a:t>
            </a:r>
          </a:p>
        </p:txBody>
      </p:sp>
      <p:pic>
        <p:nvPicPr>
          <p:cNvPr id="3" name="Image 0" descr="preencoded.png"/>
          <p:cNvPicPr>
            <a:picLocks noChangeAspect="1"/>
          </p:cNvPicPr>
          <p:nvPr/>
        </p:nvPicPr>
        <p:blipFill>
          <a:blip r:embed="rId3"/>
          <a:stretch>
            <a:fillRect/>
          </a:stretch>
        </p:blipFill>
        <p:spPr>
          <a:xfrm>
            <a:off x="2977396" y="2491978"/>
            <a:ext cx="2152531" cy="1666756"/>
          </a:xfrm>
          <a:prstGeom prst="rect">
            <a:avLst/>
          </a:prstGeom>
        </p:spPr>
      </p:pic>
      <p:sp>
        <p:nvSpPr>
          <p:cNvPr id="4" name="Text 1"/>
          <p:cNvSpPr/>
          <p:nvPr/>
        </p:nvSpPr>
        <p:spPr>
          <a:xfrm>
            <a:off x="3986927" y="3314938"/>
            <a:ext cx="133469" cy="452795"/>
          </a:xfrm>
          <a:prstGeom prst="rect">
            <a:avLst/>
          </a:prstGeom>
          <a:noFill/>
          <a:ln/>
        </p:spPr>
        <p:txBody>
          <a:bodyPr wrap="none" lIns="0" tIns="0" rIns="0" bIns="0" rtlCol="0" anchor="t"/>
          <a:lstStyle/>
          <a:p>
            <a:pPr marL="0" indent="0" algn="ctr">
              <a:lnSpc>
                <a:spcPts val="3550"/>
              </a:lnSpc>
              <a:buNone/>
            </a:pPr>
            <a:r>
              <a:rPr lang="uz-Cyrl-UZ" sz="2400">
                <a:latin typeface="Arial Narrow" panose="020B0606020202030204" pitchFamily="34" charset="0"/>
                <a:ea typeface="Gelasio Semi Bold" pitchFamily="34" charset="-122"/>
                <a:cs typeface="Gelasio Semi Bold" pitchFamily="34" charset="-120"/>
              </a:rPr>
              <a:t>1</a:t>
            </a:r>
            <a:endParaRPr lang="uz-Cyrl-UZ" sz="2400">
              <a:latin typeface="Arial Narrow" panose="020B0606020202030204" pitchFamily="34" charset="0"/>
            </a:endParaRPr>
          </a:p>
        </p:txBody>
      </p:sp>
      <p:sp>
        <p:nvSpPr>
          <p:cNvPr id="5" name="Text 2"/>
          <p:cNvSpPr/>
          <p:nvPr/>
        </p:nvSpPr>
        <p:spPr>
          <a:xfrm>
            <a:off x="5356265" y="2718316"/>
            <a:ext cx="2829997" cy="353735"/>
          </a:xfrm>
          <a:prstGeom prst="rect">
            <a:avLst/>
          </a:prstGeom>
          <a:noFill/>
          <a:ln/>
        </p:spPr>
        <p:txBody>
          <a:bodyPr wrap="none" lIns="0" tIns="0" rIns="0" bIns="0" rtlCol="0" anchor="t"/>
          <a:lstStyle/>
          <a:p>
            <a:pPr marL="0" indent="0" algn="l">
              <a:lnSpc>
                <a:spcPts val="2750"/>
              </a:lnSpc>
              <a:buNone/>
            </a:pPr>
            <a:r>
              <a:rPr lang="uz-Cyrl-UZ" sz="2400">
                <a:latin typeface="Arial Narrow" panose="020B0606020202030204" pitchFamily="34" charset="0"/>
                <a:ea typeface="Gelasio Semi Bold" pitchFamily="34" charset="-122"/>
                <a:cs typeface="Gelasio Semi Bold" pitchFamily="34" charset="-120"/>
              </a:rPr>
              <a:t>Maqsadlar</a:t>
            </a:r>
            <a:endParaRPr lang="uz-Cyrl-UZ" sz="2400">
              <a:latin typeface="Arial Narrow" panose="020B0606020202030204" pitchFamily="34" charset="0"/>
            </a:endParaRPr>
          </a:p>
        </p:txBody>
      </p:sp>
      <p:sp>
        <p:nvSpPr>
          <p:cNvPr id="6" name="Text 3"/>
          <p:cNvSpPr/>
          <p:nvPr/>
        </p:nvSpPr>
        <p:spPr>
          <a:xfrm>
            <a:off x="5356265" y="3207782"/>
            <a:ext cx="8255437" cy="724614"/>
          </a:xfrm>
          <a:prstGeom prst="rect">
            <a:avLst/>
          </a:prstGeom>
          <a:noFill/>
          <a:ln/>
        </p:spPr>
        <p:txBody>
          <a:bodyPr wrap="square" lIns="0" tIns="0" rIns="0" bIns="0" rtlCol="0" anchor="t"/>
          <a:lstStyle/>
          <a:p>
            <a:pPr marL="0" indent="0" algn="l">
              <a:lnSpc>
                <a:spcPts val="2850"/>
              </a:lnSpc>
              <a:buNone/>
            </a:pPr>
            <a:r>
              <a:rPr lang="uz-Cyrl-UZ" sz="2400">
                <a:latin typeface="Arial Narrow" panose="020B0606020202030204" pitchFamily="34" charset="0"/>
                <a:ea typeface="Gelasio" pitchFamily="34" charset="-122"/>
                <a:cs typeface="Gelasio" pitchFamily="34" charset="-120"/>
              </a:rPr>
              <a:t>Har bir o‘quvchining shaxsiy maqsadlarini belgilash va ularga erishishda yordam berish.</a:t>
            </a:r>
            <a:endParaRPr lang="uz-Cyrl-UZ" sz="2400">
              <a:latin typeface="Arial Narrow" panose="020B0606020202030204" pitchFamily="34" charset="0"/>
            </a:endParaRPr>
          </a:p>
        </p:txBody>
      </p:sp>
      <p:sp>
        <p:nvSpPr>
          <p:cNvPr id="7" name="Shape 4"/>
          <p:cNvSpPr/>
          <p:nvPr/>
        </p:nvSpPr>
        <p:spPr>
          <a:xfrm>
            <a:off x="5186482" y="4171712"/>
            <a:ext cx="8595003" cy="15240"/>
          </a:xfrm>
          <a:prstGeom prst="roundRect">
            <a:avLst>
              <a:gd name="adj" fmla="val 222843"/>
            </a:avLst>
          </a:prstGeom>
          <a:solidFill>
            <a:srgbClr val="D4CEC3"/>
          </a:solidFill>
          <a:ln/>
        </p:spPr>
      </p:sp>
      <p:pic>
        <p:nvPicPr>
          <p:cNvPr id="8" name="Image 1" descr="preencoded.png"/>
          <p:cNvPicPr>
            <a:picLocks noChangeAspect="1"/>
          </p:cNvPicPr>
          <p:nvPr/>
        </p:nvPicPr>
        <p:blipFill>
          <a:blip r:embed="rId4"/>
          <a:stretch>
            <a:fillRect/>
          </a:stretch>
        </p:blipFill>
        <p:spPr>
          <a:xfrm>
            <a:off x="1901190" y="4215289"/>
            <a:ext cx="4305062" cy="1666756"/>
          </a:xfrm>
          <a:prstGeom prst="rect">
            <a:avLst/>
          </a:prstGeom>
        </p:spPr>
      </p:pic>
      <p:sp>
        <p:nvSpPr>
          <p:cNvPr id="9" name="Text 5"/>
          <p:cNvSpPr/>
          <p:nvPr/>
        </p:nvSpPr>
        <p:spPr>
          <a:xfrm>
            <a:off x="3967877" y="4822269"/>
            <a:ext cx="171450" cy="452795"/>
          </a:xfrm>
          <a:prstGeom prst="rect">
            <a:avLst/>
          </a:prstGeom>
          <a:noFill/>
          <a:ln/>
        </p:spPr>
        <p:txBody>
          <a:bodyPr wrap="none" lIns="0" tIns="0" rIns="0" bIns="0" rtlCol="0" anchor="t"/>
          <a:lstStyle/>
          <a:p>
            <a:pPr marL="0" indent="0" algn="ctr">
              <a:lnSpc>
                <a:spcPts val="3550"/>
              </a:lnSpc>
              <a:buNone/>
            </a:pPr>
            <a:r>
              <a:rPr lang="uz-Cyrl-UZ" sz="2400">
                <a:latin typeface="Arial Narrow" panose="020B0606020202030204" pitchFamily="34" charset="0"/>
                <a:ea typeface="Gelasio Semi Bold" pitchFamily="34" charset="-122"/>
                <a:cs typeface="Gelasio Semi Bold" pitchFamily="34" charset="-120"/>
              </a:rPr>
              <a:t>2</a:t>
            </a:r>
            <a:endParaRPr lang="uz-Cyrl-UZ" sz="2400">
              <a:latin typeface="Arial Narrow" panose="020B0606020202030204" pitchFamily="34" charset="0"/>
            </a:endParaRPr>
          </a:p>
        </p:txBody>
      </p:sp>
      <p:sp>
        <p:nvSpPr>
          <p:cNvPr id="10" name="Text 6"/>
          <p:cNvSpPr/>
          <p:nvPr/>
        </p:nvSpPr>
        <p:spPr>
          <a:xfrm>
            <a:off x="6432590" y="4441627"/>
            <a:ext cx="2829997" cy="353735"/>
          </a:xfrm>
          <a:prstGeom prst="rect">
            <a:avLst/>
          </a:prstGeom>
          <a:noFill/>
          <a:ln/>
        </p:spPr>
        <p:txBody>
          <a:bodyPr wrap="none" lIns="0" tIns="0" rIns="0" bIns="0" rtlCol="0" anchor="t"/>
          <a:lstStyle/>
          <a:p>
            <a:pPr marL="0" indent="0" algn="l">
              <a:lnSpc>
                <a:spcPts val="2750"/>
              </a:lnSpc>
              <a:buNone/>
            </a:pPr>
            <a:r>
              <a:rPr lang="uz-Cyrl-UZ" sz="2400">
                <a:latin typeface="Arial Narrow" panose="020B0606020202030204" pitchFamily="34" charset="0"/>
                <a:ea typeface="Gelasio Semi Bold" pitchFamily="34" charset="-122"/>
                <a:cs typeface="Gelasio Semi Bold" pitchFamily="34" charset="-120"/>
              </a:rPr>
              <a:t>Rivojlanish</a:t>
            </a:r>
            <a:endParaRPr lang="uz-Cyrl-UZ" sz="2400">
              <a:latin typeface="Arial Narrow" panose="020B0606020202030204" pitchFamily="34" charset="0"/>
            </a:endParaRPr>
          </a:p>
        </p:txBody>
      </p:sp>
      <p:sp>
        <p:nvSpPr>
          <p:cNvPr id="11" name="Text 7"/>
          <p:cNvSpPr/>
          <p:nvPr/>
        </p:nvSpPr>
        <p:spPr>
          <a:xfrm>
            <a:off x="6432590" y="4931093"/>
            <a:ext cx="7179112" cy="724614"/>
          </a:xfrm>
          <a:prstGeom prst="rect">
            <a:avLst/>
          </a:prstGeom>
          <a:noFill/>
          <a:ln/>
        </p:spPr>
        <p:txBody>
          <a:bodyPr wrap="square" lIns="0" tIns="0" rIns="0" bIns="0" rtlCol="0" anchor="t"/>
          <a:lstStyle/>
          <a:p>
            <a:pPr marL="0" indent="0" algn="l">
              <a:lnSpc>
                <a:spcPts val="2850"/>
              </a:lnSpc>
              <a:buNone/>
            </a:pPr>
            <a:r>
              <a:rPr lang="uz-Cyrl-UZ" sz="2400">
                <a:latin typeface="Arial Narrow" panose="020B0606020202030204" pitchFamily="34" charset="0"/>
                <a:ea typeface="Gelasio" pitchFamily="34" charset="-122"/>
                <a:cs typeface="Gelasio" pitchFamily="34" charset="-120"/>
              </a:rPr>
              <a:t>O‘quvchilarning bilim va ko‘nikmalarini rivojlantirish uchun imkoniyatlar yaratish.</a:t>
            </a:r>
            <a:endParaRPr lang="uz-Cyrl-UZ" sz="2400">
              <a:latin typeface="Arial Narrow" panose="020B0606020202030204" pitchFamily="34" charset="0"/>
            </a:endParaRPr>
          </a:p>
        </p:txBody>
      </p:sp>
      <p:sp>
        <p:nvSpPr>
          <p:cNvPr id="12" name="Shape 8"/>
          <p:cNvSpPr/>
          <p:nvPr/>
        </p:nvSpPr>
        <p:spPr>
          <a:xfrm>
            <a:off x="6262807" y="5895023"/>
            <a:ext cx="7518678" cy="15240"/>
          </a:xfrm>
          <a:prstGeom prst="roundRect">
            <a:avLst>
              <a:gd name="adj" fmla="val 222843"/>
            </a:avLst>
          </a:prstGeom>
          <a:solidFill>
            <a:srgbClr val="D4CEC3"/>
          </a:solidFill>
          <a:ln/>
        </p:spPr>
      </p:sp>
      <p:pic>
        <p:nvPicPr>
          <p:cNvPr id="13" name="Image 2" descr="preencoded.png"/>
          <p:cNvPicPr>
            <a:picLocks noChangeAspect="1"/>
          </p:cNvPicPr>
          <p:nvPr/>
        </p:nvPicPr>
        <p:blipFill>
          <a:blip r:embed="rId5"/>
          <a:stretch>
            <a:fillRect/>
          </a:stretch>
        </p:blipFill>
        <p:spPr>
          <a:xfrm>
            <a:off x="824865" y="5938599"/>
            <a:ext cx="6457593" cy="1666756"/>
          </a:xfrm>
          <a:prstGeom prst="rect">
            <a:avLst/>
          </a:prstGeom>
        </p:spPr>
      </p:pic>
      <p:sp>
        <p:nvSpPr>
          <p:cNvPr id="14" name="Text 9"/>
          <p:cNvSpPr/>
          <p:nvPr/>
        </p:nvSpPr>
        <p:spPr>
          <a:xfrm>
            <a:off x="3968353" y="6545580"/>
            <a:ext cx="170497" cy="452795"/>
          </a:xfrm>
          <a:prstGeom prst="rect">
            <a:avLst/>
          </a:prstGeom>
          <a:noFill/>
          <a:ln/>
        </p:spPr>
        <p:txBody>
          <a:bodyPr wrap="none" lIns="0" tIns="0" rIns="0" bIns="0" rtlCol="0" anchor="t"/>
          <a:lstStyle/>
          <a:p>
            <a:pPr marL="0" indent="0" algn="ctr">
              <a:lnSpc>
                <a:spcPts val="3550"/>
              </a:lnSpc>
              <a:buNone/>
            </a:pPr>
            <a:r>
              <a:rPr lang="uz-Cyrl-UZ" sz="2400">
                <a:latin typeface="Arial Narrow" panose="020B0606020202030204" pitchFamily="34" charset="0"/>
                <a:ea typeface="Gelasio Semi Bold" pitchFamily="34" charset="-122"/>
                <a:cs typeface="Gelasio Semi Bold" pitchFamily="34" charset="-120"/>
              </a:rPr>
              <a:t>3</a:t>
            </a:r>
            <a:endParaRPr lang="uz-Cyrl-UZ" sz="2400">
              <a:latin typeface="Arial Narrow" panose="020B0606020202030204" pitchFamily="34" charset="0"/>
            </a:endParaRPr>
          </a:p>
        </p:txBody>
      </p:sp>
      <p:sp>
        <p:nvSpPr>
          <p:cNvPr id="15" name="Text 10"/>
          <p:cNvSpPr/>
          <p:nvPr/>
        </p:nvSpPr>
        <p:spPr>
          <a:xfrm>
            <a:off x="7508796" y="6164937"/>
            <a:ext cx="2829997" cy="353735"/>
          </a:xfrm>
          <a:prstGeom prst="rect">
            <a:avLst/>
          </a:prstGeom>
          <a:noFill/>
          <a:ln/>
        </p:spPr>
        <p:txBody>
          <a:bodyPr wrap="none" lIns="0" tIns="0" rIns="0" bIns="0" rtlCol="0" anchor="t"/>
          <a:lstStyle/>
          <a:p>
            <a:pPr marL="0" indent="0" algn="l">
              <a:lnSpc>
                <a:spcPts val="2750"/>
              </a:lnSpc>
              <a:buNone/>
            </a:pPr>
            <a:r>
              <a:rPr lang="uz-Cyrl-UZ" sz="2400">
                <a:latin typeface="Arial Narrow" panose="020B0606020202030204" pitchFamily="34" charset="0"/>
                <a:ea typeface="Gelasio Semi Bold" pitchFamily="34" charset="-122"/>
                <a:cs typeface="Gelasio Semi Bold" pitchFamily="34" charset="-120"/>
              </a:rPr>
              <a:t>Rag‘bat</a:t>
            </a:r>
            <a:endParaRPr lang="uz-Cyrl-UZ" sz="2400">
              <a:latin typeface="Arial Narrow" panose="020B0606020202030204" pitchFamily="34" charset="0"/>
            </a:endParaRPr>
          </a:p>
        </p:txBody>
      </p:sp>
      <p:sp>
        <p:nvSpPr>
          <p:cNvPr id="16" name="Text 11"/>
          <p:cNvSpPr/>
          <p:nvPr/>
        </p:nvSpPr>
        <p:spPr>
          <a:xfrm>
            <a:off x="7508796" y="6654403"/>
            <a:ext cx="6102906" cy="724614"/>
          </a:xfrm>
          <a:prstGeom prst="rect">
            <a:avLst/>
          </a:prstGeom>
          <a:noFill/>
          <a:ln/>
        </p:spPr>
        <p:txBody>
          <a:bodyPr wrap="square" lIns="0" tIns="0" rIns="0" bIns="0" rtlCol="0" anchor="t"/>
          <a:lstStyle/>
          <a:p>
            <a:pPr marL="0" indent="0" algn="l">
              <a:lnSpc>
                <a:spcPts val="2850"/>
              </a:lnSpc>
              <a:buNone/>
            </a:pPr>
            <a:r>
              <a:rPr lang="uz-Cyrl-UZ" sz="2400">
                <a:latin typeface="Arial Narrow" panose="020B0606020202030204" pitchFamily="34" charset="0"/>
                <a:ea typeface="Gelasio" pitchFamily="34" charset="-122"/>
                <a:cs typeface="Gelasio" pitchFamily="34" charset="-120"/>
              </a:rPr>
              <a:t>O‘quvchilarni muvaffaqiyatlari uchun rag‘batlantirish, ularni qo‘llab-quvvatlash.</a:t>
            </a:r>
            <a:endParaRPr lang="uz-Cyrl-UZ" sz="2400">
              <a:latin typeface="Arial Narrow" panose="020B0606020202030204" pitchFamily="34" charset="0"/>
            </a:endParaRPr>
          </a:p>
        </p:txBody>
      </p:sp>
      <p:pic>
        <p:nvPicPr>
          <p:cNvPr id="17" name="Graphic 2">
            <a:extLst>
              <a:ext uri="{FF2B5EF4-FFF2-40B4-BE49-F238E27FC236}">
                <a16:creationId xmlns:a16="http://schemas.microsoft.com/office/drawing/2014/main" id="{D3FFF9E1-B370-4D0C-8FB1-8AF43FDE6F2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0" y="-22535"/>
            <a:ext cx="14630400" cy="1103086"/>
          </a:xfrm>
          <a:prstGeom prst="rect">
            <a:avLst/>
          </a:prstGeom>
        </p:spPr>
      </p:pic>
      <p:pic>
        <p:nvPicPr>
          <p:cNvPr id="18" name="Рисунок 17">
            <a:extLst>
              <a:ext uri="{FF2B5EF4-FFF2-40B4-BE49-F238E27FC236}">
                <a16:creationId xmlns:a16="http://schemas.microsoft.com/office/drawing/2014/main" id="{6851574A-4701-4A90-BA5E-C3EB02A10AE0}"/>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9" name="Рисунок 18">
            <a:extLst>
              <a:ext uri="{FF2B5EF4-FFF2-40B4-BE49-F238E27FC236}">
                <a16:creationId xmlns:a16="http://schemas.microsoft.com/office/drawing/2014/main" id="{A8209B84-4CDD-4490-98FF-971C6F50F3C1}"/>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793790" y="1634133"/>
            <a:ext cx="13042821" cy="1417558"/>
          </a:xfrm>
          <a:prstGeom prst="rect">
            <a:avLst/>
          </a:prstGeom>
          <a:noFill/>
          <a:ln/>
        </p:spPr>
        <p:txBody>
          <a:bodyPr wrap="square" lIns="0" tIns="0" rIns="0" bIns="0" rtlCol="0" anchor="t"/>
          <a:lstStyle/>
          <a:p>
            <a:pPr marL="0" indent="0">
              <a:lnSpc>
                <a:spcPts val="5550"/>
              </a:lnSpc>
              <a:buNone/>
            </a:pPr>
            <a:r>
              <a:rPr lang="uz-Cyrl-UZ" sz="4114" b="1" dirty="0">
                <a:latin typeface="Arial Narrow" panose="020B0606020202030204" pitchFamily="34" charset="0"/>
              </a:rPr>
              <a:t>Kimyo to‘garagining uzoq yillar davomida ishlashini ta'minlash</a:t>
            </a:r>
          </a:p>
        </p:txBody>
      </p:sp>
      <p:sp>
        <p:nvSpPr>
          <p:cNvPr id="3" name="Shape 1"/>
          <p:cNvSpPr/>
          <p:nvPr/>
        </p:nvSpPr>
        <p:spPr>
          <a:xfrm>
            <a:off x="793790" y="3505319"/>
            <a:ext cx="3260646" cy="1306949"/>
          </a:xfrm>
          <a:prstGeom prst="roundRect">
            <a:avLst>
              <a:gd name="adj" fmla="val 2603"/>
            </a:avLst>
          </a:prstGeom>
          <a:solidFill>
            <a:srgbClr val="EEE8DD"/>
          </a:solidFill>
          <a:ln/>
        </p:spPr>
      </p:sp>
      <p:sp>
        <p:nvSpPr>
          <p:cNvPr id="4" name="Text 2"/>
          <p:cNvSpPr/>
          <p:nvPr/>
        </p:nvSpPr>
        <p:spPr>
          <a:xfrm>
            <a:off x="1020604" y="3932039"/>
            <a:ext cx="133707" cy="453509"/>
          </a:xfrm>
          <a:prstGeom prst="rect">
            <a:avLst/>
          </a:prstGeom>
          <a:noFill/>
          <a:ln/>
        </p:spPr>
        <p:txBody>
          <a:bodyPr wrap="none" lIns="0" tIns="0" rIns="0" bIns="0" rtlCol="0" anchor="t"/>
          <a:lstStyle/>
          <a:p>
            <a:pPr marL="0" indent="0" algn="ctr">
              <a:lnSpc>
                <a:spcPts val="3550"/>
              </a:lnSpc>
              <a:buNone/>
            </a:pPr>
            <a:r>
              <a:rPr lang="uz-Cyrl-UZ" sz="2400">
                <a:latin typeface="Arial Narrow" panose="020B0606020202030204" pitchFamily="34" charset="0"/>
                <a:ea typeface="Gelasio Semi Bold" pitchFamily="34" charset="-122"/>
                <a:cs typeface="Gelasio Semi Bold" pitchFamily="34" charset="-120"/>
              </a:rPr>
              <a:t>1</a:t>
            </a:r>
            <a:endParaRPr lang="uz-Cyrl-UZ" sz="2400">
              <a:latin typeface="Arial Narrow" panose="020B0606020202030204" pitchFamily="34" charset="0"/>
            </a:endParaRPr>
          </a:p>
        </p:txBody>
      </p:sp>
      <p:sp>
        <p:nvSpPr>
          <p:cNvPr id="5" name="Text 3"/>
          <p:cNvSpPr/>
          <p:nvPr/>
        </p:nvSpPr>
        <p:spPr>
          <a:xfrm>
            <a:off x="4281249" y="3732133"/>
            <a:ext cx="2835235" cy="354330"/>
          </a:xfrm>
          <a:prstGeom prst="rect">
            <a:avLst/>
          </a:prstGeom>
          <a:noFill/>
          <a:ln/>
        </p:spPr>
        <p:txBody>
          <a:bodyPr wrap="none" lIns="0" tIns="0" rIns="0" bIns="0" rtlCol="0" anchor="t"/>
          <a:lstStyle/>
          <a:p>
            <a:pPr marL="0" indent="0" algn="l">
              <a:lnSpc>
                <a:spcPts val="2750"/>
              </a:lnSpc>
              <a:buNone/>
            </a:pPr>
            <a:r>
              <a:rPr lang="uz-Cyrl-UZ" sz="2400">
                <a:latin typeface="Arial Narrow" panose="020B0606020202030204" pitchFamily="34" charset="0"/>
                <a:ea typeface="Gelasio Semi Bold" pitchFamily="34" charset="-122"/>
                <a:cs typeface="Gelasio Semi Bold" pitchFamily="34" charset="-120"/>
              </a:rPr>
              <a:t>Yangi</a:t>
            </a:r>
            <a:endParaRPr lang="uz-Cyrl-UZ" sz="2400">
              <a:latin typeface="Arial Narrow" panose="020B0606020202030204" pitchFamily="34" charset="0"/>
            </a:endParaRPr>
          </a:p>
        </p:txBody>
      </p:sp>
      <p:sp>
        <p:nvSpPr>
          <p:cNvPr id="6" name="Text 4"/>
          <p:cNvSpPr/>
          <p:nvPr/>
        </p:nvSpPr>
        <p:spPr>
          <a:xfrm>
            <a:off x="4281249" y="4222552"/>
            <a:ext cx="7879437" cy="362903"/>
          </a:xfrm>
          <a:prstGeom prst="rect">
            <a:avLst/>
          </a:prstGeom>
          <a:noFill/>
          <a:ln/>
        </p:spPr>
        <p:txBody>
          <a:bodyPr wrap="none" lIns="0" tIns="0" rIns="0" bIns="0" rtlCol="0" anchor="t"/>
          <a:lstStyle/>
          <a:p>
            <a:pPr>
              <a:lnSpc>
                <a:spcPts val="2850"/>
              </a:lnSpc>
            </a:pPr>
            <a:r>
              <a:rPr lang="uz-Cyrl-UZ" sz="2400" dirty="0">
                <a:latin typeface="Arial Narrow" panose="020B0606020202030204" pitchFamily="34" charset="0"/>
                <a:ea typeface="Gelasio" pitchFamily="34" charset="-122"/>
                <a:cs typeface="Gelasio" pitchFamily="34" charset="-120"/>
              </a:rPr>
              <a:t>Har yili yangi </a:t>
            </a:r>
            <a:r>
              <a:rPr lang="uz-Cyrl-UZ" sz="2400" dirty="0">
                <a:latin typeface="Arial Narrow" panose="020B0606020202030204" pitchFamily="34" charset="0"/>
                <a:ea typeface="Gelasio" pitchFamily="34" charset="-122"/>
              </a:rPr>
              <a:t>guruh a</a:t>
            </a:r>
            <a:r>
              <a:rPr lang="uz-Latn-UZ" sz="2400" dirty="0">
                <a:latin typeface="Arial Narrow" panose="020B0606020202030204" pitchFamily="34" charset="0"/>
                <a:ea typeface="Gelasio" pitchFamily="34" charset="-122"/>
              </a:rPr>
              <a:t>’</a:t>
            </a:r>
            <a:r>
              <a:rPr lang="uz-Cyrl-UZ" sz="2400" dirty="0">
                <a:latin typeface="Arial Narrow" panose="020B0606020202030204" pitchFamily="34" charset="0"/>
                <a:ea typeface="Gelasio" pitchFamily="34" charset="-122"/>
              </a:rPr>
              <a:t>zolarini </a:t>
            </a:r>
            <a:r>
              <a:rPr lang="uz-Cyrl-UZ" sz="2400" dirty="0">
                <a:latin typeface="Arial Narrow" panose="020B0606020202030204" pitchFamily="34" charset="0"/>
                <a:ea typeface="Gelasio" pitchFamily="34" charset="-122"/>
                <a:cs typeface="Gelasio" pitchFamily="34" charset="-120"/>
              </a:rPr>
              <a:t>jalb qilish, to‘garakni doimiy ravishda yangilash.</a:t>
            </a:r>
            <a:endParaRPr lang="uz-Cyrl-UZ" sz="2400" dirty="0">
              <a:latin typeface="Arial Narrow" panose="020B0606020202030204" pitchFamily="34" charset="0"/>
            </a:endParaRPr>
          </a:p>
        </p:txBody>
      </p:sp>
      <p:sp>
        <p:nvSpPr>
          <p:cNvPr id="7" name="Shape 5"/>
          <p:cNvSpPr/>
          <p:nvPr/>
        </p:nvSpPr>
        <p:spPr>
          <a:xfrm>
            <a:off x="4167783" y="4797028"/>
            <a:ext cx="9555480" cy="15240"/>
          </a:xfrm>
          <a:prstGeom prst="roundRect">
            <a:avLst>
              <a:gd name="adj" fmla="val 223256"/>
            </a:avLst>
          </a:prstGeom>
          <a:solidFill>
            <a:srgbClr val="D4CEC3"/>
          </a:solidFill>
          <a:ln/>
        </p:spPr>
      </p:sp>
      <p:sp>
        <p:nvSpPr>
          <p:cNvPr id="8" name="Shape 6"/>
          <p:cNvSpPr/>
          <p:nvPr/>
        </p:nvSpPr>
        <p:spPr>
          <a:xfrm>
            <a:off x="793790" y="4925616"/>
            <a:ext cx="6521410" cy="1669852"/>
          </a:xfrm>
          <a:prstGeom prst="roundRect">
            <a:avLst>
              <a:gd name="adj" fmla="val 2038"/>
            </a:avLst>
          </a:prstGeom>
          <a:solidFill>
            <a:srgbClr val="EEE8DD"/>
          </a:solidFill>
          <a:ln/>
        </p:spPr>
      </p:sp>
      <p:sp>
        <p:nvSpPr>
          <p:cNvPr id="9" name="Text 7"/>
          <p:cNvSpPr/>
          <p:nvPr/>
        </p:nvSpPr>
        <p:spPr>
          <a:xfrm>
            <a:off x="1020604" y="5533787"/>
            <a:ext cx="171807" cy="453509"/>
          </a:xfrm>
          <a:prstGeom prst="rect">
            <a:avLst/>
          </a:prstGeom>
          <a:noFill/>
          <a:ln/>
        </p:spPr>
        <p:txBody>
          <a:bodyPr wrap="none" lIns="0" tIns="0" rIns="0" bIns="0" rtlCol="0" anchor="t"/>
          <a:lstStyle/>
          <a:p>
            <a:pPr marL="0" indent="0" algn="ctr">
              <a:lnSpc>
                <a:spcPts val="3550"/>
              </a:lnSpc>
              <a:buNone/>
            </a:pPr>
            <a:r>
              <a:rPr lang="uz-Cyrl-UZ" sz="2400">
                <a:latin typeface="Arial Narrow" panose="020B0606020202030204" pitchFamily="34" charset="0"/>
                <a:ea typeface="Gelasio Semi Bold" pitchFamily="34" charset="-122"/>
                <a:cs typeface="Gelasio Semi Bold" pitchFamily="34" charset="-120"/>
              </a:rPr>
              <a:t>2</a:t>
            </a:r>
            <a:endParaRPr lang="uz-Cyrl-UZ" sz="2400">
              <a:latin typeface="Arial Narrow" panose="020B0606020202030204" pitchFamily="34" charset="0"/>
            </a:endParaRPr>
          </a:p>
        </p:txBody>
      </p:sp>
      <p:sp>
        <p:nvSpPr>
          <p:cNvPr id="10" name="Text 8"/>
          <p:cNvSpPr/>
          <p:nvPr/>
        </p:nvSpPr>
        <p:spPr>
          <a:xfrm>
            <a:off x="7542014" y="5152430"/>
            <a:ext cx="2835235" cy="354330"/>
          </a:xfrm>
          <a:prstGeom prst="rect">
            <a:avLst/>
          </a:prstGeom>
          <a:noFill/>
          <a:ln/>
        </p:spPr>
        <p:txBody>
          <a:bodyPr wrap="none" lIns="0" tIns="0" rIns="0" bIns="0" rtlCol="0" anchor="t"/>
          <a:lstStyle/>
          <a:p>
            <a:pPr>
              <a:lnSpc>
                <a:spcPts val="2750"/>
              </a:lnSpc>
            </a:pPr>
            <a:r>
              <a:rPr lang="uz-Cyrl-UZ" sz="2400" dirty="0">
                <a:latin typeface="Arial Narrow" panose="020B0606020202030204" pitchFamily="34" charset="0"/>
                <a:ea typeface="Gelasio Semi Bold" pitchFamily="34" charset="-122"/>
                <a:cs typeface="Gelasio Semi Bold" pitchFamily="34" charset="-120"/>
              </a:rPr>
              <a:t>An</a:t>
            </a:r>
            <a:r>
              <a:rPr lang="uz-Latn-UZ" sz="2400" dirty="0">
                <a:latin typeface="Arial Narrow" panose="020B0606020202030204" pitchFamily="34" charset="0"/>
                <a:ea typeface="Gelasio" pitchFamily="34" charset="-122"/>
              </a:rPr>
              <a:t>’</a:t>
            </a:r>
            <a:r>
              <a:rPr lang="uz-Cyrl-UZ" sz="2400" dirty="0">
                <a:latin typeface="Arial Narrow" panose="020B0606020202030204" pitchFamily="34" charset="0"/>
                <a:ea typeface="Gelasio" pitchFamily="34" charset="-122"/>
              </a:rPr>
              <a:t>ana</a:t>
            </a:r>
          </a:p>
        </p:txBody>
      </p:sp>
      <p:sp>
        <p:nvSpPr>
          <p:cNvPr id="11" name="Text 9"/>
          <p:cNvSpPr/>
          <p:nvPr/>
        </p:nvSpPr>
        <p:spPr>
          <a:xfrm>
            <a:off x="7542014" y="5642848"/>
            <a:ext cx="6067782" cy="725805"/>
          </a:xfrm>
          <a:prstGeom prst="rect">
            <a:avLst/>
          </a:prstGeom>
          <a:noFill/>
          <a:ln/>
        </p:spPr>
        <p:txBody>
          <a:bodyPr wrap="square" lIns="0" tIns="0" rIns="0" bIns="0" rtlCol="0" anchor="t"/>
          <a:lstStyle/>
          <a:p>
            <a:pPr marL="0" indent="0" algn="l">
              <a:lnSpc>
                <a:spcPts val="2850"/>
              </a:lnSpc>
              <a:buNone/>
            </a:pPr>
            <a:r>
              <a:rPr lang="uz-Cyrl-UZ" sz="2400">
                <a:latin typeface="Arial Narrow" panose="020B0606020202030204" pitchFamily="34" charset="0"/>
                <a:ea typeface="Gelasio" pitchFamily="34" charset="-122"/>
                <a:cs typeface="Gelasio" pitchFamily="34" charset="-120"/>
              </a:rPr>
              <a:t>Kimyo to‘garagini qiziqarli va jozibador holga keltirish, o‘quvchilar uchun an'anaviy holga aylantirish.</a:t>
            </a:r>
            <a:endParaRPr lang="uz-Cyrl-UZ" sz="2400">
              <a:latin typeface="Arial Narrow" panose="020B0606020202030204" pitchFamily="34" charset="0"/>
            </a:endParaRPr>
          </a:p>
        </p:txBody>
      </p:sp>
      <p:pic>
        <p:nvPicPr>
          <p:cNvPr id="12" name="Graphic 2">
            <a:extLst>
              <a:ext uri="{FF2B5EF4-FFF2-40B4-BE49-F238E27FC236}">
                <a16:creationId xmlns:a16="http://schemas.microsoft.com/office/drawing/2014/main" id="{ABFA6B8F-10C8-4381-8098-398E54CBBB6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22535"/>
            <a:ext cx="14630400" cy="1103086"/>
          </a:xfrm>
          <a:prstGeom prst="rect">
            <a:avLst/>
          </a:prstGeom>
        </p:spPr>
      </p:pic>
      <p:pic>
        <p:nvPicPr>
          <p:cNvPr id="13" name="Рисунок 12">
            <a:extLst>
              <a:ext uri="{FF2B5EF4-FFF2-40B4-BE49-F238E27FC236}">
                <a16:creationId xmlns:a16="http://schemas.microsoft.com/office/drawing/2014/main" id="{3AB1C313-6096-4FD7-B2DF-57F86BD051FE}"/>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4" name="Рисунок 13">
            <a:extLst>
              <a:ext uri="{FF2B5EF4-FFF2-40B4-BE49-F238E27FC236}">
                <a16:creationId xmlns:a16="http://schemas.microsoft.com/office/drawing/2014/main" id="{3F9E07AE-9DD9-4BFD-A65F-18242A76C6F0}"/>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93790" y="2184083"/>
            <a:ext cx="7556421" cy="1417558"/>
          </a:xfrm>
          <a:prstGeom prst="rect">
            <a:avLst/>
          </a:prstGeom>
          <a:noFill/>
          <a:ln/>
        </p:spPr>
        <p:txBody>
          <a:bodyPr wrap="square" lIns="0" tIns="0" rIns="0" bIns="0" rtlCol="0" anchor="t"/>
          <a:lstStyle/>
          <a:p>
            <a:pPr>
              <a:lnSpc>
                <a:spcPts val="5550"/>
              </a:lnSpc>
            </a:pPr>
            <a:r>
              <a:rPr lang="uz-Cyrl-UZ" sz="4114" b="1" dirty="0">
                <a:latin typeface="Arial Narrow" panose="020B0606020202030204" pitchFamily="34" charset="0"/>
              </a:rPr>
              <a:t>Kimyo darslarini qiziqarli qilish</a:t>
            </a:r>
          </a:p>
        </p:txBody>
      </p:sp>
      <p:sp>
        <p:nvSpPr>
          <p:cNvPr id="4" name="Text 1"/>
          <p:cNvSpPr/>
          <p:nvPr/>
        </p:nvSpPr>
        <p:spPr>
          <a:xfrm>
            <a:off x="793790" y="3941802"/>
            <a:ext cx="7556421" cy="1451610"/>
          </a:xfrm>
          <a:prstGeom prst="rect">
            <a:avLst/>
          </a:prstGeom>
          <a:noFill/>
          <a:ln/>
        </p:spPr>
        <p:txBody>
          <a:bodyPr wrap="square" lIns="0" tIns="0" rIns="0" bIns="0" rtlCol="0" anchor="t"/>
          <a:lstStyle/>
          <a:p>
            <a:pPr marL="0" indent="0" algn="just">
              <a:buNone/>
            </a:pPr>
            <a:r>
              <a:rPr lang="en-US" sz="3200" kern="0" spc="-36" dirty="0">
                <a:solidFill>
                  <a:srgbClr val="2B2E3C"/>
                </a:solidFill>
                <a:latin typeface="Arial Narrow" panose="020B0606020202030204" pitchFamily="34" charset="0"/>
                <a:ea typeface="Open Sans" pitchFamily="34" charset="-122"/>
                <a:cs typeface="Open Sans" pitchFamily="34" charset="-120"/>
              </a:rPr>
              <a:t>Kimyo darslarini qiziqarli qilish, o‘quvchilar bilimini mustahkamlash va ilmiy tadqiqotlarga bo‘lgan qiziqishini oshirish uchun turli xil usullar mavjud. Ushbu taqdimotda kimyo darslarida o‘quvchilarning qiziqishini oshirishga yordam beradigan amaliy usullar va metodlarni ko‘rib chiqamiz.</a:t>
            </a:r>
            <a:endParaRPr lang="en-US" sz="3200" dirty="0">
              <a:latin typeface="Arial Narrow" panose="020B0606020202030204"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793790" y="2358509"/>
            <a:ext cx="5670590" cy="708779"/>
          </a:xfrm>
          <a:prstGeom prst="rect">
            <a:avLst/>
          </a:prstGeom>
          <a:noFill/>
          <a:ln/>
        </p:spPr>
        <p:txBody>
          <a:bodyPr wrap="none" lIns="0" tIns="0" rIns="0" bIns="0" rtlCol="0" anchor="t"/>
          <a:lstStyle/>
          <a:p>
            <a:pPr indent="0">
              <a:lnSpc>
                <a:spcPts val="5550"/>
              </a:lnSpc>
              <a:buNone/>
            </a:pPr>
            <a:r>
              <a:rPr lang="en-US" sz="4114" b="1" dirty="0">
                <a:latin typeface="Arial Narrow" panose="020B0606020202030204" pitchFamily="34" charset="0"/>
              </a:rPr>
              <a:t>Kimyo viktorinalari</a:t>
            </a:r>
          </a:p>
        </p:txBody>
      </p:sp>
      <p:sp>
        <p:nvSpPr>
          <p:cNvPr id="3" name="Text 1"/>
          <p:cNvSpPr/>
          <p:nvPr/>
        </p:nvSpPr>
        <p:spPr>
          <a:xfrm>
            <a:off x="793790" y="3634264"/>
            <a:ext cx="2835235" cy="354330"/>
          </a:xfrm>
          <a:prstGeom prst="rect">
            <a:avLst/>
          </a:prstGeom>
          <a:noFill/>
          <a:ln/>
        </p:spPr>
        <p:txBody>
          <a:bodyPr wrap="none" lIns="0" tIns="0" rIns="0" bIns="0" rtlCol="0" anchor="t"/>
          <a:lstStyle/>
          <a:p>
            <a:pPr marL="0" indent="0" algn="just">
              <a:buNone/>
            </a:pPr>
            <a:r>
              <a:rPr lang="uz-Cyrl-UZ" sz="2400" kern="0" spc="-67" dirty="0">
                <a:solidFill>
                  <a:srgbClr val="2C3F42"/>
                </a:solidFill>
                <a:latin typeface="Arial Narrow" panose="020B0606020202030204" pitchFamily="34" charset="0"/>
                <a:ea typeface="Bitter Medium" pitchFamily="34" charset="-122"/>
                <a:cs typeface="Bitter Medium" pitchFamily="34" charset="-120"/>
              </a:rPr>
              <a:t>Maqsad</a:t>
            </a:r>
            <a:endParaRPr lang="uz-Cyrl-UZ" sz="2400" dirty="0">
              <a:latin typeface="Arial Narrow" panose="020B0606020202030204" pitchFamily="34" charset="0"/>
            </a:endParaRPr>
          </a:p>
        </p:txBody>
      </p:sp>
      <p:sp>
        <p:nvSpPr>
          <p:cNvPr id="4" name="Text 2"/>
          <p:cNvSpPr/>
          <p:nvPr/>
        </p:nvSpPr>
        <p:spPr>
          <a:xfrm>
            <a:off x="793790" y="4215408"/>
            <a:ext cx="6244709" cy="1451610"/>
          </a:xfrm>
          <a:prstGeom prst="rect">
            <a:avLst/>
          </a:prstGeom>
          <a:noFill/>
          <a:ln/>
        </p:spPr>
        <p:txBody>
          <a:bodyPr wrap="square" lIns="0" tIns="0" rIns="0" bIns="0" rtlCol="0" anchor="t"/>
          <a:lstStyle/>
          <a:p>
            <a:pPr marL="0" indent="0" algn="just">
              <a:buNone/>
            </a:pPr>
            <a:r>
              <a:rPr lang="uz-Cyrl-UZ" sz="2400" kern="0" spc="-36" dirty="0">
                <a:solidFill>
                  <a:srgbClr val="2B2E3C"/>
                </a:solidFill>
                <a:latin typeface="Arial Narrow" panose="020B0606020202030204" pitchFamily="34" charset="0"/>
                <a:ea typeface="Open Sans" pitchFamily="34" charset="-122"/>
                <a:cs typeface="Open Sans" pitchFamily="34" charset="-120"/>
              </a:rPr>
              <a:t>Kimyo viktorinalari o‘quvchilarning bilimlarini mustahkamlash, fikrlash qobiliyatini rivojlantirish, jamoaviy ishlashga o‘rgatish va darslarni yanada qiziqarli qilishga yordam beradi.</a:t>
            </a:r>
            <a:endParaRPr lang="uz-Cyrl-UZ" sz="2400" dirty="0">
              <a:latin typeface="Arial Narrow" panose="020B0606020202030204" pitchFamily="34" charset="0"/>
            </a:endParaRPr>
          </a:p>
        </p:txBody>
      </p:sp>
      <p:sp>
        <p:nvSpPr>
          <p:cNvPr id="5" name="Text 3"/>
          <p:cNvSpPr/>
          <p:nvPr/>
        </p:nvSpPr>
        <p:spPr>
          <a:xfrm>
            <a:off x="7599521" y="3634264"/>
            <a:ext cx="2835235" cy="354330"/>
          </a:xfrm>
          <a:prstGeom prst="rect">
            <a:avLst/>
          </a:prstGeom>
          <a:noFill/>
          <a:ln/>
        </p:spPr>
        <p:txBody>
          <a:bodyPr wrap="none" lIns="0" tIns="0" rIns="0" bIns="0" rtlCol="0" anchor="t"/>
          <a:lstStyle/>
          <a:p>
            <a:pPr marL="0" indent="0" algn="just">
              <a:buNone/>
            </a:pPr>
            <a:r>
              <a:rPr lang="uz-Cyrl-UZ" sz="2400" kern="0" spc="-67" dirty="0">
                <a:solidFill>
                  <a:srgbClr val="2C3F42"/>
                </a:solidFill>
                <a:latin typeface="Arial Narrow" panose="020B0606020202030204" pitchFamily="34" charset="0"/>
                <a:ea typeface="Bitter Medium" pitchFamily="34" charset="-122"/>
                <a:cs typeface="Bitter Medium" pitchFamily="34" charset="-120"/>
              </a:rPr>
              <a:t>Tashkil</a:t>
            </a:r>
            <a:r>
              <a:rPr lang="en-US" sz="2400" kern="0" spc="-67" dirty="0">
                <a:solidFill>
                  <a:srgbClr val="2C3F42"/>
                </a:solidFill>
                <a:latin typeface="Arial Narrow" panose="020B0606020202030204" pitchFamily="34" charset="0"/>
                <a:ea typeface="Bitter Medium" pitchFamily="34" charset="-122"/>
                <a:cs typeface="Bitter Medium" pitchFamily="34" charset="-120"/>
              </a:rPr>
              <a:t> e</a:t>
            </a:r>
            <a:r>
              <a:rPr lang="uz-Cyrl-UZ" sz="2400" kern="0" spc="-67" dirty="0">
                <a:solidFill>
                  <a:srgbClr val="2C3F42"/>
                </a:solidFill>
                <a:latin typeface="Arial Narrow" panose="020B0606020202030204" pitchFamily="34" charset="0"/>
                <a:ea typeface="Bitter Medium" pitchFamily="34" charset="-122"/>
                <a:cs typeface="Bitter Medium" pitchFamily="34" charset="-120"/>
              </a:rPr>
              <a:t>t</a:t>
            </a:r>
            <a:r>
              <a:rPr lang="en-US" sz="2400" kern="0" spc="-67" dirty="0">
                <a:solidFill>
                  <a:srgbClr val="2C3F42"/>
                </a:solidFill>
                <a:latin typeface="Arial Narrow" panose="020B0606020202030204" pitchFamily="34" charset="0"/>
                <a:ea typeface="Bitter Medium" pitchFamily="34" charset="-122"/>
                <a:cs typeface="Bitter Medium" pitchFamily="34" charset="-120"/>
              </a:rPr>
              <a:t>ish</a:t>
            </a:r>
            <a:endParaRPr lang="uz-Cyrl-UZ" sz="2400" dirty="0">
              <a:latin typeface="Arial Narrow" panose="020B0606020202030204" pitchFamily="34" charset="0"/>
            </a:endParaRPr>
          </a:p>
        </p:txBody>
      </p:sp>
      <p:sp>
        <p:nvSpPr>
          <p:cNvPr id="6" name="Text 4"/>
          <p:cNvSpPr/>
          <p:nvPr/>
        </p:nvSpPr>
        <p:spPr>
          <a:xfrm>
            <a:off x="7599521" y="4215408"/>
            <a:ext cx="6244709" cy="1088708"/>
          </a:xfrm>
          <a:prstGeom prst="rect">
            <a:avLst/>
          </a:prstGeom>
          <a:noFill/>
          <a:ln/>
        </p:spPr>
        <p:txBody>
          <a:bodyPr wrap="square" lIns="0" tIns="0" rIns="0" bIns="0" rtlCol="0" anchor="t"/>
          <a:lstStyle/>
          <a:p>
            <a:pPr marL="0" indent="0" algn="just">
              <a:buNone/>
            </a:pPr>
            <a:r>
              <a:rPr lang="uz-Cyrl-UZ" sz="2400" kern="0" spc="-36" dirty="0">
                <a:solidFill>
                  <a:srgbClr val="2B2E3C"/>
                </a:solidFill>
                <a:latin typeface="Arial Narrow" panose="020B0606020202030204" pitchFamily="34" charset="0"/>
                <a:ea typeface="Open Sans" pitchFamily="34" charset="-122"/>
                <a:cs typeface="Open Sans" pitchFamily="34" charset="-120"/>
              </a:rPr>
              <a:t>Viktorinalarni tashkil etishda mavzu, savol turlari, vaqt chegarasi, jamoalar soni va g‘oliblarni aniqlash mezonlari muhim ahamiyatga ega.</a:t>
            </a:r>
            <a:endParaRPr lang="uz-Cyrl-UZ" sz="2400" dirty="0">
              <a:latin typeface="Arial Narrow" panose="020B0606020202030204" pitchFamily="34" charset="0"/>
            </a:endParaRPr>
          </a:p>
        </p:txBody>
      </p:sp>
      <p:pic>
        <p:nvPicPr>
          <p:cNvPr id="7" name="Graphic 2">
            <a:extLst>
              <a:ext uri="{FF2B5EF4-FFF2-40B4-BE49-F238E27FC236}">
                <a16:creationId xmlns:a16="http://schemas.microsoft.com/office/drawing/2014/main" id="{8F6A71BA-7034-4947-BE23-8A1AAD86D03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22535"/>
            <a:ext cx="14630400" cy="1103086"/>
          </a:xfrm>
          <a:prstGeom prst="rect">
            <a:avLst/>
          </a:prstGeom>
        </p:spPr>
      </p:pic>
      <p:pic>
        <p:nvPicPr>
          <p:cNvPr id="8" name="Рисунок 7">
            <a:extLst>
              <a:ext uri="{FF2B5EF4-FFF2-40B4-BE49-F238E27FC236}">
                <a16:creationId xmlns:a16="http://schemas.microsoft.com/office/drawing/2014/main" id="{B799ECEA-4A5A-4EE5-9837-D28256DA70EB}"/>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9" name="Рисунок 8">
            <a:extLst>
              <a:ext uri="{FF2B5EF4-FFF2-40B4-BE49-F238E27FC236}">
                <a16:creationId xmlns:a16="http://schemas.microsoft.com/office/drawing/2014/main" id="{22A12C71-D1D3-41E0-B0A9-951461FA8EED}"/>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835235"/>
          </a:xfrm>
          <a:prstGeom prst="rect">
            <a:avLst/>
          </a:prstGeom>
        </p:spPr>
      </p:pic>
      <p:sp>
        <p:nvSpPr>
          <p:cNvPr id="3" name="Text 0"/>
          <p:cNvSpPr/>
          <p:nvPr/>
        </p:nvSpPr>
        <p:spPr>
          <a:xfrm>
            <a:off x="793790" y="3546396"/>
            <a:ext cx="5670590" cy="708779"/>
          </a:xfrm>
          <a:prstGeom prst="rect">
            <a:avLst/>
          </a:prstGeom>
          <a:noFill/>
          <a:ln/>
        </p:spPr>
        <p:txBody>
          <a:bodyPr wrap="none" lIns="0" tIns="0" rIns="0" bIns="0" rtlCol="0" anchor="t"/>
          <a:lstStyle/>
          <a:p>
            <a:pPr>
              <a:lnSpc>
                <a:spcPts val="5550"/>
              </a:lnSpc>
            </a:pPr>
            <a:r>
              <a:rPr lang="uz-Cyrl-UZ" sz="4114" b="1" dirty="0">
                <a:latin typeface="Arial Narrow" panose="020B0606020202030204" pitchFamily="34" charset="0"/>
              </a:rPr>
              <a:t>Kimyo ekskursiyalari</a:t>
            </a:r>
          </a:p>
        </p:txBody>
      </p:sp>
      <p:sp>
        <p:nvSpPr>
          <p:cNvPr id="4" name="Shape 1"/>
          <p:cNvSpPr/>
          <p:nvPr/>
        </p:nvSpPr>
        <p:spPr>
          <a:xfrm>
            <a:off x="413950" y="4850487"/>
            <a:ext cx="549709" cy="510302"/>
          </a:xfrm>
          <a:prstGeom prst="roundRect">
            <a:avLst>
              <a:gd name="adj" fmla="val 18669"/>
            </a:avLst>
          </a:prstGeom>
          <a:solidFill>
            <a:srgbClr val="FCE2CF"/>
          </a:solidFill>
          <a:ln w="7620">
            <a:solidFill>
              <a:srgbClr val="E2C8B5"/>
            </a:solidFill>
            <a:prstDash val="solid"/>
          </a:ln>
        </p:spPr>
      </p:sp>
      <p:sp>
        <p:nvSpPr>
          <p:cNvPr id="5" name="Text 2"/>
          <p:cNvSpPr/>
          <p:nvPr/>
        </p:nvSpPr>
        <p:spPr>
          <a:xfrm>
            <a:off x="603617" y="4935498"/>
            <a:ext cx="141083" cy="340281"/>
          </a:xfrm>
          <a:prstGeom prst="rect">
            <a:avLst/>
          </a:prstGeom>
          <a:noFill/>
          <a:ln/>
        </p:spPr>
        <p:txBody>
          <a:bodyPr wrap="none" lIns="0" tIns="0" rIns="0" bIns="0" rtlCol="0" anchor="t"/>
          <a:lstStyle/>
          <a:p>
            <a:pPr marL="0" indent="0" algn="just">
              <a:buNone/>
            </a:pPr>
            <a:r>
              <a:rPr lang="uz-Cyrl-UZ" sz="2400" kern="0" spc="-80">
                <a:solidFill>
                  <a:srgbClr val="2B2E3C"/>
                </a:solidFill>
                <a:latin typeface="Arial Narrow" panose="020B0606020202030204" pitchFamily="34" charset="0"/>
                <a:ea typeface="Bitter Medium" pitchFamily="34" charset="-122"/>
                <a:cs typeface="Bitter Medium" pitchFamily="34" charset="-120"/>
              </a:rPr>
              <a:t>1</a:t>
            </a:r>
            <a:endParaRPr lang="uz-Cyrl-UZ" sz="2400">
              <a:latin typeface="Arial Narrow" panose="020B0606020202030204" pitchFamily="34" charset="0"/>
            </a:endParaRPr>
          </a:p>
        </p:txBody>
      </p:sp>
      <p:sp>
        <p:nvSpPr>
          <p:cNvPr id="6" name="Text 3"/>
          <p:cNvSpPr/>
          <p:nvPr/>
        </p:nvSpPr>
        <p:spPr>
          <a:xfrm>
            <a:off x="1151067" y="4850487"/>
            <a:ext cx="3054182" cy="354330"/>
          </a:xfrm>
          <a:prstGeom prst="rect">
            <a:avLst/>
          </a:prstGeom>
          <a:noFill/>
          <a:ln/>
        </p:spPr>
        <p:txBody>
          <a:bodyPr wrap="none" lIns="0" tIns="0" rIns="0" bIns="0" rtlCol="0" anchor="t"/>
          <a:lstStyle/>
          <a:p>
            <a:pPr marL="0" indent="0" algn="just">
              <a:buNone/>
            </a:pPr>
            <a:r>
              <a:rPr lang="uz-Cyrl-UZ" sz="2400" kern="0" spc="-67">
                <a:solidFill>
                  <a:srgbClr val="2B2E3C"/>
                </a:solidFill>
                <a:latin typeface="Arial Narrow" panose="020B0606020202030204" pitchFamily="34" charset="0"/>
                <a:ea typeface="Bitter Medium" pitchFamily="34" charset="-122"/>
                <a:cs typeface="Bitter Medium" pitchFamily="34" charset="-120"/>
              </a:rPr>
              <a:t>Maqsad</a:t>
            </a:r>
            <a:endParaRPr lang="uz-Cyrl-UZ" sz="2400">
              <a:latin typeface="Arial Narrow" panose="020B0606020202030204" pitchFamily="34" charset="0"/>
            </a:endParaRPr>
          </a:p>
        </p:txBody>
      </p:sp>
      <p:sp>
        <p:nvSpPr>
          <p:cNvPr id="7" name="Text 4"/>
          <p:cNvSpPr/>
          <p:nvPr/>
        </p:nvSpPr>
        <p:spPr>
          <a:xfrm>
            <a:off x="1151066" y="5340906"/>
            <a:ext cx="3726377" cy="1451610"/>
          </a:xfrm>
          <a:prstGeom prst="rect">
            <a:avLst/>
          </a:prstGeom>
          <a:noFill/>
          <a:ln/>
        </p:spPr>
        <p:txBody>
          <a:bodyPr wrap="square" lIns="0" tIns="0" rIns="0" bIns="0" rtlCol="0" anchor="t"/>
          <a:lstStyle/>
          <a:p>
            <a:pPr marL="0" indent="0" algn="just">
              <a:buNone/>
            </a:pPr>
            <a:r>
              <a:rPr lang="uz-Cyrl-UZ" sz="2400" kern="0" spc="-36">
                <a:solidFill>
                  <a:srgbClr val="2B2E3C"/>
                </a:solidFill>
                <a:latin typeface="Arial Narrow" panose="020B0606020202030204" pitchFamily="34" charset="0"/>
                <a:ea typeface="Open Sans" pitchFamily="34" charset="-122"/>
                <a:cs typeface="Open Sans" pitchFamily="34" charset="-120"/>
              </a:rPr>
              <a:t>Ekskursiyalar o‘quvchilarga kimyo sohasidagi amaliy qo‘llanilishi, texnologiyalar, muhandislik ishlari bilan tanishtirish imkonini beradi.</a:t>
            </a:r>
            <a:endParaRPr lang="uz-Cyrl-UZ" sz="2400">
              <a:latin typeface="Arial Narrow" panose="020B0606020202030204" pitchFamily="34" charset="0"/>
            </a:endParaRPr>
          </a:p>
        </p:txBody>
      </p:sp>
      <p:sp>
        <p:nvSpPr>
          <p:cNvPr id="8" name="Shape 5"/>
          <p:cNvSpPr/>
          <p:nvPr/>
        </p:nvSpPr>
        <p:spPr>
          <a:xfrm>
            <a:off x="4837122" y="4850487"/>
            <a:ext cx="549709" cy="510302"/>
          </a:xfrm>
          <a:prstGeom prst="roundRect">
            <a:avLst>
              <a:gd name="adj" fmla="val 18669"/>
            </a:avLst>
          </a:prstGeom>
          <a:solidFill>
            <a:srgbClr val="FCE2CF"/>
          </a:solidFill>
          <a:ln w="7620">
            <a:solidFill>
              <a:srgbClr val="E2C8B5"/>
            </a:solidFill>
            <a:prstDash val="solid"/>
          </a:ln>
        </p:spPr>
      </p:sp>
      <p:sp>
        <p:nvSpPr>
          <p:cNvPr id="9" name="Text 6"/>
          <p:cNvSpPr/>
          <p:nvPr/>
        </p:nvSpPr>
        <p:spPr>
          <a:xfrm>
            <a:off x="5003810" y="4935498"/>
            <a:ext cx="190590" cy="340281"/>
          </a:xfrm>
          <a:prstGeom prst="rect">
            <a:avLst/>
          </a:prstGeom>
          <a:noFill/>
          <a:ln/>
        </p:spPr>
        <p:txBody>
          <a:bodyPr wrap="none" lIns="0" tIns="0" rIns="0" bIns="0" rtlCol="0" anchor="t"/>
          <a:lstStyle/>
          <a:p>
            <a:pPr marL="0" indent="0" algn="just">
              <a:buNone/>
            </a:pPr>
            <a:r>
              <a:rPr lang="uz-Cyrl-UZ" sz="2400" kern="0" spc="-80">
                <a:solidFill>
                  <a:srgbClr val="2B2E3C"/>
                </a:solidFill>
                <a:latin typeface="Arial Narrow" panose="020B0606020202030204" pitchFamily="34" charset="0"/>
                <a:ea typeface="Bitter Medium" pitchFamily="34" charset="-122"/>
                <a:cs typeface="Bitter Medium" pitchFamily="34" charset="-120"/>
              </a:rPr>
              <a:t>2</a:t>
            </a:r>
            <a:endParaRPr lang="uz-Cyrl-UZ" sz="2400">
              <a:latin typeface="Arial Narrow" panose="020B0606020202030204" pitchFamily="34" charset="0"/>
            </a:endParaRPr>
          </a:p>
        </p:txBody>
      </p:sp>
      <p:sp>
        <p:nvSpPr>
          <p:cNvPr id="10" name="Text 7"/>
          <p:cNvSpPr/>
          <p:nvPr/>
        </p:nvSpPr>
        <p:spPr>
          <a:xfrm>
            <a:off x="5574239" y="4850487"/>
            <a:ext cx="3054182" cy="354330"/>
          </a:xfrm>
          <a:prstGeom prst="rect">
            <a:avLst/>
          </a:prstGeom>
          <a:noFill/>
          <a:ln/>
        </p:spPr>
        <p:txBody>
          <a:bodyPr wrap="none" lIns="0" tIns="0" rIns="0" bIns="0" rtlCol="0" anchor="t"/>
          <a:lstStyle/>
          <a:p>
            <a:pPr marL="0" indent="0" algn="just">
              <a:buNone/>
            </a:pPr>
            <a:r>
              <a:rPr lang="uz-Cyrl-UZ" sz="2400" kern="0" spc="-67">
                <a:solidFill>
                  <a:srgbClr val="2B2E3C"/>
                </a:solidFill>
                <a:latin typeface="Arial Narrow" panose="020B0606020202030204" pitchFamily="34" charset="0"/>
                <a:ea typeface="Bitter Medium" pitchFamily="34" charset="-122"/>
                <a:cs typeface="Bitter Medium" pitchFamily="34" charset="-120"/>
              </a:rPr>
              <a:t>Namuna</a:t>
            </a:r>
            <a:endParaRPr lang="uz-Cyrl-UZ" sz="2400">
              <a:latin typeface="Arial Narrow" panose="020B0606020202030204" pitchFamily="34" charset="0"/>
            </a:endParaRPr>
          </a:p>
        </p:txBody>
      </p:sp>
      <p:sp>
        <p:nvSpPr>
          <p:cNvPr id="11" name="Text 8"/>
          <p:cNvSpPr/>
          <p:nvPr/>
        </p:nvSpPr>
        <p:spPr>
          <a:xfrm>
            <a:off x="5574238" y="5340906"/>
            <a:ext cx="3726377" cy="1814513"/>
          </a:xfrm>
          <a:prstGeom prst="rect">
            <a:avLst/>
          </a:prstGeom>
          <a:noFill/>
          <a:ln/>
        </p:spPr>
        <p:txBody>
          <a:bodyPr wrap="square" lIns="0" tIns="0" rIns="0" bIns="0" rtlCol="0" anchor="t"/>
          <a:lstStyle/>
          <a:p>
            <a:pPr marL="0" indent="0" algn="just">
              <a:buNone/>
            </a:pPr>
            <a:r>
              <a:rPr lang="uz-Cyrl-UZ" sz="2400" kern="0" spc="-36">
                <a:solidFill>
                  <a:srgbClr val="2B2E3C"/>
                </a:solidFill>
                <a:latin typeface="Arial Narrow" panose="020B0606020202030204" pitchFamily="34" charset="0"/>
                <a:ea typeface="Open Sans" pitchFamily="34" charset="-122"/>
                <a:cs typeface="Open Sans" pitchFamily="34" charset="-120"/>
              </a:rPr>
              <a:t>Kimyo fabrikasi, ilmiy-tadqiqot markazi, universitetning kimyo bo‘limi yoki mahalliy kimyo laboratoriyasiga ekskursiyalar o‘tkazish mumkin.</a:t>
            </a:r>
            <a:endParaRPr lang="uz-Cyrl-UZ" sz="2400">
              <a:latin typeface="Arial Narrow" panose="020B0606020202030204" pitchFamily="34" charset="0"/>
            </a:endParaRPr>
          </a:p>
        </p:txBody>
      </p:sp>
      <p:sp>
        <p:nvSpPr>
          <p:cNvPr id="12" name="Shape 9"/>
          <p:cNvSpPr/>
          <p:nvPr/>
        </p:nvSpPr>
        <p:spPr>
          <a:xfrm>
            <a:off x="9260293" y="4850487"/>
            <a:ext cx="549709" cy="510302"/>
          </a:xfrm>
          <a:prstGeom prst="roundRect">
            <a:avLst>
              <a:gd name="adj" fmla="val 18669"/>
            </a:avLst>
          </a:prstGeom>
          <a:solidFill>
            <a:srgbClr val="FCE2CF"/>
          </a:solidFill>
          <a:ln w="7620">
            <a:solidFill>
              <a:srgbClr val="E2C8B5"/>
            </a:solidFill>
            <a:prstDash val="solid"/>
          </a:ln>
        </p:spPr>
      </p:sp>
      <p:sp>
        <p:nvSpPr>
          <p:cNvPr id="13" name="Text 10"/>
          <p:cNvSpPr/>
          <p:nvPr/>
        </p:nvSpPr>
        <p:spPr>
          <a:xfrm>
            <a:off x="9423172" y="4935498"/>
            <a:ext cx="198670" cy="340281"/>
          </a:xfrm>
          <a:prstGeom prst="rect">
            <a:avLst/>
          </a:prstGeom>
          <a:noFill/>
          <a:ln/>
        </p:spPr>
        <p:txBody>
          <a:bodyPr wrap="none" lIns="0" tIns="0" rIns="0" bIns="0" rtlCol="0" anchor="t"/>
          <a:lstStyle/>
          <a:p>
            <a:pPr marL="0" indent="0" algn="just">
              <a:buNone/>
            </a:pPr>
            <a:r>
              <a:rPr lang="uz-Cyrl-UZ" sz="2400" kern="0" spc="-80">
                <a:solidFill>
                  <a:srgbClr val="2B2E3C"/>
                </a:solidFill>
                <a:latin typeface="Arial Narrow" panose="020B0606020202030204" pitchFamily="34" charset="0"/>
                <a:ea typeface="Bitter Medium" pitchFamily="34" charset="-122"/>
                <a:cs typeface="Bitter Medium" pitchFamily="34" charset="-120"/>
              </a:rPr>
              <a:t>3</a:t>
            </a:r>
            <a:endParaRPr lang="uz-Cyrl-UZ" sz="2400">
              <a:latin typeface="Arial Narrow" panose="020B0606020202030204" pitchFamily="34" charset="0"/>
            </a:endParaRPr>
          </a:p>
        </p:txBody>
      </p:sp>
      <p:sp>
        <p:nvSpPr>
          <p:cNvPr id="14" name="Text 11"/>
          <p:cNvSpPr/>
          <p:nvPr/>
        </p:nvSpPr>
        <p:spPr>
          <a:xfrm>
            <a:off x="9997410" y="4850487"/>
            <a:ext cx="3054182" cy="354330"/>
          </a:xfrm>
          <a:prstGeom prst="rect">
            <a:avLst/>
          </a:prstGeom>
          <a:noFill/>
          <a:ln/>
        </p:spPr>
        <p:txBody>
          <a:bodyPr wrap="none" lIns="0" tIns="0" rIns="0" bIns="0" rtlCol="0" anchor="t"/>
          <a:lstStyle/>
          <a:p>
            <a:pPr marL="0" indent="0" algn="just">
              <a:buNone/>
            </a:pPr>
            <a:r>
              <a:rPr lang="uz-Cyrl-UZ" sz="2400" kern="0" spc="-67">
                <a:solidFill>
                  <a:srgbClr val="2B2E3C"/>
                </a:solidFill>
                <a:latin typeface="Arial Narrow" panose="020B0606020202030204" pitchFamily="34" charset="0"/>
                <a:ea typeface="Bitter Medium" pitchFamily="34" charset="-122"/>
                <a:cs typeface="Bitter Medium" pitchFamily="34" charset="-120"/>
              </a:rPr>
              <a:t>Metodika</a:t>
            </a:r>
            <a:endParaRPr lang="uz-Cyrl-UZ" sz="2400">
              <a:latin typeface="Arial Narrow" panose="020B0606020202030204" pitchFamily="34" charset="0"/>
            </a:endParaRPr>
          </a:p>
        </p:txBody>
      </p:sp>
      <p:sp>
        <p:nvSpPr>
          <p:cNvPr id="15" name="Text 12"/>
          <p:cNvSpPr/>
          <p:nvPr/>
        </p:nvSpPr>
        <p:spPr>
          <a:xfrm>
            <a:off x="9997409" y="5340906"/>
            <a:ext cx="3726377" cy="2177415"/>
          </a:xfrm>
          <a:prstGeom prst="rect">
            <a:avLst/>
          </a:prstGeom>
          <a:noFill/>
          <a:ln/>
        </p:spPr>
        <p:txBody>
          <a:bodyPr wrap="square" lIns="0" tIns="0" rIns="0" bIns="0" rtlCol="0" anchor="t"/>
          <a:lstStyle/>
          <a:p>
            <a:pPr marL="0" indent="0" algn="just">
              <a:buNone/>
            </a:pPr>
            <a:r>
              <a:rPr lang="uz-Cyrl-UZ" sz="2400" kern="0" spc="-36">
                <a:solidFill>
                  <a:srgbClr val="2B2E3C"/>
                </a:solidFill>
                <a:latin typeface="Arial Narrow" panose="020B0606020202030204" pitchFamily="34" charset="0"/>
                <a:ea typeface="Open Sans" pitchFamily="34" charset="-122"/>
                <a:cs typeface="Open Sans" pitchFamily="34" charset="-120"/>
              </a:rPr>
              <a:t>Ekskursiyalar oldidan tayyorgarlik ko‘rish, o‘quvchilarga maqsad va vazifalarni tushuntirish, ekskursiyani olib borish va keyin o‘quvchilarni faollashtirish muhimdir.</a:t>
            </a:r>
            <a:endParaRPr lang="uz-Cyrl-UZ" sz="2400">
              <a:latin typeface="Arial Narrow" panose="020B0606020202030204"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1859518"/>
            <a:ext cx="5952649" cy="708779"/>
          </a:xfrm>
          <a:prstGeom prst="rect">
            <a:avLst/>
          </a:prstGeom>
          <a:noFill/>
          <a:ln/>
        </p:spPr>
        <p:txBody>
          <a:bodyPr wrap="none" lIns="0" tIns="0" rIns="0" bIns="0" rtlCol="0" anchor="t"/>
          <a:lstStyle/>
          <a:p>
            <a:pPr indent="0">
              <a:lnSpc>
                <a:spcPts val="5550"/>
              </a:lnSpc>
              <a:buNone/>
            </a:pPr>
            <a:r>
              <a:rPr lang="en-US" sz="4114" b="1" dirty="0">
                <a:latin typeface="Arial Narrow" panose="020B0606020202030204" pitchFamily="34" charset="0"/>
              </a:rPr>
              <a:t>Maktab kimyo matbuoti</a:t>
            </a:r>
          </a:p>
        </p:txBody>
      </p:sp>
      <p:pic>
        <p:nvPicPr>
          <p:cNvPr id="4" name="Image 1" descr="preencoded.png"/>
          <p:cNvPicPr>
            <a:picLocks noChangeAspect="1"/>
          </p:cNvPicPr>
          <p:nvPr/>
        </p:nvPicPr>
        <p:blipFill>
          <a:blip r:embed="rId4"/>
          <a:stretch>
            <a:fillRect/>
          </a:stretch>
        </p:blipFill>
        <p:spPr>
          <a:xfrm>
            <a:off x="6280190" y="2908459"/>
            <a:ext cx="566976" cy="566976"/>
          </a:xfrm>
          <a:prstGeom prst="rect">
            <a:avLst/>
          </a:prstGeom>
        </p:spPr>
      </p:pic>
      <p:sp>
        <p:nvSpPr>
          <p:cNvPr id="5" name="Text 1"/>
          <p:cNvSpPr/>
          <p:nvPr/>
        </p:nvSpPr>
        <p:spPr>
          <a:xfrm>
            <a:off x="6280190" y="3702248"/>
            <a:ext cx="2835235" cy="354330"/>
          </a:xfrm>
          <a:prstGeom prst="rect">
            <a:avLst/>
          </a:prstGeom>
          <a:noFill/>
          <a:ln/>
        </p:spPr>
        <p:txBody>
          <a:bodyPr wrap="none" lIns="0" tIns="0" rIns="0" bIns="0" rtlCol="0" anchor="t"/>
          <a:lstStyle/>
          <a:p>
            <a:pPr marL="0" indent="0" algn="just">
              <a:buNone/>
            </a:pPr>
            <a:r>
              <a:rPr lang="en-US" sz="2400" kern="0" spc="-67" dirty="0">
                <a:solidFill>
                  <a:srgbClr val="2B2E3C"/>
                </a:solidFill>
                <a:latin typeface="Arial Narrow" panose="020B0606020202030204" pitchFamily="34" charset="0"/>
                <a:ea typeface="Bitter Medium" pitchFamily="34" charset="-122"/>
                <a:cs typeface="Bitter Medium" pitchFamily="34" charset="-120"/>
              </a:rPr>
              <a:t>Gazetalar</a:t>
            </a:r>
            <a:endParaRPr lang="en-US" sz="2400" dirty="0">
              <a:latin typeface="Arial Narrow" panose="020B0606020202030204" pitchFamily="34" charset="0"/>
            </a:endParaRPr>
          </a:p>
        </p:txBody>
      </p:sp>
      <p:sp>
        <p:nvSpPr>
          <p:cNvPr id="6" name="Text 2"/>
          <p:cNvSpPr/>
          <p:nvPr/>
        </p:nvSpPr>
        <p:spPr>
          <a:xfrm>
            <a:off x="6280190" y="4192667"/>
            <a:ext cx="3608070" cy="2177415"/>
          </a:xfrm>
          <a:prstGeom prst="rect">
            <a:avLst/>
          </a:prstGeom>
          <a:noFill/>
          <a:ln/>
        </p:spPr>
        <p:txBody>
          <a:bodyPr wrap="square" lIns="0" tIns="0" rIns="0" bIns="0" rtlCol="0" anchor="t"/>
          <a:lstStyle/>
          <a:p>
            <a:pPr algn="just"/>
            <a:r>
              <a:rPr lang="en-US" sz="2400" kern="0" spc="-36" dirty="0">
                <a:solidFill>
                  <a:srgbClr val="2B2E3C"/>
                </a:solidFill>
                <a:latin typeface="Arial Narrow" panose="020B0606020202030204" pitchFamily="34" charset="0"/>
                <a:ea typeface="Open Sans" pitchFamily="34" charset="-122"/>
                <a:cs typeface="Open Sans" pitchFamily="34" charset="-120"/>
              </a:rPr>
              <a:t>Maktab kimyo gazetalari o‘quvchilarga kimyo haqida bilimlarni oshirish, yangiliklarni ulashish, ilmiy </a:t>
            </a:r>
            <a:r>
              <a:rPr lang="en-US" sz="2400" kern="0" spc="-36" dirty="0">
                <a:solidFill>
                  <a:srgbClr val="2B2E3C"/>
                </a:solidFill>
                <a:latin typeface="Arial Narrow" panose="020B0606020202030204" pitchFamily="34" charset="0"/>
                <a:cs typeface="Open Sans" pitchFamily="34" charset="-120"/>
              </a:rPr>
              <a:t>maqolalarni e</a:t>
            </a:r>
            <a:r>
              <a:rPr lang="uz-Latn-UZ" sz="2400" kern="0" spc="-36" dirty="0">
                <a:solidFill>
                  <a:srgbClr val="2B2E3C"/>
                </a:solidFill>
                <a:latin typeface="Arial Narrow" panose="020B0606020202030204" pitchFamily="34" charset="0"/>
                <a:cs typeface="Open Sans" pitchFamily="34" charset="-120"/>
              </a:rPr>
              <a:t>’</a:t>
            </a:r>
            <a:r>
              <a:rPr lang="en-US" sz="2400" kern="0" spc="-36" dirty="0">
                <a:solidFill>
                  <a:srgbClr val="2B2E3C"/>
                </a:solidFill>
                <a:latin typeface="Arial Narrow" panose="020B0606020202030204" pitchFamily="34" charset="0"/>
                <a:cs typeface="Open Sans" pitchFamily="34" charset="-120"/>
              </a:rPr>
              <a:t>lon qilish va o‘quvchilarni faollashtirishga yordam beradi.</a:t>
            </a:r>
          </a:p>
        </p:txBody>
      </p:sp>
      <p:pic>
        <p:nvPicPr>
          <p:cNvPr id="7" name="Image 2" descr="preencoded.png"/>
          <p:cNvPicPr>
            <a:picLocks noChangeAspect="1"/>
          </p:cNvPicPr>
          <p:nvPr/>
        </p:nvPicPr>
        <p:blipFill>
          <a:blip r:embed="rId5"/>
          <a:stretch>
            <a:fillRect/>
          </a:stretch>
        </p:blipFill>
        <p:spPr>
          <a:xfrm>
            <a:off x="10228421" y="2908459"/>
            <a:ext cx="566976" cy="566976"/>
          </a:xfrm>
          <a:prstGeom prst="rect">
            <a:avLst/>
          </a:prstGeom>
        </p:spPr>
      </p:pic>
      <p:sp>
        <p:nvSpPr>
          <p:cNvPr id="8" name="Text 3"/>
          <p:cNvSpPr/>
          <p:nvPr/>
        </p:nvSpPr>
        <p:spPr>
          <a:xfrm>
            <a:off x="10228421" y="3702248"/>
            <a:ext cx="2835235" cy="354330"/>
          </a:xfrm>
          <a:prstGeom prst="rect">
            <a:avLst/>
          </a:prstGeom>
          <a:noFill/>
          <a:ln/>
        </p:spPr>
        <p:txBody>
          <a:bodyPr wrap="none" lIns="0" tIns="0" rIns="0" bIns="0" rtlCol="0" anchor="t"/>
          <a:lstStyle/>
          <a:p>
            <a:pPr marL="0" indent="0" algn="just">
              <a:buNone/>
            </a:pPr>
            <a:r>
              <a:rPr lang="en-US" sz="2400" kern="0" spc="-67" dirty="0">
                <a:solidFill>
                  <a:srgbClr val="2B2E3C"/>
                </a:solidFill>
                <a:latin typeface="Arial Narrow" panose="020B0606020202030204" pitchFamily="34" charset="0"/>
                <a:ea typeface="Bitter Medium" pitchFamily="34" charset="-122"/>
                <a:cs typeface="Bitter Medium" pitchFamily="34" charset="-120"/>
              </a:rPr>
              <a:t>Jurnallar</a:t>
            </a:r>
            <a:endParaRPr lang="en-US" sz="2400" dirty="0">
              <a:latin typeface="Arial Narrow" panose="020B0606020202030204" pitchFamily="34" charset="0"/>
            </a:endParaRPr>
          </a:p>
        </p:txBody>
      </p:sp>
      <p:sp>
        <p:nvSpPr>
          <p:cNvPr id="9" name="Text 4"/>
          <p:cNvSpPr/>
          <p:nvPr/>
        </p:nvSpPr>
        <p:spPr>
          <a:xfrm>
            <a:off x="10228421" y="4192667"/>
            <a:ext cx="3608189" cy="1814513"/>
          </a:xfrm>
          <a:prstGeom prst="rect">
            <a:avLst/>
          </a:prstGeom>
          <a:noFill/>
          <a:ln/>
        </p:spPr>
        <p:txBody>
          <a:bodyPr wrap="square" lIns="0" tIns="0" rIns="0" bIns="0" rtlCol="0" anchor="t"/>
          <a:lstStyle/>
          <a:p>
            <a:pPr algn="just"/>
            <a:r>
              <a:rPr lang="en-US" sz="2400" kern="0" spc="-36" dirty="0">
                <a:solidFill>
                  <a:srgbClr val="2B2E3C"/>
                </a:solidFill>
                <a:latin typeface="Arial Narrow" panose="020B0606020202030204" pitchFamily="34" charset="0"/>
                <a:ea typeface="Open Sans" pitchFamily="34" charset="-122"/>
                <a:cs typeface="Open Sans" pitchFamily="34" charset="-120"/>
              </a:rPr>
              <a:t>Kimyo jurnallari o‘quvchilarning ilmiy qiziqishini oshirish, kimyoviy tajribalar, </a:t>
            </a:r>
            <a:r>
              <a:rPr lang="en-US" sz="2400" kern="0" spc="-36" dirty="0">
                <a:solidFill>
                  <a:srgbClr val="2B2E3C"/>
                </a:solidFill>
                <a:latin typeface="Arial Narrow" panose="020B0606020202030204" pitchFamily="34" charset="0"/>
                <a:cs typeface="Open Sans" pitchFamily="34" charset="-120"/>
              </a:rPr>
              <a:t>kashfiyotlar va tadqiqotlar haqida ma</a:t>
            </a:r>
            <a:r>
              <a:rPr lang="uz-Latn-UZ" sz="2400" kern="0" spc="-36" dirty="0">
                <a:solidFill>
                  <a:srgbClr val="2B2E3C"/>
                </a:solidFill>
                <a:latin typeface="Arial Narrow" panose="020B0606020202030204" pitchFamily="34" charset="0"/>
                <a:cs typeface="Open Sans" pitchFamily="34" charset="-120"/>
              </a:rPr>
              <a:t>’</a:t>
            </a:r>
            <a:r>
              <a:rPr lang="en-US" sz="2400" kern="0" spc="-36" dirty="0">
                <a:solidFill>
                  <a:srgbClr val="2B2E3C"/>
                </a:solidFill>
                <a:latin typeface="Arial Narrow" panose="020B0606020202030204" pitchFamily="34" charset="0"/>
                <a:cs typeface="Open Sans" pitchFamily="34" charset="-120"/>
              </a:rPr>
              <a:t>lumot berishga yordam beradi.</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822258"/>
          </a:xfrm>
          <a:prstGeom prst="rect">
            <a:avLst/>
          </a:prstGeom>
        </p:spPr>
      </p:pic>
      <p:sp>
        <p:nvSpPr>
          <p:cNvPr id="3" name="Text 0"/>
          <p:cNvSpPr/>
          <p:nvPr/>
        </p:nvSpPr>
        <p:spPr>
          <a:xfrm>
            <a:off x="790218" y="3623667"/>
            <a:ext cx="5644515" cy="705564"/>
          </a:xfrm>
          <a:prstGeom prst="rect">
            <a:avLst/>
          </a:prstGeom>
          <a:noFill/>
          <a:ln/>
        </p:spPr>
        <p:txBody>
          <a:bodyPr wrap="none" lIns="0" tIns="0" rIns="0" bIns="0" rtlCol="0" anchor="t"/>
          <a:lstStyle/>
          <a:p>
            <a:pPr>
              <a:lnSpc>
                <a:spcPts val="5550"/>
              </a:lnSpc>
            </a:pPr>
            <a:r>
              <a:rPr lang="uz-Cyrl-UZ" sz="4114" b="1" dirty="0">
                <a:latin typeface="Arial Narrow" panose="020B0606020202030204" pitchFamily="34" charset="0"/>
              </a:rPr>
              <a:t>Kimyo to‘garaklari</a:t>
            </a:r>
          </a:p>
        </p:txBody>
      </p:sp>
      <p:sp>
        <p:nvSpPr>
          <p:cNvPr id="4" name="Shape 1"/>
          <p:cNvSpPr/>
          <p:nvPr/>
        </p:nvSpPr>
        <p:spPr>
          <a:xfrm>
            <a:off x="790218" y="4491513"/>
            <a:ext cx="4199453" cy="2760345"/>
          </a:xfrm>
          <a:prstGeom prst="roundRect">
            <a:avLst>
              <a:gd name="adj" fmla="val 3435"/>
            </a:avLst>
          </a:prstGeom>
          <a:solidFill>
            <a:srgbClr val="FCE2CF"/>
          </a:solidFill>
          <a:ln w="7620">
            <a:solidFill>
              <a:srgbClr val="E2C8B5"/>
            </a:solidFill>
            <a:prstDash val="solid"/>
          </a:ln>
        </p:spPr>
      </p:sp>
      <p:sp>
        <p:nvSpPr>
          <p:cNvPr id="5" name="Text 2"/>
          <p:cNvSpPr/>
          <p:nvPr/>
        </p:nvSpPr>
        <p:spPr>
          <a:xfrm>
            <a:off x="1098708" y="4611984"/>
            <a:ext cx="2822258" cy="352663"/>
          </a:xfrm>
          <a:prstGeom prst="rect">
            <a:avLst/>
          </a:prstGeom>
          <a:noFill/>
          <a:ln/>
        </p:spPr>
        <p:txBody>
          <a:bodyPr wrap="none" lIns="0" tIns="0" rIns="0" bIns="0" rtlCol="0" anchor="t"/>
          <a:lstStyle/>
          <a:p>
            <a:pPr marL="0" indent="0" algn="just">
              <a:buNone/>
            </a:pPr>
            <a:r>
              <a:rPr lang="uz-Cyrl-UZ" sz="2400" kern="0" spc="-67">
                <a:solidFill>
                  <a:srgbClr val="2B2E3C"/>
                </a:solidFill>
                <a:latin typeface="Arial Narrow" panose="020B0606020202030204" pitchFamily="34" charset="0"/>
                <a:ea typeface="Bitter Medium" pitchFamily="34" charset="-122"/>
                <a:cs typeface="Bitter Medium" pitchFamily="34" charset="-120"/>
              </a:rPr>
              <a:t>Maqsad</a:t>
            </a:r>
            <a:endParaRPr lang="uz-Cyrl-UZ" sz="2400">
              <a:latin typeface="Arial Narrow" panose="020B0606020202030204" pitchFamily="34" charset="0"/>
            </a:endParaRPr>
          </a:p>
        </p:txBody>
      </p:sp>
      <p:sp>
        <p:nvSpPr>
          <p:cNvPr id="6" name="Text 3"/>
          <p:cNvSpPr/>
          <p:nvPr/>
        </p:nvSpPr>
        <p:spPr>
          <a:xfrm>
            <a:off x="1023580" y="5077539"/>
            <a:ext cx="3732728" cy="1805583"/>
          </a:xfrm>
          <a:prstGeom prst="rect">
            <a:avLst/>
          </a:prstGeom>
          <a:noFill/>
          <a:ln/>
        </p:spPr>
        <p:txBody>
          <a:bodyPr wrap="square" lIns="0" tIns="0" rIns="0" bIns="0" rtlCol="0" anchor="t"/>
          <a:lstStyle/>
          <a:p>
            <a:pPr marL="0" indent="0" algn="just">
              <a:buNone/>
            </a:pPr>
            <a:r>
              <a:rPr lang="uz-Cyrl-UZ" sz="2400" kern="0" spc="-36">
                <a:solidFill>
                  <a:srgbClr val="2B2E3C"/>
                </a:solidFill>
                <a:latin typeface="Arial Narrow" panose="020B0606020202030204" pitchFamily="34" charset="0"/>
                <a:ea typeface="Open Sans" pitchFamily="34" charset="-122"/>
                <a:cs typeface="Open Sans" pitchFamily="34" charset="-120"/>
              </a:rPr>
              <a:t>To‘garaklar o‘quvchilarga qo‘shimcha bilimlar berish, amaliy ko‘nikmalarni rivojlantirish, mustaqil tadqiqotlar olib borish va kimyo faniga bo‘lgan qiziqishini oshirishga yordam beradi.</a:t>
            </a:r>
            <a:endParaRPr lang="uz-Cyrl-UZ" sz="2400">
              <a:latin typeface="Arial Narrow" panose="020B0606020202030204" pitchFamily="34" charset="0"/>
            </a:endParaRPr>
          </a:p>
        </p:txBody>
      </p:sp>
      <p:sp>
        <p:nvSpPr>
          <p:cNvPr id="7" name="Shape 4"/>
          <p:cNvSpPr/>
          <p:nvPr/>
        </p:nvSpPr>
        <p:spPr>
          <a:xfrm>
            <a:off x="5215414" y="4491513"/>
            <a:ext cx="4199453" cy="2760345"/>
          </a:xfrm>
          <a:prstGeom prst="roundRect">
            <a:avLst>
              <a:gd name="adj" fmla="val 3435"/>
            </a:avLst>
          </a:prstGeom>
          <a:solidFill>
            <a:srgbClr val="FCE2CF"/>
          </a:solidFill>
          <a:ln w="7620">
            <a:solidFill>
              <a:srgbClr val="E2C8B5"/>
            </a:solidFill>
            <a:prstDash val="solid"/>
          </a:ln>
        </p:spPr>
      </p:sp>
      <p:sp>
        <p:nvSpPr>
          <p:cNvPr id="8" name="Text 5"/>
          <p:cNvSpPr/>
          <p:nvPr/>
        </p:nvSpPr>
        <p:spPr>
          <a:xfrm>
            <a:off x="5448776" y="4724876"/>
            <a:ext cx="2822258" cy="352663"/>
          </a:xfrm>
          <a:prstGeom prst="rect">
            <a:avLst/>
          </a:prstGeom>
          <a:noFill/>
          <a:ln/>
        </p:spPr>
        <p:txBody>
          <a:bodyPr wrap="none" lIns="0" tIns="0" rIns="0" bIns="0" rtlCol="0" anchor="t"/>
          <a:lstStyle/>
          <a:p>
            <a:pPr marL="0" indent="0" algn="just">
              <a:buNone/>
            </a:pPr>
            <a:r>
              <a:rPr lang="uz-Cyrl-UZ" sz="2400" kern="0" spc="-67">
                <a:solidFill>
                  <a:srgbClr val="2B2E3C"/>
                </a:solidFill>
                <a:latin typeface="Arial Narrow" panose="020B0606020202030204" pitchFamily="34" charset="0"/>
                <a:ea typeface="Bitter Medium" pitchFamily="34" charset="-122"/>
                <a:cs typeface="Bitter Medium" pitchFamily="34" charset="-120"/>
              </a:rPr>
              <a:t>Mavzular</a:t>
            </a:r>
            <a:endParaRPr lang="uz-Cyrl-UZ" sz="2400">
              <a:latin typeface="Arial Narrow" panose="020B0606020202030204" pitchFamily="34" charset="0"/>
            </a:endParaRPr>
          </a:p>
        </p:txBody>
      </p:sp>
      <p:sp>
        <p:nvSpPr>
          <p:cNvPr id="9" name="Text 6"/>
          <p:cNvSpPr/>
          <p:nvPr/>
        </p:nvSpPr>
        <p:spPr>
          <a:xfrm>
            <a:off x="5448776" y="5212913"/>
            <a:ext cx="3732728" cy="1805583"/>
          </a:xfrm>
          <a:prstGeom prst="rect">
            <a:avLst/>
          </a:prstGeom>
          <a:noFill/>
          <a:ln/>
        </p:spPr>
        <p:txBody>
          <a:bodyPr wrap="square" lIns="0" tIns="0" rIns="0" bIns="0" rtlCol="0" anchor="t"/>
          <a:lstStyle/>
          <a:p>
            <a:pPr marL="0" indent="0" algn="just">
              <a:buNone/>
            </a:pPr>
            <a:r>
              <a:rPr lang="uz-Cyrl-UZ" sz="2400" kern="0" spc="-36">
                <a:solidFill>
                  <a:srgbClr val="2B2E3C"/>
                </a:solidFill>
                <a:latin typeface="Arial Narrow" panose="020B0606020202030204" pitchFamily="34" charset="0"/>
                <a:ea typeface="Open Sans" pitchFamily="34" charset="-122"/>
                <a:cs typeface="Open Sans" pitchFamily="34" charset="-120"/>
              </a:rPr>
              <a:t>To‘garaklarda turli xil mavzularda, masalan, organik kimyo, noorganik kimyo, analitik kimyo, fizika kimyosi va boshqalar bo‘yicha mashg‘ulotlar o‘tkazish mumkin.</a:t>
            </a:r>
            <a:endParaRPr lang="uz-Cyrl-UZ" sz="2400">
              <a:latin typeface="Arial Narrow" panose="020B0606020202030204" pitchFamily="34" charset="0"/>
            </a:endParaRPr>
          </a:p>
        </p:txBody>
      </p:sp>
      <p:sp>
        <p:nvSpPr>
          <p:cNvPr id="10" name="Shape 7"/>
          <p:cNvSpPr/>
          <p:nvPr/>
        </p:nvSpPr>
        <p:spPr>
          <a:xfrm>
            <a:off x="9640610" y="4491513"/>
            <a:ext cx="4199453" cy="2760345"/>
          </a:xfrm>
          <a:prstGeom prst="roundRect">
            <a:avLst>
              <a:gd name="adj" fmla="val 3435"/>
            </a:avLst>
          </a:prstGeom>
          <a:solidFill>
            <a:srgbClr val="FCE2CF"/>
          </a:solidFill>
          <a:ln w="7620">
            <a:solidFill>
              <a:srgbClr val="E2C8B5"/>
            </a:solidFill>
            <a:prstDash val="solid"/>
          </a:ln>
        </p:spPr>
      </p:sp>
      <p:sp>
        <p:nvSpPr>
          <p:cNvPr id="11" name="Text 8"/>
          <p:cNvSpPr/>
          <p:nvPr/>
        </p:nvSpPr>
        <p:spPr>
          <a:xfrm>
            <a:off x="9873972" y="4724876"/>
            <a:ext cx="2822258" cy="352663"/>
          </a:xfrm>
          <a:prstGeom prst="rect">
            <a:avLst/>
          </a:prstGeom>
          <a:noFill/>
          <a:ln/>
        </p:spPr>
        <p:txBody>
          <a:bodyPr wrap="none" lIns="0" tIns="0" rIns="0" bIns="0" rtlCol="0" anchor="t"/>
          <a:lstStyle/>
          <a:p>
            <a:pPr marL="0" indent="0" algn="just">
              <a:buNone/>
            </a:pPr>
            <a:r>
              <a:rPr lang="uz-Cyrl-UZ" sz="2400" kern="0" spc="-67">
                <a:solidFill>
                  <a:srgbClr val="2B2E3C"/>
                </a:solidFill>
                <a:latin typeface="Arial Narrow" panose="020B0606020202030204" pitchFamily="34" charset="0"/>
                <a:ea typeface="Bitter Medium" pitchFamily="34" charset="-122"/>
                <a:cs typeface="Bitter Medium" pitchFamily="34" charset="-120"/>
              </a:rPr>
              <a:t>O‘tkazish usullari</a:t>
            </a:r>
            <a:endParaRPr lang="uz-Cyrl-UZ" sz="2400">
              <a:latin typeface="Arial Narrow" panose="020B0606020202030204" pitchFamily="34" charset="0"/>
            </a:endParaRPr>
          </a:p>
        </p:txBody>
      </p:sp>
      <p:sp>
        <p:nvSpPr>
          <p:cNvPr id="12" name="Text 9"/>
          <p:cNvSpPr/>
          <p:nvPr/>
        </p:nvSpPr>
        <p:spPr>
          <a:xfrm>
            <a:off x="9873972" y="5212913"/>
            <a:ext cx="3732728" cy="1444466"/>
          </a:xfrm>
          <a:prstGeom prst="rect">
            <a:avLst/>
          </a:prstGeom>
          <a:noFill/>
          <a:ln/>
        </p:spPr>
        <p:txBody>
          <a:bodyPr wrap="square" lIns="0" tIns="0" rIns="0" bIns="0" rtlCol="0" anchor="t"/>
          <a:lstStyle/>
          <a:p>
            <a:pPr marL="0" indent="0" algn="just">
              <a:buNone/>
            </a:pPr>
            <a:r>
              <a:rPr lang="uz-Cyrl-UZ" sz="2400" kern="0" spc="-36">
                <a:solidFill>
                  <a:srgbClr val="2B2E3C"/>
                </a:solidFill>
                <a:latin typeface="Arial Narrow" panose="020B0606020202030204" pitchFamily="34" charset="0"/>
                <a:ea typeface="Open Sans" pitchFamily="34" charset="-122"/>
                <a:cs typeface="Open Sans" pitchFamily="34" charset="-120"/>
              </a:rPr>
              <a:t>To‘garaklarni o‘tkazish usullari o‘quvchilarning yoshi, qiziqishlari va bilim darajasiga qarab tanlanishi kerak.</a:t>
            </a:r>
            <a:endParaRPr lang="uz-Cyrl-UZ" sz="2400">
              <a:latin typeface="Arial Narrow" panose="020B0606020202030204"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38426" y="748546"/>
            <a:ext cx="5275064" cy="659368"/>
          </a:xfrm>
          <a:prstGeom prst="rect">
            <a:avLst/>
          </a:prstGeom>
          <a:noFill/>
          <a:ln/>
        </p:spPr>
        <p:txBody>
          <a:bodyPr wrap="none" lIns="0" tIns="0" rIns="0" bIns="0" rtlCol="0" anchor="t"/>
          <a:lstStyle/>
          <a:p>
            <a:pPr marL="0" indent="0">
              <a:lnSpc>
                <a:spcPts val="5150"/>
              </a:lnSpc>
              <a:buNone/>
            </a:pPr>
            <a:r>
              <a:rPr lang="uz-Cyrl-UZ" sz="4114" b="1" dirty="0">
                <a:latin typeface="Arial Narrow" panose="020B0606020202030204" pitchFamily="34" charset="0"/>
              </a:rPr>
              <a:t>Kimyo loyihalari</a:t>
            </a:r>
          </a:p>
        </p:txBody>
      </p:sp>
      <p:sp>
        <p:nvSpPr>
          <p:cNvPr id="4" name="Shape 1"/>
          <p:cNvSpPr/>
          <p:nvPr/>
        </p:nvSpPr>
        <p:spPr>
          <a:xfrm>
            <a:off x="1043464" y="1724382"/>
            <a:ext cx="22860" cy="5756553"/>
          </a:xfrm>
          <a:prstGeom prst="roundRect">
            <a:avLst>
              <a:gd name="adj" fmla="val 387669"/>
            </a:avLst>
          </a:prstGeom>
          <a:solidFill>
            <a:srgbClr val="E2C8B5"/>
          </a:solidFill>
          <a:ln/>
        </p:spPr>
      </p:sp>
      <p:sp>
        <p:nvSpPr>
          <p:cNvPr id="5" name="Shape 2"/>
          <p:cNvSpPr/>
          <p:nvPr/>
        </p:nvSpPr>
        <p:spPr>
          <a:xfrm>
            <a:off x="1269385" y="2187535"/>
            <a:ext cx="738426" cy="22860"/>
          </a:xfrm>
          <a:prstGeom prst="roundRect">
            <a:avLst>
              <a:gd name="adj" fmla="val 387669"/>
            </a:avLst>
          </a:prstGeom>
          <a:solidFill>
            <a:srgbClr val="E2C8B5"/>
          </a:solidFill>
          <a:ln/>
        </p:spPr>
      </p:sp>
      <p:sp>
        <p:nvSpPr>
          <p:cNvPr id="6" name="Shape 3"/>
          <p:cNvSpPr/>
          <p:nvPr/>
        </p:nvSpPr>
        <p:spPr>
          <a:xfrm>
            <a:off x="817543" y="1961674"/>
            <a:ext cx="474702" cy="474702"/>
          </a:xfrm>
          <a:prstGeom prst="roundRect">
            <a:avLst>
              <a:gd name="adj" fmla="val 18669"/>
            </a:avLst>
          </a:prstGeom>
          <a:solidFill>
            <a:srgbClr val="FCE2CF"/>
          </a:solidFill>
          <a:ln w="7620">
            <a:solidFill>
              <a:srgbClr val="E2C8B5"/>
            </a:solidFill>
            <a:prstDash val="solid"/>
          </a:ln>
        </p:spPr>
      </p:sp>
      <p:sp>
        <p:nvSpPr>
          <p:cNvPr id="7" name="Text 4"/>
          <p:cNvSpPr/>
          <p:nvPr/>
        </p:nvSpPr>
        <p:spPr>
          <a:xfrm>
            <a:off x="993993" y="2040731"/>
            <a:ext cx="121801" cy="316468"/>
          </a:xfrm>
          <a:prstGeom prst="rect">
            <a:avLst/>
          </a:prstGeom>
          <a:noFill/>
          <a:ln/>
        </p:spPr>
        <p:txBody>
          <a:bodyPr wrap="none" lIns="0" tIns="0" rIns="0" bIns="0" rtlCol="0" anchor="t"/>
          <a:lstStyle/>
          <a:p>
            <a:pPr marL="0" indent="0" algn="just">
              <a:buNone/>
            </a:pPr>
            <a:r>
              <a:rPr lang="uz-Cyrl-UZ" sz="2400" kern="0" spc="-75">
                <a:solidFill>
                  <a:srgbClr val="2B2E3C"/>
                </a:solidFill>
                <a:latin typeface="Arial Narrow" panose="020B0606020202030204" pitchFamily="34" charset="0"/>
                <a:ea typeface="Bitter Medium" pitchFamily="34" charset="-122"/>
                <a:cs typeface="Bitter Medium" pitchFamily="34" charset="-120"/>
              </a:rPr>
              <a:t>1</a:t>
            </a:r>
            <a:endParaRPr lang="uz-Cyrl-UZ" sz="2400">
              <a:latin typeface="Arial Narrow" panose="020B0606020202030204" pitchFamily="34" charset="0"/>
            </a:endParaRPr>
          </a:p>
        </p:txBody>
      </p:sp>
      <p:sp>
        <p:nvSpPr>
          <p:cNvPr id="8" name="Text 5"/>
          <p:cNvSpPr/>
          <p:nvPr/>
        </p:nvSpPr>
        <p:spPr>
          <a:xfrm>
            <a:off x="2215396" y="1935361"/>
            <a:ext cx="2637473" cy="329565"/>
          </a:xfrm>
          <a:prstGeom prst="rect">
            <a:avLst/>
          </a:prstGeom>
          <a:noFill/>
          <a:ln/>
        </p:spPr>
        <p:txBody>
          <a:bodyPr wrap="none" lIns="0" tIns="0" rIns="0" bIns="0" rtlCol="0" anchor="t"/>
          <a:lstStyle/>
          <a:p>
            <a:pPr marL="0" indent="0" algn="just">
              <a:buNone/>
            </a:pPr>
            <a:r>
              <a:rPr lang="uz-Cyrl-UZ" sz="2400" kern="0" spc="-62">
                <a:solidFill>
                  <a:srgbClr val="2B2E3C"/>
                </a:solidFill>
                <a:latin typeface="Arial Narrow" panose="020B0606020202030204" pitchFamily="34" charset="0"/>
                <a:ea typeface="Bitter Medium" pitchFamily="34" charset="-122"/>
                <a:cs typeface="Bitter Medium" pitchFamily="34" charset="-120"/>
              </a:rPr>
              <a:t>Tanlash</a:t>
            </a:r>
            <a:endParaRPr lang="uz-Cyrl-UZ" sz="2400">
              <a:latin typeface="Arial Narrow" panose="020B0606020202030204" pitchFamily="34" charset="0"/>
            </a:endParaRPr>
          </a:p>
        </p:txBody>
      </p:sp>
      <p:sp>
        <p:nvSpPr>
          <p:cNvPr id="9" name="Text 6"/>
          <p:cNvSpPr/>
          <p:nvPr/>
        </p:nvSpPr>
        <p:spPr>
          <a:xfrm>
            <a:off x="2215396" y="2391489"/>
            <a:ext cx="6190178" cy="1012627"/>
          </a:xfrm>
          <a:prstGeom prst="rect">
            <a:avLst/>
          </a:prstGeom>
          <a:noFill/>
          <a:ln/>
        </p:spPr>
        <p:txBody>
          <a:bodyPr wrap="square" lIns="0" tIns="0" rIns="0" bIns="0" rtlCol="0" anchor="t"/>
          <a:lstStyle/>
          <a:p>
            <a:pPr marL="0" indent="0" algn="just">
              <a:buNone/>
            </a:pPr>
            <a:r>
              <a:rPr lang="uz-Cyrl-UZ" sz="2400" kern="0" spc="-33">
                <a:solidFill>
                  <a:srgbClr val="2B2E3C"/>
                </a:solidFill>
                <a:latin typeface="Arial Narrow" panose="020B0606020202030204" pitchFamily="34" charset="0"/>
                <a:ea typeface="Open Sans" pitchFamily="34" charset="-122"/>
                <a:cs typeface="Open Sans" pitchFamily="34" charset="-120"/>
              </a:rPr>
              <a:t>O‘quvchilarga qiziqarli va amaliy ahamiyatga ega loyiha mavzusini tanlash, uni amalga oshirish uchun zarur materiallar va uskunalarni ta'minlash muhimdir.</a:t>
            </a:r>
            <a:endParaRPr lang="uz-Cyrl-UZ" sz="2400">
              <a:latin typeface="Arial Narrow" panose="020B0606020202030204" pitchFamily="34" charset="0"/>
            </a:endParaRPr>
          </a:p>
        </p:txBody>
      </p:sp>
      <p:sp>
        <p:nvSpPr>
          <p:cNvPr id="10" name="Shape 7"/>
          <p:cNvSpPr/>
          <p:nvPr/>
        </p:nvSpPr>
        <p:spPr>
          <a:xfrm>
            <a:off x="1269385" y="4289227"/>
            <a:ext cx="738426" cy="22860"/>
          </a:xfrm>
          <a:prstGeom prst="roundRect">
            <a:avLst>
              <a:gd name="adj" fmla="val 387669"/>
            </a:avLst>
          </a:prstGeom>
          <a:solidFill>
            <a:srgbClr val="E2C8B5"/>
          </a:solidFill>
          <a:ln/>
        </p:spPr>
      </p:sp>
      <p:sp>
        <p:nvSpPr>
          <p:cNvPr id="11" name="Shape 8"/>
          <p:cNvSpPr/>
          <p:nvPr/>
        </p:nvSpPr>
        <p:spPr>
          <a:xfrm>
            <a:off x="817543" y="4063365"/>
            <a:ext cx="474702" cy="474702"/>
          </a:xfrm>
          <a:prstGeom prst="roundRect">
            <a:avLst>
              <a:gd name="adj" fmla="val 18669"/>
            </a:avLst>
          </a:prstGeom>
          <a:solidFill>
            <a:srgbClr val="FCE2CF"/>
          </a:solidFill>
          <a:ln w="7620">
            <a:solidFill>
              <a:srgbClr val="E2C8B5"/>
            </a:solidFill>
            <a:prstDash val="solid"/>
          </a:ln>
        </p:spPr>
      </p:sp>
      <p:sp>
        <p:nvSpPr>
          <p:cNvPr id="12" name="Text 9"/>
          <p:cNvSpPr/>
          <p:nvPr/>
        </p:nvSpPr>
        <p:spPr>
          <a:xfrm>
            <a:off x="972562" y="4142423"/>
            <a:ext cx="164544" cy="316468"/>
          </a:xfrm>
          <a:prstGeom prst="rect">
            <a:avLst/>
          </a:prstGeom>
          <a:noFill/>
          <a:ln/>
        </p:spPr>
        <p:txBody>
          <a:bodyPr wrap="none" lIns="0" tIns="0" rIns="0" bIns="0" rtlCol="0" anchor="t"/>
          <a:lstStyle/>
          <a:p>
            <a:pPr marL="0" indent="0" algn="just">
              <a:buNone/>
            </a:pPr>
            <a:r>
              <a:rPr lang="uz-Cyrl-UZ" sz="2400" kern="0" spc="-75">
                <a:solidFill>
                  <a:srgbClr val="2B2E3C"/>
                </a:solidFill>
                <a:latin typeface="Arial Narrow" panose="020B0606020202030204" pitchFamily="34" charset="0"/>
                <a:ea typeface="Bitter Medium" pitchFamily="34" charset="-122"/>
                <a:cs typeface="Bitter Medium" pitchFamily="34" charset="-120"/>
              </a:rPr>
              <a:t>2</a:t>
            </a:r>
            <a:endParaRPr lang="uz-Cyrl-UZ" sz="2400">
              <a:latin typeface="Arial Narrow" panose="020B0606020202030204" pitchFamily="34" charset="0"/>
            </a:endParaRPr>
          </a:p>
        </p:txBody>
      </p:sp>
      <p:sp>
        <p:nvSpPr>
          <p:cNvPr id="13" name="Text 10"/>
          <p:cNvSpPr/>
          <p:nvPr/>
        </p:nvSpPr>
        <p:spPr>
          <a:xfrm>
            <a:off x="2215396" y="4037052"/>
            <a:ext cx="2637473" cy="329565"/>
          </a:xfrm>
          <a:prstGeom prst="rect">
            <a:avLst/>
          </a:prstGeom>
          <a:noFill/>
          <a:ln/>
        </p:spPr>
        <p:txBody>
          <a:bodyPr wrap="none" lIns="0" tIns="0" rIns="0" bIns="0" rtlCol="0" anchor="t"/>
          <a:lstStyle/>
          <a:p>
            <a:pPr marL="0" indent="0" algn="just">
              <a:buNone/>
            </a:pPr>
            <a:r>
              <a:rPr lang="uz-Cyrl-UZ" sz="2400" kern="0" spc="-62">
                <a:solidFill>
                  <a:srgbClr val="2B2E3C"/>
                </a:solidFill>
                <a:latin typeface="Arial Narrow" panose="020B0606020202030204" pitchFamily="34" charset="0"/>
                <a:ea typeface="Bitter Medium" pitchFamily="34" charset="-122"/>
                <a:cs typeface="Bitter Medium" pitchFamily="34" charset="-120"/>
              </a:rPr>
              <a:t>Amalga oshirish</a:t>
            </a:r>
            <a:endParaRPr lang="uz-Cyrl-UZ" sz="2400">
              <a:latin typeface="Arial Narrow" panose="020B0606020202030204" pitchFamily="34" charset="0"/>
            </a:endParaRPr>
          </a:p>
        </p:txBody>
      </p:sp>
      <p:sp>
        <p:nvSpPr>
          <p:cNvPr id="14" name="Text 11"/>
          <p:cNvSpPr/>
          <p:nvPr/>
        </p:nvSpPr>
        <p:spPr>
          <a:xfrm>
            <a:off x="2215396" y="4493181"/>
            <a:ext cx="6190178" cy="1012627"/>
          </a:xfrm>
          <a:prstGeom prst="rect">
            <a:avLst/>
          </a:prstGeom>
          <a:noFill/>
          <a:ln/>
        </p:spPr>
        <p:txBody>
          <a:bodyPr wrap="square" lIns="0" tIns="0" rIns="0" bIns="0" rtlCol="0" anchor="t"/>
          <a:lstStyle/>
          <a:p>
            <a:pPr marL="0" indent="0" algn="just">
              <a:buNone/>
            </a:pPr>
            <a:r>
              <a:rPr lang="uz-Cyrl-UZ" sz="2400" kern="0" spc="-33">
                <a:solidFill>
                  <a:srgbClr val="2B2E3C"/>
                </a:solidFill>
                <a:latin typeface="Arial Narrow" panose="020B0606020202030204" pitchFamily="34" charset="0"/>
                <a:ea typeface="Open Sans" pitchFamily="34" charset="-122"/>
                <a:cs typeface="Open Sans" pitchFamily="34" charset="-120"/>
              </a:rPr>
              <a:t>Loyihani amalga oshirishda o‘quvchilarning mustaqil ishlashiga, tadqiqot olib borishga, ma'lumotlarni tahlil qilishga va natijalarni taqdim etishga imkon berish kerak.</a:t>
            </a:r>
            <a:endParaRPr lang="uz-Cyrl-UZ" sz="2400">
              <a:latin typeface="Arial Narrow" panose="020B0606020202030204" pitchFamily="34" charset="0"/>
            </a:endParaRPr>
          </a:p>
        </p:txBody>
      </p:sp>
      <p:sp>
        <p:nvSpPr>
          <p:cNvPr id="15" name="Shape 12"/>
          <p:cNvSpPr/>
          <p:nvPr/>
        </p:nvSpPr>
        <p:spPr>
          <a:xfrm>
            <a:off x="1269385" y="6390918"/>
            <a:ext cx="738426" cy="22860"/>
          </a:xfrm>
          <a:prstGeom prst="roundRect">
            <a:avLst>
              <a:gd name="adj" fmla="val 387669"/>
            </a:avLst>
          </a:prstGeom>
          <a:solidFill>
            <a:srgbClr val="E2C8B5"/>
          </a:solidFill>
          <a:ln/>
        </p:spPr>
      </p:sp>
      <p:sp>
        <p:nvSpPr>
          <p:cNvPr id="16" name="Shape 13"/>
          <p:cNvSpPr/>
          <p:nvPr/>
        </p:nvSpPr>
        <p:spPr>
          <a:xfrm>
            <a:off x="817543" y="6165056"/>
            <a:ext cx="474702" cy="474702"/>
          </a:xfrm>
          <a:prstGeom prst="roundRect">
            <a:avLst>
              <a:gd name="adj" fmla="val 18669"/>
            </a:avLst>
          </a:prstGeom>
          <a:solidFill>
            <a:srgbClr val="FCE2CF"/>
          </a:solidFill>
          <a:ln w="7620">
            <a:solidFill>
              <a:srgbClr val="E2C8B5"/>
            </a:solidFill>
            <a:prstDash val="solid"/>
          </a:ln>
        </p:spPr>
      </p:sp>
      <p:sp>
        <p:nvSpPr>
          <p:cNvPr id="17" name="Text 14"/>
          <p:cNvSpPr/>
          <p:nvPr/>
        </p:nvSpPr>
        <p:spPr>
          <a:xfrm>
            <a:off x="969109" y="6244114"/>
            <a:ext cx="171569" cy="316468"/>
          </a:xfrm>
          <a:prstGeom prst="rect">
            <a:avLst/>
          </a:prstGeom>
          <a:noFill/>
          <a:ln/>
        </p:spPr>
        <p:txBody>
          <a:bodyPr wrap="none" lIns="0" tIns="0" rIns="0" bIns="0" rtlCol="0" anchor="t"/>
          <a:lstStyle/>
          <a:p>
            <a:pPr marL="0" indent="0" algn="just">
              <a:buNone/>
            </a:pPr>
            <a:r>
              <a:rPr lang="uz-Cyrl-UZ" sz="2400" kern="0" spc="-75">
                <a:solidFill>
                  <a:srgbClr val="2B2E3C"/>
                </a:solidFill>
                <a:latin typeface="Arial Narrow" panose="020B0606020202030204" pitchFamily="34" charset="0"/>
                <a:ea typeface="Bitter Medium" pitchFamily="34" charset="-122"/>
                <a:cs typeface="Bitter Medium" pitchFamily="34" charset="-120"/>
              </a:rPr>
              <a:t>3</a:t>
            </a:r>
            <a:endParaRPr lang="uz-Cyrl-UZ" sz="2400">
              <a:latin typeface="Arial Narrow" panose="020B0606020202030204" pitchFamily="34" charset="0"/>
            </a:endParaRPr>
          </a:p>
        </p:txBody>
      </p:sp>
      <p:sp>
        <p:nvSpPr>
          <p:cNvPr id="18" name="Text 15"/>
          <p:cNvSpPr/>
          <p:nvPr/>
        </p:nvSpPr>
        <p:spPr>
          <a:xfrm>
            <a:off x="2215396" y="6138743"/>
            <a:ext cx="2637473" cy="329565"/>
          </a:xfrm>
          <a:prstGeom prst="rect">
            <a:avLst/>
          </a:prstGeom>
          <a:noFill/>
          <a:ln/>
        </p:spPr>
        <p:txBody>
          <a:bodyPr wrap="none" lIns="0" tIns="0" rIns="0" bIns="0" rtlCol="0" anchor="t"/>
          <a:lstStyle/>
          <a:p>
            <a:pPr marL="0" indent="0" algn="just">
              <a:buNone/>
            </a:pPr>
            <a:r>
              <a:rPr lang="uz-Cyrl-UZ" sz="2400" kern="0" spc="-62">
                <a:solidFill>
                  <a:srgbClr val="2B2E3C"/>
                </a:solidFill>
                <a:latin typeface="Arial Narrow" panose="020B0606020202030204" pitchFamily="34" charset="0"/>
                <a:ea typeface="Bitter Medium" pitchFamily="34" charset="-122"/>
                <a:cs typeface="Bitter Medium" pitchFamily="34" charset="-120"/>
              </a:rPr>
              <a:t>Taqdim etish</a:t>
            </a:r>
            <a:endParaRPr lang="uz-Cyrl-UZ" sz="2400">
              <a:latin typeface="Arial Narrow" panose="020B0606020202030204" pitchFamily="34" charset="0"/>
            </a:endParaRPr>
          </a:p>
        </p:txBody>
      </p:sp>
      <p:sp>
        <p:nvSpPr>
          <p:cNvPr id="19" name="Text 16"/>
          <p:cNvSpPr/>
          <p:nvPr/>
        </p:nvSpPr>
        <p:spPr>
          <a:xfrm>
            <a:off x="2215396" y="6594872"/>
            <a:ext cx="6190178" cy="675084"/>
          </a:xfrm>
          <a:prstGeom prst="rect">
            <a:avLst/>
          </a:prstGeom>
          <a:noFill/>
          <a:ln/>
        </p:spPr>
        <p:txBody>
          <a:bodyPr wrap="square" lIns="0" tIns="0" rIns="0" bIns="0" rtlCol="0" anchor="t"/>
          <a:lstStyle/>
          <a:p>
            <a:pPr marL="0" indent="0" algn="just">
              <a:buNone/>
            </a:pPr>
            <a:r>
              <a:rPr lang="uz-Cyrl-UZ" sz="2400" kern="0" spc="-33">
                <a:solidFill>
                  <a:srgbClr val="2B2E3C"/>
                </a:solidFill>
                <a:latin typeface="Arial Narrow" panose="020B0606020202030204" pitchFamily="34" charset="0"/>
                <a:ea typeface="Open Sans" pitchFamily="34" charset="-122"/>
                <a:cs typeface="Open Sans" pitchFamily="34" charset="-120"/>
              </a:rPr>
              <a:t>O‘quvchilar loyiha natijalarini taqdim etishda o‘zlarining bilimlari, ko‘nikmalari va ijodkorliklarini namoyish etishlari mumkin.</a:t>
            </a:r>
            <a:endParaRPr lang="uz-Cyrl-UZ" sz="2400">
              <a:latin typeface="Arial Narrow" panose="020B0606020202030204"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205514"/>
          </a:xfrm>
          <a:prstGeom prst="rect">
            <a:avLst/>
          </a:prstGeom>
        </p:spPr>
      </p:pic>
      <p:sp>
        <p:nvSpPr>
          <p:cNvPr id="3" name="Text 0"/>
          <p:cNvSpPr/>
          <p:nvPr/>
        </p:nvSpPr>
        <p:spPr>
          <a:xfrm>
            <a:off x="617458" y="2692360"/>
            <a:ext cx="4411028" cy="551378"/>
          </a:xfrm>
          <a:prstGeom prst="rect">
            <a:avLst/>
          </a:prstGeom>
          <a:noFill/>
          <a:ln/>
        </p:spPr>
        <p:txBody>
          <a:bodyPr wrap="none" lIns="0" tIns="0" rIns="0" bIns="0" rtlCol="0" anchor="t"/>
          <a:lstStyle/>
          <a:p>
            <a:pPr>
              <a:lnSpc>
                <a:spcPts val="5150"/>
              </a:lnSpc>
            </a:pPr>
            <a:r>
              <a:rPr lang="uz-Cyrl-UZ" sz="4114" b="1" dirty="0">
                <a:latin typeface="Arial Narrow" panose="020B0606020202030204" pitchFamily="34" charset="0"/>
              </a:rPr>
              <a:t>Kimyo kechalari</a:t>
            </a:r>
          </a:p>
        </p:txBody>
      </p:sp>
      <p:pic>
        <p:nvPicPr>
          <p:cNvPr id="4" name="Image 1" descr="preencoded.png"/>
          <p:cNvPicPr>
            <a:picLocks noChangeAspect="1"/>
          </p:cNvPicPr>
          <p:nvPr/>
        </p:nvPicPr>
        <p:blipFill>
          <a:blip r:embed="rId4"/>
          <a:stretch>
            <a:fillRect/>
          </a:stretch>
        </p:blipFill>
        <p:spPr>
          <a:xfrm>
            <a:off x="617458" y="3508296"/>
            <a:ext cx="882134" cy="1411486"/>
          </a:xfrm>
          <a:prstGeom prst="rect">
            <a:avLst/>
          </a:prstGeom>
        </p:spPr>
      </p:pic>
      <p:sp>
        <p:nvSpPr>
          <p:cNvPr id="5" name="Text 1"/>
          <p:cNvSpPr/>
          <p:nvPr/>
        </p:nvSpPr>
        <p:spPr>
          <a:xfrm>
            <a:off x="1764149" y="3684627"/>
            <a:ext cx="2205514" cy="275630"/>
          </a:xfrm>
          <a:prstGeom prst="rect">
            <a:avLst/>
          </a:prstGeom>
          <a:noFill/>
          <a:ln/>
        </p:spPr>
        <p:txBody>
          <a:bodyPr wrap="none" lIns="0" tIns="0" rIns="0" bIns="0" rtlCol="0" anchor="t"/>
          <a:lstStyle/>
          <a:p>
            <a:pPr marL="0" indent="0" algn="just">
              <a:buNone/>
            </a:pPr>
            <a:r>
              <a:rPr lang="uz-Cyrl-UZ" sz="2400" kern="0" spc="-52">
                <a:solidFill>
                  <a:srgbClr val="2B2E3C"/>
                </a:solidFill>
                <a:latin typeface="Arial Narrow" panose="020B0606020202030204" pitchFamily="34" charset="0"/>
                <a:ea typeface="Bitter Medium" pitchFamily="34" charset="-122"/>
                <a:cs typeface="Bitter Medium" pitchFamily="34" charset="-120"/>
              </a:rPr>
              <a:t>Maqsad</a:t>
            </a:r>
            <a:endParaRPr lang="uz-Cyrl-UZ" sz="2400">
              <a:latin typeface="Arial Narrow" panose="020B0606020202030204" pitchFamily="34" charset="0"/>
            </a:endParaRPr>
          </a:p>
        </p:txBody>
      </p:sp>
      <p:sp>
        <p:nvSpPr>
          <p:cNvPr id="6" name="Text 2"/>
          <p:cNvSpPr/>
          <p:nvPr/>
        </p:nvSpPr>
        <p:spPr>
          <a:xfrm>
            <a:off x="1764149" y="4066103"/>
            <a:ext cx="12248793" cy="564594"/>
          </a:xfrm>
          <a:prstGeom prst="rect">
            <a:avLst/>
          </a:prstGeom>
          <a:noFill/>
          <a:ln/>
        </p:spPr>
        <p:txBody>
          <a:bodyPr wrap="square" lIns="0" tIns="0" rIns="0" bIns="0" rtlCol="0" anchor="t"/>
          <a:lstStyle/>
          <a:p>
            <a:pPr marL="0" indent="0" algn="just">
              <a:buNone/>
            </a:pPr>
            <a:r>
              <a:rPr lang="uz-Cyrl-UZ" sz="2400" kern="0" spc="-28">
                <a:solidFill>
                  <a:srgbClr val="2B2E3C"/>
                </a:solidFill>
                <a:latin typeface="Arial Narrow" panose="020B0606020202030204" pitchFamily="34" charset="0"/>
                <a:ea typeface="Open Sans" pitchFamily="34" charset="-122"/>
                <a:cs typeface="Open Sans" pitchFamily="34" charset="-120"/>
              </a:rPr>
              <a:t>Kimyo kechalari o‘quvchilarning kimyoga bo‘lgan qiziqishini oshirish, bilim darajasini ko‘tarish, ijodkorlikni rivojlantirish va o‘quvchilarni faollashtirishga yordam beradi.</a:t>
            </a:r>
            <a:endParaRPr lang="uz-Cyrl-UZ" sz="2400">
              <a:latin typeface="Arial Narrow" panose="020B0606020202030204" pitchFamily="34" charset="0"/>
            </a:endParaRPr>
          </a:p>
        </p:txBody>
      </p:sp>
      <p:pic>
        <p:nvPicPr>
          <p:cNvPr id="7" name="Image 2" descr="preencoded.png"/>
          <p:cNvPicPr>
            <a:picLocks noChangeAspect="1"/>
          </p:cNvPicPr>
          <p:nvPr/>
        </p:nvPicPr>
        <p:blipFill>
          <a:blip r:embed="rId5"/>
          <a:stretch>
            <a:fillRect/>
          </a:stretch>
        </p:blipFill>
        <p:spPr>
          <a:xfrm>
            <a:off x="617458" y="4919782"/>
            <a:ext cx="882134" cy="1411486"/>
          </a:xfrm>
          <a:prstGeom prst="rect">
            <a:avLst/>
          </a:prstGeom>
        </p:spPr>
      </p:pic>
      <p:sp>
        <p:nvSpPr>
          <p:cNvPr id="8" name="Text 3"/>
          <p:cNvSpPr/>
          <p:nvPr/>
        </p:nvSpPr>
        <p:spPr>
          <a:xfrm>
            <a:off x="1764149" y="5096113"/>
            <a:ext cx="2205514" cy="275630"/>
          </a:xfrm>
          <a:prstGeom prst="rect">
            <a:avLst/>
          </a:prstGeom>
          <a:noFill/>
          <a:ln/>
        </p:spPr>
        <p:txBody>
          <a:bodyPr wrap="none" lIns="0" tIns="0" rIns="0" bIns="0" rtlCol="0" anchor="t"/>
          <a:lstStyle/>
          <a:p>
            <a:pPr marL="0" indent="0" algn="just">
              <a:buNone/>
            </a:pPr>
            <a:r>
              <a:rPr lang="uz-Cyrl-UZ" sz="2400" kern="0" spc="-52">
                <a:solidFill>
                  <a:srgbClr val="2B2E3C"/>
                </a:solidFill>
                <a:latin typeface="Arial Narrow" panose="020B0606020202030204" pitchFamily="34" charset="0"/>
                <a:ea typeface="Bitter Medium" pitchFamily="34" charset="-122"/>
                <a:cs typeface="Bitter Medium" pitchFamily="34" charset="-120"/>
              </a:rPr>
              <a:t>Mavzular</a:t>
            </a:r>
            <a:endParaRPr lang="uz-Cyrl-UZ" sz="2400">
              <a:latin typeface="Arial Narrow" panose="020B0606020202030204" pitchFamily="34" charset="0"/>
            </a:endParaRPr>
          </a:p>
        </p:txBody>
      </p:sp>
      <p:sp>
        <p:nvSpPr>
          <p:cNvPr id="9" name="Text 4"/>
          <p:cNvSpPr/>
          <p:nvPr/>
        </p:nvSpPr>
        <p:spPr>
          <a:xfrm>
            <a:off x="1764149" y="5477589"/>
            <a:ext cx="12248793" cy="282297"/>
          </a:xfrm>
          <a:prstGeom prst="rect">
            <a:avLst/>
          </a:prstGeom>
          <a:noFill/>
          <a:ln/>
        </p:spPr>
        <p:txBody>
          <a:bodyPr wrap="none" lIns="0" tIns="0" rIns="0" bIns="0" rtlCol="0" anchor="t"/>
          <a:lstStyle/>
          <a:p>
            <a:pPr algn="just"/>
            <a:r>
              <a:rPr lang="uz-Cyrl-UZ" sz="2400" kern="0" spc="-28" dirty="0">
                <a:solidFill>
                  <a:srgbClr val="2B2E3C"/>
                </a:solidFill>
                <a:latin typeface="Arial Narrow" panose="020B0606020202030204" pitchFamily="34" charset="0"/>
                <a:ea typeface="Open Sans" pitchFamily="34" charset="-122"/>
                <a:cs typeface="Open Sans" pitchFamily="34" charset="-120"/>
              </a:rPr>
              <a:t>Kechalar </a:t>
            </a:r>
            <a:r>
              <a:rPr lang="en-US" sz="2400" kern="0" spc="-28" dirty="0">
                <a:solidFill>
                  <a:srgbClr val="2B2E3C"/>
                </a:solidFill>
                <a:latin typeface="Arial Narrow" panose="020B0606020202030204" pitchFamily="34" charset="0"/>
                <a:ea typeface="Open Sans" pitchFamily="34" charset="-122"/>
                <a:cs typeface="Open Sans" pitchFamily="34" charset="-120"/>
              </a:rPr>
              <a:t>“</a:t>
            </a:r>
            <a:r>
              <a:rPr lang="uz-Cyrl-UZ" sz="2400" kern="0" spc="-28" dirty="0">
                <a:solidFill>
                  <a:srgbClr val="2B2E3C"/>
                </a:solidFill>
                <a:latin typeface="Arial Narrow" panose="020B0606020202030204" pitchFamily="34" charset="0"/>
                <a:ea typeface="Open Sans" pitchFamily="34" charset="-122"/>
                <a:cs typeface="Open Sans" pitchFamily="34" charset="-120"/>
              </a:rPr>
              <a:t>Kimyoviy </a:t>
            </a:r>
            <a:r>
              <a:rPr lang="uz-Cyrl-UZ" sz="2400" kern="0" spc="-28" dirty="0">
                <a:solidFill>
                  <a:srgbClr val="2B2E3C"/>
                </a:solidFill>
                <a:latin typeface="Arial Narrow" panose="020B0606020202030204" pitchFamily="34" charset="0"/>
                <a:cs typeface="Open Sans" pitchFamily="34" charset="-120"/>
              </a:rPr>
              <a:t>mo</a:t>
            </a:r>
            <a:r>
              <a:rPr lang="uz-Latn-UZ" sz="2400" kern="0" spc="-28" dirty="0">
                <a:solidFill>
                  <a:srgbClr val="2B2E3C"/>
                </a:solidFill>
                <a:latin typeface="Arial Narrow" panose="020B0606020202030204" pitchFamily="34" charset="0"/>
                <a:cs typeface="Open Sans" pitchFamily="34" charset="-120"/>
              </a:rPr>
              <a:t>’</a:t>
            </a:r>
            <a:r>
              <a:rPr lang="uz-Cyrl-UZ" sz="2400" kern="0" spc="-28" dirty="0">
                <a:solidFill>
                  <a:srgbClr val="2B2E3C"/>
                </a:solidFill>
                <a:latin typeface="Arial Narrow" panose="020B0606020202030204" pitchFamily="34" charset="0"/>
                <a:cs typeface="Open Sans" pitchFamily="34" charset="-120"/>
              </a:rPr>
              <a:t>jizalar</a:t>
            </a:r>
            <a:r>
              <a:rPr lang="en-US" sz="2400" kern="0" spc="-28" dirty="0">
                <a:solidFill>
                  <a:srgbClr val="2B2E3C"/>
                </a:solidFill>
                <a:latin typeface="Arial Narrow" panose="020B0606020202030204" pitchFamily="34" charset="0"/>
                <a:ea typeface="Open Sans" pitchFamily="34" charset="-122"/>
                <a:cs typeface="Open Sans" pitchFamily="34" charset="-120"/>
              </a:rPr>
              <a:t>”</a:t>
            </a:r>
            <a:r>
              <a:rPr lang="uz-Cyrl-UZ" sz="2400" kern="0" spc="-28" dirty="0">
                <a:solidFill>
                  <a:srgbClr val="2B2E3C"/>
                </a:solidFill>
                <a:latin typeface="Arial Narrow" panose="020B0606020202030204" pitchFamily="34" charset="0"/>
                <a:ea typeface="Open Sans" pitchFamily="34" charset="-122"/>
                <a:cs typeface="Open Sans" pitchFamily="34" charset="-120"/>
              </a:rPr>
              <a:t>, </a:t>
            </a:r>
            <a:r>
              <a:rPr lang="en-US" sz="2400" kern="0" spc="-28" dirty="0">
                <a:solidFill>
                  <a:srgbClr val="2B2E3C"/>
                </a:solidFill>
                <a:latin typeface="Arial Narrow" panose="020B0606020202030204" pitchFamily="34" charset="0"/>
                <a:ea typeface="Open Sans" pitchFamily="34" charset="-122"/>
                <a:cs typeface="Open Sans" pitchFamily="34" charset="-120"/>
              </a:rPr>
              <a:t>“</a:t>
            </a:r>
            <a:r>
              <a:rPr lang="uz-Cyrl-UZ" sz="2400" kern="0" spc="-28" dirty="0">
                <a:solidFill>
                  <a:srgbClr val="2B2E3C"/>
                </a:solidFill>
                <a:latin typeface="Arial Narrow" panose="020B0606020202030204" pitchFamily="34" charset="0"/>
                <a:ea typeface="Open Sans" pitchFamily="34" charset="-122"/>
                <a:cs typeface="Open Sans" pitchFamily="34" charset="-120"/>
              </a:rPr>
              <a:t>Kimyo olamida</a:t>
            </a:r>
            <a:r>
              <a:rPr lang="en-US" sz="2400" kern="0" spc="-28" dirty="0">
                <a:solidFill>
                  <a:srgbClr val="2B2E3C"/>
                </a:solidFill>
                <a:latin typeface="Arial Narrow" panose="020B0606020202030204" pitchFamily="34" charset="0"/>
                <a:ea typeface="Open Sans" pitchFamily="34" charset="-122"/>
                <a:cs typeface="Open Sans" pitchFamily="34" charset="-120"/>
              </a:rPr>
              <a:t>”</a:t>
            </a:r>
            <a:r>
              <a:rPr lang="uz-Cyrl-UZ" sz="2400" kern="0" spc="-28" dirty="0">
                <a:solidFill>
                  <a:srgbClr val="2B2E3C"/>
                </a:solidFill>
                <a:latin typeface="Arial Narrow" panose="020B0606020202030204" pitchFamily="34" charset="0"/>
                <a:ea typeface="Open Sans" pitchFamily="34" charset="-122"/>
                <a:cs typeface="Open Sans" pitchFamily="34" charset="-120"/>
              </a:rPr>
              <a:t>, </a:t>
            </a:r>
            <a:r>
              <a:rPr lang="en-US" sz="2400" kern="0" spc="-28" dirty="0">
                <a:solidFill>
                  <a:srgbClr val="2B2E3C"/>
                </a:solidFill>
                <a:latin typeface="Arial Narrow" panose="020B0606020202030204" pitchFamily="34" charset="0"/>
                <a:ea typeface="Open Sans" pitchFamily="34" charset="-122"/>
                <a:cs typeface="Open Sans" pitchFamily="34" charset="-120"/>
              </a:rPr>
              <a:t>“</a:t>
            </a:r>
            <a:r>
              <a:rPr lang="uz-Cyrl-UZ" sz="2400" kern="0" spc="-28" dirty="0">
                <a:solidFill>
                  <a:srgbClr val="2B2E3C"/>
                </a:solidFill>
                <a:latin typeface="Arial Narrow" panose="020B0606020202030204" pitchFamily="34" charset="0"/>
                <a:ea typeface="Open Sans" pitchFamily="34" charset="-122"/>
                <a:cs typeface="Open Sans" pitchFamily="34" charset="-120"/>
              </a:rPr>
              <a:t>Kimyo va hayot</a:t>
            </a:r>
            <a:r>
              <a:rPr lang="en-US" sz="2400" kern="0" spc="-28" dirty="0">
                <a:solidFill>
                  <a:srgbClr val="2B2E3C"/>
                </a:solidFill>
                <a:latin typeface="Arial Narrow" panose="020B0606020202030204" pitchFamily="34" charset="0"/>
                <a:ea typeface="Open Sans" pitchFamily="34" charset="-122"/>
                <a:cs typeface="Open Sans" pitchFamily="34" charset="-120"/>
              </a:rPr>
              <a:t>”</a:t>
            </a:r>
            <a:r>
              <a:rPr lang="uz-Cyrl-UZ" sz="2400" kern="0" spc="-28" dirty="0">
                <a:solidFill>
                  <a:srgbClr val="2B2E3C"/>
                </a:solidFill>
                <a:latin typeface="Arial Narrow" panose="020B0606020202030204" pitchFamily="34" charset="0"/>
                <a:ea typeface="Open Sans" pitchFamily="34" charset="-122"/>
                <a:cs typeface="Open Sans" pitchFamily="34" charset="-120"/>
              </a:rPr>
              <a:t>, </a:t>
            </a:r>
            <a:r>
              <a:rPr lang="en-US" sz="2400" kern="0" spc="-28" dirty="0">
                <a:solidFill>
                  <a:srgbClr val="2B2E3C"/>
                </a:solidFill>
                <a:latin typeface="Arial Narrow" panose="020B0606020202030204" pitchFamily="34" charset="0"/>
                <a:ea typeface="Open Sans" pitchFamily="34" charset="-122"/>
                <a:cs typeface="Open Sans" pitchFamily="34" charset="-120"/>
              </a:rPr>
              <a:t>“</a:t>
            </a:r>
            <a:r>
              <a:rPr lang="uz-Cyrl-UZ" sz="2400" kern="0" spc="-28" dirty="0">
                <a:solidFill>
                  <a:srgbClr val="2B2E3C"/>
                </a:solidFill>
                <a:latin typeface="Arial Narrow" panose="020B0606020202030204" pitchFamily="34" charset="0"/>
                <a:ea typeface="Open Sans" pitchFamily="34" charset="-122"/>
                <a:cs typeface="Open Sans" pitchFamily="34" charset="-120"/>
              </a:rPr>
              <a:t>Kimyoviy tajribalar</a:t>
            </a:r>
            <a:r>
              <a:rPr lang="en-US" sz="2400" kern="0" spc="-28" dirty="0">
                <a:solidFill>
                  <a:srgbClr val="2B2E3C"/>
                </a:solidFill>
                <a:latin typeface="Arial Narrow" panose="020B0606020202030204" pitchFamily="34" charset="0"/>
                <a:ea typeface="Open Sans" pitchFamily="34" charset="-122"/>
                <a:cs typeface="Open Sans" pitchFamily="34" charset="-120"/>
              </a:rPr>
              <a:t>”</a:t>
            </a:r>
            <a:r>
              <a:rPr lang="uz-Cyrl-UZ" sz="2400" kern="0" spc="-28" dirty="0">
                <a:solidFill>
                  <a:srgbClr val="2B2E3C"/>
                </a:solidFill>
                <a:latin typeface="Arial Narrow" panose="020B0606020202030204" pitchFamily="34" charset="0"/>
                <a:ea typeface="Open Sans" pitchFamily="34" charset="-122"/>
                <a:cs typeface="Open Sans" pitchFamily="34" charset="-120"/>
              </a:rPr>
              <a:t> kabi mavzularda </a:t>
            </a:r>
            <a:endParaRPr lang="en-US" sz="2400" kern="0" spc="-28" dirty="0">
              <a:solidFill>
                <a:srgbClr val="2B2E3C"/>
              </a:solidFill>
              <a:latin typeface="Arial Narrow" panose="020B0606020202030204" pitchFamily="34" charset="0"/>
              <a:ea typeface="Open Sans" pitchFamily="34" charset="-122"/>
              <a:cs typeface="Open Sans" pitchFamily="34" charset="-120"/>
            </a:endParaRPr>
          </a:p>
          <a:p>
            <a:pPr marL="0" indent="0" algn="just">
              <a:buNone/>
            </a:pPr>
            <a:r>
              <a:rPr lang="uz-Cyrl-UZ" sz="2400" kern="0" spc="-28" dirty="0">
                <a:solidFill>
                  <a:srgbClr val="2B2E3C"/>
                </a:solidFill>
                <a:latin typeface="Arial Narrow" panose="020B0606020202030204" pitchFamily="34" charset="0"/>
                <a:ea typeface="Open Sans" pitchFamily="34" charset="-122"/>
                <a:cs typeface="Open Sans" pitchFamily="34" charset="-120"/>
              </a:rPr>
              <a:t>o‘tkazilishi mumkin.</a:t>
            </a:r>
            <a:endParaRPr lang="uz-Cyrl-UZ" sz="2400" dirty="0">
              <a:latin typeface="Arial Narrow" panose="020B0606020202030204" pitchFamily="34" charset="0"/>
            </a:endParaRPr>
          </a:p>
        </p:txBody>
      </p:sp>
      <p:pic>
        <p:nvPicPr>
          <p:cNvPr id="10" name="Image 3" descr="preencoded.png"/>
          <p:cNvPicPr>
            <a:picLocks noChangeAspect="1"/>
          </p:cNvPicPr>
          <p:nvPr/>
        </p:nvPicPr>
        <p:blipFill>
          <a:blip r:embed="rId6"/>
          <a:stretch>
            <a:fillRect/>
          </a:stretch>
        </p:blipFill>
        <p:spPr>
          <a:xfrm>
            <a:off x="617458" y="6331268"/>
            <a:ext cx="882134" cy="1411486"/>
          </a:xfrm>
          <a:prstGeom prst="rect">
            <a:avLst/>
          </a:prstGeom>
        </p:spPr>
      </p:pic>
      <p:sp>
        <p:nvSpPr>
          <p:cNvPr id="11" name="Text 5"/>
          <p:cNvSpPr/>
          <p:nvPr/>
        </p:nvSpPr>
        <p:spPr>
          <a:xfrm>
            <a:off x="1764149" y="6507599"/>
            <a:ext cx="2205514" cy="275630"/>
          </a:xfrm>
          <a:prstGeom prst="rect">
            <a:avLst/>
          </a:prstGeom>
          <a:noFill/>
          <a:ln/>
        </p:spPr>
        <p:txBody>
          <a:bodyPr wrap="none" lIns="0" tIns="0" rIns="0" bIns="0" rtlCol="0" anchor="t"/>
          <a:lstStyle/>
          <a:p>
            <a:pPr marL="0" indent="0" algn="just">
              <a:buNone/>
            </a:pPr>
            <a:r>
              <a:rPr lang="uz-Cyrl-UZ" sz="2400" kern="0" spc="-52">
                <a:solidFill>
                  <a:srgbClr val="2B2E3C"/>
                </a:solidFill>
                <a:latin typeface="Arial Narrow" panose="020B0606020202030204" pitchFamily="34" charset="0"/>
                <a:ea typeface="Bitter Medium" pitchFamily="34" charset="-122"/>
                <a:cs typeface="Bitter Medium" pitchFamily="34" charset="-120"/>
              </a:rPr>
              <a:t>o‘tkazish shakllari</a:t>
            </a:r>
            <a:endParaRPr lang="uz-Cyrl-UZ" sz="2400">
              <a:latin typeface="Arial Narrow" panose="020B0606020202030204" pitchFamily="34" charset="0"/>
            </a:endParaRPr>
          </a:p>
        </p:txBody>
      </p:sp>
      <p:sp>
        <p:nvSpPr>
          <p:cNvPr id="12" name="Text 6"/>
          <p:cNvSpPr/>
          <p:nvPr/>
        </p:nvSpPr>
        <p:spPr>
          <a:xfrm>
            <a:off x="1764149" y="6889075"/>
            <a:ext cx="12248793" cy="282297"/>
          </a:xfrm>
          <a:prstGeom prst="rect">
            <a:avLst/>
          </a:prstGeom>
          <a:noFill/>
          <a:ln/>
        </p:spPr>
        <p:txBody>
          <a:bodyPr wrap="none" lIns="0" tIns="0" rIns="0" bIns="0" rtlCol="0" anchor="t"/>
          <a:lstStyle/>
          <a:p>
            <a:pPr marL="0" indent="0" algn="just">
              <a:buNone/>
            </a:pPr>
            <a:r>
              <a:rPr lang="uz-Cyrl-UZ" sz="2400" kern="0" spc="-28" dirty="0">
                <a:solidFill>
                  <a:srgbClr val="2B2E3C"/>
                </a:solidFill>
                <a:latin typeface="Arial Narrow" panose="020B0606020202030204" pitchFamily="34" charset="0"/>
                <a:ea typeface="Open Sans" pitchFamily="34" charset="-122"/>
                <a:cs typeface="Open Sans" pitchFamily="34" charset="-120"/>
              </a:rPr>
              <a:t>Kechalar turli xil shakllarda, masalan, </a:t>
            </a:r>
            <a:r>
              <a:rPr lang="en-US" sz="2400" kern="0" spc="-28" dirty="0">
                <a:solidFill>
                  <a:srgbClr val="2B2E3C"/>
                </a:solidFill>
                <a:latin typeface="Arial Narrow" panose="020B0606020202030204" pitchFamily="34" charset="0"/>
                <a:ea typeface="Open Sans" pitchFamily="34" charset="-122"/>
                <a:cs typeface="Open Sans" pitchFamily="34" charset="-120"/>
              </a:rPr>
              <a:t>“</a:t>
            </a:r>
            <a:r>
              <a:rPr lang="uz-Cyrl-UZ" sz="2400" kern="0" spc="-28" dirty="0">
                <a:solidFill>
                  <a:srgbClr val="2B2E3C"/>
                </a:solidFill>
                <a:latin typeface="Arial Narrow" panose="020B0606020202030204" pitchFamily="34" charset="0"/>
                <a:ea typeface="Open Sans" pitchFamily="34" charset="-122"/>
                <a:cs typeface="Open Sans" pitchFamily="34" charset="-120"/>
              </a:rPr>
              <a:t>Kimyoviy tomosha</a:t>
            </a:r>
            <a:r>
              <a:rPr lang="en-US" sz="2400" kern="0" spc="-28" dirty="0">
                <a:solidFill>
                  <a:srgbClr val="2B2E3C"/>
                </a:solidFill>
                <a:latin typeface="Arial Narrow" panose="020B0606020202030204" pitchFamily="34" charset="0"/>
                <a:ea typeface="Open Sans" pitchFamily="34" charset="-122"/>
                <a:cs typeface="Open Sans" pitchFamily="34" charset="-120"/>
              </a:rPr>
              <a:t>”</a:t>
            </a:r>
            <a:r>
              <a:rPr lang="uz-Cyrl-UZ" sz="2400" kern="0" spc="-28" dirty="0">
                <a:solidFill>
                  <a:srgbClr val="2B2E3C"/>
                </a:solidFill>
                <a:latin typeface="Arial Narrow" panose="020B0606020202030204" pitchFamily="34" charset="0"/>
                <a:ea typeface="Open Sans" pitchFamily="34" charset="-122"/>
                <a:cs typeface="Open Sans" pitchFamily="34" charset="-120"/>
              </a:rPr>
              <a:t>, </a:t>
            </a:r>
            <a:r>
              <a:rPr lang="en-US" sz="2400" kern="0" spc="-28" dirty="0">
                <a:solidFill>
                  <a:srgbClr val="2B2E3C"/>
                </a:solidFill>
                <a:latin typeface="Arial Narrow" panose="020B0606020202030204" pitchFamily="34" charset="0"/>
                <a:ea typeface="Open Sans" pitchFamily="34" charset="-122"/>
                <a:cs typeface="Open Sans" pitchFamily="34" charset="-120"/>
              </a:rPr>
              <a:t>“</a:t>
            </a:r>
            <a:r>
              <a:rPr lang="uz-Cyrl-UZ" sz="2400" kern="0" spc="-28" dirty="0">
                <a:solidFill>
                  <a:srgbClr val="2B2E3C"/>
                </a:solidFill>
                <a:latin typeface="Arial Narrow" panose="020B0606020202030204" pitchFamily="34" charset="0"/>
                <a:ea typeface="Open Sans" pitchFamily="34" charset="-122"/>
                <a:cs typeface="Open Sans" pitchFamily="34" charset="-120"/>
              </a:rPr>
              <a:t>Kimyoviy o‘yinlar</a:t>
            </a:r>
            <a:r>
              <a:rPr lang="en-US" sz="2400" kern="0" spc="-28" dirty="0">
                <a:solidFill>
                  <a:srgbClr val="2B2E3C"/>
                </a:solidFill>
                <a:latin typeface="Arial Narrow" panose="020B0606020202030204" pitchFamily="34" charset="0"/>
                <a:ea typeface="Open Sans" pitchFamily="34" charset="-122"/>
                <a:cs typeface="Open Sans" pitchFamily="34" charset="-120"/>
              </a:rPr>
              <a:t>”</a:t>
            </a:r>
            <a:r>
              <a:rPr lang="uz-Cyrl-UZ" sz="2400" kern="0" spc="-28" dirty="0">
                <a:solidFill>
                  <a:srgbClr val="2B2E3C"/>
                </a:solidFill>
                <a:latin typeface="Arial Narrow" panose="020B0606020202030204" pitchFamily="34" charset="0"/>
                <a:ea typeface="Open Sans" pitchFamily="34" charset="-122"/>
                <a:cs typeface="Open Sans" pitchFamily="34" charset="-120"/>
              </a:rPr>
              <a:t>, </a:t>
            </a:r>
            <a:endParaRPr lang="en-US" sz="2400" kern="0" spc="-28" dirty="0">
              <a:solidFill>
                <a:srgbClr val="2B2E3C"/>
              </a:solidFill>
              <a:latin typeface="Arial Narrow" panose="020B0606020202030204" pitchFamily="34" charset="0"/>
              <a:ea typeface="Open Sans" pitchFamily="34" charset="-122"/>
              <a:cs typeface="Open Sans" pitchFamily="34" charset="-120"/>
            </a:endParaRPr>
          </a:p>
          <a:p>
            <a:pPr marL="0" indent="0" algn="just">
              <a:buNone/>
            </a:pPr>
            <a:r>
              <a:rPr lang="uz-Cyrl-UZ" sz="2400" kern="0" spc="-28" dirty="0">
                <a:solidFill>
                  <a:srgbClr val="2B2E3C"/>
                </a:solidFill>
                <a:latin typeface="Arial Narrow" panose="020B0606020202030204" pitchFamily="34" charset="0"/>
                <a:ea typeface="Open Sans" pitchFamily="34" charset="-122"/>
                <a:cs typeface="Open Sans" pitchFamily="34" charset="-120"/>
              </a:rPr>
              <a:t>"Kimyoviy qo‘shiqlar" kabi shakllarda o‘tkazilishi mumkin.</a:t>
            </a:r>
            <a:endParaRPr lang="uz-Cyrl-UZ" sz="2400" dirty="0">
              <a:latin typeface="Arial Narrow" panose="020B0606020202030204"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3"/>
          <p:cNvSpPr/>
          <p:nvPr/>
        </p:nvSpPr>
        <p:spPr>
          <a:xfrm>
            <a:off x="2945881" y="1664839"/>
            <a:ext cx="8480219" cy="4716793"/>
          </a:xfrm>
          <a:custGeom>
            <a:avLst/>
            <a:gdLst/>
            <a:ahLst/>
            <a:cxnLst/>
            <a:rect l="l" t="t" r="r" b="b"/>
            <a:pathLst>
              <a:path w="10600274" h="5895991">
                <a:moveTo>
                  <a:pt x="0" y="0"/>
                </a:moveTo>
                <a:lnTo>
                  <a:pt x="10600274" y="0"/>
                </a:lnTo>
                <a:lnTo>
                  <a:pt x="10600274" y="5895991"/>
                </a:lnTo>
                <a:lnTo>
                  <a:pt x="0" y="5895991"/>
                </a:lnTo>
                <a:lnTo>
                  <a:pt x="0" y="0"/>
                </a:lnTo>
                <a:close/>
              </a:path>
            </a:pathLst>
          </a:custGeom>
          <a:blipFill>
            <a:blip r:embed="rId2">
              <a:extLst>
                <a:ext uri="{96DAC541-7B7A-43D3-8B79-37D633B846F1}">
                  <asvg:svgBlip xmlns:asvg="http://schemas.microsoft.com/office/drawing/2016/SVG/main" r:embed="rId3"/>
                </a:ext>
              </a:extLst>
            </a:blip>
            <a:stretch>
              <a:fillRect l="-3919" r="-16867" b="-117161"/>
            </a:stretch>
          </a:blipFill>
        </p:spPr>
      </p:sp>
      <p:sp>
        <p:nvSpPr>
          <p:cNvPr id="4" name="TextBox 4"/>
          <p:cNvSpPr txBox="1"/>
          <p:nvPr/>
        </p:nvSpPr>
        <p:spPr>
          <a:xfrm>
            <a:off x="785190" y="1664839"/>
            <a:ext cx="12801600" cy="4739759"/>
          </a:xfrm>
          <a:prstGeom prst="rect">
            <a:avLst/>
          </a:prstGeom>
        </p:spPr>
        <p:txBody>
          <a:bodyPr wrap="square" lIns="0" tIns="0" rIns="0" bIns="0" rtlCol="0" anchor="t">
            <a:spAutoFit/>
          </a:bodyPr>
          <a:lstStyle/>
          <a:p>
            <a:r>
              <a:rPr lang="uz-Cyrl-UZ" sz="2800" b="1" dirty="0">
                <a:latin typeface="Arial Narrow" panose="020B0606020202030204" pitchFamily="34" charset="0"/>
              </a:rPr>
              <a:t>1-guruh uchun topshiriq</a:t>
            </a:r>
            <a:endParaRPr lang="ru-RU" sz="2800" dirty="0">
              <a:latin typeface="Arial Narrow" panose="020B0606020202030204" pitchFamily="34" charset="0"/>
            </a:endParaRPr>
          </a:p>
          <a:p>
            <a:r>
              <a:rPr lang="uz-Cyrl-UZ" sz="2800" dirty="0">
                <a:latin typeface="Arial Narrow" panose="020B0606020202030204" pitchFamily="34" charset="0"/>
              </a:rPr>
              <a:t>“Kimyo va hayot” mavzusida maktab ichida mini-konferensiya yoki tanlov o‘tkazish uchun ssenariy yozing.</a:t>
            </a:r>
            <a:endParaRPr lang="ru-RU" sz="2800" dirty="0">
              <a:latin typeface="Arial Narrow" panose="020B0606020202030204" pitchFamily="34" charset="0"/>
            </a:endParaRPr>
          </a:p>
          <a:p>
            <a:r>
              <a:rPr lang="uz-Cyrl-UZ" sz="2800" b="1" dirty="0">
                <a:latin typeface="Arial Narrow" panose="020B0606020202030204" pitchFamily="34" charset="0"/>
              </a:rPr>
              <a:t>2-guruh uchun topshiriq</a:t>
            </a:r>
            <a:endParaRPr lang="ru-RU" sz="2800" dirty="0">
              <a:latin typeface="Arial Narrow" panose="020B0606020202030204" pitchFamily="34" charset="0"/>
            </a:endParaRPr>
          </a:p>
          <a:p>
            <a:r>
              <a:rPr lang="uz-Cyrl-UZ" sz="2800" dirty="0">
                <a:latin typeface="Arial Narrow" panose="020B0606020202030204" pitchFamily="34" charset="0"/>
              </a:rPr>
              <a:t>imyoviy moddalarning xavfsizligini targ‘ib qiluvchi plakat yoki videorolik tayyorlang.</a:t>
            </a:r>
            <a:endParaRPr lang="ru-RU" sz="2800" dirty="0">
              <a:latin typeface="Arial Narrow" panose="020B0606020202030204" pitchFamily="34" charset="0"/>
            </a:endParaRPr>
          </a:p>
          <a:p>
            <a:r>
              <a:rPr lang="uz-Cyrl-UZ" sz="2800" b="1" dirty="0">
                <a:latin typeface="Arial Narrow" panose="020B0606020202030204" pitchFamily="34" charset="0"/>
              </a:rPr>
              <a:t>3-guruh uchun topshiriq</a:t>
            </a:r>
            <a:endParaRPr lang="ru-RU" sz="2800" dirty="0">
              <a:latin typeface="Arial Narrow" panose="020B0606020202030204" pitchFamily="34" charset="0"/>
            </a:endParaRPr>
          </a:p>
          <a:p>
            <a:r>
              <a:rPr lang="uz-Cyrl-UZ" sz="2800" dirty="0">
                <a:latin typeface="Arial Narrow" panose="020B0606020202030204" pitchFamily="34" charset="0"/>
              </a:rPr>
              <a:t>Kimyoviy moddalardan foydalanib ekologik xavfsiz tozalash vositasi yarating. Mahsulotning kimyoviy tarkibiga asoslanib, uni bozorda targ‘ib qilish uchun reklama ssenariysi tuzing.</a:t>
            </a:r>
            <a:endParaRPr lang="ru-RU" sz="2800" dirty="0">
              <a:latin typeface="Arial Narrow" panose="020B0606020202030204" pitchFamily="34" charset="0"/>
            </a:endParaRPr>
          </a:p>
          <a:p>
            <a:r>
              <a:rPr lang="uz-Cyrl-UZ" sz="2800" b="1" dirty="0">
                <a:latin typeface="Arial Narrow" panose="020B0606020202030204" pitchFamily="34" charset="0"/>
              </a:rPr>
              <a:t>4-guruh uchun topshiriq</a:t>
            </a:r>
            <a:endParaRPr lang="ru-RU" sz="2800" dirty="0">
              <a:latin typeface="Arial Narrow" panose="020B0606020202030204" pitchFamily="34" charset="0"/>
            </a:endParaRPr>
          </a:p>
          <a:p>
            <a:r>
              <a:rPr lang="uz-Cyrl-UZ" sz="2800" dirty="0">
                <a:latin typeface="Arial Narrow" panose="020B0606020202030204" pitchFamily="34" charset="0"/>
              </a:rPr>
              <a:t>Kundalik hayotda qo‘llaniladigan kimyoviy moddalar orasida ekologik zararli bo‘lganlarini aniqlang va ularning o‘rnini bosuvchi muqobil usullarni tavsiya qiling.</a:t>
            </a:r>
            <a:endParaRPr lang="ru-RU" sz="2800" dirty="0">
              <a:latin typeface="Arial Narrow" panose="020B0606020202030204" pitchFamily="34" charset="0"/>
            </a:endParaRPr>
          </a:p>
        </p:txBody>
      </p:sp>
      <p:pic>
        <p:nvPicPr>
          <p:cNvPr id="8" name="Graphic 2">
            <a:extLst>
              <a:ext uri="{FF2B5EF4-FFF2-40B4-BE49-F238E27FC236}">
                <a16:creationId xmlns:a16="http://schemas.microsoft.com/office/drawing/2014/main" id="{A390B79F-1B79-41E6-B11D-3456A8FF370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65314"/>
            <a:ext cx="14630400" cy="1103086"/>
          </a:xfrm>
          <a:prstGeom prst="rect">
            <a:avLst/>
          </a:prstGeom>
        </p:spPr>
      </p:pic>
      <p:pic>
        <p:nvPicPr>
          <p:cNvPr id="9" name="Рисунок 8">
            <a:extLst>
              <a:ext uri="{FF2B5EF4-FFF2-40B4-BE49-F238E27FC236}">
                <a16:creationId xmlns:a16="http://schemas.microsoft.com/office/drawing/2014/main" id="{325D0F02-6E97-47EC-BF01-C5C13B08DD8F}"/>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0" name="Рисунок 9">
            <a:extLst>
              <a:ext uri="{FF2B5EF4-FFF2-40B4-BE49-F238E27FC236}">
                <a16:creationId xmlns:a16="http://schemas.microsoft.com/office/drawing/2014/main" id="{5BD2A942-A04A-4978-BECF-7E6BFE1135C5}"/>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extLst>
      <p:ext uri="{BB962C8B-B14F-4D97-AF65-F5344CB8AC3E}">
        <p14:creationId xmlns:p14="http://schemas.microsoft.com/office/powerpoint/2010/main" val="34520268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1" y="1800228"/>
            <a:ext cx="2400301" cy="1457324"/>
          </a:xfrm>
          <a:prstGeom prst="rect">
            <a:avLst/>
          </a:prstGeom>
          <a:solidFill>
            <a:srgbClr val="FFFF00"/>
          </a:solidFill>
          <a:ln w="9360">
            <a:solidFill>
              <a:srgbClr val="FFFF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6041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1" y="3514726"/>
            <a:ext cx="2400301" cy="1628774"/>
          </a:xfrm>
          <a:prstGeom prst="rect">
            <a:avLst/>
          </a:prstGeom>
          <a:solidFill>
            <a:srgbClr val="FFFF00"/>
          </a:solidFill>
          <a:ln w="9360">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60419"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0102" y="5657851"/>
            <a:ext cx="2628899" cy="2175509"/>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60421" name="Rectangle 5"/>
          <p:cNvSpPr>
            <a:spLocks noChangeArrowheads="1"/>
          </p:cNvSpPr>
          <p:nvPr/>
        </p:nvSpPr>
        <p:spPr bwMode="auto">
          <a:xfrm>
            <a:off x="3200400" y="1346719"/>
            <a:ext cx="9707881" cy="215705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108000" tIns="56160" rIns="108000" bIns="56160" anchor="ctr">
            <a:spAutoFit/>
          </a:bodyPr>
          <a:lstStyle/>
          <a:p>
            <a:pPr>
              <a:tabLst>
                <a:tab pos="0" algn="l"/>
                <a:tab pos="537210" algn="l"/>
                <a:tab pos="1076326" algn="l"/>
                <a:tab pos="1615440" algn="l"/>
                <a:tab pos="2154556" algn="l"/>
                <a:tab pos="2693670" algn="l"/>
                <a:tab pos="3232786" algn="l"/>
                <a:tab pos="3771900" algn="l"/>
                <a:tab pos="4311016" algn="l"/>
                <a:tab pos="4850130" algn="l"/>
                <a:tab pos="5389246" algn="l"/>
                <a:tab pos="5928360" algn="l"/>
                <a:tab pos="6467476" algn="l"/>
                <a:tab pos="7006590" algn="l"/>
                <a:tab pos="7545706" algn="l"/>
                <a:tab pos="8084820" algn="l"/>
                <a:tab pos="8623936" algn="l"/>
                <a:tab pos="9163050" algn="l"/>
                <a:tab pos="9702166" algn="l"/>
                <a:tab pos="10241280" algn="l"/>
                <a:tab pos="10780396" algn="l"/>
              </a:tabLst>
            </a:pPr>
            <a:r>
              <a:rPr lang="en-US" sz="4400" b="1" dirty="0">
                <a:solidFill>
                  <a:srgbClr val="000000"/>
                </a:solidFill>
                <a:latin typeface="Arial Narrow" panose="020B0606020202030204" pitchFamily="34" charset="0"/>
                <a:cs typeface="Times New Roman" pitchFamily="18" charset="0"/>
              </a:rPr>
              <a:t>Qaysi birini tanlaysiz </a:t>
            </a:r>
            <a:endParaRPr lang="ru-RU" sz="4400" b="1" dirty="0">
              <a:solidFill>
                <a:srgbClr val="000000"/>
              </a:solidFill>
              <a:latin typeface="Arial Narrow" panose="020B0606020202030204" pitchFamily="34" charset="0"/>
              <a:cs typeface="Times New Roman" pitchFamily="18" charset="0"/>
            </a:endParaRPr>
          </a:p>
          <a:p>
            <a:pPr>
              <a:tabLst>
                <a:tab pos="0" algn="l"/>
                <a:tab pos="537210" algn="l"/>
                <a:tab pos="1076326" algn="l"/>
                <a:tab pos="1615440" algn="l"/>
                <a:tab pos="2154556" algn="l"/>
                <a:tab pos="2693670" algn="l"/>
                <a:tab pos="3232786" algn="l"/>
                <a:tab pos="3771900" algn="l"/>
                <a:tab pos="4311016" algn="l"/>
                <a:tab pos="4850130" algn="l"/>
                <a:tab pos="5389246" algn="l"/>
                <a:tab pos="5928360" algn="l"/>
                <a:tab pos="6467476" algn="l"/>
                <a:tab pos="7006590" algn="l"/>
                <a:tab pos="7545706" algn="l"/>
                <a:tab pos="8084820" algn="l"/>
                <a:tab pos="8623936" algn="l"/>
                <a:tab pos="9163050" algn="l"/>
                <a:tab pos="9702166" algn="l"/>
                <a:tab pos="10241280" algn="l"/>
                <a:tab pos="10780396" algn="l"/>
              </a:tabLst>
            </a:pPr>
            <a:endParaRPr lang="ru-RU" sz="1680" dirty="0">
              <a:solidFill>
                <a:srgbClr val="000000"/>
              </a:solidFill>
              <a:latin typeface="Arial Narrow" panose="020B0606020202030204" pitchFamily="34" charset="0"/>
              <a:cs typeface="Times New Roman" pitchFamily="18" charset="0"/>
            </a:endParaRPr>
          </a:p>
          <a:p>
            <a:pPr>
              <a:tabLst>
                <a:tab pos="0" algn="l"/>
                <a:tab pos="537210" algn="l"/>
                <a:tab pos="1076326" algn="l"/>
                <a:tab pos="1615440" algn="l"/>
                <a:tab pos="2154556" algn="l"/>
                <a:tab pos="2693670" algn="l"/>
                <a:tab pos="3232786" algn="l"/>
                <a:tab pos="3771900" algn="l"/>
                <a:tab pos="4311016" algn="l"/>
                <a:tab pos="4850130" algn="l"/>
                <a:tab pos="5389246" algn="l"/>
                <a:tab pos="5928360" algn="l"/>
                <a:tab pos="6467476" algn="l"/>
                <a:tab pos="7006590" algn="l"/>
                <a:tab pos="7545706" algn="l"/>
                <a:tab pos="8084820" algn="l"/>
                <a:tab pos="8623936" algn="l"/>
                <a:tab pos="9163050" algn="l"/>
                <a:tab pos="9702166" algn="l"/>
                <a:tab pos="10241280" algn="l"/>
                <a:tab pos="10780396" algn="l"/>
              </a:tabLst>
            </a:pPr>
            <a:endParaRPr lang="ru-RU" sz="1680" dirty="0">
              <a:solidFill>
                <a:srgbClr val="000000"/>
              </a:solidFill>
              <a:latin typeface="Arial Narrow" panose="020B0606020202030204" pitchFamily="34" charset="0"/>
              <a:cs typeface="Times New Roman" pitchFamily="18" charset="0"/>
            </a:endParaRPr>
          </a:p>
          <a:p>
            <a:pPr>
              <a:tabLst>
                <a:tab pos="0" algn="l"/>
                <a:tab pos="537210" algn="l"/>
                <a:tab pos="1076326" algn="l"/>
                <a:tab pos="1615440" algn="l"/>
                <a:tab pos="2154556" algn="l"/>
                <a:tab pos="2693670" algn="l"/>
                <a:tab pos="3232786" algn="l"/>
                <a:tab pos="3771900" algn="l"/>
                <a:tab pos="4311016" algn="l"/>
                <a:tab pos="4850130" algn="l"/>
                <a:tab pos="5389246" algn="l"/>
                <a:tab pos="5928360" algn="l"/>
                <a:tab pos="6467476" algn="l"/>
                <a:tab pos="7006590" algn="l"/>
                <a:tab pos="7545706" algn="l"/>
                <a:tab pos="8084820" algn="l"/>
                <a:tab pos="8623936" algn="l"/>
                <a:tab pos="9163050" algn="l"/>
                <a:tab pos="9702166" algn="l"/>
                <a:tab pos="10241280" algn="l"/>
                <a:tab pos="10780396" algn="l"/>
              </a:tabLst>
            </a:pPr>
            <a:r>
              <a:rPr lang="ru-RU" sz="2160" dirty="0">
                <a:solidFill>
                  <a:srgbClr val="000000"/>
                </a:solidFill>
                <a:latin typeface="Arial Narrow" panose="020B0606020202030204" pitchFamily="34" charset="0"/>
                <a:cs typeface="Times New Roman" pitchFamily="18" charset="0"/>
              </a:rPr>
              <a:t>                          </a:t>
            </a:r>
          </a:p>
          <a:p>
            <a:pPr>
              <a:buClrTx/>
              <a:buFontTx/>
              <a:buNone/>
            </a:pPr>
            <a:r>
              <a:rPr lang="ru-RU" sz="2160" dirty="0">
                <a:solidFill>
                  <a:srgbClr val="000000"/>
                </a:solidFill>
                <a:latin typeface="Arial Narrow" panose="020B0606020202030204" pitchFamily="34" charset="0"/>
                <a:cs typeface="Times New Roman" pitchFamily="18" charset="0"/>
              </a:rPr>
              <a:t> </a:t>
            </a:r>
            <a:r>
              <a:rPr lang="uz-Latn-UZ" sz="3360" b="1" dirty="0">
                <a:latin typeface="Arial Narrow" panose="020B0606020202030204" pitchFamily="34" charset="0"/>
              </a:rPr>
              <a:t>Chamadon - </a:t>
            </a:r>
            <a:r>
              <a:rPr lang="uz-Latn-UZ" sz="3360" dirty="0">
                <a:latin typeface="Arial Narrow" panose="020B0606020202030204" pitchFamily="34" charset="0"/>
              </a:rPr>
              <a:t>hamma narsa</a:t>
            </a:r>
            <a:r>
              <a:rPr lang="en-US" sz="3360" dirty="0">
                <a:latin typeface="Arial Narrow" panose="020B0606020202030204" pitchFamily="34" charset="0"/>
              </a:rPr>
              <a:t> </a:t>
            </a:r>
            <a:r>
              <a:rPr lang="uz-Latn-UZ" sz="3360" dirty="0">
                <a:latin typeface="Arial Narrow" panose="020B0606020202030204" pitchFamily="34" charset="0"/>
              </a:rPr>
              <a:t>kelajakda foydali bo‘ladi.</a:t>
            </a:r>
            <a:endParaRPr lang="ru-RU" sz="3360" dirty="0">
              <a:solidFill>
                <a:srgbClr val="000000"/>
              </a:solidFill>
              <a:latin typeface="Arial Narrow" panose="020B0606020202030204" pitchFamily="34" charset="0"/>
              <a:cs typeface="Times New Roman" pitchFamily="18" charset="0"/>
            </a:endParaRPr>
          </a:p>
        </p:txBody>
      </p:sp>
      <p:sp>
        <p:nvSpPr>
          <p:cNvPr id="60422" name="Rectangle 6"/>
          <p:cNvSpPr>
            <a:spLocks noChangeArrowheads="1"/>
          </p:cNvSpPr>
          <p:nvPr/>
        </p:nvSpPr>
        <p:spPr bwMode="auto">
          <a:xfrm>
            <a:off x="3200400" y="4013872"/>
            <a:ext cx="9707881" cy="63048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108000" tIns="56160" rIns="108000" bIns="56160" anchor="ctr">
            <a:spAutoFit/>
          </a:bodyPr>
          <a:lstStyle/>
          <a:p>
            <a:pPr>
              <a:tabLst>
                <a:tab pos="0" algn="l"/>
                <a:tab pos="537210" algn="l"/>
                <a:tab pos="1076326" algn="l"/>
                <a:tab pos="1615440" algn="l"/>
                <a:tab pos="2154556" algn="l"/>
                <a:tab pos="2693670" algn="l"/>
                <a:tab pos="3232786" algn="l"/>
                <a:tab pos="3771900" algn="l"/>
                <a:tab pos="4311016" algn="l"/>
                <a:tab pos="4850130" algn="l"/>
                <a:tab pos="5389246" algn="l"/>
                <a:tab pos="5928360" algn="l"/>
                <a:tab pos="6467476" algn="l"/>
                <a:tab pos="7006590" algn="l"/>
                <a:tab pos="7545706" algn="l"/>
                <a:tab pos="8084820" algn="l"/>
                <a:tab pos="8623936" algn="l"/>
                <a:tab pos="9163050" algn="l"/>
                <a:tab pos="9702166" algn="l"/>
                <a:tab pos="10241280" algn="l"/>
                <a:tab pos="10780396" algn="l"/>
              </a:tabLst>
            </a:pPr>
            <a:r>
              <a:rPr lang="uz-Latn-UZ" sz="3360" b="1" dirty="0">
                <a:latin typeface="Arial Narrow" panose="020B0606020202030204" pitchFamily="34" charset="0"/>
              </a:rPr>
              <a:t>Go‘sht maydalagich </a:t>
            </a:r>
            <a:r>
              <a:rPr lang="uz-Latn-UZ" sz="3360" dirty="0">
                <a:latin typeface="Arial Narrow" panose="020B0606020202030204" pitchFamily="34" charset="0"/>
              </a:rPr>
              <a:t>- men ma</a:t>
            </a:r>
            <a:r>
              <a:rPr lang="uz-Latn-UZ" sz="3360" dirty="0">
                <a:latin typeface="Arial Narrow" panose="020B0606020202030204" pitchFamily="34" charset="0"/>
                <a:cs typeface="Calibri"/>
              </a:rPr>
              <a:t>’</a:t>
            </a:r>
            <a:r>
              <a:rPr lang="uz-Latn-UZ" sz="3360" dirty="0">
                <a:latin typeface="Arial Narrow" panose="020B0606020202030204" pitchFamily="34" charset="0"/>
              </a:rPr>
              <a:t>lumotni qayta ishlayman. </a:t>
            </a:r>
            <a:endParaRPr lang="ru-RU" sz="3360" dirty="0">
              <a:solidFill>
                <a:srgbClr val="000000"/>
              </a:solidFill>
              <a:latin typeface="Arial Narrow" panose="020B0606020202030204" pitchFamily="34" charset="0"/>
              <a:cs typeface="Times New Roman" pitchFamily="18" charset="0"/>
            </a:endParaRPr>
          </a:p>
        </p:txBody>
      </p:sp>
      <p:sp>
        <p:nvSpPr>
          <p:cNvPr id="60423" name="Rectangle 7"/>
          <p:cNvSpPr>
            <a:spLocks noChangeArrowheads="1"/>
          </p:cNvSpPr>
          <p:nvPr/>
        </p:nvSpPr>
        <p:spPr bwMode="auto">
          <a:xfrm>
            <a:off x="3428998" y="5515428"/>
            <a:ext cx="11201402" cy="192314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108000" tIns="56160" rIns="108000" bIns="56160" anchor="ctr">
            <a:spAutoFit/>
          </a:bodyPr>
          <a:lstStyle/>
          <a:p>
            <a:pPr>
              <a:tabLst>
                <a:tab pos="0" algn="l"/>
                <a:tab pos="537210" algn="l"/>
                <a:tab pos="1076326" algn="l"/>
                <a:tab pos="1615440" algn="l"/>
                <a:tab pos="2154556" algn="l"/>
                <a:tab pos="2693670" algn="l"/>
                <a:tab pos="3232786" algn="l"/>
                <a:tab pos="3771900" algn="l"/>
                <a:tab pos="4311016" algn="l"/>
                <a:tab pos="4850130" algn="l"/>
                <a:tab pos="5389246" algn="l"/>
                <a:tab pos="5928360" algn="l"/>
                <a:tab pos="6467476" algn="l"/>
                <a:tab pos="7006590" algn="l"/>
                <a:tab pos="7545706" algn="l"/>
                <a:tab pos="8084820" algn="l"/>
                <a:tab pos="8623936" algn="l"/>
                <a:tab pos="9163050" algn="l"/>
                <a:tab pos="9702166" algn="l"/>
                <a:tab pos="10241280" algn="l"/>
                <a:tab pos="10780396" algn="l"/>
              </a:tabLst>
            </a:pPr>
            <a:endParaRPr lang="ru-RU" sz="1680" dirty="0">
              <a:solidFill>
                <a:srgbClr val="000000"/>
              </a:solidFill>
              <a:latin typeface="Arial Narrow" panose="020B0606020202030204" pitchFamily="34" charset="0"/>
              <a:cs typeface="Times New Roman" pitchFamily="18" charset="0"/>
            </a:endParaRPr>
          </a:p>
          <a:p>
            <a:pPr>
              <a:tabLst>
                <a:tab pos="0" algn="l"/>
                <a:tab pos="537210" algn="l"/>
                <a:tab pos="1076326" algn="l"/>
                <a:tab pos="1615440" algn="l"/>
                <a:tab pos="2154556" algn="l"/>
                <a:tab pos="2693670" algn="l"/>
                <a:tab pos="3232786" algn="l"/>
                <a:tab pos="3771900" algn="l"/>
                <a:tab pos="4311016" algn="l"/>
                <a:tab pos="4850130" algn="l"/>
                <a:tab pos="5389246" algn="l"/>
                <a:tab pos="5928360" algn="l"/>
                <a:tab pos="6467476" algn="l"/>
                <a:tab pos="7006590" algn="l"/>
                <a:tab pos="7545706" algn="l"/>
                <a:tab pos="8084820" algn="l"/>
                <a:tab pos="8623936" algn="l"/>
                <a:tab pos="9163050" algn="l"/>
                <a:tab pos="9702166" algn="l"/>
                <a:tab pos="10241280" algn="l"/>
                <a:tab pos="10780396" algn="l"/>
              </a:tabLst>
            </a:pPr>
            <a:endParaRPr lang="ru-RU" sz="1680" dirty="0">
              <a:solidFill>
                <a:srgbClr val="000000"/>
              </a:solidFill>
              <a:latin typeface="Arial Narrow" panose="020B0606020202030204" pitchFamily="34" charset="0"/>
              <a:cs typeface="Times New Roman" pitchFamily="18" charset="0"/>
            </a:endParaRPr>
          </a:p>
          <a:p>
            <a:pPr>
              <a:tabLst>
                <a:tab pos="0" algn="l"/>
                <a:tab pos="537210" algn="l"/>
                <a:tab pos="1076326" algn="l"/>
                <a:tab pos="1615440" algn="l"/>
                <a:tab pos="2154556" algn="l"/>
                <a:tab pos="2693670" algn="l"/>
                <a:tab pos="3232786" algn="l"/>
                <a:tab pos="3771900" algn="l"/>
                <a:tab pos="4311016" algn="l"/>
                <a:tab pos="4850130" algn="l"/>
                <a:tab pos="5389246" algn="l"/>
                <a:tab pos="5928360" algn="l"/>
                <a:tab pos="6467476" algn="l"/>
                <a:tab pos="7006590" algn="l"/>
                <a:tab pos="7545706" algn="l"/>
                <a:tab pos="8084820" algn="l"/>
                <a:tab pos="8623936" algn="l"/>
                <a:tab pos="9163050" algn="l"/>
                <a:tab pos="9702166" algn="l"/>
                <a:tab pos="10241280" algn="l"/>
                <a:tab pos="10780396" algn="l"/>
              </a:tabLst>
            </a:pPr>
            <a:r>
              <a:rPr lang="ru-RU" sz="1680" dirty="0">
                <a:solidFill>
                  <a:srgbClr val="000000"/>
                </a:solidFill>
                <a:latin typeface="Arial Narrow" panose="020B0606020202030204" pitchFamily="34" charset="0"/>
                <a:cs typeface="Times New Roman" pitchFamily="18" charset="0"/>
              </a:rPr>
              <a:t>  </a:t>
            </a:r>
            <a:r>
              <a:rPr lang="ru-RU" sz="1680" b="1" dirty="0">
                <a:solidFill>
                  <a:srgbClr val="000000"/>
                </a:solidFill>
                <a:latin typeface="Arial Narrow" panose="020B0606020202030204" pitchFamily="34" charset="0"/>
                <a:cs typeface="Times New Roman" pitchFamily="18" charset="0"/>
              </a:rPr>
              <a:t> </a:t>
            </a:r>
            <a:r>
              <a:rPr lang="uz-Latn-UZ" sz="3360" b="1" dirty="0">
                <a:latin typeface="Arial Narrow" panose="020B0606020202030204" pitchFamily="34" charset="0"/>
              </a:rPr>
              <a:t>Savat </a:t>
            </a:r>
            <a:r>
              <a:rPr lang="uz-Latn-UZ" sz="3360" dirty="0">
                <a:latin typeface="Arial Narrow" panose="020B0606020202030204" pitchFamily="34" charset="0"/>
              </a:rPr>
              <a:t>- men hamma narsani tashlab yuboraman.</a:t>
            </a:r>
            <a:endParaRPr lang="ru-RU" sz="3360" dirty="0">
              <a:solidFill>
                <a:srgbClr val="000000"/>
              </a:solidFill>
              <a:latin typeface="Arial Narrow" panose="020B0606020202030204" pitchFamily="34" charset="0"/>
              <a:cs typeface="Times New Roman" pitchFamily="18" charset="0"/>
            </a:endParaRPr>
          </a:p>
          <a:p>
            <a:pPr>
              <a:tabLst>
                <a:tab pos="0" algn="l"/>
                <a:tab pos="537210" algn="l"/>
                <a:tab pos="1076326" algn="l"/>
                <a:tab pos="1615440" algn="l"/>
                <a:tab pos="2154556" algn="l"/>
                <a:tab pos="2693670" algn="l"/>
                <a:tab pos="3232786" algn="l"/>
                <a:tab pos="3771900" algn="l"/>
                <a:tab pos="4311016" algn="l"/>
                <a:tab pos="4850130" algn="l"/>
                <a:tab pos="5389246" algn="l"/>
                <a:tab pos="5928360" algn="l"/>
                <a:tab pos="6467476" algn="l"/>
                <a:tab pos="7006590" algn="l"/>
                <a:tab pos="7545706" algn="l"/>
                <a:tab pos="8084820" algn="l"/>
                <a:tab pos="8623936" algn="l"/>
                <a:tab pos="9163050" algn="l"/>
                <a:tab pos="9702166" algn="l"/>
                <a:tab pos="10241280" algn="l"/>
                <a:tab pos="10780396" algn="l"/>
              </a:tabLst>
            </a:pPr>
            <a:endParaRPr lang="ru-RU" sz="1680" dirty="0">
              <a:solidFill>
                <a:srgbClr val="000000"/>
              </a:solidFill>
              <a:latin typeface="Arial Narrow" panose="020B0606020202030204" pitchFamily="34" charset="0"/>
              <a:cs typeface="Times New Roman" pitchFamily="18" charset="0"/>
            </a:endParaRPr>
          </a:p>
          <a:p>
            <a:pPr>
              <a:tabLst>
                <a:tab pos="0" algn="l"/>
                <a:tab pos="537210" algn="l"/>
                <a:tab pos="1076326" algn="l"/>
                <a:tab pos="1615440" algn="l"/>
                <a:tab pos="2154556" algn="l"/>
                <a:tab pos="2693670" algn="l"/>
                <a:tab pos="3232786" algn="l"/>
                <a:tab pos="3771900" algn="l"/>
                <a:tab pos="4311016" algn="l"/>
                <a:tab pos="4850130" algn="l"/>
                <a:tab pos="5389246" algn="l"/>
                <a:tab pos="5928360" algn="l"/>
                <a:tab pos="6467476" algn="l"/>
                <a:tab pos="7006590" algn="l"/>
                <a:tab pos="7545706" algn="l"/>
                <a:tab pos="8084820" algn="l"/>
                <a:tab pos="8623936" algn="l"/>
                <a:tab pos="9163050" algn="l"/>
                <a:tab pos="9702166" algn="l"/>
                <a:tab pos="10241280" algn="l"/>
                <a:tab pos="10780396" algn="l"/>
              </a:tabLst>
            </a:pPr>
            <a:endParaRPr lang="ru-RU" sz="1680" dirty="0">
              <a:solidFill>
                <a:srgbClr val="000000"/>
              </a:solidFill>
              <a:latin typeface="Arial Narrow" panose="020B0606020202030204" pitchFamily="34" charset="0"/>
              <a:cs typeface="Times New Roman" pitchFamily="18" charset="0"/>
            </a:endParaRPr>
          </a:p>
          <a:p>
            <a:pPr>
              <a:tabLst>
                <a:tab pos="0" algn="l"/>
                <a:tab pos="537210" algn="l"/>
                <a:tab pos="1076326" algn="l"/>
                <a:tab pos="1615440" algn="l"/>
                <a:tab pos="2154556" algn="l"/>
                <a:tab pos="2693670" algn="l"/>
                <a:tab pos="3232786" algn="l"/>
                <a:tab pos="3771900" algn="l"/>
                <a:tab pos="4311016" algn="l"/>
                <a:tab pos="4850130" algn="l"/>
                <a:tab pos="5389246" algn="l"/>
                <a:tab pos="5928360" algn="l"/>
                <a:tab pos="6467476" algn="l"/>
                <a:tab pos="7006590" algn="l"/>
                <a:tab pos="7545706" algn="l"/>
                <a:tab pos="8084820" algn="l"/>
                <a:tab pos="8623936" algn="l"/>
                <a:tab pos="9163050" algn="l"/>
                <a:tab pos="9702166" algn="l"/>
                <a:tab pos="10241280" algn="l"/>
                <a:tab pos="10780396" algn="l"/>
              </a:tabLst>
            </a:pPr>
            <a:endParaRPr lang="ru-RU" sz="1680" dirty="0">
              <a:solidFill>
                <a:srgbClr val="000000"/>
              </a:solidFill>
              <a:latin typeface="Arial Narrow" panose="020B0606020202030204" pitchFamily="34" charset="0"/>
              <a:cs typeface="Times New Roman" pitchFamily="18" charset="0"/>
            </a:endParaRPr>
          </a:p>
        </p:txBody>
      </p:sp>
      <p:pic>
        <p:nvPicPr>
          <p:cNvPr id="9" name="Graphic 2">
            <a:extLst>
              <a:ext uri="{FF2B5EF4-FFF2-40B4-BE49-F238E27FC236}">
                <a16:creationId xmlns:a16="http://schemas.microsoft.com/office/drawing/2014/main" id="{6207A574-E638-422F-967A-3D7DF9DF28D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0" y="-65314"/>
            <a:ext cx="14630400" cy="1103086"/>
          </a:xfrm>
          <a:prstGeom prst="rect">
            <a:avLst/>
          </a:prstGeom>
        </p:spPr>
      </p:pic>
      <p:pic>
        <p:nvPicPr>
          <p:cNvPr id="10" name="Рисунок 9">
            <a:extLst>
              <a:ext uri="{FF2B5EF4-FFF2-40B4-BE49-F238E27FC236}">
                <a16:creationId xmlns:a16="http://schemas.microsoft.com/office/drawing/2014/main" id="{412E746D-3DCB-456D-BC8E-EED594F90F2F}"/>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1" name="Рисунок 10">
            <a:extLst>
              <a:ext uri="{FF2B5EF4-FFF2-40B4-BE49-F238E27FC236}">
                <a16:creationId xmlns:a16="http://schemas.microsoft.com/office/drawing/2014/main" id="{7B5B97D2-F457-48D1-8F61-3713963D7BB7}"/>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extLst>
      <p:ext uri="{BB962C8B-B14F-4D97-AF65-F5344CB8AC3E}">
        <p14:creationId xmlns:p14="http://schemas.microsoft.com/office/powerpoint/2010/main" val="4006238343"/>
      </p:ext>
    </p:extLst>
  </p:cSld>
  <p:clrMapOvr>
    <a:masterClrMapping/>
  </p:clrMapOvr>
  <p:transition spd="slow">
    <p:fade thruBlk="1"/>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2683073"/>
            <a:ext cx="5670590" cy="708779"/>
          </a:xfrm>
          <a:prstGeom prst="rect">
            <a:avLst/>
          </a:prstGeom>
          <a:noFill/>
          <a:ln/>
        </p:spPr>
        <p:txBody>
          <a:bodyPr wrap="none" lIns="0" tIns="0" rIns="0" bIns="0" rtlCol="0" anchor="t"/>
          <a:lstStyle/>
          <a:p>
            <a:pPr marL="0" indent="0">
              <a:lnSpc>
                <a:spcPts val="5550"/>
              </a:lnSpc>
              <a:buNone/>
            </a:pPr>
            <a:r>
              <a:rPr lang="uz-Cyrl-UZ" sz="4114" b="1" dirty="0">
                <a:latin typeface="Arial Narrow" panose="020B0606020202030204" pitchFamily="34" charset="0"/>
              </a:rPr>
              <a:t>Natijalar va xulosalar</a:t>
            </a:r>
          </a:p>
        </p:txBody>
      </p:sp>
      <p:sp>
        <p:nvSpPr>
          <p:cNvPr id="4" name="Text 1"/>
          <p:cNvSpPr/>
          <p:nvPr/>
        </p:nvSpPr>
        <p:spPr>
          <a:xfrm>
            <a:off x="6280190" y="3732014"/>
            <a:ext cx="7556421" cy="1814513"/>
          </a:xfrm>
          <a:prstGeom prst="rect">
            <a:avLst/>
          </a:prstGeom>
          <a:noFill/>
          <a:ln/>
        </p:spPr>
        <p:txBody>
          <a:bodyPr wrap="square" lIns="0" tIns="0" rIns="0" bIns="0" rtlCol="0" anchor="t"/>
          <a:lstStyle/>
          <a:p>
            <a:pPr marL="0" indent="0" algn="just">
              <a:lnSpc>
                <a:spcPts val="2850"/>
              </a:lnSpc>
              <a:buNone/>
            </a:pPr>
            <a:r>
              <a:rPr lang="uz-Cyrl-UZ" sz="2400" kern="0" spc="-36">
                <a:solidFill>
                  <a:srgbClr val="2B2E3C"/>
                </a:solidFill>
                <a:latin typeface="Arial Narrow" panose="020B0606020202030204" pitchFamily="34" charset="0"/>
                <a:ea typeface="Open Sans" pitchFamily="34" charset="-122"/>
                <a:cs typeface="Open Sans" pitchFamily="34" charset="-120"/>
              </a:rPr>
              <a:t>Kimyo darslarida turli xil tashqi faoliyatlar va metodlarni qo‘llash o‘quvchilarning qiziqishini oshirish, bilimlarini mustahkamlash va ilmiy izlanishlarga rag‘batlantirishga yordam beradi. o‘quvchilarning bilim va ko‘nikmalarini oshirish, ularni faollashtirish va mustaqil ishlashga undash uchun ushbu metodlarni muntazam ravishda qo‘llash tavsiya etiladi.</a:t>
            </a:r>
            <a:endParaRPr lang="uz-Cyrl-UZ" sz="2400">
              <a:latin typeface="Arial Narrow" panose="020B0606020202030204" pitchFamily="34"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Freeform 3"/>
          <p:cNvSpPr/>
          <p:nvPr/>
        </p:nvSpPr>
        <p:spPr>
          <a:xfrm>
            <a:off x="3030809" y="2012709"/>
            <a:ext cx="8480219" cy="4716793"/>
          </a:xfrm>
          <a:custGeom>
            <a:avLst/>
            <a:gdLst/>
            <a:ahLst/>
            <a:cxnLst/>
            <a:rect l="l" t="t" r="r" b="b"/>
            <a:pathLst>
              <a:path w="10600274" h="5895991">
                <a:moveTo>
                  <a:pt x="0" y="0"/>
                </a:moveTo>
                <a:lnTo>
                  <a:pt x="10600274" y="0"/>
                </a:lnTo>
                <a:lnTo>
                  <a:pt x="10600274" y="5895991"/>
                </a:lnTo>
                <a:lnTo>
                  <a:pt x="0" y="5895991"/>
                </a:lnTo>
                <a:lnTo>
                  <a:pt x="0" y="0"/>
                </a:lnTo>
                <a:close/>
              </a:path>
            </a:pathLst>
          </a:custGeom>
          <a:blipFill>
            <a:blip r:embed="rId2">
              <a:extLst>
                <a:ext uri="{96DAC541-7B7A-43D3-8B79-37D633B846F1}">
                  <asvg:svgBlip xmlns:asvg="http://schemas.microsoft.com/office/drawing/2016/SVG/main" r:embed="rId3"/>
                </a:ext>
              </a:extLst>
            </a:blip>
            <a:stretch>
              <a:fillRect l="-3919" r="-16867" b="-117161"/>
            </a:stretch>
          </a:blipFill>
        </p:spPr>
      </p:sp>
      <p:sp>
        <p:nvSpPr>
          <p:cNvPr id="4" name="TextBox 4"/>
          <p:cNvSpPr txBox="1"/>
          <p:nvPr/>
        </p:nvSpPr>
        <p:spPr>
          <a:xfrm>
            <a:off x="3028266" y="2158570"/>
            <a:ext cx="8482762" cy="1181157"/>
          </a:xfrm>
          <a:prstGeom prst="rect">
            <a:avLst/>
          </a:prstGeom>
        </p:spPr>
        <p:txBody>
          <a:bodyPr lIns="0" tIns="0" rIns="0" bIns="0" rtlCol="0" anchor="t">
            <a:spAutoFit/>
          </a:bodyPr>
          <a:lstStyle/>
          <a:p>
            <a:pPr algn="ctr">
              <a:lnSpc>
                <a:spcPts val="10480"/>
              </a:lnSpc>
            </a:pPr>
            <a:r>
              <a:rPr lang="az-Latn-AZ" sz="6000" dirty="0">
                <a:latin typeface="Arial Narrow" panose="020B0606020202030204" pitchFamily="34" charset="0"/>
                <a:ea typeface="Jingleberry"/>
                <a:cs typeface="Jingleberry"/>
                <a:sym typeface="Jingleberry"/>
              </a:rPr>
              <a:t>E</a:t>
            </a:r>
            <a:r>
              <a:rPr lang="az-Latn-AZ" sz="6000" dirty="0">
                <a:latin typeface="Arial Narrow" panose="020B0606020202030204" pitchFamily="34" charset="0"/>
                <a:cs typeface="One Little Font"/>
                <a:sym typeface="One Little Font"/>
              </a:rPr>
              <a:t>’</a:t>
            </a:r>
            <a:r>
              <a:rPr lang="az-Latn-AZ" sz="6000" dirty="0">
                <a:latin typeface="Arial Narrow" panose="020B0606020202030204" pitchFamily="34" charset="0"/>
                <a:ea typeface="Jingleberry"/>
                <a:cs typeface="Jingleberry"/>
                <a:sym typeface="Jingleberry"/>
              </a:rPr>
              <a:t>tiboringiz uchun rahmat!</a:t>
            </a:r>
          </a:p>
        </p:txBody>
      </p:sp>
      <p:pic>
        <p:nvPicPr>
          <p:cNvPr id="8" name="Graphic 2">
            <a:extLst>
              <a:ext uri="{FF2B5EF4-FFF2-40B4-BE49-F238E27FC236}">
                <a16:creationId xmlns:a16="http://schemas.microsoft.com/office/drawing/2014/main" id="{A390B79F-1B79-41E6-B11D-3456A8FF370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65314"/>
            <a:ext cx="14630400" cy="1103086"/>
          </a:xfrm>
          <a:prstGeom prst="rect">
            <a:avLst/>
          </a:prstGeom>
        </p:spPr>
      </p:pic>
      <p:pic>
        <p:nvPicPr>
          <p:cNvPr id="9" name="Рисунок 8">
            <a:extLst>
              <a:ext uri="{FF2B5EF4-FFF2-40B4-BE49-F238E27FC236}">
                <a16:creationId xmlns:a16="http://schemas.microsoft.com/office/drawing/2014/main" id="{325D0F02-6E97-47EC-BF01-C5C13B08DD8F}"/>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0" name="Рисунок 9">
            <a:extLst>
              <a:ext uri="{FF2B5EF4-FFF2-40B4-BE49-F238E27FC236}">
                <a16:creationId xmlns:a16="http://schemas.microsoft.com/office/drawing/2014/main" id="{5BD2A942-A04A-4978-BECF-7E6BFE1135C5}"/>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extLst>
      <p:ext uri="{BB962C8B-B14F-4D97-AF65-F5344CB8AC3E}">
        <p14:creationId xmlns:p14="http://schemas.microsoft.com/office/powerpoint/2010/main" val="1940014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378</TotalTime>
  <Words>1757</Words>
  <Application>Microsoft Office PowerPoint</Application>
  <PresentationFormat>Произвольный</PresentationFormat>
  <Paragraphs>230</Paragraphs>
  <Slides>32</Slides>
  <Notes>29</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32</vt:i4>
      </vt:variant>
    </vt:vector>
  </HeadingPairs>
  <TitlesOfParts>
    <vt:vector size="38" baseType="lpstr">
      <vt:lpstr>Calibri Light</vt:lpstr>
      <vt:lpstr>Arial Narrow</vt:lpstr>
      <vt:lpstr>Arial</vt:lpstr>
      <vt:lpstr>Calibri</vt:lpstr>
      <vt:lpstr>Times New Roman</vt:lpstr>
      <vt:lpstr>Office Theme</vt:lpstr>
      <vt:lpstr>Презентация PowerPoint</vt:lpstr>
      <vt:lpstr>Reja:</vt:lpstr>
      <vt:lpstr>1. Mahsulot qadoqlarida ko‘rsatilgan kimyoviy tarkib bo‘yicha mahsulot xavfsizligini qanday baholash mumkin? 2. Uy sharoitida suvni zararsizlantirishning kimyoviy usullarini taklif qiling.</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User</cp:lastModifiedBy>
  <cp:revision>22</cp:revision>
  <dcterms:created xsi:type="dcterms:W3CDTF">2024-12-26T17:06:32Z</dcterms:created>
  <dcterms:modified xsi:type="dcterms:W3CDTF">2025-01-03T16:26:45Z</dcterms:modified>
</cp:coreProperties>
</file>