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48" r:id="rId1"/>
  </p:sldMasterIdLst>
  <p:notesMasterIdLst>
    <p:notesMasterId r:id="rId21"/>
  </p:notesMasterIdLst>
  <p:sldIdLst>
    <p:sldId id="350" r:id="rId2"/>
    <p:sldId id="355" r:id="rId3"/>
    <p:sldId id="413" r:id="rId4"/>
    <p:sldId id="256" r:id="rId5"/>
    <p:sldId id="257" r:id="rId6"/>
    <p:sldId id="258" r:id="rId7"/>
    <p:sldId id="259" r:id="rId8"/>
    <p:sldId id="260" r:id="rId9"/>
    <p:sldId id="261" r:id="rId10"/>
    <p:sldId id="356" r:id="rId11"/>
    <p:sldId id="357" r:id="rId12"/>
    <p:sldId id="358" r:id="rId13"/>
    <p:sldId id="359" r:id="rId14"/>
    <p:sldId id="360" r:id="rId15"/>
    <p:sldId id="361" r:id="rId16"/>
    <p:sldId id="262" r:id="rId17"/>
    <p:sldId id="282" r:id="rId18"/>
    <p:sldId id="412" r:id="rId19"/>
    <p:sldId id="362" r:id="rId20"/>
  </p:sldIdLst>
  <p:sldSz cx="14630400" cy="8229600"/>
  <p:notesSz cx="8229600" cy="14630400"/>
  <p:embeddedFontLst>
    <p:embeddedFont>
      <p:font typeface="Arial Narrow" panose="020B0606020202030204" pitchFamily="34" charset="0"/>
      <p:regular r:id="rId22"/>
      <p:bold r:id="rId23"/>
      <p:italic r:id="rId24"/>
      <p:boldItalic r:id="rId25"/>
    </p:embeddedFont>
    <p:embeddedFont>
      <p:font typeface="Calibri" panose="020F0502020204030204" pitchFamily="34" charset="0"/>
      <p:regular r:id="rId26"/>
      <p:bold r:id="rId27"/>
      <p:italic r:id="rId28"/>
      <p:boldItalic r:id="rId29"/>
    </p:embeddedFont>
    <p:embeddedFont>
      <p:font typeface="Calibri Light" panose="020F0302020204030204" pitchFamily="34" charset="0"/>
      <p:regular r:id="rId30"/>
      <p:italic r:id="rId31"/>
    </p:embeddedFont>
  </p:embeddedFontLst>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85" d="100"/>
          <a:sy n="85" d="100"/>
        </p:scale>
        <p:origin x="96" y="3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14840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6"/>
        <p:cNvGrpSpPr/>
        <p:nvPr/>
      </p:nvGrpSpPr>
      <p:grpSpPr>
        <a:xfrm>
          <a:off x="0" y="0"/>
          <a:ext cx="0" cy="0"/>
          <a:chOff x="0" y="0"/>
          <a:chExt cx="0" cy="0"/>
        </a:xfrm>
      </p:grpSpPr>
      <p:sp>
        <p:nvSpPr>
          <p:cNvPr id="637" name="Google Shape;637;g8bc00f6a12_0_1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8" name="Google Shape;638;g8bc00f6a12_0_1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33458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dirty="0"/>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dirty="0"/>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s://gamma.app/?utm_source=made-with-gamma" TargetMode="External"/><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DEFAULT">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lide 1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lide 2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lide 3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lide 4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lide 5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lide 6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ide 7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ide 8 master">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2"/>
          <a:stretch>
            <a:fillRect/>
          </a:stretch>
        </p:blipFill>
        <p:spPr>
          <a:xfrm>
            <a:off x="0" y="0"/>
            <a:ext cx="14630400" cy="8229600"/>
          </a:xfrm>
          <a:prstGeom prst="rect">
            <a:avLst/>
          </a:prstGeom>
        </p:spPr>
      </p:pic>
      <p:sp>
        <p:nvSpPr>
          <p:cNvPr id="3" name="Shape 0"/>
          <p:cNvSpPr/>
          <p:nvPr/>
        </p:nvSpPr>
        <p:spPr>
          <a:xfrm>
            <a:off x="0" y="0"/>
            <a:ext cx="14630400" cy="8229600"/>
          </a:xfrm>
          <a:prstGeom prst="rect">
            <a:avLst/>
          </a:prstGeom>
          <a:solidFill>
            <a:srgbClr val="FFFFFF"/>
          </a:solidFill>
          <a:ln/>
        </p:spPr>
      </p:sp>
      <p:pic>
        <p:nvPicPr>
          <p:cNvPr id="4" name="Image 1" descr="preencoded.png">
            <a:hlinkClick r:id="rId3"/>
          </p:cNvPr>
          <p:cNvPicPr>
            <a:picLocks noChangeAspect="1"/>
          </p:cNvPicPr>
          <p:nvPr/>
        </p:nvPicPr>
        <p:blipFill>
          <a:blip r:embed="rId4"/>
          <a:stretch>
            <a:fillRect/>
          </a:stretch>
        </p:blipFill>
        <p:spPr>
          <a:xfrm>
            <a:off x="12839215" y="7749540"/>
            <a:ext cx="1722605" cy="411480"/>
          </a:xfrm>
          <a:prstGeom prst="rect">
            <a:avLst/>
          </a:prstGeom>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dirty="0"/>
          </a:p>
        </p:txBody>
      </p:sp>
    </p:spTree>
    <p:extLst>
      <p:ext uri="{BB962C8B-B14F-4D97-AF65-F5344CB8AC3E}">
        <p14:creationId xmlns:p14="http://schemas.microsoft.com/office/powerpoint/2010/main" val="25502521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obj">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ADCC9197-249C-47D3-97F3-9A4B547590DC}"/>
              </a:ext>
            </a:extLst>
          </p:cNvPr>
          <p:cNvSpPr>
            <a:spLocks noGrp="1"/>
          </p:cNvSpPr>
          <p:nvPr>
            <p:ph type="title"/>
          </p:nvPr>
        </p:nvSpPr>
        <p:spPr/>
        <p:txBody>
          <a:bodyPr/>
          <a:lstStyle/>
          <a:p>
            <a:r>
              <a:rPr lang="ru-RU"/>
              <a:t>Образец заголовка</a:t>
            </a:r>
          </a:p>
        </p:txBody>
      </p:sp>
      <p:sp>
        <p:nvSpPr>
          <p:cNvPr id="3" name="Объект 2">
            <a:extLst>
              <a:ext uri="{FF2B5EF4-FFF2-40B4-BE49-F238E27FC236}">
                <a16:creationId xmlns:a16="http://schemas.microsoft.com/office/drawing/2014/main" id="{1365AED3-2FC8-4383-8C8A-30F8B25A500E}"/>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a:extLst>
              <a:ext uri="{FF2B5EF4-FFF2-40B4-BE49-F238E27FC236}">
                <a16:creationId xmlns:a16="http://schemas.microsoft.com/office/drawing/2014/main" id="{94080BA5-2F7F-49AB-B5FD-E43136D51041}"/>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5" name="Нижний колонтитул 4">
            <a:extLst>
              <a:ext uri="{FF2B5EF4-FFF2-40B4-BE49-F238E27FC236}">
                <a16:creationId xmlns:a16="http://schemas.microsoft.com/office/drawing/2014/main" id="{0A9AE749-F184-4F43-B0E2-8A887396D04B}"/>
              </a:ext>
            </a:extLst>
          </p:cNvPr>
          <p:cNvSpPr>
            <a:spLocks noGrp="1"/>
          </p:cNvSpPr>
          <p:nvPr>
            <p:ph type="ftr" sz="quarter" idx="11"/>
          </p:nvPr>
        </p:nvSpPr>
        <p:spPr/>
        <p:txBody>
          <a:bodyPr/>
          <a:lstStyle/>
          <a:p>
            <a:pPr>
              <a:defRPr/>
            </a:pPr>
            <a:endParaRPr lang="ru-RU" dirty="0"/>
          </a:p>
        </p:txBody>
      </p:sp>
      <p:sp>
        <p:nvSpPr>
          <p:cNvPr id="6" name="Номер слайда 5">
            <a:extLst>
              <a:ext uri="{FF2B5EF4-FFF2-40B4-BE49-F238E27FC236}">
                <a16:creationId xmlns:a16="http://schemas.microsoft.com/office/drawing/2014/main" id="{E196602E-9CF7-475D-90B4-092C2E44DBD5}"/>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2028483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Only">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17DE1224-34E3-49E6-A62E-1A20B3EF1959}"/>
              </a:ext>
            </a:extLst>
          </p:cNvPr>
          <p:cNvSpPr>
            <a:spLocks noGrp="1"/>
          </p:cNvSpPr>
          <p:nvPr>
            <p:ph type="title"/>
          </p:nvPr>
        </p:nvSpPr>
        <p:spPr/>
        <p:txBody>
          <a:bodyPr/>
          <a:lstStyle/>
          <a:p>
            <a:r>
              <a:rPr lang="ru-RU"/>
              <a:t>Образец заголовка</a:t>
            </a:r>
          </a:p>
        </p:txBody>
      </p:sp>
      <p:sp>
        <p:nvSpPr>
          <p:cNvPr id="3" name="Дата 2">
            <a:extLst>
              <a:ext uri="{FF2B5EF4-FFF2-40B4-BE49-F238E27FC236}">
                <a16:creationId xmlns:a16="http://schemas.microsoft.com/office/drawing/2014/main" id="{E4CAEF56-574F-4392-9518-5A87B872E27B}"/>
              </a:ext>
            </a:extLst>
          </p:cNvPr>
          <p:cNvSpPr>
            <a:spLocks noGrp="1"/>
          </p:cNvSpPr>
          <p:nvPr>
            <p:ph type="dt" sz="half" idx="10"/>
          </p:nvPr>
        </p:nvSpPr>
        <p:spPr/>
        <p:txBody>
          <a:bodyPr/>
          <a:lstStyle/>
          <a:p>
            <a:pPr>
              <a:defRPr/>
            </a:pPr>
            <a:fld id="{7E2AA7FE-B9FD-4897-A067-9F4369E0D04D}" type="datetimeFigureOut">
              <a:rPr lang="en-US" smtClean="0"/>
              <a:pPr>
                <a:defRPr/>
              </a:pPr>
              <a:t>1/3/2025</a:t>
            </a:fld>
            <a:endParaRPr lang="en-US" dirty="0"/>
          </a:p>
        </p:txBody>
      </p:sp>
      <p:sp>
        <p:nvSpPr>
          <p:cNvPr id="4" name="Нижний колонтитул 3">
            <a:extLst>
              <a:ext uri="{FF2B5EF4-FFF2-40B4-BE49-F238E27FC236}">
                <a16:creationId xmlns:a16="http://schemas.microsoft.com/office/drawing/2014/main" id="{784110E7-CE1D-4F97-8051-7EA143472D77}"/>
              </a:ext>
            </a:extLst>
          </p:cNvPr>
          <p:cNvSpPr>
            <a:spLocks noGrp="1"/>
          </p:cNvSpPr>
          <p:nvPr>
            <p:ph type="ftr" sz="quarter" idx="11"/>
          </p:nvPr>
        </p:nvSpPr>
        <p:spPr/>
        <p:txBody>
          <a:bodyPr/>
          <a:lstStyle/>
          <a:p>
            <a:pPr>
              <a:defRPr/>
            </a:pPr>
            <a:endParaRPr lang="ru-RU" dirty="0"/>
          </a:p>
        </p:txBody>
      </p:sp>
      <p:sp>
        <p:nvSpPr>
          <p:cNvPr id="5" name="Номер слайда 4">
            <a:extLst>
              <a:ext uri="{FF2B5EF4-FFF2-40B4-BE49-F238E27FC236}">
                <a16:creationId xmlns:a16="http://schemas.microsoft.com/office/drawing/2014/main" id="{0B96D766-7172-45E2-A7CA-979FD18D3C3C}"/>
              </a:ext>
            </a:extLst>
          </p:cNvPr>
          <p:cNvSpPr>
            <a:spLocks noGrp="1"/>
          </p:cNvSpPr>
          <p:nvPr>
            <p:ph type="sldNum" sz="quarter" idx="12"/>
          </p:nvPr>
        </p:nvSpPr>
        <p:spPr/>
        <p:txBody>
          <a:bodyPr/>
          <a:lstStyle/>
          <a:p>
            <a:fld id="{31376E9D-FCC9-42A9-BD70-042CEED4A9B2}" type="slidenum">
              <a:rPr lang="en-US" altLang="en-US" smtClean="0"/>
              <a:pPr/>
              <a:t>‹#›</a:t>
            </a:fld>
            <a:endParaRPr lang="en-US" altLang="en-US" dirty="0"/>
          </a:p>
        </p:txBody>
      </p:sp>
    </p:spTree>
    <p:extLst>
      <p:ext uri="{BB962C8B-B14F-4D97-AF65-F5344CB8AC3E}">
        <p14:creationId xmlns:p14="http://schemas.microsoft.com/office/powerpoint/2010/main" val="35820911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11.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5.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13.png"/><Relationship Id="rId7"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image" Target="../media/image6.png"/><Relationship Id="rId4" Type="http://schemas.openxmlformats.org/officeDocument/2006/relationships/image" Target="../media/image14.pn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2.xml"/><Relationship Id="rId1" Type="http://schemas.openxmlformats.org/officeDocument/2006/relationships/slideLayout" Target="../slideLayouts/slideLayout6.xml"/><Relationship Id="rId5" Type="http://schemas.openxmlformats.org/officeDocument/2006/relationships/image" Target="../media/image23.png"/><Relationship Id="rId4" Type="http://schemas.openxmlformats.org/officeDocument/2006/relationships/image" Target="../media/image22.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6.png"/><Relationship Id="rId2" Type="http://schemas.openxmlformats.org/officeDocument/2006/relationships/image" Target="../media/image29.png"/><Relationship Id="rId1" Type="http://schemas.openxmlformats.org/officeDocument/2006/relationships/slideLayout" Target="../slideLayouts/slideLayout10.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1.jpeg"/><Relationship Id="rId1" Type="http://schemas.openxmlformats.org/officeDocument/2006/relationships/slideLayout" Target="../slideLayouts/slideLayout10.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svg"/></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0.svg"/><Relationship Id="rId7" Type="http://schemas.openxmlformats.org/officeDocument/2006/relationships/image" Target="../media/image4.svg"/><Relationship Id="rId2" Type="http://schemas.openxmlformats.org/officeDocument/2006/relationships/image" Target="../media/image29.png"/><Relationship Id="rId1" Type="http://schemas.openxmlformats.org/officeDocument/2006/relationships/slideLayout" Target="../slideLayouts/slideLayout10.xml"/><Relationship Id="rId6" Type="http://schemas.openxmlformats.org/officeDocument/2006/relationships/image" Target="../media/image3.png"/><Relationship Id="rId5" Type="http://schemas.openxmlformats.org/officeDocument/2006/relationships/image" Target="../media/image33.svg"/><Relationship Id="rId4" Type="http://schemas.openxmlformats.org/officeDocument/2006/relationships/image" Target="../media/image32.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509486" y="2721429"/>
            <a:ext cx="12192000" cy="1991699"/>
          </a:xfrm>
          <a:prstGeom prst="rect">
            <a:avLst/>
          </a:prstGeom>
        </p:spPr>
        <p:txBody>
          <a:bodyPr wrap="square">
            <a:spAutoFit/>
          </a:bodyPr>
          <a:lstStyle/>
          <a:p>
            <a:pPr algn="ctr"/>
            <a:r>
              <a:rPr lang="en-US" sz="4114" b="1" dirty="0">
                <a:latin typeface="Arial Narrow" panose="020B0606020202030204" pitchFamily="34" charset="0"/>
              </a:rPr>
              <a:t> </a:t>
            </a:r>
            <a:r>
              <a:rPr lang="uz-Latn-UZ" sz="4114" b="1" dirty="0">
                <a:latin typeface="Arial Narrow" panose="020B0606020202030204" pitchFamily="34" charset="0"/>
              </a:rPr>
              <a:t>2-mavzu. Faoliyat turlarini moslashtirish </a:t>
            </a:r>
            <a:endParaRPr lang="ru-RU" sz="4114" b="1" dirty="0">
              <a:latin typeface="Arial Narrow" panose="020B0606020202030204" pitchFamily="34" charset="0"/>
            </a:endParaRPr>
          </a:p>
          <a:p>
            <a:pPr algn="ctr"/>
            <a:endParaRPr lang="uz-Latn-UZ" sz="4114" b="1" dirty="0">
              <a:latin typeface="Arial Narrow" panose="020B0606020202030204" pitchFamily="34" charset="0"/>
            </a:endParaRPr>
          </a:p>
          <a:p>
            <a:pPr algn="ctr"/>
            <a:r>
              <a:rPr lang="uz-Latn-UZ" sz="4114" b="1" dirty="0">
                <a:latin typeface="Arial Narrow" panose="020B0606020202030204" pitchFamily="34" charset="0"/>
              </a:rPr>
              <a:t>(</a:t>
            </a:r>
            <a:r>
              <a:rPr lang="uz-Latn-UZ" sz="4114" b="1" i="1" dirty="0">
                <a:latin typeface="Arial Narrow" panose="020B0606020202030204" pitchFamily="34" charset="0"/>
              </a:rPr>
              <a:t>2 soat amaliy mashgʻulot</a:t>
            </a:r>
            <a:r>
              <a:rPr lang="uz-Latn-UZ" sz="4114" b="1" dirty="0">
                <a:latin typeface="Arial Narrow" panose="020B0606020202030204" pitchFamily="34" charset="0"/>
              </a:rPr>
              <a:t>)</a:t>
            </a:r>
            <a:endParaRPr lang="ru-RU" sz="4114" b="1" dirty="0">
              <a:latin typeface="Arial Narrow" panose="020B0606020202030204" pitchFamily="34" charset="0"/>
            </a:endParaRPr>
          </a:p>
        </p:txBody>
      </p:sp>
    </p:spTree>
    <p:extLst>
      <p:ext uri="{BB962C8B-B14F-4D97-AF65-F5344CB8AC3E}">
        <p14:creationId xmlns:p14="http://schemas.microsoft.com/office/powerpoint/2010/main" val="36494652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639"/>
        <p:cNvGrpSpPr/>
        <p:nvPr/>
      </p:nvGrpSpPr>
      <p:grpSpPr>
        <a:xfrm>
          <a:off x="0" y="0"/>
          <a:ext cx="0" cy="0"/>
          <a:chOff x="0" y="0"/>
          <a:chExt cx="0" cy="0"/>
        </a:xfrm>
      </p:grpSpPr>
      <p:sp>
        <p:nvSpPr>
          <p:cNvPr id="640" name="Google Shape;640;p26"/>
          <p:cNvSpPr txBox="1">
            <a:spLocks noGrp="1"/>
          </p:cNvSpPr>
          <p:nvPr>
            <p:ph type="title"/>
          </p:nvPr>
        </p:nvSpPr>
        <p:spPr>
          <a:xfrm>
            <a:off x="1451429" y="1357690"/>
            <a:ext cx="11581163" cy="721545"/>
          </a:xfrm>
          <a:prstGeom prst="rect">
            <a:avLst/>
          </a:prstGeom>
        </p:spPr>
        <p:txBody>
          <a:bodyPr spcFirstLastPara="1" vert="horz" wrap="square" lIns="137089" tIns="137089" rIns="137089" bIns="137089" rtlCol="0" anchor="ctr" anchorCtr="0">
            <a:noAutofit/>
          </a:bodyPr>
          <a:lstStyle/>
          <a:p>
            <a:pPr algn="ctr"/>
            <a:r>
              <a:rPr lang="uz-Latn-UZ" sz="5029" b="1" dirty="0">
                <a:solidFill>
                  <a:srgbClr val="002060"/>
                </a:solidFill>
                <a:latin typeface="Arial Narrow" panose="020B0606020202030204" pitchFamily="34" charset="0"/>
              </a:rPr>
              <a:t>Reja:</a:t>
            </a:r>
          </a:p>
        </p:txBody>
      </p:sp>
      <p:grpSp>
        <p:nvGrpSpPr>
          <p:cNvPr id="647" name="Google Shape;647;p26"/>
          <p:cNvGrpSpPr/>
          <p:nvPr/>
        </p:nvGrpSpPr>
        <p:grpSpPr>
          <a:xfrm>
            <a:off x="7349820" y="4579258"/>
            <a:ext cx="6409723" cy="1990928"/>
            <a:chOff x="4741049" y="3077051"/>
            <a:chExt cx="3692676" cy="1132200"/>
          </a:xfrm>
        </p:grpSpPr>
        <p:sp>
          <p:nvSpPr>
            <p:cNvPr id="648" name="Google Shape;648;p26"/>
            <p:cNvSpPr/>
            <p:nvPr/>
          </p:nvSpPr>
          <p:spPr>
            <a:xfrm>
              <a:off x="5384225" y="3152513"/>
              <a:ext cx="3049500" cy="981300"/>
            </a:xfrm>
            <a:prstGeom prst="homePlate">
              <a:avLst>
                <a:gd name="adj" fmla="val 29403"/>
              </a:avLst>
            </a:prstGeom>
            <a:solidFill>
              <a:srgbClr val="FFFFFF"/>
            </a:solid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49" name="Google Shape;649;p26"/>
            <p:cNvSpPr/>
            <p:nvPr/>
          </p:nvSpPr>
          <p:spPr>
            <a:xfrm>
              <a:off x="4741049" y="3077051"/>
              <a:ext cx="1307100" cy="1132200"/>
            </a:xfrm>
            <a:prstGeom prst="hexagon">
              <a:avLst>
                <a:gd name="adj" fmla="val 28729"/>
                <a:gd name="vf" fmla="val 115470"/>
              </a:avLst>
            </a:prstGeom>
            <a:solidFill>
              <a:schemeClr val="accent1">
                <a:lumMod val="60000"/>
                <a:lumOff val="40000"/>
                <a:alpha val="58430"/>
              </a:schemeClr>
            </a:solidFill>
            <a:ln>
              <a:noFill/>
            </a:ln>
          </p:spPr>
          <p:txBody>
            <a:bodyPr spcFirstLastPara="1" wrap="square" lIns="137089" tIns="137089" rIns="137089" bIns="137089" anchor="ctr" anchorCtr="0">
              <a:noAutofit/>
            </a:bodyPr>
            <a:lstStyle/>
            <a:p>
              <a:endParaRPr sz="2699" dirty="0"/>
            </a:p>
          </p:txBody>
        </p:sp>
        <p:sp>
          <p:nvSpPr>
            <p:cNvPr id="650" name="Google Shape;650;p26"/>
            <p:cNvSpPr/>
            <p:nvPr/>
          </p:nvSpPr>
          <p:spPr>
            <a:xfrm>
              <a:off x="4914200" y="3227050"/>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1" name="Google Shape;651;p26"/>
            <p:cNvSpPr txBox="1"/>
            <p:nvPr/>
          </p:nvSpPr>
          <p:spPr>
            <a:xfrm>
              <a:off x="6048144" y="3227050"/>
              <a:ext cx="2079600" cy="847766"/>
            </a:xfrm>
            <a:prstGeom prst="rect">
              <a:avLst/>
            </a:prstGeom>
            <a:noFill/>
            <a:ln>
              <a:noFill/>
            </a:ln>
          </p:spPr>
          <p:txBody>
            <a:bodyPr spcFirstLastPara="1" wrap="square" lIns="137089" tIns="137089" rIns="137089" bIns="137089" anchor="ctr" anchorCtr="0">
              <a:noAutofit/>
            </a:bodyPr>
            <a:lstStyle/>
            <a:p>
              <a:pPr algn="ctr"/>
              <a:r>
                <a:rPr lang="uz-Cyrl-UZ" sz="2133" b="1" dirty="0">
                  <a:latin typeface="Arial Narrow" panose="020B0606020202030204" pitchFamily="34" charset="0"/>
                </a:rPr>
                <a:t>Iqtidorli</a:t>
              </a:r>
              <a:r>
                <a:rPr lang="uz-Latn-UZ" sz="2133" b="1" dirty="0">
                  <a:latin typeface="Arial Narrow" panose="020B0606020202030204" pitchFamily="34" charset="0"/>
                </a:rPr>
                <a:t> oʻquvchilarning qobiliyatlarini yanada rivojlantirish</a:t>
              </a:r>
              <a:endParaRPr sz="2133" b="1" dirty="0">
                <a:latin typeface="Arial Narrow" panose="020B0606020202030204" pitchFamily="34" charset="0"/>
                <a:sym typeface="Roboto"/>
              </a:endParaRPr>
            </a:p>
          </p:txBody>
        </p:sp>
      </p:grpSp>
      <p:grpSp>
        <p:nvGrpSpPr>
          <p:cNvPr id="653" name="Google Shape;653;p26"/>
          <p:cNvGrpSpPr/>
          <p:nvPr/>
        </p:nvGrpSpPr>
        <p:grpSpPr>
          <a:xfrm>
            <a:off x="701083" y="2149253"/>
            <a:ext cx="6429250" cy="1990928"/>
            <a:chOff x="710274" y="1456476"/>
            <a:chExt cx="3703926" cy="1132200"/>
          </a:xfrm>
        </p:grpSpPr>
        <p:sp>
          <p:nvSpPr>
            <p:cNvPr id="654" name="Google Shape;654;p26"/>
            <p:cNvSpPr/>
            <p:nvPr/>
          </p:nvSpPr>
          <p:spPr>
            <a:xfrm>
              <a:off x="1364700" y="1531938"/>
              <a:ext cx="3049500" cy="981300"/>
            </a:xfrm>
            <a:prstGeom prst="homePlate">
              <a:avLst>
                <a:gd name="adj" fmla="val 29403"/>
              </a:avLst>
            </a:prstGeom>
            <a:noFill/>
            <a:ln w="38100" cap="flat" cmpd="sng">
              <a:solidFill>
                <a:schemeClr val="accent1">
                  <a:lumMod val="50000"/>
                </a:schemeClr>
              </a:solidFill>
              <a:prstDash val="dash"/>
              <a:round/>
              <a:headEnd type="none" w="sm" len="sm"/>
              <a:tailEnd type="none" w="sm" len="sm"/>
            </a:ln>
          </p:spPr>
          <p:txBody>
            <a:bodyPr spcFirstLastPara="1" wrap="square" lIns="137089" tIns="137089" rIns="137089" bIns="137089" anchor="ctr" anchorCtr="0">
              <a:noAutofit/>
            </a:bodyPr>
            <a:lstStyle/>
            <a:p>
              <a:endParaRPr sz="2699" dirty="0"/>
            </a:p>
          </p:txBody>
        </p:sp>
        <p:sp>
          <p:nvSpPr>
            <p:cNvPr id="655" name="Google Shape;655;p26"/>
            <p:cNvSpPr/>
            <p:nvPr/>
          </p:nvSpPr>
          <p:spPr>
            <a:xfrm>
              <a:off x="710274" y="1456476"/>
              <a:ext cx="1307100" cy="1132200"/>
            </a:xfrm>
            <a:prstGeom prst="hexagon">
              <a:avLst>
                <a:gd name="adj" fmla="val 28729"/>
                <a:gd name="vf" fmla="val 115470"/>
              </a:avLst>
            </a:prstGeom>
            <a:solidFill>
              <a:schemeClr val="accent1">
                <a:lumMod val="60000"/>
                <a:lumOff val="40000"/>
                <a:alpha val="58660"/>
              </a:schemeClr>
            </a:solidFill>
            <a:ln>
              <a:noFill/>
            </a:ln>
          </p:spPr>
          <p:txBody>
            <a:bodyPr spcFirstLastPara="1" wrap="square" lIns="137089" tIns="137089" rIns="137089" bIns="137089" anchor="ctr" anchorCtr="0">
              <a:noAutofit/>
            </a:bodyPr>
            <a:lstStyle/>
            <a:p>
              <a:endParaRPr sz="2699" dirty="0"/>
            </a:p>
          </p:txBody>
        </p:sp>
        <p:sp>
          <p:nvSpPr>
            <p:cNvPr id="656" name="Google Shape;656;p26"/>
            <p:cNvSpPr/>
            <p:nvPr/>
          </p:nvSpPr>
          <p:spPr>
            <a:xfrm>
              <a:off x="883425" y="1606475"/>
              <a:ext cx="960900" cy="832200"/>
            </a:xfrm>
            <a:prstGeom prst="hexagon">
              <a:avLst>
                <a:gd name="adj" fmla="val 28729"/>
                <a:gd name="vf" fmla="val 115470"/>
              </a:avLst>
            </a:prstGeom>
            <a:solidFill>
              <a:schemeClr val="accent1">
                <a:lumMod val="50000"/>
              </a:schemeClr>
            </a:solidFill>
            <a:ln>
              <a:noFill/>
            </a:ln>
          </p:spPr>
          <p:txBody>
            <a:bodyPr spcFirstLastPara="1" wrap="square" lIns="137089" tIns="137089" rIns="137089" bIns="137089" anchor="ctr" anchorCtr="0">
              <a:noAutofit/>
            </a:bodyPr>
            <a:lstStyle/>
            <a:p>
              <a:endParaRPr sz="2699" dirty="0"/>
            </a:p>
          </p:txBody>
        </p:sp>
        <p:sp>
          <p:nvSpPr>
            <p:cNvPr id="657" name="Google Shape;657;p26"/>
            <p:cNvSpPr txBox="1"/>
            <p:nvPr/>
          </p:nvSpPr>
          <p:spPr>
            <a:xfrm>
              <a:off x="2017372" y="1531938"/>
              <a:ext cx="2190955" cy="910281"/>
            </a:xfrm>
            <a:prstGeom prst="rect">
              <a:avLst/>
            </a:prstGeom>
            <a:noFill/>
            <a:ln>
              <a:noFill/>
            </a:ln>
          </p:spPr>
          <p:txBody>
            <a:bodyPr spcFirstLastPara="1" wrap="square" lIns="137089" tIns="137089" rIns="137089" bIns="137089" anchor="ctr" anchorCtr="0">
              <a:noAutofit/>
            </a:bodyPr>
            <a:lstStyle/>
            <a:p>
              <a:pPr algn="ctr"/>
              <a:r>
                <a:rPr lang="uz-Cyrl-UZ" sz="2133" b="1" dirty="0">
                  <a:latin typeface="Arial Narrow" panose="020B0606020202030204" pitchFamily="34" charset="0"/>
                </a:rPr>
                <a:t>Kimyo f</a:t>
              </a:r>
              <a:r>
                <a:rPr lang="uz-Latn-UZ" sz="2133" b="1" dirty="0">
                  <a:latin typeface="Arial Narrow" panose="020B0606020202030204" pitchFamily="34" charset="0"/>
                </a:rPr>
                <a:t>an</a:t>
              </a:r>
              <a:r>
                <a:rPr lang="uz-Cyrl-UZ" sz="2133" b="1" dirty="0">
                  <a:latin typeface="Arial Narrow" panose="020B0606020202030204" pitchFamily="34" charset="0"/>
                </a:rPr>
                <a:t>i</a:t>
              </a:r>
              <a:r>
                <a:rPr lang="uz-Latn-UZ" sz="2133" b="1" dirty="0">
                  <a:latin typeface="Arial Narrow" panose="020B0606020202030204" pitchFamily="34" charset="0"/>
                </a:rPr>
                <a:t>ni oʻrganishda qiyinchiliklarga duch kelayotgan oʻquvchilarga yordam berish. </a:t>
              </a:r>
              <a:endParaRPr sz="2133" b="1" dirty="0">
                <a:latin typeface="Arial Narrow" panose="020B0606020202030204" pitchFamily="34" charset="0"/>
                <a:sym typeface="Roboto"/>
              </a:endParaRPr>
            </a:p>
          </p:txBody>
        </p:sp>
      </p:grpSp>
      <p:grpSp>
        <p:nvGrpSpPr>
          <p:cNvPr id="669" name="Google Shape;669;p26"/>
          <p:cNvGrpSpPr/>
          <p:nvPr/>
        </p:nvGrpSpPr>
        <p:grpSpPr>
          <a:xfrm>
            <a:off x="1451428" y="5257567"/>
            <a:ext cx="706571" cy="715061"/>
            <a:chOff x="2497275" y="2744159"/>
            <a:chExt cx="370930" cy="370549"/>
          </a:xfrm>
        </p:grpSpPr>
        <p:sp>
          <p:nvSpPr>
            <p:cNvPr id="670"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1"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2"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3"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4"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75"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680" name="Google Shape;680;p26"/>
          <p:cNvGrpSpPr/>
          <p:nvPr/>
        </p:nvGrpSpPr>
        <p:grpSpPr>
          <a:xfrm>
            <a:off x="1509486" y="2862343"/>
            <a:ext cx="614083" cy="497715"/>
            <a:chOff x="5220616" y="2791061"/>
            <a:chExt cx="373185" cy="302466"/>
          </a:xfrm>
        </p:grpSpPr>
        <p:sp>
          <p:nvSpPr>
            <p:cNvPr id="681"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2"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3"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4"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5"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6"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7"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8"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89"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0"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1"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2"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3"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4"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5"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6"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7"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698"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86" name="Google Shape;680;p26"/>
          <p:cNvGrpSpPr/>
          <p:nvPr/>
        </p:nvGrpSpPr>
        <p:grpSpPr>
          <a:xfrm>
            <a:off x="8183118" y="2860723"/>
            <a:ext cx="614083" cy="497715"/>
            <a:chOff x="5220616" y="2791061"/>
            <a:chExt cx="373185" cy="302466"/>
          </a:xfrm>
        </p:grpSpPr>
        <p:sp>
          <p:nvSpPr>
            <p:cNvPr id="87" name="Google Shape;681;p26"/>
            <p:cNvSpPr/>
            <p:nvPr/>
          </p:nvSpPr>
          <p:spPr>
            <a:xfrm>
              <a:off x="5220616" y="2791061"/>
              <a:ext cx="373185" cy="302466"/>
            </a:xfrm>
            <a:custGeom>
              <a:avLst/>
              <a:gdLst/>
              <a:ahLst/>
              <a:cxnLst/>
              <a:rect l="l" t="t" r="r" b="b"/>
              <a:pathLst>
                <a:path w="11752" h="9525" extrusionOk="0">
                  <a:moveTo>
                    <a:pt x="1834" y="345"/>
                  </a:moveTo>
                  <a:cubicBezTo>
                    <a:pt x="1834" y="345"/>
                    <a:pt x="1846" y="345"/>
                    <a:pt x="1846" y="357"/>
                  </a:cubicBezTo>
                  <a:lnTo>
                    <a:pt x="1846" y="1083"/>
                  </a:lnTo>
                  <a:cubicBezTo>
                    <a:pt x="1846" y="1083"/>
                    <a:pt x="1846" y="1107"/>
                    <a:pt x="1834" y="1107"/>
                  </a:cubicBezTo>
                  <a:lnTo>
                    <a:pt x="1465" y="1107"/>
                  </a:lnTo>
                  <a:cubicBezTo>
                    <a:pt x="1465" y="1107"/>
                    <a:pt x="1453" y="1107"/>
                    <a:pt x="1453" y="1083"/>
                  </a:cubicBezTo>
                  <a:lnTo>
                    <a:pt x="1453" y="357"/>
                  </a:lnTo>
                  <a:lnTo>
                    <a:pt x="1465" y="357"/>
                  </a:lnTo>
                  <a:cubicBezTo>
                    <a:pt x="1465" y="351"/>
                    <a:pt x="1468" y="348"/>
                    <a:pt x="1469" y="348"/>
                  </a:cubicBezTo>
                  <a:lnTo>
                    <a:pt x="1469" y="348"/>
                  </a:lnTo>
                  <a:cubicBezTo>
                    <a:pt x="1471" y="348"/>
                    <a:pt x="1471" y="351"/>
                    <a:pt x="1465" y="357"/>
                  </a:cubicBezTo>
                  <a:lnTo>
                    <a:pt x="1834" y="345"/>
                  </a:lnTo>
                  <a:close/>
                  <a:moveTo>
                    <a:pt x="10276" y="345"/>
                  </a:moveTo>
                  <a:cubicBezTo>
                    <a:pt x="10276" y="345"/>
                    <a:pt x="10288" y="345"/>
                    <a:pt x="10288" y="357"/>
                  </a:cubicBezTo>
                  <a:lnTo>
                    <a:pt x="10288" y="1083"/>
                  </a:lnTo>
                  <a:cubicBezTo>
                    <a:pt x="10288" y="1083"/>
                    <a:pt x="10288" y="1107"/>
                    <a:pt x="10276" y="1107"/>
                  </a:cubicBezTo>
                  <a:lnTo>
                    <a:pt x="9907" y="1107"/>
                  </a:lnTo>
                  <a:cubicBezTo>
                    <a:pt x="9907" y="1107"/>
                    <a:pt x="9895" y="1107"/>
                    <a:pt x="9895" y="1083"/>
                  </a:cubicBezTo>
                  <a:lnTo>
                    <a:pt x="9895" y="357"/>
                  </a:lnTo>
                  <a:lnTo>
                    <a:pt x="9907" y="357"/>
                  </a:lnTo>
                  <a:cubicBezTo>
                    <a:pt x="9907" y="351"/>
                    <a:pt x="9910" y="348"/>
                    <a:pt x="9911" y="348"/>
                  </a:cubicBezTo>
                  <a:lnTo>
                    <a:pt x="9911" y="348"/>
                  </a:lnTo>
                  <a:cubicBezTo>
                    <a:pt x="9912" y="348"/>
                    <a:pt x="9912" y="351"/>
                    <a:pt x="9907" y="357"/>
                  </a:cubicBezTo>
                  <a:lnTo>
                    <a:pt x="10276" y="345"/>
                  </a:lnTo>
                  <a:close/>
                  <a:moveTo>
                    <a:pt x="11038" y="1107"/>
                  </a:moveTo>
                  <a:cubicBezTo>
                    <a:pt x="11240" y="1107"/>
                    <a:pt x="11407" y="1262"/>
                    <a:pt x="11407" y="1476"/>
                  </a:cubicBezTo>
                  <a:lnTo>
                    <a:pt x="11407" y="8811"/>
                  </a:lnTo>
                  <a:cubicBezTo>
                    <a:pt x="11407" y="9001"/>
                    <a:pt x="11228" y="9180"/>
                    <a:pt x="11026" y="9180"/>
                  </a:cubicBezTo>
                  <a:lnTo>
                    <a:pt x="751" y="9180"/>
                  </a:lnTo>
                  <a:cubicBezTo>
                    <a:pt x="536" y="9180"/>
                    <a:pt x="382" y="9025"/>
                    <a:pt x="382" y="8811"/>
                  </a:cubicBezTo>
                  <a:lnTo>
                    <a:pt x="382" y="1476"/>
                  </a:lnTo>
                  <a:cubicBezTo>
                    <a:pt x="382" y="1262"/>
                    <a:pt x="536" y="1107"/>
                    <a:pt x="751" y="1107"/>
                  </a:cubicBezTo>
                  <a:lnTo>
                    <a:pt x="1120" y="1107"/>
                  </a:lnTo>
                  <a:lnTo>
                    <a:pt x="1120" y="1119"/>
                  </a:lnTo>
                  <a:cubicBezTo>
                    <a:pt x="1120" y="1310"/>
                    <a:pt x="1286" y="1476"/>
                    <a:pt x="1477" y="1476"/>
                  </a:cubicBezTo>
                  <a:lnTo>
                    <a:pt x="1858" y="1476"/>
                  </a:lnTo>
                  <a:cubicBezTo>
                    <a:pt x="2048" y="1476"/>
                    <a:pt x="2215" y="1310"/>
                    <a:pt x="2215" y="1119"/>
                  </a:cubicBezTo>
                  <a:lnTo>
                    <a:pt x="2215" y="1107"/>
                  </a:lnTo>
                  <a:lnTo>
                    <a:pt x="9573" y="1107"/>
                  </a:lnTo>
                  <a:lnTo>
                    <a:pt x="9573" y="1119"/>
                  </a:lnTo>
                  <a:cubicBezTo>
                    <a:pt x="9573" y="1310"/>
                    <a:pt x="9740" y="1476"/>
                    <a:pt x="9930" y="1476"/>
                  </a:cubicBezTo>
                  <a:lnTo>
                    <a:pt x="10311" y="1476"/>
                  </a:lnTo>
                  <a:cubicBezTo>
                    <a:pt x="10502" y="1476"/>
                    <a:pt x="10669" y="1310"/>
                    <a:pt x="10669" y="1119"/>
                  </a:cubicBezTo>
                  <a:lnTo>
                    <a:pt x="10669" y="1107"/>
                  </a:lnTo>
                  <a:close/>
                  <a:moveTo>
                    <a:pt x="1465" y="0"/>
                  </a:moveTo>
                  <a:cubicBezTo>
                    <a:pt x="1275" y="0"/>
                    <a:pt x="1108" y="167"/>
                    <a:pt x="1108" y="357"/>
                  </a:cubicBezTo>
                  <a:lnTo>
                    <a:pt x="1108" y="726"/>
                  </a:lnTo>
                  <a:lnTo>
                    <a:pt x="739" y="726"/>
                  </a:lnTo>
                  <a:cubicBezTo>
                    <a:pt x="334" y="726"/>
                    <a:pt x="1" y="1060"/>
                    <a:pt x="1" y="1464"/>
                  </a:cubicBezTo>
                  <a:lnTo>
                    <a:pt x="1" y="8799"/>
                  </a:lnTo>
                  <a:cubicBezTo>
                    <a:pt x="1" y="9204"/>
                    <a:pt x="334" y="9525"/>
                    <a:pt x="739" y="9525"/>
                  </a:cubicBezTo>
                  <a:lnTo>
                    <a:pt x="11014" y="9525"/>
                  </a:lnTo>
                  <a:cubicBezTo>
                    <a:pt x="11419" y="9525"/>
                    <a:pt x="11752" y="9204"/>
                    <a:pt x="11752" y="8799"/>
                  </a:cubicBezTo>
                  <a:lnTo>
                    <a:pt x="11752" y="1464"/>
                  </a:lnTo>
                  <a:cubicBezTo>
                    <a:pt x="11752" y="1060"/>
                    <a:pt x="11419" y="726"/>
                    <a:pt x="11026" y="726"/>
                  </a:cubicBezTo>
                  <a:lnTo>
                    <a:pt x="10645" y="726"/>
                  </a:lnTo>
                  <a:lnTo>
                    <a:pt x="10645" y="357"/>
                  </a:lnTo>
                  <a:cubicBezTo>
                    <a:pt x="10645" y="167"/>
                    <a:pt x="10490" y="0"/>
                    <a:pt x="10288" y="0"/>
                  </a:cubicBezTo>
                  <a:lnTo>
                    <a:pt x="9918" y="0"/>
                  </a:lnTo>
                  <a:cubicBezTo>
                    <a:pt x="9728" y="0"/>
                    <a:pt x="9561" y="167"/>
                    <a:pt x="9561" y="357"/>
                  </a:cubicBezTo>
                  <a:lnTo>
                    <a:pt x="9561" y="726"/>
                  </a:lnTo>
                  <a:lnTo>
                    <a:pt x="2191" y="726"/>
                  </a:lnTo>
                  <a:lnTo>
                    <a:pt x="2191" y="357"/>
                  </a:lnTo>
                  <a:cubicBezTo>
                    <a:pt x="2191" y="167"/>
                    <a:pt x="2025" y="0"/>
                    <a:pt x="183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8" name="Google Shape;682;p26"/>
            <p:cNvSpPr/>
            <p:nvPr/>
          </p:nvSpPr>
          <p:spPr>
            <a:xfrm>
              <a:off x="5244432" y="2849268"/>
              <a:ext cx="326314" cy="11368"/>
            </a:xfrm>
            <a:custGeom>
              <a:avLst/>
              <a:gdLst/>
              <a:ahLst/>
              <a:cxnLst/>
              <a:rect l="l" t="t" r="r" b="b"/>
              <a:pathLst>
                <a:path w="10276" h="358" extrusionOk="0">
                  <a:moveTo>
                    <a:pt x="179" y="1"/>
                  </a:moveTo>
                  <a:cubicBezTo>
                    <a:pt x="96" y="1"/>
                    <a:pt x="1" y="72"/>
                    <a:pt x="1" y="179"/>
                  </a:cubicBezTo>
                  <a:cubicBezTo>
                    <a:pt x="1" y="274"/>
                    <a:pt x="72" y="358"/>
                    <a:pt x="179" y="358"/>
                  </a:cubicBezTo>
                  <a:lnTo>
                    <a:pt x="10097" y="358"/>
                  </a:lnTo>
                  <a:cubicBezTo>
                    <a:pt x="10180" y="358"/>
                    <a:pt x="10276" y="274"/>
                    <a:pt x="10276" y="179"/>
                  </a:cubicBezTo>
                  <a:cubicBezTo>
                    <a:pt x="10276" y="72"/>
                    <a:pt x="10180" y="1"/>
                    <a:pt x="1009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89" name="Google Shape;683;p26"/>
            <p:cNvSpPr/>
            <p:nvPr/>
          </p:nvSpPr>
          <p:spPr>
            <a:xfrm>
              <a:off x="5261834" y="2896139"/>
              <a:ext cx="46521" cy="11400"/>
            </a:xfrm>
            <a:custGeom>
              <a:avLst/>
              <a:gdLst/>
              <a:ahLst/>
              <a:cxnLst/>
              <a:rect l="l" t="t" r="r" b="b"/>
              <a:pathLst>
                <a:path w="1465" h="359" extrusionOk="0">
                  <a:moveTo>
                    <a:pt x="179" y="1"/>
                  </a:moveTo>
                  <a:cubicBezTo>
                    <a:pt x="96" y="1"/>
                    <a:pt x="0" y="72"/>
                    <a:pt x="0" y="180"/>
                  </a:cubicBezTo>
                  <a:cubicBezTo>
                    <a:pt x="0" y="275"/>
                    <a:pt x="72" y="358"/>
                    <a:pt x="179" y="358"/>
                  </a:cubicBezTo>
                  <a:lnTo>
                    <a:pt x="1286" y="358"/>
                  </a:lnTo>
                  <a:cubicBezTo>
                    <a:pt x="1370" y="358"/>
                    <a:pt x="1465" y="275"/>
                    <a:pt x="1465" y="180"/>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0" name="Google Shape;684;p26"/>
            <p:cNvSpPr/>
            <p:nvPr/>
          </p:nvSpPr>
          <p:spPr>
            <a:xfrm>
              <a:off x="5343507" y="2896139"/>
              <a:ext cx="46521" cy="11400"/>
            </a:xfrm>
            <a:custGeom>
              <a:avLst/>
              <a:gdLst/>
              <a:ahLst/>
              <a:cxnLst/>
              <a:rect l="l" t="t" r="r" b="b"/>
              <a:pathLst>
                <a:path w="1465" h="359" extrusionOk="0">
                  <a:moveTo>
                    <a:pt x="179" y="1"/>
                  </a:moveTo>
                  <a:cubicBezTo>
                    <a:pt x="95" y="1"/>
                    <a:pt x="0" y="72"/>
                    <a:pt x="0" y="180"/>
                  </a:cubicBezTo>
                  <a:cubicBezTo>
                    <a:pt x="0" y="275"/>
                    <a:pt x="83" y="358"/>
                    <a:pt x="179" y="358"/>
                  </a:cubicBezTo>
                  <a:lnTo>
                    <a:pt x="1286" y="358"/>
                  </a:lnTo>
                  <a:cubicBezTo>
                    <a:pt x="1369" y="358"/>
                    <a:pt x="1465" y="275"/>
                    <a:pt x="1465" y="180"/>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1" name="Google Shape;685;p26"/>
            <p:cNvSpPr/>
            <p:nvPr/>
          </p:nvSpPr>
          <p:spPr>
            <a:xfrm>
              <a:off x="5506823" y="2896139"/>
              <a:ext cx="46172" cy="11400"/>
            </a:xfrm>
            <a:custGeom>
              <a:avLst/>
              <a:gdLst/>
              <a:ahLst/>
              <a:cxnLst/>
              <a:rect l="l" t="t" r="r" b="b"/>
              <a:pathLst>
                <a:path w="1454" h="359" extrusionOk="0">
                  <a:moveTo>
                    <a:pt x="179" y="1"/>
                  </a:moveTo>
                  <a:cubicBezTo>
                    <a:pt x="84" y="1"/>
                    <a:pt x="1" y="72"/>
                    <a:pt x="1" y="180"/>
                  </a:cubicBezTo>
                  <a:cubicBezTo>
                    <a:pt x="1" y="275"/>
                    <a:pt x="72" y="358"/>
                    <a:pt x="179" y="358"/>
                  </a:cubicBezTo>
                  <a:lnTo>
                    <a:pt x="1275" y="358"/>
                  </a:lnTo>
                  <a:cubicBezTo>
                    <a:pt x="1370" y="358"/>
                    <a:pt x="1453" y="275"/>
                    <a:pt x="1453" y="180"/>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2" name="Google Shape;686;p26"/>
            <p:cNvSpPr/>
            <p:nvPr/>
          </p:nvSpPr>
          <p:spPr>
            <a:xfrm>
              <a:off x="5261834" y="2942660"/>
              <a:ext cx="46521" cy="11368"/>
            </a:xfrm>
            <a:custGeom>
              <a:avLst/>
              <a:gdLst/>
              <a:ahLst/>
              <a:cxnLst/>
              <a:rect l="l" t="t" r="r" b="b"/>
              <a:pathLst>
                <a:path w="1465" h="358" extrusionOk="0">
                  <a:moveTo>
                    <a:pt x="179" y="0"/>
                  </a:moveTo>
                  <a:cubicBezTo>
                    <a:pt x="96" y="0"/>
                    <a:pt x="0" y="84"/>
                    <a:pt x="0" y="179"/>
                  </a:cubicBezTo>
                  <a:cubicBezTo>
                    <a:pt x="0" y="286"/>
                    <a:pt x="72" y="358"/>
                    <a:pt x="179" y="358"/>
                  </a:cubicBezTo>
                  <a:lnTo>
                    <a:pt x="1286" y="358"/>
                  </a:lnTo>
                  <a:cubicBezTo>
                    <a:pt x="1370" y="358"/>
                    <a:pt x="1465" y="286"/>
                    <a:pt x="1465" y="179"/>
                  </a:cubicBezTo>
                  <a:cubicBezTo>
                    <a:pt x="1465" y="84"/>
                    <a:pt x="1370"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3" name="Google Shape;687;p26"/>
            <p:cNvSpPr/>
            <p:nvPr/>
          </p:nvSpPr>
          <p:spPr>
            <a:xfrm>
              <a:off x="5424768" y="2942660"/>
              <a:ext cx="46553" cy="11368"/>
            </a:xfrm>
            <a:custGeom>
              <a:avLst/>
              <a:gdLst/>
              <a:ahLst/>
              <a:cxnLst/>
              <a:rect l="l" t="t" r="r" b="b"/>
              <a:pathLst>
                <a:path w="1466" h="358" extrusionOk="0">
                  <a:moveTo>
                    <a:pt x="180" y="0"/>
                  </a:moveTo>
                  <a:cubicBezTo>
                    <a:pt x="96" y="0"/>
                    <a:pt x="1" y="84"/>
                    <a:pt x="1" y="179"/>
                  </a:cubicBezTo>
                  <a:cubicBezTo>
                    <a:pt x="1" y="286"/>
                    <a:pt x="84" y="358"/>
                    <a:pt x="180" y="358"/>
                  </a:cubicBezTo>
                  <a:lnTo>
                    <a:pt x="1287" y="358"/>
                  </a:lnTo>
                  <a:cubicBezTo>
                    <a:pt x="1370" y="358"/>
                    <a:pt x="1465" y="286"/>
                    <a:pt x="1465" y="179"/>
                  </a:cubicBezTo>
                  <a:cubicBezTo>
                    <a:pt x="1465" y="84"/>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4" name="Google Shape;688;p26"/>
            <p:cNvSpPr/>
            <p:nvPr/>
          </p:nvSpPr>
          <p:spPr>
            <a:xfrm>
              <a:off x="5261834" y="2989149"/>
              <a:ext cx="46521" cy="11400"/>
            </a:xfrm>
            <a:custGeom>
              <a:avLst/>
              <a:gdLst/>
              <a:ahLst/>
              <a:cxnLst/>
              <a:rect l="l" t="t" r="r" b="b"/>
              <a:pathLst>
                <a:path w="1465" h="359" extrusionOk="0">
                  <a:moveTo>
                    <a:pt x="179" y="1"/>
                  </a:moveTo>
                  <a:cubicBezTo>
                    <a:pt x="96" y="1"/>
                    <a:pt x="0" y="72"/>
                    <a:pt x="0" y="179"/>
                  </a:cubicBezTo>
                  <a:cubicBezTo>
                    <a:pt x="0" y="287"/>
                    <a:pt x="72" y="358"/>
                    <a:pt x="179" y="358"/>
                  </a:cubicBezTo>
                  <a:lnTo>
                    <a:pt x="1286" y="358"/>
                  </a:lnTo>
                  <a:cubicBezTo>
                    <a:pt x="1370" y="358"/>
                    <a:pt x="1465" y="287"/>
                    <a:pt x="1465" y="179"/>
                  </a:cubicBezTo>
                  <a:cubicBezTo>
                    <a:pt x="1465" y="72"/>
                    <a:pt x="1370"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5" name="Google Shape;689;p26"/>
            <p:cNvSpPr/>
            <p:nvPr/>
          </p:nvSpPr>
          <p:spPr>
            <a:xfrm>
              <a:off x="5343507" y="2989149"/>
              <a:ext cx="46521" cy="11400"/>
            </a:xfrm>
            <a:custGeom>
              <a:avLst/>
              <a:gdLst/>
              <a:ahLst/>
              <a:cxnLst/>
              <a:rect l="l" t="t" r="r" b="b"/>
              <a:pathLst>
                <a:path w="1465" h="359" extrusionOk="0">
                  <a:moveTo>
                    <a:pt x="179" y="1"/>
                  </a:moveTo>
                  <a:cubicBezTo>
                    <a:pt x="95" y="1"/>
                    <a:pt x="0" y="72"/>
                    <a:pt x="0" y="179"/>
                  </a:cubicBezTo>
                  <a:cubicBezTo>
                    <a:pt x="0" y="287"/>
                    <a:pt x="83" y="358"/>
                    <a:pt x="179" y="358"/>
                  </a:cubicBezTo>
                  <a:lnTo>
                    <a:pt x="1286" y="358"/>
                  </a:lnTo>
                  <a:cubicBezTo>
                    <a:pt x="1369" y="358"/>
                    <a:pt x="1465" y="287"/>
                    <a:pt x="1465" y="179"/>
                  </a:cubicBezTo>
                  <a:cubicBezTo>
                    <a:pt x="1465" y="72"/>
                    <a:pt x="1381" y="1"/>
                    <a:pt x="1286"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6" name="Google Shape;690;p26"/>
            <p:cNvSpPr/>
            <p:nvPr/>
          </p:nvSpPr>
          <p:spPr>
            <a:xfrm>
              <a:off x="5506823" y="2989149"/>
              <a:ext cx="46172" cy="11400"/>
            </a:xfrm>
            <a:custGeom>
              <a:avLst/>
              <a:gdLst/>
              <a:ahLst/>
              <a:cxnLst/>
              <a:rect l="l" t="t" r="r" b="b"/>
              <a:pathLst>
                <a:path w="1454" h="359" extrusionOk="0">
                  <a:moveTo>
                    <a:pt x="179" y="1"/>
                  </a:moveTo>
                  <a:cubicBezTo>
                    <a:pt x="84" y="1"/>
                    <a:pt x="1" y="72"/>
                    <a:pt x="1" y="179"/>
                  </a:cubicBezTo>
                  <a:cubicBezTo>
                    <a:pt x="1" y="287"/>
                    <a:pt x="72" y="358"/>
                    <a:pt x="179" y="358"/>
                  </a:cubicBezTo>
                  <a:lnTo>
                    <a:pt x="1275" y="358"/>
                  </a:lnTo>
                  <a:cubicBezTo>
                    <a:pt x="1370" y="358"/>
                    <a:pt x="1453" y="287"/>
                    <a:pt x="1453" y="179"/>
                  </a:cubicBezTo>
                  <a:cubicBezTo>
                    <a:pt x="1453" y="72"/>
                    <a:pt x="1370" y="1"/>
                    <a:pt x="1275"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7" name="Google Shape;691;p26"/>
            <p:cNvSpPr/>
            <p:nvPr/>
          </p:nvSpPr>
          <p:spPr>
            <a:xfrm>
              <a:off x="5343507" y="3036051"/>
              <a:ext cx="46521" cy="10987"/>
            </a:xfrm>
            <a:custGeom>
              <a:avLst/>
              <a:gdLst/>
              <a:ahLst/>
              <a:cxnLst/>
              <a:rect l="l" t="t" r="r" b="b"/>
              <a:pathLst>
                <a:path w="1465" h="346" extrusionOk="0">
                  <a:moveTo>
                    <a:pt x="179" y="0"/>
                  </a:moveTo>
                  <a:cubicBezTo>
                    <a:pt x="95" y="0"/>
                    <a:pt x="0" y="72"/>
                    <a:pt x="0" y="179"/>
                  </a:cubicBezTo>
                  <a:cubicBezTo>
                    <a:pt x="0" y="274"/>
                    <a:pt x="83" y="346"/>
                    <a:pt x="179" y="346"/>
                  </a:cubicBezTo>
                  <a:lnTo>
                    <a:pt x="1286" y="346"/>
                  </a:lnTo>
                  <a:cubicBezTo>
                    <a:pt x="1369" y="346"/>
                    <a:pt x="1465" y="274"/>
                    <a:pt x="1465" y="179"/>
                  </a:cubicBezTo>
                  <a:cubicBezTo>
                    <a:pt x="1465" y="72"/>
                    <a:pt x="1381" y="0"/>
                    <a:pt x="1286"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8" name="Google Shape;692;p26"/>
            <p:cNvSpPr/>
            <p:nvPr/>
          </p:nvSpPr>
          <p:spPr>
            <a:xfrm>
              <a:off x="5424768" y="3036051"/>
              <a:ext cx="46553" cy="10987"/>
            </a:xfrm>
            <a:custGeom>
              <a:avLst/>
              <a:gdLst/>
              <a:ahLst/>
              <a:cxnLst/>
              <a:rect l="l" t="t" r="r" b="b"/>
              <a:pathLst>
                <a:path w="1466" h="346" extrusionOk="0">
                  <a:moveTo>
                    <a:pt x="180" y="0"/>
                  </a:moveTo>
                  <a:cubicBezTo>
                    <a:pt x="96" y="0"/>
                    <a:pt x="1" y="72"/>
                    <a:pt x="1" y="179"/>
                  </a:cubicBezTo>
                  <a:cubicBezTo>
                    <a:pt x="1" y="274"/>
                    <a:pt x="84" y="346"/>
                    <a:pt x="180" y="346"/>
                  </a:cubicBezTo>
                  <a:lnTo>
                    <a:pt x="1287" y="346"/>
                  </a:lnTo>
                  <a:cubicBezTo>
                    <a:pt x="1370" y="346"/>
                    <a:pt x="1465" y="274"/>
                    <a:pt x="1465" y="179"/>
                  </a:cubicBezTo>
                  <a:cubicBezTo>
                    <a:pt x="1465" y="72"/>
                    <a:pt x="1394" y="0"/>
                    <a:pt x="1287"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99" name="Google Shape;693;p26"/>
            <p:cNvSpPr/>
            <p:nvPr/>
          </p:nvSpPr>
          <p:spPr>
            <a:xfrm>
              <a:off x="5506823" y="3036051"/>
              <a:ext cx="46172" cy="10987"/>
            </a:xfrm>
            <a:custGeom>
              <a:avLst/>
              <a:gdLst/>
              <a:ahLst/>
              <a:cxnLst/>
              <a:rect l="l" t="t" r="r" b="b"/>
              <a:pathLst>
                <a:path w="1454" h="346" extrusionOk="0">
                  <a:moveTo>
                    <a:pt x="179" y="0"/>
                  </a:moveTo>
                  <a:cubicBezTo>
                    <a:pt x="84" y="0"/>
                    <a:pt x="1" y="72"/>
                    <a:pt x="1" y="179"/>
                  </a:cubicBezTo>
                  <a:cubicBezTo>
                    <a:pt x="1" y="274"/>
                    <a:pt x="72" y="346"/>
                    <a:pt x="179" y="346"/>
                  </a:cubicBezTo>
                  <a:lnTo>
                    <a:pt x="1275" y="346"/>
                  </a:lnTo>
                  <a:cubicBezTo>
                    <a:pt x="1370" y="346"/>
                    <a:pt x="1453" y="274"/>
                    <a:pt x="1453" y="179"/>
                  </a:cubicBezTo>
                  <a:cubicBezTo>
                    <a:pt x="1453" y="72"/>
                    <a:pt x="1370" y="0"/>
                    <a:pt x="127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0" name="Google Shape;694;p26"/>
            <p:cNvSpPr/>
            <p:nvPr/>
          </p:nvSpPr>
          <p:spPr>
            <a:xfrm>
              <a:off x="5343126" y="2930752"/>
              <a:ext cx="46902" cy="33851"/>
            </a:xfrm>
            <a:custGeom>
              <a:avLst/>
              <a:gdLst/>
              <a:ahLst/>
              <a:cxnLst/>
              <a:rect l="l" t="t" r="r" b="b"/>
              <a:pathLst>
                <a:path w="1477" h="1066" extrusionOk="0">
                  <a:moveTo>
                    <a:pt x="1293" y="0"/>
                  </a:moveTo>
                  <a:cubicBezTo>
                    <a:pt x="1250" y="0"/>
                    <a:pt x="1209" y="18"/>
                    <a:pt x="1179" y="54"/>
                  </a:cubicBezTo>
                  <a:lnTo>
                    <a:pt x="572" y="661"/>
                  </a:lnTo>
                  <a:lnTo>
                    <a:pt x="322" y="411"/>
                  </a:lnTo>
                  <a:cubicBezTo>
                    <a:pt x="280" y="375"/>
                    <a:pt x="235" y="358"/>
                    <a:pt x="194" y="358"/>
                  </a:cubicBezTo>
                  <a:cubicBezTo>
                    <a:pt x="152" y="358"/>
                    <a:pt x="113" y="375"/>
                    <a:pt x="84" y="411"/>
                  </a:cubicBezTo>
                  <a:cubicBezTo>
                    <a:pt x="0" y="483"/>
                    <a:pt x="0" y="590"/>
                    <a:pt x="84" y="649"/>
                  </a:cubicBezTo>
                  <a:lnTo>
                    <a:pt x="453" y="1018"/>
                  </a:lnTo>
                  <a:cubicBezTo>
                    <a:pt x="476" y="1054"/>
                    <a:pt x="524" y="1066"/>
                    <a:pt x="572" y="1066"/>
                  </a:cubicBezTo>
                  <a:cubicBezTo>
                    <a:pt x="619" y="1066"/>
                    <a:pt x="655" y="1054"/>
                    <a:pt x="691" y="1018"/>
                  </a:cubicBezTo>
                  <a:lnTo>
                    <a:pt x="1417" y="292"/>
                  </a:lnTo>
                  <a:cubicBezTo>
                    <a:pt x="1477" y="233"/>
                    <a:pt x="1477" y="125"/>
                    <a:pt x="1417" y="54"/>
                  </a:cubicBezTo>
                  <a:cubicBezTo>
                    <a:pt x="1381" y="18"/>
                    <a:pt x="1337" y="0"/>
                    <a:pt x="1293"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1" name="Google Shape;695;p26"/>
            <p:cNvSpPr/>
            <p:nvPr/>
          </p:nvSpPr>
          <p:spPr>
            <a:xfrm>
              <a:off x="5506442" y="2930752"/>
              <a:ext cx="47283" cy="33851"/>
            </a:xfrm>
            <a:custGeom>
              <a:avLst/>
              <a:gdLst/>
              <a:ahLst/>
              <a:cxnLst/>
              <a:rect l="l" t="t" r="r" b="b"/>
              <a:pathLst>
                <a:path w="1489" h="1066" extrusionOk="0">
                  <a:moveTo>
                    <a:pt x="1282" y="0"/>
                  </a:moveTo>
                  <a:cubicBezTo>
                    <a:pt x="1239" y="0"/>
                    <a:pt x="1197" y="18"/>
                    <a:pt x="1167" y="54"/>
                  </a:cubicBezTo>
                  <a:lnTo>
                    <a:pt x="560" y="661"/>
                  </a:lnTo>
                  <a:lnTo>
                    <a:pt x="310" y="411"/>
                  </a:lnTo>
                  <a:cubicBezTo>
                    <a:pt x="275" y="375"/>
                    <a:pt x="230" y="358"/>
                    <a:pt x="187" y="358"/>
                  </a:cubicBezTo>
                  <a:cubicBezTo>
                    <a:pt x="144" y="358"/>
                    <a:pt x="102" y="375"/>
                    <a:pt x="72" y="411"/>
                  </a:cubicBezTo>
                  <a:cubicBezTo>
                    <a:pt x="1" y="483"/>
                    <a:pt x="1" y="590"/>
                    <a:pt x="72" y="649"/>
                  </a:cubicBezTo>
                  <a:lnTo>
                    <a:pt x="441" y="1018"/>
                  </a:lnTo>
                  <a:cubicBezTo>
                    <a:pt x="477" y="1054"/>
                    <a:pt x="513" y="1066"/>
                    <a:pt x="560" y="1066"/>
                  </a:cubicBezTo>
                  <a:cubicBezTo>
                    <a:pt x="608" y="1066"/>
                    <a:pt x="656" y="1054"/>
                    <a:pt x="679" y="1018"/>
                  </a:cubicBezTo>
                  <a:lnTo>
                    <a:pt x="1406" y="292"/>
                  </a:lnTo>
                  <a:cubicBezTo>
                    <a:pt x="1489" y="233"/>
                    <a:pt x="1489" y="125"/>
                    <a:pt x="1406" y="54"/>
                  </a:cubicBezTo>
                  <a:cubicBezTo>
                    <a:pt x="1370" y="18"/>
                    <a:pt x="1325" y="0"/>
                    <a:pt x="1282"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2" name="Google Shape;696;p26"/>
            <p:cNvSpPr/>
            <p:nvPr/>
          </p:nvSpPr>
          <p:spPr>
            <a:xfrm>
              <a:off x="5424419" y="2977336"/>
              <a:ext cx="47283" cy="34168"/>
            </a:xfrm>
            <a:custGeom>
              <a:avLst/>
              <a:gdLst/>
              <a:ahLst/>
              <a:cxnLst/>
              <a:rect l="l" t="t" r="r" b="b"/>
              <a:pathLst>
                <a:path w="1489" h="1076" extrusionOk="0">
                  <a:moveTo>
                    <a:pt x="1293" y="1"/>
                  </a:moveTo>
                  <a:cubicBezTo>
                    <a:pt x="1250" y="1"/>
                    <a:pt x="1208" y="22"/>
                    <a:pt x="1179" y="63"/>
                  </a:cubicBezTo>
                  <a:lnTo>
                    <a:pt x="572" y="671"/>
                  </a:lnTo>
                  <a:lnTo>
                    <a:pt x="321" y="421"/>
                  </a:lnTo>
                  <a:cubicBezTo>
                    <a:pt x="280" y="379"/>
                    <a:pt x="235" y="358"/>
                    <a:pt x="193" y="358"/>
                  </a:cubicBezTo>
                  <a:cubicBezTo>
                    <a:pt x="152" y="358"/>
                    <a:pt x="113" y="379"/>
                    <a:pt x="83" y="421"/>
                  </a:cubicBezTo>
                  <a:cubicBezTo>
                    <a:pt x="0" y="492"/>
                    <a:pt x="0" y="599"/>
                    <a:pt x="83" y="659"/>
                  </a:cubicBezTo>
                  <a:lnTo>
                    <a:pt x="452" y="1028"/>
                  </a:lnTo>
                  <a:cubicBezTo>
                    <a:pt x="476" y="1052"/>
                    <a:pt x="524" y="1075"/>
                    <a:pt x="572" y="1075"/>
                  </a:cubicBezTo>
                  <a:cubicBezTo>
                    <a:pt x="619" y="1075"/>
                    <a:pt x="655" y="1052"/>
                    <a:pt x="691" y="1028"/>
                  </a:cubicBezTo>
                  <a:lnTo>
                    <a:pt x="1417" y="301"/>
                  </a:lnTo>
                  <a:cubicBezTo>
                    <a:pt x="1488" y="242"/>
                    <a:pt x="1488" y="123"/>
                    <a:pt x="1417" y="63"/>
                  </a:cubicBezTo>
                  <a:cubicBezTo>
                    <a:pt x="1381" y="22"/>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3" name="Google Shape;697;p26"/>
            <p:cNvSpPr/>
            <p:nvPr/>
          </p:nvSpPr>
          <p:spPr>
            <a:xfrm>
              <a:off x="5261453" y="3024143"/>
              <a:ext cx="47283" cy="33851"/>
            </a:xfrm>
            <a:custGeom>
              <a:avLst/>
              <a:gdLst/>
              <a:ahLst/>
              <a:cxnLst/>
              <a:rect l="l" t="t" r="r" b="b"/>
              <a:pathLst>
                <a:path w="1489" h="1066" extrusionOk="0">
                  <a:moveTo>
                    <a:pt x="1289" y="0"/>
                  </a:moveTo>
                  <a:cubicBezTo>
                    <a:pt x="1248" y="0"/>
                    <a:pt x="1209" y="18"/>
                    <a:pt x="1179" y="54"/>
                  </a:cubicBezTo>
                  <a:lnTo>
                    <a:pt x="572" y="673"/>
                  </a:lnTo>
                  <a:lnTo>
                    <a:pt x="310" y="411"/>
                  </a:lnTo>
                  <a:cubicBezTo>
                    <a:pt x="274" y="375"/>
                    <a:pt x="230" y="357"/>
                    <a:pt x="186" y="357"/>
                  </a:cubicBezTo>
                  <a:cubicBezTo>
                    <a:pt x="143" y="357"/>
                    <a:pt x="102" y="375"/>
                    <a:pt x="72" y="411"/>
                  </a:cubicBezTo>
                  <a:cubicBezTo>
                    <a:pt x="0" y="494"/>
                    <a:pt x="0" y="590"/>
                    <a:pt x="72" y="649"/>
                  </a:cubicBezTo>
                  <a:lnTo>
                    <a:pt x="453" y="1030"/>
                  </a:lnTo>
                  <a:cubicBezTo>
                    <a:pt x="477" y="1054"/>
                    <a:pt x="524" y="1066"/>
                    <a:pt x="572" y="1066"/>
                  </a:cubicBezTo>
                  <a:cubicBezTo>
                    <a:pt x="608" y="1066"/>
                    <a:pt x="655" y="1054"/>
                    <a:pt x="691" y="1030"/>
                  </a:cubicBezTo>
                  <a:lnTo>
                    <a:pt x="1417" y="292"/>
                  </a:lnTo>
                  <a:cubicBezTo>
                    <a:pt x="1489" y="220"/>
                    <a:pt x="1489" y="113"/>
                    <a:pt x="1417" y="54"/>
                  </a:cubicBezTo>
                  <a:cubicBezTo>
                    <a:pt x="1376" y="18"/>
                    <a:pt x="1331" y="0"/>
                    <a:pt x="1289"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4" name="Google Shape;698;p26"/>
            <p:cNvSpPr/>
            <p:nvPr/>
          </p:nvSpPr>
          <p:spPr>
            <a:xfrm>
              <a:off x="5424419" y="2884231"/>
              <a:ext cx="47283" cy="33883"/>
            </a:xfrm>
            <a:custGeom>
              <a:avLst/>
              <a:gdLst/>
              <a:ahLst/>
              <a:cxnLst/>
              <a:rect l="l" t="t" r="r" b="b"/>
              <a:pathLst>
                <a:path w="1489" h="1067" extrusionOk="0">
                  <a:moveTo>
                    <a:pt x="1293" y="1"/>
                  </a:moveTo>
                  <a:cubicBezTo>
                    <a:pt x="1250" y="1"/>
                    <a:pt x="1208" y="19"/>
                    <a:pt x="1179" y="54"/>
                  </a:cubicBezTo>
                  <a:lnTo>
                    <a:pt x="572" y="674"/>
                  </a:lnTo>
                  <a:lnTo>
                    <a:pt x="321" y="412"/>
                  </a:lnTo>
                  <a:cubicBezTo>
                    <a:pt x="280" y="376"/>
                    <a:pt x="235" y="358"/>
                    <a:pt x="193" y="358"/>
                  </a:cubicBezTo>
                  <a:cubicBezTo>
                    <a:pt x="152" y="358"/>
                    <a:pt x="113" y="376"/>
                    <a:pt x="83" y="412"/>
                  </a:cubicBezTo>
                  <a:cubicBezTo>
                    <a:pt x="0" y="495"/>
                    <a:pt x="0" y="590"/>
                    <a:pt x="83" y="650"/>
                  </a:cubicBezTo>
                  <a:lnTo>
                    <a:pt x="452" y="1031"/>
                  </a:lnTo>
                  <a:cubicBezTo>
                    <a:pt x="476" y="1055"/>
                    <a:pt x="524" y="1067"/>
                    <a:pt x="572" y="1067"/>
                  </a:cubicBezTo>
                  <a:cubicBezTo>
                    <a:pt x="619" y="1067"/>
                    <a:pt x="655" y="1055"/>
                    <a:pt x="691" y="1031"/>
                  </a:cubicBezTo>
                  <a:lnTo>
                    <a:pt x="1417" y="293"/>
                  </a:lnTo>
                  <a:cubicBezTo>
                    <a:pt x="1488" y="221"/>
                    <a:pt x="1488" y="114"/>
                    <a:pt x="1417" y="54"/>
                  </a:cubicBezTo>
                  <a:cubicBezTo>
                    <a:pt x="1381" y="19"/>
                    <a:pt x="1336" y="1"/>
                    <a:pt x="1293"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grpSp>
        <p:nvGrpSpPr>
          <p:cNvPr id="105" name="Google Shape;669;p26"/>
          <p:cNvGrpSpPr/>
          <p:nvPr/>
        </p:nvGrpSpPr>
        <p:grpSpPr>
          <a:xfrm>
            <a:off x="8150878" y="5215255"/>
            <a:ext cx="706571" cy="715061"/>
            <a:chOff x="2497275" y="2744159"/>
            <a:chExt cx="370930" cy="370549"/>
          </a:xfrm>
        </p:grpSpPr>
        <p:sp>
          <p:nvSpPr>
            <p:cNvPr id="106" name="Google Shape;670;p26"/>
            <p:cNvSpPr/>
            <p:nvPr/>
          </p:nvSpPr>
          <p:spPr>
            <a:xfrm>
              <a:off x="2497275" y="2744159"/>
              <a:ext cx="284366" cy="284747"/>
            </a:xfrm>
            <a:custGeom>
              <a:avLst/>
              <a:gdLst/>
              <a:ahLst/>
              <a:cxnLst/>
              <a:rect l="l" t="t" r="r" b="b"/>
              <a:pathLst>
                <a:path w="8955" h="8967" extrusionOk="0">
                  <a:moveTo>
                    <a:pt x="4204" y="1"/>
                  </a:moveTo>
                  <a:cubicBezTo>
                    <a:pt x="3942" y="1"/>
                    <a:pt x="3704" y="203"/>
                    <a:pt x="3644" y="465"/>
                  </a:cubicBezTo>
                  <a:lnTo>
                    <a:pt x="3466" y="1334"/>
                  </a:lnTo>
                  <a:cubicBezTo>
                    <a:pt x="3287" y="1394"/>
                    <a:pt x="3108" y="1465"/>
                    <a:pt x="2942" y="1537"/>
                  </a:cubicBezTo>
                  <a:lnTo>
                    <a:pt x="2215" y="1048"/>
                  </a:lnTo>
                  <a:cubicBezTo>
                    <a:pt x="2120" y="983"/>
                    <a:pt x="2009" y="952"/>
                    <a:pt x="1899" y="952"/>
                  </a:cubicBezTo>
                  <a:cubicBezTo>
                    <a:pt x="1749" y="952"/>
                    <a:pt x="1599" y="1010"/>
                    <a:pt x="1489" y="1120"/>
                  </a:cubicBezTo>
                  <a:lnTo>
                    <a:pt x="1108" y="1489"/>
                  </a:lnTo>
                  <a:cubicBezTo>
                    <a:pt x="918" y="1691"/>
                    <a:pt x="894" y="1989"/>
                    <a:pt x="1037" y="2227"/>
                  </a:cubicBezTo>
                  <a:lnTo>
                    <a:pt x="1525" y="2953"/>
                  </a:lnTo>
                  <a:cubicBezTo>
                    <a:pt x="1441" y="3120"/>
                    <a:pt x="1370" y="3287"/>
                    <a:pt x="1322" y="3465"/>
                  </a:cubicBezTo>
                  <a:lnTo>
                    <a:pt x="453" y="3644"/>
                  </a:lnTo>
                  <a:cubicBezTo>
                    <a:pt x="191" y="3703"/>
                    <a:pt x="1" y="3930"/>
                    <a:pt x="1" y="4215"/>
                  </a:cubicBezTo>
                  <a:lnTo>
                    <a:pt x="1" y="4751"/>
                  </a:lnTo>
                  <a:cubicBezTo>
                    <a:pt x="1" y="5025"/>
                    <a:pt x="191" y="5251"/>
                    <a:pt x="453" y="5323"/>
                  </a:cubicBezTo>
                  <a:lnTo>
                    <a:pt x="1322" y="5501"/>
                  </a:lnTo>
                  <a:cubicBezTo>
                    <a:pt x="1382" y="5668"/>
                    <a:pt x="1453" y="5847"/>
                    <a:pt x="1525" y="6013"/>
                  </a:cubicBezTo>
                  <a:lnTo>
                    <a:pt x="1037" y="6740"/>
                  </a:lnTo>
                  <a:cubicBezTo>
                    <a:pt x="894" y="6966"/>
                    <a:pt x="918" y="7287"/>
                    <a:pt x="1108" y="7478"/>
                  </a:cubicBezTo>
                  <a:lnTo>
                    <a:pt x="1489" y="7847"/>
                  </a:lnTo>
                  <a:cubicBezTo>
                    <a:pt x="1599" y="7957"/>
                    <a:pt x="1745" y="8015"/>
                    <a:pt x="1894" y="8015"/>
                  </a:cubicBezTo>
                  <a:cubicBezTo>
                    <a:pt x="2003" y="8015"/>
                    <a:pt x="2115" y="7984"/>
                    <a:pt x="2215" y="7918"/>
                  </a:cubicBezTo>
                  <a:lnTo>
                    <a:pt x="2942" y="7430"/>
                  </a:lnTo>
                  <a:cubicBezTo>
                    <a:pt x="3108" y="7513"/>
                    <a:pt x="3287" y="7597"/>
                    <a:pt x="3466" y="7633"/>
                  </a:cubicBezTo>
                  <a:lnTo>
                    <a:pt x="3644" y="8502"/>
                  </a:lnTo>
                  <a:cubicBezTo>
                    <a:pt x="3704" y="8764"/>
                    <a:pt x="3930" y="8966"/>
                    <a:pt x="4204" y="8966"/>
                  </a:cubicBezTo>
                  <a:lnTo>
                    <a:pt x="4740" y="8966"/>
                  </a:lnTo>
                  <a:cubicBezTo>
                    <a:pt x="5013" y="8966"/>
                    <a:pt x="5251" y="8764"/>
                    <a:pt x="5311" y="8502"/>
                  </a:cubicBezTo>
                  <a:lnTo>
                    <a:pt x="5490" y="7633"/>
                  </a:lnTo>
                  <a:cubicBezTo>
                    <a:pt x="5621" y="7597"/>
                    <a:pt x="5775" y="7537"/>
                    <a:pt x="5906" y="7478"/>
                  </a:cubicBezTo>
                  <a:cubicBezTo>
                    <a:pt x="6002" y="7442"/>
                    <a:pt x="6037" y="7323"/>
                    <a:pt x="6002" y="7240"/>
                  </a:cubicBezTo>
                  <a:cubicBezTo>
                    <a:pt x="5966" y="7169"/>
                    <a:pt x="5898" y="7131"/>
                    <a:pt x="5831" y="7131"/>
                  </a:cubicBezTo>
                  <a:cubicBezTo>
                    <a:pt x="5808" y="7131"/>
                    <a:pt x="5785" y="7135"/>
                    <a:pt x="5763" y="7144"/>
                  </a:cubicBezTo>
                  <a:cubicBezTo>
                    <a:pt x="5609" y="7228"/>
                    <a:pt x="5466" y="7287"/>
                    <a:pt x="5299" y="7323"/>
                  </a:cubicBezTo>
                  <a:cubicBezTo>
                    <a:pt x="5240" y="7347"/>
                    <a:pt x="5180" y="7406"/>
                    <a:pt x="5168" y="7454"/>
                  </a:cubicBezTo>
                  <a:lnTo>
                    <a:pt x="4966" y="8430"/>
                  </a:lnTo>
                  <a:cubicBezTo>
                    <a:pt x="4954" y="8514"/>
                    <a:pt x="4870" y="8597"/>
                    <a:pt x="4763" y="8597"/>
                  </a:cubicBezTo>
                  <a:lnTo>
                    <a:pt x="4228" y="8597"/>
                  </a:lnTo>
                  <a:cubicBezTo>
                    <a:pt x="4120" y="8597"/>
                    <a:pt x="4049" y="8514"/>
                    <a:pt x="4013" y="8430"/>
                  </a:cubicBezTo>
                  <a:lnTo>
                    <a:pt x="3823" y="7454"/>
                  </a:lnTo>
                  <a:cubicBezTo>
                    <a:pt x="3811" y="7383"/>
                    <a:pt x="3763" y="7335"/>
                    <a:pt x="3692" y="7323"/>
                  </a:cubicBezTo>
                  <a:cubicBezTo>
                    <a:pt x="3466" y="7263"/>
                    <a:pt x="3239" y="7180"/>
                    <a:pt x="3049" y="7061"/>
                  </a:cubicBezTo>
                  <a:cubicBezTo>
                    <a:pt x="3019" y="7043"/>
                    <a:pt x="2986" y="7034"/>
                    <a:pt x="2954" y="7034"/>
                  </a:cubicBezTo>
                  <a:cubicBezTo>
                    <a:pt x="2921" y="7034"/>
                    <a:pt x="2888" y="7043"/>
                    <a:pt x="2858" y="7061"/>
                  </a:cubicBezTo>
                  <a:lnTo>
                    <a:pt x="2037" y="7609"/>
                  </a:lnTo>
                  <a:cubicBezTo>
                    <a:pt x="2006" y="7634"/>
                    <a:pt x="1966" y="7647"/>
                    <a:pt x="1926" y="7647"/>
                  </a:cubicBezTo>
                  <a:cubicBezTo>
                    <a:pt x="1874" y="7647"/>
                    <a:pt x="1821" y="7625"/>
                    <a:pt x="1787" y="7585"/>
                  </a:cubicBezTo>
                  <a:lnTo>
                    <a:pt x="1418" y="7204"/>
                  </a:lnTo>
                  <a:cubicBezTo>
                    <a:pt x="1334" y="7132"/>
                    <a:pt x="1334" y="7025"/>
                    <a:pt x="1382" y="6954"/>
                  </a:cubicBezTo>
                  <a:lnTo>
                    <a:pt x="1930" y="6132"/>
                  </a:lnTo>
                  <a:cubicBezTo>
                    <a:pt x="1977" y="6073"/>
                    <a:pt x="1977" y="6001"/>
                    <a:pt x="1930" y="5942"/>
                  </a:cubicBezTo>
                  <a:cubicBezTo>
                    <a:pt x="1811" y="5739"/>
                    <a:pt x="1727" y="5525"/>
                    <a:pt x="1668" y="5299"/>
                  </a:cubicBezTo>
                  <a:cubicBezTo>
                    <a:pt x="1656" y="5239"/>
                    <a:pt x="1596" y="5180"/>
                    <a:pt x="1537" y="5168"/>
                  </a:cubicBezTo>
                  <a:lnTo>
                    <a:pt x="560" y="4977"/>
                  </a:lnTo>
                  <a:cubicBezTo>
                    <a:pt x="477" y="4954"/>
                    <a:pt x="406" y="4870"/>
                    <a:pt x="406" y="4763"/>
                  </a:cubicBezTo>
                  <a:lnTo>
                    <a:pt x="406" y="4227"/>
                  </a:lnTo>
                  <a:cubicBezTo>
                    <a:pt x="406" y="4132"/>
                    <a:pt x="477" y="4049"/>
                    <a:pt x="560" y="4025"/>
                  </a:cubicBezTo>
                  <a:lnTo>
                    <a:pt x="1537" y="3834"/>
                  </a:lnTo>
                  <a:cubicBezTo>
                    <a:pt x="1608" y="3811"/>
                    <a:pt x="1656" y="3775"/>
                    <a:pt x="1668" y="3692"/>
                  </a:cubicBezTo>
                  <a:cubicBezTo>
                    <a:pt x="1727" y="3477"/>
                    <a:pt x="1811" y="3251"/>
                    <a:pt x="1930" y="3061"/>
                  </a:cubicBezTo>
                  <a:cubicBezTo>
                    <a:pt x="1965" y="3001"/>
                    <a:pt x="1965" y="2918"/>
                    <a:pt x="1930" y="2858"/>
                  </a:cubicBezTo>
                  <a:lnTo>
                    <a:pt x="1382" y="2049"/>
                  </a:lnTo>
                  <a:cubicBezTo>
                    <a:pt x="1322" y="1965"/>
                    <a:pt x="1334" y="1846"/>
                    <a:pt x="1418" y="1787"/>
                  </a:cubicBezTo>
                  <a:lnTo>
                    <a:pt x="1787" y="1417"/>
                  </a:lnTo>
                  <a:cubicBezTo>
                    <a:pt x="1826" y="1378"/>
                    <a:pt x="1876" y="1360"/>
                    <a:pt x="1925" y="1360"/>
                  </a:cubicBezTo>
                  <a:cubicBezTo>
                    <a:pt x="1965" y="1360"/>
                    <a:pt x="2005" y="1372"/>
                    <a:pt x="2037" y="1394"/>
                  </a:cubicBezTo>
                  <a:lnTo>
                    <a:pt x="2858" y="1941"/>
                  </a:lnTo>
                  <a:cubicBezTo>
                    <a:pt x="2888" y="1965"/>
                    <a:pt x="2921" y="1977"/>
                    <a:pt x="2954" y="1977"/>
                  </a:cubicBezTo>
                  <a:cubicBezTo>
                    <a:pt x="2986" y="1977"/>
                    <a:pt x="3019" y="1965"/>
                    <a:pt x="3049" y="1941"/>
                  </a:cubicBezTo>
                  <a:cubicBezTo>
                    <a:pt x="3263" y="1822"/>
                    <a:pt x="3466" y="1727"/>
                    <a:pt x="3692" y="1668"/>
                  </a:cubicBezTo>
                  <a:cubicBezTo>
                    <a:pt x="3751" y="1656"/>
                    <a:pt x="3811" y="1596"/>
                    <a:pt x="3823" y="1537"/>
                  </a:cubicBezTo>
                  <a:lnTo>
                    <a:pt x="4013" y="572"/>
                  </a:lnTo>
                  <a:cubicBezTo>
                    <a:pt x="4037" y="477"/>
                    <a:pt x="4120" y="405"/>
                    <a:pt x="4228" y="405"/>
                  </a:cubicBezTo>
                  <a:lnTo>
                    <a:pt x="4763" y="405"/>
                  </a:lnTo>
                  <a:cubicBezTo>
                    <a:pt x="4870" y="405"/>
                    <a:pt x="4942" y="477"/>
                    <a:pt x="4966" y="572"/>
                  </a:cubicBezTo>
                  <a:lnTo>
                    <a:pt x="5168" y="1537"/>
                  </a:lnTo>
                  <a:cubicBezTo>
                    <a:pt x="5180" y="1608"/>
                    <a:pt x="5216" y="1656"/>
                    <a:pt x="5299" y="1668"/>
                  </a:cubicBezTo>
                  <a:cubicBezTo>
                    <a:pt x="5513" y="1727"/>
                    <a:pt x="5740" y="1822"/>
                    <a:pt x="5930" y="1941"/>
                  </a:cubicBezTo>
                  <a:cubicBezTo>
                    <a:pt x="5960" y="1953"/>
                    <a:pt x="5996" y="1959"/>
                    <a:pt x="6031" y="1959"/>
                  </a:cubicBezTo>
                  <a:cubicBezTo>
                    <a:pt x="6067" y="1959"/>
                    <a:pt x="6103" y="1953"/>
                    <a:pt x="6133" y="1941"/>
                  </a:cubicBezTo>
                  <a:lnTo>
                    <a:pt x="6942" y="1394"/>
                  </a:lnTo>
                  <a:cubicBezTo>
                    <a:pt x="6978" y="1368"/>
                    <a:pt x="7021" y="1356"/>
                    <a:pt x="7063" y="1356"/>
                  </a:cubicBezTo>
                  <a:cubicBezTo>
                    <a:pt x="7117" y="1356"/>
                    <a:pt x="7170" y="1377"/>
                    <a:pt x="7204" y="1417"/>
                  </a:cubicBezTo>
                  <a:lnTo>
                    <a:pt x="7573" y="1787"/>
                  </a:lnTo>
                  <a:cubicBezTo>
                    <a:pt x="7645" y="1870"/>
                    <a:pt x="7645" y="1965"/>
                    <a:pt x="7597" y="2049"/>
                  </a:cubicBezTo>
                  <a:lnTo>
                    <a:pt x="7049" y="2858"/>
                  </a:lnTo>
                  <a:cubicBezTo>
                    <a:pt x="7002" y="2918"/>
                    <a:pt x="7002" y="2989"/>
                    <a:pt x="7049" y="3061"/>
                  </a:cubicBezTo>
                  <a:cubicBezTo>
                    <a:pt x="7168" y="3263"/>
                    <a:pt x="7264" y="3477"/>
                    <a:pt x="7323" y="3692"/>
                  </a:cubicBezTo>
                  <a:cubicBezTo>
                    <a:pt x="7335" y="3751"/>
                    <a:pt x="7395" y="3811"/>
                    <a:pt x="7454" y="3834"/>
                  </a:cubicBezTo>
                  <a:lnTo>
                    <a:pt x="8419" y="4025"/>
                  </a:lnTo>
                  <a:cubicBezTo>
                    <a:pt x="8514" y="4037"/>
                    <a:pt x="8585" y="4132"/>
                    <a:pt x="8585" y="4227"/>
                  </a:cubicBezTo>
                  <a:lnTo>
                    <a:pt x="8585" y="4763"/>
                  </a:lnTo>
                  <a:cubicBezTo>
                    <a:pt x="8585" y="4870"/>
                    <a:pt x="8514" y="4942"/>
                    <a:pt x="8419" y="4977"/>
                  </a:cubicBezTo>
                  <a:lnTo>
                    <a:pt x="7454" y="5168"/>
                  </a:lnTo>
                  <a:cubicBezTo>
                    <a:pt x="7383" y="5180"/>
                    <a:pt x="7335" y="5227"/>
                    <a:pt x="7323" y="5299"/>
                  </a:cubicBezTo>
                  <a:cubicBezTo>
                    <a:pt x="7276" y="5466"/>
                    <a:pt x="7216" y="5632"/>
                    <a:pt x="7145" y="5775"/>
                  </a:cubicBezTo>
                  <a:cubicBezTo>
                    <a:pt x="7097" y="5870"/>
                    <a:pt x="7145" y="5966"/>
                    <a:pt x="7228" y="6013"/>
                  </a:cubicBezTo>
                  <a:cubicBezTo>
                    <a:pt x="7254" y="6026"/>
                    <a:pt x="7280" y="6032"/>
                    <a:pt x="7305" y="6032"/>
                  </a:cubicBezTo>
                  <a:cubicBezTo>
                    <a:pt x="7372" y="6032"/>
                    <a:pt x="7431" y="5991"/>
                    <a:pt x="7466" y="5930"/>
                  </a:cubicBezTo>
                  <a:cubicBezTo>
                    <a:pt x="7526" y="5799"/>
                    <a:pt x="7585" y="5644"/>
                    <a:pt x="7633" y="5501"/>
                  </a:cubicBezTo>
                  <a:lnTo>
                    <a:pt x="8490" y="5323"/>
                  </a:lnTo>
                  <a:cubicBezTo>
                    <a:pt x="8764" y="5263"/>
                    <a:pt x="8954" y="5037"/>
                    <a:pt x="8954" y="4751"/>
                  </a:cubicBezTo>
                  <a:lnTo>
                    <a:pt x="8954" y="4215"/>
                  </a:lnTo>
                  <a:cubicBezTo>
                    <a:pt x="8954" y="3942"/>
                    <a:pt x="8764" y="3715"/>
                    <a:pt x="8490" y="3644"/>
                  </a:cubicBezTo>
                  <a:lnTo>
                    <a:pt x="7633" y="3465"/>
                  </a:lnTo>
                  <a:cubicBezTo>
                    <a:pt x="7573" y="3287"/>
                    <a:pt x="7502" y="3120"/>
                    <a:pt x="7418" y="2953"/>
                  </a:cubicBezTo>
                  <a:lnTo>
                    <a:pt x="7918" y="2227"/>
                  </a:lnTo>
                  <a:cubicBezTo>
                    <a:pt x="8061" y="2001"/>
                    <a:pt x="8038" y="1679"/>
                    <a:pt x="7835" y="1489"/>
                  </a:cubicBezTo>
                  <a:lnTo>
                    <a:pt x="7466" y="1120"/>
                  </a:lnTo>
                  <a:cubicBezTo>
                    <a:pt x="7356" y="1010"/>
                    <a:pt x="7211" y="952"/>
                    <a:pt x="7061" y="952"/>
                  </a:cubicBezTo>
                  <a:cubicBezTo>
                    <a:pt x="6952" y="952"/>
                    <a:pt x="6840" y="983"/>
                    <a:pt x="6740" y="1048"/>
                  </a:cubicBezTo>
                  <a:lnTo>
                    <a:pt x="6013" y="1537"/>
                  </a:lnTo>
                  <a:cubicBezTo>
                    <a:pt x="5847" y="1453"/>
                    <a:pt x="5668" y="1370"/>
                    <a:pt x="5490" y="1334"/>
                  </a:cubicBezTo>
                  <a:lnTo>
                    <a:pt x="5311" y="465"/>
                  </a:lnTo>
                  <a:cubicBezTo>
                    <a:pt x="5251" y="203"/>
                    <a:pt x="5025" y="1"/>
                    <a:pt x="4740"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7" name="Google Shape;671;p26"/>
            <p:cNvSpPr/>
            <p:nvPr/>
          </p:nvSpPr>
          <p:spPr>
            <a:xfrm>
              <a:off x="2592191" y="2821673"/>
              <a:ext cx="113461" cy="98345"/>
            </a:xfrm>
            <a:custGeom>
              <a:avLst/>
              <a:gdLst/>
              <a:ahLst/>
              <a:cxnLst/>
              <a:rect l="l" t="t" r="r" b="b"/>
              <a:pathLst>
                <a:path w="3573" h="3097" extrusionOk="0">
                  <a:moveTo>
                    <a:pt x="1524" y="0"/>
                  </a:moveTo>
                  <a:cubicBezTo>
                    <a:pt x="989" y="0"/>
                    <a:pt x="465" y="215"/>
                    <a:pt x="72" y="584"/>
                  </a:cubicBezTo>
                  <a:cubicBezTo>
                    <a:pt x="0" y="655"/>
                    <a:pt x="0" y="774"/>
                    <a:pt x="72" y="834"/>
                  </a:cubicBezTo>
                  <a:cubicBezTo>
                    <a:pt x="113" y="876"/>
                    <a:pt x="164" y="896"/>
                    <a:pt x="212" y="896"/>
                  </a:cubicBezTo>
                  <a:cubicBezTo>
                    <a:pt x="259" y="896"/>
                    <a:pt x="304" y="876"/>
                    <a:pt x="334" y="834"/>
                  </a:cubicBezTo>
                  <a:cubicBezTo>
                    <a:pt x="643" y="524"/>
                    <a:pt x="1072" y="358"/>
                    <a:pt x="1500" y="358"/>
                  </a:cubicBezTo>
                  <a:cubicBezTo>
                    <a:pt x="2441" y="358"/>
                    <a:pt x="3203" y="1120"/>
                    <a:pt x="3203" y="2060"/>
                  </a:cubicBezTo>
                  <a:cubicBezTo>
                    <a:pt x="3203" y="2322"/>
                    <a:pt x="3144" y="2596"/>
                    <a:pt x="3024" y="2834"/>
                  </a:cubicBezTo>
                  <a:cubicBezTo>
                    <a:pt x="2965" y="2941"/>
                    <a:pt x="3013" y="3037"/>
                    <a:pt x="3096" y="3084"/>
                  </a:cubicBezTo>
                  <a:cubicBezTo>
                    <a:pt x="3132" y="3096"/>
                    <a:pt x="3155" y="3096"/>
                    <a:pt x="3191" y="3096"/>
                  </a:cubicBezTo>
                  <a:cubicBezTo>
                    <a:pt x="3251" y="3096"/>
                    <a:pt x="3322" y="3072"/>
                    <a:pt x="3346" y="3001"/>
                  </a:cubicBezTo>
                  <a:cubicBezTo>
                    <a:pt x="3501" y="2715"/>
                    <a:pt x="3572" y="2382"/>
                    <a:pt x="3572" y="2060"/>
                  </a:cubicBezTo>
                  <a:cubicBezTo>
                    <a:pt x="3572" y="929"/>
                    <a:pt x="2655" y="0"/>
                    <a:pt x="1524"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8" name="Google Shape;672;p26"/>
            <p:cNvSpPr/>
            <p:nvPr/>
          </p:nvSpPr>
          <p:spPr>
            <a:xfrm>
              <a:off x="2574408" y="2862129"/>
              <a:ext cx="106665" cy="90756"/>
            </a:xfrm>
            <a:custGeom>
              <a:avLst/>
              <a:gdLst/>
              <a:ahLst/>
              <a:cxnLst/>
              <a:rect l="l" t="t" r="r" b="b"/>
              <a:pathLst>
                <a:path w="3359" h="2858" extrusionOk="0">
                  <a:moveTo>
                    <a:pt x="294" y="1"/>
                  </a:moveTo>
                  <a:cubicBezTo>
                    <a:pt x="218" y="1"/>
                    <a:pt x="145" y="48"/>
                    <a:pt x="108" y="131"/>
                  </a:cubicBezTo>
                  <a:cubicBezTo>
                    <a:pt x="36" y="334"/>
                    <a:pt x="1" y="572"/>
                    <a:pt x="1" y="798"/>
                  </a:cubicBezTo>
                  <a:cubicBezTo>
                    <a:pt x="1" y="1929"/>
                    <a:pt x="917" y="2858"/>
                    <a:pt x="2049" y="2858"/>
                  </a:cubicBezTo>
                  <a:cubicBezTo>
                    <a:pt x="2477" y="2858"/>
                    <a:pt x="2894" y="2715"/>
                    <a:pt x="3251" y="2465"/>
                  </a:cubicBezTo>
                  <a:cubicBezTo>
                    <a:pt x="3346" y="2405"/>
                    <a:pt x="3358" y="2286"/>
                    <a:pt x="3299" y="2215"/>
                  </a:cubicBezTo>
                  <a:cubicBezTo>
                    <a:pt x="3263" y="2158"/>
                    <a:pt x="3206" y="2131"/>
                    <a:pt x="3151" y="2131"/>
                  </a:cubicBezTo>
                  <a:cubicBezTo>
                    <a:pt x="3114" y="2131"/>
                    <a:pt x="3077" y="2143"/>
                    <a:pt x="3049" y="2167"/>
                  </a:cubicBezTo>
                  <a:cubicBezTo>
                    <a:pt x="2763" y="2382"/>
                    <a:pt x="2406" y="2501"/>
                    <a:pt x="2049" y="2501"/>
                  </a:cubicBezTo>
                  <a:cubicBezTo>
                    <a:pt x="1108" y="2501"/>
                    <a:pt x="346" y="1739"/>
                    <a:pt x="346" y="798"/>
                  </a:cubicBezTo>
                  <a:cubicBezTo>
                    <a:pt x="346" y="608"/>
                    <a:pt x="382" y="429"/>
                    <a:pt x="441" y="250"/>
                  </a:cubicBezTo>
                  <a:cubicBezTo>
                    <a:pt x="501" y="143"/>
                    <a:pt x="441" y="36"/>
                    <a:pt x="358" y="12"/>
                  </a:cubicBezTo>
                  <a:cubicBezTo>
                    <a:pt x="337" y="4"/>
                    <a:pt x="315" y="1"/>
                    <a:pt x="294"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09" name="Google Shape;673;p26"/>
            <p:cNvSpPr/>
            <p:nvPr/>
          </p:nvSpPr>
          <p:spPr>
            <a:xfrm>
              <a:off x="2676881" y="2923385"/>
              <a:ext cx="191324" cy="191324"/>
            </a:xfrm>
            <a:custGeom>
              <a:avLst/>
              <a:gdLst/>
              <a:ahLst/>
              <a:cxnLst/>
              <a:rect l="l" t="t" r="r" b="b"/>
              <a:pathLst>
                <a:path w="6025" h="6025" extrusionOk="0">
                  <a:moveTo>
                    <a:pt x="2810" y="0"/>
                  </a:moveTo>
                  <a:cubicBezTo>
                    <a:pt x="2608" y="0"/>
                    <a:pt x="2429" y="155"/>
                    <a:pt x="2382" y="357"/>
                  </a:cubicBezTo>
                  <a:lnTo>
                    <a:pt x="2274" y="893"/>
                  </a:lnTo>
                  <a:cubicBezTo>
                    <a:pt x="2191" y="929"/>
                    <a:pt x="2084" y="965"/>
                    <a:pt x="1989" y="1012"/>
                  </a:cubicBezTo>
                  <a:lnTo>
                    <a:pt x="1548" y="715"/>
                  </a:lnTo>
                  <a:cubicBezTo>
                    <a:pt x="1475" y="666"/>
                    <a:pt x="1393" y="643"/>
                    <a:pt x="1313" y="643"/>
                  </a:cubicBezTo>
                  <a:cubicBezTo>
                    <a:pt x="1198" y="643"/>
                    <a:pt x="1085" y="690"/>
                    <a:pt x="1000" y="774"/>
                  </a:cubicBezTo>
                  <a:lnTo>
                    <a:pt x="738" y="1024"/>
                  </a:lnTo>
                  <a:cubicBezTo>
                    <a:pt x="596" y="1179"/>
                    <a:pt x="572" y="1417"/>
                    <a:pt x="679" y="1584"/>
                  </a:cubicBezTo>
                  <a:lnTo>
                    <a:pt x="977" y="2024"/>
                  </a:lnTo>
                  <a:cubicBezTo>
                    <a:pt x="917" y="2143"/>
                    <a:pt x="858" y="2274"/>
                    <a:pt x="834" y="2417"/>
                  </a:cubicBezTo>
                  <a:cubicBezTo>
                    <a:pt x="798" y="2512"/>
                    <a:pt x="858" y="2608"/>
                    <a:pt x="965" y="2631"/>
                  </a:cubicBezTo>
                  <a:cubicBezTo>
                    <a:pt x="986" y="2639"/>
                    <a:pt x="1006" y="2642"/>
                    <a:pt x="1025" y="2642"/>
                  </a:cubicBezTo>
                  <a:cubicBezTo>
                    <a:pt x="1103" y="2642"/>
                    <a:pt x="1162" y="2587"/>
                    <a:pt x="1191" y="2501"/>
                  </a:cubicBezTo>
                  <a:cubicBezTo>
                    <a:pt x="1227" y="2358"/>
                    <a:pt x="1298" y="2215"/>
                    <a:pt x="1346" y="2096"/>
                  </a:cubicBezTo>
                  <a:cubicBezTo>
                    <a:pt x="1381" y="2036"/>
                    <a:pt x="1381" y="1965"/>
                    <a:pt x="1346" y="1905"/>
                  </a:cubicBezTo>
                  <a:lnTo>
                    <a:pt x="1000" y="1369"/>
                  </a:lnTo>
                  <a:cubicBezTo>
                    <a:pt x="977" y="1346"/>
                    <a:pt x="977" y="1310"/>
                    <a:pt x="1012" y="1286"/>
                  </a:cubicBezTo>
                  <a:lnTo>
                    <a:pt x="1262" y="1024"/>
                  </a:lnTo>
                  <a:cubicBezTo>
                    <a:pt x="1283" y="1010"/>
                    <a:pt x="1300" y="1004"/>
                    <a:pt x="1318" y="1004"/>
                  </a:cubicBezTo>
                  <a:cubicBezTo>
                    <a:pt x="1330" y="1004"/>
                    <a:pt x="1343" y="1007"/>
                    <a:pt x="1358" y="1012"/>
                  </a:cubicBezTo>
                  <a:lnTo>
                    <a:pt x="1893" y="1369"/>
                  </a:lnTo>
                  <a:cubicBezTo>
                    <a:pt x="1923" y="1393"/>
                    <a:pt x="1956" y="1405"/>
                    <a:pt x="1989" y="1405"/>
                  </a:cubicBezTo>
                  <a:cubicBezTo>
                    <a:pt x="2021" y="1405"/>
                    <a:pt x="2054" y="1393"/>
                    <a:pt x="2084" y="1369"/>
                  </a:cubicBezTo>
                  <a:cubicBezTo>
                    <a:pt x="2215" y="1298"/>
                    <a:pt x="2346" y="1238"/>
                    <a:pt x="2489" y="1203"/>
                  </a:cubicBezTo>
                  <a:cubicBezTo>
                    <a:pt x="2548" y="1191"/>
                    <a:pt x="2608" y="1131"/>
                    <a:pt x="2620" y="1072"/>
                  </a:cubicBezTo>
                  <a:lnTo>
                    <a:pt x="2751" y="429"/>
                  </a:lnTo>
                  <a:cubicBezTo>
                    <a:pt x="2751" y="405"/>
                    <a:pt x="2786" y="369"/>
                    <a:pt x="2822" y="369"/>
                  </a:cubicBezTo>
                  <a:lnTo>
                    <a:pt x="3167" y="369"/>
                  </a:lnTo>
                  <a:cubicBezTo>
                    <a:pt x="3203" y="369"/>
                    <a:pt x="3227" y="405"/>
                    <a:pt x="3239" y="429"/>
                  </a:cubicBezTo>
                  <a:lnTo>
                    <a:pt x="3382" y="1072"/>
                  </a:lnTo>
                  <a:cubicBezTo>
                    <a:pt x="3394" y="1143"/>
                    <a:pt x="3429" y="1191"/>
                    <a:pt x="3513" y="1203"/>
                  </a:cubicBezTo>
                  <a:cubicBezTo>
                    <a:pt x="3656" y="1250"/>
                    <a:pt x="3786" y="1310"/>
                    <a:pt x="3917" y="1369"/>
                  </a:cubicBezTo>
                  <a:cubicBezTo>
                    <a:pt x="3947" y="1387"/>
                    <a:pt x="3980" y="1396"/>
                    <a:pt x="4013" y="1396"/>
                  </a:cubicBezTo>
                  <a:cubicBezTo>
                    <a:pt x="4045" y="1396"/>
                    <a:pt x="4078" y="1387"/>
                    <a:pt x="4108" y="1369"/>
                  </a:cubicBezTo>
                  <a:lnTo>
                    <a:pt x="4644" y="1012"/>
                  </a:lnTo>
                  <a:cubicBezTo>
                    <a:pt x="4654" y="1007"/>
                    <a:pt x="4665" y="1004"/>
                    <a:pt x="4678" y="1004"/>
                  </a:cubicBezTo>
                  <a:cubicBezTo>
                    <a:pt x="4695" y="1004"/>
                    <a:pt x="4713" y="1010"/>
                    <a:pt x="4727" y="1024"/>
                  </a:cubicBezTo>
                  <a:lnTo>
                    <a:pt x="4989" y="1286"/>
                  </a:lnTo>
                  <a:cubicBezTo>
                    <a:pt x="5013" y="1310"/>
                    <a:pt x="5013" y="1346"/>
                    <a:pt x="5001" y="1369"/>
                  </a:cubicBezTo>
                  <a:lnTo>
                    <a:pt x="4644" y="1905"/>
                  </a:lnTo>
                  <a:cubicBezTo>
                    <a:pt x="4596" y="1965"/>
                    <a:pt x="4596" y="2036"/>
                    <a:pt x="4644" y="2096"/>
                  </a:cubicBezTo>
                  <a:cubicBezTo>
                    <a:pt x="4715" y="2239"/>
                    <a:pt x="4775" y="2370"/>
                    <a:pt x="4810" y="2501"/>
                  </a:cubicBezTo>
                  <a:cubicBezTo>
                    <a:pt x="4822" y="2560"/>
                    <a:pt x="4882" y="2620"/>
                    <a:pt x="4941" y="2631"/>
                  </a:cubicBezTo>
                  <a:lnTo>
                    <a:pt x="5584" y="2774"/>
                  </a:lnTo>
                  <a:cubicBezTo>
                    <a:pt x="5608" y="2774"/>
                    <a:pt x="5644" y="2798"/>
                    <a:pt x="5644" y="2846"/>
                  </a:cubicBezTo>
                  <a:lnTo>
                    <a:pt x="5644" y="3191"/>
                  </a:lnTo>
                  <a:cubicBezTo>
                    <a:pt x="5644" y="3215"/>
                    <a:pt x="5608" y="3251"/>
                    <a:pt x="5584" y="3263"/>
                  </a:cubicBezTo>
                  <a:lnTo>
                    <a:pt x="4941" y="3393"/>
                  </a:lnTo>
                  <a:cubicBezTo>
                    <a:pt x="4870" y="3405"/>
                    <a:pt x="4822" y="3453"/>
                    <a:pt x="4810" y="3524"/>
                  </a:cubicBezTo>
                  <a:cubicBezTo>
                    <a:pt x="4763" y="3679"/>
                    <a:pt x="4703" y="3810"/>
                    <a:pt x="4644" y="3929"/>
                  </a:cubicBezTo>
                  <a:cubicBezTo>
                    <a:pt x="4608" y="3989"/>
                    <a:pt x="4608" y="4060"/>
                    <a:pt x="4644" y="4120"/>
                  </a:cubicBezTo>
                  <a:lnTo>
                    <a:pt x="5001" y="4656"/>
                  </a:lnTo>
                  <a:cubicBezTo>
                    <a:pt x="5013" y="4691"/>
                    <a:pt x="5013" y="4715"/>
                    <a:pt x="4989" y="4751"/>
                  </a:cubicBezTo>
                  <a:lnTo>
                    <a:pt x="4727" y="5001"/>
                  </a:lnTo>
                  <a:cubicBezTo>
                    <a:pt x="4714" y="5020"/>
                    <a:pt x="4697" y="5029"/>
                    <a:pt x="4681" y="5029"/>
                  </a:cubicBezTo>
                  <a:cubicBezTo>
                    <a:pt x="4668" y="5029"/>
                    <a:pt x="4654" y="5023"/>
                    <a:pt x="4644" y="5013"/>
                  </a:cubicBezTo>
                  <a:lnTo>
                    <a:pt x="4108" y="4656"/>
                  </a:lnTo>
                  <a:cubicBezTo>
                    <a:pt x="4078" y="4638"/>
                    <a:pt x="4045" y="4629"/>
                    <a:pt x="4013" y="4629"/>
                  </a:cubicBezTo>
                  <a:cubicBezTo>
                    <a:pt x="3980" y="4629"/>
                    <a:pt x="3947" y="4638"/>
                    <a:pt x="3917" y="4656"/>
                  </a:cubicBezTo>
                  <a:cubicBezTo>
                    <a:pt x="3775" y="4739"/>
                    <a:pt x="3644" y="4798"/>
                    <a:pt x="3513" y="4822"/>
                  </a:cubicBezTo>
                  <a:cubicBezTo>
                    <a:pt x="3453" y="4834"/>
                    <a:pt x="3394" y="4894"/>
                    <a:pt x="3382" y="4953"/>
                  </a:cubicBezTo>
                  <a:lnTo>
                    <a:pt x="3239" y="5596"/>
                  </a:lnTo>
                  <a:cubicBezTo>
                    <a:pt x="3239" y="5632"/>
                    <a:pt x="3215" y="5656"/>
                    <a:pt x="3167" y="5656"/>
                  </a:cubicBezTo>
                  <a:lnTo>
                    <a:pt x="2822" y="5656"/>
                  </a:lnTo>
                  <a:cubicBezTo>
                    <a:pt x="2798" y="5656"/>
                    <a:pt x="2763" y="5632"/>
                    <a:pt x="2751" y="5596"/>
                  </a:cubicBezTo>
                  <a:lnTo>
                    <a:pt x="2620" y="4953"/>
                  </a:lnTo>
                  <a:cubicBezTo>
                    <a:pt x="2608" y="4882"/>
                    <a:pt x="2560" y="4834"/>
                    <a:pt x="2489" y="4822"/>
                  </a:cubicBezTo>
                  <a:cubicBezTo>
                    <a:pt x="2334" y="4775"/>
                    <a:pt x="2203" y="4715"/>
                    <a:pt x="2084" y="4656"/>
                  </a:cubicBezTo>
                  <a:cubicBezTo>
                    <a:pt x="2054" y="4644"/>
                    <a:pt x="2021" y="4638"/>
                    <a:pt x="1989" y="4638"/>
                  </a:cubicBezTo>
                  <a:cubicBezTo>
                    <a:pt x="1956" y="4638"/>
                    <a:pt x="1923" y="4644"/>
                    <a:pt x="1893" y="4656"/>
                  </a:cubicBezTo>
                  <a:lnTo>
                    <a:pt x="1358" y="5013"/>
                  </a:lnTo>
                  <a:cubicBezTo>
                    <a:pt x="1342" y="5023"/>
                    <a:pt x="1328" y="5029"/>
                    <a:pt x="1314" y="5029"/>
                  </a:cubicBezTo>
                  <a:cubicBezTo>
                    <a:pt x="1298" y="5029"/>
                    <a:pt x="1282" y="5020"/>
                    <a:pt x="1262" y="5001"/>
                  </a:cubicBezTo>
                  <a:lnTo>
                    <a:pt x="1012" y="4751"/>
                  </a:lnTo>
                  <a:cubicBezTo>
                    <a:pt x="977" y="4715"/>
                    <a:pt x="977" y="4691"/>
                    <a:pt x="1000" y="4656"/>
                  </a:cubicBezTo>
                  <a:lnTo>
                    <a:pt x="1346" y="4120"/>
                  </a:lnTo>
                  <a:cubicBezTo>
                    <a:pt x="1393" y="4060"/>
                    <a:pt x="1393" y="3989"/>
                    <a:pt x="1346" y="3929"/>
                  </a:cubicBezTo>
                  <a:cubicBezTo>
                    <a:pt x="1274" y="3798"/>
                    <a:pt x="1215" y="3667"/>
                    <a:pt x="1191" y="3524"/>
                  </a:cubicBezTo>
                  <a:cubicBezTo>
                    <a:pt x="1167" y="3465"/>
                    <a:pt x="1108" y="3405"/>
                    <a:pt x="1048" y="3393"/>
                  </a:cubicBezTo>
                  <a:lnTo>
                    <a:pt x="417" y="3263"/>
                  </a:lnTo>
                  <a:cubicBezTo>
                    <a:pt x="381" y="3263"/>
                    <a:pt x="357" y="3227"/>
                    <a:pt x="357" y="3191"/>
                  </a:cubicBezTo>
                  <a:lnTo>
                    <a:pt x="357" y="2846"/>
                  </a:lnTo>
                  <a:cubicBezTo>
                    <a:pt x="357" y="2810"/>
                    <a:pt x="381" y="2786"/>
                    <a:pt x="417" y="2774"/>
                  </a:cubicBezTo>
                  <a:lnTo>
                    <a:pt x="453" y="2751"/>
                  </a:lnTo>
                  <a:cubicBezTo>
                    <a:pt x="560" y="2739"/>
                    <a:pt x="619" y="2631"/>
                    <a:pt x="608" y="2548"/>
                  </a:cubicBezTo>
                  <a:cubicBezTo>
                    <a:pt x="597" y="2450"/>
                    <a:pt x="506" y="2392"/>
                    <a:pt x="427" y="2392"/>
                  </a:cubicBezTo>
                  <a:cubicBezTo>
                    <a:pt x="419" y="2392"/>
                    <a:pt x="412" y="2392"/>
                    <a:pt x="405" y="2393"/>
                  </a:cubicBezTo>
                  <a:lnTo>
                    <a:pt x="357" y="2417"/>
                  </a:lnTo>
                  <a:cubicBezTo>
                    <a:pt x="143" y="2453"/>
                    <a:pt x="0" y="2631"/>
                    <a:pt x="0" y="2846"/>
                  </a:cubicBezTo>
                  <a:lnTo>
                    <a:pt x="0" y="3191"/>
                  </a:lnTo>
                  <a:cubicBezTo>
                    <a:pt x="0" y="3393"/>
                    <a:pt x="143" y="3572"/>
                    <a:pt x="357" y="3620"/>
                  </a:cubicBezTo>
                  <a:lnTo>
                    <a:pt x="893" y="3727"/>
                  </a:lnTo>
                  <a:cubicBezTo>
                    <a:pt x="917" y="3810"/>
                    <a:pt x="965" y="3917"/>
                    <a:pt x="1012" y="4001"/>
                  </a:cubicBezTo>
                  <a:lnTo>
                    <a:pt x="715" y="4453"/>
                  </a:lnTo>
                  <a:cubicBezTo>
                    <a:pt x="596" y="4632"/>
                    <a:pt x="619" y="4858"/>
                    <a:pt x="774" y="5001"/>
                  </a:cubicBezTo>
                  <a:lnTo>
                    <a:pt x="1024" y="5251"/>
                  </a:lnTo>
                  <a:cubicBezTo>
                    <a:pt x="1112" y="5339"/>
                    <a:pt x="1227" y="5381"/>
                    <a:pt x="1338" y="5381"/>
                  </a:cubicBezTo>
                  <a:cubicBezTo>
                    <a:pt x="1423" y="5381"/>
                    <a:pt x="1505" y="5357"/>
                    <a:pt x="1572" y="5310"/>
                  </a:cubicBezTo>
                  <a:lnTo>
                    <a:pt x="2024" y="5013"/>
                  </a:lnTo>
                  <a:cubicBezTo>
                    <a:pt x="2108" y="5060"/>
                    <a:pt x="2203" y="5108"/>
                    <a:pt x="2310" y="5132"/>
                  </a:cubicBezTo>
                  <a:lnTo>
                    <a:pt x="2405" y="5668"/>
                  </a:lnTo>
                  <a:cubicBezTo>
                    <a:pt x="2453" y="5882"/>
                    <a:pt x="2632" y="6025"/>
                    <a:pt x="2846" y="6025"/>
                  </a:cubicBezTo>
                  <a:lnTo>
                    <a:pt x="3179" y="6025"/>
                  </a:lnTo>
                  <a:cubicBezTo>
                    <a:pt x="3394" y="6025"/>
                    <a:pt x="3572" y="5882"/>
                    <a:pt x="3620" y="5668"/>
                  </a:cubicBezTo>
                  <a:lnTo>
                    <a:pt x="3715" y="5132"/>
                  </a:lnTo>
                  <a:cubicBezTo>
                    <a:pt x="3810" y="5108"/>
                    <a:pt x="3917" y="5060"/>
                    <a:pt x="4001" y="5013"/>
                  </a:cubicBezTo>
                  <a:lnTo>
                    <a:pt x="4453" y="5310"/>
                  </a:lnTo>
                  <a:cubicBezTo>
                    <a:pt x="4529" y="5361"/>
                    <a:pt x="4611" y="5386"/>
                    <a:pt x="4692" y="5386"/>
                  </a:cubicBezTo>
                  <a:cubicBezTo>
                    <a:pt x="4803" y="5386"/>
                    <a:pt x="4912" y="5340"/>
                    <a:pt x="5001" y="5251"/>
                  </a:cubicBezTo>
                  <a:lnTo>
                    <a:pt x="5251" y="5001"/>
                  </a:lnTo>
                  <a:cubicBezTo>
                    <a:pt x="5406" y="4858"/>
                    <a:pt x="5418" y="4620"/>
                    <a:pt x="5310" y="4453"/>
                  </a:cubicBezTo>
                  <a:lnTo>
                    <a:pt x="5013" y="4001"/>
                  </a:lnTo>
                  <a:cubicBezTo>
                    <a:pt x="5060" y="3917"/>
                    <a:pt x="5108" y="3822"/>
                    <a:pt x="5132" y="3727"/>
                  </a:cubicBezTo>
                  <a:lnTo>
                    <a:pt x="5668" y="3620"/>
                  </a:lnTo>
                  <a:cubicBezTo>
                    <a:pt x="5882" y="3572"/>
                    <a:pt x="6025" y="3393"/>
                    <a:pt x="6025" y="3191"/>
                  </a:cubicBezTo>
                  <a:lnTo>
                    <a:pt x="6025" y="2846"/>
                  </a:lnTo>
                  <a:cubicBezTo>
                    <a:pt x="6001" y="2631"/>
                    <a:pt x="5846" y="2453"/>
                    <a:pt x="5644" y="2417"/>
                  </a:cubicBezTo>
                  <a:lnTo>
                    <a:pt x="5108" y="2310"/>
                  </a:lnTo>
                  <a:cubicBezTo>
                    <a:pt x="5072" y="2215"/>
                    <a:pt x="5025" y="2120"/>
                    <a:pt x="4989" y="2024"/>
                  </a:cubicBezTo>
                  <a:lnTo>
                    <a:pt x="5287" y="1584"/>
                  </a:lnTo>
                  <a:cubicBezTo>
                    <a:pt x="5406" y="1405"/>
                    <a:pt x="5370" y="1179"/>
                    <a:pt x="5227" y="1024"/>
                  </a:cubicBezTo>
                  <a:lnTo>
                    <a:pt x="4965" y="774"/>
                  </a:lnTo>
                  <a:cubicBezTo>
                    <a:pt x="4882" y="691"/>
                    <a:pt x="4766" y="648"/>
                    <a:pt x="4651" y="648"/>
                  </a:cubicBezTo>
                  <a:cubicBezTo>
                    <a:pt x="4569" y="648"/>
                    <a:pt x="4487" y="670"/>
                    <a:pt x="4418" y="715"/>
                  </a:cubicBezTo>
                  <a:lnTo>
                    <a:pt x="3977" y="1012"/>
                  </a:lnTo>
                  <a:cubicBezTo>
                    <a:pt x="3882" y="965"/>
                    <a:pt x="3786" y="929"/>
                    <a:pt x="3691" y="893"/>
                  </a:cubicBezTo>
                  <a:lnTo>
                    <a:pt x="3584" y="357"/>
                  </a:lnTo>
                  <a:cubicBezTo>
                    <a:pt x="3536" y="155"/>
                    <a:pt x="3358" y="0"/>
                    <a:pt x="315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0" name="Google Shape;674;p26"/>
            <p:cNvSpPr/>
            <p:nvPr/>
          </p:nvSpPr>
          <p:spPr>
            <a:xfrm>
              <a:off x="2738867" y="2986895"/>
              <a:ext cx="65066" cy="65066"/>
            </a:xfrm>
            <a:custGeom>
              <a:avLst/>
              <a:gdLst/>
              <a:ahLst/>
              <a:cxnLst/>
              <a:rect l="l" t="t" r="r" b="b"/>
              <a:pathLst>
                <a:path w="2049" h="2049" extrusionOk="0">
                  <a:moveTo>
                    <a:pt x="1025" y="0"/>
                  </a:moveTo>
                  <a:cubicBezTo>
                    <a:pt x="453" y="0"/>
                    <a:pt x="1" y="453"/>
                    <a:pt x="1" y="1024"/>
                  </a:cubicBezTo>
                  <a:cubicBezTo>
                    <a:pt x="1" y="1584"/>
                    <a:pt x="453" y="2048"/>
                    <a:pt x="1025" y="2048"/>
                  </a:cubicBezTo>
                  <a:cubicBezTo>
                    <a:pt x="1251" y="2048"/>
                    <a:pt x="1465" y="1977"/>
                    <a:pt x="1644" y="1846"/>
                  </a:cubicBezTo>
                  <a:cubicBezTo>
                    <a:pt x="1727" y="1786"/>
                    <a:pt x="1739" y="1667"/>
                    <a:pt x="1680" y="1584"/>
                  </a:cubicBezTo>
                  <a:cubicBezTo>
                    <a:pt x="1646" y="1543"/>
                    <a:pt x="1593" y="1522"/>
                    <a:pt x="1540" y="1522"/>
                  </a:cubicBezTo>
                  <a:cubicBezTo>
                    <a:pt x="1500" y="1522"/>
                    <a:pt x="1461" y="1534"/>
                    <a:pt x="1430" y="1560"/>
                  </a:cubicBezTo>
                  <a:cubicBezTo>
                    <a:pt x="1311" y="1644"/>
                    <a:pt x="1168" y="1691"/>
                    <a:pt x="1025" y="1691"/>
                  </a:cubicBezTo>
                  <a:cubicBezTo>
                    <a:pt x="668" y="1691"/>
                    <a:pt x="370" y="1393"/>
                    <a:pt x="370" y="1036"/>
                  </a:cubicBezTo>
                  <a:cubicBezTo>
                    <a:pt x="382" y="655"/>
                    <a:pt x="680" y="370"/>
                    <a:pt x="1037" y="370"/>
                  </a:cubicBezTo>
                  <a:cubicBezTo>
                    <a:pt x="1394" y="370"/>
                    <a:pt x="1692" y="667"/>
                    <a:pt x="1692" y="1024"/>
                  </a:cubicBezTo>
                  <a:cubicBezTo>
                    <a:pt x="1692" y="1132"/>
                    <a:pt x="1775" y="1203"/>
                    <a:pt x="1870" y="1203"/>
                  </a:cubicBezTo>
                  <a:cubicBezTo>
                    <a:pt x="1965" y="1203"/>
                    <a:pt x="2049" y="1108"/>
                    <a:pt x="2049" y="1024"/>
                  </a:cubicBezTo>
                  <a:cubicBezTo>
                    <a:pt x="2049" y="453"/>
                    <a:pt x="1584" y="0"/>
                    <a:pt x="1025" y="0"/>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sp>
          <p:nvSpPr>
            <p:cNvPr id="111" name="Google Shape;675;p26"/>
            <p:cNvSpPr/>
            <p:nvPr/>
          </p:nvSpPr>
          <p:spPr>
            <a:xfrm>
              <a:off x="2604670" y="2851904"/>
              <a:ext cx="70718" cy="71131"/>
            </a:xfrm>
            <a:custGeom>
              <a:avLst/>
              <a:gdLst/>
              <a:ahLst/>
              <a:cxnLst/>
              <a:rect l="l" t="t" r="r" b="b"/>
              <a:pathLst>
                <a:path w="2227" h="2240" extrusionOk="0">
                  <a:moveTo>
                    <a:pt x="1107" y="382"/>
                  </a:moveTo>
                  <a:cubicBezTo>
                    <a:pt x="1512" y="382"/>
                    <a:pt x="1858" y="715"/>
                    <a:pt x="1858" y="1120"/>
                  </a:cubicBezTo>
                  <a:cubicBezTo>
                    <a:pt x="1858" y="1525"/>
                    <a:pt x="1512" y="1870"/>
                    <a:pt x="1107" y="1870"/>
                  </a:cubicBezTo>
                  <a:cubicBezTo>
                    <a:pt x="691" y="1870"/>
                    <a:pt x="369" y="1525"/>
                    <a:pt x="369" y="1120"/>
                  </a:cubicBezTo>
                  <a:cubicBezTo>
                    <a:pt x="369" y="703"/>
                    <a:pt x="703" y="382"/>
                    <a:pt x="1107" y="382"/>
                  </a:cubicBezTo>
                  <a:close/>
                  <a:moveTo>
                    <a:pt x="1107" y="1"/>
                  </a:moveTo>
                  <a:cubicBezTo>
                    <a:pt x="500" y="1"/>
                    <a:pt x="0" y="513"/>
                    <a:pt x="0" y="1120"/>
                  </a:cubicBezTo>
                  <a:cubicBezTo>
                    <a:pt x="0" y="1727"/>
                    <a:pt x="500" y="2239"/>
                    <a:pt x="1107" y="2239"/>
                  </a:cubicBezTo>
                  <a:cubicBezTo>
                    <a:pt x="1727" y="2239"/>
                    <a:pt x="2227" y="1727"/>
                    <a:pt x="2227" y="1120"/>
                  </a:cubicBezTo>
                  <a:cubicBezTo>
                    <a:pt x="2227" y="513"/>
                    <a:pt x="1727" y="1"/>
                    <a:pt x="1107" y="1"/>
                  </a:cubicBezTo>
                  <a:close/>
                </a:path>
              </a:pathLst>
            </a:custGeom>
            <a:solidFill>
              <a:srgbClr val="FFFFFF"/>
            </a:solidFill>
            <a:ln>
              <a:noFill/>
            </a:ln>
          </p:spPr>
          <p:txBody>
            <a:bodyPr spcFirstLastPara="1" wrap="square" lIns="137089" tIns="137089" rIns="137089" bIns="137089" anchor="ctr" anchorCtr="0">
              <a:noAutofit/>
            </a:bodyPr>
            <a:lstStyle/>
            <a:p>
              <a:endParaRPr sz="2699" dirty="0"/>
            </a:p>
          </p:txBody>
        </p:sp>
      </p:grpSp>
      <p:pic>
        <p:nvPicPr>
          <p:cNvPr id="112" name="Graphic 2">
            <a:extLst>
              <a:ext uri="{FF2B5EF4-FFF2-40B4-BE49-F238E27FC236}">
                <a16:creationId xmlns:a16="http://schemas.microsoft.com/office/drawing/2014/main" id="{4E2A1289-1747-4292-9749-13F12B9F796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113" name="Рисунок 112">
            <a:extLst>
              <a:ext uri="{FF2B5EF4-FFF2-40B4-BE49-F238E27FC236}">
                <a16:creationId xmlns:a16="http://schemas.microsoft.com/office/drawing/2014/main" id="{5B572CE6-5563-45A9-9EE3-760D52EDB9D7}"/>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14" name="Рисунок 113">
            <a:extLst>
              <a:ext uri="{FF2B5EF4-FFF2-40B4-BE49-F238E27FC236}">
                <a16:creationId xmlns:a16="http://schemas.microsoft.com/office/drawing/2014/main" id="{286A97B6-2A6C-4AF1-A8F6-DF3B05C1FCAD}"/>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907456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4E2A1289-1747-4292-9749-13F12B9F796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0" y="-65314"/>
            <a:ext cx="14630400" cy="1103086"/>
          </a:xfrm>
          <a:prstGeom prst="rect">
            <a:avLst/>
          </a:prstGeom>
        </p:spPr>
      </p:pic>
      <p:pic>
        <p:nvPicPr>
          <p:cNvPr id="5" name="Рисунок 4">
            <a:extLst>
              <a:ext uri="{FF2B5EF4-FFF2-40B4-BE49-F238E27FC236}">
                <a16:creationId xmlns:a16="http://schemas.microsoft.com/office/drawing/2014/main" id="{5B572CE6-5563-45A9-9EE3-760D52EDB9D7}"/>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6" name="Рисунок 5">
            <a:extLst>
              <a:ext uri="{FF2B5EF4-FFF2-40B4-BE49-F238E27FC236}">
                <a16:creationId xmlns:a16="http://schemas.microsoft.com/office/drawing/2014/main" id="{286A97B6-2A6C-4AF1-A8F6-DF3B05C1FCA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
        <p:nvSpPr>
          <p:cNvPr id="2" name="Прямоугольник 1"/>
          <p:cNvSpPr/>
          <p:nvPr/>
        </p:nvSpPr>
        <p:spPr>
          <a:xfrm>
            <a:off x="1407886" y="1314448"/>
            <a:ext cx="12192000" cy="6001643"/>
          </a:xfrm>
          <a:prstGeom prst="rect">
            <a:avLst/>
          </a:prstGeom>
        </p:spPr>
        <p:txBody>
          <a:bodyPr wrap="square">
            <a:spAutoFit/>
          </a:bodyPr>
          <a:lstStyle/>
          <a:p>
            <a:pPr algn="just"/>
            <a:r>
              <a:rPr lang="uz-Cyrl-UZ" sz="3200" dirty="0">
                <a:latin typeface="Arial Narrow" panose="020B0606020202030204" pitchFamily="34" charset="0"/>
              </a:rPr>
              <a:t>1.O‘quvchilarning bilim darajasini qanday baholaysiz? Qaysi usullardan foydalanasiz?</a:t>
            </a:r>
            <a:endParaRPr lang="ru-RU" sz="3200" dirty="0">
              <a:latin typeface="Arial Narrow" panose="020B0606020202030204" pitchFamily="34" charset="0"/>
            </a:endParaRPr>
          </a:p>
          <a:p>
            <a:pPr algn="just"/>
            <a:r>
              <a:rPr lang="uz-Cyrl-UZ" sz="3200" dirty="0">
                <a:latin typeface="Arial Narrow" panose="020B0606020202030204" pitchFamily="34" charset="0"/>
              </a:rPr>
              <a:t>2.Qaysi turdagi o‘quvchilar kimyo fanini o‘rganishda ko‘proq qiyinchiliklarga duch keladi va nima uchun?</a:t>
            </a:r>
            <a:endParaRPr lang="ru-RU" sz="3200" dirty="0">
              <a:latin typeface="Arial Narrow" panose="020B0606020202030204" pitchFamily="34" charset="0"/>
            </a:endParaRPr>
          </a:p>
          <a:p>
            <a:pPr algn="just"/>
            <a:r>
              <a:rPr lang="uz-Cyrl-UZ" sz="3200" dirty="0">
                <a:latin typeface="Arial Narrow" panose="020B0606020202030204" pitchFamily="34" charset="0"/>
              </a:rPr>
              <a:t>3. Kimyo darsida ko‘rgazmali qurollar va interfaol usullardan foydalanish samaradorligini qanday baholaysiz?</a:t>
            </a:r>
            <a:endParaRPr lang="ru-RU" sz="3200" dirty="0">
              <a:latin typeface="Arial Narrow" panose="020B0606020202030204" pitchFamily="34" charset="0"/>
            </a:endParaRPr>
          </a:p>
          <a:p>
            <a:pPr algn="just"/>
            <a:r>
              <a:rPr lang="uz-Cyrl-UZ" sz="3200" dirty="0">
                <a:latin typeface="Arial Narrow" panose="020B0606020202030204" pitchFamily="34" charset="0"/>
              </a:rPr>
              <a:t>4. Qiyinchiliklarga duch kelgan o‘quvchilarga individual yondashuvni qanday shakllantirasiz? </a:t>
            </a:r>
            <a:endParaRPr lang="ru-RU" sz="3200" dirty="0">
              <a:latin typeface="Arial Narrow" panose="020B0606020202030204" pitchFamily="34" charset="0"/>
            </a:endParaRPr>
          </a:p>
          <a:p>
            <a:pPr algn="just"/>
            <a:r>
              <a:rPr lang="uz-Cyrl-UZ" sz="3200" dirty="0">
                <a:latin typeface="Arial Narrow" panose="020B0606020202030204" pitchFamily="34" charset="0"/>
              </a:rPr>
              <a:t>5. Quyidagi kimyoviy tushunchalarni oddiy so‘zlar bilan tushuntiring:</a:t>
            </a:r>
            <a:endParaRPr lang="ru-RU" sz="3200" dirty="0">
              <a:latin typeface="Arial Narrow" panose="020B0606020202030204" pitchFamily="34" charset="0"/>
            </a:endParaRPr>
          </a:p>
          <a:p>
            <a:pPr algn="just"/>
            <a:r>
              <a:rPr lang="uz-Cyrl-UZ" sz="3200" dirty="0">
                <a:latin typeface="Arial Narrow" panose="020B0606020202030204" pitchFamily="34" charset="0"/>
              </a:rPr>
              <a:t>Atom</a:t>
            </a:r>
            <a:endParaRPr lang="ru-RU" sz="3200" dirty="0">
              <a:latin typeface="Arial Narrow" panose="020B0606020202030204" pitchFamily="34" charset="0"/>
            </a:endParaRPr>
          </a:p>
          <a:p>
            <a:pPr algn="just"/>
            <a:r>
              <a:rPr lang="uz-Cyrl-UZ" sz="3200" dirty="0">
                <a:latin typeface="Arial Narrow" panose="020B0606020202030204" pitchFamily="34" charset="0"/>
              </a:rPr>
              <a:t>Molekula</a:t>
            </a:r>
            <a:endParaRPr lang="ru-RU" sz="3200" dirty="0">
              <a:latin typeface="Arial Narrow" panose="020B0606020202030204" pitchFamily="34" charset="0"/>
            </a:endParaRPr>
          </a:p>
          <a:p>
            <a:pPr algn="just"/>
            <a:r>
              <a:rPr lang="uz-Cyrl-UZ" sz="3200" dirty="0">
                <a:latin typeface="Arial Narrow" panose="020B0606020202030204" pitchFamily="34" charset="0"/>
              </a:rPr>
              <a:t>Katalizator</a:t>
            </a:r>
            <a:endParaRPr lang="ru-RU" sz="3200" dirty="0">
              <a:latin typeface="Arial Narrow" panose="020B0606020202030204" pitchFamily="34" charset="0"/>
            </a:endParaRPr>
          </a:p>
        </p:txBody>
      </p:sp>
    </p:spTree>
    <p:extLst>
      <p:ext uri="{BB962C8B-B14F-4D97-AF65-F5344CB8AC3E}">
        <p14:creationId xmlns:p14="http://schemas.microsoft.com/office/powerpoint/2010/main" val="5753911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37724" y="842605"/>
            <a:ext cx="7468553" cy="2816066"/>
          </a:xfrm>
          <a:prstGeom prst="rect">
            <a:avLst/>
          </a:prstGeom>
          <a:noFill/>
          <a:ln/>
        </p:spPr>
        <p:txBody>
          <a:bodyPr wrap="square" lIns="0" tIns="0" rIns="0" bIns="0" rtlCol="0" anchor="t"/>
          <a:lstStyle/>
          <a:p>
            <a:pPr marL="0" indent="0" algn="ctr">
              <a:buNone/>
            </a:pPr>
            <a:r>
              <a:rPr lang="en-US" sz="4114" b="1" dirty="0">
                <a:latin typeface="Arial Narrow" panose="020B0606020202030204" pitchFamily="34" charset="0"/>
              </a:rPr>
              <a:t>Kimyo fanini o‘rganishda qiyinchiliklarga duch </a:t>
            </a:r>
            <a:r>
              <a:rPr lang="en-US" sz="4114" b="1" dirty="0" err="1">
                <a:latin typeface="Arial Narrow" panose="020B0606020202030204" pitchFamily="34" charset="0"/>
              </a:rPr>
              <a:t>kelayotgan</a:t>
            </a:r>
            <a:r>
              <a:rPr lang="en-US" sz="4114" b="1" dirty="0">
                <a:latin typeface="Arial Narrow" panose="020B0606020202030204" pitchFamily="34" charset="0"/>
              </a:rPr>
              <a:t> o‘quvchilarga yordam berish</a:t>
            </a:r>
          </a:p>
        </p:txBody>
      </p:sp>
      <p:sp>
        <p:nvSpPr>
          <p:cNvPr id="4" name="Text 1"/>
          <p:cNvSpPr/>
          <p:nvPr/>
        </p:nvSpPr>
        <p:spPr>
          <a:xfrm>
            <a:off x="837724" y="4017645"/>
            <a:ext cx="7468553" cy="2681168"/>
          </a:xfrm>
          <a:prstGeom prst="rect">
            <a:avLst/>
          </a:prstGeom>
          <a:noFill/>
          <a:ln/>
        </p:spPr>
        <p:txBody>
          <a:bodyPr wrap="square" lIns="0" tIns="0" rIns="0" bIns="0" rtlCol="0" anchor="t"/>
          <a:lstStyle/>
          <a:p>
            <a:pPr marL="0" indent="0" algn="just">
              <a:buNone/>
            </a:pPr>
            <a:r>
              <a:rPr lang="uz-Latn-UZ" sz="2400" kern="0" spc="-38" dirty="0">
                <a:solidFill>
                  <a:srgbClr val="272525"/>
                </a:solidFill>
                <a:latin typeface="Arial Narrow" panose="020B0606020202030204" pitchFamily="34" charset="0"/>
                <a:ea typeface="Source Sans Pro" pitchFamily="34" charset="-122"/>
                <a:cs typeface="Source Sans Pro" pitchFamily="34" charset="-120"/>
              </a:rPr>
              <a:t>Kimyo fani – murakkab va keng qamrovli soha bo‘lib, o‘z ichiga turli kimyoviy jarayonlar, reaksiyalar va tushunchalarni oladi. Ushbu fan boshqa tabiiy-ilmiy fanlarga nisbatan ko‘proq diqqat va nazariy bilim talab qiladi. Kimyoviy formulalar, reaksiyalar tenglamalari va abstrakt tushunchalar ayrim o‘quvchilar uchun murakkablik tug‘diradi. Shuningdek, kimyo fanini o‘rganishdagi qiyinchiliklar o‘qituvchining usuli, o‘quv materiallari va o‘quvchining shaxsiy xususiyatlari bilan ham bog‘liq.</a:t>
            </a:r>
            <a:endParaRPr lang="uz-Latn-UZ" sz="2400" dirty="0">
              <a:latin typeface="Arial Narrow" panose="020B0606020202030204" pitchFamily="34" charset="0"/>
            </a:endParaRPr>
          </a:p>
        </p:txBody>
      </p:sp>
      <p:sp>
        <p:nvSpPr>
          <p:cNvPr id="5" name="Shape 2"/>
          <p:cNvSpPr/>
          <p:nvPr/>
        </p:nvSpPr>
        <p:spPr>
          <a:xfrm>
            <a:off x="837724" y="6985873"/>
            <a:ext cx="382905" cy="382905"/>
          </a:xfrm>
          <a:prstGeom prst="roundRect">
            <a:avLst>
              <a:gd name="adj" fmla="val 23878209"/>
            </a:avLst>
          </a:prstGeom>
          <a:noFill/>
          <a:ln w="7620">
            <a:solidFill>
              <a:srgbClr val="FFFFFF"/>
            </a:solidFill>
            <a:prstDash val="solid"/>
          </a:ln>
        </p:spPr>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837724" y="2601873"/>
            <a:ext cx="11052691" cy="704017"/>
          </a:xfrm>
          <a:prstGeom prst="rect">
            <a:avLst/>
          </a:prstGeom>
          <a:noFill/>
          <a:ln/>
        </p:spPr>
        <p:txBody>
          <a:bodyPr wrap="none" lIns="0" tIns="0" rIns="0" bIns="0" rtlCol="0" anchor="t"/>
          <a:lstStyle/>
          <a:p>
            <a:pPr algn="ctr">
              <a:lnSpc>
                <a:spcPts val="5500"/>
              </a:lnSpc>
            </a:pPr>
            <a:r>
              <a:rPr lang="en-US" sz="4114" b="1" dirty="0">
                <a:latin typeface="Arial Narrow" panose="020B0606020202030204" pitchFamily="34" charset="0"/>
              </a:rPr>
              <a:t>Kimyo fani: murakkab va keng qamrovli soha</a:t>
            </a:r>
          </a:p>
        </p:txBody>
      </p:sp>
      <p:sp>
        <p:nvSpPr>
          <p:cNvPr id="3" name="Text 1"/>
          <p:cNvSpPr/>
          <p:nvPr/>
        </p:nvSpPr>
        <p:spPr>
          <a:xfrm>
            <a:off x="837724" y="3880247"/>
            <a:ext cx="6185535" cy="1149072"/>
          </a:xfrm>
          <a:prstGeom prst="rect">
            <a:avLst/>
          </a:prstGeom>
          <a:noFill/>
          <a:ln/>
        </p:spPr>
        <p:txBody>
          <a:bodyPr wrap="square" lIns="0" tIns="0" rIns="0" bIns="0" rtlCol="0" anchor="t"/>
          <a:lstStyle/>
          <a:p>
            <a:pPr marL="0" indent="0" algn="just">
              <a:buNone/>
            </a:pPr>
            <a:r>
              <a:rPr lang="uz-Latn-UZ" sz="2400" kern="0" spc="-38">
                <a:solidFill>
                  <a:srgbClr val="272525"/>
                </a:solidFill>
                <a:latin typeface="Arial Narrow" panose="020B0606020202030204" pitchFamily="34" charset="0"/>
                <a:ea typeface="Source Sans Pro" pitchFamily="34" charset="-122"/>
                <a:cs typeface="Source Sans Pro" pitchFamily="34" charset="-120"/>
              </a:rPr>
              <a:t>Kimyo – bu moddalar va ularning o‘zgarishini o‘rganuvchi fan. U moddalarning tuzilishi, xossalari, reaksiyalari va o‘zgarish qonunlarini o‘rganishni o‘z ichiga oladi.</a:t>
            </a:r>
            <a:endParaRPr lang="uz-Latn-UZ" sz="2400">
              <a:latin typeface="Arial Narrow" panose="020B0606020202030204" pitchFamily="34" charset="0"/>
            </a:endParaRPr>
          </a:p>
        </p:txBody>
      </p:sp>
      <p:sp>
        <p:nvSpPr>
          <p:cNvPr id="4" name="Text 2"/>
          <p:cNvSpPr/>
          <p:nvPr/>
        </p:nvSpPr>
        <p:spPr>
          <a:xfrm>
            <a:off x="7614761" y="3880247"/>
            <a:ext cx="6185535" cy="1532096"/>
          </a:xfrm>
          <a:prstGeom prst="rect">
            <a:avLst/>
          </a:prstGeom>
          <a:noFill/>
          <a:ln/>
        </p:spPr>
        <p:txBody>
          <a:bodyPr wrap="square" lIns="0" tIns="0" rIns="0" bIns="0" rtlCol="0" anchor="t"/>
          <a:lstStyle/>
          <a:p>
            <a:pPr marL="0" indent="0" algn="just">
              <a:buNone/>
            </a:pPr>
            <a:r>
              <a:rPr lang="uz-Latn-UZ" sz="2400" kern="0" spc="-38">
                <a:solidFill>
                  <a:srgbClr val="272525"/>
                </a:solidFill>
                <a:latin typeface="Arial Narrow" panose="020B0606020202030204" pitchFamily="34" charset="0"/>
                <a:ea typeface="Source Sans Pro" pitchFamily="34" charset="-122"/>
                <a:cs typeface="Source Sans Pro" pitchFamily="34" charset="-120"/>
              </a:rPr>
              <a:t>Kimyo fanining asosiy sohalari: organik kimyo, noorganik kimyo, fizik kimyo, analitik kimyo va biokimyo. U turli sohalarda qo‘llaniladi: tibbiyot, qishloq xo‘jaligi, sanoat, atrof-muhitni muhofaza qilish va boshqalar.</a:t>
            </a:r>
            <a:endParaRPr lang="uz-Latn-UZ" sz="2400">
              <a:latin typeface="Arial Narrow" panose="020B0606020202030204" pitchFamily="34" charset="0"/>
            </a:endParaRPr>
          </a:p>
        </p:txBody>
      </p:sp>
      <p:pic>
        <p:nvPicPr>
          <p:cNvPr id="5" name="Graphic 2">
            <a:extLst>
              <a:ext uri="{FF2B5EF4-FFF2-40B4-BE49-F238E27FC236}">
                <a16:creationId xmlns:a16="http://schemas.microsoft.com/office/drawing/2014/main" id="{CF1BDFDB-1AAE-4AB5-9526-973538B6AC1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6" name="Рисунок 5">
            <a:extLst>
              <a:ext uri="{FF2B5EF4-FFF2-40B4-BE49-F238E27FC236}">
                <a16:creationId xmlns:a16="http://schemas.microsoft.com/office/drawing/2014/main" id="{C7ED9555-3849-4DBA-AF16-D0B3C0266719}"/>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7" name="Рисунок 6">
            <a:extLst>
              <a:ext uri="{FF2B5EF4-FFF2-40B4-BE49-F238E27FC236}">
                <a16:creationId xmlns:a16="http://schemas.microsoft.com/office/drawing/2014/main" id="{96A783C1-532E-4B9E-8E32-063F5FCF2C3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975729"/>
          </a:xfrm>
          <a:prstGeom prst="rect">
            <a:avLst/>
          </a:prstGeom>
        </p:spPr>
      </p:pic>
      <p:sp>
        <p:nvSpPr>
          <p:cNvPr id="3" name="Text 0"/>
          <p:cNvSpPr/>
          <p:nvPr/>
        </p:nvSpPr>
        <p:spPr>
          <a:xfrm>
            <a:off x="833199" y="3630335"/>
            <a:ext cx="9379506" cy="700207"/>
          </a:xfrm>
          <a:prstGeom prst="rect">
            <a:avLst/>
          </a:prstGeom>
          <a:noFill/>
          <a:ln/>
        </p:spPr>
        <p:txBody>
          <a:bodyPr wrap="none" lIns="0" tIns="0" rIns="0" bIns="0" rtlCol="0" anchor="t"/>
          <a:lstStyle/>
          <a:p>
            <a:pPr marL="0" indent="0">
              <a:lnSpc>
                <a:spcPts val="5500"/>
              </a:lnSpc>
              <a:buNone/>
            </a:pPr>
            <a:r>
              <a:rPr lang="en-US" sz="4114" b="1" dirty="0">
                <a:latin typeface="Arial Narrow" panose="020B0606020202030204" pitchFamily="34" charset="0"/>
              </a:rPr>
              <a:t>Kimyo </a:t>
            </a:r>
            <a:r>
              <a:rPr lang="en-US" sz="4114" b="1" dirty="0" err="1">
                <a:latin typeface="Arial Narrow" panose="020B0606020202030204" pitchFamily="34" charset="0"/>
              </a:rPr>
              <a:t>fanining</a:t>
            </a:r>
            <a:r>
              <a:rPr lang="en-US" sz="4114" b="1" dirty="0">
                <a:latin typeface="Arial Narrow" panose="020B0606020202030204" pitchFamily="34" charset="0"/>
              </a:rPr>
              <a:t> </a:t>
            </a:r>
            <a:r>
              <a:rPr lang="en-US" sz="4114" b="1" dirty="0" err="1">
                <a:latin typeface="Arial Narrow" panose="020B0606020202030204" pitchFamily="34" charset="0"/>
              </a:rPr>
              <a:t>o‘ziga</a:t>
            </a:r>
            <a:r>
              <a:rPr lang="en-US" sz="4114" b="1" dirty="0">
                <a:latin typeface="Arial Narrow" panose="020B0606020202030204" pitchFamily="34" charset="0"/>
              </a:rPr>
              <a:t> xos xususiyatlari</a:t>
            </a:r>
          </a:p>
        </p:txBody>
      </p:sp>
      <p:sp>
        <p:nvSpPr>
          <p:cNvPr id="4" name="Shape 1"/>
          <p:cNvSpPr/>
          <p:nvPr/>
        </p:nvSpPr>
        <p:spPr>
          <a:xfrm>
            <a:off x="833199" y="4687610"/>
            <a:ext cx="4162663" cy="2887861"/>
          </a:xfrm>
          <a:prstGeom prst="roundRect">
            <a:avLst>
              <a:gd name="adj" fmla="val 3462"/>
            </a:avLst>
          </a:prstGeom>
          <a:ln>
            <a:noFill/>
          </a:ln>
        </p:spPr>
        <p:style>
          <a:lnRef idx="2">
            <a:schemeClr val="accent6"/>
          </a:lnRef>
          <a:fillRef idx="1">
            <a:schemeClr val="lt1"/>
          </a:fillRef>
          <a:effectRef idx="0">
            <a:schemeClr val="accent6"/>
          </a:effectRef>
          <a:fontRef idx="minor">
            <a:schemeClr val="dk1"/>
          </a:fontRef>
        </p:style>
      </p:sp>
      <p:sp>
        <p:nvSpPr>
          <p:cNvPr id="5" name="Text 2"/>
          <p:cNvSpPr/>
          <p:nvPr/>
        </p:nvSpPr>
        <p:spPr>
          <a:xfrm>
            <a:off x="1078825" y="4933236"/>
            <a:ext cx="2800588" cy="350044"/>
          </a:xfrm>
          <a:prstGeom prst="rect">
            <a:avLst/>
          </a:prstGeom>
          <a:ln>
            <a:noFill/>
          </a:ln>
        </p:spPr>
        <p:style>
          <a:lnRef idx="2">
            <a:schemeClr val="accent6"/>
          </a:lnRef>
          <a:fillRef idx="1">
            <a:schemeClr val="lt1"/>
          </a:fillRef>
          <a:effectRef idx="0">
            <a:schemeClr val="accent6"/>
          </a:effectRef>
          <a:fontRef idx="minor">
            <a:schemeClr val="dk1"/>
          </a:fontRef>
        </p:style>
        <p:txBody>
          <a:bodyPr wrap="none" lIns="0" tIns="0" rIns="0" bIns="0" rtlCol="0" anchor="t"/>
          <a:lstStyle/>
          <a:p>
            <a:pPr marL="0" indent="0">
              <a:lnSpc>
                <a:spcPts val="2750"/>
              </a:lnSpc>
              <a:buNone/>
            </a:pPr>
            <a:r>
              <a:rPr lang="uz-Latn-UZ" sz="2400" kern="0" spc="-44">
                <a:solidFill>
                  <a:srgbClr val="272525"/>
                </a:solidFill>
                <a:latin typeface="Arial Narrow" panose="020B0606020202030204" pitchFamily="34" charset="0"/>
                <a:ea typeface="Source Serif Pro Semi Bold" pitchFamily="34" charset="-122"/>
                <a:cs typeface="Source Serif Pro Semi Bold" pitchFamily="34" charset="-120"/>
              </a:rPr>
              <a:t>Abstrakt tushunchalar</a:t>
            </a:r>
            <a:endParaRPr lang="uz-Latn-UZ" sz="2400">
              <a:latin typeface="Arial Narrow" panose="020B0606020202030204" pitchFamily="34" charset="0"/>
            </a:endParaRPr>
          </a:p>
        </p:txBody>
      </p:sp>
      <p:sp>
        <p:nvSpPr>
          <p:cNvPr id="6" name="Text 3"/>
          <p:cNvSpPr/>
          <p:nvPr/>
        </p:nvSpPr>
        <p:spPr>
          <a:xfrm>
            <a:off x="1078825" y="5426035"/>
            <a:ext cx="3671411" cy="1903809"/>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lIns="0" tIns="0" rIns="0" bIns="0" rtlCol="0" anchor="t"/>
          <a:lstStyle/>
          <a:p>
            <a:pPr marL="0" indent="0">
              <a:lnSpc>
                <a:spcPts val="2950"/>
              </a:lnSpc>
              <a:buNone/>
            </a:pPr>
            <a:r>
              <a:rPr lang="uz-Latn-UZ" sz="2400" kern="0" spc="-37">
                <a:solidFill>
                  <a:srgbClr val="272525"/>
                </a:solidFill>
                <a:latin typeface="Arial Narrow" panose="020B0606020202030204" pitchFamily="34" charset="0"/>
                <a:ea typeface="Source Sans Pro" pitchFamily="34" charset="-122"/>
                <a:cs typeface="Source Sans Pro" pitchFamily="34" charset="-120"/>
              </a:rPr>
              <a:t>Atom, molekula, elektron, proton, neytron kabi tushunchalar ko‘rinmas va abstrakt bo‘lganligi sababli tushunishda qiyinchiliklar tug‘dirishi mumkin.</a:t>
            </a:r>
            <a:endParaRPr lang="uz-Latn-UZ" sz="2400">
              <a:latin typeface="Arial Narrow" panose="020B0606020202030204" pitchFamily="34" charset="0"/>
            </a:endParaRPr>
          </a:p>
        </p:txBody>
      </p:sp>
      <p:sp>
        <p:nvSpPr>
          <p:cNvPr id="7" name="Shape 4"/>
          <p:cNvSpPr/>
          <p:nvPr/>
        </p:nvSpPr>
        <p:spPr>
          <a:xfrm>
            <a:off x="5233868" y="4687610"/>
            <a:ext cx="4162663" cy="2887861"/>
          </a:xfrm>
          <a:prstGeom prst="roundRect">
            <a:avLst>
              <a:gd name="adj" fmla="val 3462"/>
            </a:avLst>
          </a:prstGeom>
          <a:ln>
            <a:noFill/>
          </a:ln>
        </p:spPr>
        <p:style>
          <a:lnRef idx="2">
            <a:schemeClr val="accent6"/>
          </a:lnRef>
          <a:fillRef idx="1">
            <a:schemeClr val="lt1"/>
          </a:fillRef>
          <a:effectRef idx="0">
            <a:schemeClr val="accent6"/>
          </a:effectRef>
          <a:fontRef idx="minor">
            <a:schemeClr val="dk1"/>
          </a:fontRef>
        </p:style>
      </p:sp>
      <p:sp>
        <p:nvSpPr>
          <p:cNvPr id="8" name="Text 5"/>
          <p:cNvSpPr/>
          <p:nvPr/>
        </p:nvSpPr>
        <p:spPr>
          <a:xfrm>
            <a:off x="5479494" y="4933236"/>
            <a:ext cx="2800588" cy="350044"/>
          </a:xfrm>
          <a:prstGeom prst="rect">
            <a:avLst/>
          </a:prstGeom>
          <a:ln>
            <a:noFill/>
          </a:ln>
        </p:spPr>
        <p:style>
          <a:lnRef idx="2">
            <a:schemeClr val="accent6"/>
          </a:lnRef>
          <a:fillRef idx="1">
            <a:schemeClr val="lt1"/>
          </a:fillRef>
          <a:effectRef idx="0">
            <a:schemeClr val="accent6"/>
          </a:effectRef>
          <a:fontRef idx="minor">
            <a:schemeClr val="dk1"/>
          </a:fontRef>
        </p:style>
        <p:txBody>
          <a:bodyPr wrap="none" lIns="0" tIns="0" rIns="0" bIns="0" rtlCol="0" anchor="t"/>
          <a:lstStyle/>
          <a:p>
            <a:pPr marL="0" indent="0">
              <a:lnSpc>
                <a:spcPts val="2750"/>
              </a:lnSpc>
              <a:buNone/>
            </a:pPr>
            <a:r>
              <a:rPr lang="uz-Latn-UZ" sz="2400" kern="0" spc="-44">
                <a:solidFill>
                  <a:srgbClr val="272525"/>
                </a:solidFill>
                <a:latin typeface="Arial Narrow" panose="020B0606020202030204" pitchFamily="34" charset="0"/>
                <a:ea typeface="Source Serif Pro Semi Bold" pitchFamily="34" charset="-122"/>
                <a:cs typeface="Source Serif Pro Semi Bold" pitchFamily="34" charset="-120"/>
              </a:rPr>
              <a:t>Murakkab reaksiyalar</a:t>
            </a:r>
            <a:endParaRPr lang="uz-Latn-UZ" sz="2400">
              <a:latin typeface="Arial Narrow" panose="020B0606020202030204" pitchFamily="34" charset="0"/>
            </a:endParaRPr>
          </a:p>
        </p:txBody>
      </p:sp>
      <p:sp>
        <p:nvSpPr>
          <p:cNvPr id="9" name="Text 6"/>
          <p:cNvSpPr/>
          <p:nvPr/>
        </p:nvSpPr>
        <p:spPr>
          <a:xfrm>
            <a:off x="5479494" y="5426035"/>
            <a:ext cx="3671411" cy="152304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lIns="0" tIns="0" rIns="0" bIns="0" rtlCol="0" anchor="t"/>
          <a:lstStyle/>
          <a:p>
            <a:pPr marL="0" indent="0">
              <a:lnSpc>
                <a:spcPts val="2950"/>
              </a:lnSpc>
              <a:buNone/>
            </a:pPr>
            <a:r>
              <a:rPr lang="uz-Latn-UZ" sz="2400" kern="0" spc="-37">
                <a:solidFill>
                  <a:srgbClr val="272525"/>
                </a:solidFill>
                <a:latin typeface="Arial Narrow" panose="020B0606020202030204" pitchFamily="34" charset="0"/>
                <a:ea typeface="Source Sans Pro" pitchFamily="34" charset="-122"/>
                <a:cs typeface="Source Sans Pro" pitchFamily="34" charset="-120"/>
              </a:rPr>
              <a:t>Kimyoviy reaksiyalar ko‘pincha murakkab tenglamalar bilan ifodalanadi, bu ularni tushunish va bajarishni qiyinlashtirishi mumkin.</a:t>
            </a:r>
            <a:endParaRPr lang="uz-Latn-UZ" sz="2400">
              <a:latin typeface="Arial Narrow" panose="020B0606020202030204" pitchFamily="34" charset="0"/>
            </a:endParaRPr>
          </a:p>
        </p:txBody>
      </p:sp>
      <p:sp>
        <p:nvSpPr>
          <p:cNvPr id="10" name="Shape 7"/>
          <p:cNvSpPr/>
          <p:nvPr/>
        </p:nvSpPr>
        <p:spPr>
          <a:xfrm>
            <a:off x="9634537" y="4687610"/>
            <a:ext cx="4162663" cy="2887861"/>
          </a:xfrm>
          <a:prstGeom prst="roundRect">
            <a:avLst>
              <a:gd name="adj" fmla="val 3462"/>
            </a:avLst>
          </a:prstGeom>
          <a:ln>
            <a:noFill/>
          </a:ln>
        </p:spPr>
        <p:style>
          <a:lnRef idx="2">
            <a:schemeClr val="accent6"/>
          </a:lnRef>
          <a:fillRef idx="1">
            <a:schemeClr val="lt1"/>
          </a:fillRef>
          <a:effectRef idx="0">
            <a:schemeClr val="accent6"/>
          </a:effectRef>
          <a:fontRef idx="minor">
            <a:schemeClr val="dk1"/>
          </a:fontRef>
        </p:style>
      </p:sp>
      <p:sp>
        <p:nvSpPr>
          <p:cNvPr id="11" name="Text 8"/>
          <p:cNvSpPr/>
          <p:nvPr/>
        </p:nvSpPr>
        <p:spPr>
          <a:xfrm>
            <a:off x="9880163" y="4933236"/>
            <a:ext cx="2800588" cy="350044"/>
          </a:xfrm>
          <a:prstGeom prst="rect">
            <a:avLst/>
          </a:prstGeom>
          <a:ln>
            <a:noFill/>
          </a:ln>
        </p:spPr>
        <p:style>
          <a:lnRef idx="2">
            <a:schemeClr val="accent6"/>
          </a:lnRef>
          <a:fillRef idx="1">
            <a:schemeClr val="lt1"/>
          </a:fillRef>
          <a:effectRef idx="0">
            <a:schemeClr val="accent6"/>
          </a:effectRef>
          <a:fontRef idx="minor">
            <a:schemeClr val="dk1"/>
          </a:fontRef>
        </p:style>
        <p:txBody>
          <a:bodyPr wrap="none" lIns="0" tIns="0" rIns="0" bIns="0" rtlCol="0" anchor="t"/>
          <a:lstStyle/>
          <a:p>
            <a:pPr marL="0" indent="0">
              <a:lnSpc>
                <a:spcPts val="2750"/>
              </a:lnSpc>
              <a:buNone/>
            </a:pPr>
            <a:r>
              <a:rPr lang="uz-Latn-UZ" sz="2400" kern="0" spc="-44">
                <a:solidFill>
                  <a:srgbClr val="272525"/>
                </a:solidFill>
                <a:latin typeface="Arial Narrow" panose="020B0606020202030204" pitchFamily="34" charset="0"/>
                <a:ea typeface="Source Serif Pro Semi Bold" pitchFamily="34" charset="-122"/>
                <a:cs typeface="Source Serif Pro Semi Bold" pitchFamily="34" charset="-120"/>
              </a:rPr>
              <a:t>Nazariy bilimga e'tibor</a:t>
            </a:r>
            <a:endParaRPr lang="uz-Latn-UZ" sz="2400">
              <a:latin typeface="Arial Narrow" panose="020B0606020202030204" pitchFamily="34" charset="0"/>
            </a:endParaRPr>
          </a:p>
        </p:txBody>
      </p:sp>
      <p:sp>
        <p:nvSpPr>
          <p:cNvPr id="12" name="Text 9"/>
          <p:cNvSpPr/>
          <p:nvPr/>
        </p:nvSpPr>
        <p:spPr>
          <a:xfrm>
            <a:off x="9880163" y="5426035"/>
            <a:ext cx="3671411" cy="1523047"/>
          </a:xfrm>
          <a:prstGeom prst="rect">
            <a:avLst/>
          </a:prstGeom>
          <a:ln>
            <a:noFill/>
          </a:ln>
        </p:spPr>
        <p:style>
          <a:lnRef idx="2">
            <a:schemeClr val="accent6"/>
          </a:lnRef>
          <a:fillRef idx="1">
            <a:schemeClr val="lt1"/>
          </a:fillRef>
          <a:effectRef idx="0">
            <a:schemeClr val="accent6"/>
          </a:effectRef>
          <a:fontRef idx="minor">
            <a:schemeClr val="dk1"/>
          </a:fontRef>
        </p:style>
        <p:txBody>
          <a:bodyPr wrap="square" lIns="0" tIns="0" rIns="0" bIns="0" rtlCol="0" anchor="t"/>
          <a:lstStyle/>
          <a:p>
            <a:pPr marL="0" indent="0">
              <a:lnSpc>
                <a:spcPts val="2950"/>
              </a:lnSpc>
              <a:buNone/>
            </a:pPr>
            <a:r>
              <a:rPr lang="uz-Latn-UZ" sz="2400" kern="0" spc="-37">
                <a:solidFill>
                  <a:srgbClr val="272525"/>
                </a:solidFill>
                <a:latin typeface="Arial Narrow" panose="020B0606020202030204" pitchFamily="34" charset="0"/>
                <a:ea typeface="Source Sans Pro" pitchFamily="34" charset="-122"/>
                <a:cs typeface="Source Sans Pro" pitchFamily="34" charset="-120"/>
              </a:rPr>
              <a:t>Kimyo fanini chuqur o‘rganish uchun nazariy bilimlarni mustahkamlash va qo‘llash qobiliyatini rivojlantirish muhim.</a:t>
            </a:r>
            <a:endParaRPr lang="uz-Latn-UZ" sz="2400">
              <a:latin typeface="Arial Narrow" panose="020B0606020202030204" pitchFamily="34"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14824" y="876419"/>
            <a:ext cx="7687151" cy="1224201"/>
          </a:xfrm>
          <a:prstGeom prst="rect">
            <a:avLst/>
          </a:prstGeom>
          <a:noFill/>
          <a:ln/>
        </p:spPr>
        <p:txBody>
          <a:bodyPr wrap="square" lIns="0" tIns="0" rIns="0" bIns="0" rtlCol="0" anchor="t"/>
          <a:lstStyle/>
          <a:p>
            <a:pPr algn="ctr">
              <a:lnSpc>
                <a:spcPts val="5500"/>
              </a:lnSpc>
            </a:pPr>
            <a:r>
              <a:rPr lang="en-US" sz="4114" b="1" dirty="0">
                <a:latin typeface="Arial Narrow" panose="020B0606020202030204" pitchFamily="34" charset="0"/>
              </a:rPr>
              <a:t>O‘quvchilar uchun qiyinchiliklarga olib keluvchi omillar</a:t>
            </a:r>
          </a:p>
        </p:txBody>
      </p:sp>
      <p:pic>
        <p:nvPicPr>
          <p:cNvPr id="4" name="Image 1" descr="preencoded.png"/>
          <p:cNvPicPr>
            <a:picLocks noChangeAspect="1"/>
          </p:cNvPicPr>
          <p:nvPr/>
        </p:nvPicPr>
        <p:blipFill>
          <a:blip r:embed="rId4"/>
          <a:stretch>
            <a:fillRect/>
          </a:stretch>
        </p:blipFill>
        <p:spPr>
          <a:xfrm>
            <a:off x="6214824" y="2412802"/>
            <a:ext cx="520303" cy="520303"/>
          </a:xfrm>
          <a:prstGeom prst="rect">
            <a:avLst/>
          </a:prstGeom>
        </p:spPr>
      </p:pic>
      <p:sp>
        <p:nvSpPr>
          <p:cNvPr id="5" name="Text 1"/>
          <p:cNvSpPr/>
          <p:nvPr/>
        </p:nvSpPr>
        <p:spPr>
          <a:xfrm>
            <a:off x="6214824" y="3141226"/>
            <a:ext cx="2808803" cy="306110"/>
          </a:xfrm>
          <a:prstGeom prst="rect">
            <a:avLst/>
          </a:prstGeom>
          <a:noFill/>
          <a:ln/>
        </p:spPr>
        <p:txBody>
          <a:bodyPr wrap="none" lIns="0" tIns="0" rIns="0" bIns="0" rtlCol="0" anchor="t"/>
          <a:lstStyle/>
          <a:p>
            <a:pPr marL="0" indent="0" algn="l">
              <a:lnSpc>
                <a:spcPts val="2400"/>
              </a:lnSpc>
              <a:buNone/>
            </a:pPr>
            <a:r>
              <a:rPr lang="en-US" sz="2400" kern="0" spc="-39" dirty="0">
                <a:solidFill>
                  <a:srgbClr val="272525"/>
                </a:solidFill>
                <a:latin typeface="Arial Narrow" panose="020B0606020202030204" pitchFamily="34" charset="0"/>
                <a:ea typeface="Source Serif Pro Semi Bold" pitchFamily="34" charset="-122"/>
                <a:cs typeface="Source Serif Pro Semi Bold" pitchFamily="34" charset="-120"/>
              </a:rPr>
              <a:t>Tushunish</a:t>
            </a:r>
            <a:endParaRPr lang="en-US" sz="2400" dirty="0">
              <a:latin typeface="Arial Narrow" panose="020B0606020202030204" pitchFamily="34" charset="0"/>
            </a:endParaRPr>
          </a:p>
        </p:txBody>
      </p:sp>
      <p:sp>
        <p:nvSpPr>
          <p:cNvPr id="6" name="Text 2"/>
          <p:cNvSpPr/>
          <p:nvPr/>
        </p:nvSpPr>
        <p:spPr>
          <a:xfrm>
            <a:off x="6214824" y="3572113"/>
            <a:ext cx="3687485" cy="998696"/>
          </a:xfrm>
          <a:prstGeom prst="rect">
            <a:avLst/>
          </a:prstGeom>
          <a:noFill/>
          <a:ln/>
        </p:spPr>
        <p:txBody>
          <a:bodyPr wrap="square" lIns="0" tIns="0" rIns="0" bIns="0" rtlCol="0" anchor="t"/>
          <a:lstStyle/>
          <a:p>
            <a:pPr marL="0" indent="0" algn="just">
              <a:lnSpc>
                <a:spcPts val="2600"/>
              </a:lnSpc>
              <a:buNone/>
            </a:pPr>
            <a:r>
              <a:rPr lang="en-US" sz="2400" kern="0" spc="-33" dirty="0">
                <a:solidFill>
                  <a:srgbClr val="272525"/>
                </a:solidFill>
                <a:latin typeface="Arial Narrow" panose="020B0606020202030204" pitchFamily="34" charset="0"/>
                <a:ea typeface="Source Sans Pro" pitchFamily="34" charset="-122"/>
                <a:cs typeface="Source Sans Pro" pitchFamily="34" charset="-120"/>
              </a:rPr>
              <a:t>Abstrakt tushunchalarni tushunishda qiyinchiliklar, ayniqsa, mavzuni o‘rganish bosqichlarida </a:t>
            </a:r>
            <a:r>
              <a:rPr lang="en-US" sz="2400" kern="0" spc="-33" dirty="0" err="1">
                <a:solidFill>
                  <a:srgbClr val="272525"/>
                </a:solidFill>
                <a:latin typeface="Arial Narrow" panose="020B0606020202030204" pitchFamily="34" charset="0"/>
                <a:ea typeface="Source Sans Pro" pitchFamily="34" charset="-122"/>
                <a:cs typeface="Source Sans Pro" pitchFamily="34" charset="-120"/>
              </a:rPr>
              <a:t>namoyon</a:t>
            </a:r>
            <a:r>
              <a:rPr lang="en-US" sz="2400" kern="0" spc="-33" dirty="0">
                <a:solidFill>
                  <a:srgbClr val="272525"/>
                </a:solidFill>
                <a:latin typeface="Arial Narrow" panose="020B0606020202030204" pitchFamily="34" charset="0"/>
                <a:ea typeface="Source Sans Pro" pitchFamily="34" charset="-122"/>
                <a:cs typeface="Source Sans Pro" pitchFamily="34" charset="-120"/>
              </a:rPr>
              <a:t> </a:t>
            </a:r>
            <a:r>
              <a:rPr lang="en-US" sz="2400" kern="0" spc="-33" dirty="0" err="1">
                <a:solidFill>
                  <a:srgbClr val="272525"/>
                </a:solidFill>
                <a:latin typeface="Arial Narrow" panose="020B0606020202030204" pitchFamily="34" charset="0"/>
                <a:ea typeface="Source Sans Pro" pitchFamily="34" charset="-122"/>
                <a:cs typeface="Source Sans Pro" pitchFamily="34" charset="-120"/>
              </a:rPr>
              <a:t>bo‘ladi</a:t>
            </a:r>
            <a:r>
              <a:rPr lang="en-US" sz="2400" kern="0" spc="-33" dirty="0">
                <a:solidFill>
                  <a:srgbClr val="272525"/>
                </a:solidFill>
                <a:latin typeface="Arial Narrow" panose="020B0606020202030204" pitchFamily="34" charset="0"/>
                <a:ea typeface="Source Sans Pro" pitchFamily="34" charset="-122"/>
                <a:cs typeface="Source Sans Pro" pitchFamily="34" charset="-120"/>
              </a:rPr>
              <a:t>.</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10214491" y="2412802"/>
            <a:ext cx="520303" cy="520303"/>
          </a:xfrm>
          <a:prstGeom prst="rect">
            <a:avLst/>
          </a:prstGeom>
        </p:spPr>
      </p:pic>
      <p:sp>
        <p:nvSpPr>
          <p:cNvPr id="8" name="Text 3"/>
          <p:cNvSpPr/>
          <p:nvPr/>
        </p:nvSpPr>
        <p:spPr>
          <a:xfrm>
            <a:off x="10214491" y="3141226"/>
            <a:ext cx="2714268" cy="306110"/>
          </a:xfrm>
          <a:prstGeom prst="rect">
            <a:avLst/>
          </a:prstGeom>
          <a:noFill/>
          <a:ln/>
        </p:spPr>
        <p:txBody>
          <a:bodyPr wrap="none" lIns="0" tIns="0" rIns="0" bIns="0" rtlCol="0" anchor="t"/>
          <a:lstStyle/>
          <a:p>
            <a:pPr marL="0" indent="0" algn="l">
              <a:lnSpc>
                <a:spcPts val="2400"/>
              </a:lnSpc>
              <a:buNone/>
            </a:pPr>
            <a:r>
              <a:rPr lang="en-US" sz="2400" kern="0" spc="-39" dirty="0">
                <a:solidFill>
                  <a:srgbClr val="272525"/>
                </a:solidFill>
                <a:latin typeface="Arial Narrow" panose="020B0606020202030204" pitchFamily="34" charset="0"/>
                <a:ea typeface="Source Serif Pro Semi Bold" pitchFamily="34" charset="-122"/>
                <a:cs typeface="Source Serif Pro Semi Bold" pitchFamily="34" charset="-120"/>
              </a:rPr>
              <a:t>Matematik hisob-kitoblar</a:t>
            </a:r>
            <a:endParaRPr lang="en-US" sz="2400" dirty="0">
              <a:latin typeface="Arial Narrow" panose="020B0606020202030204" pitchFamily="34" charset="0"/>
            </a:endParaRPr>
          </a:p>
        </p:txBody>
      </p:sp>
      <p:sp>
        <p:nvSpPr>
          <p:cNvPr id="9" name="Text 4"/>
          <p:cNvSpPr/>
          <p:nvPr/>
        </p:nvSpPr>
        <p:spPr>
          <a:xfrm>
            <a:off x="10214491" y="3572113"/>
            <a:ext cx="3687485" cy="998696"/>
          </a:xfrm>
          <a:prstGeom prst="rect">
            <a:avLst/>
          </a:prstGeom>
          <a:noFill/>
          <a:ln/>
        </p:spPr>
        <p:txBody>
          <a:bodyPr wrap="square" lIns="0" tIns="0" rIns="0" bIns="0" rtlCol="0" anchor="t"/>
          <a:lstStyle/>
          <a:p>
            <a:pPr marL="0" indent="0" algn="just">
              <a:lnSpc>
                <a:spcPts val="2600"/>
              </a:lnSpc>
              <a:buNone/>
            </a:pPr>
            <a:r>
              <a:rPr lang="en-US" sz="2400" kern="0" spc="-33" dirty="0">
                <a:solidFill>
                  <a:srgbClr val="272525"/>
                </a:solidFill>
                <a:latin typeface="Arial Narrow" panose="020B0606020202030204" pitchFamily="34" charset="0"/>
                <a:ea typeface="Source Sans Pro" pitchFamily="34" charset="-122"/>
                <a:cs typeface="Source Sans Pro" pitchFamily="34" charset="-120"/>
              </a:rPr>
              <a:t>Formulalar, reaksiyalar tenglamalarini hal qilishda </a:t>
            </a:r>
            <a:r>
              <a:rPr lang="en-US" sz="2400" kern="0" spc="-33" dirty="0" err="1">
                <a:solidFill>
                  <a:srgbClr val="272525"/>
                </a:solidFill>
                <a:latin typeface="Arial Narrow" panose="020B0606020202030204" pitchFamily="34" charset="0"/>
                <a:ea typeface="Source Sans Pro" pitchFamily="34" charset="-122"/>
                <a:cs typeface="Source Sans Pro" pitchFamily="34" charset="-120"/>
              </a:rPr>
              <a:t>matematikani</a:t>
            </a:r>
            <a:r>
              <a:rPr lang="en-US" sz="2400" kern="0" spc="-33" dirty="0">
                <a:solidFill>
                  <a:srgbClr val="272525"/>
                </a:solidFill>
                <a:latin typeface="Arial Narrow" panose="020B0606020202030204" pitchFamily="34" charset="0"/>
                <a:ea typeface="Source Sans Pro" pitchFamily="34" charset="-122"/>
                <a:cs typeface="Source Sans Pro" pitchFamily="34" charset="-120"/>
              </a:rPr>
              <a:t> qo‘llash talab etilishi qiyinchiliklarga olib kelishi mumkin.</a:t>
            </a:r>
            <a:endParaRPr lang="en-US" sz="24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6214824" y="5195173"/>
            <a:ext cx="520303" cy="520303"/>
          </a:xfrm>
          <a:prstGeom prst="rect">
            <a:avLst/>
          </a:prstGeom>
        </p:spPr>
      </p:pic>
      <p:sp>
        <p:nvSpPr>
          <p:cNvPr id="11" name="Text 5"/>
          <p:cNvSpPr/>
          <p:nvPr/>
        </p:nvSpPr>
        <p:spPr>
          <a:xfrm>
            <a:off x="6214824" y="5923598"/>
            <a:ext cx="2448520" cy="306110"/>
          </a:xfrm>
          <a:prstGeom prst="rect">
            <a:avLst/>
          </a:prstGeom>
          <a:noFill/>
          <a:ln/>
        </p:spPr>
        <p:txBody>
          <a:bodyPr wrap="none" lIns="0" tIns="0" rIns="0" bIns="0" rtlCol="0" anchor="t"/>
          <a:lstStyle/>
          <a:p>
            <a:pPr marL="0" indent="0" algn="l">
              <a:lnSpc>
                <a:spcPts val="2400"/>
              </a:lnSpc>
              <a:buNone/>
            </a:pPr>
            <a:r>
              <a:rPr lang="en-US" sz="2400" kern="0" spc="-39" dirty="0">
                <a:solidFill>
                  <a:srgbClr val="272525"/>
                </a:solidFill>
                <a:latin typeface="Arial Narrow" panose="020B0606020202030204" pitchFamily="34" charset="0"/>
                <a:ea typeface="Source Serif Pro Semi Bold" pitchFamily="34" charset="-122"/>
                <a:cs typeface="Source Serif Pro Semi Bold" pitchFamily="34" charset="-120"/>
              </a:rPr>
              <a:t>Amaliy ishlar</a:t>
            </a:r>
            <a:endParaRPr lang="en-US" sz="2400" dirty="0">
              <a:latin typeface="Arial Narrow" panose="020B0606020202030204" pitchFamily="34" charset="0"/>
            </a:endParaRPr>
          </a:p>
        </p:txBody>
      </p:sp>
      <p:sp>
        <p:nvSpPr>
          <p:cNvPr id="12" name="Text 6"/>
          <p:cNvSpPr/>
          <p:nvPr/>
        </p:nvSpPr>
        <p:spPr>
          <a:xfrm>
            <a:off x="6214824" y="6354485"/>
            <a:ext cx="3687485" cy="998696"/>
          </a:xfrm>
          <a:prstGeom prst="rect">
            <a:avLst/>
          </a:prstGeom>
          <a:noFill/>
          <a:ln/>
        </p:spPr>
        <p:txBody>
          <a:bodyPr wrap="square" lIns="0" tIns="0" rIns="0" bIns="0" rtlCol="0" anchor="t"/>
          <a:lstStyle/>
          <a:p>
            <a:pPr marL="0" indent="0" algn="just">
              <a:lnSpc>
                <a:spcPts val="2600"/>
              </a:lnSpc>
              <a:buNone/>
            </a:pPr>
            <a:r>
              <a:rPr lang="en-US" sz="2400" kern="0" spc="-33" dirty="0">
                <a:solidFill>
                  <a:srgbClr val="272525"/>
                </a:solidFill>
                <a:latin typeface="Arial Narrow" panose="020B0606020202030204" pitchFamily="34" charset="0"/>
                <a:ea typeface="Source Sans Pro" pitchFamily="34" charset="-122"/>
                <a:cs typeface="Source Sans Pro" pitchFamily="34" charset="-120"/>
              </a:rPr>
              <a:t>Laboratoriya ishlarini bajarishda xavfsizlik choralariga rioya qilish va uskunalar bilan ishlash qobiliyati talab etiladi.</a:t>
            </a:r>
            <a:endParaRPr lang="en-US" sz="2400" dirty="0">
              <a:latin typeface="Arial Narrow" panose="020B0606020202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837724" y="1772603"/>
            <a:ext cx="8213169" cy="704017"/>
          </a:xfrm>
          <a:prstGeom prst="rect">
            <a:avLst/>
          </a:prstGeom>
          <a:noFill/>
          <a:ln/>
        </p:spPr>
        <p:txBody>
          <a:bodyPr wrap="none" lIns="0" tIns="0" rIns="0" bIns="0" rtlCol="0" anchor="t"/>
          <a:lstStyle/>
          <a:p>
            <a:pPr marL="0" indent="0">
              <a:lnSpc>
                <a:spcPts val="5500"/>
              </a:lnSpc>
              <a:buNone/>
            </a:pPr>
            <a:r>
              <a:rPr lang="en-US" sz="4114" b="1" dirty="0">
                <a:latin typeface="Arial Narrow" panose="020B0606020202030204" pitchFamily="34" charset="0"/>
              </a:rPr>
              <a:t>O‘qituvchining </a:t>
            </a:r>
            <a:r>
              <a:rPr lang="en-US" sz="4114" b="1" dirty="0" err="1">
                <a:latin typeface="Arial Narrow" panose="020B0606020202030204" pitchFamily="34" charset="0"/>
              </a:rPr>
              <a:t>rolini</a:t>
            </a:r>
            <a:r>
              <a:rPr lang="en-US" sz="4114" b="1" dirty="0">
                <a:latin typeface="Arial Narrow" panose="020B0606020202030204" pitchFamily="34" charset="0"/>
              </a:rPr>
              <a:t> kuchaytirish</a:t>
            </a:r>
          </a:p>
        </p:txBody>
      </p:sp>
      <p:pic>
        <p:nvPicPr>
          <p:cNvPr id="3" name="Image 0" descr="preencoded.png"/>
          <p:cNvPicPr>
            <a:picLocks noChangeAspect="1"/>
          </p:cNvPicPr>
          <p:nvPr/>
        </p:nvPicPr>
        <p:blipFill>
          <a:blip r:embed="rId3"/>
          <a:stretch>
            <a:fillRect/>
          </a:stretch>
        </p:blipFill>
        <p:spPr>
          <a:xfrm>
            <a:off x="3274814" y="2955369"/>
            <a:ext cx="1603058" cy="830580"/>
          </a:xfrm>
          <a:prstGeom prst="rect">
            <a:avLst/>
          </a:prstGeom>
        </p:spPr>
      </p:pic>
      <p:sp>
        <p:nvSpPr>
          <p:cNvPr id="4" name="Text 1"/>
          <p:cNvSpPr/>
          <p:nvPr/>
        </p:nvSpPr>
        <p:spPr>
          <a:xfrm>
            <a:off x="4001572" y="3219926"/>
            <a:ext cx="149543" cy="478631"/>
          </a:xfrm>
          <a:prstGeom prst="rect">
            <a:avLst/>
          </a:prstGeom>
          <a:noFill/>
          <a:ln/>
        </p:spPr>
        <p:txBody>
          <a:bodyPr wrap="none" lIns="0" tIns="0" rIns="0" bIns="0" rtlCol="0" anchor="t"/>
          <a:lstStyle/>
          <a:p>
            <a:pPr marL="0" indent="0" algn="ctr">
              <a:lnSpc>
                <a:spcPts val="3750"/>
              </a:lnSpc>
              <a:buNone/>
            </a:pPr>
            <a:r>
              <a:rPr lang="en-US" sz="2800" kern="0" spc="-47" dirty="0">
                <a:latin typeface="Arial Narrow" panose="020B0606020202030204" pitchFamily="34" charset="0"/>
                <a:ea typeface="Source Serif Pro Semi Bold" pitchFamily="34" charset="-122"/>
                <a:cs typeface="Source Serif Pro Semi Bold" pitchFamily="34" charset="-120"/>
              </a:rPr>
              <a:t>1</a:t>
            </a:r>
            <a:endParaRPr lang="en-US" sz="2800" dirty="0">
              <a:latin typeface="Arial Narrow" panose="020B0606020202030204" pitchFamily="34" charset="0"/>
            </a:endParaRPr>
          </a:p>
        </p:txBody>
      </p:sp>
      <p:sp>
        <p:nvSpPr>
          <p:cNvPr id="5" name="Text 2"/>
          <p:cNvSpPr/>
          <p:nvPr/>
        </p:nvSpPr>
        <p:spPr>
          <a:xfrm>
            <a:off x="5117187" y="3194685"/>
            <a:ext cx="3250883" cy="351949"/>
          </a:xfrm>
          <a:prstGeom prst="rect">
            <a:avLst/>
          </a:prstGeom>
          <a:noFill/>
          <a:ln/>
        </p:spPr>
        <p:txBody>
          <a:bodyPr wrap="none" lIns="0" tIns="0" rIns="0" bIns="0" rtlCol="0" anchor="t"/>
          <a:lstStyle/>
          <a:p>
            <a:pPr marL="0" indent="0" algn="l">
              <a:lnSpc>
                <a:spcPts val="2750"/>
              </a:lnSpc>
              <a:buNone/>
            </a:pPr>
            <a:r>
              <a:rPr lang="en-US" sz="2800" kern="0" spc="-44" dirty="0">
                <a:latin typeface="Arial Narrow" panose="020B0606020202030204" pitchFamily="34" charset="0"/>
                <a:ea typeface="Source Serif Pro Semi Bold" pitchFamily="34" charset="-122"/>
                <a:cs typeface="Source Serif Pro Semi Bold" pitchFamily="34" charset="-120"/>
              </a:rPr>
              <a:t>Tushunarli tushuntirishlar</a:t>
            </a:r>
            <a:endParaRPr lang="en-US" sz="2800" dirty="0">
              <a:latin typeface="Arial Narrow" panose="020B0606020202030204" pitchFamily="34" charset="0"/>
            </a:endParaRPr>
          </a:p>
        </p:txBody>
      </p:sp>
      <p:sp>
        <p:nvSpPr>
          <p:cNvPr id="6" name="Shape 3"/>
          <p:cNvSpPr/>
          <p:nvPr/>
        </p:nvSpPr>
        <p:spPr>
          <a:xfrm>
            <a:off x="4937641" y="3800594"/>
            <a:ext cx="8795266" cy="15240"/>
          </a:xfrm>
          <a:prstGeom prst="roundRect">
            <a:avLst>
              <a:gd name="adj" fmla="val 659712"/>
            </a:avLst>
          </a:prstGeom>
          <a:solidFill>
            <a:srgbClr val="DABADD"/>
          </a:solidFill>
          <a:ln/>
        </p:spPr>
      </p:sp>
      <p:pic>
        <p:nvPicPr>
          <p:cNvPr id="7" name="Image 1" descr="preencoded.png"/>
          <p:cNvPicPr>
            <a:picLocks noChangeAspect="1"/>
          </p:cNvPicPr>
          <p:nvPr/>
        </p:nvPicPr>
        <p:blipFill>
          <a:blip r:embed="rId4"/>
          <a:stretch>
            <a:fillRect/>
          </a:stretch>
        </p:blipFill>
        <p:spPr>
          <a:xfrm>
            <a:off x="2473285" y="3845719"/>
            <a:ext cx="3206234" cy="830580"/>
          </a:xfrm>
          <a:prstGeom prst="rect">
            <a:avLst/>
          </a:prstGeom>
        </p:spPr>
      </p:pic>
      <p:sp>
        <p:nvSpPr>
          <p:cNvPr id="8" name="Text 4"/>
          <p:cNvSpPr/>
          <p:nvPr/>
        </p:nvSpPr>
        <p:spPr>
          <a:xfrm>
            <a:off x="4001572" y="4021693"/>
            <a:ext cx="149543" cy="478631"/>
          </a:xfrm>
          <a:prstGeom prst="rect">
            <a:avLst/>
          </a:prstGeom>
          <a:noFill/>
          <a:ln/>
        </p:spPr>
        <p:txBody>
          <a:bodyPr wrap="none" lIns="0" tIns="0" rIns="0" bIns="0" rtlCol="0" anchor="t"/>
          <a:lstStyle/>
          <a:p>
            <a:pPr marL="0" indent="0" algn="ctr">
              <a:lnSpc>
                <a:spcPts val="3750"/>
              </a:lnSpc>
              <a:buNone/>
            </a:pPr>
            <a:r>
              <a:rPr lang="en-US" sz="2800" kern="0" spc="-47" dirty="0">
                <a:latin typeface="Arial Narrow" panose="020B0606020202030204" pitchFamily="34" charset="0"/>
                <a:ea typeface="Source Serif Pro Semi Bold" pitchFamily="34" charset="-122"/>
                <a:cs typeface="Source Serif Pro Semi Bold" pitchFamily="34" charset="-120"/>
              </a:rPr>
              <a:t>2</a:t>
            </a:r>
            <a:endParaRPr lang="en-US" sz="2800" dirty="0">
              <a:latin typeface="Arial Narrow" panose="020B0606020202030204" pitchFamily="34" charset="0"/>
            </a:endParaRPr>
          </a:p>
        </p:txBody>
      </p:sp>
      <p:sp>
        <p:nvSpPr>
          <p:cNvPr id="9" name="Text 5"/>
          <p:cNvSpPr/>
          <p:nvPr/>
        </p:nvSpPr>
        <p:spPr>
          <a:xfrm>
            <a:off x="5918835" y="4085034"/>
            <a:ext cx="2089547" cy="351949"/>
          </a:xfrm>
          <a:prstGeom prst="rect">
            <a:avLst/>
          </a:prstGeom>
          <a:noFill/>
          <a:ln/>
        </p:spPr>
        <p:txBody>
          <a:bodyPr wrap="none" lIns="0" tIns="0" rIns="0" bIns="0" rtlCol="0" anchor="t"/>
          <a:lstStyle/>
          <a:p>
            <a:pPr marL="0" indent="0" algn="l">
              <a:lnSpc>
                <a:spcPts val="2750"/>
              </a:lnSpc>
              <a:buNone/>
            </a:pPr>
            <a:r>
              <a:rPr lang="en-US" sz="2800" kern="0" spc="-44" dirty="0">
                <a:latin typeface="Arial Narrow" panose="020B0606020202030204" pitchFamily="34" charset="0"/>
                <a:ea typeface="Source Serif Pro Semi Bold" pitchFamily="34" charset="-122"/>
                <a:cs typeface="Source Serif Pro Semi Bold" pitchFamily="34" charset="-120"/>
              </a:rPr>
              <a:t>Amaliy mashqlar</a:t>
            </a:r>
            <a:endParaRPr lang="en-US" sz="2800" dirty="0">
              <a:latin typeface="Arial Narrow" panose="020B0606020202030204" pitchFamily="34" charset="0"/>
            </a:endParaRPr>
          </a:p>
        </p:txBody>
      </p:sp>
      <p:sp>
        <p:nvSpPr>
          <p:cNvPr id="10" name="Shape 6"/>
          <p:cNvSpPr/>
          <p:nvPr/>
        </p:nvSpPr>
        <p:spPr>
          <a:xfrm>
            <a:off x="5739289" y="4690943"/>
            <a:ext cx="7993618" cy="15240"/>
          </a:xfrm>
          <a:prstGeom prst="roundRect">
            <a:avLst>
              <a:gd name="adj" fmla="val 659712"/>
            </a:avLst>
          </a:prstGeom>
          <a:solidFill>
            <a:srgbClr val="DABADD"/>
          </a:solidFill>
          <a:ln/>
        </p:spPr>
      </p:sp>
      <p:pic>
        <p:nvPicPr>
          <p:cNvPr id="11" name="Image 2" descr="preencoded.png"/>
          <p:cNvPicPr>
            <a:picLocks noChangeAspect="1"/>
          </p:cNvPicPr>
          <p:nvPr/>
        </p:nvPicPr>
        <p:blipFill>
          <a:blip r:embed="rId5"/>
          <a:stretch>
            <a:fillRect/>
          </a:stretch>
        </p:blipFill>
        <p:spPr>
          <a:xfrm>
            <a:off x="1671638" y="4736068"/>
            <a:ext cx="4809411" cy="830580"/>
          </a:xfrm>
          <a:prstGeom prst="rect">
            <a:avLst/>
          </a:prstGeom>
        </p:spPr>
      </p:pic>
      <p:sp>
        <p:nvSpPr>
          <p:cNvPr id="12" name="Text 7"/>
          <p:cNvSpPr/>
          <p:nvPr/>
        </p:nvSpPr>
        <p:spPr>
          <a:xfrm>
            <a:off x="4001453" y="4912043"/>
            <a:ext cx="149543" cy="478631"/>
          </a:xfrm>
          <a:prstGeom prst="rect">
            <a:avLst/>
          </a:prstGeom>
          <a:noFill/>
          <a:ln/>
        </p:spPr>
        <p:txBody>
          <a:bodyPr wrap="none" lIns="0" tIns="0" rIns="0" bIns="0" rtlCol="0" anchor="t"/>
          <a:lstStyle/>
          <a:p>
            <a:pPr marL="0" indent="0" algn="ctr">
              <a:lnSpc>
                <a:spcPts val="3750"/>
              </a:lnSpc>
              <a:buNone/>
            </a:pPr>
            <a:r>
              <a:rPr lang="en-US" sz="2800" kern="0" spc="-47" dirty="0">
                <a:latin typeface="Arial Narrow" panose="020B0606020202030204" pitchFamily="34" charset="0"/>
                <a:ea typeface="Source Serif Pro Semi Bold" pitchFamily="34" charset="-122"/>
                <a:cs typeface="Source Serif Pro Semi Bold" pitchFamily="34" charset="-120"/>
              </a:rPr>
              <a:t>3</a:t>
            </a:r>
            <a:endParaRPr lang="en-US" sz="2800" dirty="0">
              <a:latin typeface="Arial Narrow" panose="020B0606020202030204" pitchFamily="34" charset="0"/>
            </a:endParaRPr>
          </a:p>
        </p:txBody>
      </p:sp>
      <p:sp>
        <p:nvSpPr>
          <p:cNvPr id="13" name="Text 8"/>
          <p:cNvSpPr/>
          <p:nvPr/>
        </p:nvSpPr>
        <p:spPr>
          <a:xfrm>
            <a:off x="6720364" y="4975384"/>
            <a:ext cx="2858572" cy="351949"/>
          </a:xfrm>
          <a:prstGeom prst="rect">
            <a:avLst/>
          </a:prstGeom>
          <a:noFill/>
          <a:ln/>
        </p:spPr>
        <p:txBody>
          <a:bodyPr wrap="none" lIns="0" tIns="0" rIns="0" bIns="0" rtlCol="0" anchor="t"/>
          <a:lstStyle/>
          <a:p>
            <a:pPr marL="0" indent="0" algn="l">
              <a:lnSpc>
                <a:spcPts val="2750"/>
              </a:lnSpc>
              <a:buNone/>
            </a:pPr>
            <a:r>
              <a:rPr lang="en-US" sz="2800" kern="0" spc="-44" dirty="0">
                <a:latin typeface="Arial Narrow" panose="020B0606020202030204" pitchFamily="34" charset="0"/>
                <a:ea typeface="Source Serif Pro Semi Bold" pitchFamily="34" charset="-122"/>
                <a:cs typeface="Source Serif Pro Semi Bold" pitchFamily="34" charset="-120"/>
              </a:rPr>
              <a:t>o‘quvchilarning faolligi</a:t>
            </a:r>
            <a:endParaRPr lang="en-US" sz="2800" dirty="0">
              <a:latin typeface="Arial Narrow" panose="020B0606020202030204" pitchFamily="34" charset="0"/>
            </a:endParaRPr>
          </a:p>
        </p:txBody>
      </p:sp>
      <p:sp>
        <p:nvSpPr>
          <p:cNvPr id="14" name="Shape 9"/>
          <p:cNvSpPr/>
          <p:nvPr/>
        </p:nvSpPr>
        <p:spPr>
          <a:xfrm>
            <a:off x="6540818" y="5581293"/>
            <a:ext cx="7192089" cy="15240"/>
          </a:xfrm>
          <a:prstGeom prst="roundRect">
            <a:avLst>
              <a:gd name="adj" fmla="val 659712"/>
            </a:avLst>
          </a:prstGeom>
          <a:solidFill>
            <a:srgbClr val="DABADD"/>
          </a:solidFill>
          <a:ln/>
        </p:spPr>
      </p:sp>
      <p:pic>
        <p:nvPicPr>
          <p:cNvPr id="15" name="Image 3" descr="preencoded.png"/>
          <p:cNvPicPr>
            <a:picLocks noChangeAspect="1"/>
          </p:cNvPicPr>
          <p:nvPr/>
        </p:nvPicPr>
        <p:blipFill>
          <a:blip r:embed="rId6"/>
          <a:stretch>
            <a:fillRect/>
          </a:stretch>
        </p:blipFill>
        <p:spPr>
          <a:xfrm>
            <a:off x="870109" y="5626418"/>
            <a:ext cx="6412587" cy="830580"/>
          </a:xfrm>
          <a:prstGeom prst="rect">
            <a:avLst/>
          </a:prstGeom>
        </p:spPr>
      </p:pic>
      <p:sp>
        <p:nvSpPr>
          <p:cNvPr id="16" name="Text 10"/>
          <p:cNvSpPr/>
          <p:nvPr/>
        </p:nvSpPr>
        <p:spPr>
          <a:xfrm>
            <a:off x="4001572" y="5802392"/>
            <a:ext cx="149543" cy="478631"/>
          </a:xfrm>
          <a:prstGeom prst="rect">
            <a:avLst/>
          </a:prstGeom>
          <a:noFill/>
          <a:ln/>
        </p:spPr>
        <p:txBody>
          <a:bodyPr wrap="none" lIns="0" tIns="0" rIns="0" bIns="0" rtlCol="0" anchor="t"/>
          <a:lstStyle/>
          <a:p>
            <a:pPr marL="0" indent="0" algn="ctr">
              <a:lnSpc>
                <a:spcPts val="3750"/>
              </a:lnSpc>
              <a:buNone/>
            </a:pPr>
            <a:r>
              <a:rPr lang="en-US" sz="2800" kern="0" spc="-47" dirty="0">
                <a:latin typeface="Arial Narrow" panose="020B0606020202030204" pitchFamily="34" charset="0"/>
                <a:ea typeface="Source Serif Pro Semi Bold" pitchFamily="34" charset="-122"/>
                <a:cs typeface="Source Serif Pro Semi Bold" pitchFamily="34" charset="-120"/>
              </a:rPr>
              <a:t>4</a:t>
            </a:r>
            <a:endParaRPr lang="en-US" sz="2800" dirty="0">
              <a:latin typeface="Arial Narrow" panose="020B0606020202030204" pitchFamily="34" charset="0"/>
            </a:endParaRPr>
          </a:p>
        </p:txBody>
      </p:sp>
      <p:sp>
        <p:nvSpPr>
          <p:cNvPr id="17" name="Text 11"/>
          <p:cNvSpPr/>
          <p:nvPr/>
        </p:nvSpPr>
        <p:spPr>
          <a:xfrm>
            <a:off x="7522012" y="5865733"/>
            <a:ext cx="2270046" cy="351949"/>
          </a:xfrm>
          <a:prstGeom prst="rect">
            <a:avLst/>
          </a:prstGeom>
          <a:noFill/>
          <a:ln/>
        </p:spPr>
        <p:txBody>
          <a:bodyPr wrap="none" lIns="0" tIns="0" rIns="0" bIns="0" rtlCol="0" anchor="t"/>
          <a:lstStyle/>
          <a:p>
            <a:pPr marL="0" indent="0" algn="l">
              <a:lnSpc>
                <a:spcPts val="2750"/>
              </a:lnSpc>
              <a:buNone/>
            </a:pPr>
            <a:r>
              <a:rPr lang="en-US" sz="2800" kern="0" spc="-44" dirty="0">
                <a:latin typeface="Arial Narrow" panose="020B0606020202030204" pitchFamily="34" charset="0"/>
                <a:ea typeface="Source Serif Pro Semi Bold" pitchFamily="34" charset="-122"/>
                <a:cs typeface="Source Serif Pro Semi Bold" pitchFamily="34" charset="-120"/>
              </a:rPr>
              <a:t>Zamonaviy usullar</a:t>
            </a:r>
            <a:endParaRPr lang="en-US" sz="2800" dirty="0">
              <a:latin typeface="Arial Narrow" panose="020B0606020202030204" pitchFamily="34" charset="0"/>
            </a:endParaRPr>
          </a:p>
        </p:txBody>
      </p:sp>
      <p:pic>
        <p:nvPicPr>
          <p:cNvPr id="18" name="Graphic 2">
            <a:extLst>
              <a:ext uri="{FF2B5EF4-FFF2-40B4-BE49-F238E27FC236}">
                <a16:creationId xmlns:a16="http://schemas.microsoft.com/office/drawing/2014/main" id="{4DE1B859-E453-4533-8F09-26684ADA5E23}"/>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0" y="-22535"/>
            <a:ext cx="14630400" cy="1103086"/>
          </a:xfrm>
          <a:prstGeom prst="rect">
            <a:avLst/>
          </a:prstGeom>
        </p:spPr>
      </p:pic>
      <p:pic>
        <p:nvPicPr>
          <p:cNvPr id="19" name="Рисунок 18">
            <a:extLst>
              <a:ext uri="{FF2B5EF4-FFF2-40B4-BE49-F238E27FC236}">
                <a16:creationId xmlns:a16="http://schemas.microsoft.com/office/drawing/2014/main" id="{5C2BC28A-F511-4021-B3C7-FBB428F81B7B}"/>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20" name="Рисунок 19">
            <a:extLst>
              <a:ext uri="{FF2B5EF4-FFF2-40B4-BE49-F238E27FC236}">
                <a16:creationId xmlns:a16="http://schemas.microsoft.com/office/drawing/2014/main" id="{C01E2B52-B201-49DC-8BD8-531F01F1613C}"/>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837724" y="1124903"/>
            <a:ext cx="7468553" cy="1408033"/>
          </a:xfrm>
          <a:prstGeom prst="rect">
            <a:avLst/>
          </a:prstGeom>
          <a:noFill/>
          <a:ln/>
        </p:spPr>
        <p:txBody>
          <a:bodyPr wrap="square" lIns="0" tIns="0" rIns="0" bIns="0" rtlCol="0" anchor="t"/>
          <a:lstStyle/>
          <a:p>
            <a:pPr>
              <a:lnSpc>
                <a:spcPts val="5500"/>
              </a:lnSpc>
            </a:pPr>
            <a:r>
              <a:rPr lang="en-US" sz="4114" b="1" dirty="0">
                <a:latin typeface="Arial Narrow" panose="020B0606020202030204" pitchFamily="34" charset="0"/>
              </a:rPr>
              <a:t>Samараli yechimlar va tavsiyalar</a:t>
            </a:r>
          </a:p>
        </p:txBody>
      </p:sp>
      <p:sp>
        <p:nvSpPr>
          <p:cNvPr id="4" name="Shape 1"/>
          <p:cNvSpPr/>
          <p:nvPr/>
        </p:nvSpPr>
        <p:spPr>
          <a:xfrm>
            <a:off x="1181457" y="2891909"/>
            <a:ext cx="30480" cy="4212669"/>
          </a:xfrm>
          <a:prstGeom prst="roundRect">
            <a:avLst>
              <a:gd name="adj" fmla="val 329856"/>
            </a:avLst>
          </a:prstGeom>
          <a:solidFill>
            <a:srgbClr val="DABADD"/>
          </a:solidFill>
          <a:ln/>
        </p:spPr>
      </p:sp>
      <p:sp>
        <p:nvSpPr>
          <p:cNvPr id="5" name="Shape 2"/>
          <p:cNvSpPr/>
          <p:nvPr/>
        </p:nvSpPr>
        <p:spPr>
          <a:xfrm>
            <a:off x="1435477" y="3415070"/>
            <a:ext cx="837724" cy="30480"/>
          </a:xfrm>
          <a:prstGeom prst="roundRect">
            <a:avLst>
              <a:gd name="adj" fmla="val 329856"/>
            </a:avLst>
          </a:prstGeom>
          <a:solidFill>
            <a:srgbClr val="DABADD"/>
          </a:solidFill>
          <a:ln/>
        </p:spPr>
      </p:sp>
      <p:sp>
        <p:nvSpPr>
          <p:cNvPr id="6" name="Shape 3"/>
          <p:cNvSpPr/>
          <p:nvPr/>
        </p:nvSpPr>
        <p:spPr>
          <a:xfrm>
            <a:off x="927437" y="3161109"/>
            <a:ext cx="538520" cy="538520"/>
          </a:xfrm>
          <a:prstGeom prst="roundRect">
            <a:avLst>
              <a:gd name="adj" fmla="val 18670"/>
            </a:avLst>
          </a:prstGeom>
          <a:solidFill>
            <a:srgbClr val="F4D4F7"/>
          </a:solidFill>
          <a:ln w="7620">
            <a:solidFill>
              <a:srgbClr val="DABADD"/>
            </a:solidFill>
            <a:prstDash val="solid"/>
          </a:ln>
        </p:spPr>
      </p:sp>
      <p:sp>
        <p:nvSpPr>
          <p:cNvPr id="7" name="Text 4"/>
          <p:cNvSpPr/>
          <p:nvPr/>
        </p:nvSpPr>
        <p:spPr>
          <a:xfrm>
            <a:off x="1112222" y="3261360"/>
            <a:ext cx="168950" cy="337899"/>
          </a:xfrm>
          <a:prstGeom prst="rect">
            <a:avLst/>
          </a:prstGeom>
          <a:noFill/>
          <a:ln/>
        </p:spPr>
        <p:txBody>
          <a:bodyPr wrap="none" lIns="0" tIns="0" rIns="0" bIns="0" rtlCol="0" anchor="t"/>
          <a:lstStyle/>
          <a:p>
            <a:pPr marL="0" indent="0" algn="just">
              <a:lnSpc>
                <a:spcPts val="2650"/>
              </a:lnSpc>
              <a:buNone/>
            </a:pPr>
            <a:r>
              <a:rPr lang="en-US" sz="2400" kern="0" spc="-53" dirty="0">
                <a:solidFill>
                  <a:srgbClr val="272525"/>
                </a:solidFill>
                <a:latin typeface="Arial Narrow" panose="020B0606020202030204" pitchFamily="34" charset="0"/>
                <a:ea typeface="Source Serif Pro Semi Bold" pitchFamily="34" charset="-122"/>
                <a:cs typeface="Source Serif Pro Semi Bold" pitchFamily="34" charset="-120"/>
              </a:rPr>
              <a:t>1</a:t>
            </a:r>
            <a:endParaRPr lang="en-US" sz="2400" dirty="0">
              <a:latin typeface="Arial Narrow" panose="020B0606020202030204" pitchFamily="34" charset="0"/>
            </a:endParaRPr>
          </a:p>
        </p:txBody>
      </p:sp>
      <p:sp>
        <p:nvSpPr>
          <p:cNvPr id="8" name="Text 5"/>
          <p:cNvSpPr/>
          <p:nvPr/>
        </p:nvSpPr>
        <p:spPr>
          <a:xfrm>
            <a:off x="2513290" y="3131225"/>
            <a:ext cx="5792986" cy="766048"/>
          </a:xfrm>
          <a:prstGeom prst="rect">
            <a:avLst/>
          </a:prstGeom>
          <a:noFill/>
          <a:ln/>
        </p:spPr>
        <p:txBody>
          <a:bodyPr wrap="square" lIns="0" tIns="0" rIns="0" bIns="0" rtlCol="0" anchor="t"/>
          <a:lstStyle/>
          <a:p>
            <a:pPr marL="0" indent="0" algn="just">
              <a:lnSpc>
                <a:spcPts val="3000"/>
              </a:lnSpc>
              <a:buNone/>
            </a:pPr>
            <a:r>
              <a:rPr lang="en-US" sz="2400" kern="0" spc="-38" dirty="0">
                <a:solidFill>
                  <a:srgbClr val="272525"/>
                </a:solidFill>
                <a:latin typeface="Arial Narrow" panose="020B0606020202030204" pitchFamily="34" charset="0"/>
                <a:ea typeface="Source Sans Pro" pitchFamily="34" charset="-122"/>
                <a:cs typeface="Source Sans Pro" pitchFamily="34" charset="-120"/>
              </a:rPr>
              <a:t>O‘qituvchilar o‘quv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materiallarini</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o‘quvchilarning tushunish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darajasiga</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moslashtirishlari</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kerak.</a:t>
            </a:r>
            <a:endParaRPr lang="en-US" sz="2400" dirty="0">
              <a:latin typeface="Arial Narrow" panose="020B0606020202030204" pitchFamily="34" charset="0"/>
            </a:endParaRPr>
          </a:p>
        </p:txBody>
      </p:sp>
      <p:sp>
        <p:nvSpPr>
          <p:cNvPr id="9" name="Shape 6"/>
          <p:cNvSpPr/>
          <p:nvPr/>
        </p:nvSpPr>
        <p:spPr>
          <a:xfrm>
            <a:off x="1435477" y="4899065"/>
            <a:ext cx="837724" cy="30480"/>
          </a:xfrm>
          <a:prstGeom prst="roundRect">
            <a:avLst>
              <a:gd name="adj" fmla="val 329856"/>
            </a:avLst>
          </a:prstGeom>
          <a:solidFill>
            <a:srgbClr val="DABADD"/>
          </a:solidFill>
          <a:ln/>
        </p:spPr>
      </p:sp>
      <p:sp>
        <p:nvSpPr>
          <p:cNvPr id="10" name="Shape 7"/>
          <p:cNvSpPr/>
          <p:nvPr/>
        </p:nvSpPr>
        <p:spPr>
          <a:xfrm>
            <a:off x="927437" y="4645104"/>
            <a:ext cx="538520" cy="538520"/>
          </a:xfrm>
          <a:prstGeom prst="roundRect">
            <a:avLst>
              <a:gd name="adj" fmla="val 18670"/>
            </a:avLst>
          </a:prstGeom>
          <a:solidFill>
            <a:srgbClr val="F4D4F7"/>
          </a:solidFill>
          <a:ln w="7620">
            <a:solidFill>
              <a:srgbClr val="DABADD"/>
            </a:solidFill>
            <a:prstDash val="solid"/>
          </a:ln>
        </p:spPr>
      </p:sp>
      <p:sp>
        <p:nvSpPr>
          <p:cNvPr id="11" name="Text 8"/>
          <p:cNvSpPr/>
          <p:nvPr/>
        </p:nvSpPr>
        <p:spPr>
          <a:xfrm>
            <a:off x="1112222" y="4745355"/>
            <a:ext cx="168950" cy="337899"/>
          </a:xfrm>
          <a:prstGeom prst="rect">
            <a:avLst/>
          </a:prstGeom>
          <a:noFill/>
          <a:ln/>
        </p:spPr>
        <p:txBody>
          <a:bodyPr wrap="none" lIns="0" tIns="0" rIns="0" bIns="0" rtlCol="0" anchor="t"/>
          <a:lstStyle/>
          <a:p>
            <a:pPr marL="0" indent="0" algn="just">
              <a:lnSpc>
                <a:spcPts val="2650"/>
              </a:lnSpc>
              <a:buNone/>
            </a:pPr>
            <a:r>
              <a:rPr lang="en-US" sz="2400" kern="0" spc="-53" dirty="0">
                <a:solidFill>
                  <a:srgbClr val="272525"/>
                </a:solidFill>
                <a:latin typeface="Arial Narrow" panose="020B0606020202030204" pitchFamily="34" charset="0"/>
                <a:ea typeface="Source Serif Pro Semi Bold" pitchFamily="34" charset="-122"/>
                <a:cs typeface="Source Serif Pro Semi Bold" pitchFamily="34" charset="-120"/>
              </a:rPr>
              <a:t>2</a:t>
            </a:r>
            <a:endParaRPr lang="en-US" sz="2400" dirty="0">
              <a:latin typeface="Arial Narrow" panose="020B0606020202030204" pitchFamily="34" charset="0"/>
            </a:endParaRPr>
          </a:p>
        </p:txBody>
      </p:sp>
      <p:sp>
        <p:nvSpPr>
          <p:cNvPr id="12" name="Text 9"/>
          <p:cNvSpPr/>
          <p:nvPr/>
        </p:nvSpPr>
        <p:spPr>
          <a:xfrm>
            <a:off x="2513290" y="4615220"/>
            <a:ext cx="5792986" cy="766048"/>
          </a:xfrm>
          <a:prstGeom prst="rect">
            <a:avLst/>
          </a:prstGeom>
          <a:noFill/>
          <a:ln/>
        </p:spPr>
        <p:txBody>
          <a:bodyPr wrap="square" lIns="0" tIns="0" rIns="0" bIns="0" rtlCol="0" anchor="t"/>
          <a:lstStyle/>
          <a:p>
            <a:pPr marL="0" indent="0" algn="just">
              <a:lnSpc>
                <a:spcPts val="3000"/>
              </a:lnSpc>
              <a:buNone/>
            </a:pPr>
            <a:r>
              <a:rPr lang="en-US" sz="2400" kern="0" spc="-38" dirty="0">
                <a:solidFill>
                  <a:srgbClr val="272525"/>
                </a:solidFill>
                <a:latin typeface="Arial Narrow" panose="020B0606020202030204" pitchFamily="34" charset="0"/>
                <a:ea typeface="Source Sans Pro" pitchFamily="34" charset="-122"/>
                <a:cs typeface="Source Sans Pro" pitchFamily="34" charset="-120"/>
              </a:rPr>
              <a:t>Amaliy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mashqlar</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va laboratoriya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ishlarini</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tashkil</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qilish muhim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ahamiyatga</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ega.</a:t>
            </a:r>
            <a:endParaRPr lang="en-US" sz="2400" dirty="0">
              <a:latin typeface="Arial Narrow" panose="020B0606020202030204" pitchFamily="34" charset="0"/>
            </a:endParaRPr>
          </a:p>
        </p:txBody>
      </p:sp>
      <p:sp>
        <p:nvSpPr>
          <p:cNvPr id="13" name="Shape 10"/>
          <p:cNvSpPr/>
          <p:nvPr/>
        </p:nvSpPr>
        <p:spPr>
          <a:xfrm>
            <a:off x="1435477" y="6383060"/>
            <a:ext cx="837724" cy="30480"/>
          </a:xfrm>
          <a:prstGeom prst="roundRect">
            <a:avLst>
              <a:gd name="adj" fmla="val 329856"/>
            </a:avLst>
          </a:prstGeom>
          <a:solidFill>
            <a:srgbClr val="DABADD"/>
          </a:solidFill>
          <a:ln/>
        </p:spPr>
      </p:sp>
      <p:sp>
        <p:nvSpPr>
          <p:cNvPr id="14" name="Shape 11"/>
          <p:cNvSpPr/>
          <p:nvPr/>
        </p:nvSpPr>
        <p:spPr>
          <a:xfrm>
            <a:off x="927437" y="6129099"/>
            <a:ext cx="538520" cy="538520"/>
          </a:xfrm>
          <a:prstGeom prst="roundRect">
            <a:avLst>
              <a:gd name="adj" fmla="val 18670"/>
            </a:avLst>
          </a:prstGeom>
          <a:solidFill>
            <a:srgbClr val="F4D4F7"/>
          </a:solidFill>
          <a:ln w="7620">
            <a:solidFill>
              <a:srgbClr val="DABADD"/>
            </a:solidFill>
            <a:prstDash val="solid"/>
          </a:ln>
        </p:spPr>
      </p:sp>
      <p:sp>
        <p:nvSpPr>
          <p:cNvPr id="15" name="Text 12"/>
          <p:cNvSpPr/>
          <p:nvPr/>
        </p:nvSpPr>
        <p:spPr>
          <a:xfrm>
            <a:off x="1112222" y="6229350"/>
            <a:ext cx="168950" cy="337899"/>
          </a:xfrm>
          <a:prstGeom prst="rect">
            <a:avLst/>
          </a:prstGeom>
          <a:noFill/>
          <a:ln/>
        </p:spPr>
        <p:txBody>
          <a:bodyPr wrap="none" lIns="0" tIns="0" rIns="0" bIns="0" rtlCol="0" anchor="t"/>
          <a:lstStyle/>
          <a:p>
            <a:pPr marL="0" indent="0" algn="just">
              <a:lnSpc>
                <a:spcPts val="2650"/>
              </a:lnSpc>
              <a:buNone/>
            </a:pPr>
            <a:r>
              <a:rPr lang="en-US" sz="2400" kern="0" spc="-53" dirty="0">
                <a:solidFill>
                  <a:srgbClr val="272525"/>
                </a:solidFill>
                <a:latin typeface="Arial Narrow" panose="020B0606020202030204" pitchFamily="34" charset="0"/>
                <a:ea typeface="Source Serif Pro Semi Bold" pitchFamily="34" charset="-122"/>
                <a:cs typeface="Source Serif Pro Semi Bold" pitchFamily="34" charset="-120"/>
              </a:rPr>
              <a:t>3</a:t>
            </a:r>
            <a:endParaRPr lang="en-US" sz="2400" dirty="0">
              <a:latin typeface="Arial Narrow" panose="020B0606020202030204" pitchFamily="34" charset="0"/>
            </a:endParaRPr>
          </a:p>
        </p:txBody>
      </p:sp>
      <p:sp>
        <p:nvSpPr>
          <p:cNvPr id="16" name="Text 13"/>
          <p:cNvSpPr/>
          <p:nvPr/>
        </p:nvSpPr>
        <p:spPr>
          <a:xfrm>
            <a:off x="2513290" y="6099215"/>
            <a:ext cx="5792986" cy="766048"/>
          </a:xfrm>
          <a:prstGeom prst="rect">
            <a:avLst/>
          </a:prstGeom>
          <a:noFill/>
          <a:ln/>
        </p:spPr>
        <p:txBody>
          <a:bodyPr wrap="square" lIns="0" tIns="0" rIns="0" bIns="0" rtlCol="0" anchor="t"/>
          <a:lstStyle/>
          <a:p>
            <a:pPr marL="0" indent="0" algn="just">
              <a:lnSpc>
                <a:spcPts val="3000"/>
              </a:lnSpc>
              <a:buNone/>
            </a:pPr>
            <a:r>
              <a:rPr lang="en-US" sz="2400" kern="0" spc="-38" dirty="0">
                <a:solidFill>
                  <a:srgbClr val="272525"/>
                </a:solidFill>
                <a:latin typeface="Arial Narrow" panose="020B0606020202030204" pitchFamily="34" charset="0"/>
                <a:ea typeface="Source Sans Pro" pitchFamily="34" charset="-122"/>
                <a:cs typeface="Source Sans Pro" pitchFamily="34" charset="-120"/>
              </a:rPr>
              <a:t>Interaktiv o‘quv usullari va </a:t>
            </a:r>
            <a:r>
              <a:rPr lang="en-US" sz="2400" kern="0" spc="-38" dirty="0" err="1">
                <a:solidFill>
                  <a:srgbClr val="272525"/>
                </a:solidFill>
                <a:latin typeface="Arial Narrow" panose="020B0606020202030204" pitchFamily="34" charset="0"/>
                <a:ea typeface="Source Sans Pro" pitchFamily="34" charset="-122"/>
                <a:cs typeface="Source Sans Pro" pitchFamily="34" charset="-120"/>
              </a:rPr>
              <a:t>texnologiyalardan</a:t>
            </a:r>
            <a:r>
              <a:rPr lang="en-US" sz="2400" kern="0" spc="-38" dirty="0">
                <a:solidFill>
                  <a:srgbClr val="272525"/>
                </a:solidFill>
                <a:latin typeface="Arial Narrow" panose="020B0606020202030204" pitchFamily="34" charset="0"/>
                <a:ea typeface="Source Sans Pro" pitchFamily="34" charset="-122"/>
                <a:cs typeface="Source Sans Pro" pitchFamily="34" charset="-120"/>
              </a:rPr>
              <a:t> foydalanish o‘quv jarayonini qiziqarli va samarali qiladi.</a:t>
            </a:r>
            <a:endParaRPr lang="en-US" sz="2400" dirty="0">
              <a:latin typeface="Arial Narrow" panose="020B0606020202030204" pitchFamily="34"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80190" y="2002631"/>
            <a:ext cx="7556421" cy="1417558"/>
          </a:xfrm>
          <a:prstGeom prst="rect">
            <a:avLst/>
          </a:prstGeom>
          <a:noFill/>
          <a:ln/>
        </p:spPr>
        <p:txBody>
          <a:bodyPr wrap="square" lIns="0" tIns="0" rIns="0" bIns="0" rtlCol="0" anchor="t"/>
          <a:lstStyle/>
          <a:p>
            <a:pPr indent="0" algn="ctr">
              <a:buNone/>
            </a:pPr>
            <a:r>
              <a:rPr lang="en-US" sz="4114" b="1" dirty="0" err="1">
                <a:latin typeface="Arial Narrow" panose="020B0606020202030204" pitchFamily="34" charset="0"/>
              </a:rPr>
              <a:t>Iqtidorli</a:t>
            </a:r>
            <a:r>
              <a:rPr lang="en-US" sz="4114" b="1" dirty="0">
                <a:latin typeface="Arial Narrow" panose="020B0606020202030204" pitchFamily="34" charset="0"/>
              </a:rPr>
              <a:t> o‘quvchilarni aniqlash va rivojlantirish</a:t>
            </a:r>
          </a:p>
        </p:txBody>
      </p:sp>
      <p:sp>
        <p:nvSpPr>
          <p:cNvPr id="4" name="Text 1"/>
          <p:cNvSpPr/>
          <p:nvPr/>
        </p:nvSpPr>
        <p:spPr>
          <a:xfrm>
            <a:off x="6280190" y="3760351"/>
            <a:ext cx="7556421" cy="1814513"/>
          </a:xfrm>
          <a:prstGeom prst="rect">
            <a:avLst/>
          </a:prstGeom>
          <a:noFill/>
          <a:ln/>
        </p:spPr>
        <p:txBody>
          <a:bodyPr wrap="square" lIns="0" tIns="0" rIns="0" bIns="0" rtlCol="0" anchor="t"/>
          <a:lstStyle/>
          <a:p>
            <a:pPr marL="0" indent="0" algn="just">
              <a:buNone/>
            </a:pPr>
            <a:r>
              <a:rPr lang="en-US" sz="2400" dirty="0" err="1">
                <a:latin typeface="Arial Narrow" panose="020B0606020202030204" pitchFamily="34" charset="0"/>
                <a:ea typeface="Lato" pitchFamily="34" charset="-122"/>
                <a:cs typeface="Lato" pitchFamily="34" charset="-120"/>
              </a:rPr>
              <a:t>Iqtidorli</a:t>
            </a:r>
            <a:r>
              <a:rPr lang="en-US" sz="2400" dirty="0">
                <a:latin typeface="Arial Narrow" panose="020B0606020202030204" pitchFamily="34" charset="0"/>
                <a:ea typeface="Lato" pitchFamily="34" charset="-122"/>
                <a:cs typeface="Lato" pitchFamily="34" charset="-120"/>
              </a:rPr>
              <a:t> o‘quvchilarni aniqlash va ularning qobiliyatlarini rivojlantirish ta’lim  tizimining asosiy vazifalaridan biridir. Kimyo darslarida </a:t>
            </a:r>
            <a:r>
              <a:rPr lang="en-US" sz="2400" dirty="0" err="1">
                <a:latin typeface="Arial Narrow" panose="020B0606020202030204" pitchFamily="34" charset="0"/>
                <a:ea typeface="Lato" pitchFamily="34" charset="-122"/>
                <a:cs typeface="Lato" pitchFamily="34" charset="-120"/>
              </a:rPr>
              <a:t>iqtidorli</a:t>
            </a:r>
            <a:r>
              <a:rPr lang="en-US" sz="2400" dirty="0">
                <a:latin typeface="Arial Narrow" panose="020B0606020202030204" pitchFamily="34" charset="0"/>
                <a:ea typeface="Lato" pitchFamily="34" charset="-122"/>
                <a:cs typeface="Lato" pitchFamily="34" charset="-120"/>
              </a:rPr>
              <a:t> o‘quvchilarga maxsus yondashuvni joriy etish nafaqat ularning individual qobiliyatlarini rivojlantiradi, balki fanni chuqurroq o‘zlashtirishga, kelajakdagi muvaffaqiyatli </a:t>
            </a:r>
            <a:r>
              <a:rPr lang="en-US" sz="2400" dirty="0" err="1">
                <a:latin typeface="Arial Narrow" panose="020B0606020202030204" pitchFamily="34" charset="0"/>
                <a:ea typeface="Lato" pitchFamily="34" charset="-122"/>
                <a:cs typeface="Lato" pitchFamily="34" charset="-120"/>
              </a:rPr>
              <a:t>faoliyatga</a:t>
            </a:r>
            <a:r>
              <a:rPr lang="en-US" sz="2400" dirty="0">
                <a:latin typeface="Arial Narrow" panose="020B0606020202030204" pitchFamily="34" charset="0"/>
                <a:ea typeface="Lato" pitchFamily="34" charset="-122"/>
                <a:cs typeface="Lato" pitchFamily="34" charset="-120"/>
              </a:rPr>
              <a:t> </a:t>
            </a:r>
            <a:r>
              <a:rPr lang="en-US" sz="2400" dirty="0" err="1">
                <a:latin typeface="Arial Narrow" panose="020B0606020202030204" pitchFamily="34" charset="0"/>
                <a:ea typeface="Lato" pitchFamily="34" charset="-122"/>
                <a:cs typeface="Lato" pitchFamily="34" charset="-120"/>
              </a:rPr>
              <a:t>yo‘l</a:t>
            </a:r>
            <a:r>
              <a:rPr lang="en-US" sz="2400" dirty="0">
                <a:latin typeface="Arial Narrow" panose="020B0606020202030204" pitchFamily="34" charset="0"/>
                <a:ea typeface="Lato" pitchFamily="34" charset="-122"/>
                <a:cs typeface="Lato" pitchFamily="34" charset="-120"/>
              </a:rPr>
              <a:t> ochadi.</a:t>
            </a:r>
            <a:endParaRPr lang="en-US" sz="2400" dirty="0">
              <a:latin typeface="Arial Narrow" panose="020B0606020202030204" pitchFamily="34" charset="0"/>
            </a:endParaRPr>
          </a:p>
        </p:txBody>
      </p:sp>
      <p:sp>
        <p:nvSpPr>
          <p:cNvPr id="5" name="Shape 2"/>
          <p:cNvSpPr/>
          <p:nvPr/>
        </p:nvSpPr>
        <p:spPr>
          <a:xfrm>
            <a:off x="6280190" y="5846921"/>
            <a:ext cx="362903" cy="362903"/>
          </a:xfrm>
          <a:prstGeom prst="roundRect">
            <a:avLst>
              <a:gd name="adj" fmla="val 25194296"/>
            </a:avLst>
          </a:prstGeom>
          <a:noFill/>
          <a:ln w="7620">
            <a:solidFill>
              <a:srgbClr val="FFFFFF"/>
            </a:solidFill>
            <a:prstDash val="solid"/>
          </a:ln>
        </p:spPr>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0"/>
          <p:cNvSpPr/>
          <p:nvPr/>
        </p:nvSpPr>
        <p:spPr>
          <a:xfrm>
            <a:off x="793790" y="2539960"/>
            <a:ext cx="7640003" cy="708779"/>
          </a:xfrm>
          <a:prstGeom prst="rect">
            <a:avLst/>
          </a:prstGeom>
          <a:noFill/>
          <a:ln/>
        </p:spPr>
        <p:txBody>
          <a:bodyPr wrap="none" lIns="0" tIns="0" rIns="0" bIns="0" rtlCol="0" anchor="t"/>
          <a:lstStyle/>
          <a:p>
            <a:pPr algn="ctr">
              <a:lnSpc>
                <a:spcPts val="5550"/>
              </a:lnSpc>
            </a:pPr>
            <a:r>
              <a:rPr lang="uz-Latn-UZ" sz="4114" b="1" dirty="0">
                <a:latin typeface="Arial Narrow" panose="020B0606020202030204" pitchFamily="34" charset="0"/>
              </a:rPr>
              <a:t>Iqtidorli</a:t>
            </a:r>
            <a:r>
              <a:rPr lang="en-US" sz="4114" b="1" dirty="0">
                <a:latin typeface="Arial Narrow" panose="020B0606020202030204" pitchFamily="34" charset="0"/>
              </a:rPr>
              <a:t> o‘quvchilarni aniqlash</a:t>
            </a:r>
          </a:p>
        </p:txBody>
      </p:sp>
      <p:sp>
        <p:nvSpPr>
          <p:cNvPr id="3" name="Text 1"/>
          <p:cNvSpPr/>
          <p:nvPr/>
        </p:nvSpPr>
        <p:spPr>
          <a:xfrm>
            <a:off x="793790" y="3815715"/>
            <a:ext cx="2835235" cy="354330"/>
          </a:xfrm>
          <a:prstGeom prst="rect">
            <a:avLst/>
          </a:prstGeom>
          <a:noFill/>
          <a:ln/>
        </p:spPr>
        <p:txBody>
          <a:bodyPr wrap="none" lIns="0" tIns="0" rIns="0" bIns="0" rtlCol="0" anchor="t"/>
          <a:lstStyle/>
          <a:p>
            <a:pPr marL="0" indent="0" algn="just">
              <a:buNone/>
            </a:pPr>
            <a:r>
              <a:rPr lang="en-US" sz="2800" b="1" dirty="0">
                <a:latin typeface="Arial Narrow" panose="020B0606020202030204" pitchFamily="34" charset="0"/>
                <a:ea typeface="Lato Bold" pitchFamily="34" charset="-122"/>
                <a:cs typeface="Lato Bold" pitchFamily="34" charset="-120"/>
              </a:rPr>
              <a:t>Baholash</a:t>
            </a:r>
            <a:endParaRPr lang="en-US" sz="2800" dirty="0">
              <a:latin typeface="Arial Narrow" panose="020B0606020202030204" pitchFamily="34" charset="0"/>
            </a:endParaRPr>
          </a:p>
        </p:txBody>
      </p:sp>
      <p:sp>
        <p:nvSpPr>
          <p:cNvPr id="4" name="Text 2"/>
          <p:cNvSpPr/>
          <p:nvPr/>
        </p:nvSpPr>
        <p:spPr>
          <a:xfrm>
            <a:off x="793790" y="4396859"/>
            <a:ext cx="6244709" cy="1088708"/>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Lato" pitchFamily="34" charset="-122"/>
                <a:cs typeface="Lato" pitchFamily="34" charset="-120"/>
              </a:rPr>
              <a:t>o‘quvchilarning darsdagi faol ishtiroki, yuqori savodxonlik darajasi, masalalarni tez va ijodiy hal etish qobiliyati </a:t>
            </a:r>
            <a:r>
              <a:rPr lang="en-US" sz="2800" dirty="0" err="1">
                <a:latin typeface="Arial Narrow" panose="020B0606020202030204" pitchFamily="34" charset="0"/>
                <a:ea typeface="Lato" pitchFamily="34" charset="-122"/>
                <a:cs typeface="Lato" pitchFamily="34" charset="-120"/>
              </a:rPr>
              <a:t>iqtidorli</a:t>
            </a:r>
            <a:r>
              <a:rPr lang="en-US" sz="2800" dirty="0">
                <a:latin typeface="Arial Narrow" panose="020B0606020202030204" pitchFamily="34" charset="0"/>
                <a:ea typeface="Lato" pitchFamily="34" charset="-122"/>
                <a:cs typeface="Lato" pitchFamily="34" charset="-120"/>
              </a:rPr>
              <a:t> o‘quvchilarni aniqlashda yordam beradi.</a:t>
            </a:r>
            <a:endParaRPr lang="en-US" sz="2800" dirty="0">
              <a:latin typeface="Arial Narrow" panose="020B0606020202030204" pitchFamily="34" charset="0"/>
            </a:endParaRPr>
          </a:p>
        </p:txBody>
      </p:sp>
      <p:sp>
        <p:nvSpPr>
          <p:cNvPr id="5" name="Text 3"/>
          <p:cNvSpPr/>
          <p:nvPr/>
        </p:nvSpPr>
        <p:spPr>
          <a:xfrm>
            <a:off x="7599521" y="3815715"/>
            <a:ext cx="2835235" cy="354330"/>
          </a:xfrm>
          <a:prstGeom prst="rect">
            <a:avLst/>
          </a:prstGeom>
          <a:noFill/>
          <a:ln/>
        </p:spPr>
        <p:txBody>
          <a:bodyPr wrap="none" lIns="0" tIns="0" rIns="0" bIns="0" rtlCol="0" anchor="t"/>
          <a:lstStyle/>
          <a:p>
            <a:pPr marL="0" indent="0" algn="just">
              <a:buNone/>
            </a:pPr>
            <a:r>
              <a:rPr lang="en-US" sz="2800" b="1" dirty="0">
                <a:latin typeface="Arial Narrow" panose="020B0606020202030204" pitchFamily="34" charset="0"/>
                <a:ea typeface="Lato Bold" pitchFamily="34" charset="-122"/>
                <a:cs typeface="Lato Bold" pitchFamily="34" charset="-120"/>
              </a:rPr>
              <a:t>Kuzatuv</a:t>
            </a:r>
            <a:endParaRPr lang="en-US" sz="2800" dirty="0">
              <a:latin typeface="Arial Narrow" panose="020B0606020202030204" pitchFamily="34" charset="0"/>
            </a:endParaRPr>
          </a:p>
        </p:txBody>
      </p:sp>
      <p:sp>
        <p:nvSpPr>
          <p:cNvPr id="6" name="Text 4"/>
          <p:cNvSpPr/>
          <p:nvPr/>
        </p:nvSpPr>
        <p:spPr>
          <a:xfrm>
            <a:off x="7599521" y="4396859"/>
            <a:ext cx="6244709" cy="1088708"/>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Lato" pitchFamily="34" charset="-122"/>
                <a:cs typeface="Lato" pitchFamily="34" charset="-120"/>
              </a:rPr>
              <a:t>Doimiy kuzatuv orqali o‘quvchilarning qiziqishlari, bilimlarini o‘zlashtirish tezligi, mustaqil fikrlash qobiliyati kabi jihatlarni aniqlash mumkin.</a:t>
            </a:r>
            <a:endParaRPr lang="en-US" sz="2800" dirty="0">
              <a:latin typeface="Arial Narrow" panose="020B0606020202030204" pitchFamily="34" charset="0"/>
            </a:endParaRPr>
          </a:p>
        </p:txBody>
      </p:sp>
      <p:pic>
        <p:nvPicPr>
          <p:cNvPr id="7" name="Graphic 2">
            <a:extLst>
              <a:ext uri="{FF2B5EF4-FFF2-40B4-BE49-F238E27FC236}">
                <a16:creationId xmlns:a16="http://schemas.microsoft.com/office/drawing/2014/main" id="{8C32CF02-53F8-4E77-A6BB-E6A4F8A5876A}"/>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22535"/>
            <a:ext cx="14630400" cy="1103086"/>
          </a:xfrm>
          <a:prstGeom prst="rect">
            <a:avLst/>
          </a:prstGeom>
        </p:spPr>
      </p:pic>
      <p:pic>
        <p:nvPicPr>
          <p:cNvPr id="8" name="Рисунок 7">
            <a:extLst>
              <a:ext uri="{FF2B5EF4-FFF2-40B4-BE49-F238E27FC236}">
                <a16:creationId xmlns:a16="http://schemas.microsoft.com/office/drawing/2014/main" id="{0526F111-1DEB-4AAA-845F-1F44B3DB062D}"/>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9" name="Рисунок 8">
            <a:extLst>
              <a:ext uri="{FF2B5EF4-FFF2-40B4-BE49-F238E27FC236}">
                <a16:creationId xmlns:a16="http://schemas.microsoft.com/office/drawing/2014/main" id="{87773043-84DC-41D9-A564-B8BA7003AD4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128838"/>
            <a:ext cx="7524155" cy="708779"/>
          </a:xfrm>
          <a:prstGeom prst="rect">
            <a:avLst/>
          </a:prstGeom>
          <a:noFill/>
          <a:ln/>
        </p:spPr>
        <p:txBody>
          <a:bodyPr wrap="none" lIns="0" tIns="0" rIns="0" bIns="0" rtlCol="0" anchor="t"/>
          <a:lstStyle/>
          <a:p>
            <a:pPr indent="0" algn="ctr">
              <a:lnSpc>
                <a:spcPts val="5550"/>
              </a:lnSpc>
              <a:buNone/>
            </a:pPr>
            <a:r>
              <a:rPr lang="en-US" sz="4114" b="1" dirty="0">
                <a:latin typeface="Arial Narrow" panose="020B0606020202030204" pitchFamily="34" charset="0"/>
              </a:rPr>
              <a:t>Maxsus topshiriqlar va </a:t>
            </a:r>
            <a:r>
              <a:rPr lang="en-US" sz="4114" b="1" dirty="0" err="1">
                <a:latin typeface="Arial Narrow" panose="020B0606020202030204" pitchFamily="34" charset="0"/>
              </a:rPr>
              <a:t>testlar</a:t>
            </a:r>
            <a:endParaRPr lang="en-US" sz="4114" b="1" dirty="0">
              <a:latin typeface="Arial Narrow" panose="020B0606020202030204" pitchFamily="34" charset="0"/>
            </a:endParaRPr>
          </a:p>
        </p:txBody>
      </p:sp>
      <p:sp>
        <p:nvSpPr>
          <p:cNvPr id="4" name="Shape 1"/>
          <p:cNvSpPr/>
          <p:nvPr/>
        </p:nvSpPr>
        <p:spPr>
          <a:xfrm>
            <a:off x="793790" y="3432929"/>
            <a:ext cx="510302" cy="510302"/>
          </a:xfrm>
          <a:prstGeom prst="roundRect">
            <a:avLst>
              <a:gd name="adj" fmla="val 6667"/>
            </a:avLst>
          </a:prstGeom>
          <a:solidFill>
            <a:srgbClr val="E5DFD2"/>
          </a:solidFill>
          <a:ln/>
        </p:spPr>
      </p:sp>
      <p:sp>
        <p:nvSpPr>
          <p:cNvPr id="5" name="Text 2"/>
          <p:cNvSpPr/>
          <p:nvPr/>
        </p:nvSpPr>
        <p:spPr>
          <a:xfrm>
            <a:off x="950238" y="3517940"/>
            <a:ext cx="197406" cy="340281"/>
          </a:xfrm>
          <a:prstGeom prst="rect">
            <a:avLst/>
          </a:prstGeom>
          <a:noFill/>
          <a:ln/>
        </p:spPr>
        <p:txBody>
          <a:bodyPr wrap="none" lIns="0" tIns="0" rIns="0" bIns="0" rtlCol="0" anchor="t"/>
          <a:lstStyle/>
          <a:p>
            <a:pPr marL="0" indent="0" algn="just">
              <a:buNone/>
            </a:pPr>
            <a:r>
              <a:rPr lang="uz-Latn-UZ" sz="2400" b="1">
                <a:latin typeface="Arial Narrow" panose="020B0606020202030204" pitchFamily="34" charset="0"/>
                <a:ea typeface="Lato Bold" pitchFamily="34" charset="-122"/>
                <a:cs typeface="Lato Bold" pitchFamily="34" charset="-120"/>
              </a:rPr>
              <a:t>1</a:t>
            </a:r>
            <a:endParaRPr lang="uz-Latn-UZ" sz="2400">
              <a:latin typeface="Arial Narrow" panose="020B0606020202030204" pitchFamily="34" charset="0"/>
            </a:endParaRPr>
          </a:p>
        </p:txBody>
      </p:sp>
      <p:sp>
        <p:nvSpPr>
          <p:cNvPr id="6" name="Text 3"/>
          <p:cNvSpPr/>
          <p:nvPr/>
        </p:nvSpPr>
        <p:spPr>
          <a:xfrm>
            <a:off x="1530906" y="3432929"/>
            <a:ext cx="2835235" cy="354330"/>
          </a:xfrm>
          <a:prstGeom prst="rect">
            <a:avLst/>
          </a:prstGeom>
          <a:noFill/>
          <a:ln/>
        </p:spPr>
        <p:txBody>
          <a:bodyPr wrap="none" lIns="0" tIns="0" rIns="0" bIns="0" rtlCol="0" anchor="t"/>
          <a:lstStyle/>
          <a:p>
            <a:pPr marL="0" indent="0" algn="just">
              <a:buNone/>
            </a:pPr>
            <a:r>
              <a:rPr lang="uz-Latn-UZ" sz="2400" b="1">
                <a:latin typeface="Arial Narrow" panose="020B0606020202030204" pitchFamily="34" charset="0"/>
                <a:ea typeface="Lato Bold" pitchFamily="34" charset="-122"/>
                <a:cs typeface="Lato Bold" pitchFamily="34" charset="-120"/>
              </a:rPr>
              <a:t>Maxsus topshiriqlar</a:t>
            </a:r>
            <a:endParaRPr lang="uz-Latn-UZ" sz="2400">
              <a:latin typeface="Arial Narrow" panose="020B0606020202030204" pitchFamily="34" charset="0"/>
            </a:endParaRPr>
          </a:p>
        </p:txBody>
      </p:sp>
      <p:sp>
        <p:nvSpPr>
          <p:cNvPr id="7" name="Text 4"/>
          <p:cNvSpPr/>
          <p:nvPr/>
        </p:nvSpPr>
        <p:spPr>
          <a:xfrm>
            <a:off x="1530906" y="3923348"/>
            <a:ext cx="2927747" cy="1451610"/>
          </a:xfrm>
          <a:prstGeom prst="rect">
            <a:avLst/>
          </a:prstGeom>
          <a:noFill/>
          <a:ln/>
        </p:spPr>
        <p:txBody>
          <a:bodyPr wrap="square" lIns="0" tIns="0" rIns="0" bIns="0" rtlCol="0" anchor="t"/>
          <a:lstStyle/>
          <a:p>
            <a:pPr marL="0" indent="0" algn="just">
              <a:buNone/>
            </a:pPr>
            <a:r>
              <a:rPr lang="uz-Latn-UZ" sz="2400">
                <a:latin typeface="Arial Narrow" panose="020B0606020202030204" pitchFamily="34" charset="0"/>
                <a:ea typeface="Lato" pitchFamily="34" charset="-122"/>
                <a:cs typeface="Lato" pitchFamily="34" charset="-120"/>
              </a:rPr>
              <a:t>o‘quvchilarga qiyinroq, tahliliy va ijodiy yondashuvni talab qiladigan maxsus topshiriqlar berish mumkin.</a:t>
            </a:r>
            <a:endParaRPr lang="uz-Latn-UZ" sz="2400">
              <a:latin typeface="Arial Narrow" panose="020B0606020202030204" pitchFamily="34" charset="0"/>
            </a:endParaRPr>
          </a:p>
        </p:txBody>
      </p:sp>
      <p:sp>
        <p:nvSpPr>
          <p:cNvPr id="8" name="Shape 5"/>
          <p:cNvSpPr/>
          <p:nvPr/>
        </p:nvSpPr>
        <p:spPr>
          <a:xfrm>
            <a:off x="4685467" y="3432929"/>
            <a:ext cx="510302" cy="510302"/>
          </a:xfrm>
          <a:prstGeom prst="roundRect">
            <a:avLst>
              <a:gd name="adj" fmla="val 6667"/>
            </a:avLst>
          </a:prstGeom>
          <a:solidFill>
            <a:srgbClr val="E5DFD2"/>
          </a:solidFill>
          <a:ln/>
        </p:spPr>
      </p:sp>
      <p:sp>
        <p:nvSpPr>
          <p:cNvPr id="9" name="Text 6"/>
          <p:cNvSpPr/>
          <p:nvPr/>
        </p:nvSpPr>
        <p:spPr>
          <a:xfrm>
            <a:off x="4841915" y="3517940"/>
            <a:ext cx="197406" cy="340281"/>
          </a:xfrm>
          <a:prstGeom prst="rect">
            <a:avLst/>
          </a:prstGeom>
          <a:noFill/>
          <a:ln/>
        </p:spPr>
        <p:txBody>
          <a:bodyPr wrap="none" lIns="0" tIns="0" rIns="0" bIns="0" rtlCol="0" anchor="t"/>
          <a:lstStyle/>
          <a:p>
            <a:pPr marL="0" indent="0" algn="just">
              <a:buNone/>
            </a:pPr>
            <a:r>
              <a:rPr lang="uz-Latn-UZ" sz="2400" b="1">
                <a:latin typeface="Arial Narrow" panose="020B0606020202030204" pitchFamily="34" charset="0"/>
                <a:ea typeface="Lato Bold" pitchFamily="34" charset="-122"/>
                <a:cs typeface="Lato Bold" pitchFamily="34" charset="-120"/>
              </a:rPr>
              <a:t>2</a:t>
            </a:r>
            <a:endParaRPr lang="uz-Latn-UZ" sz="2400">
              <a:latin typeface="Arial Narrow" panose="020B0606020202030204" pitchFamily="34" charset="0"/>
            </a:endParaRPr>
          </a:p>
        </p:txBody>
      </p:sp>
      <p:sp>
        <p:nvSpPr>
          <p:cNvPr id="10" name="Text 7"/>
          <p:cNvSpPr/>
          <p:nvPr/>
        </p:nvSpPr>
        <p:spPr>
          <a:xfrm>
            <a:off x="5422583" y="3432929"/>
            <a:ext cx="2835235" cy="354330"/>
          </a:xfrm>
          <a:prstGeom prst="rect">
            <a:avLst/>
          </a:prstGeom>
          <a:noFill/>
          <a:ln/>
        </p:spPr>
        <p:txBody>
          <a:bodyPr wrap="none" lIns="0" tIns="0" rIns="0" bIns="0" rtlCol="0" anchor="t"/>
          <a:lstStyle/>
          <a:p>
            <a:pPr marL="0" indent="0" algn="just">
              <a:buNone/>
            </a:pPr>
            <a:r>
              <a:rPr lang="uz-Latn-UZ" sz="2400" b="1">
                <a:latin typeface="Arial Narrow" panose="020B0606020202030204" pitchFamily="34" charset="0"/>
                <a:ea typeface="Lato Bold" pitchFamily="34" charset="-122"/>
                <a:cs typeface="Lato Bold" pitchFamily="34" charset="-120"/>
              </a:rPr>
              <a:t>Testlar</a:t>
            </a:r>
            <a:endParaRPr lang="uz-Latn-UZ" sz="2400">
              <a:latin typeface="Arial Narrow" panose="020B0606020202030204" pitchFamily="34" charset="0"/>
            </a:endParaRPr>
          </a:p>
        </p:txBody>
      </p:sp>
      <p:sp>
        <p:nvSpPr>
          <p:cNvPr id="11" name="Text 8"/>
          <p:cNvSpPr/>
          <p:nvPr/>
        </p:nvSpPr>
        <p:spPr>
          <a:xfrm>
            <a:off x="5422583" y="3923348"/>
            <a:ext cx="2927747" cy="2177415"/>
          </a:xfrm>
          <a:prstGeom prst="rect">
            <a:avLst/>
          </a:prstGeom>
          <a:noFill/>
          <a:ln/>
        </p:spPr>
        <p:txBody>
          <a:bodyPr wrap="square" lIns="0" tIns="0" rIns="0" bIns="0" rtlCol="0" anchor="t"/>
          <a:lstStyle/>
          <a:p>
            <a:pPr marL="0" indent="0" algn="just">
              <a:buNone/>
            </a:pPr>
            <a:r>
              <a:rPr lang="uz-Latn-UZ" sz="2400">
                <a:latin typeface="Arial Narrow" panose="020B0606020202030204" pitchFamily="34" charset="0"/>
                <a:ea typeface="Lato" pitchFamily="34" charset="-122"/>
                <a:cs typeface="Lato" pitchFamily="34" charset="-120"/>
              </a:rPr>
              <a:t>Iqtidorli o‘quvchilarni aniqlash uchun o‘quvchilarning bilimlarini chuqur tekshiradigan testlardan foydalanish mumkin.</a:t>
            </a:r>
            <a:endParaRPr lang="uz-Latn-UZ" sz="2400">
              <a:latin typeface="Arial Narrow" panose="020B0606020202030204" pitchFamily="34" charset="0"/>
            </a:endParaRPr>
          </a:p>
        </p:txBody>
      </p:sp>
      <p:pic>
        <p:nvPicPr>
          <p:cNvPr id="12" name="Graphic 2">
            <a:extLst>
              <a:ext uri="{FF2B5EF4-FFF2-40B4-BE49-F238E27FC236}">
                <a16:creationId xmlns:a16="http://schemas.microsoft.com/office/drawing/2014/main" id="{EE1CE995-E995-4C98-8C1D-F4B4DBE0437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3" name="Рисунок 12">
            <a:extLst>
              <a:ext uri="{FF2B5EF4-FFF2-40B4-BE49-F238E27FC236}">
                <a16:creationId xmlns:a16="http://schemas.microsoft.com/office/drawing/2014/main" id="{54011889-4976-4CDF-A787-C7872EEC129E}"/>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4" name="Рисунок 13">
            <a:extLst>
              <a:ext uri="{FF2B5EF4-FFF2-40B4-BE49-F238E27FC236}">
                <a16:creationId xmlns:a16="http://schemas.microsoft.com/office/drawing/2014/main" id="{15847B29-809E-40FB-8B23-A54E6B842B0B}"/>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14630400" cy="2835235"/>
          </a:xfrm>
          <a:prstGeom prst="rect">
            <a:avLst/>
          </a:prstGeom>
        </p:spPr>
      </p:pic>
      <p:sp>
        <p:nvSpPr>
          <p:cNvPr id="3" name="Text 0"/>
          <p:cNvSpPr/>
          <p:nvPr/>
        </p:nvSpPr>
        <p:spPr>
          <a:xfrm>
            <a:off x="793790" y="3810119"/>
            <a:ext cx="9412724" cy="708779"/>
          </a:xfrm>
          <a:prstGeom prst="rect">
            <a:avLst/>
          </a:prstGeom>
          <a:noFill/>
          <a:ln/>
        </p:spPr>
        <p:txBody>
          <a:bodyPr wrap="none" lIns="0" tIns="0" rIns="0" bIns="0" rtlCol="0" anchor="t"/>
          <a:lstStyle/>
          <a:p>
            <a:pPr algn="ctr">
              <a:lnSpc>
                <a:spcPts val="5550"/>
              </a:lnSpc>
            </a:pPr>
            <a:r>
              <a:rPr lang="en-US" sz="4114" b="1" dirty="0" err="1">
                <a:latin typeface="Arial Narrow" panose="020B0606020202030204" pitchFamily="34" charset="0"/>
              </a:rPr>
              <a:t>Iqtidorli</a:t>
            </a:r>
            <a:r>
              <a:rPr lang="en-US" sz="4114" b="1" dirty="0">
                <a:latin typeface="Arial Narrow" panose="020B0606020202030204" pitchFamily="34" charset="0"/>
              </a:rPr>
              <a:t> o‘quvchilarni rag‘batlantirish</a:t>
            </a:r>
          </a:p>
        </p:txBody>
      </p:sp>
      <p:sp>
        <p:nvSpPr>
          <p:cNvPr id="4" name="Shape 1"/>
          <p:cNvSpPr/>
          <p:nvPr/>
        </p:nvSpPr>
        <p:spPr>
          <a:xfrm>
            <a:off x="793790" y="4859060"/>
            <a:ext cx="4196358" cy="2395657"/>
          </a:xfrm>
          <a:prstGeom prst="roundRect">
            <a:avLst>
              <a:gd name="adj" fmla="val 1420"/>
            </a:avLst>
          </a:prstGeom>
          <a:solidFill>
            <a:srgbClr val="E5DFD2"/>
          </a:solidFill>
          <a:ln/>
        </p:spPr>
      </p:sp>
      <p:sp>
        <p:nvSpPr>
          <p:cNvPr id="5" name="Text 2"/>
          <p:cNvSpPr/>
          <p:nvPr/>
        </p:nvSpPr>
        <p:spPr>
          <a:xfrm>
            <a:off x="1020604" y="4908709"/>
            <a:ext cx="2835235" cy="354330"/>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Lato Bold" pitchFamily="34" charset="-122"/>
                <a:cs typeface="Lato Bold" pitchFamily="34" charset="-120"/>
              </a:rPr>
              <a:t>Individual yondashuv</a:t>
            </a:r>
            <a:endParaRPr lang="en-US" sz="2400" dirty="0">
              <a:latin typeface="Arial Narrow" panose="020B0606020202030204" pitchFamily="34" charset="0"/>
            </a:endParaRPr>
          </a:p>
        </p:txBody>
      </p:sp>
      <p:sp>
        <p:nvSpPr>
          <p:cNvPr id="6" name="Text 3"/>
          <p:cNvSpPr/>
          <p:nvPr/>
        </p:nvSpPr>
        <p:spPr>
          <a:xfrm>
            <a:off x="1020604" y="5399127"/>
            <a:ext cx="3742730" cy="1451610"/>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Lato" pitchFamily="34" charset="-122"/>
                <a:cs typeface="Lato" pitchFamily="34" charset="-120"/>
              </a:rPr>
              <a:t>Har bir o‘quvchining qiziqishlarini hisobga olgan holda, ularga mos keladigan topshiriqlar va vazifalar berilishi kerak.</a:t>
            </a:r>
            <a:endParaRPr lang="en-US" sz="2400" dirty="0">
              <a:latin typeface="Arial Narrow" panose="020B0606020202030204" pitchFamily="34" charset="0"/>
            </a:endParaRPr>
          </a:p>
        </p:txBody>
      </p:sp>
      <p:sp>
        <p:nvSpPr>
          <p:cNvPr id="7" name="Shape 4"/>
          <p:cNvSpPr/>
          <p:nvPr/>
        </p:nvSpPr>
        <p:spPr>
          <a:xfrm>
            <a:off x="5216962" y="4859060"/>
            <a:ext cx="4196358" cy="2395657"/>
          </a:xfrm>
          <a:prstGeom prst="roundRect">
            <a:avLst>
              <a:gd name="adj" fmla="val 1420"/>
            </a:avLst>
          </a:prstGeom>
          <a:solidFill>
            <a:srgbClr val="E5DFD2"/>
          </a:solidFill>
          <a:ln/>
        </p:spPr>
      </p:sp>
      <p:sp>
        <p:nvSpPr>
          <p:cNvPr id="8" name="Text 5"/>
          <p:cNvSpPr/>
          <p:nvPr/>
        </p:nvSpPr>
        <p:spPr>
          <a:xfrm>
            <a:off x="5443776" y="4908709"/>
            <a:ext cx="2835235" cy="354330"/>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Lato Bold" pitchFamily="34" charset="-122"/>
                <a:cs typeface="Lato Bold" pitchFamily="34" charset="-120"/>
              </a:rPr>
              <a:t>Rag‘batlantirish</a:t>
            </a:r>
            <a:endParaRPr lang="en-US" sz="2400" dirty="0">
              <a:latin typeface="Arial Narrow" panose="020B0606020202030204" pitchFamily="34" charset="0"/>
            </a:endParaRPr>
          </a:p>
        </p:txBody>
      </p:sp>
      <p:sp>
        <p:nvSpPr>
          <p:cNvPr id="9" name="Text 6"/>
          <p:cNvSpPr/>
          <p:nvPr/>
        </p:nvSpPr>
        <p:spPr>
          <a:xfrm>
            <a:off x="5443776" y="5399127"/>
            <a:ext cx="3742730" cy="1451610"/>
          </a:xfrm>
          <a:prstGeom prst="rect">
            <a:avLst/>
          </a:prstGeom>
          <a:noFill/>
          <a:ln/>
        </p:spPr>
        <p:txBody>
          <a:bodyPr wrap="square" lIns="0" tIns="0" rIns="0" bIns="0" rtlCol="0" anchor="t"/>
          <a:lstStyle/>
          <a:p>
            <a:pPr marL="0" indent="0" algn="just">
              <a:buNone/>
            </a:pPr>
            <a:r>
              <a:rPr lang="en-US" sz="2400" dirty="0" err="1">
                <a:latin typeface="Arial Narrow" panose="020B0606020202030204" pitchFamily="34" charset="0"/>
                <a:ea typeface="Lato" pitchFamily="34" charset="-122"/>
                <a:cs typeface="Lato" pitchFamily="34" charset="-120"/>
              </a:rPr>
              <a:t>Iqtidorli</a:t>
            </a:r>
            <a:r>
              <a:rPr lang="en-US" sz="2400" dirty="0">
                <a:latin typeface="Arial Narrow" panose="020B0606020202030204" pitchFamily="34" charset="0"/>
                <a:ea typeface="Lato" pitchFamily="34" charset="-122"/>
                <a:cs typeface="Lato" pitchFamily="34" charset="-120"/>
              </a:rPr>
              <a:t> o‘quvchilarning muvaffaqiyatlarini e'tirof etish, ularni rag‘batlantirish va yangi g‘oyalarni yaratishga undash muhimdir.</a:t>
            </a:r>
            <a:endParaRPr lang="en-US" sz="2400" dirty="0">
              <a:latin typeface="Arial Narrow" panose="020B0606020202030204" pitchFamily="34" charset="0"/>
            </a:endParaRPr>
          </a:p>
        </p:txBody>
      </p:sp>
      <p:sp>
        <p:nvSpPr>
          <p:cNvPr id="10" name="Shape 7"/>
          <p:cNvSpPr/>
          <p:nvPr/>
        </p:nvSpPr>
        <p:spPr>
          <a:xfrm>
            <a:off x="9640133" y="4859060"/>
            <a:ext cx="4196358" cy="2395657"/>
          </a:xfrm>
          <a:prstGeom prst="roundRect">
            <a:avLst>
              <a:gd name="adj" fmla="val 1420"/>
            </a:avLst>
          </a:prstGeom>
          <a:solidFill>
            <a:srgbClr val="E5DFD2"/>
          </a:solidFill>
          <a:ln/>
        </p:spPr>
      </p:sp>
      <p:sp>
        <p:nvSpPr>
          <p:cNvPr id="11" name="Text 8"/>
          <p:cNvSpPr/>
          <p:nvPr/>
        </p:nvSpPr>
        <p:spPr>
          <a:xfrm>
            <a:off x="9866948" y="4908709"/>
            <a:ext cx="2835235" cy="354330"/>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Lato Bold" pitchFamily="34" charset="-122"/>
                <a:cs typeface="Lato Bold" pitchFamily="34" charset="-120"/>
              </a:rPr>
              <a:t>Qo‘llab-</a:t>
            </a:r>
            <a:r>
              <a:rPr lang="en-US" sz="2400" b="1" dirty="0" err="1">
                <a:latin typeface="Arial Narrow" panose="020B0606020202030204" pitchFamily="34" charset="0"/>
                <a:ea typeface="Lato Bold" pitchFamily="34" charset="-122"/>
                <a:cs typeface="Lato Bold" pitchFamily="34" charset="-120"/>
              </a:rPr>
              <a:t>quvvatlash</a:t>
            </a:r>
            <a:endParaRPr lang="en-US" sz="2400" dirty="0">
              <a:latin typeface="Arial Narrow" panose="020B0606020202030204" pitchFamily="34" charset="0"/>
            </a:endParaRPr>
          </a:p>
        </p:txBody>
      </p:sp>
      <p:sp>
        <p:nvSpPr>
          <p:cNvPr id="12" name="Text 9"/>
          <p:cNvSpPr/>
          <p:nvPr/>
        </p:nvSpPr>
        <p:spPr>
          <a:xfrm>
            <a:off x="9866948" y="5399127"/>
            <a:ext cx="3742730" cy="1451610"/>
          </a:xfrm>
          <a:prstGeom prst="rect">
            <a:avLst/>
          </a:prstGeom>
          <a:noFill/>
          <a:ln/>
        </p:spPr>
        <p:txBody>
          <a:bodyPr wrap="square" lIns="0" tIns="0" rIns="0" bIns="0" rtlCol="0" anchor="t"/>
          <a:lstStyle/>
          <a:p>
            <a:pPr marL="0" indent="0" algn="just">
              <a:buNone/>
            </a:pPr>
            <a:r>
              <a:rPr lang="en-US" sz="2400" dirty="0" err="1">
                <a:latin typeface="Arial Narrow" panose="020B0606020202030204" pitchFamily="34" charset="0"/>
                <a:ea typeface="Lato" pitchFamily="34" charset="-122"/>
                <a:cs typeface="Lato" pitchFamily="34" charset="-120"/>
              </a:rPr>
              <a:t>Iqtidorli</a:t>
            </a:r>
            <a:r>
              <a:rPr lang="en-US" sz="2400" dirty="0">
                <a:latin typeface="Arial Narrow" panose="020B0606020202030204" pitchFamily="34" charset="0"/>
                <a:ea typeface="Lato" pitchFamily="34" charset="-122"/>
                <a:cs typeface="Lato" pitchFamily="34" charset="-120"/>
              </a:rPr>
              <a:t> o‘quvchilarga o‘z qobiliyatlarini rivojlantirish uchun zarur bo‘lgan barcha sharoitlarni yaratib berish kerak.</a:t>
            </a:r>
            <a:endParaRPr lang="en-US" sz="2400" dirty="0">
              <a:latin typeface="Arial Narrow" panose="020B060602020203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2040969"/>
            <a:ext cx="6607254" cy="708779"/>
          </a:xfrm>
          <a:prstGeom prst="rect">
            <a:avLst/>
          </a:prstGeom>
          <a:noFill/>
          <a:ln/>
        </p:spPr>
        <p:txBody>
          <a:bodyPr wrap="none" lIns="0" tIns="0" rIns="0" bIns="0" rtlCol="0" anchor="t"/>
          <a:lstStyle/>
          <a:p>
            <a:pPr indent="0" algn="ctr">
              <a:lnSpc>
                <a:spcPts val="5550"/>
              </a:lnSpc>
              <a:buNone/>
            </a:pPr>
            <a:r>
              <a:rPr lang="en-US" sz="4114" b="1" dirty="0">
                <a:latin typeface="Arial Narrow" panose="020B0606020202030204" pitchFamily="34" charset="0"/>
              </a:rPr>
              <a:t>Chuqur bilim va </a:t>
            </a:r>
            <a:r>
              <a:rPr lang="en-US" sz="4114" b="1" dirty="0" err="1">
                <a:latin typeface="Arial Narrow" panose="020B0606020202030204" pitchFamily="34" charset="0"/>
              </a:rPr>
              <a:t>malakalar</a:t>
            </a:r>
            <a:endParaRPr lang="en-US" sz="4114" b="1" dirty="0">
              <a:latin typeface="Arial Narrow" panose="020B0606020202030204" pitchFamily="34" charset="0"/>
            </a:endParaRPr>
          </a:p>
        </p:txBody>
      </p:sp>
      <p:pic>
        <p:nvPicPr>
          <p:cNvPr id="4" name="Image 1" descr="preencoded.png"/>
          <p:cNvPicPr>
            <a:picLocks noChangeAspect="1"/>
          </p:cNvPicPr>
          <p:nvPr/>
        </p:nvPicPr>
        <p:blipFill>
          <a:blip r:embed="rId4"/>
          <a:stretch>
            <a:fillRect/>
          </a:stretch>
        </p:blipFill>
        <p:spPr>
          <a:xfrm>
            <a:off x="793790" y="3089910"/>
            <a:ext cx="566976" cy="566976"/>
          </a:xfrm>
          <a:prstGeom prst="rect">
            <a:avLst/>
          </a:prstGeom>
        </p:spPr>
      </p:pic>
      <p:sp>
        <p:nvSpPr>
          <p:cNvPr id="5" name="Text 1"/>
          <p:cNvSpPr/>
          <p:nvPr/>
        </p:nvSpPr>
        <p:spPr>
          <a:xfrm>
            <a:off x="793790" y="3883700"/>
            <a:ext cx="3193613" cy="354330"/>
          </a:xfrm>
          <a:prstGeom prst="rect">
            <a:avLst/>
          </a:prstGeom>
          <a:noFill/>
          <a:ln/>
        </p:spPr>
        <p:txBody>
          <a:bodyPr wrap="none" lIns="0" tIns="0" rIns="0" bIns="0" rtlCol="0" anchor="t"/>
          <a:lstStyle/>
          <a:p>
            <a:pPr marL="0" indent="0" algn="just">
              <a:buNone/>
            </a:pPr>
            <a:r>
              <a:rPr lang="en-US" sz="2400" b="1" dirty="0">
                <a:latin typeface="Arial Narrow" panose="020B0606020202030204" pitchFamily="34" charset="0"/>
                <a:ea typeface="Lato Bold" pitchFamily="34" charset="-122"/>
                <a:cs typeface="Lato Bold" pitchFamily="34" charset="-120"/>
              </a:rPr>
              <a:t>Oliy darajadagi masalalar</a:t>
            </a:r>
            <a:endParaRPr lang="en-US" sz="2400" dirty="0">
              <a:latin typeface="Arial Narrow" panose="020B0606020202030204" pitchFamily="34" charset="0"/>
            </a:endParaRPr>
          </a:p>
        </p:txBody>
      </p:sp>
      <p:sp>
        <p:nvSpPr>
          <p:cNvPr id="6" name="Text 2"/>
          <p:cNvSpPr/>
          <p:nvPr/>
        </p:nvSpPr>
        <p:spPr>
          <a:xfrm>
            <a:off x="793790" y="4374118"/>
            <a:ext cx="3608070" cy="1814513"/>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Lato" pitchFamily="34" charset="-122"/>
                <a:cs typeface="Lato" pitchFamily="34" charset="-120"/>
              </a:rPr>
              <a:t>o‘quvchilarga murakkab masalalarni hal qilish imkoniyatini yaratish, ularning analitik va muammolarni hal qilish qobiliyatlarini rivojlantirishga yordam beradi.</a:t>
            </a:r>
            <a:endParaRPr lang="en-US" sz="24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4742021" y="3089910"/>
            <a:ext cx="566976" cy="566976"/>
          </a:xfrm>
          <a:prstGeom prst="rect">
            <a:avLst/>
          </a:prstGeom>
        </p:spPr>
      </p:pic>
      <p:sp>
        <p:nvSpPr>
          <p:cNvPr id="8" name="Text 3"/>
          <p:cNvSpPr/>
          <p:nvPr/>
        </p:nvSpPr>
        <p:spPr>
          <a:xfrm>
            <a:off x="5025508" y="3883700"/>
            <a:ext cx="3608189" cy="708660"/>
          </a:xfrm>
          <a:prstGeom prst="rect">
            <a:avLst/>
          </a:prstGeom>
          <a:noFill/>
          <a:ln/>
        </p:spPr>
        <p:txBody>
          <a:bodyPr wrap="square" lIns="0" tIns="0" rIns="0" bIns="0" rtlCol="0" anchor="t"/>
          <a:lstStyle/>
          <a:p>
            <a:pPr marL="0" indent="0" algn="just">
              <a:buNone/>
            </a:pPr>
            <a:r>
              <a:rPr lang="en-US" sz="2400" b="1" dirty="0">
                <a:latin typeface="Arial Narrow" panose="020B0606020202030204" pitchFamily="34" charset="0"/>
                <a:ea typeface="Lato Bold" pitchFamily="34" charset="-122"/>
                <a:cs typeface="Lato Bold" pitchFamily="34" charset="-120"/>
              </a:rPr>
              <a:t>Qiziqarli labaratoriya tajribalari</a:t>
            </a:r>
            <a:endParaRPr lang="en-US" sz="2400" dirty="0">
              <a:latin typeface="Arial Narrow" panose="020B0606020202030204" pitchFamily="34" charset="0"/>
            </a:endParaRPr>
          </a:p>
        </p:txBody>
      </p:sp>
      <p:sp>
        <p:nvSpPr>
          <p:cNvPr id="9" name="Text 4"/>
          <p:cNvSpPr/>
          <p:nvPr/>
        </p:nvSpPr>
        <p:spPr>
          <a:xfrm>
            <a:off x="5025509" y="4635919"/>
            <a:ext cx="3608189" cy="1451610"/>
          </a:xfrm>
          <a:prstGeom prst="rect">
            <a:avLst/>
          </a:prstGeom>
          <a:noFill/>
          <a:ln/>
        </p:spPr>
        <p:txBody>
          <a:bodyPr wrap="square" lIns="0" tIns="0" rIns="0" bIns="0" rtlCol="0" anchor="t"/>
          <a:lstStyle/>
          <a:p>
            <a:pPr marL="0" indent="0" algn="just">
              <a:buNone/>
            </a:pPr>
            <a:r>
              <a:rPr lang="en-US" sz="2400" dirty="0">
                <a:latin typeface="Arial Narrow" panose="020B0606020202030204" pitchFamily="34" charset="0"/>
                <a:ea typeface="Lato" pitchFamily="34" charset="-122"/>
                <a:cs typeface="Lato" pitchFamily="34" charset="-120"/>
              </a:rPr>
              <a:t>o‘quvchilarga amaliy tajribalar orqali kimyoviy jarayonlarni o‘rganish imkoniyatini yaratish, ularning bilimlarini chuqurlashtiradi.</a:t>
            </a:r>
            <a:endParaRPr lang="en-US" sz="2400" dirty="0">
              <a:latin typeface="Arial Narrow" panose="020B060602020203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9144000" y="0"/>
            <a:ext cx="5486400" cy="8229600"/>
          </a:xfrm>
          <a:prstGeom prst="rect">
            <a:avLst/>
          </a:prstGeom>
        </p:spPr>
      </p:pic>
      <p:sp>
        <p:nvSpPr>
          <p:cNvPr id="3" name="Text 0"/>
          <p:cNvSpPr/>
          <p:nvPr/>
        </p:nvSpPr>
        <p:spPr>
          <a:xfrm>
            <a:off x="793790" y="1444109"/>
            <a:ext cx="5670590" cy="708779"/>
          </a:xfrm>
          <a:prstGeom prst="rect">
            <a:avLst/>
          </a:prstGeom>
          <a:noFill/>
          <a:ln/>
        </p:spPr>
        <p:txBody>
          <a:bodyPr wrap="none" lIns="0" tIns="0" rIns="0" bIns="0" rtlCol="0" anchor="t"/>
          <a:lstStyle/>
          <a:p>
            <a:pPr algn="ctr">
              <a:lnSpc>
                <a:spcPts val="5550"/>
              </a:lnSpc>
            </a:pPr>
            <a:r>
              <a:rPr lang="en-US" sz="4114" b="1" dirty="0" err="1">
                <a:latin typeface="Arial Narrow" panose="020B0606020202030204" pitchFamily="34" charset="0"/>
              </a:rPr>
              <a:t>Aqlli</a:t>
            </a:r>
            <a:r>
              <a:rPr lang="en-US" sz="4114" b="1" dirty="0">
                <a:latin typeface="Arial Narrow" panose="020B0606020202030204" pitchFamily="34" charset="0"/>
              </a:rPr>
              <a:t> </a:t>
            </a:r>
            <a:r>
              <a:rPr lang="en-US" sz="4114" b="1" dirty="0" err="1">
                <a:latin typeface="Arial Narrow" panose="020B0606020202030204" pitchFamily="34" charset="0"/>
              </a:rPr>
              <a:t>texnologiyalar</a:t>
            </a:r>
            <a:endParaRPr lang="en-US" sz="4114" b="1" dirty="0">
              <a:latin typeface="Arial Narrow" panose="020B0606020202030204" pitchFamily="34" charset="0"/>
            </a:endParaRPr>
          </a:p>
        </p:txBody>
      </p:sp>
      <p:sp>
        <p:nvSpPr>
          <p:cNvPr id="4" name="Shape 1"/>
          <p:cNvSpPr/>
          <p:nvPr/>
        </p:nvSpPr>
        <p:spPr>
          <a:xfrm>
            <a:off x="1118711" y="2493050"/>
            <a:ext cx="30480" cy="4292322"/>
          </a:xfrm>
          <a:prstGeom prst="roundRect">
            <a:avLst>
              <a:gd name="adj" fmla="val 111628"/>
            </a:avLst>
          </a:prstGeom>
          <a:solidFill>
            <a:srgbClr val="CBC5B8"/>
          </a:solidFill>
          <a:ln/>
        </p:spPr>
      </p:sp>
      <p:sp>
        <p:nvSpPr>
          <p:cNvPr id="5" name="Shape 2"/>
          <p:cNvSpPr/>
          <p:nvPr/>
        </p:nvSpPr>
        <p:spPr>
          <a:xfrm>
            <a:off x="1358622" y="2988112"/>
            <a:ext cx="793790" cy="30480"/>
          </a:xfrm>
          <a:prstGeom prst="roundRect">
            <a:avLst>
              <a:gd name="adj" fmla="val 111628"/>
            </a:avLst>
          </a:prstGeom>
          <a:solidFill>
            <a:srgbClr val="CBC5B8"/>
          </a:solidFill>
          <a:ln/>
        </p:spPr>
      </p:sp>
      <p:sp>
        <p:nvSpPr>
          <p:cNvPr id="6" name="Shape 3"/>
          <p:cNvSpPr/>
          <p:nvPr/>
        </p:nvSpPr>
        <p:spPr>
          <a:xfrm>
            <a:off x="878800" y="2748201"/>
            <a:ext cx="510302" cy="510302"/>
          </a:xfrm>
          <a:prstGeom prst="roundRect">
            <a:avLst>
              <a:gd name="adj" fmla="val 6667"/>
            </a:avLst>
          </a:prstGeom>
          <a:solidFill>
            <a:srgbClr val="E5DFD2"/>
          </a:solidFill>
          <a:ln/>
        </p:spPr>
      </p:sp>
      <p:sp>
        <p:nvSpPr>
          <p:cNvPr id="7" name="Text 4"/>
          <p:cNvSpPr/>
          <p:nvPr/>
        </p:nvSpPr>
        <p:spPr>
          <a:xfrm>
            <a:off x="1035248" y="2833211"/>
            <a:ext cx="197406" cy="340281"/>
          </a:xfrm>
          <a:prstGeom prst="rect">
            <a:avLst/>
          </a:prstGeom>
          <a:noFill/>
          <a:ln/>
        </p:spPr>
        <p:txBody>
          <a:bodyPr wrap="none" lIns="0" tIns="0" rIns="0" bIns="0" rtlCol="0" anchor="t"/>
          <a:lstStyle/>
          <a:p>
            <a:pPr marL="0" indent="0" algn="ctr">
              <a:lnSpc>
                <a:spcPts val="2650"/>
              </a:lnSpc>
              <a:buNone/>
            </a:pPr>
            <a:r>
              <a:rPr lang="en-US" sz="2650" b="1" dirty="0">
                <a:solidFill>
                  <a:srgbClr val="4A4A45"/>
                </a:solidFill>
                <a:latin typeface="Lato Bold" pitchFamily="34" charset="0"/>
                <a:ea typeface="Lato Bold" pitchFamily="34" charset="-122"/>
                <a:cs typeface="Lato Bold" pitchFamily="34" charset="-120"/>
              </a:rPr>
              <a:t>1</a:t>
            </a:r>
            <a:endParaRPr lang="en-US" sz="2650" dirty="0"/>
          </a:p>
        </p:txBody>
      </p:sp>
      <p:sp>
        <p:nvSpPr>
          <p:cNvPr id="8" name="Text 5"/>
          <p:cNvSpPr/>
          <p:nvPr/>
        </p:nvSpPr>
        <p:spPr>
          <a:xfrm>
            <a:off x="2381488" y="2719864"/>
            <a:ext cx="3120152" cy="354330"/>
          </a:xfrm>
          <a:prstGeom prst="rect">
            <a:avLst/>
          </a:prstGeom>
          <a:noFill/>
          <a:ln/>
        </p:spPr>
        <p:txBody>
          <a:bodyPr wrap="none" lIns="0" tIns="0" rIns="0" bIns="0" rtlCol="0" anchor="t"/>
          <a:lstStyle/>
          <a:p>
            <a:pPr>
              <a:lnSpc>
                <a:spcPts val="2750"/>
              </a:lnSpc>
            </a:pPr>
            <a:r>
              <a:rPr lang="en-US" sz="2400" b="1" dirty="0" err="1">
                <a:latin typeface="Arial Narrow" panose="020B0606020202030204" pitchFamily="34" charset="0"/>
                <a:ea typeface="Lato Bold" pitchFamily="34" charset="-122"/>
                <a:cs typeface="Lato Bold" pitchFamily="34" charset="-120"/>
              </a:rPr>
              <a:t>Elektron</a:t>
            </a:r>
            <a:r>
              <a:rPr lang="en-US" sz="2400" b="1" dirty="0">
                <a:latin typeface="Arial Narrow" panose="020B0606020202030204" pitchFamily="34" charset="0"/>
                <a:ea typeface="Lato Bold" pitchFamily="34" charset="-122"/>
                <a:cs typeface="Lato Bold" pitchFamily="34" charset="-120"/>
              </a:rPr>
              <a:t> </a:t>
            </a:r>
            <a:r>
              <a:rPr lang="en-US" sz="2400" b="1" dirty="0">
                <a:latin typeface="Arial Narrow" panose="020B0606020202030204" pitchFamily="34" charset="0"/>
                <a:ea typeface="Lato Bold" pitchFamily="34" charset="-122"/>
              </a:rPr>
              <a:t>ta’lim </a:t>
            </a:r>
            <a:r>
              <a:rPr lang="en-US" sz="2400" dirty="0">
                <a:latin typeface="Arial Narrow" panose="020B0606020202030204" pitchFamily="34" charset="0"/>
                <a:ea typeface="Lato Bold" pitchFamily="34" charset="-122"/>
              </a:rPr>
              <a:t> </a:t>
            </a:r>
            <a:r>
              <a:rPr lang="en-US" sz="2400" b="1" dirty="0" err="1">
                <a:latin typeface="Arial Narrow" panose="020B0606020202030204" pitchFamily="34" charset="0"/>
                <a:ea typeface="Lato Bold" pitchFamily="34" charset="-122"/>
              </a:rPr>
              <a:t>resurslari</a:t>
            </a:r>
            <a:endParaRPr lang="en-US" sz="2400" b="1" dirty="0">
              <a:latin typeface="Arial Narrow" panose="020B0606020202030204" pitchFamily="34" charset="0"/>
              <a:ea typeface="Lato Bold" pitchFamily="34" charset="-122"/>
            </a:endParaRPr>
          </a:p>
        </p:txBody>
      </p:sp>
      <p:sp>
        <p:nvSpPr>
          <p:cNvPr id="9" name="Text 6"/>
          <p:cNvSpPr/>
          <p:nvPr/>
        </p:nvSpPr>
        <p:spPr>
          <a:xfrm>
            <a:off x="2381488" y="3210282"/>
            <a:ext cx="5968722" cy="1088708"/>
          </a:xfrm>
          <a:prstGeom prst="rect">
            <a:avLst/>
          </a:prstGeom>
          <a:noFill/>
          <a:ln/>
        </p:spPr>
        <p:txBody>
          <a:bodyPr wrap="square" lIns="0" tIns="0" rIns="0" bIns="0" rtlCol="0" anchor="t"/>
          <a:lstStyle/>
          <a:p>
            <a:pPr marL="0" indent="0" algn="l">
              <a:lnSpc>
                <a:spcPts val="2850"/>
              </a:lnSpc>
              <a:buNone/>
            </a:pPr>
            <a:r>
              <a:rPr lang="en-US" sz="2400" dirty="0">
                <a:latin typeface="Arial Narrow" panose="020B0606020202030204" pitchFamily="34" charset="0"/>
                <a:ea typeface="Lato" pitchFamily="34" charset="-122"/>
                <a:cs typeface="Lato" pitchFamily="34" charset="-120"/>
              </a:rPr>
              <a:t>o‘quvchilarga </a:t>
            </a:r>
            <a:r>
              <a:rPr lang="en-US" sz="2400" dirty="0" err="1">
                <a:latin typeface="Arial Narrow" panose="020B0606020202030204" pitchFamily="34" charset="0"/>
                <a:ea typeface="Lato" pitchFamily="34" charset="-122"/>
                <a:cs typeface="Lato" pitchFamily="34" charset="-120"/>
              </a:rPr>
              <a:t>onlayn</a:t>
            </a:r>
            <a:r>
              <a:rPr lang="en-US" sz="2400" dirty="0">
                <a:latin typeface="Arial Narrow" panose="020B0606020202030204" pitchFamily="34" charset="0"/>
                <a:ea typeface="Lato" pitchFamily="34" charset="-122"/>
                <a:cs typeface="Lato" pitchFamily="34" charset="-120"/>
              </a:rPr>
              <a:t> ta’lim  resurslari, interaktiv darsliklar va </a:t>
            </a:r>
            <a:r>
              <a:rPr lang="en-US" sz="2400" dirty="0" err="1">
                <a:latin typeface="Arial Narrow" panose="020B0606020202030204" pitchFamily="34" charset="0"/>
                <a:ea typeface="Lato" pitchFamily="34" charset="-122"/>
                <a:cs typeface="Lato" pitchFamily="34" charset="-120"/>
              </a:rPr>
              <a:t>o‘yinlarga</a:t>
            </a:r>
            <a:r>
              <a:rPr lang="en-US" sz="2400" dirty="0">
                <a:latin typeface="Arial Narrow" panose="020B0606020202030204" pitchFamily="34" charset="0"/>
                <a:ea typeface="Lato" pitchFamily="34" charset="-122"/>
                <a:cs typeface="Lato" pitchFamily="34" charset="-120"/>
              </a:rPr>
              <a:t> kirish imkoniyatini berish, ularning qiziqishini oshiradi.</a:t>
            </a:r>
            <a:endParaRPr lang="en-US" sz="2400" dirty="0">
              <a:latin typeface="Arial Narrow" panose="020B0606020202030204" pitchFamily="34" charset="0"/>
            </a:endParaRPr>
          </a:p>
        </p:txBody>
      </p:sp>
      <p:sp>
        <p:nvSpPr>
          <p:cNvPr id="10" name="Shape 7"/>
          <p:cNvSpPr/>
          <p:nvPr/>
        </p:nvSpPr>
        <p:spPr>
          <a:xfrm>
            <a:off x="1358622" y="5247680"/>
            <a:ext cx="793790" cy="30480"/>
          </a:xfrm>
          <a:prstGeom prst="roundRect">
            <a:avLst>
              <a:gd name="adj" fmla="val 111628"/>
            </a:avLst>
          </a:prstGeom>
          <a:solidFill>
            <a:srgbClr val="CBC5B8"/>
          </a:solidFill>
          <a:ln/>
        </p:spPr>
      </p:sp>
      <p:sp>
        <p:nvSpPr>
          <p:cNvPr id="11" name="Shape 8"/>
          <p:cNvSpPr/>
          <p:nvPr/>
        </p:nvSpPr>
        <p:spPr>
          <a:xfrm>
            <a:off x="878800" y="5007769"/>
            <a:ext cx="510302" cy="510302"/>
          </a:xfrm>
          <a:prstGeom prst="roundRect">
            <a:avLst>
              <a:gd name="adj" fmla="val 6667"/>
            </a:avLst>
          </a:prstGeom>
          <a:solidFill>
            <a:srgbClr val="E5DFD2"/>
          </a:solidFill>
          <a:ln/>
        </p:spPr>
      </p:sp>
      <p:sp>
        <p:nvSpPr>
          <p:cNvPr id="12" name="Text 9"/>
          <p:cNvSpPr/>
          <p:nvPr/>
        </p:nvSpPr>
        <p:spPr>
          <a:xfrm>
            <a:off x="1035248" y="5092779"/>
            <a:ext cx="197406" cy="340281"/>
          </a:xfrm>
          <a:prstGeom prst="rect">
            <a:avLst/>
          </a:prstGeom>
          <a:noFill/>
          <a:ln/>
        </p:spPr>
        <p:txBody>
          <a:bodyPr wrap="none" lIns="0" tIns="0" rIns="0" bIns="0" rtlCol="0" anchor="t"/>
          <a:lstStyle/>
          <a:p>
            <a:pPr marL="0" indent="0" algn="ctr">
              <a:lnSpc>
                <a:spcPts val="2650"/>
              </a:lnSpc>
              <a:buNone/>
            </a:pPr>
            <a:r>
              <a:rPr lang="en-US" sz="2650" b="1" dirty="0">
                <a:solidFill>
                  <a:srgbClr val="4A4A45"/>
                </a:solidFill>
                <a:latin typeface="Lato Bold" pitchFamily="34" charset="0"/>
                <a:ea typeface="Lato Bold" pitchFamily="34" charset="-122"/>
                <a:cs typeface="Lato Bold" pitchFamily="34" charset="-120"/>
              </a:rPr>
              <a:t>2</a:t>
            </a:r>
            <a:endParaRPr lang="en-US" sz="2650" dirty="0"/>
          </a:p>
        </p:txBody>
      </p:sp>
      <p:sp>
        <p:nvSpPr>
          <p:cNvPr id="13" name="Text 10"/>
          <p:cNvSpPr/>
          <p:nvPr/>
        </p:nvSpPr>
        <p:spPr>
          <a:xfrm>
            <a:off x="2381488" y="4979432"/>
            <a:ext cx="3247192" cy="354330"/>
          </a:xfrm>
          <a:prstGeom prst="rect">
            <a:avLst/>
          </a:prstGeom>
          <a:noFill/>
          <a:ln/>
        </p:spPr>
        <p:txBody>
          <a:bodyPr wrap="none" lIns="0" tIns="0" rIns="0" bIns="0" rtlCol="0" anchor="t"/>
          <a:lstStyle/>
          <a:p>
            <a:pPr marL="0" indent="0" algn="l">
              <a:lnSpc>
                <a:spcPts val="2750"/>
              </a:lnSpc>
              <a:buNone/>
            </a:pPr>
            <a:r>
              <a:rPr lang="en-US" sz="2400" b="1" dirty="0">
                <a:latin typeface="Arial Narrow" panose="020B0606020202030204" pitchFamily="34" charset="0"/>
                <a:ea typeface="Lato Bold" pitchFamily="34" charset="-122"/>
                <a:cs typeface="Lato Bold" pitchFamily="34" charset="-120"/>
              </a:rPr>
              <a:t>Interaktiv simulyatsiyalar</a:t>
            </a:r>
            <a:endParaRPr lang="en-US" sz="2400" dirty="0">
              <a:latin typeface="Arial Narrow" panose="020B0606020202030204" pitchFamily="34" charset="0"/>
            </a:endParaRPr>
          </a:p>
        </p:txBody>
      </p:sp>
      <p:sp>
        <p:nvSpPr>
          <p:cNvPr id="14" name="Text 11"/>
          <p:cNvSpPr/>
          <p:nvPr/>
        </p:nvSpPr>
        <p:spPr>
          <a:xfrm>
            <a:off x="2381488" y="5469850"/>
            <a:ext cx="5968722" cy="1088708"/>
          </a:xfrm>
          <a:prstGeom prst="rect">
            <a:avLst/>
          </a:prstGeom>
          <a:noFill/>
          <a:ln/>
        </p:spPr>
        <p:txBody>
          <a:bodyPr wrap="square" lIns="0" tIns="0" rIns="0" bIns="0" rtlCol="0" anchor="t"/>
          <a:lstStyle/>
          <a:p>
            <a:pPr marL="0" indent="0" algn="l">
              <a:lnSpc>
                <a:spcPts val="2850"/>
              </a:lnSpc>
              <a:buNone/>
            </a:pPr>
            <a:r>
              <a:rPr lang="en-US" sz="2400" dirty="0">
                <a:latin typeface="Arial Narrow" panose="020B0606020202030204" pitchFamily="34" charset="0"/>
                <a:ea typeface="Lato" pitchFamily="34" charset="-122"/>
                <a:cs typeface="Lato" pitchFamily="34" charset="-120"/>
              </a:rPr>
              <a:t>Kimyoviy jarayonlarni tasvirlaydigan interaktiv simulyatsiyalar o‘quvchilarga mavhum tushunchalarni </a:t>
            </a:r>
            <a:r>
              <a:rPr lang="en-US" sz="2400" dirty="0" err="1">
                <a:latin typeface="Arial Narrow" panose="020B0606020202030204" pitchFamily="34" charset="0"/>
                <a:ea typeface="Lato" pitchFamily="34" charset="-122"/>
                <a:cs typeface="Lato" pitchFamily="34" charset="-120"/>
              </a:rPr>
              <a:t>osongina</a:t>
            </a:r>
            <a:r>
              <a:rPr lang="en-US" sz="2400" dirty="0">
                <a:latin typeface="Arial Narrow" panose="020B0606020202030204" pitchFamily="34" charset="0"/>
                <a:ea typeface="Lato" pitchFamily="34" charset="-122"/>
                <a:cs typeface="Lato" pitchFamily="34" charset="-120"/>
              </a:rPr>
              <a:t> o‘zlashtirishga yordam beradi.</a:t>
            </a:r>
            <a:endParaRPr lang="en-US" sz="2400" dirty="0">
              <a:latin typeface="Arial Narrow" panose="020B0606020202030204" pitchFamily="34" charset="0"/>
            </a:endParaRPr>
          </a:p>
        </p:txBody>
      </p:sp>
      <p:pic>
        <p:nvPicPr>
          <p:cNvPr id="15" name="Graphic 2">
            <a:extLst>
              <a:ext uri="{FF2B5EF4-FFF2-40B4-BE49-F238E27FC236}">
                <a16:creationId xmlns:a16="http://schemas.microsoft.com/office/drawing/2014/main" id="{502E9B7D-8CC2-40D8-9AB7-068F8090A64F}"/>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22535"/>
            <a:ext cx="14630400" cy="1103086"/>
          </a:xfrm>
          <a:prstGeom prst="rect">
            <a:avLst/>
          </a:prstGeom>
        </p:spPr>
      </p:pic>
      <p:pic>
        <p:nvPicPr>
          <p:cNvPr id="16" name="Рисунок 15">
            <a:extLst>
              <a:ext uri="{FF2B5EF4-FFF2-40B4-BE49-F238E27FC236}">
                <a16:creationId xmlns:a16="http://schemas.microsoft.com/office/drawing/2014/main" id="{C0D4A210-B681-458E-9EE7-D7870E79703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7" name="Рисунок 16">
            <a:extLst>
              <a:ext uri="{FF2B5EF4-FFF2-40B4-BE49-F238E27FC236}">
                <a16:creationId xmlns:a16="http://schemas.microsoft.com/office/drawing/2014/main" id="{EB709211-2E7F-4AD6-A8C3-421851E7AC66}"/>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3" name="Text 0"/>
          <p:cNvSpPr/>
          <p:nvPr/>
        </p:nvSpPr>
        <p:spPr>
          <a:xfrm>
            <a:off x="6203871" y="1082278"/>
            <a:ext cx="7572375" cy="640556"/>
          </a:xfrm>
          <a:prstGeom prst="rect">
            <a:avLst/>
          </a:prstGeom>
          <a:noFill/>
          <a:ln/>
        </p:spPr>
        <p:txBody>
          <a:bodyPr wrap="none" lIns="0" tIns="0" rIns="0" bIns="0" rtlCol="0" anchor="t"/>
          <a:lstStyle/>
          <a:p>
            <a:pPr indent="0" algn="ctr">
              <a:lnSpc>
                <a:spcPts val="5550"/>
              </a:lnSpc>
              <a:buNone/>
            </a:pPr>
            <a:r>
              <a:rPr lang="en-US" sz="4114" b="1" dirty="0">
                <a:latin typeface="Arial Narrow" panose="020B0606020202030204" pitchFamily="34" charset="0"/>
              </a:rPr>
              <a:t>Kelajakdagi </a:t>
            </a:r>
            <a:r>
              <a:rPr lang="en-US" sz="4114" b="1" dirty="0" err="1">
                <a:latin typeface="Arial Narrow" panose="020B0606020202030204" pitchFamily="34" charset="0"/>
              </a:rPr>
              <a:t>faoliyatga</a:t>
            </a:r>
            <a:r>
              <a:rPr lang="en-US" sz="4114" b="1" dirty="0">
                <a:latin typeface="Arial Narrow" panose="020B0606020202030204" pitchFamily="34" charset="0"/>
              </a:rPr>
              <a:t> tayyorlash</a:t>
            </a:r>
          </a:p>
        </p:txBody>
      </p:sp>
      <p:pic>
        <p:nvPicPr>
          <p:cNvPr id="4" name="Image 1" descr="preencoded.png"/>
          <p:cNvPicPr>
            <a:picLocks noChangeAspect="1"/>
          </p:cNvPicPr>
          <p:nvPr/>
        </p:nvPicPr>
        <p:blipFill>
          <a:blip r:embed="rId4"/>
          <a:stretch>
            <a:fillRect/>
          </a:stretch>
        </p:blipFill>
        <p:spPr>
          <a:xfrm>
            <a:off x="6203871" y="2030254"/>
            <a:ext cx="1024890" cy="1639967"/>
          </a:xfrm>
          <a:prstGeom prst="rect">
            <a:avLst/>
          </a:prstGeom>
        </p:spPr>
      </p:pic>
      <p:sp>
        <p:nvSpPr>
          <p:cNvPr id="5" name="Text 1"/>
          <p:cNvSpPr/>
          <p:nvPr/>
        </p:nvSpPr>
        <p:spPr>
          <a:xfrm>
            <a:off x="7536180" y="2235160"/>
            <a:ext cx="2562463" cy="320278"/>
          </a:xfrm>
          <a:prstGeom prst="rect">
            <a:avLst/>
          </a:prstGeom>
          <a:noFill/>
          <a:ln/>
        </p:spPr>
        <p:txBody>
          <a:bodyPr wrap="none" lIns="0" tIns="0" rIns="0" bIns="0" rtlCol="0" anchor="t"/>
          <a:lstStyle/>
          <a:p>
            <a:pPr marL="0" indent="0" algn="just">
              <a:buNone/>
            </a:pPr>
            <a:r>
              <a:rPr lang="en-US" sz="2800" b="1" dirty="0">
                <a:latin typeface="Arial Narrow" panose="020B0606020202030204" pitchFamily="34" charset="0"/>
                <a:ea typeface="Lato Bold" pitchFamily="34" charset="-122"/>
                <a:cs typeface="Lato Bold" pitchFamily="34" charset="-120"/>
              </a:rPr>
              <a:t>Loyihalar</a:t>
            </a:r>
            <a:endParaRPr lang="en-US" sz="2800" dirty="0">
              <a:latin typeface="Arial Narrow" panose="020B0606020202030204" pitchFamily="34" charset="0"/>
            </a:endParaRPr>
          </a:p>
        </p:txBody>
      </p:sp>
      <p:sp>
        <p:nvSpPr>
          <p:cNvPr id="6" name="Text 2"/>
          <p:cNvSpPr/>
          <p:nvPr/>
        </p:nvSpPr>
        <p:spPr>
          <a:xfrm>
            <a:off x="7536180" y="2678430"/>
            <a:ext cx="6376749" cy="656034"/>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Lato" pitchFamily="34" charset="-122"/>
                <a:cs typeface="Lato" pitchFamily="34" charset="-120"/>
              </a:rPr>
              <a:t>o‘quvchilarga mustaqil loyihalarni ishlab chiqish va amalga oshirish imkoniyatini berish, ularning ijodiy qobiliyatlarini rivojlantiradi.</a:t>
            </a:r>
            <a:endParaRPr lang="en-US" sz="2800" dirty="0">
              <a:latin typeface="Arial Narrow" panose="020B0606020202030204" pitchFamily="34" charset="0"/>
            </a:endParaRPr>
          </a:p>
        </p:txBody>
      </p:sp>
      <p:pic>
        <p:nvPicPr>
          <p:cNvPr id="7" name="Image 2" descr="preencoded.png"/>
          <p:cNvPicPr>
            <a:picLocks noChangeAspect="1"/>
          </p:cNvPicPr>
          <p:nvPr/>
        </p:nvPicPr>
        <p:blipFill>
          <a:blip r:embed="rId5"/>
          <a:stretch>
            <a:fillRect/>
          </a:stretch>
        </p:blipFill>
        <p:spPr>
          <a:xfrm>
            <a:off x="6203871" y="3670221"/>
            <a:ext cx="1024890" cy="1639967"/>
          </a:xfrm>
          <a:prstGeom prst="rect">
            <a:avLst/>
          </a:prstGeom>
        </p:spPr>
      </p:pic>
      <p:sp>
        <p:nvSpPr>
          <p:cNvPr id="8" name="Text 3"/>
          <p:cNvSpPr/>
          <p:nvPr/>
        </p:nvSpPr>
        <p:spPr>
          <a:xfrm>
            <a:off x="7536180" y="3875127"/>
            <a:ext cx="2885003" cy="320278"/>
          </a:xfrm>
          <a:prstGeom prst="rect">
            <a:avLst/>
          </a:prstGeom>
          <a:noFill/>
          <a:ln/>
        </p:spPr>
        <p:txBody>
          <a:bodyPr wrap="none" lIns="0" tIns="0" rIns="0" bIns="0" rtlCol="0" anchor="t"/>
          <a:lstStyle/>
          <a:p>
            <a:pPr marL="0" indent="0" algn="just">
              <a:buNone/>
            </a:pPr>
            <a:r>
              <a:rPr lang="en-US" sz="2800" b="1" dirty="0">
                <a:latin typeface="Arial Narrow" panose="020B0606020202030204" pitchFamily="34" charset="0"/>
                <a:ea typeface="Lato Bold" pitchFamily="34" charset="-122"/>
                <a:cs typeface="Lato Bold" pitchFamily="34" charset="-120"/>
              </a:rPr>
              <a:t>Tanlovlarda ishtirok etish</a:t>
            </a:r>
            <a:endParaRPr lang="en-US" sz="2800" dirty="0">
              <a:latin typeface="Arial Narrow" panose="020B0606020202030204" pitchFamily="34" charset="0"/>
            </a:endParaRPr>
          </a:p>
        </p:txBody>
      </p:sp>
      <p:sp>
        <p:nvSpPr>
          <p:cNvPr id="9" name="Text 4"/>
          <p:cNvSpPr/>
          <p:nvPr/>
        </p:nvSpPr>
        <p:spPr>
          <a:xfrm>
            <a:off x="7536180" y="4318397"/>
            <a:ext cx="6376749" cy="656034"/>
          </a:xfrm>
          <a:prstGeom prst="rect">
            <a:avLst/>
          </a:prstGeom>
          <a:noFill/>
          <a:ln/>
        </p:spPr>
        <p:txBody>
          <a:bodyPr wrap="square" lIns="0" tIns="0" rIns="0" bIns="0" rtlCol="0" anchor="t"/>
          <a:lstStyle/>
          <a:p>
            <a:pPr marL="0" indent="0" algn="just">
              <a:buNone/>
            </a:pPr>
            <a:r>
              <a:rPr lang="en-US" sz="2800" dirty="0">
                <a:latin typeface="Arial Narrow" panose="020B0606020202030204" pitchFamily="34" charset="0"/>
                <a:ea typeface="Lato" pitchFamily="34" charset="-122"/>
                <a:cs typeface="Lato" pitchFamily="34" charset="-120"/>
              </a:rPr>
              <a:t>o‘quvchilarni ilmiy tadqiqotlar, ixtirolar va fan sohasidagi tanlovlarda ishtirok </a:t>
            </a:r>
            <a:r>
              <a:rPr lang="en-US" sz="2800" dirty="0" err="1">
                <a:latin typeface="Arial Narrow" panose="020B0606020202030204" pitchFamily="34" charset="0"/>
                <a:ea typeface="Lato" pitchFamily="34" charset="-122"/>
                <a:cs typeface="Lato" pitchFamily="34" charset="-120"/>
              </a:rPr>
              <a:t>etishga</a:t>
            </a:r>
            <a:r>
              <a:rPr lang="en-US" sz="2800" dirty="0">
                <a:latin typeface="Arial Narrow" panose="020B0606020202030204" pitchFamily="34" charset="0"/>
                <a:ea typeface="Lato" pitchFamily="34" charset="-122"/>
                <a:cs typeface="Lato" pitchFamily="34" charset="-120"/>
              </a:rPr>
              <a:t> rag‘batlantirish, ularning ishtiyoqini oshiradi.</a:t>
            </a:r>
            <a:endParaRPr lang="en-US" sz="2800" dirty="0">
              <a:latin typeface="Arial Narrow" panose="020B0606020202030204" pitchFamily="34" charset="0"/>
            </a:endParaRPr>
          </a:p>
        </p:txBody>
      </p:sp>
      <p:pic>
        <p:nvPicPr>
          <p:cNvPr id="10" name="Image 3" descr="preencoded.png"/>
          <p:cNvPicPr>
            <a:picLocks noChangeAspect="1"/>
          </p:cNvPicPr>
          <p:nvPr/>
        </p:nvPicPr>
        <p:blipFill>
          <a:blip r:embed="rId6"/>
          <a:stretch>
            <a:fillRect/>
          </a:stretch>
        </p:blipFill>
        <p:spPr>
          <a:xfrm>
            <a:off x="6203871" y="5310188"/>
            <a:ext cx="1024890" cy="1837134"/>
          </a:xfrm>
          <a:prstGeom prst="rect">
            <a:avLst/>
          </a:prstGeom>
        </p:spPr>
      </p:pic>
      <p:sp>
        <p:nvSpPr>
          <p:cNvPr id="11" name="Text 5"/>
          <p:cNvSpPr/>
          <p:nvPr/>
        </p:nvSpPr>
        <p:spPr>
          <a:xfrm>
            <a:off x="7536180" y="5515094"/>
            <a:ext cx="4463177" cy="320278"/>
          </a:xfrm>
          <a:prstGeom prst="rect">
            <a:avLst/>
          </a:prstGeom>
          <a:noFill/>
          <a:ln/>
        </p:spPr>
        <p:txBody>
          <a:bodyPr wrap="none" lIns="0" tIns="0" rIns="0" bIns="0" rtlCol="0" anchor="t"/>
          <a:lstStyle/>
          <a:p>
            <a:pPr marL="0" indent="0" algn="just">
              <a:buNone/>
            </a:pPr>
            <a:r>
              <a:rPr lang="en-US" sz="2800" b="1" dirty="0" err="1">
                <a:latin typeface="Arial Narrow" panose="020B0606020202030204" pitchFamily="34" charset="0"/>
                <a:ea typeface="Lato Bold" pitchFamily="34" charset="-122"/>
                <a:cs typeface="Lato Bold" pitchFamily="34" charset="-120"/>
              </a:rPr>
              <a:t>Yetakchilik</a:t>
            </a:r>
            <a:r>
              <a:rPr lang="en-US" sz="2800" b="1" dirty="0">
                <a:latin typeface="Arial Narrow" panose="020B0606020202030204" pitchFamily="34" charset="0"/>
                <a:ea typeface="Lato Bold" pitchFamily="34" charset="-122"/>
                <a:cs typeface="Lato Bold" pitchFamily="34" charset="-120"/>
              </a:rPr>
              <a:t> ko‘nikmalarini rivojlantirish</a:t>
            </a:r>
            <a:endParaRPr lang="en-US" sz="2800" dirty="0">
              <a:latin typeface="Arial Narrow" panose="020B0606020202030204" pitchFamily="34" charset="0"/>
            </a:endParaRPr>
          </a:p>
        </p:txBody>
      </p:sp>
      <p:sp>
        <p:nvSpPr>
          <p:cNvPr id="12" name="Text 6"/>
          <p:cNvSpPr/>
          <p:nvPr/>
        </p:nvSpPr>
        <p:spPr>
          <a:xfrm>
            <a:off x="7536180" y="5958364"/>
            <a:ext cx="6376749" cy="984052"/>
          </a:xfrm>
          <a:prstGeom prst="rect">
            <a:avLst/>
          </a:prstGeom>
          <a:noFill/>
          <a:ln/>
        </p:spPr>
        <p:txBody>
          <a:bodyPr wrap="square" lIns="0" tIns="0" rIns="0" bIns="0" rtlCol="0" anchor="t"/>
          <a:lstStyle/>
          <a:p>
            <a:pPr algn="just"/>
            <a:r>
              <a:rPr lang="en-US" sz="2800" dirty="0">
                <a:latin typeface="Arial Narrow" panose="020B0606020202030204" pitchFamily="34" charset="0"/>
                <a:ea typeface="Lato" pitchFamily="34" charset="-122"/>
                <a:cs typeface="Lato" pitchFamily="34" charset="-120"/>
              </a:rPr>
              <a:t>o‘quvchilarga jamoada ishlash, muloqot qilish va mas</a:t>
            </a:r>
            <a:r>
              <a:rPr lang="uz-Cyrl-UZ" sz="2800" dirty="0">
                <a:latin typeface="Arial Narrow" panose="020B0606020202030204" pitchFamily="34" charset="0"/>
                <a:cs typeface="Lato" pitchFamily="34" charset="-120"/>
              </a:rPr>
              <a:t>’</a:t>
            </a:r>
            <a:r>
              <a:rPr lang="en-US" sz="2800" dirty="0" err="1">
                <a:latin typeface="Arial Narrow" panose="020B0606020202030204" pitchFamily="34" charset="0"/>
                <a:cs typeface="Lato" pitchFamily="34" charset="-120"/>
              </a:rPr>
              <a:t>uliyatni</a:t>
            </a:r>
            <a:r>
              <a:rPr lang="en-US" sz="2800" dirty="0">
                <a:latin typeface="Arial Narrow" panose="020B0606020202030204" pitchFamily="34" charset="0"/>
                <a:cs typeface="Lato" pitchFamily="34" charset="-120"/>
              </a:rPr>
              <a:t> </a:t>
            </a:r>
            <a:r>
              <a:rPr lang="en-US" sz="2800" dirty="0">
                <a:latin typeface="Arial Narrow" panose="020B0606020202030204" pitchFamily="34" charset="0"/>
                <a:ea typeface="Lato" pitchFamily="34" charset="-122"/>
                <a:cs typeface="Lato" pitchFamily="34" charset="-120"/>
              </a:rPr>
              <a:t>o‘z zimmasiga olish kabi </a:t>
            </a:r>
            <a:r>
              <a:rPr lang="en-US" sz="2800" dirty="0" err="1">
                <a:latin typeface="Arial Narrow" panose="020B0606020202030204" pitchFamily="34" charset="0"/>
                <a:ea typeface="Lato" pitchFamily="34" charset="-122"/>
                <a:cs typeface="Lato" pitchFamily="34" charset="-120"/>
              </a:rPr>
              <a:t>yetakchilik</a:t>
            </a:r>
            <a:r>
              <a:rPr lang="en-US" sz="2800" dirty="0">
                <a:latin typeface="Arial Narrow" panose="020B0606020202030204" pitchFamily="34" charset="0"/>
                <a:ea typeface="Lato" pitchFamily="34" charset="-122"/>
                <a:cs typeface="Lato" pitchFamily="34" charset="-120"/>
              </a:rPr>
              <a:t> ko‘nikmalarini rivojlantirish imkoniyatini berish kerak.</a:t>
            </a:r>
            <a:endParaRPr lang="en-US" sz="2800" dirty="0">
              <a:latin typeface="Arial Narrow" panose="020B060602020203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reeform 3"/>
          <p:cNvSpPr/>
          <p:nvPr/>
        </p:nvSpPr>
        <p:spPr>
          <a:xfrm>
            <a:off x="3030809" y="2012709"/>
            <a:ext cx="8480219" cy="4716793"/>
          </a:xfrm>
          <a:custGeom>
            <a:avLst/>
            <a:gdLst/>
            <a:ahLst/>
            <a:cxnLst/>
            <a:rect l="l" t="t" r="r" b="b"/>
            <a:pathLst>
              <a:path w="10600274" h="5895991">
                <a:moveTo>
                  <a:pt x="0" y="0"/>
                </a:moveTo>
                <a:lnTo>
                  <a:pt x="10600274" y="0"/>
                </a:lnTo>
                <a:lnTo>
                  <a:pt x="10600274" y="5895991"/>
                </a:lnTo>
                <a:lnTo>
                  <a:pt x="0" y="5895991"/>
                </a:lnTo>
                <a:lnTo>
                  <a:pt x="0" y="0"/>
                </a:lnTo>
                <a:close/>
              </a:path>
            </a:pathLst>
          </a:custGeom>
          <a:blipFill>
            <a:blip r:embed="rId2">
              <a:extLst>
                <a:ext uri="{96DAC541-7B7A-43D3-8B79-37D633B846F1}">
                  <asvg:svgBlip xmlns:asvg="http://schemas.microsoft.com/office/drawing/2016/SVG/main" r:embed="rId3"/>
                </a:ext>
              </a:extLst>
            </a:blip>
            <a:stretch>
              <a:fillRect l="-3919" r="-16867" b="-117161"/>
            </a:stretch>
          </a:blipFill>
        </p:spPr>
      </p:sp>
      <p:sp>
        <p:nvSpPr>
          <p:cNvPr id="4" name="TextBox 4"/>
          <p:cNvSpPr txBox="1"/>
          <p:nvPr/>
        </p:nvSpPr>
        <p:spPr>
          <a:xfrm>
            <a:off x="870857" y="2158570"/>
            <a:ext cx="12845143" cy="4739759"/>
          </a:xfrm>
          <a:prstGeom prst="rect">
            <a:avLst/>
          </a:prstGeom>
        </p:spPr>
        <p:txBody>
          <a:bodyPr wrap="square" lIns="0" tIns="0" rIns="0" bIns="0" rtlCol="0" anchor="t">
            <a:spAutoFit/>
          </a:bodyPr>
          <a:lstStyle/>
          <a:p>
            <a:pPr algn="just"/>
            <a:r>
              <a:rPr lang="uz-Cyrl-UZ" sz="2800" b="1" dirty="0">
                <a:latin typeface="Arial Narrow" panose="020B0606020202030204" pitchFamily="34" charset="0"/>
              </a:rPr>
              <a:t>1-guruh uchun topshiriq. Qiyinchiliklarni tahlil qilish. </a:t>
            </a:r>
            <a:r>
              <a:rPr lang="uz-Cyrl-UZ" sz="2800" dirty="0">
                <a:latin typeface="Arial Narrow" panose="020B0606020202030204" pitchFamily="34" charset="0"/>
              </a:rPr>
              <a:t>Sinfdagi 3 nafar o‘quvchini tanlab, ularning kimyo fanidagi qiyinchiliklarini aniqlang va sabablarini tahlil qiling.</a:t>
            </a:r>
            <a:r>
              <a:rPr lang="uz-Cyrl-UZ" sz="2800" b="1" dirty="0">
                <a:latin typeface="Arial Narrow" panose="020B0606020202030204" pitchFamily="34" charset="0"/>
              </a:rPr>
              <a:t> </a:t>
            </a:r>
            <a:r>
              <a:rPr lang="uz-Cyrl-UZ" sz="2800" dirty="0">
                <a:latin typeface="Arial Narrow" panose="020B0606020202030204" pitchFamily="34" charset="0"/>
              </a:rPr>
              <a:t>Bu o‘quvchilar uchun qanday yordam ko‘rsatish strategiyalarini ishlab chiqish mumkinligini yozing.</a:t>
            </a:r>
            <a:endParaRPr lang="ru-RU" sz="2800" dirty="0">
              <a:latin typeface="Arial Narrow" panose="020B0606020202030204" pitchFamily="34" charset="0"/>
            </a:endParaRPr>
          </a:p>
          <a:p>
            <a:pPr algn="just"/>
            <a:r>
              <a:rPr lang="uz-Cyrl-UZ" sz="2800" b="1" dirty="0">
                <a:latin typeface="Arial Narrow" panose="020B0606020202030204" pitchFamily="34" charset="0"/>
              </a:rPr>
              <a:t> 2-guruh uchun topshiriq. Yordam strategiyasini ishlab chiqish</a:t>
            </a:r>
            <a:r>
              <a:rPr lang="en-US" sz="2800" b="1" dirty="0">
                <a:latin typeface="Arial Narrow" panose="020B0606020202030204" pitchFamily="34" charset="0"/>
              </a:rPr>
              <a:t>.</a:t>
            </a:r>
            <a:r>
              <a:rPr lang="uz-Cyrl-UZ" sz="2800" dirty="0">
                <a:latin typeface="Arial Narrow" panose="020B0606020202030204" pitchFamily="34" charset="0"/>
              </a:rPr>
              <a:t> Biror murakkab mavzu bo‘yicha o‘quvchilarga moslashtirilgan o‘qitish usulini ishlab chiqing. Masalan, “Kimyoviy tenglamalarni </a:t>
            </a:r>
            <a:r>
              <a:rPr lang="en-US" sz="2800" dirty="0" err="1">
                <a:latin typeface="Arial Narrow" panose="020B0606020202030204" pitchFamily="34" charset="0"/>
              </a:rPr>
              <a:t>tenglashtirish</a:t>
            </a:r>
            <a:r>
              <a:rPr lang="uz-Cyrl-UZ" sz="2800" dirty="0">
                <a:latin typeface="Arial Narrow" panose="020B0606020202030204" pitchFamily="34" charset="0"/>
              </a:rPr>
              <a:t>” mavzusida amaliy mashg‘ulot uchun tavsiyanoma tayyorlang.</a:t>
            </a:r>
            <a:endParaRPr lang="ru-RU" sz="2800" dirty="0">
              <a:latin typeface="Arial Narrow" panose="020B0606020202030204" pitchFamily="34" charset="0"/>
            </a:endParaRPr>
          </a:p>
          <a:p>
            <a:pPr algn="just"/>
            <a:r>
              <a:rPr lang="uz-Cyrl-UZ" sz="2800" b="1" dirty="0">
                <a:latin typeface="Arial Narrow" panose="020B0606020202030204" pitchFamily="34" charset="0"/>
              </a:rPr>
              <a:t>3-guruh uchun topshiriq. Interfaol usullardan foydalanish. </a:t>
            </a:r>
            <a:r>
              <a:rPr lang="uz-Cyrl-UZ" sz="2800" dirty="0">
                <a:latin typeface="Arial Narrow" panose="020B0606020202030204" pitchFamily="34" charset="0"/>
              </a:rPr>
              <a:t>O‘quvchilarning qiyinchiliklarini yengish uchun interfaol o‘yin yoki savol-javob topshirig‘ini ishlab chiqing va uni sinfda sinab ko‘rish rejasini tuzing.</a:t>
            </a:r>
            <a:endParaRPr lang="ru-RU" sz="2800" dirty="0">
              <a:latin typeface="Arial Narrow" panose="020B0606020202030204" pitchFamily="34" charset="0"/>
            </a:endParaRPr>
          </a:p>
          <a:p>
            <a:pPr algn="just"/>
            <a:r>
              <a:rPr lang="uz-Cyrl-UZ" sz="2800" b="1" dirty="0">
                <a:latin typeface="Arial Narrow" panose="020B0606020202030204" pitchFamily="34" charset="0"/>
              </a:rPr>
              <a:t> 4-guruh uchun topshiriq. </a:t>
            </a:r>
            <a:r>
              <a:rPr lang="en-US" sz="2800" dirty="0">
                <a:latin typeface="Arial Narrow" panose="020B0606020202030204" pitchFamily="34" charset="0"/>
              </a:rPr>
              <a:t>Q</a:t>
            </a:r>
            <a:r>
              <a:rPr lang="uz-Cyrl-UZ" sz="2800" dirty="0">
                <a:latin typeface="Arial Narrow" panose="020B0606020202030204" pitchFamily="34" charset="0"/>
              </a:rPr>
              <a:t>iyinchiliklarga duch kelgan o‘quvchilar uchun moslashtirilgan o‘quv rejasi yarating va uni taqdimot shaklida himoya qiling.</a:t>
            </a:r>
            <a:r>
              <a:rPr lang="uz-Cyrl-UZ" sz="2800" b="1" dirty="0">
                <a:latin typeface="Arial Narrow" panose="020B0606020202030204" pitchFamily="34" charset="0"/>
              </a:rPr>
              <a:t> </a:t>
            </a:r>
            <a:endParaRPr lang="ru-RU" sz="2800" dirty="0">
              <a:latin typeface="Arial Narrow" panose="020B0606020202030204" pitchFamily="34" charset="0"/>
            </a:endParaRPr>
          </a:p>
        </p:txBody>
      </p:sp>
      <p:pic>
        <p:nvPicPr>
          <p:cNvPr id="8" name="Graphic 2">
            <a:extLst>
              <a:ext uri="{FF2B5EF4-FFF2-40B4-BE49-F238E27FC236}">
                <a16:creationId xmlns:a16="http://schemas.microsoft.com/office/drawing/2014/main" id="{A390B79F-1B79-41E6-B11D-3456A8FF370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0" y="-65314"/>
            <a:ext cx="14630400" cy="1103086"/>
          </a:xfrm>
          <a:prstGeom prst="rect">
            <a:avLst/>
          </a:prstGeom>
        </p:spPr>
      </p:pic>
      <p:pic>
        <p:nvPicPr>
          <p:cNvPr id="9" name="Рисунок 8">
            <a:extLst>
              <a:ext uri="{FF2B5EF4-FFF2-40B4-BE49-F238E27FC236}">
                <a16:creationId xmlns:a16="http://schemas.microsoft.com/office/drawing/2014/main" id="{325D0F02-6E97-47EC-BF01-C5C13B08DD8F}"/>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 name="Рисунок 9">
            <a:extLst>
              <a:ext uri="{FF2B5EF4-FFF2-40B4-BE49-F238E27FC236}">
                <a16:creationId xmlns:a16="http://schemas.microsoft.com/office/drawing/2014/main" id="{5BD2A942-A04A-4978-BECF-7E6BFE1135C5}"/>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Объект 1"/>
          <p:cNvGraphicFramePr>
            <a:graphicFrameLocks noGrp="1"/>
          </p:cNvGraphicFramePr>
          <p:nvPr>
            <p:ph idx="4294967295"/>
            <p:extLst/>
          </p:nvPr>
        </p:nvGraphicFramePr>
        <p:xfrm>
          <a:off x="2410200" y="2732246"/>
          <a:ext cx="9464040" cy="1213104"/>
        </p:xfrm>
        <a:graphic>
          <a:graphicData uri="http://schemas.openxmlformats.org/drawingml/2006/table">
            <a:tbl>
              <a:tblPr firstRow="1" bandRow="1">
                <a:tableStyleId>{5C22544A-7EE6-4342-B048-85BDC9FD1C3A}</a:tableStyleId>
              </a:tblPr>
              <a:tblGrid>
                <a:gridCol w="3154680">
                  <a:extLst>
                    <a:ext uri="{9D8B030D-6E8A-4147-A177-3AD203B41FA5}">
                      <a16:colId xmlns:a16="http://schemas.microsoft.com/office/drawing/2014/main" val="20000"/>
                    </a:ext>
                  </a:extLst>
                </a:gridCol>
                <a:gridCol w="3154680">
                  <a:extLst>
                    <a:ext uri="{9D8B030D-6E8A-4147-A177-3AD203B41FA5}">
                      <a16:colId xmlns:a16="http://schemas.microsoft.com/office/drawing/2014/main" val="20001"/>
                    </a:ext>
                  </a:extLst>
                </a:gridCol>
                <a:gridCol w="3154680">
                  <a:extLst>
                    <a:ext uri="{9D8B030D-6E8A-4147-A177-3AD203B41FA5}">
                      <a16:colId xmlns:a16="http://schemas.microsoft.com/office/drawing/2014/main" val="20002"/>
                    </a:ext>
                  </a:extLst>
                </a:gridCol>
              </a:tblGrid>
              <a:tr h="768096">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uz-Latn-UZ" sz="4300" dirty="0">
                          <a:solidFill>
                            <a:schemeClr val="tx1"/>
                          </a:solidFill>
                          <a:latin typeface="Arial Narrow" pitchFamily="34" charset="0"/>
                        </a:rPr>
                        <a:t>“qiziqarli”</a:t>
                      </a:r>
                      <a:endParaRPr lang="ru-RU" sz="4300" dirty="0">
                        <a:solidFill>
                          <a:schemeClr val="tx1"/>
                        </a:solidFill>
                        <a:latin typeface="Arial Narrow" pitchFamily="34" charset="0"/>
                      </a:endParaRPr>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445008">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endParaRPr lang="ru-RU" sz="2200" dirty="0"/>
                    </a:p>
                  </a:txBody>
                  <a:tcPr marL="109728" marR="109728" marT="54864" marB="54864">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
        <p:nvSpPr>
          <p:cNvPr id="74756" name="Text Box 4"/>
          <p:cNvSpPr txBox="1">
            <a:spLocks noChangeArrowheads="1"/>
          </p:cNvSpPr>
          <p:nvPr/>
        </p:nvSpPr>
        <p:spPr bwMode="auto">
          <a:xfrm>
            <a:off x="2410200" y="1225619"/>
            <a:ext cx="10195560" cy="904863"/>
          </a:xfrm>
          <a:prstGeom prst="rect">
            <a:avLst/>
          </a:prstGeom>
          <a:noFill/>
          <a:ln w="9525">
            <a:noFill/>
            <a:miter lim="800000"/>
            <a:headEnd/>
            <a:tailEnd/>
          </a:ln>
          <a:effectLst/>
        </p:spPr>
        <p:txBody>
          <a:bodyPr>
            <a:spAutoFit/>
          </a:bodyPr>
          <a:lstStyle/>
          <a:p>
            <a:pPr algn="ctr">
              <a:spcBef>
                <a:spcPct val="50000"/>
              </a:spcBef>
            </a:pPr>
            <a:r>
              <a:rPr lang="en-BZ" sz="5280" b="1" dirty="0">
                <a:solidFill>
                  <a:srgbClr val="000099"/>
                </a:solidFill>
                <a:latin typeface="Arial Narrow" pitchFamily="34" charset="0"/>
              </a:rPr>
              <a:t>“</a:t>
            </a:r>
            <a:r>
              <a:rPr lang="uz-Latn-UZ" sz="5280" b="1" dirty="0">
                <a:solidFill>
                  <a:srgbClr val="000099"/>
                </a:solidFill>
                <a:latin typeface="Arial Narrow" pitchFamily="34" charset="0"/>
              </a:rPr>
              <a:t>Plyus, minus, </a:t>
            </a:r>
            <a:r>
              <a:rPr lang="en-BZ" sz="5280" b="1" dirty="0">
                <a:solidFill>
                  <a:srgbClr val="000099"/>
                </a:solidFill>
                <a:latin typeface="Arial Narrow" pitchFamily="34" charset="0"/>
              </a:rPr>
              <a:t>qiziqarli</a:t>
            </a:r>
            <a:r>
              <a:rPr lang="uz-Latn-UZ" sz="5280" b="1" dirty="0">
                <a:solidFill>
                  <a:srgbClr val="000099"/>
                </a:solidFill>
                <a:latin typeface="Arial Narrow" pitchFamily="34" charset="0"/>
              </a:rPr>
              <a:t>”</a:t>
            </a:r>
            <a:endParaRPr lang="ru-RU" sz="5280" b="1" dirty="0">
              <a:solidFill>
                <a:srgbClr val="000099"/>
              </a:solidFill>
              <a:latin typeface="Arial Narrow" pitchFamily="34" charset="0"/>
            </a:endParaRPr>
          </a:p>
        </p:txBody>
      </p:sp>
      <p:pic>
        <p:nvPicPr>
          <p:cNvPr id="5" name="Picture 4" descr="ALGORÄ°TMA ile ilgili gÃ¶rsel sonucu"/>
          <p:cNvPicPr/>
          <p:nvPr/>
        </p:nvPicPr>
        <p:blipFill>
          <a:blip r:embed="rId2"/>
          <a:srcRect b="7318"/>
          <a:stretch>
            <a:fillRect/>
          </a:stretch>
        </p:blipFill>
        <p:spPr bwMode="auto">
          <a:xfrm>
            <a:off x="7055971" y="4374029"/>
            <a:ext cx="4119686" cy="2393239"/>
          </a:xfrm>
          <a:prstGeom prst="rect">
            <a:avLst/>
          </a:prstGeom>
          <a:noFill/>
          <a:ln w="9525">
            <a:noFill/>
            <a:miter lim="800000"/>
            <a:headEnd/>
            <a:tailEnd/>
          </a:ln>
        </p:spPr>
      </p:pic>
      <p:pic>
        <p:nvPicPr>
          <p:cNvPr id="6" name="Graphic 2">
            <a:extLst>
              <a:ext uri="{FF2B5EF4-FFF2-40B4-BE49-F238E27FC236}">
                <a16:creationId xmlns:a16="http://schemas.microsoft.com/office/drawing/2014/main" id="{650D20AA-D58D-4C9F-9DCB-B1FA7BD17F10}"/>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0" y="-65314"/>
            <a:ext cx="14630400" cy="1103086"/>
          </a:xfrm>
          <a:prstGeom prst="rect">
            <a:avLst/>
          </a:prstGeom>
        </p:spPr>
      </p:pic>
      <p:pic>
        <p:nvPicPr>
          <p:cNvPr id="7" name="Рисунок 6">
            <a:extLst>
              <a:ext uri="{FF2B5EF4-FFF2-40B4-BE49-F238E27FC236}">
                <a16:creationId xmlns:a16="http://schemas.microsoft.com/office/drawing/2014/main" id="{A6AD6C35-6423-49F2-BD92-7B0C1BF1A1E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8" name="Рисунок 7">
            <a:extLst>
              <a:ext uri="{FF2B5EF4-FFF2-40B4-BE49-F238E27FC236}">
                <a16:creationId xmlns:a16="http://schemas.microsoft.com/office/drawing/2014/main" id="{06C3F147-F482-4E57-8778-4FE6DEBC19C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2534234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Freeform 3"/>
          <p:cNvSpPr/>
          <p:nvPr/>
        </p:nvSpPr>
        <p:spPr>
          <a:xfrm>
            <a:off x="3030809" y="2012709"/>
            <a:ext cx="8480219" cy="4716793"/>
          </a:xfrm>
          <a:custGeom>
            <a:avLst/>
            <a:gdLst/>
            <a:ahLst/>
            <a:cxnLst/>
            <a:rect l="l" t="t" r="r" b="b"/>
            <a:pathLst>
              <a:path w="10600274" h="5895991">
                <a:moveTo>
                  <a:pt x="0" y="0"/>
                </a:moveTo>
                <a:lnTo>
                  <a:pt x="10600274" y="0"/>
                </a:lnTo>
                <a:lnTo>
                  <a:pt x="10600274" y="5895991"/>
                </a:lnTo>
                <a:lnTo>
                  <a:pt x="0" y="5895991"/>
                </a:lnTo>
                <a:lnTo>
                  <a:pt x="0" y="0"/>
                </a:lnTo>
                <a:close/>
              </a:path>
            </a:pathLst>
          </a:custGeom>
          <a:blipFill>
            <a:blip r:embed="rId2">
              <a:extLst>
                <a:ext uri="{96DAC541-7B7A-43D3-8B79-37D633B846F1}">
                  <asvg:svgBlip xmlns:asvg="http://schemas.microsoft.com/office/drawing/2016/SVG/main" r:embed="rId3"/>
                </a:ext>
              </a:extLst>
            </a:blip>
            <a:stretch>
              <a:fillRect l="-3919" r="-16867" b="-117161"/>
            </a:stretch>
          </a:blipFill>
        </p:spPr>
      </p:sp>
      <p:sp>
        <p:nvSpPr>
          <p:cNvPr id="4" name="TextBox 4"/>
          <p:cNvSpPr txBox="1"/>
          <p:nvPr/>
        </p:nvSpPr>
        <p:spPr>
          <a:xfrm>
            <a:off x="3028266" y="2158570"/>
            <a:ext cx="8482762" cy="1181157"/>
          </a:xfrm>
          <a:prstGeom prst="rect">
            <a:avLst/>
          </a:prstGeom>
        </p:spPr>
        <p:txBody>
          <a:bodyPr lIns="0" tIns="0" rIns="0" bIns="0" rtlCol="0" anchor="t">
            <a:spAutoFit/>
          </a:bodyPr>
          <a:lstStyle/>
          <a:p>
            <a:pPr algn="ctr">
              <a:lnSpc>
                <a:spcPts val="10480"/>
              </a:lnSpc>
            </a:pPr>
            <a:r>
              <a:rPr lang="az-Latn-AZ" sz="6000" dirty="0">
                <a:latin typeface="Arial Narrow" panose="020B0606020202030204" pitchFamily="34" charset="0"/>
                <a:ea typeface="Jingleberry"/>
                <a:cs typeface="Jingleberry"/>
                <a:sym typeface="Jingleberry"/>
              </a:rPr>
              <a:t>E</a:t>
            </a:r>
            <a:r>
              <a:rPr lang="az-Latn-AZ" sz="6000" dirty="0">
                <a:latin typeface="Arial Narrow" panose="020B0606020202030204" pitchFamily="34" charset="0"/>
                <a:cs typeface="One Little Font"/>
                <a:sym typeface="One Little Font"/>
              </a:rPr>
              <a:t>’</a:t>
            </a:r>
            <a:r>
              <a:rPr lang="az-Latn-AZ" sz="6000" dirty="0">
                <a:latin typeface="Arial Narrow" panose="020B0606020202030204" pitchFamily="34" charset="0"/>
                <a:ea typeface="Jingleberry"/>
                <a:cs typeface="Jingleberry"/>
                <a:sym typeface="Jingleberry"/>
              </a:rPr>
              <a:t>tiboringiz uchun rahmat!</a:t>
            </a:r>
          </a:p>
        </p:txBody>
      </p:sp>
      <p:sp>
        <p:nvSpPr>
          <p:cNvPr id="6" name="Freeform 6"/>
          <p:cNvSpPr/>
          <p:nvPr/>
        </p:nvSpPr>
        <p:spPr>
          <a:xfrm>
            <a:off x="9709960" y="4652611"/>
            <a:ext cx="4097481" cy="3202468"/>
          </a:xfrm>
          <a:custGeom>
            <a:avLst/>
            <a:gdLst/>
            <a:ahLst/>
            <a:cxnLst/>
            <a:rect l="l" t="t" r="r" b="b"/>
            <a:pathLst>
              <a:path w="5121851" h="4003085">
                <a:moveTo>
                  <a:pt x="0" y="0"/>
                </a:moveTo>
                <a:lnTo>
                  <a:pt x="5121851" y="0"/>
                </a:lnTo>
                <a:lnTo>
                  <a:pt x="5121851" y="4003085"/>
                </a:lnTo>
                <a:lnTo>
                  <a:pt x="0" y="4003085"/>
                </a:lnTo>
                <a:lnTo>
                  <a:pt x="0" y="0"/>
                </a:lnTo>
                <a:close/>
              </a:path>
            </a:pathLst>
          </a:custGeom>
          <a:blipFill>
            <a:blip r:embed="rId4">
              <a:extLst>
                <a:ext uri="{96DAC541-7B7A-43D3-8B79-37D633B846F1}">
                  <asvg:svgBlip xmlns:asvg="http://schemas.microsoft.com/office/drawing/2016/SVG/main" r:embed="rId5"/>
                </a:ext>
              </a:extLst>
            </a:blip>
            <a:stretch>
              <a:fillRect/>
            </a:stretch>
          </a:blipFill>
        </p:spPr>
      </p:sp>
      <p:pic>
        <p:nvPicPr>
          <p:cNvPr id="8" name="Graphic 2">
            <a:extLst>
              <a:ext uri="{FF2B5EF4-FFF2-40B4-BE49-F238E27FC236}">
                <a16:creationId xmlns:a16="http://schemas.microsoft.com/office/drawing/2014/main" id="{A390B79F-1B79-41E6-B11D-3456A8FF370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0" y="-65314"/>
            <a:ext cx="14630400" cy="1103086"/>
          </a:xfrm>
          <a:prstGeom prst="rect">
            <a:avLst/>
          </a:prstGeom>
        </p:spPr>
      </p:pic>
      <p:pic>
        <p:nvPicPr>
          <p:cNvPr id="9" name="Рисунок 8">
            <a:extLst>
              <a:ext uri="{FF2B5EF4-FFF2-40B4-BE49-F238E27FC236}">
                <a16:creationId xmlns:a16="http://schemas.microsoft.com/office/drawing/2014/main" id="{325D0F02-6E97-47EC-BF01-C5C13B08DD8F}"/>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3081866" y="165400"/>
            <a:ext cx="2533477" cy="703300"/>
          </a:xfrm>
          <a:prstGeom prst="rect">
            <a:avLst/>
          </a:prstGeom>
        </p:spPr>
      </p:pic>
      <p:pic>
        <p:nvPicPr>
          <p:cNvPr id="10" name="Рисунок 9">
            <a:extLst>
              <a:ext uri="{FF2B5EF4-FFF2-40B4-BE49-F238E27FC236}">
                <a16:creationId xmlns:a16="http://schemas.microsoft.com/office/drawing/2014/main" id="{5BD2A942-A04A-4978-BECF-7E6BFE1135C5}"/>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870857" y="141921"/>
            <a:ext cx="1799771" cy="703300"/>
          </a:xfrm>
          <a:prstGeom prst="rect">
            <a:avLst/>
          </a:prstGeom>
        </p:spPr>
      </p:pic>
    </p:spTree>
    <p:extLst>
      <p:ext uri="{BB962C8B-B14F-4D97-AF65-F5344CB8AC3E}">
        <p14:creationId xmlns:p14="http://schemas.microsoft.com/office/powerpoint/2010/main" val="4170550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347</TotalTime>
  <Words>1080</Words>
  <Application>Microsoft Office PowerPoint</Application>
  <PresentationFormat>Произвольный</PresentationFormat>
  <Paragraphs>111</Paragraphs>
  <Slides>19</Slides>
  <Notes>14</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19</vt:i4>
      </vt:variant>
    </vt:vector>
  </HeadingPairs>
  <TitlesOfParts>
    <vt:vector size="25" baseType="lpstr">
      <vt:lpstr>Calibri</vt:lpstr>
      <vt:lpstr>Arial</vt:lpstr>
      <vt:lpstr>Lato Bold</vt:lpstr>
      <vt:lpstr>Arial Narrow</vt:lpstr>
      <vt:lpstr>Calibri Light</vt:lpstr>
      <vt:lpstr>Office Theme</vt:lpstr>
      <vt:lpstr>Презентация PowerPoint</vt:lpstr>
      <vt:lpstr>Reja:</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Tulkin Khalilov</cp:lastModifiedBy>
  <cp:revision>20</cp:revision>
  <dcterms:created xsi:type="dcterms:W3CDTF">2024-12-26T17:06:32Z</dcterms:created>
  <dcterms:modified xsi:type="dcterms:W3CDTF">2025-01-03T13:08:20Z</dcterms:modified>
</cp:coreProperties>
</file>