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7"/>
  </p:notesMasterIdLst>
  <p:sldIdLst>
    <p:sldId id="350" r:id="rId2"/>
    <p:sldId id="355" r:id="rId3"/>
    <p:sldId id="356" r:id="rId4"/>
    <p:sldId id="256" r:id="rId5"/>
    <p:sldId id="257" r:id="rId6"/>
    <p:sldId id="258" r:id="rId7"/>
    <p:sldId id="260" r:id="rId8"/>
    <p:sldId id="261" r:id="rId9"/>
    <p:sldId id="262" r:id="rId10"/>
    <p:sldId id="263" r:id="rId11"/>
    <p:sldId id="264" r:id="rId12"/>
    <p:sldId id="265" r:id="rId13"/>
    <p:sldId id="357" r:id="rId14"/>
    <p:sldId id="412" r:id="rId15"/>
    <p:sldId id="413" r:id="rId16"/>
  </p:sldIdLst>
  <p:sldSz cx="14630400" cy="8229600"/>
  <p:notesSz cx="8229600" cy="14630400"/>
  <p:embeddedFontLst>
    <p:embeddedFont>
      <p:font typeface="Arial Narrow" panose="020B0606020202030204" pitchFamily="3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
      <p:font typeface="Calibri Light" panose="020F0302020204030204" pitchFamily="34" charset="0"/>
      <p:regular r:id="rId26"/>
      <p:italic r:id="rId27"/>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6" d="100"/>
          <a:sy n="96" d="100"/>
        </p:scale>
        <p:origin x="37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30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1/3/2025</a:t>
            </a:fld>
            <a:endParaRPr lang="en-US" dirty="0"/>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dirty="0"/>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2927790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1/3/2025</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6629051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18347380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FEFEF"/>
          </a:solidFill>
          <a:ln/>
        </p:spPr>
      </p:sp>
      <p:sp>
        <p:nvSpPr>
          <p:cNvPr id="3" name="Shape 1"/>
          <p:cNvSpPr/>
          <p:nvPr/>
        </p:nvSpPr>
        <p:spPr>
          <a:xfrm>
            <a:off x="0" y="0"/>
            <a:ext cx="14630400" cy="8229600"/>
          </a:xfrm>
          <a:prstGeom prst="rect">
            <a:avLst/>
          </a:prstGeom>
          <a:solidFill>
            <a:srgbClr val="FCFCFC"/>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961149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blank">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defTabSz="617220" eaLnBrk="0" fontAlgn="base" hangingPunct="0">
              <a:spcBef>
                <a:spcPct val="0"/>
              </a:spcBef>
              <a:spcAft>
                <a:spcPct val="0"/>
              </a:spcAft>
              <a:defRPr>
                <a:latin typeface="Arial" panose="020B0604020202020204" pitchFamily="34" charset="0"/>
              </a:defRPr>
            </a:lvl1pPr>
          </a:lstStyle>
          <a:p>
            <a:pPr>
              <a:defRPr/>
            </a:pPr>
            <a:fld id="{BB048A63-B247-4E9C-AC25-9189BC2BCE3E}" type="datetimeFigureOut">
              <a:rPr lang="en-US"/>
              <a:pPr>
                <a:defRPr/>
              </a:pPr>
              <a:t>1/3/2025</a:t>
            </a:fld>
            <a:endParaRPr lang="en-US" dirty="0"/>
          </a:p>
        </p:txBody>
      </p:sp>
      <p:sp>
        <p:nvSpPr>
          <p:cNvPr id="3" name="Нижний колонтитул 2"/>
          <p:cNvSpPr>
            <a:spLocks noGrp="1"/>
          </p:cNvSpPr>
          <p:nvPr>
            <p:ph type="ftr" sz="quarter" idx="11"/>
          </p:nvPr>
        </p:nvSpPr>
        <p:spPr/>
        <p:txBody>
          <a:bodyPr/>
          <a:lstStyle>
            <a:lvl1pPr defTabSz="617220" eaLnBrk="0" fontAlgn="base" hangingPunct="0">
              <a:spcBef>
                <a:spcPct val="0"/>
              </a:spcBef>
              <a:spcAft>
                <a:spcPct val="0"/>
              </a:spcAft>
              <a:defRPr>
                <a:latin typeface="Arial" panose="020B0604020202020204" pitchFamily="34" charset="0"/>
              </a:defRPr>
            </a:lvl1pPr>
          </a:lstStyle>
          <a:p>
            <a:pPr>
              <a:defRPr/>
            </a:pPr>
            <a:endParaRPr lang="en-US"/>
          </a:p>
        </p:txBody>
      </p:sp>
      <p:sp>
        <p:nvSpPr>
          <p:cNvPr id="4" name="Номер слайда 3"/>
          <p:cNvSpPr>
            <a:spLocks noGrp="1"/>
          </p:cNvSpPr>
          <p:nvPr>
            <p:ph type="sldNum" sz="quarter" idx="12"/>
          </p:nvPr>
        </p:nvSpPr>
        <p:spPr/>
        <p:txBody>
          <a:bodyPr/>
          <a:lstStyle>
            <a:lvl1pPr defTabSz="617220" eaLnBrk="0" fontAlgn="base" hangingPunct="0">
              <a:spcBef>
                <a:spcPct val="0"/>
              </a:spcBef>
              <a:spcAft>
                <a:spcPct val="0"/>
              </a:spcAft>
              <a:defRPr>
                <a:latin typeface="Arial" panose="020B0604020202020204" pitchFamily="34" charset="0"/>
              </a:defRPr>
            </a:lvl1pPr>
          </a:lstStyle>
          <a:p>
            <a:pPr>
              <a:defRPr/>
            </a:pPr>
            <a:fld id="{756572F0-D29B-4D95-98A3-5BABEF7D9A5F}" type="slidenum">
              <a:rPr lang="en-US"/>
              <a:pPr>
                <a:defRPr/>
              </a:pPr>
              <a:t>‹#›</a:t>
            </a:fld>
            <a:endParaRPr lang="en-US" dirty="0"/>
          </a:p>
        </p:txBody>
      </p:sp>
    </p:spTree>
    <p:extLst>
      <p:ext uri="{BB962C8B-B14F-4D97-AF65-F5344CB8AC3E}">
        <p14:creationId xmlns:p14="http://schemas.microsoft.com/office/powerpoint/2010/main" val="971917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509486" y="2721429"/>
            <a:ext cx="12192000" cy="1991699"/>
          </a:xfrm>
          <a:prstGeom prst="rect">
            <a:avLst/>
          </a:prstGeom>
        </p:spPr>
        <p:txBody>
          <a:bodyPr wrap="square">
            <a:spAutoFit/>
          </a:bodyPr>
          <a:lstStyle/>
          <a:p>
            <a:pPr algn="ctr"/>
            <a:r>
              <a:rPr lang="en-US" sz="4114" b="1" dirty="0">
                <a:latin typeface="Times New Roman" panose="02020603050405020304" pitchFamily="18" charset="0"/>
                <a:ea typeface="Calibri" panose="020F0502020204030204" pitchFamily="34" charset="0"/>
              </a:rPr>
              <a:t> </a:t>
            </a:r>
            <a:r>
              <a:rPr lang="uz-Cyrl-UZ" sz="4114" b="1" dirty="0">
                <a:latin typeface="Arial Narrow" panose="020B0606020202030204" pitchFamily="34" charset="0"/>
              </a:rPr>
              <a:t>1</a:t>
            </a:r>
            <a:r>
              <a:rPr lang="uz-Latn-UZ" sz="4114" b="1" dirty="0">
                <a:latin typeface="Arial Narrow" panose="020B0606020202030204" pitchFamily="34" charset="0"/>
              </a:rPr>
              <a:t>-mavzu. Kimyo fanini oʻqitishda differensial yondashuvni qoʻllash usullari</a:t>
            </a:r>
            <a:endParaRPr lang="ru-RU" sz="4114" b="1" dirty="0">
              <a:latin typeface="Arial Narrow" panose="020B0606020202030204" pitchFamily="34" charset="0"/>
            </a:endParaRPr>
          </a:p>
          <a:p>
            <a:pPr algn="ctr"/>
            <a:r>
              <a:rPr lang="uz-Latn-UZ" sz="4114" b="1" dirty="0">
                <a:latin typeface="Arial Narrow" panose="020B0606020202030204" pitchFamily="34" charset="0"/>
              </a:rPr>
              <a:t>(</a:t>
            </a:r>
            <a:r>
              <a:rPr lang="uz-Latn-UZ" sz="4114" b="1" i="1" dirty="0">
                <a:latin typeface="Arial Narrow" panose="020B0606020202030204" pitchFamily="34" charset="0"/>
              </a:rPr>
              <a:t>2 soat </a:t>
            </a:r>
            <a:r>
              <a:rPr lang="en-US" sz="4114" b="1" i="1" dirty="0">
                <a:latin typeface="Arial Narrow" panose="020B0606020202030204" pitchFamily="34" charset="0"/>
              </a:rPr>
              <a:t>nazariy </a:t>
            </a:r>
            <a:r>
              <a:rPr lang="uz-Latn-UZ" sz="4114" b="1" i="1" dirty="0">
                <a:latin typeface="Arial Narrow" panose="020B0606020202030204" pitchFamily="34" charset="0"/>
              </a:rPr>
              <a:t> mashgʻulot</a:t>
            </a:r>
            <a:r>
              <a:rPr lang="uz-Latn-UZ" sz="4114" b="1" dirty="0">
                <a:latin typeface="Arial Narrow" panose="020B0606020202030204" pitchFamily="34" charset="0"/>
              </a:rPr>
              <a:t>)</a:t>
            </a:r>
            <a:endParaRPr lang="ru-RU" sz="4114" b="1"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53" name="Google Shape;653;p26"/>
          <p:cNvGrpSpPr/>
          <p:nvPr/>
        </p:nvGrpSpPr>
        <p:grpSpPr>
          <a:xfrm>
            <a:off x="701083" y="2149253"/>
            <a:ext cx="6429250" cy="1990928"/>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pPr algn="ctr"/>
              <a:r>
                <a:rPr lang="uz-Cyrl-UZ" sz="2133" b="1" dirty="0">
                  <a:latin typeface="Arial Narrow" panose="020B0606020202030204" pitchFamily="34" charset="0"/>
                </a:rPr>
                <a:t>Differensial </a:t>
              </a:r>
              <a:r>
                <a:rPr lang="az-Latn-AZ" sz="2133" b="1" dirty="0">
                  <a:latin typeface="Arial Narrow" panose="020B0606020202030204" pitchFamily="34" charset="0"/>
                </a:rPr>
                <a:t>ta’lim</a:t>
              </a:r>
              <a:r>
                <a:rPr lang="uz-Cyrl-UZ" sz="2133" b="1" dirty="0">
                  <a:latin typeface="Arial Narrow" panose="020B0606020202030204" pitchFamily="34" charset="0"/>
                </a:rPr>
                <a:t>  va individual yondashuv (Blended Learning).</a:t>
              </a:r>
              <a:endParaRPr lang="ru-RU" sz="2133" b="1" dirty="0">
                <a:latin typeface="Arial Narrow" panose="020B0606020202030204" pitchFamily="34" charset="0"/>
              </a:endParaRPr>
            </a:p>
          </p:txBody>
        </p:sp>
      </p:grpSp>
      <p:grpSp>
        <p:nvGrpSpPr>
          <p:cNvPr id="659" name="Google Shape;659;p26"/>
          <p:cNvGrpSpPr/>
          <p:nvPr/>
        </p:nvGrpSpPr>
        <p:grpSpPr>
          <a:xfrm>
            <a:off x="6623563" y="3207518"/>
            <a:ext cx="6429526" cy="1990928"/>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63" name="Google Shape;663;p26"/>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133" b="1" dirty="0">
                  <a:latin typeface="Arial Narrow" panose="020B0606020202030204" pitchFamily="34" charset="0"/>
                </a:rPr>
                <a:t>Kimyo fanini oʻqitishda differensial yondashuvni qoʻllash usullari.</a:t>
              </a:r>
              <a:endParaRPr lang="ru-RU" sz="2133" b="1" dirty="0">
                <a:latin typeface="Arial Narrow" panose="020B0606020202030204" pitchFamily="34" charset="0"/>
              </a:endParaRPr>
            </a:p>
          </p:txBody>
        </p:sp>
      </p:grpSp>
      <p:grpSp>
        <p:nvGrpSpPr>
          <p:cNvPr id="669" name="Google Shape;669;p26"/>
          <p:cNvGrpSpPr/>
          <p:nvPr/>
        </p:nvGrpSpPr>
        <p:grpSpPr>
          <a:xfrm>
            <a:off x="7444307" y="3782650"/>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86" name="Google Shape;680;p26"/>
          <p:cNvGrpSpPr/>
          <p:nvPr/>
        </p:nvGrpSpPr>
        <p:grpSpPr>
          <a:xfrm>
            <a:off x="8183118" y="2860723"/>
            <a:ext cx="614083" cy="497715"/>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509486" y="2721429"/>
            <a:ext cx="12192000" cy="1358577"/>
          </a:xfrm>
          <a:prstGeom prst="rect">
            <a:avLst/>
          </a:prstGeom>
        </p:spPr>
        <p:txBody>
          <a:bodyPr wrap="square">
            <a:spAutoFit/>
          </a:bodyPr>
          <a:lstStyle/>
          <a:p>
            <a:pPr lvl="0" algn="ctr"/>
            <a:r>
              <a:rPr lang="uz-Latn-UZ" sz="4000" b="1" dirty="0">
                <a:latin typeface="Arial Narrow" panose="020B0606020202030204" pitchFamily="34" charset="0"/>
              </a:rPr>
              <a:t>Har bir o‘quvchining bilim darajasini aniqlash uchun qanday metodlardan foydalanasiz?</a:t>
            </a:r>
            <a:endParaRPr lang="ru-RU" sz="4000" b="1" dirty="0">
              <a:latin typeface="Arial Narrow" panose="020B0606020202030204" pitchFamily="34" charset="0"/>
            </a:endParaRPr>
          </a:p>
        </p:txBody>
      </p:sp>
    </p:spTree>
    <p:extLst>
      <p:ext uri="{BB962C8B-B14F-4D97-AF65-F5344CB8AC3E}">
        <p14:creationId xmlns:p14="http://schemas.microsoft.com/office/powerpoint/2010/main" val="1534991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021773" y="1466850"/>
            <a:ext cx="7556421" cy="2126337"/>
          </a:xfrm>
          <a:prstGeom prst="rect">
            <a:avLst/>
          </a:prstGeom>
          <a:noFill/>
          <a:ln/>
        </p:spPr>
        <p:txBody>
          <a:bodyPr wrap="square" lIns="0" tIns="0" rIns="0" bIns="0" rtlCol="0" anchor="t"/>
          <a:lstStyle/>
          <a:p>
            <a:pPr marL="0" indent="0" algn="ctr">
              <a:buNone/>
            </a:pPr>
            <a:r>
              <a:rPr lang="uz-Cyrl-UZ" sz="4450" b="1" dirty="0">
                <a:solidFill>
                  <a:srgbClr val="1D1D1B"/>
                </a:solidFill>
                <a:latin typeface="Arial Narrow" panose="020B0606020202030204" pitchFamily="34" charset="0"/>
                <a:ea typeface="Tomorrow Semi Bold" pitchFamily="34" charset="-122"/>
                <a:cs typeface="Tomorrow Semi Bold" pitchFamily="34" charset="-120"/>
              </a:rPr>
              <a:t>Differensial ta’lim va individual yondashuv (Blended Learning</a:t>
            </a:r>
            <a:r>
              <a:rPr lang="en-US" sz="4450" b="1" dirty="0">
                <a:solidFill>
                  <a:srgbClr val="1D1D1B"/>
                </a:solidFill>
                <a:latin typeface="Arial Narrow" panose="020B0606020202030204" pitchFamily="34" charset="0"/>
                <a:ea typeface="Tomorrow Semi Bold" pitchFamily="34" charset="-122"/>
                <a:cs typeface="Tomorrow Semi Bold" pitchFamily="34" charset="-120"/>
              </a:rPr>
              <a:t>)</a:t>
            </a:r>
            <a:endParaRPr lang="en-US" sz="4450" b="1" dirty="0">
              <a:latin typeface="Arial Narrow" panose="020B0606020202030204" pitchFamily="34" charset="0"/>
            </a:endParaRPr>
          </a:p>
        </p:txBody>
      </p:sp>
      <p:sp>
        <p:nvSpPr>
          <p:cNvPr id="4" name="Text 1"/>
          <p:cNvSpPr/>
          <p:nvPr/>
        </p:nvSpPr>
        <p:spPr>
          <a:xfrm>
            <a:off x="6280190" y="3933349"/>
            <a:ext cx="7556421" cy="2177415"/>
          </a:xfrm>
          <a:prstGeom prst="rect">
            <a:avLst/>
          </a:prstGeom>
          <a:noFill/>
          <a:ln/>
        </p:spPr>
        <p:txBody>
          <a:bodyPr wrap="square" lIns="0" tIns="0" rIns="0" bIns="0" rtlCol="0" anchor="t"/>
          <a:lstStyle/>
          <a:p>
            <a:pPr marL="0" indent="0" algn="just">
              <a:lnSpc>
                <a:spcPts val="2850"/>
              </a:lnSpc>
              <a:buNone/>
            </a:pPr>
            <a:r>
              <a:rPr lang="uz-Cyrl-UZ" sz="2400" dirty="0">
                <a:latin typeface="Arial Narrow" panose="020B0606020202030204" pitchFamily="34" charset="0"/>
                <a:ea typeface="Tomorrow" pitchFamily="34" charset="-122"/>
                <a:cs typeface="Tomorrow" pitchFamily="34" charset="-120"/>
              </a:rPr>
              <a:t>Zamonaviy ta’lim jarayonida </a:t>
            </a:r>
            <a:r>
              <a:rPr lang="az-Latn-AZ" sz="2400" dirty="0">
                <a:latin typeface="Arial Narrow" panose="020B0606020202030204" pitchFamily="34" charset="0"/>
                <a:ea typeface="Tomorrow" pitchFamily="34" charset="-122"/>
                <a:cs typeface="Tomorrow" pitchFamily="34" charset="-120"/>
              </a:rPr>
              <a:t>o‘</a:t>
            </a:r>
            <a:r>
              <a:rPr lang="uz-Cyrl-UZ" sz="2400" dirty="0">
                <a:latin typeface="Arial Narrow" panose="020B0606020202030204" pitchFamily="34" charset="0"/>
                <a:ea typeface="Tomorrow" pitchFamily="34" charset="-122"/>
                <a:cs typeface="Tomorrow" pitchFamily="34" charset="-120"/>
              </a:rPr>
              <a:t>quvchilarning individual qobiliyatlarini hisobga olgan holda ta’lim ni tashkil etish muhim ahamiyat kasb etadi. Differensial ta’lim va individual yondashuv (Blended Learning) bu borada ta’lim samaradorligini oshirishning eng ilg‘or usullaridan biri sifatida tan olinadi. Ushbu usullar </a:t>
            </a:r>
            <a:r>
              <a:rPr lang="az-Latn-AZ" sz="2400" dirty="0">
                <a:latin typeface="Arial Narrow" panose="020B0606020202030204" pitchFamily="34" charset="0"/>
                <a:ea typeface="Tomorrow" pitchFamily="34" charset="-122"/>
                <a:cs typeface="Tomorrow" pitchFamily="34" charset="-120"/>
              </a:rPr>
              <a:t>o‘</a:t>
            </a:r>
            <a:r>
              <a:rPr lang="uz-Cyrl-UZ" sz="2400" dirty="0">
                <a:latin typeface="Arial Narrow" panose="020B0606020202030204" pitchFamily="34" charset="0"/>
                <a:ea typeface="Tomorrow" pitchFamily="34" charset="-122"/>
                <a:cs typeface="Tomorrow" pitchFamily="34" charset="-120"/>
              </a:rPr>
              <a:t>quvchilarning turli xususiyatlarini inobatga olgan holda </a:t>
            </a:r>
            <a:r>
              <a:rPr lang="az-Latn-AZ" sz="2400" dirty="0">
                <a:latin typeface="Arial Narrow" panose="020B0606020202030204" pitchFamily="34" charset="0"/>
                <a:ea typeface="Tomorrow" pitchFamily="34" charset="-122"/>
                <a:cs typeface="Tomorrow" pitchFamily="34" charset="-120"/>
              </a:rPr>
              <a:t>o‘</a:t>
            </a:r>
            <a:r>
              <a:rPr lang="uz-Cyrl-UZ" sz="2400" dirty="0">
                <a:latin typeface="Arial Narrow" panose="020B0606020202030204" pitchFamily="34" charset="0"/>
                <a:ea typeface="Tomorrow" pitchFamily="34" charset="-122"/>
                <a:cs typeface="Tomorrow" pitchFamily="34" charset="-120"/>
              </a:rPr>
              <a:t>qitish jarayonini moslashtirishni k</a:t>
            </a:r>
            <a:r>
              <a:rPr lang="az-Latn-AZ" sz="2400" dirty="0">
                <a:latin typeface="Arial Narrow" panose="020B0606020202030204" pitchFamily="34" charset="0"/>
                <a:ea typeface="Tomorrow" pitchFamily="34" charset="-122"/>
                <a:cs typeface="Tomorrow" pitchFamily="34" charset="-120"/>
              </a:rPr>
              <a:t>o‘</a:t>
            </a:r>
            <a:r>
              <a:rPr lang="uz-Cyrl-UZ" sz="2400" dirty="0">
                <a:latin typeface="Arial Narrow" panose="020B0606020202030204" pitchFamily="34" charset="0"/>
                <a:ea typeface="Tomorrow" pitchFamily="34" charset="-122"/>
                <a:cs typeface="Tomorrow" pitchFamily="34" charset="-120"/>
              </a:rPr>
              <a:t>zda tutadi.</a:t>
            </a:r>
            <a:endParaRPr lang="uz-Cyrl-UZ" sz="2400" dirty="0">
              <a:latin typeface="Arial Narrow" panose="020B0606020202030204" pitchFamily="34" charset="0"/>
            </a:endParaRPr>
          </a:p>
        </p:txBody>
      </p:sp>
      <p:sp>
        <p:nvSpPr>
          <p:cNvPr id="5" name="Shape 2"/>
          <p:cNvSpPr/>
          <p:nvPr/>
        </p:nvSpPr>
        <p:spPr>
          <a:xfrm>
            <a:off x="6280190" y="6382822"/>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545313" y="1565611"/>
            <a:ext cx="5080236" cy="708779"/>
          </a:xfrm>
          <a:prstGeom prst="rect">
            <a:avLst/>
          </a:prstGeom>
          <a:noFill/>
          <a:ln/>
        </p:spPr>
        <p:txBody>
          <a:bodyPr wrap="none" lIns="0" tIns="0" rIns="0" bIns="0" rtlCol="0" anchor="t"/>
          <a:lstStyle/>
          <a:p>
            <a:pPr marL="0" indent="0" algn="ctr">
              <a:lnSpc>
                <a:spcPts val="5550"/>
              </a:lnSpc>
              <a:buNone/>
            </a:pPr>
            <a:r>
              <a:rPr lang="en-US" sz="4450" b="1" dirty="0">
                <a:solidFill>
                  <a:srgbClr val="1D1D1B"/>
                </a:solidFill>
                <a:latin typeface="Arial Narrow" panose="020B0606020202030204" pitchFamily="34" charset="0"/>
                <a:ea typeface="Tomorrow Semi Bold" pitchFamily="34" charset="-122"/>
              </a:rPr>
              <a:t>Differensial ta’lim </a:t>
            </a:r>
            <a:endParaRPr lang="uz-Cyrl-UZ" sz="4450" b="1" dirty="0">
              <a:solidFill>
                <a:srgbClr val="1D1D1B"/>
              </a:solidFill>
              <a:latin typeface="Arial Narrow" panose="020B0606020202030204" pitchFamily="34" charset="0"/>
              <a:ea typeface="Tomorrow Semi Bold" pitchFamily="34" charset="-122"/>
            </a:endParaRPr>
          </a:p>
          <a:p>
            <a:pPr marL="0" indent="0" algn="ctr">
              <a:lnSpc>
                <a:spcPts val="5550"/>
              </a:lnSpc>
              <a:buNone/>
            </a:pPr>
            <a:r>
              <a:rPr lang="en-US" sz="4450" b="1" dirty="0">
                <a:solidFill>
                  <a:srgbClr val="1D1D1B"/>
                </a:solidFill>
                <a:latin typeface="Arial Narrow" panose="020B0606020202030204" pitchFamily="34" charset="0"/>
                <a:ea typeface="Tomorrow Semi Bold" pitchFamily="34" charset="-122"/>
              </a:rPr>
              <a:t>tushunchasi va mohiyati</a:t>
            </a:r>
          </a:p>
        </p:txBody>
      </p:sp>
      <p:sp>
        <p:nvSpPr>
          <p:cNvPr id="4" name="Text 2"/>
          <p:cNvSpPr/>
          <p:nvPr/>
        </p:nvSpPr>
        <p:spPr>
          <a:xfrm>
            <a:off x="634764" y="3353395"/>
            <a:ext cx="4454071" cy="1088708"/>
          </a:xfrm>
          <a:prstGeom prst="rect">
            <a:avLst/>
          </a:prstGeom>
          <a:noFill/>
          <a:ln/>
        </p:spPr>
        <p:txBody>
          <a:bodyPr wrap="square" lIns="0" tIns="0" rIns="0" bIns="0" rtlCol="0" anchor="t"/>
          <a:lstStyle/>
          <a:p>
            <a:pPr marL="0" indent="0" algn="just">
              <a:buNone/>
            </a:pPr>
            <a:r>
              <a:rPr lang="en-US" sz="2800" dirty="0">
                <a:latin typeface="Arial Narrow" panose="020B0606020202030204" pitchFamily="34" charset="0"/>
                <a:ea typeface="Tomorrow" pitchFamily="34" charset="-122"/>
                <a:cs typeface="Tomorrow" pitchFamily="34" charset="-120"/>
              </a:rPr>
              <a:t>Har bir o‘quvchining individual xususiyatlarini, qobiliyatlarini, bilim darajasini va ehtiyojlarini hisobga olgan holda ta’limni tashkil etishni nazarda tutadi. Bu o‘quvchilarning turli xil o‘rganish uslublariga moslashish va o‘qitish jarayonini moslashtirishni talab qiladi.</a:t>
            </a:r>
            <a:endParaRPr lang="en-US" sz="2800" dirty="0">
              <a:latin typeface="Arial Narrow" panose="020B0606020202030204" pitchFamily="34" charset="0"/>
            </a:endParaRPr>
          </a:p>
        </p:txBody>
      </p:sp>
      <p:sp>
        <p:nvSpPr>
          <p:cNvPr id="5" name="Text 0">
            <a:extLst>
              <a:ext uri="{FF2B5EF4-FFF2-40B4-BE49-F238E27FC236}">
                <a16:creationId xmlns:a16="http://schemas.microsoft.com/office/drawing/2014/main" id="{46BDA153-E864-493E-AD75-9CE66D7B95F9}"/>
              </a:ext>
            </a:extLst>
          </p:cNvPr>
          <p:cNvSpPr/>
          <p:nvPr/>
        </p:nvSpPr>
        <p:spPr>
          <a:xfrm>
            <a:off x="6332696" y="1339216"/>
            <a:ext cx="7556421" cy="1417558"/>
          </a:xfrm>
          <a:prstGeom prst="rect">
            <a:avLst/>
          </a:prstGeom>
          <a:noFill/>
          <a:ln/>
        </p:spPr>
        <p:txBody>
          <a:bodyPr wrap="square" lIns="0" tIns="0" rIns="0" bIns="0" rtlCol="0" anchor="t"/>
          <a:lstStyle/>
          <a:p>
            <a:pPr indent="0" algn="ctr">
              <a:buNone/>
            </a:pPr>
            <a:r>
              <a:rPr lang="uz-Cyrl-UZ" sz="4450" b="1" dirty="0">
                <a:solidFill>
                  <a:srgbClr val="1D1D1B"/>
                </a:solidFill>
                <a:latin typeface="Arial Narrow" panose="020B0606020202030204" pitchFamily="34" charset="0"/>
                <a:ea typeface="Tomorrow Semi Bold" pitchFamily="34" charset="-122"/>
              </a:rPr>
              <a:t>Differensial ta’limning shakllari va turlari</a:t>
            </a:r>
          </a:p>
        </p:txBody>
      </p:sp>
      <p:sp>
        <p:nvSpPr>
          <p:cNvPr id="6" name="Shape 1">
            <a:extLst>
              <a:ext uri="{FF2B5EF4-FFF2-40B4-BE49-F238E27FC236}">
                <a16:creationId xmlns:a16="http://schemas.microsoft.com/office/drawing/2014/main" id="{254789D0-08EC-4CC1-955F-B322C2F8BEA9}"/>
              </a:ext>
            </a:extLst>
          </p:cNvPr>
          <p:cNvSpPr/>
          <p:nvPr/>
        </p:nvSpPr>
        <p:spPr>
          <a:xfrm>
            <a:off x="6280190" y="2666048"/>
            <a:ext cx="3664863" cy="2758559"/>
          </a:xfrm>
          <a:prstGeom prst="roundRect">
            <a:avLst>
              <a:gd name="adj" fmla="val 1233"/>
            </a:avLst>
          </a:prstGeom>
          <a:solidFill>
            <a:srgbClr val="F0EAEA"/>
          </a:solidFill>
          <a:ln/>
        </p:spPr>
      </p:sp>
      <p:sp>
        <p:nvSpPr>
          <p:cNvPr id="7" name="Text 2">
            <a:extLst>
              <a:ext uri="{FF2B5EF4-FFF2-40B4-BE49-F238E27FC236}">
                <a16:creationId xmlns:a16="http://schemas.microsoft.com/office/drawing/2014/main" id="{19A50F68-42AD-401D-BF5D-3C9A9773F2EE}"/>
              </a:ext>
            </a:extLst>
          </p:cNvPr>
          <p:cNvSpPr/>
          <p:nvPr/>
        </p:nvSpPr>
        <p:spPr>
          <a:xfrm>
            <a:off x="6507004" y="2892862"/>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Tomorrow Semi Bold" pitchFamily="34" charset="-122"/>
                <a:cs typeface="Tomorrow Semi Bold" pitchFamily="34" charset="-120"/>
              </a:rPr>
              <a:t>Individualizatsiya</a:t>
            </a:r>
            <a:endParaRPr lang="uz-Cyrl-UZ" sz="2400">
              <a:latin typeface="Arial Narrow" panose="020B0606020202030204" pitchFamily="34" charset="0"/>
            </a:endParaRPr>
          </a:p>
        </p:txBody>
      </p:sp>
      <p:sp>
        <p:nvSpPr>
          <p:cNvPr id="8" name="Text 3">
            <a:extLst>
              <a:ext uri="{FF2B5EF4-FFF2-40B4-BE49-F238E27FC236}">
                <a16:creationId xmlns:a16="http://schemas.microsoft.com/office/drawing/2014/main" id="{5CF3EFF9-B7E7-42EB-974B-6AE0B16596A2}"/>
              </a:ext>
            </a:extLst>
          </p:cNvPr>
          <p:cNvSpPr/>
          <p:nvPr/>
        </p:nvSpPr>
        <p:spPr>
          <a:xfrm>
            <a:off x="6507004" y="3383280"/>
            <a:ext cx="3211235" cy="1451610"/>
          </a:xfrm>
          <a:prstGeom prst="rect">
            <a:avLst/>
          </a:prstGeom>
          <a:noFill/>
          <a:ln/>
        </p:spPr>
        <p:txBody>
          <a:bodyPr wrap="square" lIns="0" tIns="0" rIns="0" bIns="0" rtlCol="0" anchor="t"/>
          <a:lstStyle/>
          <a:p>
            <a:pPr marL="0" indent="0">
              <a:lnSpc>
                <a:spcPts val="2850"/>
              </a:lnSpc>
              <a:buNone/>
            </a:pPr>
            <a:r>
              <a:rPr lang="uz-Cyrl-UZ" sz="2400">
                <a:latin typeface="Arial Narrow" panose="020B0606020202030204" pitchFamily="34" charset="0"/>
                <a:ea typeface="Tomorrow" pitchFamily="34" charset="-122"/>
                <a:cs typeface="Tomorrow" pitchFamily="34" charset="-120"/>
              </a:rPr>
              <a:t>Har bir o‘quvchining ehtiyojlariga mos keladigan o‘quv materialini va vazifalarni taqdim etish.</a:t>
            </a:r>
            <a:endParaRPr lang="uz-Cyrl-UZ" sz="2400">
              <a:latin typeface="Arial Narrow" panose="020B0606020202030204" pitchFamily="34" charset="0"/>
            </a:endParaRPr>
          </a:p>
        </p:txBody>
      </p:sp>
      <p:sp>
        <p:nvSpPr>
          <p:cNvPr id="9" name="Shape 4">
            <a:extLst>
              <a:ext uri="{FF2B5EF4-FFF2-40B4-BE49-F238E27FC236}">
                <a16:creationId xmlns:a16="http://schemas.microsoft.com/office/drawing/2014/main" id="{82CCA7A4-DD44-4BC2-B5AE-55833560B72C}"/>
              </a:ext>
            </a:extLst>
          </p:cNvPr>
          <p:cNvSpPr/>
          <p:nvPr/>
        </p:nvSpPr>
        <p:spPr>
          <a:xfrm>
            <a:off x="10171867" y="2666048"/>
            <a:ext cx="3664863" cy="2758559"/>
          </a:xfrm>
          <a:prstGeom prst="roundRect">
            <a:avLst>
              <a:gd name="adj" fmla="val 1233"/>
            </a:avLst>
          </a:prstGeom>
          <a:solidFill>
            <a:srgbClr val="F0EAEA"/>
          </a:solidFill>
          <a:ln/>
        </p:spPr>
      </p:sp>
      <p:sp>
        <p:nvSpPr>
          <p:cNvPr id="10" name="Text 5">
            <a:extLst>
              <a:ext uri="{FF2B5EF4-FFF2-40B4-BE49-F238E27FC236}">
                <a16:creationId xmlns:a16="http://schemas.microsoft.com/office/drawing/2014/main" id="{9CCEC13B-F412-49F4-AA05-31264D35FDF8}"/>
              </a:ext>
            </a:extLst>
          </p:cNvPr>
          <p:cNvSpPr/>
          <p:nvPr/>
        </p:nvSpPr>
        <p:spPr>
          <a:xfrm>
            <a:off x="10398681" y="2892862"/>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Tomorrow Semi Bold" pitchFamily="34" charset="-122"/>
                <a:cs typeface="Tomorrow Semi Bold" pitchFamily="34" charset="-120"/>
              </a:rPr>
              <a:t>Differensiatsiya</a:t>
            </a:r>
            <a:endParaRPr lang="uz-Cyrl-UZ" sz="2400">
              <a:latin typeface="Arial Narrow" panose="020B0606020202030204" pitchFamily="34" charset="0"/>
            </a:endParaRPr>
          </a:p>
        </p:txBody>
      </p:sp>
      <p:sp>
        <p:nvSpPr>
          <p:cNvPr id="11" name="Text 6">
            <a:extLst>
              <a:ext uri="{FF2B5EF4-FFF2-40B4-BE49-F238E27FC236}">
                <a16:creationId xmlns:a16="http://schemas.microsoft.com/office/drawing/2014/main" id="{7706C60C-CB0D-4B9D-97C3-2949CF7C5F8B}"/>
              </a:ext>
            </a:extLst>
          </p:cNvPr>
          <p:cNvSpPr/>
          <p:nvPr/>
        </p:nvSpPr>
        <p:spPr>
          <a:xfrm>
            <a:off x="10398681" y="3383280"/>
            <a:ext cx="3211235" cy="1814513"/>
          </a:xfrm>
          <a:prstGeom prst="rect">
            <a:avLst/>
          </a:prstGeom>
          <a:noFill/>
          <a:ln/>
        </p:spPr>
        <p:txBody>
          <a:bodyPr wrap="square" lIns="0" tIns="0" rIns="0" bIns="0" rtlCol="0" anchor="t"/>
          <a:lstStyle/>
          <a:p>
            <a:pPr marL="0" indent="0">
              <a:lnSpc>
                <a:spcPts val="2850"/>
              </a:lnSpc>
              <a:buNone/>
            </a:pPr>
            <a:r>
              <a:rPr lang="uz-Cyrl-UZ" sz="2400">
                <a:latin typeface="Arial Narrow" panose="020B0606020202030204" pitchFamily="34" charset="0"/>
                <a:ea typeface="Tomorrow" pitchFamily="34" charset="-122"/>
                <a:cs typeface="Tomorrow" pitchFamily="34" charset="-120"/>
              </a:rPr>
              <a:t>o‘quvchilarni o‘qitishda ularning qobiliyatlari, bilim darajasi va ehtiyojlariga qarab turli xil uslublar va texnikalarni qo‘llash.</a:t>
            </a:r>
            <a:endParaRPr lang="uz-Cyrl-UZ" sz="2400">
              <a:latin typeface="Arial Narrow" panose="020B0606020202030204" pitchFamily="34" charset="0"/>
            </a:endParaRPr>
          </a:p>
        </p:txBody>
      </p:sp>
      <p:sp>
        <p:nvSpPr>
          <p:cNvPr id="12" name="Shape 7">
            <a:extLst>
              <a:ext uri="{FF2B5EF4-FFF2-40B4-BE49-F238E27FC236}">
                <a16:creationId xmlns:a16="http://schemas.microsoft.com/office/drawing/2014/main" id="{3902CF24-DFD9-4842-BB70-B581E8E6EB2B}"/>
              </a:ext>
            </a:extLst>
          </p:cNvPr>
          <p:cNvSpPr/>
          <p:nvPr/>
        </p:nvSpPr>
        <p:spPr>
          <a:xfrm>
            <a:off x="6280190" y="5651421"/>
            <a:ext cx="7556421" cy="1669852"/>
          </a:xfrm>
          <a:prstGeom prst="roundRect">
            <a:avLst>
              <a:gd name="adj" fmla="val 2038"/>
            </a:avLst>
          </a:prstGeom>
          <a:solidFill>
            <a:srgbClr val="F0EAEA"/>
          </a:solidFill>
          <a:ln/>
        </p:spPr>
      </p:sp>
      <p:sp>
        <p:nvSpPr>
          <p:cNvPr id="13" name="Text 8">
            <a:extLst>
              <a:ext uri="{FF2B5EF4-FFF2-40B4-BE49-F238E27FC236}">
                <a16:creationId xmlns:a16="http://schemas.microsoft.com/office/drawing/2014/main" id="{30E42F76-86B7-473D-9254-1AF32353461E}"/>
              </a:ext>
            </a:extLst>
          </p:cNvPr>
          <p:cNvSpPr/>
          <p:nvPr/>
        </p:nvSpPr>
        <p:spPr>
          <a:xfrm>
            <a:off x="6507004" y="5878235"/>
            <a:ext cx="3603903"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Tomorrow Semi Bold" pitchFamily="34" charset="-122"/>
                <a:cs typeface="Tomorrow Semi Bold" pitchFamily="34" charset="-120"/>
              </a:rPr>
              <a:t>Guruhlarga bo‘lib o‘qitish</a:t>
            </a:r>
            <a:endParaRPr lang="uz-Cyrl-UZ" sz="2400">
              <a:latin typeface="Arial Narrow" panose="020B0606020202030204" pitchFamily="34" charset="0"/>
            </a:endParaRPr>
          </a:p>
        </p:txBody>
      </p:sp>
      <p:sp>
        <p:nvSpPr>
          <p:cNvPr id="14" name="Text 9">
            <a:extLst>
              <a:ext uri="{FF2B5EF4-FFF2-40B4-BE49-F238E27FC236}">
                <a16:creationId xmlns:a16="http://schemas.microsoft.com/office/drawing/2014/main" id="{510D7B1F-6A7D-4657-9767-D54D5C737532}"/>
              </a:ext>
            </a:extLst>
          </p:cNvPr>
          <p:cNvSpPr/>
          <p:nvPr/>
        </p:nvSpPr>
        <p:spPr>
          <a:xfrm>
            <a:off x="6507004" y="6368653"/>
            <a:ext cx="7102793" cy="725805"/>
          </a:xfrm>
          <a:prstGeom prst="rect">
            <a:avLst/>
          </a:prstGeom>
          <a:noFill/>
          <a:ln/>
        </p:spPr>
        <p:txBody>
          <a:bodyPr wrap="square" lIns="0" tIns="0" rIns="0" bIns="0" rtlCol="0" anchor="t"/>
          <a:lstStyle/>
          <a:p>
            <a:pPr marL="0" indent="0">
              <a:lnSpc>
                <a:spcPts val="2850"/>
              </a:lnSpc>
              <a:buNone/>
            </a:pPr>
            <a:r>
              <a:rPr lang="uz-Cyrl-UZ" sz="2400">
                <a:latin typeface="Arial Narrow" panose="020B0606020202030204" pitchFamily="34" charset="0"/>
                <a:ea typeface="Tomorrow" pitchFamily="34" charset="-122"/>
                <a:cs typeface="Tomorrow" pitchFamily="34" charset="-120"/>
              </a:rPr>
              <a:t>o‘quvchilarni qobiliyatlari, ehtiyojlari va o‘rganish uslublariga qarab guruhlarga bo‘lib o‘qitish.</a:t>
            </a:r>
            <a:endParaRPr lang="uz-Cyrl-UZ" sz="2400">
              <a:latin typeface="Arial Narrow" panose="020B0606020202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84384" y="788670"/>
            <a:ext cx="7575233" cy="1400651"/>
          </a:xfrm>
          <a:prstGeom prst="rect">
            <a:avLst/>
          </a:prstGeom>
          <a:noFill/>
          <a:ln/>
        </p:spPr>
        <p:txBody>
          <a:bodyPr wrap="square" lIns="0" tIns="0" rIns="0" bIns="0" rtlCol="0" anchor="t"/>
          <a:lstStyle/>
          <a:p>
            <a:pPr algn="ctr"/>
            <a:r>
              <a:rPr lang="en-US" sz="4450" b="1" dirty="0">
                <a:solidFill>
                  <a:srgbClr val="1D1D1B"/>
                </a:solidFill>
                <a:latin typeface="Arial Narrow" panose="020B0606020202030204" pitchFamily="34" charset="0"/>
                <a:ea typeface="Tomorrow Semi Bold" pitchFamily="34" charset="-122"/>
              </a:rPr>
              <a:t>Differensial ta’limning asosiy tamoyillari</a:t>
            </a:r>
          </a:p>
        </p:txBody>
      </p:sp>
      <p:sp>
        <p:nvSpPr>
          <p:cNvPr id="4" name="Shape 1"/>
          <p:cNvSpPr/>
          <p:nvPr/>
        </p:nvSpPr>
        <p:spPr>
          <a:xfrm>
            <a:off x="784384" y="2777490"/>
            <a:ext cx="504230" cy="504230"/>
          </a:xfrm>
          <a:prstGeom prst="roundRect">
            <a:avLst>
              <a:gd name="adj" fmla="val 6667"/>
            </a:avLst>
          </a:prstGeom>
          <a:solidFill>
            <a:srgbClr val="F0EAEA"/>
          </a:solidFill>
          <a:ln/>
        </p:spPr>
      </p:sp>
      <p:sp>
        <p:nvSpPr>
          <p:cNvPr id="5" name="Text 2"/>
          <p:cNvSpPr/>
          <p:nvPr/>
        </p:nvSpPr>
        <p:spPr>
          <a:xfrm>
            <a:off x="960001" y="2861429"/>
            <a:ext cx="152995" cy="336233"/>
          </a:xfrm>
          <a:prstGeom prst="rect">
            <a:avLst/>
          </a:prstGeom>
          <a:noFill/>
          <a:ln/>
        </p:spPr>
        <p:txBody>
          <a:bodyPr wrap="none" lIns="0" tIns="0" rIns="0" bIns="0" rtlCol="0" anchor="t"/>
          <a:lstStyle/>
          <a:p>
            <a:pPr marL="0" indent="0" algn="just">
              <a:buNone/>
            </a:pPr>
            <a:r>
              <a:rPr lang="en-US" sz="2400" dirty="0">
                <a:latin typeface="Arial Narrow" panose="020B0606020202030204" pitchFamily="34" charset="0"/>
                <a:ea typeface="Tomorrow Semi Bold" pitchFamily="34" charset="-122"/>
                <a:cs typeface="Tomorrow Semi Bold" pitchFamily="34" charset="-120"/>
              </a:rPr>
              <a:t>1</a:t>
            </a:r>
            <a:endParaRPr lang="en-US" sz="2400" dirty="0">
              <a:latin typeface="Arial Narrow" panose="020B0606020202030204" pitchFamily="34" charset="0"/>
            </a:endParaRPr>
          </a:p>
        </p:txBody>
      </p:sp>
      <p:sp>
        <p:nvSpPr>
          <p:cNvPr id="6" name="Text 3"/>
          <p:cNvSpPr/>
          <p:nvPr/>
        </p:nvSpPr>
        <p:spPr>
          <a:xfrm>
            <a:off x="1512689" y="2777490"/>
            <a:ext cx="2947273" cy="700326"/>
          </a:xfrm>
          <a:prstGeom prst="rect">
            <a:avLst/>
          </a:prstGeom>
          <a:noFill/>
          <a:ln/>
        </p:spPr>
        <p:txBody>
          <a:bodyPr wrap="square" lIns="0" tIns="0" rIns="0" bIns="0" rtlCol="0" anchor="t"/>
          <a:lstStyle/>
          <a:p>
            <a:pPr marL="0" indent="0" algn="just">
              <a:buNone/>
            </a:pPr>
            <a:r>
              <a:rPr lang="en-US" sz="2400" b="1" dirty="0">
                <a:latin typeface="Arial Narrow" panose="020B0606020202030204" pitchFamily="34" charset="0"/>
                <a:ea typeface="Tomorrow Semi Bold" pitchFamily="34" charset="-122"/>
                <a:cs typeface="Tomorrow Semi Bold" pitchFamily="34" charset="-120"/>
              </a:rPr>
              <a:t>Farqlarni qabul qilish</a:t>
            </a:r>
            <a:endParaRPr lang="en-US" sz="2400" b="1" dirty="0">
              <a:latin typeface="Arial Narrow" panose="020B0606020202030204" pitchFamily="34" charset="0"/>
            </a:endParaRPr>
          </a:p>
        </p:txBody>
      </p:sp>
      <p:sp>
        <p:nvSpPr>
          <p:cNvPr id="7" name="Text 4"/>
          <p:cNvSpPr/>
          <p:nvPr/>
        </p:nvSpPr>
        <p:spPr>
          <a:xfrm>
            <a:off x="1512689" y="3612237"/>
            <a:ext cx="2947273" cy="1433989"/>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Tomorrow" pitchFamily="34" charset="-122"/>
                <a:cs typeface="Tomorrow" pitchFamily="34" charset="-120"/>
              </a:rPr>
              <a:t>Har bir o‘quvchining o‘ziga xos xususiyatlariga e'tibor qaratish va farqlarni qabul qilish.</a:t>
            </a:r>
            <a:endParaRPr lang="en-US" sz="2400" dirty="0">
              <a:latin typeface="Arial Narrow" panose="020B0606020202030204" pitchFamily="34" charset="0"/>
            </a:endParaRPr>
          </a:p>
        </p:txBody>
      </p:sp>
      <p:sp>
        <p:nvSpPr>
          <p:cNvPr id="8" name="Shape 5"/>
          <p:cNvSpPr/>
          <p:nvPr/>
        </p:nvSpPr>
        <p:spPr>
          <a:xfrm>
            <a:off x="4684038" y="2777490"/>
            <a:ext cx="504230" cy="504230"/>
          </a:xfrm>
          <a:prstGeom prst="roundRect">
            <a:avLst>
              <a:gd name="adj" fmla="val 6667"/>
            </a:avLst>
          </a:prstGeom>
          <a:solidFill>
            <a:srgbClr val="F0EAEA"/>
          </a:solidFill>
          <a:ln/>
        </p:spPr>
      </p:sp>
      <p:sp>
        <p:nvSpPr>
          <p:cNvPr id="9" name="Text 6"/>
          <p:cNvSpPr/>
          <p:nvPr/>
        </p:nvSpPr>
        <p:spPr>
          <a:xfrm>
            <a:off x="4823103" y="2861429"/>
            <a:ext cx="225981" cy="336233"/>
          </a:xfrm>
          <a:prstGeom prst="rect">
            <a:avLst/>
          </a:prstGeom>
          <a:noFill/>
          <a:ln/>
        </p:spPr>
        <p:txBody>
          <a:bodyPr wrap="none" lIns="0" tIns="0" rIns="0" bIns="0" rtlCol="0" anchor="t"/>
          <a:lstStyle/>
          <a:p>
            <a:pPr marL="0" indent="0" algn="just">
              <a:buNone/>
            </a:pPr>
            <a:r>
              <a:rPr lang="en-US" sz="2400" dirty="0">
                <a:latin typeface="Arial Narrow" panose="020B0606020202030204" pitchFamily="34" charset="0"/>
                <a:ea typeface="Tomorrow Semi Bold" pitchFamily="34" charset="-122"/>
                <a:cs typeface="Tomorrow Semi Bold" pitchFamily="34" charset="-120"/>
              </a:rPr>
              <a:t>2</a:t>
            </a:r>
            <a:endParaRPr lang="en-US" sz="2400" dirty="0">
              <a:latin typeface="Arial Narrow" panose="020B0606020202030204" pitchFamily="34" charset="0"/>
            </a:endParaRPr>
          </a:p>
        </p:txBody>
      </p:sp>
      <p:sp>
        <p:nvSpPr>
          <p:cNvPr id="10" name="Text 7"/>
          <p:cNvSpPr/>
          <p:nvPr/>
        </p:nvSpPr>
        <p:spPr>
          <a:xfrm>
            <a:off x="5412343" y="2777490"/>
            <a:ext cx="2801541" cy="350163"/>
          </a:xfrm>
          <a:prstGeom prst="rect">
            <a:avLst/>
          </a:prstGeom>
          <a:noFill/>
          <a:ln/>
        </p:spPr>
        <p:txBody>
          <a:bodyPr wrap="none" lIns="0" tIns="0" rIns="0" bIns="0" rtlCol="0" anchor="t"/>
          <a:lstStyle/>
          <a:p>
            <a:pPr marL="0" indent="0" algn="just">
              <a:buNone/>
            </a:pPr>
            <a:r>
              <a:rPr lang="en-US" sz="2400" b="1" dirty="0">
                <a:latin typeface="Arial Narrow" panose="020B0606020202030204" pitchFamily="34" charset="0"/>
                <a:ea typeface="Tomorrow Semi Bold" pitchFamily="34" charset="-122"/>
                <a:cs typeface="Tomorrow Semi Bold" pitchFamily="34" charset="-120"/>
              </a:rPr>
              <a:t>Shaxsiylashtirish</a:t>
            </a:r>
            <a:endParaRPr lang="en-US" sz="2400" b="1" dirty="0">
              <a:latin typeface="Arial Narrow" panose="020B0606020202030204" pitchFamily="34" charset="0"/>
            </a:endParaRPr>
          </a:p>
        </p:txBody>
      </p:sp>
      <p:sp>
        <p:nvSpPr>
          <p:cNvPr id="11" name="Text 8"/>
          <p:cNvSpPr/>
          <p:nvPr/>
        </p:nvSpPr>
        <p:spPr>
          <a:xfrm>
            <a:off x="5412343" y="3262074"/>
            <a:ext cx="2947273" cy="1433989"/>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Tomorrow" pitchFamily="34" charset="-122"/>
                <a:cs typeface="Tomorrow" pitchFamily="34" charset="-120"/>
              </a:rPr>
              <a:t>Har bir o‘quvchiga mos keladigan o‘quv materialini tanlash va o‘qitish usullarini moslashtirish.</a:t>
            </a:r>
            <a:endParaRPr lang="en-US" sz="2400" dirty="0">
              <a:latin typeface="Arial Narrow" panose="020B0606020202030204" pitchFamily="34" charset="0"/>
            </a:endParaRPr>
          </a:p>
        </p:txBody>
      </p:sp>
      <p:sp>
        <p:nvSpPr>
          <p:cNvPr id="12" name="Shape 9"/>
          <p:cNvSpPr/>
          <p:nvPr/>
        </p:nvSpPr>
        <p:spPr>
          <a:xfrm>
            <a:off x="784384" y="5522357"/>
            <a:ext cx="504230" cy="504230"/>
          </a:xfrm>
          <a:prstGeom prst="roundRect">
            <a:avLst>
              <a:gd name="adj" fmla="val 6667"/>
            </a:avLst>
          </a:prstGeom>
          <a:solidFill>
            <a:srgbClr val="F0EAEA"/>
          </a:solidFill>
          <a:ln/>
        </p:spPr>
      </p:sp>
      <p:sp>
        <p:nvSpPr>
          <p:cNvPr id="13" name="Text 10"/>
          <p:cNvSpPr/>
          <p:nvPr/>
        </p:nvSpPr>
        <p:spPr>
          <a:xfrm>
            <a:off x="924163" y="5606296"/>
            <a:ext cx="224552" cy="336233"/>
          </a:xfrm>
          <a:prstGeom prst="rect">
            <a:avLst/>
          </a:prstGeom>
          <a:noFill/>
          <a:ln/>
        </p:spPr>
        <p:txBody>
          <a:bodyPr wrap="none" lIns="0" tIns="0" rIns="0" bIns="0" rtlCol="0" anchor="t"/>
          <a:lstStyle/>
          <a:p>
            <a:pPr marL="0" indent="0" algn="just">
              <a:buNone/>
            </a:pPr>
            <a:r>
              <a:rPr lang="en-US" sz="2400" dirty="0">
                <a:latin typeface="Arial Narrow" panose="020B0606020202030204" pitchFamily="34" charset="0"/>
                <a:ea typeface="Tomorrow Semi Bold" pitchFamily="34" charset="-122"/>
                <a:cs typeface="Tomorrow Semi Bold" pitchFamily="34" charset="-120"/>
              </a:rPr>
              <a:t>3</a:t>
            </a:r>
            <a:endParaRPr lang="en-US" sz="2400" dirty="0">
              <a:latin typeface="Arial Narrow" panose="020B0606020202030204" pitchFamily="34" charset="0"/>
            </a:endParaRPr>
          </a:p>
        </p:txBody>
      </p:sp>
      <p:sp>
        <p:nvSpPr>
          <p:cNvPr id="14" name="Text 11"/>
          <p:cNvSpPr/>
          <p:nvPr/>
        </p:nvSpPr>
        <p:spPr>
          <a:xfrm>
            <a:off x="1512689" y="5522357"/>
            <a:ext cx="2801541" cy="350163"/>
          </a:xfrm>
          <a:prstGeom prst="rect">
            <a:avLst/>
          </a:prstGeom>
          <a:noFill/>
          <a:ln/>
        </p:spPr>
        <p:txBody>
          <a:bodyPr wrap="none" lIns="0" tIns="0" rIns="0" bIns="0" rtlCol="0" anchor="t"/>
          <a:lstStyle/>
          <a:p>
            <a:pPr marL="0" indent="0" algn="just">
              <a:buNone/>
            </a:pPr>
            <a:r>
              <a:rPr lang="en-US" sz="2400" b="1" dirty="0">
                <a:latin typeface="Arial Narrow" panose="020B0606020202030204" pitchFamily="34" charset="0"/>
                <a:ea typeface="Tomorrow Semi Bold" pitchFamily="34" charset="-122"/>
                <a:cs typeface="Tomorrow Semi Bold" pitchFamily="34" charset="-120"/>
              </a:rPr>
              <a:t>Motivatsiya</a:t>
            </a:r>
            <a:endParaRPr lang="en-US" sz="2400" b="1" dirty="0">
              <a:latin typeface="Arial Narrow" panose="020B0606020202030204" pitchFamily="34" charset="0"/>
            </a:endParaRPr>
          </a:p>
        </p:txBody>
      </p:sp>
      <p:sp>
        <p:nvSpPr>
          <p:cNvPr id="15" name="Text 12"/>
          <p:cNvSpPr/>
          <p:nvPr/>
        </p:nvSpPr>
        <p:spPr>
          <a:xfrm>
            <a:off x="1512689" y="6006941"/>
            <a:ext cx="2947273" cy="1433989"/>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Tomorrow" pitchFamily="34" charset="-122"/>
                <a:cs typeface="Tomorrow" pitchFamily="34" charset="-120"/>
              </a:rPr>
              <a:t>O‘quvchilarni o‘rganishga rag'batlantirish va ularning o‘ziga bo‘lgan ishonchini oshirish.</a:t>
            </a:r>
            <a:endParaRPr lang="en-US" sz="2400" dirty="0">
              <a:latin typeface="Arial Narrow" panose="020B0606020202030204" pitchFamily="34" charset="0"/>
            </a:endParaRPr>
          </a:p>
        </p:txBody>
      </p:sp>
      <p:sp>
        <p:nvSpPr>
          <p:cNvPr id="16" name="Shape 13"/>
          <p:cNvSpPr/>
          <p:nvPr/>
        </p:nvSpPr>
        <p:spPr>
          <a:xfrm>
            <a:off x="4684038" y="5522357"/>
            <a:ext cx="504230" cy="504230"/>
          </a:xfrm>
          <a:prstGeom prst="roundRect">
            <a:avLst>
              <a:gd name="adj" fmla="val 6667"/>
            </a:avLst>
          </a:prstGeom>
          <a:solidFill>
            <a:srgbClr val="F0EAEA"/>
          </a:solidFill>
          <a:ln/>
        </p:spPr>
      </p:sp>
      <p:sp>
        <p:nvSpPr>
          <p:cNvPr id="17" name="Text 14"/>
          <p:cNvSpPr/>
          <p:nvPr/>
        </p:nvSpPr>
        <p:spPr>
          <a:xfrm>
            <a:off x="4823103" y="5606296"/>
            <a:ext cx="225981" cy="336233"/>
          </a:xfrm>
          <a:prstGeom prst="rect">
            <a:avLst/>
          </a:prstGeom>
          <a:noFill/>
          <a:ln/>
        </p:spPr>
        <p:txBody>
          <a:bodyPr wrap="none" lIns="0" tIns="0" rIns="0" bIns="0" rtlCol="0" anchor="t"/>
          <a:lstStyle/>
          <a:p>
            <a:pPr marL="0" indent="0" algn="just">
              <a:buNone/>
            </a:pPr>
            <a:r>
              <a:rPr lang="en-US" sz="2400" dirty="0">
                <a:latin typeface="Arial Narrow" panose="020B0606020202030204" pitchFamily="34" charset="0"/>
                <a:ea typeface="Tomorrow Semi Bold" pitchFamily="34" charset="-122"/>
                <a:cs typeface="Tomorrow Semi Bold" pitchFamily="34" charset="-120"/>
              </a:rPr>
              <a:t>4</a:t>
            </a:r>
            <a:endParaRPr lang="en-US" sz="2400" dirty="0">
              <a:latin typeface="Arial Narrow" panose="020B0606020202030204" pitchFamily="34" charset="0"/>
            </a:endParaRPr>
          </a:p>
        </p:txBody>
      </p:sp>
      <p:sp>
        <p:nvSpPr>
          <p:cNvPr id="18" name="Text 15"/>
          <p:cNvSpPr/>
          <p:nvPr/>
        </p:nvSpPr>
        <p:spPr>
          <a:xfrm>
            <a:off x="5412343" y="5522357"/>
            <a:ext cx="2947273" cy="700326"/>
          </a:xfrm>
          <a:prstGeom prst="rect">
            <a:avLst/>
          </a:prstGeom>
          <a:noFill/>
          <a:ln/>
        </p:spPr>
        <p:txBody>
          <a:bodyPr wrap="square" lIns="0" tIns="0" rIns="0" bIns="0" rtlCol="0" anchor="t"/>
          <a:lstStyle/>
          <a:p>
            <a:pPr marL="0" indent="0" algn="just">
              <a:buNone/>
            </a:pPr>
            <a:r>
              <a:rPr lang="en-US" sz="2400" b="1" dirty="0">
                <a:latin typeface="Arial Narrow" panose="020B0606020202030204" pitchFamily="34" charset="0"/>
                <a:ea typeface="Tomorrow Semi Bold" pitchFamily="34" charset="-122"/>
                <a:cs typeface="Tomorrow Semi Bold" pitchFamily="34" charset="-120"/>
              </a:rPr>
              <a:t>O‘rganish jarayonida yordam berish</a:t>
            </a:r>
            <a:endParaRPr lang="en-US" sz="2400" b="1" dirty="0">
              <a:latin typeface="Arial Narrow" panose="020B0606020202030204" pitchFamily="34" charset="0"/>
            </a:endParaRPr>
          </a:p>
        </p:txBody>
      </p:sp>
      <p:sp>
        <p:nvSpPr>
          <p:cNvPr id="19" name="Text 16"/>
          <p:cNvSpPr/>
          <p:nvPr/>
        </p:nvSpPr>
        <p:spPr>
          <a:xfrm>
            <a:off x="5412343" y="6357104"/>
            <a:ext cx="2947273" cy="1075492"/>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Tomorrow" pitchFamily="34" charset="-122"/>
                <a:cs typeface="Tomorrow" pitchFamily="34" charset="-120"/>
              </a:rPr>
              <a:t>O‘quvchilarga o‘rganishda qo‘llab-quvvatlash va yo‘l-yo‘riq ko‘rsatish.</a:t>
            </a:r>
            <a:endParaRPr lang="en-US" sz="2400" dirty="0">
              <a:latin typeface="Arial Narrow" panose="020B060602020203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138896" y="1251525"/>
            <a:ext cx="8290610" cy="1913811"/>
          </a:xfrm>
          <a:prstGeom prst="rect">
            <a:avLst/>
          </a:prstGeom>
          <a:noFill/>
          <a:ln/>
        </p:spPr>
        <p:txBody>
          <a:bodyPr wrap="square" lIns="0" tIns="0" rIns="0" bIns="0" rtlCol="0" anchor="t"/>
          <a:lstStyle/>
          <a:p>
            <a:pPr algn="ctr"/>
            <a:r>
              <a:rPr lang="en-US" sz="4450" b="1" dirty="0">
                <a:solidFill>
                  <a:srgbClr val="1D1D1B"/>
                </a:solidFill>
                <a:latin typeface="Arial Narrow" panose="020B0606020202030204" pitchFamily="34" charset="0"/>
                <a:ea typeface="Tomorrow Semi Bold" pitchFamily="34" charset="-122"/>
              </a:rPr>
              <a:t>Individual yondashuv (Blended Learning) </a:t>
            </a:r>
            <a:r>
              <a:rPr lang="uz-Cyrl-UZ" sz="4450" b="1" dirty="0">
                <a:solidFill>
                  <a:srgbClr val="1D1D1B"/>
                </a:solidFill>
                <a:latin typeface="Arial Narrow" panose="020B0606020202030204" pitchFamily="34" charset="0"/>
                <a:ea typeface="Tomorrow Semi Bold" pitchFamily="34" charset="-122"/>
              </a:rPr>
              <a:t>uslubining mohiyati</a:t>
            </a:r>
          </a:p>
        </p:txBody>
      </p:sp>
      <p:pic>
        <p:nvPicPr>
          <p:cNvPr id="4" name="Image 1" descr="preencoded.png"/>
          <p:cNvPicPr>
            <a:picLocks noChangeAspect="1"/>
          </p:cNvPicPr>
          <p:nvPr/>
        </p:nvPicPr>
        <p:blipFill>
          <a:blip r:embed="rId4"/>
          <a:stretch>
            <a:fillRect/>
          </a:stretch>
        </p:blipFill>
        <p:spPr>
          <a:xfrm>
            <a:off x="714494" y="2782848"/>
            <a:ext cx="510302" cy="510302"/>
          </a:xfrm>
          <a:prstGeom prst="rect">
            <a:avLst/>
          </a:prstGeom>
        </p:spPr>
      </p:pic>
      <p:sp>
        <p:nvSpPr>
          <p:cNvPr id="5" name="Text 1"/>
          <p:cNvSpPr/>
          <p:nvPr/>
        </p:nvSpPr>
        <p:spPr>
          <a:xfrm>
            <a:off x="714494" y="3497223"/>
            <a:ext cx="2551748" cy="318849"/>
          </a:xfrm>
          <a:prstGeom prst="rect">
            <a:avLst/>
          </a:prstGeom>
          <a:noFill/>
          <a:ln/>
        </p:spPr>
        <p:txBody>
          <a:bodyPr wrap="none" lIns="0" tIns="0" rIns="0" bIns="0" rtlCol="0" anchor="t"/>
          <a:lstStyle/>
          <a:p>
            <a:pPr marL="0" indent="0" algn="just">
              <a:buNone/>
            </a:pPr>
            <a:r>
              <a:rPr lang="uz-Cyrl-UZ" sz="2800" b="1" dirty="0">
                <a:latin typeface="Arial Narrow" panose="020B0606020202030204" pitchFamily="34" charset="0"/>
                <a:ea typeface="Tomorrow Semi Bold" pitchFamily="34" charset="-122"/>
                <a:cs typeface="Tomorrow Semi Bold" pitchFamily="34" charset="-120"/>
              </a:rPr>
              <a:t>Onlayn va oflayn</a:t>
            </a:r>
            <a:endParaRPr lang="uz-Cyrl-UZ" sz="2800" b="1" dirty="0">
              <a:latin typeface="Arial Narrow" panose="020B0606020202030204" pitchFamily="34" charset="0"/>
            </a:endParaRPr>
          </a:p>
        </p:txBody>
      </p:sp>
      <p:sp>
        <p:nvSpPr>
          <p:cNvPr id="6" name="Text 2"/>
          <p:cNvSpPr/>
          <p:nvPr/>
        </p:nvSpPr>
        <p:spPr>
          <a:xfrm>
            <a:off x="714494" y="3938468"/>
            <a:ext cx="3704392" cy="980123"/>
          </a:xfrm>
          <a:prstGeom prst="rect">
            <a:avLst/>
          </a:prstGeom>
          <a:noFill/>
          <a:ln/>
        </p:spPr>
        <p:txBody>
          <a:bodyPr wrap="square" lIns="0" tIns="0" rIns="0" bIns="0" rtlCol="0" anchor="t"/>
          <a:lstStyle/>
          <a:p>
            <a:pPr algn="just"/>
            <a:r>
              <a:rPr lang="uz-Cyrl-UZ" sz="2800" dirty="0">
                <a:latin typeface="Arial Narrow" panose="020B0606020202030204" pitchFamily="34" charset="0"/>
                <a:ea typeface="Tomorrow" pitchFamily="34" charset="-122"/>
                <a:cs typeface="Tomorrow" pitchFamily="34" charset="-120"/>
              </a:rPr>
              <a:t>o‘qitishning an</a:t>
            </a:r>
            <a:r>
              <a:rPr lang="uz-Cyrl-UZ" sz="2800" dirty="0">
                <a:latin typeface="Arial Narrow" panose="020B0606020202030204" pitchFamily="34" charset="0"/>
                <a:ea typeface="Tomorrow" pitchFamily="34" charset="-122"/>
              </a:rPr>
              <a:t>’ana</a:t>
            </a:r>
            <a:r>
              <a:rPr lang="uz-Cyrl-UZ" sz="2800" dirty="0">
                <a:latin typeface="Arial Narrow" panose="020B0606020202030204" pitchFamily="34" charset="0"/>
                <a:ea typeface="Tomorrow" pitchFamily="34" charset="-122"/>
                <a:cs typeface="Tomorrow" pitchFamily="34" charset="-120"/>
              </a:rPr>
              <a:t>viy usullarini zamonaviy texnologiyalar bilan birlashtirish.</a:t>
            </a:r>
            <a:endParaRPr lang="uz-Cyrl-UZ" sz="28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24995" y="2782848"/>
            <a:ext cx="510302" cy="510302"/>
          </a:xfrm>
          <a:prstGeom prst="rect">
            <a:avLst/>
          </a:prstGeom>
        </p:spPr>
      </p:pic>
      <p:sp>
        <p:nvSpPr>
          <p:cNvPr id="8" name="Text 3"/>
          <p:cNvSpPr/>
          <p:nvPr/>
        </p:nvSpPr>
        <p:spPr>
          <a:xfrm>
            <a:off x="4724995" y="3497223"/>
            <a:ext cx="2551748" cy="318849"/>
          </a:xfrm>
          <a:prstGeom prst="rect">
            <a:avLst/>
          </a:prstGeom>
          <a:noFill/>
          <a:ln/>
        </p:spPr>
        <p:txBody>
          <a:bodyPr wrap="none" lIns="0" tIns="0" rIns="0" bIns="0" rtlCol="0" anchor="t"/>
          <a:lstStyle/>
          <a:p>
            <a:pPr marL="0" indent="0" algn="just">
              <a:buNone/>
            </a:pPr>
            <a:r>
              <a:rPr lang="uz-Cyrl-UZ" sz="2800" b="1" dirty="0">
                <a:latin typeface="Arial Narrow" panose="020B0606020202030204" pitchFamily="34" charset="0"/>
                <a:ea typeface="Tomorrow Semi Bold" pitchFamily="34" charset="-122"/>
                <a:cs typeface="Tomorrow Semi Bold" pitchFamily="34" charset="-120"/>
              </a:rPr>
              <a:t>Mustaqil o‘rganish</a:t>
            </a:r>
            <a:endParaRPr lang="uz-Cyrl-UZ" sz="2800" b="1" dirty="0">
              <a:latin typeface="Arial Narrow" panose="020B0606020202030204" pitchFamily="34" charset="0"/>
            </a:endParaRPr>
          </a:p>
        </p:txBody>
      </p:sp>
      <p:sp>
        <p:nvSpPr>
          <p:cNvPr id="9" name="Text 4"/>
          <p:cNvSpPr/>
          <p:nvPr/>
        </p:nvSpPr>
        <p:spPr>
          <a:xfrm>
            <a:off x="4724995" y="3938468"/>
            <a:ext cx="3704511" cy="980123"/>
          </a:xfrm>
          <a:prstGeom prst="rect">
            <a:avLst/>
          </a:prstGeom>
          <a:noFill/>
          <a:ln/>
        </p:spPr>
        <p:txBody>
          <a:bodyPr wrap="square" lIns="0" tIns="0" rIns="0" bIns="0" rtlCol="0" anchor="t"/>
          <a:lstStyle/>
          <a:p>
            <a:pPr marL="0" indent="0" algn="just">
              <a:buNone/>
            </a:pPr>
            <a:r>
              <a:rPr lang="uz-Cyrl-UZ" sz="2800" dirty="0">
                <a:latin typeface="Arial Narrow" panose="020B0606020202030204" pitchFamily="34" charset="0"/>
                <a:ea typeface="Tomorrow" pitchFamily="34" charset="-122"/>
                <a:cs typeface="Tomorrow" pitchFamily="34" charset="-120"/>
              </a:rPr>
              <a:t>o‘quvchilar o‘ziga mos keladigan tezlikda va uslubda o‘rganish imkoniyatiga ega bo‘lishadi.</a:t>
            </a:r>
            <a:endParaRPr lang="uz-Cyrl-UZ" sz="28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714494" y="5771992"/>
            <a:ext cx="510302" cy="510302"/>
          </a:xfrm>
          <a:prstGeom prst="rect">
            <a:avLst/>
          </a:prstGeom>
        </p:spPr>
      </p:pic>
      <p:sp>
        <p:nvSpPr>
          <p:cNvPr id="11" name="Text 5"/>
          <p:cNvSpPr/>
          <p:nvPr/>
        </p:nvSpPr>
        <p:spPr>
          <a:xfrm>
            <a:off x="714494" y="6245304"/>
            <a:ext cx="2551748" cy="318849"/>
          </a:xfrm>
          <a:prstGeom prst="rect">
            <a:avLst/>
          </a:prstGeom>
          <a:noFill/>
          <a:ln/>
        </p:spPr>
        <p:txBody>
          <a:bodyPr wrap="none" lIns="0" tIns="0" rIns="0" bIns="0" rtlCol="0" anchor="t"/>
          <a:lstStyle/>
          <a:p>
            <a:pPr marL="0" indent="0" algn="just">
              <a:buNone/>
            </a:pPr>
            <a:r>
              <a:rPr lang="uz-Cyrl-UZ" sz="2800" b="1" dirty="0">
                <a:latin typeface="Arial Narrow" panose="020B0606020202030204" pitchFamily="34" charset="0"/>
                <a:ea typeface="Tomorrow Semi Bold" pitchFamily="34" charset="-122"/>
                <a:cs typeface="Tomorrow Semi Bold" pitchFamily="34" charset="-120"/>
              </a:rPr>
              <a:t>Guruhli o‘rganish</a:t>
            </a:r>
            <a:endParaRPr lang="uz-Cyrl-UZ" sz="2800" b="1" dirty="0">
              <a:latin typeface="Arial Narrow" panose="020B0606020202030204" pitchFamily="34" charset="0"/>
            </a:endParaRPr>
          </a:p>
        </p:txBody>
      </p:sp>
      <p:sp>
        <p:nvSpPr>
          <p:cNvPr id="12" name="Text 6"/>
          <p:cNvSpPr/>
          <p:nvPr/>
        </p:nvSpPr>
        <p:spPr>
          <a:xfrm>
            <a:off x="714494" y="6686550"/>
            <a:ext cx="3704392" cy="980123"/>
          </a:xfrm>
          <a:prstGeom prst="rect">
            <a:avLst/>
          </a:prstGeom>
          <a:noFill/>
          <a:ln/>
        </p:spPr>
        <p:txBody>
          <a:bodyPr wrap="square" lIns="0" tIns="0" rIns="0" bIns="0" rtlCol="0" anchor="t"/>
          <a:lstStyle/>
          <a:p>
            <a:pPr marL="0" indent="0" algn="just">
              <a:buNone/>
            </a:pPr>
            <a:r>
              <a:rPr lang="uz-Cyrl-UZ" sz="2800">
                <a:latin typeface="Arial Narrow" panose="020B0606020202030204" pitchFamily="34" charset="0"/>
                <a:ea typeface="Tomorrow" pitchFamily="34" charset="-122"/>
                <a:cs typeface="Tomorrow" pitchFamily="34" charset="-120"/>
              </a:rPr>
              <a:t>o‘quvchilar o‘zaro hamkorlik qilib, birgalikda o‘rganish imkoniyatiga ega bo‘lishadi.</a:t>
            </a:r>
            <a:endParaRPr lang="uz-Cyrl-UZ" sz="2800">
              <a:latin typeface="Arial Narrow" panose="020B0606020202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98037" y="561023"/>
            <a:ext cx="7720727" cy="1906310"/>
          </a:xfrm>
          <a:prstGeom prst="rect">
            <a:avLst/>
          </a:prstGeom>
          <a:noFill/>
          <a:ln/>
        </p:spPr>
        <p:txBody>
          <a:bodyPr wrap="square" lIns="0" tIns="0" rIns="0" bIns="0" rtlCol="0" anchor="t"/>
          <a:lstStyle/>
          <a:p>
            <a:pPr indent="0" algn="ctr">
              <a:buNone/>
            </a:pPr>
            <a:r>
              <a:rPr lang="en-US" sz="4450" b="1" dirty="0">
                <a:solidFill>
                  <a:srgbClr val="1D1D1B"/>
                </a:solidFill>
                <a:latin typeface="Arial Narrow" panose="020B0606020202030204" pitchFamily="34" charset="0"/>
                <a:ea typeface="Tomorrow Semi Bold" pitchFamily="34" charset="-122"/>
              </a:rPr>
              <a:t>Individual yondashuv (Blended Learning) uslubining afzalliklari</a:t>
            </a:r>
          </a:p>
        </p:txBody>
      </p:sp>
      <p:sp>
        <p:nvSpPr>
          <p:cNvPr id="4" name="Shape 1"/>
          <p:cNvSpPr/>
          <p:nvPr/>
        </p:nvSpPr>
        <p:spPr>
          <a:xfrm>
            <a:off x="6491526" y="2772251"/>
            <a:ext cx="22860" cy="4896326"/>
          </a:xfrm>
          <a:prstGeom prst="roundRect">
            <a:avLst>
              <a:gd name="adj" fmla="val 133429"/>
            </a:avLst>
          </a:prstGeom>
          <a:solidFill>
            <a:srgbClr val="D6D0D0"/>
          </a:solidFill>
          <a:ln/>
        </p:spPr>
      </p:sp>
      <p:sp>
        <p:nvSpPr>
          <p:cNvPr id="5" name="Shape 2"/>
          <p:cNvSpPr/>
          <p:nvPr/>
        </p:nvSpPr>
        <p:spPr>
          <a:xfrm>
            <a:off x="6708815" y="3218259"/>
            <a:ext cx="711637" cy="22860"/>
          </a:xfrm>
          <a:prstGeom prst="roundRect">
            <a:avLst>
              <a:gd name="adj" fmla="val 133429"/>
            </a:avLst>
          </a:prstGeom>
          <a:solidFill>
            <a:srgbClr val="D6D0D0"/>
          </a:solidFill>
          <a:ln/>
        </p:spPr>
      </p:sp>
      <p:sp>
        <p:nvSpPr>
          <p:cNvPr id="6" name="Shape 3"/>
          <p:cNvSpPr/>
          <p:nvPr/>
        </p:nvSpPr>
        <p:spPr>
          <a:xfrm>
            <a:off x="6274237" y="3000970"/>
            <a:ext cx="457438" cy="457438"/>
          </a:xfrm>
          <a:prstGeom prst="roundRect">
            <a:avLst>
              <a:gd name="adj" fmla="val 6668"/>
            </a:avLst>
          </a:prstGeom>
          <a:solidFill>
            <a:srgbClr val="F0EAEA"/>
          </a:solidFill>
          <a:ln/>
        </p:spPr>
      </p:sp>
      <p:sp>
        <p:nvSpPr>
          <p:cNvPr id="7" name="Text 4"/>
          <p:cNvSpPr/>
          <p:nvPr/>
        </p:nvSpPr>
        <p:spPr>
          <a:xfrm>
            <a:off x="6433542" y="3077170"/>
            <a:ext cx="138827" cy="305038"/>
          </a:xfrm>
          <a:prstGeom prst="rect">
            <a:avLst/>
          </a:prstGeom>
          <a:noFill/>
          <a:ln/>
        </p:spPr>
        <p:txBody>
          <a:bodyPr wrap="none" lIns="0" tIns="0" rIns="0" bIns="0" rtlCol="0" anchor="t"/>
          <a:lstStyle/>
          <a:p>
            <a:pPr marL="0" indent="0" algn="ctr">
              <a:lnSpc>
                <a:spcPts val="2400"/>
              </a:lnSpc>
              <a:buNone/>
            </a:pPr>
            <a:r>
              <a:rPr lang="uz-Cyrl-UZ" sz="2400" dirty="0">
                <a:latin typeface="Arial Narrow" panose="020B0606020202030204" pitchFamily="34" charset="0"/>
                <a:ea typeface="Tomorrow Semi Bold" pitchFamily="34" charset="-122"/>
                <a:cs typeface="Tomorrow Semi Bold" pitchFamily="34" charset="-120"/>
              </a:rPr>
              <a:t>1</a:t>
            </a:r>
            <a:endParaRPr lang="uz-Cyrl-UZ" sz="2400" dirty="0">
              <a:latin typeface="Arial Narrow" panose="020B0606020202030204" pitchFamily="34" charset="0"/>
            </a:endParaRPr>
          </a:p>
        </p:txBody>
      </p:sp>
      <p:sp>
        <p:nvSpPr>
          <p:cNvPr id="8" name="Text 5"/>
          <p:cNvSpPr/>
          <p:nvPr/>
        </p:nvSpPr>
        <p:spPr>
          <a:xfrm>
            <a:off x="7621310" y="2975491"/>
            <a:ext cx="2541746" cy="317659"/>
          </a:xfrm>
          <a:prstGeom prst="rect">
            <a:avLst/>
          </a:prstGeom>
          <a:noFill/>
          <a:ln/>
        </p:spPr>
        <p:txBody>
          <a:bodyPr wrap="none" lIns="0" tIns="0" rIns="0" bIns="0" rtlCol="0" anchor="t"/>
          <a:lstStyle/>
          <a:p>
            <a:pPr marL="0" indent="0" algn="l">
              <a:lnSpc>
                <a:spcPts val="2500"/>
              </a:lnSpc>
              <a:buNone/>
            </a:pPr>
            <a:r>
              <a:rPr lang="uz-Cyrl-UZ" sz="2400" b="1" dirty="0">
                <a:latin typeface="Arial Narrow" panose="020B0606020202030204" pitchFamily="34" charset="0"/>
                <a:ea typeface="Tomorrow Semi Bold" pitchFamily="34" charset="-122"/>
                <a:cs typeface="Tomorrow Semi Bold" pitchFamily="34" charset="-120"/>
              </a:rPr>
              <a:t>Shaxsiylashtirish</a:t>
            </a:r>
            <a:endParaRPr lang="uz-Cyrl-UZ" sz="2400" b="1" dirty="0">
              <a:latin typeface="Arial Narrow" panose="020B0606020202030204" pitchFamily="34" charset="0"/>
            </a:endParaRPr>
          </a:p>
        </p:txBody>
      </p:sp>
      <p:sp>
        <p:nvSpPr>
          <p:cNvPr id="9" name="Text 6"/>
          <p:cNvSpPr/>
          <p:nvPr/>
        </p:nvSpPr>
        <p:spPr>
          <a:xfrm>
            <a:off x="7621310" y="3415070"/>
            <a:ext cx="6297454" cy="650558"/>
          </a:xfrm>
          <a:prstGeom prst="rect">
            <a:avLst/>
          </a:prstGeom>
          <a:noFill/>
          <a:ln/>
        </p:spPr>
        <p:txBody>
          <a:bodyPr wrap="square" lIns="0" tIns="0" rIns="0" bIns="0" rtlCol="0" anchor="t"/>
          <a:lstStyle/>
          <a:p>
            <a:pPr marL="0" indent="0" algn="l">
              <a:lnSpc>
                <a:spcPts val="2550"/>
              </a:lnSpc>
              <a:buNone/>
            </a:pPr>
            <a:r>
              <a:rPr lang="uz-Cyrl-UZ" sz="2400" dirty="0">
                <a:latin typeface="Arial Narrow" panose="020B0606020202030204" pitchFamily="34" charset="0"/>
                <a:ea typeface="Tomorrow" pitchFamily="34" charset="-122"/>
                <a:cs typeface="Tomorrow" pitchFamily="34" charset="-120"/>
              </a:rPr>
              <a:t>Har bir o‘quvchining ehtiyojlariga mos keladigan o‘quv jarayonini taqdim qilish.</a:t>
            </a:r>
            <a:endParaRPr lang="uz-Cyrl-UZ" sz="2400" dirty="0">
              <a:latin typeface="Arial Narrow" panose="020B0606020202030204" pitchFamily="34" charset="0"/>
            </a:endParaRPr>
          </a:p>
        </p:txBody>
      </p:sp>
      <p:sp>
        <p:nvSpPr>
          <p:cNvPr id="10" name="Shape 7"/>
          <p:cNvSpPr/>
          <p:nvPr/>
        </p:nvSpPr>
        <p:spPr>
          <a:xfrm>
            <a:off x="6708815" y="4918115"/>
            <a:ext cx="711637" cy="22860"/>
          </a:xfrm>
          <a:prstGeom prst="roundRect">
            <a:avLst>
              <a:gd name="adj" fmla="val 133429"/>
            </a:avLst>
          </a:prstGeom>
          <a:solidFill>
            <a:srgbClr val="D6D0D0"/>
          </a:solidFill>
          <a:ln/>
        </p:spPr>
      </p:sp>
      <p:sp>
        <p:nvSpPr>
          <p:cNvPr id="11" name="Shape 8"/>
          <p:cNvSpPr/>
          <p:nvPr/>
        </p:nvSpPr>
        <p:spPr>
          <a:xfrm>
            <a:off x="6274237" y="4700826"/>
            <a:ext cx="457438" cy="457438"/>
          </a:xfrm>
          <a:prstGeom prst="roundRect">
            <a:avLst>
              <a:gd name="adj" fmla="val 6668"/>
            </a:avLst>
          </a:prstGeom>
          <a:solidFill>
            <a:srgbClr val="F0EAEA"/>
          </a:solidFill>
          <a:ln/>
        </p:spPr>
      </p:sp>
      <p:sp>
        <p:nvSpPr>
          <p:cNvPr id="12" name="Text 9"/>
          <p:cNvSpPr/>
          <p:nvPr/>
        </p:nvSpPr>
        <p:spPr>
          <a:xfrm>
            <a:off x="6400443" y="4777026"/>
            <a:ext cx="204907" cy="305038"/>
          </a:xfrm>
          <a:prstGeom prst="rect">
            <a:avLst/>
          </a:prstGeom>
          <a:noFill/>
          <a:ln/>
        </p:spPr>
        <p:txBody>
          <a:bodyPr wrap="none" lIns="0" tIns="0" rIns="0" bIns="0" rtlCol="0" anchor="t"/>
          <a:lstStyle/>
          <a:p>
            <a:pPr marL="0" indent="0" algn="ctr">
              <a:lnSpc>
                <a:spcPts val="2400"/>
              </a:lnSpc>
              <a:buNone/>
            </a:pPr>
            <a:r>
              <a:rPr lang="uz-Cyrl-UZ" sz="2400" dirty="0">
                <a:latin typeface="Arial Narrow" panose="020B0606020202030204" pitchFamily="34" charset="0"/>
                <a:ea typeface="Tomorrow Semi Bold" pitchFamily="34" charset="-122"/>
                <a:cs typeface="Tomorrow Semi Bold" pitchFamily="34" charset="-120"/>
              </a:rPr>
              <a:t>2</a:t>
            </a:r>
            <a:endParaRPr lang="uz-Cyrl-UZ" sz="2400" dirty="0">
              <a:latin typeface="Arial Narrow" panose="020B0606020202030204" pitchFamily="34" charset="0"/>
            </a:endParaRPr>
          </a:p>
        </p:txBody>
      </p:sp>
      <p:sp>
        <p:nvSpPr>
          <p:cNvPr id="13" name="Text 10"/>
          <p:cNvSpPr/>
          <p:nvPr/>
        </p:nvSpPr>
        <p:spPr>
          <a:xfrm>
            <a:off x="7621310" y="4675346"/>
            <a:ext cx="2541746" cy="317659"/>
          </a:xfrm>
          <a:prstGeom prst="rect">
            <a:avLst/>
          </a:prstGeom>
          <a:noFill/>
          <a:ln/>
        </p:spPr>
        <p:txBody>
          <a:bodyPr wrap="none" lIns="0" tIns="0" rIns="0" bIns="0" rtlCol="0" anchor="t"/>
          <a:lstStyle/>
          <a:p>
            <a:pPr marL="0" indent="0" algn="l">
              <a:lnSpc>
                <a:spcPts val="2500"/>
              </a:lnSpc>
              <a:buNone/>
            </a:pPr>
            <a:r>
              <a:rPr lang="uz-Cyrl-UZ" sz="2400" b="1" dirty="0">
                <a:latin typeface="Arial Narrow" panose="020B0606020202030204" pitchFamily="34" charset="0"/>
                <a:ea typeface="Tomorrow Semi Bold" pitchFamily="34" charset="-122"/>
                <a:cs typeface="Tomorrow Semi Bold" pitchFamily="34" charset="-120"/>
              </a:rPr>
              <a:t>Moslashuvchanlik</a:t>
            </a:r>
            <a:endParaRPr lang="uz-Cyrl-UZ" sz="2400" b="1" dirty="0">
              <a:latin typeface="Arial Narrow" panose="020B0606020202030204" pitchFamily="34" charset="0"/>
            </a:endParaRPr>
          </a:p>
        </p:txBody>
      </p:sp>
      <p:sp>
        <p:nvSpPr>
          <p:cNvPr id="14" name="Text 11"/>
          <p:cNvSpPr/>
          <p:nvPr/>
        </p:nvSpPr>
        <p:spPr>
          <a:xfrm>
            <a:off x="7621310" y="5114925"/>
            <a:ext cx="6297454" cy="650558"/>
          </a:xfrm>
          <a:prstGeom prst="rect">
            <a:avLst/>
          </a:prstGeom>
          <a:noFill/>
          <a:ln/>
        </p:spPr>
        <p:txBody>
          <a:bodyPr wrap="square" lIns="0" tIns="0" rIns="0" bIns="0" rtlCol="0" anchor="t"/>
          <a:lstStyle/>
          <a:p>
            <a:pPr marL="0" indent="0" algn="l">
              <a:lnSpc>
                <a:spcPts val="2550"/>
              </a:lnSpc>
              <a:buNone/>
            </a:pPr>
            <a:r>
              <a:rPr lang="uz-Cyrl-UZ" sz="2400" dirty="0">
                <a:latin typeface="Arial Narrow" panose="020B0606020202030204" pitchFamily="34" charset="0"/>
                <a:ea typeface="Tomorrow" pitchFamily="34" charset="-122"/>
                <a:cs typeface="Tomorrow" pitchFamily="34" charset="-120"/>
              </a:rPr>
              <a:t>O‘quvchilarga o‘ziga mos keladigan vaqtda va joyda o‘rganish imkoniyatini berish.</a:t>
            </a:r>
            <a:endParaRPr lang="uz-Cyrl-UZ" sz="2400" dirty="0">
              <a:latin typeface="Arial Narrow" panose="020B0606020202030204" pitchFamily="34" charset="0"/>
            </a:endParaRPr>
          </a:p>
        </p:txBody>
      </p:sp>
      <p:sp>
        <p:nvSpPr>
          <p:cNvPr id="15" name="Shape 12"/>
          <p:cNvSpPr/>
          <p:nvPr/>
        </p:nvSpPr>
        <p:spPr>
          <a:xfrm>
            <a:off x="6708815" y="6617970"/>
            <a:ext cx="711637" cy="22860"/>
          </a:xfrm>
          <a:prstGeom prst="roundRect">
            <a:avLst>
              <a:gd name="adj" fmla="val 133429"/>
            </a:avLst>
          </a:prstGeom>
          <a:solidFill>
            <a:srgbClr val="D6D0D0"/>
          </a:solidFill>
          <a:ln/>
        </p:spPr>
      </p:sp>
      <p:sp>
        <p:nvSpPr>
          <p:cNvPr id="16" name="Shape 13"/>
          <p:cNvSpPr/>
          <p:nvPr/>
        </p:nvSpPr>
        <p:spPr>
          <a:xfrm>
            <a:off x="6274237" y="6400681"/>
            <a:ext cx="457438" cy="457438"/>
          </a:xfrm>
          <a:prstGeom prst="roundRect">
            <a:avLst>
              <a:gd name="adj" fmla="val 6668"/>
            </a:avLst>
          </a:prstGeom>
          <a:solidFill>
            <a:srgbClr val="F0EAEA"/>
          </a:solidFill>
          <a:ln/>
        </p:spPr>
      </p:sp>
      <p:sp>
        <p:nvSpPr>
          <p:cNvPr id="17" name="Text 14"/>
          <p:cNvSpPr/>
          <p:nvPr/>
        </p:nvSpPr>
        <p:spPr>
          <a:xfrm>
            <a:off x="6401038" y="6476881"/>
            <a:ext cx="203716" cy="305038"/>
          </a:xfrm>
          <a:prstGeom prst="rect">
            <a:avLst/>
          </a:prstGeom>
          <a:noFill/>
          <a:ln/>
        </p:spPr>
        <p:txBody>
          <a:bodyPr wrap="none" lIns="0" tIns="0" rIns="0" bIns="0" rtlCol="0" anchor="t"/>
          <a:lstStyle/>
          <a:p>
            <a:pPr marL="0" indent="0" algn="ctr">
              <a:lnSpc>
                <a:spcPts val="2400"/>
              </a:lnSpc>
              <a:buNone/>
            </a:pPr>
            <a:r>
              <a:rPr lang="uz-Cyrl-UZ" sz="2400" dirty="0">
                <a:latin typeface="Arial Narrow" panose="020B0606020202030204" pitchFamily="34" charset="0"/>
                <a:ea typeface="Tomorrow Semi Bold" pitchFamily="34" charset="-122"/>
                <a:cs typeface="Tomorrow Semi Bold" pitchFamily="34" charset="-120"/>
              </a:rPr>
              <a:t>3</a:t>
            </a:r>
            <a:endParaRPr lang="uz-Cyrl-UZ" sz="2400" dirty="0">
              <a:latin typeface="Arial Narrow" panose="020B0606020202030204" pitchFamily="34" charset="0"/>
            </a:endParaRPr>
          </a:p>
        </p:txBody>
      </p:sp>
      <p:sp>
        <p:nvSpPr>
          <p:cNvPr id="18" name="Text 15"/>
          <p:cNvSpPr/>
          <p:nvPr/>
        </p:nvSpPr>
        <p:spPr>
          <a:xfrm>
            <a:off x="7621310" y="6375202"/>
            <a:ext cx="2541746" cy="317659"/>
          </a:xfrm>
          <a:prstGeom prst="rect">
            <a:avLst/>
          </a:prstGeom>
          <a:noFill/>
          <a:ln/>
        </p:spPr>
        <p:txBody>
          <a:bodyPr wrap="none" lIns="0" tIns="0" rIns="0" bIns="0" rtlCol="0" anchor="t"/>
          <a:lstStyle/>
          <a:p>
            <a:pPr marL="0" indent="0" algn="l">
              <a:lnSpc>
                <a:spcPts val="2500"/>
              </a:lnSpc>
              <a:buNone/>
            </a:pPr>
            <a:r>
              <a:rPr lang="uz-Cyrl-UZ" sz="2400" b="1" dirty="0">
                <a:latin typeface="Arial Narrow" panose="020B0606020202030204" pitchFamily="34" charset="0"/>
                <a:ea typeface="Tomorrow Semi Bold" pitchFamily="34" charset="-122"/>
                <a:cs typeface="Tomorrow Semi Bold" pitchFamily="34" charset="-120"/>
              </a:rPr>
              <a:t>Samaradorlik</a:t>
            </a:r>
            <a:endParaRPr lang="uz-Cyrl-UZ" sz="2400" b="1" dirty="0">
              <a:latin typeface="Arial Narrow" panose="020B0606020202030204" pitchFamily="34" charset="0"/>
            </a:endParaRPr>
          </a:p>
        </p:txBody>
      </p:sp>
      <p:sp>
        <p:nvSpPr>
          <p:cNvPr id="19" name="Text 16"/>
          <p:cNvSpPr/>
          <p:nvPr/>
        </p:nvSpPr>
        <p:spPr>
          <a:xfrm>
            <a:off x="7621310" y="6814780"/>
            <a:ext cx="6297454" cy="650558"/>
          </a:xfrm>
          <a:prstGeom prst="rect">
            <a:avLst/>
          </a:prstGeom>
          <a:noFill/>
          <a:ln/>
        </p:spPr>
        <p:txBody>
          <a:bodyPr wrap="square" lIns="0" tIns="0" rIns="0" bIns="0" rtlCol="0" anchor="t"/>
          <a:lstStyle/>
          <a:p>
            <a:pPr marL="0" indent="0" algn="l">
              <a:lnSpc>
                <a:spcPts val="2550"/>
              </a:lnSpc>
              <a:buNone/>
            </a:pPr>
            <a:r>
              <a:rPr lang="uz-Cyrl-UZ" sz="2400" dirty="0">
                <a:latin typeface="Arial Narrow" panose="020B0606020202030204" pitchFamily="34" charset="0"/>
                <a:ea typeface="Tomorrow" pitchFamily="34" charset="-122"/>
                <a:cs typeface="Tomorrow" pitchFamily="34" charset="-120"/>
              </a:rPr>
              <a:t>O‘quv jarayonini optimallashtirish va o‘rganish natijalarini yaxshilash.</a:t>
            </a:r>
            <a:endParaRPr lang="uz-Cyrl-UZ" sz="2400" dirty="0">
              <a:latin typeface="Arial Narrow" panose="020B0606020202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08422" y="556617"/>
            <a:ext cx="13213556" cy="1897380"/>
          </a:xfrm>
          <a:prstGeom prst="rect">
            <a:avLst/>
          </a:prstGeom>
          <a:noFill/>
          <a:ln/>
        </p:spPr>
        <p:txBody>
          <a:bodyPr wrap="square" lIns="0" tIns="0" rIns="0" bIns="0" rtlCol="0" anchor="t"/>
          <a:lstStyle/>
          <a:p>
            <a:pPr algn="ctr"/>
            <a:r>
              <a:rPr lang="en-US" sz="4450" b="1" dirty="0">
                <a:solidFill>
                  <a:srgbClr val="1D1D1B"/>
                </a:solidFill>
                <a:latin typeface="Arial Narrow" panose="020B0606020202030204" pitchFamily="34" charset="0"/>
                <a:ea typeface="Tomorrow Semi Bold" pitchFamily="34" charset="-122"/>
              </a:rPr>
              <a:t>Differensial ta’lim va individual yondashuv (Blended Learning) o‘quvchi o‘zlashtiruvini oshirishda</a:t>
            </a:r>
          </a:p>
        </p:txBody>
      </p:sp>
      <p:pic>
        <p:nvPicPr>
          <p:cNvPr id="3" name="Image 0" descr="preencoded.png"/>
          <p:cNvPicPr>
            <a:picLocks noChangeAspect="1"/>
          </p:cNvPicPr>
          <p:nvPr/>
        </p:nvPicPr>
        <p:blipFill>
          <a:blip r:embed="rId3"/>
          <a:stretch>
            <a:fillRect/>
          </a:stretch>
        </p:blipFill>
        <p:spPr>
          <a:xfrm>
            <a:off x="3194209" y="2858810"/>
            <a:ext cx="1635085" cy="1166336"/>
          </a:xfrm>
          <a:prstGeom prst="rect">
            <a:avLst/>
          </a:prstGeom>
        </p:spPr>
      </p:pic>
      <p:sp>
        <p:nvSpPr>
          <p:cNvPr id="4" name="Text 1"/>
          <p:cNvSpPr/>
          <p:nvPr/>
        </p:nvSpPr>
        <p:spPr>
          <a:xfrm>
            <a:off x="3954066" y="3384113"/>
            <a:ext cx="115133" cy="404813"/>
          </a:xfrm>
          <a:prstGeom prst="rect">
            <a:avLst/>
          </a:prstGeom>
          <a:noFill/>
          <a:ln/>
        </p:spPr>
        <p:txBody>
          <a:bodyPr wrap="none" lIns="0" tIns="0" rIns="0" bIns="0" rtlCol="0" anchor="t"/>
          <a:lstStyle/>
          <a:p>
            <a:pPr marL="0" indent="0" algn="ctr">
              <a:lnSpc>
                <a:spcPts val="3150"/>
              </a:lnSpc>
              <a:buNone/>
            </a:pPr>
            <a:r>
              <a:rPr lang="uz-Cyrl-UZ" sz="2800">
                <a:latin typeface="Arial Narrow" panose="020B0606020202030204" pitchFamily="34" charset="0"/>
                <a:ea typeface="Tomorrow Semi Bold" pitchFamily="34" charset="-122"/>
                <a:cs typeface="Tomorrow Semi Bold" pitchFamily="34" charset="-120"/>
              </a:rPr>
              <a:t>1</a:t>
            </a:r>
            <a:endParaRPr lang="uz-Cyrl-UZ" sz="2800">
              <a:latin typeface="Arial Narrow" panose="020B0606020202030204" pitchFamily="34" charset="0"/>
            </a:endParaRPr>
          </a:p>
        </p:txBody>
      </p:sp>
      <p:sp>
        <p:nvSpPr>
          <p:cNvPr id="5" name="Text 2"/>
          <p:cNvSpPr/>
          <p:nvPr/>
        </p:nvSpPr>
        <p:spPr>
          <a:xfrm>
            <a:off x="5031700" y="3283863"/>
            <a:ext cx="1475423" cy="316230"/>
          </a:xfrm>
          <a:prstGeom prst="rect">
            <a:avLst/>
          </a:prstGeom>
          <a:noFill/>
          <a:ln/>
        </p:spPr>
        <p:txBody>
          <a:bodyPr wrap="none" lIns="0" tIns="0" rIns="0" bIns="0" rtlCol="0" anchor="t"/>
          <a:lstStyle/>
          <a:p>
            <a:pPr marL="0" indent="0" algn="l">
              <a:lnSpc>
                <a:spcPts val="2450"/>
              </a:lnSpc>
              <a:buNone/>
            </a:pPr>
            <a:r>
              <a:rPr lang="uz-Cyrl-UZ" sz="2800">
                <a:latin typeface="Arial Narrow" panose="020B0606020202030204" pitchFamily="34" charset="0"/>
                <a:ea typeface="Tomorrow Semi Bold" pitchFamily="34" charset="-122"/>
                <a:cs typeface="Tomorrow Semi Bold" pitchFamily="34" charset="-120"/>
              </a:rPr>
              <a:t>Motivatsiya</a:t>
            </a:r>
            <a:endParaRPr lang="uz-Cyrl-UZ" sz="2800">
              <a:latin typeface="Arial Narrow" panose="020B0606020202030204" pitchFamily="34" charset="0"/>
            </a:endParaRPr>
          </a:p>
        </p:txBody>
      </p:sp>
      <p:sp>
        <p:nvSpPr>
          <p:cNvPr id="6" name="Shape 3"/>
          <p:cNvSpPr/>
          <p:nvPr/>
        </p:nvSpPr>
        <p:spPr>
          <a:xfrm>
            <a:off x="4879896" y="4040862"/>
            <a:ext cx="8991481" cy="11430"/>
          </a:xfrm>
          <a:prstGeom prst="roundRect">
            <a:avLst>
              <a:gd name="adj" fmla="val 265631"/>
            </a:avLst>
          </a:prstGeom>
          <a:solidFill>
            <a:srgbClr val="D6D0D0"/>
          </a:solidFill>
          <a:ln/>
        </p:spPr>
      </p:sp>
      <p:pic>
        <p:nvPicPr>
          <p:cNvPr id="7" name="Image 1" descr="preencoded.png"/>
          <p:cNvPicPr>
            <a:picLocks noChangeAspect="1"/>
          </p:cNvPicPr>
          <p:nvPr/>
        </p:nvPicPr>
        <p:blipFill>
          <a:blip r:embed="rId4"/>
          <a:stretch>
            <a:fillRect/>
          </a:stretch>
        </p:blipFill>
        <p:spPr>
          <a:xfrm>
            <a:off x="2376607" y="4075748"/>
            <a:ext cx="3270290" cy="1166336"/>
          </a:xfrm>
          <a:prstGeom prst="rect">
            <a:avLst/>
          </a:prstGeom>
        </p:spPr>
      </p:pic>
      <p:sp>
        <p:nvSpPr>
          <p:cNvPr id="8" name="Text 4"/>
          <p:cNvSpPr/>
          <p:nvPr/>
        </p:nvSpPr>
        <p:spPr>
          <a:xfrm>
            <a:off x="3926681" y="4456509"/>
            <a:ext cx="170021" cy="404813"/>
          </a:xfrm>
          <a:prstGeom prst="rect">
            <a:avLst/>
          </a:prstGeom>
          <a:noFill/>
          <a:ln/>
        </p:spPr>
        <p:txBody>
          <a:bodyPr wrap="none" lIns="0" tIns="0" rIns="0" bIns="0" rtlCol="0" anchor="t"/>
          <a:lstStyle/>
          <a:p>
            <a:pPr marL="0" indent="0" algn="ctr">
              <a:lnSpc>
                <a:spcPts val="3150"/>
              </a:lnSpc>
              <a:buNone/>
            </a:pPr>
            <a:r>
              <a:rPr lang="uz-Cyrl-UZ" sz="2800">
                <a:latin typeface="Arial Narrow" panose="020B0606020202030204" pitchFamily="34" charset="0"/>
                <a:ea typeface="Tomorrow Semi Bold" pitchFamily="34" charset="-122"/>
                <a:cs typeface="Tomorrow Semi Bold" pitchFamily="34" charset="-120"/>
              </a:rPr>
              <a:t>2</a:t>
            </a:r>
            <a:endParaRPr lang="uz-Cyrl-UZ" sz="2800">
              <a:latin typeface="Arial Narrow" panose="020B0606020202030204" pitchFamily="34" charset="0"/>
            </a:endParaRPr>
          </a:p>
        </p:txBody>
      </p:sp>
      <p:sp>
        <p:nvSpPr>
          <p:cNvPr id="9" name="Text 5"/>
          <p:cNvSpPr/>
          <p:nvPr/>
        </p:nvSpPr>
        <p:spPr>
          <a:xfrm>
            <a:off x="5849303" y="4278154"/>
            <a:ext cx="2037040" cy="316230"/>
          </a:xfrm>
          <a:prstGeom prst="rect">
            <a:avLst/>
          </a:prstGeom>
          <a:noFill/>
          <a:ln/>
        </p:spPr>
        <p:txBody>
          <a:bodyPr wrap="none" lIns="0" tIns="0" rIns="0" bIns="0" rtlCol="0" anchor="t"/>
          <a:lstStyle/>
          <a:p>
            <a:pPr marL="0" indent="0" algn="l">
              <a:lnSpc>
                <a:spcPts val="2450"/>
              </a:lnSpc>
              <a:buNone/>
            </a:pPr>
            <a:r>
              <a:rPr lang="uz-Cyrl-UZ" sz="2800">
                <a:latin typeface="Arial Narrow" panose="020B0606020202030204" pitchFamily="34" charset="0"/>
                <a:ea typeface="Tomorrow Semi Bold" pitchFamily="34" charset="-122"/>
                <a:cs typeface="Tomorrow Semi Bold" pitchFamily="34" charset="-120"/>
              </a:rPr>
              <a:t>Qiziqish</a:t>
            </a:r>
            <a:endParaRPr lang="uz-Cyrl-UZ" sz="2800">
              <a:latin typeface="Arial Narrow" panose="020B0606020202030204" pitchFamily="34" charset="0"/>
            </a:endParaRPr>
          </a:p>
        </p:txBody>
      </p:sp>
      <p:sp>
        <p:nvSpPr>
          <p:cNvPr id="10" name="Text 6"/>
          <p:cNvSpPr/>
          <p:nvPr/>
        </p:nvSpPr>
        <p:spPr>
          <a:xfrm>
            <a:off x="5849303" y="4715828"/>
            <a:ext cx="2037040" cy="323850"/>
          </a:xfrm>
          <a:prstGeom prst="rect">
            <a:avLst/>
          </a:prstGeom>
          <a:noFill/>
          <a:ln/>
        </p:spPr>
        <p:txBody>
          <a:bodyPr wrap="none" lIns="0" tIns="0" rIns="0" bIns="0" rtlCol="0" anchor="t"/>
          <a:lstStyle/>
          <a:p>
            <a:pPr marL="0" indent="0" algn="l">
              <a:lnSpc>
                <a:spcPts val="2550"/>
              </a:lnSpc>
              <a:buNone/>
            </a:pPr>
            <a:r>
              <a:rPr lang="uz-Cyrl-UZ" sz="2800">
                <a:latin typeface="Arial Narrow" panose="020B0606020202030204" pitchFamily="34" charset="0"/>
                <a:ea typeface="Tomorrow" pitchFamily="34" charset="-122"/>
                <a:cs typeface="Tomorrow" pitchFamily="34" charset="-120"/>
              </a:rPr>
              <a:t>Turli xil o‘quv usullari.</a:t>
            </a:r>
            <a:endParaRPr lang="uz-Cyrl-UZ" sz="2800">
              <a:latin typeface="Arial Narrow" panose="020B0606020202030204" pitchFamily="34" charset="0"/>
            </a:endParaRPr>
          </a:p>
        </p:txBody>
      </p:sp>
      <p:sp>
        <p:nvSpPr>
          <p:cNvPr id="11" name="Shape 7"/>
          <p:cNvSpPr/>
          <p:nvPr/>
        </p:nvSpPr>
        <p:spPr>
          <a:xfrm>
            <a:off x="5697498" y="5257800"/>
            <a:ext cx="8173879" cy="11430"/>
          </a:xfrm>
          <a:prstGeom prst="roundRect">
            <a:avLst>
              <a:gd name="adj" fmla="val 265631"/>
            </a:avLst>
          </a:prstGeom>
          <a:solidFill>
            <a:srgbClr val="D6D0D0"/>
          </a:solidFill>
          <a:ln/>
        </p:spPr>
      </p:sp>
      <p:pic>
        <p:nvPicPr>
          <p:cNvPr id="12" name="Image 2" descr="preencoded.png"/>
          <p:cNvPicPr>
            <a:picLocks noChangeAspect="1"/>
          </p:cNvPicPr>
          <p:nvPr/>
        </p:nvPicPr>
        <p:blipFill>
          <a:blip r:embed="rId5"/>
          <a:stretch>
            <a:fillRect/>
          </a:stretch>
        </p:blipFill>
        <p:spPr>
          <a:xfrm>
            <a:off x="1559004" y="5292685"/>
            <a:ext cx="4905494" cy="1166336"/>
          </a:xfrm>
          <a:prstGeom prst="rect">
            <a:avLst/>
          </a:prstGeom>
        </p:spPr>
      </p:pic>
      <p:sp>
        <p:nvSpPr>
          <p:cNvPr id="13" name="Text 8"/>
          <p:cNvSpPr/>
          <p:nvPr/>
        </p:nvSpPr>
        <p:spPr>
          <a:xfrm>
            <a:off x="3927158" y="5673447"/>
            <a:ext cx="168950" cy="404813"/>
          </a:xfrm>
          <a:prstGeom prst="rect">
            <a:avLst/>
          </a:prstGeom>
          <a:noFill/>
          <a:ln/>
        </p:spPr>
        <p:txBody>
          <a:bodyPr wrap="none" lIns="0" tIns="0" rIns="0" bIns="0" rtlCol="0" anchor="t"/>
          <a:lstStyle/>
          <a:p>
            <a:pPr marL="0" indent="0" algn="ctr">
              <a:lnSpc>
                <a:spcPts val="3150"/>
              </a:lnSpc>
              <a:buNone/>
            </a:pPr>
            <a:r>
              <a:rPr lang="uz-Cyrl-UZ" sz="2800">
                <a:latin typeface="Arial Narrow" panose="020B0606020202030204" pitchFamily="34" charset="0"/>
                <a:ea typeface="Tomorrow Semi Bold" pitchFamily="34" charset="-122"/>
                <a:cs typeface="Tomorrow Semi Bold" pitchFamily="34" charset="-120"/>
              </a:rPr>
              <a:t>3</a:t>
            </a:r>
            <a:endParaRPr lang="uz-Cyrl-UZ" sz="2800">
              <a:latin typeface="Arial Narrow" panose="020B0606020202030204" pitchFamily="34" charset="0"/>
            </a:endParaRPr>
          </a:p>
        </p:txBody>
      </p:sp>
      <p:sp>
        <p:nvSpPr>
          <p:cNvPr id="14" name="Text 9"/>
          <p:cNvSpPr/>
          <p:nvPr/>
        </p:nvSpPr>
        <p:spPr>
          <a:xfrm>
            <a:off x="6666905" y="5495092"/>
            <a:ext cx="2530078" cy="316230"/>
          </a:xfrm>
          <a:prstGeom prst="rect">
            <a:avLst/>
          </a:prstGeom>
          <a:noFill/>
          <a:ln/>
        </p:spPr>
        <p:txBody>
          <a:bodyPr wrap="none" lIns="0" tIns="0" rIns="0" bIns="0" rtlCol="0" anchor="t"/>
          <a:lstStyle/>
          <a:p>
            <a:pPr marL="0" indent="0" algn="l">
              <a:lnSpc>
                <a:spcPts val="2450"/>
              </a:lnSpc>
              <a:buNone/>
            </a:pPr>
            <a:r>
              <a:rPr lang="uz-Cyrl-UZ" sz="2800">
                <a:latin typeface="Arial Narrow" panose="020B0606020202030204" pitchFamily="34" charset="0"/>
                <a:ea typeface="Tomorrow Semi Bold" pitchFamily="34" charset="-122"/>
                <a:cs typeface="Tomorrow Semi Bold" pitchFamily="34" charset="-120"/>
              </a:rPr>
              <a:t>o‘zlashtirish</a:t>
            </a:r>
            <a:endParaRPr lang="uz-Cyrl-UZ" sz="2800">
              <a:latin typeface="Arial Narrow" panose="020B0606020202030204" pitchFamily="34" charset="0"/>
            </a:endParaRPr>
          </a:p>
        </p:txBody>
      </p:sp>
      <p:sp>
        <p:nvSpPr>
          <p:cNvPr id="15" name="Text 10"/>
          <p:cNvSpPr/>
          <p:nvPr/>
        </p:nvSpPr>
        <p:spPr>
          <a:xfrm>
            <a:off x="6666905" y="5932765"/>
            <a:ext cx="5235416" cy="323850"/>
          </a:xfrm>
          <a:prstGeom prst="rect">
            <a:avLst/>
          </a:prstGeom>
          <a:noFill/>
          <a:ln/>
        </p:spPr>
        <p:txBody>
          <a:bodyPr wrap="none" lIns="0" tIns="0" rIns="0" bIns="0" rtlCol="0" anchor="t"/>
          <a:lstStyle/>
          <a:p>
            <a:pPr marL="0" indent="0" algn="l">
              <a:lnSpc>
                <a:spcPts val="2550"/>
              </a:lnSpc>
              <a:buNone/>
            </a:pPr>
            <a:r>
              <a:rPr lang="uz-Cyrl-UZ" sz="2800">
                <a:latin typeface="Arial Narrow" panose="020B0606020202030204" pitchFamily="34" charset="0"/>
                <a:ea typeface="Tomorrow" pitchFamily="34" charset="-122"/>
                <a:cs typeface="Tomorrow" pitchFamily="34" charset="-120"/>
              </a:rPr>
              <a:t>o‘quvchilarga mos keladigan o‘quv materialini tanlash.</a:t>
            </a:r>
            <a:endParaRPr lang="uz-Cyrl-UZ" sz="2800">
              <a:latin typeface="Arial Narrow" panose="020B0606020202030204" pitchFamily="34" charset="0"/>
            </a:endParaRPr>
          </a:p>
        </p:txBody>
      </p:sp>
      <p:sp>
        <p:nvSpPr>
          <p:cNvPr id="16" name="Shape 11"/>
          <p:cNvSpPr/>
          <p:nvPr/>
        </p:nvSpPr>
        <p:spPr>
          <a:xfrm>
            <a:off x="6515100" y="6474738"/>
            <a:ext cx="7356277" cy="11430"/>
          </a:xfrm>
          <a:prstGeom prst="roundRect">
            <a:avLst>
              <a:gd name="adj" fmla="val 265631"/>
            </a:avLst>
          </a:prstGeom>
          <a:solidFill>
            <a:srgbClr val="D6D0D0"/>
          </a:solidFill>
          <a:ln/>
        </p:spPr>
      </p:sp>
      <p:pic>
        <p:nvPicPr>
          <p:cNvPr id="17" name="Image 3" descr="preencoded.png"/>
          <p:cNvPicPr>
            <a:picLocks noChangeAspect="1"/>
          </p:cNvPicPr>
          <p:nvPr/>
        </p:nvPicPr>
        <p:blipFill>
          <a:blip r:embed="rId6"/>
          <a:stretch>
            <a:fillRect/>
          </a:stretch>
        </p:blipFill>
        <p:spPr>
          <a:xfrm>
            <a:off x="741402" y="6509623"/>
            <a:ext cx="6540698" cy="1166336"/>
          </a:xfrm>
          <a:prstGeom prst="rect">
            <a:avLst/>
          </a:prstGeom>
        </p:spPr>
      </p:pic>
      <p:sp>
        <p:nvSpPr>
          <p:cNvPr id="18" name="Text 12"/>
          <p:cNvSpPr/>
          <p:nvPr/>
        </p:nvSpPr>
        <p:spPr>
          <a:xfrm>
            <a:off x="3926681" y="6890385"/>
            <a:ext cx="170021" cy="404813"/>
          </a:xfrm>
          <a:prstGeom prst="rect">
            <a:avLst/>
          </a:prstGeom>
          <a:noFill/>
          <a:ln/>
        </p:spPr>
        <p:txBody>
          <a:bodyPr wrap="none" lIns="0" tIns="0" rIns="0" bIns="0" rtlCol="0" anchor="t"/>
          <a:lstStyle/>
          <a:p>
            <a:pPr marL="0" indent="0" algn="ctr">
              <a:lnSpc>
                <a:spcPts val="3150"/>
              </a:lnSpc>
              <a:buNone/>
            </a:pPr>
            <a:r>
              <a:rPr lang="uz-Cyrl-UZ" sz="2800">
                <a:latin typeface="Arial Narrow" panose="020B0606020202030204" pitchFamily="34" charset="0"/>
                <a:ea typeface="Tomorrow Semi Bold" pitchFamily="34" charset="-122"/>
                <a:cs typeface="Tomorrow Semi Bold" pitchFamily="34" charset="-120"/>
              </a:rPr>
              <a:t>4</a:t>
            </a:r>
            <a:endParaRPr lang="uz-Cyrl-UZ" sz="2800">
              <a:latin typeface="Arial Narrow" panose="020B0606020202030204" pitchFamily="34" charset="0"/>
            </a:endParaRPr>
          </a:p>
        </p:txBody>
      </p:sp>
      <p:sp>
        <p:nvSpPr>
          <p:cNvPr id="19" name="Text 13"/>
          <p:cNvSpPr/>
          <p:nvPr/>
        </p:nvSpPr>
        <p:spPr>
          <a:xfrm>
            <a:off x="7484507" y="6712029"/>
            <a:ext cx="2213491" cy="316230"/>
          </a:xfrm>
          <a:prstGeom prst="rect">
            <a:avLst/>
          </a:prstGeom>
          <a:noFill/>
          <a:ln/>
        </p:spPr>
        <p:txBody>
          <a:bodyPr wrap="none" lIns="0" tIns="0" rIns="0" bIns="0" rtlCol="0" anchor="t"/>
          <a:lstStyle/>
          <a:p>
            <a:pPr marL="0" indent="0" algn="l">
              <a:lnSpc>
                <a:spcPts val="2450"/>
              </a:lnSpc>
              <a:buNone/>
            </a:pPr>
            <a:r>
              <a:rPr lang="uz-Cyrl-UZ" sz="2800">
                <a:latin typeface="Arial Narrow" panose="020B0606020202030204" pitchFamily="34" charset="0"/>
                <a:ea typeface="Tomorrow Semi Bold" pitchFamily="34" charset="-122"/>
                <a:cs typeface="Tomorrow Semi Bold" pitchFamily="34" charset="-120"/>
              </a:rPr>
              <a:t>Natijalar</a:t>
            </a:r>
            <a:endParaRPr lang="uz-Cyrl-UZ" sz="2800">
              <a:latin typeface="Arial Narrow" panose="020B0606020202030204" pitchFamily="34" charset="0"/>
            </a:endParaRPr>
          </a:p>
        </p:txBody>
      </p:sp>
      <p:sp>
        <p:nvSpPr>
          <p:cNvPr id="20" name="Text 14"/>
          <p:cNvSpPr/>
          <p:nvPr/>
        </p:nvSpPr>
        <p:spPr>
          <a:xfrm>
            <a:off x="7484507" y="7149703"/>
            <a:ext cx="2213491" cy="323850"/>
          </a:xfrm>
          <a:prstGeom prst="rect">
            <a:avLst/>
          </a:prstGeom>
          <a:noFill/>
          <a:ln/>
        </p:spPr>
        <p:txBody>
          <a:bodyPr wrap="none" lIns="0" tIns="0" rIns="0" bIns="0" rtlCol="0" anchor="t"/>
          <a:lstStyle/>
          <a:p>
            <a:pPr marL="0" indent="0" algn="l">
              <a:lnSpc>
                <a:spcPts val="2550"/>
              </a:lnSpc>
              <a:buNone/>
            </a:pPr>
            <a:r>
              <a:rPr lang="uz-Cyrl-UZ" sz="2800">
                <a:latin typeface="Arial Narrow" panose="020B0606020202030204" pitchFamily="34" charset="0"/>
                <a:ea typeface="Tomorrow" pitchFamily="34" charset="-122"/>
                <a:cs typeface="Tomorrow" pitchFamily="34" charset="-120"/>
              </a:rPr>
              <a:t>o‘rganishni yaxshilash.</a:t>
            </a:r>
            <a:endParaRPr lang="uz-Cyrl-UZ" sz="2800">
              <a:latin typeface="Arial Narrow" panose="020B0606020202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188843" y="413742"/>
            <a:ext cx="9279248" cy="1594128"/>
          </a:xfrm>
          <a:prstGeom prst="rect">
            <a:avLst/>
          </a:prstGeom>
          <a:noFill/>
          <a:ln/>
        </p:spPr>
        <p:txBody>
          <a:bodyPr wrap="square" lIns="0" tIns="0" rIns="0" bIns="0" rtlCol="0" anchor="t"/>
          <a:lstStyle/>
          <a:p>
            <a:pPr indent="0" algn="ctr">
              <a:buNone/>
            </a:pPr>
            <a:r>
              <a:rPr lang="en-US" sz="4000" b="1" dirty="0">
                <a:solidFill>
                  <a:srgbClr val="1D1D1B"/>
                </a:solidFill>
                <a:latin typeface="Arial Narrow" panose="020B0606020202030204" pitchFamily="34" charset="0"/>
                <a:ea typeface="Tomorrow Semi Bold" pitchFamily="34" charset="-122"/>
              </a:rPr>
              <a:t>Differensial ta’lim va individual yondashuv (Blended Learning) o‘qituvchiga qo‘yiladigan talablar</a:t>
            </a:r>
          </a:p>
        </p:txBody>
      </p:sp>
      <p:pic>
        <p:nvPicPr>
          <p:cNvPr id="4" name="Image 1" descr="preencoded.png"/>
          <p:cNvPicPr>
            <a:picLocks noChangeAspect="1"/>
          </p:cNvPicPr>
          <p:nvPr/>
        </p:nvPicPr>
        <p:blipFill>
          <a:blip r:embed="rId4"/>
          <a:stretch>
            <a:fillRect/>
          </a:stretch>
        </p:blipFill>
        <p:spPr>
          <a:xfrm>
            <a:off x="595193" y="2318266"/>
            <a:ext cx="850225" cy="1360527"/>
          </a:xfrm>
          <a:prstGeom prst="rect">
            <a:avLst/>
          </a:prstGeom>
        </p:spPr>
      </p:pic>
      <p:sp>
        <p:nvSpPr>
          <p:cNvPr id="5" name="Text 1"/>
          <p:cNvSpPr/>
          <p:nvPr/>
        </p:nvSpPr>
        <p:spPr>
          <a:xfrm>
            <a:off x="1700451" y="2488287"/>
            <a:ext cx="2568893" cy="265628"/>
          </a:xfrm>
          <a:prstGeom prst="rect">
            <a:avLst/>
          </a:prstGeom>
          <a:noFill/>
          <a:ln/>
        </p:spPr>
        <p:txBody>
          <a:bodyPr wrap="none" lIns="0" tIns="0" rIns="0" bIns="0" rtlCol="0" anchor="t"/>
          <a:lstStyle/>
          <a:p>
            <a:pPr marL="0" indent="0" algn="just">
              <a:buNone/>
            </a:pPr>
            <a:r>
              <a:rPr lang="uz-Cyrl-UZ" sz="2400" b="1" dirty="0">
                <a:latin typeface="Arial Narrow" panose="020B0606020202030204" pitchFamily="34" charset="0"/>
                <a:ea typeface="Tomorrow Semi Bold" pitchFamily="34" charset="-122"/>
                <a:cs typeface="Tomorrow Semi Bold" pitchFamily="34" charset="-120"/>
              </a:rPr>
              <a:t>O‘quvchilarni tushunish</a:t>
            </a:r>
            <a:endParaRPr lang="uz-Cyrl-UZ" sz="2400" b="1" dirty="0">
              <a:latin typeface="Arial Narrow" panose="020B0606020202030204" pitchFamily="34" charset="0"/>
            </a:endParaRPr>
          </a:p>
        </p:txBody>
      </p:sp>
      <p:sp>
        <p:nvSpPr>
          <p:cNvPr id="6" name="Text 2"/>
          <p:cNvSpPr/>
          <p:nvPr/>
        </p:nvSpPr>
        <p:spPr>
          <a:xfrm>
            <a:off x="1700451" y="2855952"/>
            <a:ext cx="6848356" cy="543878"/>
          </a:xfrm>
          <a:prstGeom prst="rect">
            <a:avLst/>
          </a:prstGeom>
          <a:noFill/>
          <a:ln/>
        </p:spPr>
        <p:txBody>
          <a:bodyPr wrap="square" lIns="0" tIns="0" rIns="0" bIns="0" rtlCol="0" anchor="t"/>
          <a:lstStyle/>
          <a:p>
            <a:pPr marL="0" indent="0" algn="just">
              <a:buNone/>
            </a:pPr>
            <a:r>
              <a:rPr lang="uz-Cyrl-UZ" sz="2400">
                <a:latin typeface="Arial Narrow" panose="020B0606020202030204" pitchFamily="34" charset="0"/>
                <a:ea typeface="Tomorrow" pitchFamily="34" charset="-122"/>
                <a:cs typeface="Tomorrow" pitchFamily="34" charset="-120"/>
              </a:rPr>
              <a:t>Har bir o‘quvchining individual xususiyatlarini, qobiliyatlarini, bilim darajasini va ehtiyojlarini tushunish.</a:t>
            </a:r>
            <a:endParaRPr lang="uz-Cyrl-UZ" sz="240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595193" y="3678793"/>
            <a:ext cx="850225" cy="1360527"/>
          </a:xfrm>
          <a:prstGeom prst="rect">
            <a:avLst/>
          </a:prstGeom>
        </p:spPr>
      </p:pic>
      <p:sp>
        <p:nvSpPr>
          <p:cNvPr id="8" name="Text 3"/>
          <p:cNvSpPr/>
          <p:nvPr/>
        </p:nvSpPr>
        <p:spPr>
          <a:xfrm>
            <a:off x="1700451" y="3848814"/>
            <a:ext cx="3424118" cy="265628"/>
          </a:xfrm>
          <a:prstGeom prst="rect">
            <a:avLst/>
          </a:prstGeom>
          <a:noFill/>
          <a:ln/>
        </p:spPr>
        <p:txBody>
          <a:bodyPr wrap="none" lIns="0" tIns="0" rIns="0" bIns="0" rtlCol="0" anchor="t"/>
          <a:lstStyle/>
          <a:p>
            <a:pPr marL="0" indent="0" algn="just">
              <a:buNone/>
            </a:pPr>
            <a:r>
              <a:rPr lang="uz-Cyrl-UZ" sz="2400" b="1" dirty="0">
                <a:latin typeface="Arial Narrow" panose="020B0606020202030204" pitchFamily="34" charset="0"/>
                <a:ea typeface="Tomorrow Semi Bold" pitchFamily="34" charset="-122"/>
                <a:cs typeface="Tomorrow Semi Bold" pitchFamily="34" charset="-120"/>
              </a:rPr>
              <a:t>O‘qitish usullarini moslashtirish</a:t>
            </a:r>
            <a:endParaRPr lang="uz-Cyrl-UZ" sz="2400" b="1" dirty="0">
              <a:latin typeface="Arial Narrow" panose="020B0606020202030204" pitchFamily="34" charset="0"/>
            </a:endParaRPr>
          </a:p>
        </p:txBody>
      </p:sp>
      <p:sp>
        <p:nvSpPr>
          <p:cNvPr id="9" name="Text 4"/>
          <p:cNvSpPr/>
          <p:nvPr/>
        </p:nvSpPr>
        <p:spPr>
          <a:xfrm>
            <a:off x="1700451" y="4216479"/>
            <a:ext cx="6848356" cy="271939"/>
          </a:xfrm>
          <a:prstGeom prst="rect">
            <a:avLst/>
          </a:prstGeom>
          <a:noFill/>
          <a:ln/>
        </p:spPr>
        <p:txBody>
          <a:bodyPr wrap="none" lIns="0" tIns="0" rIns="0" bIns="0" rtlCol="0" anchor="t"/>
          <a:lstStyle/>
          <a:p>
            <a:pPr marL="0" indent="0" algn="just">
              <a:buNone/>
            </a:pPr>
            <a:r>
              <a:rPr lang="uz-Cyrl-UZ" sz="2400">
                <a:latin typeface="Arial Narrow" panose="020B0606020202030204" pitchFamily="34" charset="0"/>
                <a:ea typeface="Tomorrow" pitchFamily="34" charset="-122"/>
                <a:cs typeface="Tomorrow" pitchFamily="34" charset="-120"/>
              </a:rPr>
              <a:t>O‘qitish usullarini o‘quvchilarning ehtiyojlariga moslashtirish.</a:t>
            </a:r>
            <a:endParaRPr lang="uz-Cyrl-UZ" sz="240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595193" y="5039320"/>
            <a:ext cx="850225" cy="1360527"/>
          </a:xfrm>
          <a:prstGeom prst="rect">
            <a:avLst/>
          </a:prstGeom>
        </p:spPr>
      </p:pic>
      <p:sp>
        <p:nvSpPr>
          <p:cNvPr id="11" name="Text 5"/>
          <p:cNvSpPr/>
          <p:nvPr/>
        </p:nvSpPr>
        <p:spPr>
          <a:xfrm>
            <a:off x="1700451" y="5209342"/>
            <a:ext cx="2984183" cy="265628"/>
          </a:xfrm>
          <a:prstGeom prst="rect">
            <a:avLst/>
          </a:prstGeom>
          <a:noFill/>
          <a:ln/>
        </p:spPr>
        <p:txBody>
          <a:bodyPr wrap="none" lIns="0" tIns="0" rIns="0" bIns="0" rtlCol="0" anchor="t"/>
          <a:lstStyle/>
          <a:p>
            <a:pPr marL="0" indent="0" algn="just">
              <a:buNone/>
            </a:pPr>
            <a:r>
              <a:rPr lang="uz-Cyrl-UZ" sz="2400" b="1" dirty="0">
                <a:latin typeface="Arial Narrow" panose="020B0606020202030204" pitchFamily="34" charset="0"/>
                <a:ea typeface="Tomorrow Semi Bold" pitchFamily="34" charset="-122"/>
                <a:cs typeface="Tomorrow Semi Bold" pitchFamily="34" charset="-120"/>
              </a:rPr>
              <a:t>O‘quv materiallarini tanlash</a:t>
            </a:r>
            <a:endParaRPr lang="uz-Cyrl-UZ" sz="2400" b="1" dirty="0">
              <a:latin typeface="Arial Narrow" panose="020B0606020202030204" pitchFamily="34" charset="0"/>
            </a:endParaRPr>
          </a:p>
        </p:txBody>
      </p:sp>
      <p:sp>
        <p:nvSpPr>
          <p:cNvPr id="12" name="Text 6"/>
          <p:cNvSpPr/>
          <p:nvPr/>
        </p:nvSpPr>
        <p:spPr>
          <a:xfrm>
            <a:off x="1700451" y="5577007"/>
            <a:ext cx="6848356" cy="543878"/>
          </a:xfrm>
          <a:prstGeom prst="rect">
            <a:avLst/>
          </a:prstGeom>
          <a:noFill/>
          <a:ln/>
        </p:spPr>
        <p:txBody>
          <a:bodyPr wrap="square" lIns="0" tIns="0" rIns="0" bIns="0" rtlCol="0" anchor="t"/>
          <a:lstStyle/>
          <a:p>
            <a:pPr marL="0" indent="0" algn="just">
              <a:buNone/>
            </a:pPr>
            <a:r>
              <a:rPr lang="uz-Cyrl-UZ" sz="2400">
                <a:latin typeface="Arial Narrow" panose="020B0606020202030204" pitchFamily="34" charset="0"/>
                <a:ea typeface="Tomorrow" pitchFamily="34" charset="-122"/>
                <a:cs typeface="Tomorrow" pitchFamily="34" charset="-120"/>
              </a:rPr>
              <a:t>O‘quvchilarning qobiliyatlari va bilim darajalariga mos keladigan o‘quv materiallarini tanlash.</a:t>
            </a:r>
            <a:endParaRPr lang="uz-Cyrl-UZ" sz="240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595193" y="6399848"/>
            <a:ext cx="850225" cy="1360527"/>
          </a:xfrm>
          <a:prstGeom prst="rect">
            <a:avLst/>
          </a:prstGeom>
        </p:spPr>
      </p:pic>
      <p:sp>
        <p:nvSpPr>
          <p:cNvPr id="14" name="Text 7"/>
          <p:cNvSpPr/>
          <p:nvPr/>
        </p:nvSpPr>
        <p:spPr>
          <a:xfrm>
            <a:off x="1700451" y="6569869"/>
            <a:ext cx="2125742" cy="265628"/>
          </a:xfrm>
          <a:prstGeom prst="rect">
            <a:avLst/>
          </a:prstGeom>
          <a:noFill/>
          <a:ln/>
        </p:spPr>
        <p:txBody>
          <a:bodyPr wrap="none" lIns="0" tIns="0" rIns="0" bIns="0" rtlCol="0" anchor="t"/>
          <a:lstStyle/>
          <a:p>
            <a:pPr marL="0" indent="0" algn="just">
              <a:buNone/>
            </a:pPr>
            <a:r>
              <a:rPr lang="uz-Cyrl-UZ" sz="2400" b="1" dirty="0">
                <a:latin typeface="Arial Narrow" panose="020B0606020202030204" pitchFamily="34" charset="0"/>
                <a:ea typeface="Tomorrow Semi Bold" pitchFamily="34" charset="-122"/>
                <a:cs typeface="Tomorrow Semi Bold" pitchFamily="34" charset="-120"/>
              </a:rPr>
              <a:t>Baholash</a:t>
            </a:r>
            <a:endParaRPr lang="uz-Cyrl-UZ" sz="2400" b="1" dirty="0">
              <a:latin typeface="Arial Narrow" panose="020B0606020202030204" pitchFamily="34" charset="0"/>
            </a:endParaRPr>
          </a:p>
        </p:txBody>
      </p:sp>
      <p:sp>
        <p:nvSpPr>
          <p:cNvPr id="15" name="Text 8"/>
          <p:cNvSpPr/>
          <p:nvPr/>
        </p:nvSpPr>
        <p:spPr>
          <a:xfrm>
            <a:off x="1700451" y="6937534"/>
            <a:ext cx="6848356" cy="271939"/>
          </a:xfrm>
          <a:prstGeom prst="rect">
            <a:avLst/>
          </a:prstGeom>
          <a:noFill/>
          <a:ln/>
        </p:spPr>
        <p:txBody>
          <a:bodyPr wrap="none" lIns="0" tIns="0" rIns="0" bIns="0" rtlCol="0" anchor="t"/>
          <a:lstStyle/>
          <a:p>
            <a:pPr marL="0" indent="0" algn="just">
              <a:buNone/>
            </a:pPr>
            <a:r>
              <a:rPr lang="uz-Cyrl-UZ" sz="2400">
                <a:latin typeface="Arial Narrow" panose="020B0606020202030204" pitchFamily="34" charset="0"/>
                <a:ea typeface="Tomorrow" pitchFamily="34" charset="-122"/>
                <a:cs typeface="Tomorrow" pitchFamily="34" charset="-120"/>
              </a:rPr>
              <a:t>O‘quvchilarning o‘rganish natijalarini samarali baholash.</a:t>
            </a:r>
            <a:endParaRPr lang="uz-Cyrl-UZ" sz="2400">
              <a:latin typeface="Arial Narrow" panose="020B0606020202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669250" y="826175"/>
            <a:ext cx="13291899" cy="1194911"/>
          </a:xfrm>
          <a:prstGeom prst="rect">
            <a:avLst/>
          </a:prstGeom>
          <a:noFill/>
          <a:ln/>
        </p:spPr>
        <p:txBody>
          <a:bodyPr wrap="square" lIns="0" tIns="0" rIns="0" bIns="0" rtlCol="0" anchor="t"/>
          <a:lstStyle/>
          <a:p>
            <a:pPr marL="0" indent="0" algn="ctr">
              <a:buNone/>
            </a:pPr>
            <a:r>
              <a:rPr lang="en-US" sz="4450" b="1" dirty="0">
                <a:solidFill>
                  <a:srgbClr val="1D1D1B"/>
                </a:solidFill>
                <a:latin typeface="Arial Narrow" panose="020B0606020202030204" pitchFamily="34" charset="0"/>
                <a:ea typeface="Tomorrow Semi Bold" pitchFamily="34" charset="-122"/>
              </a:rPr>
              <a:t>Differensial ta’lim va individual yondashuv (Blended Learning) o‘quv-metodikasini ishlab chiqish</a:t>
            </a:r>
          </a:p>
        </p:txBody>
      </p:sp>
      <p:sp>
        <p:nvSpPr>
          <p:cNvPr id="3" name="Shape 1"/>
          <p:cNvSpPr/>
          <p:nvPr/>
        </p:nvSpPr>
        <p:spPr>
          <a:xfrm>
            <a:off x="669250" y="2403515"/>
            <a:ext cx="1661398" cy="1101804"/>
          </a:xfrm>
          <a:prstGeom prst="roundRect">
            <a:avLst>
              <a:gd name="adj" fmla="val 2603"/>
            </a:avLst>
          </a:prstGeom>
          <a:solidFill>
            <a:srgbClr val="F0EAEA"/>
          </a:solidFill>
          <a:ln/>
        </p:spPr>
      </p:sp>
      <p:sp>
        <p:nvSpPr>
          <p:cNvPr id="4" name="Text 2"/>
          <p:cNvSpPr/>
          <p:nvPr/>
        </p:nvSpPr>
        <p:spPr>
          <a:xfrm>
            <a:off x="860465" y="2763203"/>
            <a:ext cx="108823" cy="382429"/>
          </a:xfrm>
          <a:prstGeom prst="rect">
            <a:avLst/>
          </a:prstGeom>
          <a:noFill/>
          <a:ln/>
        </p:spPr>
        <p:txBody>
          <a:bodyPr wrap="none" lIns="0" tIns="0" rIns="0" bIns="0" rtlCol="0" anchor="t"/>
          <a:lstStyle/>
          <a:p>
            <a:pPr marL="0" indent="0" algn="ctr">
              <a:lnSpc>
                <a:spcPts val="3000"/>
              </a:lnSpc>
              <a:buNone/>
            </a:pPr>
            <a:r>
              <a:rPr lang="uz-Cyrl-UZ" sz="2400">
                <a:latin typeface="Arial Narrow" panose="020B0606020202030204" pitchFamily="34" charset="0"/>
                <a:ea typeface="Tomorrow Semi Bold" pitchFamily="34" charset="-122"/>
                <a:cs typeface="Tomorrow Semi Bold" pitchFamily="34" charset="-120"/>
              </a:rPr>
              <a:t>1</a:t>
            </a:r>
            <a:endParaRPr lang="uz-Cyrl-UZ" sz="2400">
              <a:latin typeface="Arial Narrow" panose="020B0606020202030204" pitchFamily="34" charset="0"/>
            </a:endParaRPr>
          </a:p>
        </p:txBody>
      </p:sp>
      <p:sp>
        <p:nvSpPr>
          <p:cNvPr id="5" name="Text 3"/>
          <p:cNvSpPr/>
          <p:nvPr/>
        </p:nvSpPr>
        <p:spPr>
          <a:xfrm>
            <a:off x="2521863" y="2594729"/>
            <a:ext cx="2390418" cy="298847"/>
          </a:xfrm>
          <a:prstGeom prst="rect">
            <a:avLst/>
          </a:prstGeom>
          <a:noFill/>
          <a:ln/>
        </p:spPr>
        <p:txBody>
          <a:bodyPr wrap="none" lIns="0" tIns="0" rIns="0" bIns="0" rtlCol="0" anchor="t"/>
          <a:lstStyle/>
          <a:p>
            <a:pPr marL="0" indent="0" algn="l">
              <a:lnSpc>
                <a:spcPts val="2350"/>
              </a:lnSpc>
              <a:buNone/>
            </a:pPr>
            <a:r>
              <a:rPr lang="uz-Cyrl-UZ" sz="2400" b="1" dirty="0">
                <a:latin typeface="Arial Narrow" panose="020B0606020202030204" pitchFamily="34" charset="0"/>
                <a:ea typeface="Tomorrow Semi Bold" pitchFamily="34" charset="-122"/>
                <a:cs typeface="Tomorrow Semi Bold" pitchFamily="34" charset="-120"/>
              </a:rPr>
              <a:t>Rejalashtirish</a:t>
            </a:r>
            <a:endParaRPr lang="uz-Cyrl-UZ" sz="2400" b="1" dirty="0">
              <a:latin typeface="Arial Narrow" panose="020B0606020202030204" pitchFamily="34" charset="0"/>
            </a:endParaRPr>
          </a:p>
        </p:txBody>
      </p:sp>
      <p:sp>
        <p:nvSpPr>
          <p:cNvPr id="6" name="Text 4"/>
          <p:cNvSpPr/>
          <p:nvPr/>
        </p:nvSpPr>
        <p:spPr>
          <a:xfrm>
            <a:off x="2521863" y="3008233"/>
            <a:ext cx="3710107" cy="305872"/>
          </a:xfrm>
          <a:prstGeom prst="rect">
            <a:avLst/>
          </a:prstGeom>
          <a:noFill/>
          <a:ln/>
        </p:spPr>
        <p:txBody>
          <a:bodyPr wrap="none" lIns="0" tIns="0" rIns="0" bIns="0" rtlCol="0" anchor="t"/>
          <a:lstStyle/>
          <a:p>
            <a:pPr marL="0" indent="0" algn="l">
              <a:lnSpc>
                <a:spcPts val="2400"/>
              </a:lnSpc>
              <a:buNone/>
            </a:pPr>
            <a:r>
              <a:rPr lang="uz-Cyrl-UZ" sz="2400">
                <a:latin typeface="Arial Narrow" panose="020B0606020202030204" pitchFamily="34" charset="0"/>
                <a:ea typeface="Tomorrow" pitchFamily="34" charset="-122"/>
                <a:cs typeface="Tomorrow" pitchFamily="34" charset="-120"/>
              </a:rPr>
              <a:t>O‘quv maqsadlari va natijalarini aniqlash.</a:t>
            </a:r>
            <a:endParaRPr lang="uz-Cyrl-UZ" sz="2400">
              <a:latin typeface="Arial Narrow" panose="020B0606020202030204" pitchFamily="34" charset="0"/>
            </a:endParaRPr>
          </a:p>
        </p:txBody>
      </p:sp>
      <p:sp>
        <p:nvSpPr>
          <p:cNvPr id="7" name="Shape 5"/>
          <p:cNvSpPr/>
          <p:nvPr/>
        </p:nvSpPr>
        <p:spPr>
          <a:xfrm>
            <a:off x="2426256" y="3495794"/>
            <a:ext cx="11439287" cy="11430"/>
          </a:xfrm>
          <a:prstGeom prst="roundRect">
            <a:avLst>
              <a:gd name="adj" fmla="val 250966"/>
            </a:avLst>
          </a:prstGeom>
          <a:solidFill>
            <a:srgbClr val="D6D0D0"/>
          </a:solidFill>
          <a:ln/>
        </p:spPr>
      </p:sp>
      <p:sp>
        <p:nvSpPr>
          <p:cNvPr id="8" name="Shape 6"/>
          <p:cNvSpPr/>
          <p:nvPr/>
        </p:nvSpPr>
        <p:spPr>
          <a:xfrm>
            <a:off x="669250" y="3600926"/>
            <a:ext cx="3322915" cy="1101804"/>
          </a:xfrm>
          <a:prstGeom prst="roundRect">
            <a:avLst>
              <a:gd name="adj" fmla="val 2603"/>
            </a:avLst>
          </a:prstGeom>
          <a:solidFill>
            <a:srgbClr val="F0EAEA"/>
          </a:solidFill>
          <a:ln/>
        </p:spPr>
      </p:sp>
      <p:sp>
        <p:nvSpPr>
          <p:cNvPr id="9" name="Text 7"/>
          <p:cNvSpPr/>
          <p:nvPr/>
        </p:nvSpPr>
        <p:spPr>
          <a:xfrm>
            <a:off x="860465" y="3960614"/>
            <a:ext cx="160615" cy="382429"/>
          </a:xfrm>
          <a:prstGeom prst="rect">
            <a:avLst/>
          </a:prstGeom>
          <a:noFill/>
          <a:ln/>
        </p:spPr>
        <p:txBody>
          <a:bodyPr wrap="none" lIns="0" tIns="0" rIns="0" bIns="0" rtlCol="0" anchor="t"/>
          <a:lstStyle/>
          <a:p>
            <a:pPr marL="0" indent="0" algn="ctr">
              <a:lnSpc>
                <a:spcPts val="3000"/>
              </a:lnSpc>
              <a:buNone/>
            </a:pPr>
            <a:r>
              <a:rPr lang="uz-Cyrl-UZ" sz="2400">
                <a:latin typeface="Arial Narrow" panose="020B0606020202030204" pitchFamily="34" charset="0"/>
                <a:ea typeface="Tomorrow Semi Bold" pitchFamily="34" charset="-122"/>
                <a:cs typeface="Tomorrow Semi Bold" pitchFamily="34" charset="-120"/>
              </a:rPr>
              <a:t>2</a:t>
            </a:r>
            <a:endParaRPr lang="uz-Cyrl-UZ" sz="2400">
              <a:latin typeface="Arial Narrow" panose="020B0606020202030204" pitchFamily="34" charset="0"/>
            </a:endParaRPr>
          </a:p>
        </p:txBody>
      </p:sp>
      <p:sp>
        <p:nvSpPr>
          <p:cNvPr id="10" name="Text 8"/>
          <p:cNvSpPr/>
          <p:nvPr/>
        </p:nvSpPr>
        <p:spPr>
          <a:xfrm>
            <a:off x="4183380" y="3792141"/>
            <a:ext cx="3357205" cy="298847"/>
          </a:xfrm>
          <a:prstGeom prst="rect">
            <a:avLst/>
          </a:prstGeom>
          <a:noFill/>
          <a:ln/>
        </p:spPr>
        <p:txBody>
          <a:bodyPr wrap="none" lIns="0" tIns="0" rIns="0" bIns="0" rtlCol="0" anchor="t"/>
          <a:lstStyle/>
          <a:p>
            <a:pPr marL="0" indent="0" algn="l">
              <a:lnSpc>
                <a:spcPts val="2350"/>
              </a:lnSpc>
              <a:buNone/>
            </a:pPr>
            <a:r>
              <a:rPr lang="uz-Cyrl-UZ" sz="2400" b="1" dirty="0">
                <a:latin typeface="Arial Narrow" panose="020B0606020202030204" pitchFamily="34" charset="0"/>
                <a:ea typeface="Tomorrow Semi Bold" pitchFamily="34" charset="-122"/>
                <a:cs typeface="Tomorrow Semi Bold" pitchFamily="34" charset="-120"/>
              </a:rPr>
              <a:t>O‘quv materiallarini tanlash</a:t>
            </a:r>
            <a:endParaRPr lang="uz-Cyrl-UZ" sz="2400" b="1" dirty="0">
              <a:latin typeface="Arial Narrow" panose="020B0606020202030204" pitchFamily="34" charset="0"/>
            </a:endParaRPr>
          </a:p>
        </p:txBody>
      </p:sp>
      <p:sp>
        <p:nvSpPr>
          <p:cNvPr id="11" name="Text 9"/>
          <p:cNvSpPr/>
          <p:nvPr/>
        </p:nvSpPr>
        <p:spPr>
          <a:xfrm>
            <a:off x="4183380" y="4205645"/>
            <a:ext cx="6526649" cy="305872"/>
          </a:xfrm>
          <a:prstGeom prst="rect">
            <a:avLst/>
          </a:prstGeom>
          <a:noFill/>
          <a:ln/>
        </p:spPr>
        <p:txBody>
          <a:bodyPr wrap="none" lIns="0" tIns="0" rIns="0" bIns="0" rtlCol="0" anchor="t"/>
          <a:lstStyle/>
          <a:p>
            <a:pPr marL="0" indent="0" algn="l">
              <a:lnSpc>
                <a:spcPts val="2400"/>
              </a:lnSpc>
              <a:buNone/>
            </a:pPr>
            <a:r>
              <a:rPr lang="uz-Cyrl-UZ" sz="2400">
                <a:latin typeface="Arial Narrow" panose="020B0606020202030204" pitchFamily="34" charset="0"/>
                <a:ea typeface="Tomorrow" pitchFamily="34" charset="-122"/>
                <a:cs typeface="Tomorrow" pitchFamily="34" charset="-120"/>
              </a:rPr>
              <a:t>O‘quvchilarning ehtiyojlariga mos keladigan o‘quv materiallarini tanlash.</a:t>
            </a:r>
            <a:endParaRPr lang="uz-Cyrl-UZ" sz="2400">
              <a:latin typeface="Arial Narrow" panose="020B0606020202030204" pitchFamily="34" charset="0"/>
            </a:endParaRPr>
          </a:p>
        </p:txBody>
      </p:sp>
      <p:sp>
        <p:nvSpPr>
          <p:cNvPr id="12" name="Shape 10"/>
          <p:cNvSpPr/>
          <p:nvPr/>
        </p:nvSpPr>
        <p:spPr>
          <a:xfrm>
            <a:off x="4087773" y="4693206"/>
            <a:ext cx="9777770" cy="11430"/>
          </a:xfrm>
          <a:prstGeom prst="roundRect">
            <a:avLst>
              <a:gd name="adj" fmla="val 250966"/>
            </a:avLst>
          </a:prstGeom>
          <a:solidFill>
            <a:srgbClr val="D6D0D0"/>
          </a:solidFill>
          <a:ln/>
        </p:spPr>
      </p:sp>
      <p:sp>
        <p:nvSpPr>
          <p:cNvPr id="13" name="Shape 11"/>
          <p:cNvSpPr/>
          <p:nvPr/>
        </p:nvSpPr>
        <p:spPr>
          <a:xfrm>
            <a:off x="669250" y="4798338"/>
            <a:ext cx="4984432" cy="1407676"/>
          </a:xfrm>
          <a:prstGeom prst="roundRect">
            <a:avLst>
              <a:gd name="adj" fmla="val 2038"/>
            </a:avLst>
          </a:prstGeom>
          <a:solidFill>
            <a:srgbClr val="F0EAEA"/>
          </a:solidFill>
          <a:ln/>
        </p:spPr>
      </p:sp>
      <p:sp>
        <p:nvSpPr>
          <p:cNvPr id="14" name="Text 12"/>
          <p:cNvSpPr/>
          <p:nvPr/>
        </p:nvSpPr>
        <p:spPr>
          <a:xfrm>
            <a:off x="860465" y="5310902"/>
            <a:ext cx="159663" cy="382429"/>
          </a:xfrm>
          <a:prstGeom prst="rect">
            <a:avLst/>
          </a:prstGeom>
          <a:noFill/>
          <a:ln/>
        </p:spPr>
        <p:txBody>
          <a:bodyPr wrap="none" lIns="0" tIns="0" rIns="0" bIns="0" rtlCol="0" anchor="t"/>
          <a:lstStyle/>
          <a:p>
            <a:pPr marL="0" indent="0" algn="ctr">
              <a:lnSpc>
                <a:spcPts val="3000"/>
              </a:lnSpc>
              <a:buNone/>
            </a:pPr>
            <a:r>
              <a:rPr lang="uz-Cyrl-UZ" sz="2400">
                <a:latin typeface="Arial Narrow" panose="020B0606020202030204" pitchFamily="34" charset="0"/>
                <a:ea typeface="Tomorrow Semi Bold" pitchFamily="34" charset="-122"/>
                <a:cs typeface="Tomorrow Semi Bold" pitchFamily="34" charset="-120"/>
              </a:rPr>
              <a:t>3</a:t>
            </a:r>
            <a:endParaRPr lang="uz-Cyrl-UZ" sz="2400">
              <a:latin typeface="Arial Narrow" panose="020B0606020202030204" pitchFamily="34" charset="0"/>
            </a:endParaRPr>
          </a:p>
        </p:txBody>
      </p:sp>
      <p:sp>
        <p:nvSpPr>
          <p:cNvPr id="15" name="Text 13"/>
          <p:cNvSpPr/>
          <p:nvPr/>
        </p:nvSpPr>
        <p:spPr>
          <a:xfrm>
            <a:off x="5844897" y="4989552"/>
            <a:ext cx="3080266" cy="298847"/>
          </a:xfrm>
          <a:prstGeom prst="rect">
            <a:avLst/>
          </a:prstGeom>
          <a:noFill/>
          <a:ln/>
        </p:spPr>
        <p:txBody>
          <a:bodyPr wrap="none" lIns="0" tIns="0" rIns="0" bIns="0" rtlCol="0" anchor="t"/>
          <a:lstStyle/>
          <a:p>
            <a:pPr marL="0" indent="0" algn="l">
              <a:lnSpc>
                <a:spcPts val="2350"/>
              </a:lnSpc>
              <a:buNone/>
            </a:pPr>
            <a:r>
              <a:rPr lang="uz-Cyrl-UZ" sz="2400" b="1" dirty="0">
                <a:latin typeface="Arial Narrow" panose="020B0606020202030204" pitchFamily="34" charset="0"/>
                <a:ea typeface="Tomorrow Semi Bold" pitchFamily="34" charset="-122"/>
                <a:cs typeface="Tomorrow Semi Bold" pitchFamily="34" charset="-120"/>
              </a:rPr>
              <a:t>O‘qitish usullarini tanlash</a:t>
            </a:r>
            <a:endParaRPr lang="uz-Cyrl-UZ" sz="2400" b="1" dirty="0">
              <a:latin typeface="Arial Narrow" panose="020B0606020202030204" pitchFamily="34" charset="0"/>
            </a:endParaRPr>
          </a:p>
        </p:txBody>
      </p:sp>
      <p:sp>
        <p:nvSpPr>
          <p:cNvPr id="16" name="Text 14"/>
          <p:cNvSpPr/>
          <p:nvPr/>
        </p:nvSpPr>
        <p:spPr>
          <a:xfrm>
            <a:off x="5844897" y="5403056"/>
            <a:ext cx="7925038" cy="611743"/>
          </a:xfrm>
          <a:prstGeom prst="rect">
            <a:avLst/>
          </a:prstGeom>
          <a:noFill/>
          <a:ln/>
        </p:spPr>
        <p:txBody>
          <a:bodyPr wrap="square" lIns="0" tIns="0" rIns="0" bIns="0" rtlCol="0" anchor="t"/>
          <a:lstStyle/>
          <a:p>
            <a:pPr marL="0" indent="0" algn="l">
              <a:lnSpc>
                <a:spcPts val="2400"/>
              </a:lnSpc>
              <a:buNone/>
            </a:pPr>
            <a:r>
              <a:rPr lang="uz-Cyrl-UZ" sz="2400">
                <a:latin typeface="Arial Narrow" panose="020B0606020202030204" pitchFamily="34" charset="0"/>
                <a:ea typeface="Tomorrow" pitchFamily="34" charset="-122"/>
                <a:cs typeface="Tomorrow" pitchFamily="34" charset="-120"/>
              </a:rPr>
              <a:t>O‘quvchilarning qobiliyatlari va bilim darajalariga mos keladigan o‘qitish usullarini tanlash.</a:t>
            </a:r>
            <a:endParaRPr lang="uz-Cyrl-UZ" sz="2400">
              <a:latin typeface="Arial Narrow" panose="020B0606020202030204" pitchFamily="34" charset="0"/>
            </a:endParaRPr>
          </a:p>
        </p:txBody>
      </p:sp>
      <p:sp>
        <p:nvSpPr>
          <p:cNvPr id="17" name="Shape 15"/>
          <p:cNvSpPr/>
          <p:nvPr/>
        </p:nvSpPr>
        <p:spPr>
          <a:xfrm>
            <a:off x="5749290" y="6196489"/>
            <a:ext cx="8116252" cy="11430"/>
          </a:xfrm>
          <a:prstGeom prst="roundRect">
            <a:avLst>
              <a:gd name="adj" fmla="val 250966"/>
            </a:avLst>
          </a:prstGeom>
          <a:solidFill>
            <a:srgbClr val="D6D0D0"/>
          </a:solidFill>
          <a:ln/>
        </p:spPr>
      </p:sp>
      <p:sp>
        <p:nvSpPr>
          <p:cNvPr id="18" name="Shape 16"/>
          <p:cNvSpPr/>
          <p:nvPr/>
        </p:nvSpPr>
        <p:spPr>
          <a:xfrm>
            <a:off x="669250" y="6301621"/>
            <a:ext cx="6645950" cy="1101804"/>
          </a:xfrm>
          <a:prstGeom prst="roundRect">
            <a:avLst>
              <a:gd name="adj" fmla="val 2603"/>
            </a:avLst>
          </a:prstGeom>
          <a:solidFill>
            <a:srgbClr val="F0EAEA"/>
          </a:solidFill>
          <a:ln/>
        </p:spPr>
      </p:sp>
      <p:sp>
        <p:nvSpPr>
          <p:cNvPr id="19" name="Text 17"/>
          <p:cNvSpPr/>
          <p:nvPr/>
        </p:nvSpPr>
        <p:spPr>
          <a:xfrm>
            <a:off x="860465" y="6661309"/>
            <a:ext cx="160615" cy="382429"/>
          </a:xfrm>
          <a:prstGeom prst="rect">
            <a:avLst/>
          </a:prstGeom>
          <a:noFill/>
          <a:ln/>
        </p:spPr>
        <p:txBody>
          <a:bodyPr wrap="none" lIns="0" tIns="0" rIns="0" bIns="0" rtlCol="0" anchor="t"/>
          <a:lstStyle/>
          <a:p>
            <a:pPr marL="0" indent="0" algn="ctr">
              <a:lnSpc>
                <a:spcPts val="3000"/>
              </a:lnSpc>
              <a:buNone/>
            </a:pPr>
            <a:r>
              <a:rPr lang="uz-Cyrl-UZ" sz="2400">
                <a:latin typeface="Arial Narrow" panose="020B0606020202030204" pitchFamily="34" charset="0"/>
                <a:ea typeface="Tomorrow Semi Bold" pitchFamily="34" charset="-122"/>
                <a:cs typeface="Tomorrow Semi Bold" pitchFamily="34" charset="-120"/>
              </a:rPr>
              <a:t>4</a:t>
            </a:r>
            <a:endParaRPr lang="uz-Cyrl-UZ" sz="2400">
              <a:latin typeface="Arial Narrow" panose="020B0606020202030204" pitchFamily="34" charset="0"/>
            </a:endParaRPr>
          </a:p>
        </p:txBody>
      </p:sp>
      <p:sp>
        <p:nvSpPr>
          <p:cNvPr id="20" name="Text 18"/>
          <p:cNvSpPr/>
          <p:nvPr/>
        </p:nvSpPr>
        <p:spPr>
          <a:xfrm>
            <a:off x="7506414" y="6492835"/>
            <a:ext cx="2390418" cy="298847"/>
          </a:xfrm>
          <a:prstGeom prst="rect">
            <a:avLst/>
          </a:prstGeom>
          <a:noFill/>
          <a:ln/>
        </p:spPr>
        <p:txBody>
          <a:bodyPr wrap="none" lIns="0" tIns="0" rIns="0" bIns="0" rtlCol="0" anchor="t"/>
          <a:lstStyle/>
          <a:p>
            <a:pPr marL="0" indent="0" algn="l">
              <a:lnSpc>
                <a:spcPts val="2350"/>
              </a:lnSpc>
              <a:buNone/>
            </a:pPr>
            <a:r>
              <a:rPr lang="uz-Cyrl-UZ" sz="2400" b="1" dirty="0">
                <a:latin typeface="Arial Narrow" panose="020B0606020202030204" pitchFamily="34" charset="0"/>
                <a:ea typeface="Tomorrow Semi Bold" pitchFamily="34" charset="-122"/>
                <a:cs typeface="Tomorrow Semi Bold" pitchFamily="34" charset="-120"/>
              </a:rPr>
              <a:t>Baholash</a:t>
            </a:r>
            <a:endParaRPr lang="uz-Cyrl-UZ" sz="2400" b="1" dirty="0">
              <a:latin typeface="Arial Narrow" panose="020B0606020202030204" pitchFamily="34" charset="0"/>
            </a:endParaRPr>
          </a:p>
        </p:txBody>
      </p:sp>
      <p:sp>
        <p:nvSpPr>
          <p:cNvPr id="21" name="Text 19"/>
          <p:cNvSpPr/>
          <p:nvPr/>
        </p:nvSpPr>
        <p:spPr>
          <a:xfrm>
            <a:off x="7506414" y="6906339"/>
            <a:ext cx="5078016" cy="305872"/>
          </a:xfrm>
          <a:prstGeom prst="rect">
            <a:avLst/>
          </a:prstGeom>
          <a:noFill/>
          <a:ln/>
        </p:spPr>
        <p:txBody>
          <a:bodyPr wrap="none" lIns="0" tIns="0" rIns="0" bIns="0" rtlCol="0" anchor="t"/>
          <a:lstStyle/>
          <a:p>
            <a:pPr marL="0" indent="0" algn="l">
              <a:lnSpc>
                <a:spcPts val="2400"/>
              </a:lnSpc>
              <a:buNone/>
            </a:pPr>
            <a:r>
              <a:rPr lang="uz-Cyrl-UZ" sz="2400">
                <a:latin typeface="Arial Narrow" panose="020B0606020202030204" pitchFamily="34" charset="0"/>
                <a:ea typeface="Tomorrow" pitchFamily="34" charset="-122"/>
                <a:cs typeface="Tomorrow" pitchFamily="34" charset="-120"/>
              </a:rPr>
              <a:t>O‘quvchilarning o‘rganish natijalarini samarali baholash.</a:t>
            </a:r>
            <a:endParaRPr lang="uz-Cyrl-UZ" sz="2400">
              <a:latin typeface="Arial Narrow" panose="020B0606020202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63628" y="757476"/>
            <a:ext cx="7789545" cy="1814513"/>
          </a:xfrm>
          <a:prstGeom prst="rect">
            <a:avLst/>
          </a:prstGeom>
          <a:noFill/>
          <a:ln/>
        </p:spPr>
        <p:txBody>
          <a:bodyPr wrap="square" lIns="0" tIns="0" rIns="0" bIns="0" rtlCol="0" anchor="t"/>
          <a:lstStyle/>
          <a:p>
            <a:pPr algn="ctr"/>
            <a:r>
              <a:rPr lang="en-US" sz="4450" b="1" dirty="0">
                <a:solidFill>
                  <a:srgbClr val="1D1D1B"/>
                </a:solidFill>
                <a:latin typeface="Arial Narrow" panose="020B0606020202030204" pitchFamily="34" charset="0"/>
                <a:ea typeface="Tomorrow Semi Bold" pitchFamily="34" charset="-122"/>
              </a:rPr>
              <a:t>Differensial ta’lim va individual yondashuv (Blended Learning) ta’lim samaradorligini oshirish</a:t>
            </a:r>
          </a:p>
        </p:txBody>
      </p:sp>
      <p:sp>
        <p:nvSpPr>
          <p:cNvPr id="4" name="Text 1"/>
          <p:cNvSpPr/>
          <p:nvPr/>
        </p:nvSpPr>
        <p:spPr>
          <a:xfrm>
            <a:off x="6163628" y="2958941"/>
            <a:ext cx="3749635" cy="638532"/>
          </a:xfrm>
          <a:prstGeom prst="rect">
            <a:avLst/>
          </a:prstGeom>
          <a:noFill/>
          <a:ln/>
        </p:spPr>
        <p:txBody>
          <a:bodyPr wrap="none" lIns="0" tIns="0" rIns="0" bIns="0" rtlCol="0" anchor="t"/>
          <a:lstStyle/>
          <a:p>
            <a:pPr marL="0" indent="0" algn="just">
              <a:buNone/>
            </a:pPr>
            <a:r>
              <a:rPr lang="uz-Cyrl-UZ" sz="2800">
                <a:latin typeface="Arial Narrow" panose="020B0606020202030204" pitchFamily="34" charset="0"/>
                <a:ea typeface="Tomorrow Semi Bold" pitchFamily="34" charset="-122"/>
                <a:cs typeface="Tomorrow Semi Bold" pitchFamily="34" charset="-120"/>
              </a:rPr>
              <a:t>1</a:t>
            </a:r>
            <a:endParaRPr lang="uz-Cyrl-UZ" sz="2800">
              <a:latin typeface="Arial Narrow" panose="020B0606020202030204" pitchFamily="34" charset="0"/>
            </a:endParaRPr>
          </a:p>
        </p:txBody>
      </p:sp>
      <p:sp>
        <p:nvSpPr>
          <p:cNvPr id="5" name="Text 2"/>
          <p:cNvSpPr/>
          <p:nvPr/>
        </p:nvSpPr>
        <p:spPr>
          <a:xfrm>
            <a:off x="6429911" y="2958941"/>
            <a:ext cx="2418993" cy="302419"/>
          </a:xfrm>
          <a:prstGeom prst="rect">
            <a:avLst/>
          </a:prstGeom>
          <a:noFill/>
          <a:ln/>
        </p:spPr>
        <p:txBody>
          <a:bodyPr wrap="none" lIns="0" tIns="0" rIns="0" bIns="0" rtlCol="0" anchor="t"/>
          <a:lstStyle/>
          <a:p>
            <a:pPr marL="0" indent="0" algn="just">
              <a:buNone/>
            </a:pPr>
            <a:r>
              <a:rPr lang="uz-Cyrl-UZ" sz="2800" b="1" dirty="0">
                <a:latin typeface="Arial Narrow" panose="020B0606020202030204" pitchFamily="34" charset="0"/>
                <a:ea typeface="Tomorrow Semi Bold" pitchFamily="34" charset="-122"/>
                <a:cs typeface="Tomorrow Semi Bold" pitchFamily="34" charset="-120"/>
              </a:rPr>
              <a:t>Motivatsiya</a:t>
            </a:r>
            <a:endParaRPr lang="uz-Cyrl-UZ" sz="2800" b="1" dirty="0">
              <a:latin typeface="Arial Narrow" panose="020B0606020202030204" pitchFamily="34" charset="0"/>
            </a:endParaRPr>
          </a:p>
        </p:txBody>
      </p:sp>
      <p:sp>
        <p:nvSpPr>
          <p:cNvPr id="6" name="Text 3"/>
          <p:cNvSpPr/>
          <p:nvPr/>
        </p:nvSpPr>
        <p:spPr>
          <a:xfrm>
            <a:off x="5970151" y="3377445"/>
            <a:ext cx="3749635" cy="619125"/>
          </a:xfrm>
          <a:prstGeom prst="rect">
            <a:avLst/>
          </a:prstGeom>
          <a:noFill/>
          <a:ln/>
        </p:spPr>
        <p:txBody>
          <a:bodyPr wrap="square" lIns="0" tIns="0" rIns="0" bIns="0" rtlCol="0" anchor="t"/>
          <a:lstStyle/>
          <a:p>
            <a:pPr marL="0" indent="0" algn="just">
              <a:buNone/>
            </a:pPr>
            <a:r>
              <a:rPr lang="uz-Cyrl-UZ" sz="2800" dirty="0">
                <a:latin typeface="Arial Narrow" panose="020B0606020202030204" pitchFamily="34" charset="0"/>
                <a:ea typeface="Tomorrow" pitchFamily="34" charset="-122"/>
                <a:cs typeface="Tomorrow" pitchFamily="34" charset="-120"/>
              </a:rPr>
              <a:t>O‘quvchilarning o‘rganishga bo‘lgan qiziqishini va motivatsiyasini oshirish.</a:t>
            </a:r>
            <a:endParaRPr lang="uz-Cyrl-UZ" sz="2800" dirty="0">
              <a:latin typeface="Arial Narrow" panose="020B0606020202030204" pitchFamily="34" charset="0"/>
            </a:endParaRPr>
          </a:p>
        </p:txBody>
      </p:sp>
      <p:sp>
        <p:nvSpPr>
          <p:cNvPr id="7" name="Text 4"/>
          <p:cNvSpPr/>
          <p:nvPr/>
        </p:nvSpPr>
        <p:spPr>
          <a:xfrm>
            <a:off x="10203537" y="2958941"/>
            <a:ext cx="3749635" cy="638532"/>
          </a:xfrm>
          <a:prstGeom prst="rect">
            <a:avLst/>
          </a:prstGeom>
          <a:noFill/>
          <a:ln/>
        </p:spPr>
        <p:txBody>
          <a:bodyPr wrap="none" lIns="0" tIns="0" rIns="0" bIns="0" rtlCol="0" anchor="t"/>
          <a:lstStyle/>
          <a:p>
            <a:pPr marL="0" indent="0" algn="just">
              <a:buNone/>
            </a:pPr>
            <a:r>
              <a:rPr lang="uz-Cyrl-UZ" sz="2800">
                <a:latin typeface="Arial Narrow" panose="020B0606020202030204" pitchFamily="34" charset="0"/>
                <a:ea typeface="Tomorrow Semi Bold" pitchFamily="34" charset="-122"/>
                <a:cs typeface="Tomorrow Semi Bold" pitchFamily="34" charset="-120"/>
              </a:rPr>
              <a:t>2</a:t>
            </a:r>
            <a:endParaRPr lang="uz-Cyrl-UZ" sz="2800">
              <a:latin typeface="Arial Narrow" panose="020B0606020202030204" pitchFamily="34" charset="0"/>
            </a:endParaRPr>
          </a:p>
        </p:txBody>
      </p:sp>
      <p:sp>
        <p:nvSpPr>
          <p:cNvPr id="8" name="Text 5"/>
          <p:cNvSpPr/>
          <p:nvPr/>
        </p:nvSpPr>
        <p:spPr>
          <a:xfrm>
            <a:off x="10764686" y="2937960"/>
            <a:ext cx="2418993" cy="302419"/>
          </a:xfrm>
          <a:prstGeom prst="rect">
            <a:avLst/>
          </a:prstGeom>
          <a:noFill/>
          <a:ln/>
        </p:spPr>
        <p:txBody>
          <a:bodyPr wrap="none" lIns="0" tIns="0" rIns="0" bIns="0" rtlCol="0" anchor="t"/>
          <a:lstStyle/>
          <a:p>
            <a:pPr marL="0" indent="0" algn="just">
              <a:buNone/>
            </a:pPr>
            <a:r>
              <a:rPr lang="uz-Cyrl-UZ" sz="2800" b="1" dirty="0">
                <a:latin typeface="Arial Narrow" panose="020B0606020202030204" pitchFamily="34" charset="0"/>
                <a:ea typeface="Tomorrow Semi Bold" pitchFamily="34" charset="-122"/>
                <a:cs typeface="Tomorrow Semi Bold" pitchFamily="34" charset="-120"/>
              </a:rPr>
              <a:t>O‘zlashtirish</a:t>
            </a:r>
            <a:endParaRPr lang="uz-Cyrl-UZ" sz="2800" b="1" dirty="0">
              <a:latin typeface="Arial Narrow" panose="020B0606020202030204" pitchFamily="34" charset="0"/>
            </a:endParaRPr>
          </a:p>
        </p:txBody>
      </p:sp>
      <p:sp>
        <p:nvSpPr>
          <p:cNvPr id="9" name="Text 6"/>
          <p:cNvSpPr/>
          <p:nvPr/>
        </p:nvSpPr>
        <p:spPr>
          <a:xfrm>
            <a:off x="10296135" y="3365300"/>
            <a:ext cx="3749635" cy="619125"/>
          </a:xfrm>
          <a:prstGeom prst="rect">
            <a:avLst/>
          </a:prstGeom>
          <a:noFill/>
          <a:ln/>
        </p:spPr>
        <p:txBody>
          <a:bodyPr wrap="square" lIns="0" tIns="0" rIns="0" bIns="0" rtlCol="0" anchor="t"/>
          <a:lstStyle/>
          <a:p>
            <a:pPr marL="0" indent="0" algn="just">
              <a:buNone/>
            </a:pPr>
            <a:r>
              <a:rPr lang="uz-Cyrl-UZ" sz="2800" dirty="0">
                <a:latin typeface="Arial Narrow" panose="020B0606020202030204" pitchFamily="34" charset="0"/>
                <a:ea typeface="Tomorrow" pitchFamily="34" charset="-122"/>
                <a:cs typeface="Tomorrow" pitchFamily="34" charset="-120"/>
              </a:rPr>
              <a:t>O‘quvchilarning o‘quv materiallarini o‘zlashtirishlarini yaxshilash.</a:t>
            </a:r>
            <a:endParaRPr lang="uz-Cyrl-UZ" sz="2800" dirty="0">
              <a:latin typeface="Arial Narrow" panose="020B0606020202030204" pitchFamily="34" charset="0"/>
            </a:endParaRPr>
          </a:p>
        </p:txBody>
      </p:sp>
      <p:sp>
        <p:nvSpPr>
          <p:cNvPr id="10" name="Text 7"/>
          <p:cNvSpPr/>
          <p:nvPr/>
        </p:nvSpPr>
        <p:spPr>
          <a:xfrm>
            <a:off x="6163628" y="5554147"/>
            <a:ext cx="3749635" cy="638532"/>
          </a:xfrm>
          <a:prstGeom prst="rect">
            <a:avLst/>
          </a:prstGeom>
          <a:noFill/>
          <a:ln/>
        </p:spPr>
        <p:txBody>
          <a:bodyPr wrap="none" lIns="0" tIns="0" rIns="0" bIns="0" rtlCol="0" anchor="t"/>
          <a:lstStyle/>
          <a:p>
            <a:pPr marL="0" indent="0" algn="just">
              <a:buNone/>
            </a:pPr>
            <a:r>
              <a:rPr lang="uz-Cyrl-UZ" sz="2800">
                <a:latin typeface="Arial Narrow" panose="020B0606020202030204" pitchFamily="34" charset="0"/>
                <a:ea typeface="Tomorrow Semi Bold" pitchFamily="34" charset="-122"/>
                <a:cs typeface="Tomorrow Semi Bold" pitchFamily="34" charset="-120"/>
              </a:rPr>
              <a:t>3</a:t>
            </a:r>
            <a:endParaRPr lang="uz-Cyrl-UZ" sz="2800">
              <a:latin typeface="Arial Narrow" panose="020B0606020202030204" pitchFamily="34" charset="0"/>
            </a:endParaRPr>
          </a:p>
        </p:txBody>
      </p:sp>
      <p:sp>
        <p:nvSpPr>
          <p:cNvPr id="11" name="Text 8"/>
          <p:cNvSpPr/>
          <p:nvPr/>
        </p:nvSpPr>
        <p:spPr>
          <a:xfrm>
            <a:off x="6551157" y="5570994"/>
            <a:ext cx="2418993" cy="302419"/>
          </a:xfrm>
          <a:prstGeom prst="rect">
            <a:avLst/>
          </a:prstGeom>
          <a:noFill/>
          <a:ln/>
        </p:spPr>
        <p:txBody>
          <a:bodyPr wrap="none" lIns="0" tIns="0" rIns="0" bIns="0" rtlCol="0" anchor="t"/>
          <a:lstStyle/>
          <a:p>
            <a:pPr marL="0" indent="0" algn="just">
              <a:buNone/>
            </a:pPr>
            <a:r>
              <a:rPr lang="uz-Cyrl-UZ" sz="2800" b="1" dirty="0">
                <a:latin typeface="Arial Narrow" panose="020B0606020202030204" pitchFamily="34" charset="0"/>
                <a:ea typeface="Tomorrow Semi Bold" pitchFamily="34" charset="-122"/>
                <a:cs typeface="Tomorrow Semi Bold" pitchFamily="34" charset="-120"/>
              </a:rPr>
              <a:t>Natijalar</a:t>
            </a:r>
            <a:endParaRPr lang="uz-Cyrl-UZ" sz="2800" b="1" dirty="0">
              <a:latin typeface="Arial Narrow" panose="020B0606020202030204" pitchFamily="34" charset="0"/>
            </a:endParaRPr>
          </a:p>
        </p:txBody>
      </p:sp>
      <p:sp>
        <p:nvSpPr>
          <p:cNvPr id="12" name="Text 9"/>
          <p:cNvSpPr/>
          <p:nvPr/>
        </p:nvSpPr>
        <p:spPr>
          <a:xfrm>
            <a:off x="6163628" y="6042750"/>
            <a:ext cx="3749635" cy="619125"/>
          </a:xfrm>
          <a:prstGeom prst="rect">
            <a:avLst/>
          </a:prstGeom>
          <a:noFill/>
          <a:ln/>
        </p:spPr>
        <p:txBody>
          <a:bodyPr wrap="square" lIns="0" tIns="0" rIns="0" bIns="0" rtlCol="0" anchor="t"/>
          <a:lstStyle/>
          <a:p>
            <a:pPr marL="0" indent="0" algn="just">
              <a:buNone/>
            </a:pPr>
            <a:r>
              <a:rPr lang="uz-Cyrl-UZ" sz="2800" dirty="0">
                <a:latin typeface="Arial Narrow" panose="020B0606020202030204" pitchFamily="34" charset="0"/>
                <a:ea typeface="Tomorrow" pitchFamily="34" charset="-122"/>
                <a:cs typeface="Tomorrow" pitchFamily="34" charset="-120"/>
              </a:rPr>
              <a:t>O‘quvchilarning bilim darajalarini va o‘rganish natijalarini yaxshilash.</a:t>
            </a:r>
            <a:endParaRPr lang="uz-Cyrl-UZ" sz="2800" dirty="0">
              <a:latin typeface="Arial Narrow" panose="020B0606020202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735496" y="1268486"/>
            <a:ext cx="13646425" cy="6247864"/>
          </a:xfrm>
          <a:prstGeom prst="rect">
            <a:avLst/>
          </a:prstGeom>
        </p:spPr>
        <p:txBody>
          <a:bodyPr wrap="square">
            <a:spAutoFit/>
          </a:bodyPr>
          <a:lstStyle/>
          <a:p>
            <a:r>
              <a:rPr lang="uz-Cyrl-UZ" sz="2000" b="1" dirty="0">
                <a:latin typeface="Arial Narrow" panose="020B0606020202030204" pitchFamily="34" charset="0"/>
              </a:rPr>
              <a:t>1-guruh uchun topshiriq</a:t>
            </a:r>
            <a:r>
              <a:rPr lang="uz-Cyrl-UZ" sz="2000" dirty="0">
                <a:latin typeface="Arial Narrow" panose="020B0606020202030204" pitchFamily="34" charset="0"/>
              </a:rPr>
              <a:t>. Differensial yondashuvni qo‘llashda guruhli va individual ish shakllarini qanday </a:t>
            </a:r>
            <a:r>
              <a:rPr lang="uz-Latn-UZ" sz="2000" dirty="0">
                <a:latin typeface="Arial Narrow" panose="020B0606020202030204" pitchFamily="34" charset="0"/>
              </a:rPr>
              <a:t>birlashtirish mumkin?</a:t>
            </a:r>
            <a:endParaRPr lang="ru-RU" sz="2000" dirty="0">
              <a:latin typeface="Arial Narrow" panose="020B0606020202030204" pitchFamily="34" charset="0"/>
            </a:endParaRPr>
          </a:p>
          <a:p>
            <a:r>
              <a:rPr lang="uz-Latn-UZ" sz="2000" dirty="0">
                <a:latin typeface="Arial Narrow" panose="020B0606020202030204" pitchFamily="34" charset="0"/>
              </a:rPr>
              <a:t>Har bir o‘quvchiga bilim darajasiga mos ravishda topshiriq bering.</a:t>
            </a:r>
            <a:endParaRPr lang="ru-RU" sz="2000" dirty="0">
              <a:latin typeface="Arial Narrow" panose="020B0606020202030204" pitchFamily="34" charset="0"/>
            </a:endParaRPr>
          </a:p>
          <a:p>
            <a:r>
              <a:rPr lang="uz-Latn-UZ" sz="2000" dirty="0">
                <a:latin typeface="Arial Narrow" panose="020B0606020202030204" pitchFamily="34" charset="0"/>
              </a:rPr>
              <a:t>Oddiy daraja: Kimyoviy elementlarning atom massalarini topish.</a:t>
            </a:r>
            <a:endParaRPr lang="ru-RU" sz="2000" dirty="0">
              <a:latin typeface="Arial Narrow" panose="020B0606020202030204" pitchFamily="34" charset="0"/>
            </a:endParaRPr>
          </a:p>
          <a:p>
            <a:r>
              <a:rPr lang="uz-Latn-UZ" sz="2000" dirty="0">
                <a:latin typeface="Arial Narrow" panose="020B0606020202030204" pitchFamily="34" charset="0"/>
              </a:rPr>
              <a:t>O‘rta daraja: Kimyoviy reaktsiyalar tenglamasini muvozanatlash.</a:t>
            </a:r>
            <a:endParaRPr lang="ru-RU" sz="2000" dirty="0">
              <a:latin typeface="Arial Narrow" panose="020B0606020202030204" pitchFamily="34" charset="0"/>
            </a:endParaRPr>
          </a:p>
          <a:p>
            <a:r>
              <a:rPr lang="uz-Latn-UZ" sz="2000" dirty="0">
                <a:latin typeface="Arial Narrow" panose="020B0606020202030204" pitchFamily="34" charset="0"/>
              </a:rPr>
              <a:t>Yuqori daraja: Kimyoviy reaksiyalarni energetik tahlil qilish.</a:t>
            </a:r>
            <a:endParaRPr lang="ru-RU" sz="2000" dirty="0">
              <a:latin typeface="Arial Narrow" panose="020B0606020202030204" pitchFamily="34" charset="0"/>
            </a:endParaRPr>
          </a:p>
          <a:p>
            <a:r>
              <a:rPr lang="uz-Latn-UZ" sz="2000" dirty="0">
                <a:latin typeface="Arial Narrow" panose="020B0606020202030204" pitchFamily="34" charset="0"/>
              </a:rPr>
              <a:t>Natijalarni sinfda muhokama qiling va har bir o‘quvchining yutuqlarini alohida e‘tirof eting.</a:t>
            </a:r>
            <a:endParaRPr lang="ru-RU" sz="2000" dirty="0">
              <a:latin typeface="Arial Narrow" panose="020B0606020202030204" pitchFamily="34" charset="0"/>
            </a:endParaRPr>
          </a:p>
          <a:p>
            <a:r>
              <a:rPr lang="uz-Latn-UZ" sz="2000" dirty="0">
                <a:latin typeface="Arial Narrow" panose="020B0606020202030204" pitchFamily="34" charset="0"/>
              </a:rPr>
              <a:t> </a:t>
            </a:r>
            <a:r>
              <a:rPr lang="uz-Latn-UZ" sz="2000" b="1" dirty="0">
                <a:latin typeface="Arial Narrow" panose="020B0606020202030204" pitchFamily="34" charset="0"/>
              </a:rPr>
              <a:t>2-guruh uchun topshiriq</a:t>
            </a:r>
            <a:r>
              <a:rPr lang="uz-Cyrl-UZ" sz="2000" b="1" dirty="0">
                <a:latin typeface="Arial Narrow" panose="020B0606020202030204" pitchFamily="34" charset="0"/>
              </a:rPr>
              <a:t>. </a:t>
            </a:r>
            <a:r>
              <a:rPr lang="uz-Cyrl-UZ" sz="2000" dirty="0">
                <a:latin typeface="Arial Narrow" panose="020B0606020202030204" pitchFamily="34" charset="0"/>
              </a:rPr>
              <a:t>Guruhli ish shakllarida kuchli va zaif o‘quvchilar o‘rtasida qanday hamkorlikni tashkil etish mumkin?  </a:t>
            </a:r>
            <a:endParaRPr lang="uz-Latn-UZ" sz="2000" dirty="0">
              <a:latin typeface="Arial Narrow" panose="020B0606020202030204" pitchFamily="34" charset="0"/>
            </a:endParaRPr>
          </a:p>
          <a:p>
            <a:r>
              <a:rPr lang="uz-Cyrl-UZ" sz="2000" dirty="0">
                <a:latin typeface="Arial Narrow" panose="020B0606020202030204" pitchFamily="34" charset="0"/>
              </a:rPr>
              <a:t>Guruh ishlari: O‘quvchilarni uchta guruhga ajrating: kuchli, o‘rta va qo‘shimcha yordamga muhtoj. Har bir guruhga kimyoviy bog‘lanish turlarini o‘rganish bo‘yicha topshiriq bering (masalan, ion va kovalent bog‘lanishlar haqida taqdimot tayyorlash). Guruh ishi natijalarini taqdim qilish orqali o‘quvchilarning bilimlarini baholang.</a:t>
            </a:r>
            <a:endParaRPr lang="ru-RU" sz="2000" dirty="0">
              <a:latin typeface="Arial Narrow" panose="020B0606020202030204" pitchFamily="34" charset="0"/>
            </a:endParaRPr>
          </a:p>
          <a:p>
            <a:r>
              <a:rPr lang="uz-Cyrl-UZ" sz="2000" b="1" dirty="0">
                <a:latin typeface="Arial Narrow" panose="020B0606020202030204" pitchFamily="34" charset="0"/>
              </a:rPr>
              <a:t>3-guruh uchun topshiriq.  </a:t>
            </a:r>
            <a:r>
              <a:rPr lang="uz-Cyrl-UZ" sz="2000" dirty="0">
                <a:latin typeface="Arial Narrow" panose="020B0606020202030204" pitchFamily="34" charset="0"/>
              </a:rPr>
              <a:t>Differensial yondashuvda sinfdagi ishni tashkil qilish uchun qanday resurslar zarur?</a:t>
            </a:r>
            <a:endParaRPr lang="ru-RU" sz="2000" dirty="0">
              <a:latin typeface="Arial Narrow" panose="020B0606020202030204" pitchFamily="34" charset="0"/>
            </a:endParaRPr>
          </a:p>
          <a:p>
            <a:r>
              <a:rPr lang="uz-Cyrl-UZ" sz="2000" dirty="0">
                <a:latin typeface="Arial Narrow" panose="020B0606020202030204" pitchFamily="34" charset="0"/>
              </a:rPr>
              <a:t>O‘quvchilarga laboratoriyada kimyoviy moddalarning xossalarini o‘rganish bo‘yicha topshiriq bering.</a:t>
            </a:r>
            <a:endParaRPr lang="ru-RU" sz="2000" dirty="0">
              <a:latin typeface="Arial Narrow" panose="020B0606020202030204" pitchFamily="34" charset="0"/>
            </a:endParaRPr>
          </a:p>
          <a:p>
            <a:r>
              <a:rPr lang="uz-Cyrl-UZ" sz="2000" dirty="0">
                <a:latin typeface="Arial Narrow" panose="020B0606020202030204" pitchFamily="34" charset="0"/>
              </a:rPr>
              <a:t>Guruh ishi: Murakkab tajribalarni bajarish (masalan, kislota va asosning o‘zaro ta‘siri natijasida hosil bo‘ladigan tuzlarni tahlil qilish).</a:t>
            </a:r>
            <a:endParaRPr lang="ru-RU" sz="2000" dirty="0">
              <a:latin typeface="Arial Narrow" panose="020B0606020202030204" pitchFamily="34" charset="0"/>
            </a:endParaRPr>
          </a:p>
          <a:p>
            <a:r>
              <a:rPr lang="uz-Cyrl-UZ" sz="2000" dirty="0">
                <a:latin typeface="Arial Narrow" panose="020B0606020202030204" pitchFamily="34" charset="0"/>
              </a:rPr>
              <a:t>Individual ish: Moddaning fizik xossalarini kuzatish va natijalarni yozib olish</a:t>
            </a:r>
            <a:r>
              <a:rPr lang="en-US" sz="2000" dirty="0">
                <a:latin typeface="Arial Narrow" panose="020B0606020202030204" pitchFamily="34" charset="0"/>
              </a:rPr>
              <a:t>.</a:t>
            </a:r>
            <a:endParaRPr lang="ru-RU" sz="2000" dirty="0">
              <a:latin typeface="Arial Narrow" panose="020B0606020202030204" pitchFamily="34" charset="0"/>
            </a:endParaRPr>
          </a:p>
          <a:p>
            <a:r>
              <a:rPr lang="uz-Cyrl-UZ" sz="2000" b="1" dirty="0">
                <a:latin typeface="Arial Narrow" panose="020B0606020202030204" pitchFamily="34" charset="0"/>
              </a:rPr>
              <a:t>4-guruh uchun topshiriq. </a:t>
            </a:r>
            <a:r>
              <a:rPr lang="uz-Cyrl-UZ" sz="2000" dirty="0">
                <a:latin typeface="Arial Narrow" panose="020B0606020202030204" pitchFamily="34" charset="0"/>
              </a:rPr>
              <a:t>Sinfda turli xil ish shakllarini tashkil qilish orqali o‘quvchilarning kimyo faniga bo‘lgan qiziqishini qanday oshirish mumkin?</a:t>
            </a:r>
            <a:endParaRPr lang="ru-RU" sz="2000" dirty="0">
              <a:latin typeface="Arial Narrow" panose="020B0606020202030204" pitchFamily="34" charset="0"/>
            </a:endParaRPr>
          </a:p>
          <a:p>
            <a:r>
              <a:rPr lang="uz-Cyrl-UZ" sz="2000" dirty="0">
                <a:latin typeface="Arial Narrow" panose="020B0606020202030204" pitchFamily="34" charset="0"/>
              </a:rPr>
              <a:t> I</a:t>
            </a:r>
            <a:r>
              <a:rPr lang="uz-Cyrl-UZ" sz="2000" b="1" dirty="0">
                <a:latin typeface="Arial Narrow" panose="020B0606020202030204" pitchFamily="34" charset="0"/>
              </a:rPr>
              <a:t>jodiy loyiha:</a:t>
            </a:r>
            <a:r>
              <a:rPr lang="uz-Cyrl-UZ" sz="2000" dirty="0">
                <a:latin typeface="Arial Narrow" panose="020B0606020202030204" pitchFamily="34" charset="0"/>
              </a:rPr>
              <a:t>Guruhlar uchun loyiha mavzulari:</a:t>
            </a:r>
            <a:endParaRPr lang="ru-RU" sz="2000" dirty="0">
              <a:latin typeface="Arial Narrow" panose="020B0606020202030204" pitchFamily="34" charset="0"/>
            </a:endParaRPr>
          </a:p>
          <a:p>
            <a:r>
              <a:rPr lang="en-US" sz="2000" dirty="0">
                <a:latin typeface="Arial Narrow" panose="020B0606020202030204" pitchFamily="34" charset="0"/>
              </a:rPr>
              <a:t>“</a:t>
            </a:r>
            <a:r>
              <a:rPr lang="uz-Cyrl-UZ" sz="2000" dirty="0">
                <a:latin typeface="Arial Narrow" panose="020B0606020202030204" pitchFamily="34" charset="0"/>
              </a:rPr>
              <a:t>Kimyoviy moddalar va ularning atrof-muhitga ta‘siri.”</a:t>
            </a:r>
            <a:endParaRPr lang="ru-RU" sz="2000" dirty="0">
              <a:latin typeface="Arial Narrow" panose="020B0606020202030204" pitchFamily="34" charset="0"/>
            </a:endParaRPr>
          </a:p>
          <a:p>
            <a:r>
              <a:rPr lang="uz-Cyrl-UZ" sz="2000" dirty="0">
                <a:latin typeface="Arial Narrow" panose="020B0606020202030204" pitchFamily="34" charset="0"/>
              </a:rPr>
              <a:t>“Hayotimizda kimyoviy reaksiya.”</a:t>
            </a:r>
            <a:endParaRPr lang="ru-RU" sz="2000" dirty="0">
              <a:latin typeface="Arial Narrow" panose="020B0606020202030204" pitchFamily="34" charset="0"/>
            </a:endParaRPr>
          </a:p>
          <a:p>
            <a:r>
              <a:rPr lang="uz-Cyrl-UZ" sz="2000" dirty="0">
                <a:latin typeface="Arial Narrow" panose="020B0606020202030204" pitchFamily="34" charset="0"/>
              </a:rPr>
              <a:t>Har bir loyiha uchun guruhlar o‘zaro taqsimlangan vazifalarni bajarib, yakuniy hisobotni taqdim e</a:t>
            </a:r>
            <a:r>
              <a:rPr lang="uz-Latn-UZ" sz="2000" dirty="0">
                <a:latin typeface="Arial Narrow" panose="020B0606020202030204" pitchFamily="34" charset="0"/>
              </a:rPr>
              <a:t>ting.</a:t>
            </a:r>
            <a:endParaRPr lang="ru-RU" sz="2000" dirty="0">
              <a:latin typeface="Arial Narrow" panose="020B0606020202030204" pitchFamily="34" charset="0"/>
            </a:endParaRPr>
          </a:p>
        </p:txBody>
      </p:sp>
    </p:spTree>
    <p:extLst>
      <p:ext uri="{BB962C8B-B14F-4D97-AF65-F5344CB8AC3E}">
        <p14:creationId xmlns:p14="http://schemas.microsoft.com/office/powerpoint/2010/main" val="3835613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4294967295"/>
          </p:nvPr>
        </p:nvGraphicFramePr>
        <p:xfrm>
          <a:off x="2410200" y="2732246"/>
          <a:ext cx="9464040" cy="1213104"/>
        </p:xfrm>
        <a:graphic>
          <a:graphicData uri="http://schemas.openxmlformats.org/drawingml/2006/table">
            <a:tbl>
              <a:tblPr firstRow="1" bandRow="1">
                <a:tableStyleId>{5C22544A-7EE6-4342-B048-85BDC9FD1C3A}</a:tableStyleId>
              </a:tblPr>
              <a:tblGrid>
                <a:gridCol w="3154680">
                  <a:extLst>
                    <a:ext uri="{9D8B030D-6E8A-4147-A177-3AD203B41FA5}">
                      <a16:colId xmlns:a16="http://schemas.microsoft.com/office/drawing/2014/main" val="20000"/>
                    </a:ext>
                  </a:extLst>
                </a:gridCol>
                <a:gridCol w="3154680">
                  <a:extLst>
                    <a:ext uri="{9D8B030D-6E8A-4147-A177-3AD203B41FA5}">
                      <a16:colId xmlns:a16="http://schemas.microsoft.com/office/drawing/2014/main" val="20001"/>
                    </a:ext>
                  </a:extLst>
                </a:gridCol>
                <a:gridCol w="3154680">
                  <a:extLst>
                    <a:ext uri="{9D8B030D-6E8A-4147-A177-3AD203B41FA5}">
                      <a16:colId xmlns:a16="http://schemas.microsoft.com/office/drawing/2014/main" val="20002"/>
                    </a:ext>
                  </a:extLst>
                </a:gridCol>
              </a:tblGrid>
              <a:tr h="768096">
                <a:tc>
                  <a:txBody>
                    <a:bodyPr/>
                    <a:lstStyle/>
                    <a:p>
                      <a:pPr algn="ctr"/>
                      <a:r>
                        <a:rPr lang="uz-Latn-UZ" sz="4300" dirty="0">
                          <a:solidFill>
                            <a:schemeClr val="tx1"/>
                          </a:solidFill>
                          <a:latin typeface="Arial Narrow" pitchFamily="34" charset="0"/>
                        </a:rPr>
                        <a:t>“−”</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4300" dirty="0">
                          <a:solidFill>
                            <a:schemeClr val="tx1"/>
                          </a:solidFill>
                          <a:latin typeface="Arial Narrow" pitchFamily="34" charset="0"/>
                        </a:rPr>
                        <a:t>“+”</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4300" dirty="0">
                          <a:solidFill>
                            <a:schemeClr val="tx1"/>
                          </a:solidFill>
                          <a:latin typeface="Arial Narrow" pitchFamily="34" charset="0"/>
                        </a:rPr>
                        <a:t>“qiziqarli”</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45008">
                <a:tc>
                  <a:txBody>
                    <a:bodyPr/>
                    <a:lstStyle/>
                    <a:p>
                      <a:pPr algn="ctr"/>
                      <a:endParaRPr lang="ru-RU" sz="2200" dirty="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20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200" dirty="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74756" name="Text Box 4"/>
          <p:cNvSpPr txBox="1">
            <a:spLocks noChangeArrowheads="1"/>
          </p:cNvSpPr>
          <p:nvPr/>
        </p:nvSpPr>
        <p:spPr bwMode="auto">
          <a:xfrm>
            <a:off x="2044440" y="1613043"/>
            <a:ext cx="10195560" cy="904863"/>
          </a:xfrm>
          <a:prstGeom prst="rect">
            <a:avLst/>
          </a:prstGeom>
          <a:noFill/>
          <a:ln w="9525">
            <a:noFill/>
            <a:miter lim="800000"/>
            <a:headEnd/>
            <a:tailEnd/>
          </a:ln>
          <a:effectLst/>
        </p:spPr>
        <p:txBody>
          <a:bodyPr>
            <a:spAutoFit/>
          </a:bodyPr>
          <a:lstStyle/>
          <a:p>
            <a:pPr algn="ctr">
              <a:spcBef>
                <a:spcPct val="50000"/>
              </a:spcBef>
            </a:pPr>
            <a:r>
              <a:rPr lang="en-BZ" sz="5280" b="1" dirty="0">
                <a:solidFill>
                  <a:srgbClr val="000099"/>
                </a:solidFill>
                <a:latin typeface="Arial Narrow" pitchFamily="34" charset="0"/>
              </a:rPr>
              <a:t>“</a:t>
            </a:r>
            <a:r>
              <a:rPr lang="uz-Latn-UZ" sz="5280" b="1" dirty="0">
                <a:solidFill>
                  <a:srgbClr val="000099"/>
                </a:solidFill>
                <a:latin typeface="Arial Narrow" pitchFamily="34" charset="0"/>
              </a:rPr>
              <a:t>Plyus, minus, </a:t>
            </a:r>
            <a:r>
              <a:rPr lang="en-BZ" sz="5280" b="1" dirty="0">
                <a:solidFill>
                  <a:srgbClr val="000099"/>
                </a:solidFill>
                <a:latin typeface="Arial Narrow" pitchFamily="34" charset="0"/>
              </a:rPr>
              <a:t>qiziqarli</a:t>
            </a:r>
            <a:r>
              <a:rPr lang="uz-Latn-UZ" sz="5280" b="1" dirty="0">
                <a:solidFill>
                  <a:srgbClr val="000099"/>
                </a:solidFill>
                <a:latin typeface="Arial Narrow" pitchFamily="34" charset="0"/>
              </a:rPr>
              <a:t>”</a:t>
            </a:r>
            <a:endParaRPr lang="ru-RU" sz="5280" b="1" dirty="0">
              <a:solidFill>
                <a:srgbClr val="000099"/>
              </a:solidFill>
              <a:latin typeface="Arial Narrow" pitchFamily="34" charset="0"/>
            </a:endParaRPr>
          </a:p>
        </p:txBody>
      </p:sp>
      <p:pic>
        <p:nvPicPr>
          <p:cNvPr id="5" name="Picture 4" descr="ALGORÄ°TMA ile ilgili gÃ¶rsel sonucu"/>
          <p:cNvPicPr/>
          <p:nvPr/>
        </p:nvPicPr>
        <p:blipFill>
          <a:blip r:embed="rId2"/>
          <a:srcRect b="7318"/>
          <a:stretch>
            <a:fillRect/>
          </a:stretch>
        </p:blipFill>
        <p:spPr bwMode="auto">
          <a:xfrm>
            <a:off x="7055971" y="4374029"/>
            <a:ext cx="4119686" cy="2393239"/>
          </a:xfrm>
          <a:prstGeom prst="rect">
            <a:avLst/>
          </a:prstGeom>
          <a:noFill/>
          <a:ln w="9525">
            <a:noFill/>
            <a:miter lim="800000"/>
            <a:headEnd/>
            <a:tailEnd/>
          </a:ln>
        </p:spPr>
      </p:pic>
      <p:pic>
        <p:nvPicPr>
          <p:cNvPr id="6" name="Graphic 2">
            <a:extLst>
              <a:ext uri="{FF2B5EF4-FFF2-40B4-BE49-F238E27FC236}">
                <a16:creationId xmlns:a16="http://schemas.microsoft.com/office/drawing/2014/main" id="{86A5534D-4790-427C-89BA-049BA81C93A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4"/>
            <a:ext cx="14630400" cy="1103086"/>
          </a:xfrm>
          <a:prstGeom prst="rect">
            <a:avLst/>
          </a:prstGeom>
        </p:spPr>
      </p:pic>
      <p:pic>
        <p:nvPicPr>
          <p:cNvPr id="7" name="Рисунок 6">
            <a:extLst>
              <a:ext uri="{FF2B5EF4-FFF2-40B4-BE49-F238E27FC236}">
                <a16:creationId xmlns:a16="http://schemas.microsoft.com/office/drawing/2014/main" id="{9FB56D13-F0B2-4C81-9628-140C688DA94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8" name="Рисунок 7">
            <a:extLst>
              <a:ext uri="{FF2B5EF4-FFF2-40B4-BE49-F238E27FC236}">
                <a16:creationId xmlns:a16="http://schemas.microsoft.com/office/drawing/2014/main" id="{D4552E19-E9D3-4023-A0E9-4EB29147D7D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2534234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596349" y="2848807"/>
            <a:ext cx="13646425" cy="3785652"/>
          </a:xfrm>
          <a:prstGeom prst="rect">
            <a:avLst/>
          </a:prstGeom>
        </p:spPr>
        <p:txBody>
          <a:bodyPr wrap="square">
            <a:spAutoFit/>
          </a:bodyPr>
          <a:lstStyle/>
          <a:p>
            <a:pPr algn="just"/>
            <a:r>
              <a:rPr lang="uz-Cyrl-UZ" sz="4000" dirty="0">
                <a:latin typeface="Arial Narrow" panose="020B0606020202030204" pitchFamily="34" charset="0"/>
              </a:rPr>
              <a:t>Differensial ta’lim  va individual yondashuv ta’lim  jarayonini moslashuvchan, samarali va o‘quvchilar ehtiyojlariga mos qilib tashkil etish imkonini beradi. Bu yondashuv o‘quvchilarning individual qobiliyatlarini rivojlantirishga, ularga moslashtirilgan ta’lim  sharoitlarini yaratishga va XXI asr talablari asosida ta’lim  samaradorligini oshirishga xizmat qiladi.</a:t>
            </a:r>
            <a:endParaRPr lang="ru-RU" sz="4000" dirty="0">
              <a:latin typeface="Arial Narrow" panose="020B0606020202030204" pitchFamily="34" charset="0"/>
            </a:endParaRPr>
          </a:p>
        </p:txBody>
      </p:sp>
      <p:sp>
        <p:nvSpPr>
          <p:cNvPr id="4" name="Прямоугольник 3">
            <a:extLst>
              <a:ext uri="{FF2B5EF4-FFF2-40B4-BE49-F238E27FC236}">
                <a16:creationId xmlns:a16="http://schemas.microsoft.com/office/drawing/2014/main" id="{02EC7926-A39E-4E96-B0DB-8FC0A9A9F911}"/>
              </a:ext>
            </a:extLst>
          </p:cNvPr>
          <p:cNvSpPr/>
          <p:nvPr/>
        </p:nvSpPr>
        <p:spPr>
          <a:xfrm>
            <a:off x="4070272" y="1912491"/>
            <a:ext cx="1980029" cy="830997"/>
          </a:xfrm>
          <a:prstGeom prst="rect">
            <a:avLst/>
          </a:prstGeom>
        </p:spPr>
        <p:txBody>
          <a:bodyPr wrap="none">
            <a:spAutoFit/>
          </a:bodyPr>
          <a:lstStyle/>
          <a:p>
            <a:r>
              <a:rPr lang="uz-Cyrl-UZ" sz="4800" b="1" dirty="0">
                <a:solidFill>
                  <a:srgbClr val="000099"/>
                </a:solidFill>
                <a:latin typeface="Arial Narrow" pitchFamily="34" charset="0"/>
              </a:rPr>
              <a:t>Xulosa </a:t>
            </a:r>
            <a:endParaRPr lang="uz-Cyrl-UZ" sz="4800" dirty="0"/>
          </a:p>
        </p:txBody>
      </p:sp>
    </p:spTree>
    <p:extLst>
      <p:ext uri="{BB962C8B-B14F-4D97-AF65-F5344CB8AC3E}">
        <p14:creationId xmlns:p14="http://schemas.microsoft.com/office/powerpoint/2010/main" val="42867718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1096</Words>
  <Application>Microsoft Office PowerPoint</Application>
  <PresentationFormat>Произвольный</PresentationFormat>
  <Paragraphs>124</Paragraphs>
  <Slides>15</Slides>
  <Notes>10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Calibri Light</vt:lpstr>
      <vt:lpstr>Calibri</vt:lpstr>
      <vt:lpstr>Arial Narrow</vt:lpstr>
      <vt:lpstr>Arial</vt:lpstr>
      <vt:lpstr>Times New Roman</vt:lpstr>
      <vt:lpstr>Office Theme</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User</cp:lastModifiedBy>
  <cp:revision>24</cp:revision>
  <dcterms:created xsi:type="dcterms:W3CDTF">2024-12-29T10:10:54Z</dcterms:created>
  <dcterms:modified xsi:type="dcterms:W3CDTF">2025-01-03T16:16:31Z</dcterms:modified>
</cp:coreProperties>
</file>