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2"/>
  </p:notesMasterIdLst>
  <p:sldIdLst>
    <p:sldId id="350" r:id="rId2"/>
    <p:sldId id="358" r:id="rId3"/>
    <p:sldId id="257" r:id="rId4"/>
    <p:sldId id="359" r:id="rId5"/>
    <p:sldId id="258" r:id="rId6"/>
    <p:sldId id="259" r:id="rId7"/>
    <p:sldId id="260" r:id="rId8"/>
    <p:sldId id="261" r:id="rId9"/>
    <p:sldId id="262" r:id="rId10"/>
    <p:sldId id="256" r:id="rId11"/>
    <p:sldId id="351" r:id="rId12"/>
    <p:sldId id="352" r:id="rId13"/>
    <p:sldId id="353" r:id="rId14"/>
    <p:sldId id="354" r:id="rId15"/>
    <p:sldId id="355" r:id="rId16"/>
    <p:sldId id="356" r:id="rId17"/>
    <p:sldId id="357" r:id="rId18"/>
    <p:sldId id="360" r:id="rId19"/>
    <p:sldId id="412" r:id="rId20"/>
    <p:sldId id="263" r:id="rId21"/>
  </p:sldIdLst>
  <p:sldSz cx="14630400" cy="8229600"/>
  <p:notesSz cx="8229600" cy="14630400"/>
  <p:embeddedFontLst>
    <p:embeddedFont>
      <p:font typeface="Arial Narrow" panose="020B0606020202030204" pitchFamily="34" charset="0"/>
      <p:regular r:id="rId23"/>
      <p:bold r:id="rId24"/>
      <p:italic r:id="rId25"/>
      <p:boldItalic r:id="rId26"/>
    </p:embeddedFont>
    <p:embeddedFont>
      <p:font typeface="Calibri" panose="020F0502020204030204" pitchFamily="34" charset="0"/>
      <p:regular r:id="rId27"/>
      <p:bold r:id="rId28"/>
      <p:italic r:id="rId29"/>
      <p:boldItalic r:id="rId30"/>
    </p:embeddedFont>
    <p:embeddedFont>
      <p:font typeface="Calibri Light" panose="020F0302020204030204" pitchFamily="34" charset="0"/>
      <p:regular r:id="rId31"/>
      <p:italic r:id="rId32"/>
    </p:embeddedFont>
    <p:embeddedFont>
      <p:font typeface="Trebuchet MS" panose="020B0603020202020204" pitchFamily="34" charset="0"/>
      <p:regular r:id="rId33"/>
      <p:bold r:id="rId34"/>
      <p:italic r:id="rId35"/>
      <p:boldItalic r:id="rId36"/>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5" d="100"/>
          <a:sy n="85" d="100"/>
        </p:scale>
        <p:origin x="96" y="3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1623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dirty="0"/>
          </a:p>
        </p:txBody>
      </p:sp>
    </p:spTree>
    <p:extLst>
      <p:ext uri="{BB962C8B-B14F-4D97-AF65-F5344CB8AC3E}">
        <p14:creationId xmlns:p14="http://schemas.microsoft.com/office/powerpoint/2010/main" val="988084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dirty="0"/>
          </a:p>
        </p:txBody>
      </p:sp>
    </p:spTree>
    <p:extLst>
      <p:ext uri="{BB962C8B-B14F-4D97-AF65-F5344CB8AC3E}">
        <p14:creationId xmlns:p14="http://schemas.microsoft.com/office/powerpoint/2010/main" val="3502368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90" b="0" i="0">
                <a:solidFill>
                  <a:srgbClr val="181818"/>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1620" b="0" i="0">
                <a:solidFill>
                  <a:srgbClr val="181818"/>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extLst>
      <p:ext uri="{BB962C8B-B14F-4D97-AF65-F5344CB8AC3E}">
        <p14:creationId xmlns:p14="http://schemas.microsoft.com/office/powerpoint/2010/main" val="3810061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a:xfrm>
            <a:off x="575045" y="315901"/>
            <a:ext cx="6548711" cy="567848"/>
          </a:xfrm>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a:xfrm>
            <a:off x="731520" y="7653529"/>
            <a:ext cx="3364992" cy="498598"/>
          </a:xfrm>
        </p:spPr>
        <p:txBody>
          <a:bodyPr/>
          <a:lstStyle/>
          <a:p>
            <a:pPr>
              <a:defRPr/>
            </a:pPr>
            <a:fld id="{7E2AA7FE-B9FD-4897-A067-9F4369E0D04D}" type="datetimeFigureOut">
              <a:rPr lang="en-US" smtClean="0"/>
              <a:pPr>
                <a:defRPr/>
              </a:pPr>
              <a:t>1/3/2025</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a:xfrm>
            <a:off x="4974336" y="7653529"/>
            <a:ext cx="4681728" cy="498598"/>
          </a:xfrm>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a:xfrm>
            <a:off x="10533888" y="7653529"/>
            <a:ext cx="3364992" cy="498598"/>
          </a:xfrm>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045707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defTabSz="617220" eaLnBrk="0" fontAlgn="base" hangingPunct="0">
              <a:spcBef>
                <a:spcPct val="0"/>
              </a:spcBef>
              <a:spcAft>
                <a:spcPct val="0"/>
              </a:spcAft>
              <a:defRPr>
                <a:latin typeface="Arial" panose="020B0604020202020204" pitchFamily="34" charset="0"/>
              </a:defRPr>
            </a:lvl1pPr>
          </a:lstStyle>
          <a:p>
            <a:pPr>
              <a:defRPr/>
            </a:pPr>
            <a:fld id="{BB048A63-B247-4E9C-AC25-9189BC2BCE3E}" type="datetimeFigureOut">
              <a:rPr lang="en-US"/>
              <a:pPr>
                <a:defRPr/>
              </a:pPr>
              <a:t>1/3/2025</a:t>
            </a:fld>
            <a:endParaRPr lang="en-US" dirty="0"/>
          </a:p>
        </p:txBody>
      </p:sp>
      <p:sp>
        <p:nvSpPr>
          <p:cNvPr id="3" name="Нижний колонтитул 2"/>
          <p:cNvSpPr>
            <a:spLocks noGrp="1"/>
          </p:cNvSpPr>
          <p:nvPr>
            <p:ph type="ftr" sz="quarter" idx="11"/>
          </p:nvPr>
        </p:nvSpPr>
        <p:spPr/>
        <p:txBody>
          <a:bodyPr/>
          <a:lstStyle>
            <a:lvl1pPr defTabSz="617220" eaLnBrk="0" fontAlgn="base" hangingPunct="0">
              <a:spcBef>
                <a:spcPct val="0"/>
              </a:spcBef>
              <a:spcAft>
                <a:spcPct val="0"/>
              </a:spcAft>
              <a:defRPr>
                <a:latin typeface="Arial" panose="020B0604020202020204" pitchFamily="34" charset="0"/>
              </a:defRPr>
            </a:lvl1pPr>
          </a:lstStyle>
          <a:p>
            <a:pPr>
              <a:defRPr/>
            </a:pPr>
            <a:endParaRPr lang="en-US" dirty="0"/>
          </a:p>
        </p:txBody>
      </p:sp>
      <p:sp>
        <p:nvSpPr>
          <p:cNvPr id="4" name="Номер слайда 3"/>
          <p:cNvSpPr>
            <a:spLocks noGrp="1"/>
          </p:cNvSpPr>
          <p:nvPr>
            <p:ph type="sldNum" sz="quarter" idx="12"/>
          </p:nvPr>
        </p:nvSpPr>
        <p:spPr/>
        <p:txBody>
          <a:bodyPr/>
          <a:lstStyle>
            <a:lvl1pPr defTabSz="617220" eaLnBrk="0" fontAlgn="base" hangingPunct="0">
              <a:spcBef>
                <a:spcPct val="0"/>
              </a:spcBef>
              <a:spcAft>
                <a:spcPct val="0"/>
              </a:spcAft>
              <a:defRPr>
                <a:latin typeface="Arial" panose="020B0604020202020204" pitchFamily="34" charset="0"/>
              </a:defRPr>
            </a:lvl1pPr>
          </a:lstStyle>
          <a:p>
            <a:pPr>
              <a:defRPr/>
            </a:pPr>
            <a:fld id="{756572F0-D29B-4D95-98A3-5BABEF7D9A5F}" type="slidenum">
              <a:rPr lang="en-US"/>
              <a:pPr>
                <a:defRPr/>
              </a:pPr>
              <a:t>‹#›</a:t>
            </a:fld>
            <a:endParaRPr lang="en-US" dirty="0"/>
          </a:p>
        </p:txBody>
      </p:sp>
    </p:spTree>
    <p:extLst>
      <p:ext uri="{BB962C8B-B14F-4D97-AF65-F5344CB8AC3E}">
        <p14:creationId xmlns:p14="http://schemas.microsoft.com/office/powerpoint/2010/main" val="3938339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0.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9.png"/><Relationship Id="rId9"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13.png"/><Relationship Id="rId7"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7.png"/><Relationship Id="rId7" Type="http://schemas.openxmlformats.org/officeDocument/2006/relationships/image" Target="../media/image4.sv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3.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6.png"/><Relationship Id="rId7" Type="http://schemas.openxmlformats.org/officeDocument/2006/relationships/image" Target="../media/image4.sv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e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9.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5"/>
            <a:ext cx="14630400" cy="1103087"/>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
        <p:nvSpPr>
          <p:cNvPr id="2" name="Прямоугольник 1"/>
          <p:cNvSpPr/>
          <p:nvPr/>
        </p:nvSpPr>
        <p:spPr>
          <a:xfrm>
            <a:off x="870860" y="2721431"/>
            <a:ext cx="12830628" cy="4302716"/>
          </a:xfrm>
          <a:prstGeom prst="rect">
            <a:avLst/>
          </a:prstGeom>
        </p:spPr>
        <p:txBody>
          <a:bodyPr wrap="square">
            <a:spAutoFit/>
          </a:bodyPr>
          <a:lstStyle/>
          <a:p>
            <a:pPr algn="ctr"/>
            <a:r>
              <a:rPr lang="en-US" sz="4115" b="1" dirty="0">
                <a:latin typeface="Times New Roman" panose="02020603050405020304" pitchFamily="18" charset="0"/>
                <a:ea typeface="Calibri" panose="020F0502020204030204" pitchFamily="34" charset="0"/>
              </a:rPr>
              <a:t> </a:t>
            </a:r>
            <a:r>
              <a:rPr lang="uz-Latn-UZ" sz="5400" b="1" dirty="0">
                <a:latin typeface="Arial Narrow" panose="020B0606020202030204" pitchFamily="34" charset="0"/>
              </a:rPr>
              <a:t>2-mavzu. </a:t>
            </a:r>
            <a:r>
              <a:rPr lang="en-US" sz="5400" b="1" dirty="0">
                <a:solidFill>
                  <a:srgbClr val="443728"/>
                </a:solidFill>
                <a:latin typeface="Arial Narrow" panose="020B0606020202030204" pitchFamily="34" charset="0"/>
                <a:ea typeface="Crimson Pro Bold" pitchFamily="34" charset="-122"/>
                <a:cs typeface="Crimson Pro Bold" pitchFamily="34" charset="-120"/>
              </a:rPr>
              <a:t>Kimyo darslarida xalqaro baholash dasturlari (PISA, TIMSS) topshiriqlaridan foydalanish</a:t>
            </a:r>
            <a:br>
              <a:rPr lang="uz-Latn-UZ" sz="5400" dirty="0">
                <a:latin typeface="Arial Narrow" panose="020B0606020202030204" pitchFamily="34" charset="0"/>
              </a:rPr>
            </a:br>
            <a:r>
              <a:rPr lang="uz-Latn-UZ" sz="5400" i="1" dirty="0">
                <a:latin typeface="Arial Narrow" panose="020B0606020202030204" pitchFamily="34" charset="0"/>
              </a:rPr>
              <a:t>(</a:t>
            </a:r>
            <a:r>
              <a:rPr lang="uz-Cyrl-UZ" sz="5400" i="1" dirty="0">
                <a:latin typeface="Arial Narrow" panose="020B0606020202030204" pitchFamily="34" charset="0"/>
              </a:rPr>
              <a:t>2</a:t>
            </a:r>
            <a:r>
              <a:rPr lang="uz-Latn-UZ" sz="5400" i="1" dirty="0">
                <a:latin typeface="Arial Narrow" panose="020B0606020202030204" pitchFamily="34" charset="0"/>
              </a:rPr>
              <a:t> soat </a:t>
            </a:r>
            <a:r>
              <a:rPr lang="en-US" sz="5400" i="1" dirty="0">
                <a:latin typeface="Arial Narrow" panose="020B0606020202030204" pitchFamily="34" charset="0"/>
              </a:rPr>
              <a:t>nazariy</a:t>
            </a:r>
            <a:r>
              <a:rPr lang="uz-Latn-UZ" sz="5400" i="1" dirty="0">
                <a:latin typeface="Arial Narrow" panose="020B0606020202030204" pitchFamily="34" charset="0"/>
              </a:rPr>
              <a:t> mashgʻulot)</a:t>
            </a:r>
            <a:endParaRPr lang="ru-RU" sz="5400" dirty="0">
              <a:latin typeface="Arial Narrow" panose="020B0606020202030204" pitchFamily="34" charset="0"/>
            </a:endParaRPr>
          </a:p>
          <a:p>
            <a:pPr algn="ctr"/>
            <a:endParaRPr lang="ru-RU" sz="5760" dirty="0">
              <a:latin typeface="Arial Narrow" panose="020B0606020202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696687" y="1119346"/>
            <a:ext cx="11581162" cy="721544"/>
          </a:xfrm>
          <a:prstGeom prst="rect">
            <a:avLst/>
          </a:prstGeom>
        </p:spPr>
        <p:txBody>
          <a:bodyPr spcFirstLastPara="1" vert="horz" wrap="square" lIns="137090" tIns="137090" rIns="137090" bIns="137090"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41" name="Google Shape;641;p26"/>
          <p:cNvGrpSpPr/>
          <p:nvPr/>
        </p:nvGrpSpPr>
        <p:grpSpPr>
          <a:xfrm>
            <a:off x="466564" y="5815965"/>
            <a:ext cx="7240310" cy="2095744"/>
            <a:chOff x="4741049" y="1456476"/>
            <a:chExt cx="3692676" cy="1132200"/>
          </a:xfrm>
        </p:grpSpPr>
        <p:sp>
          <p:nvSpPr>
            <p:cNvPr id="642" name="Google Shape;642;p26"/>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90" tIns="137090" rIns="137090" bIns="137090" anchor="ctr" anchorCtr="0">
              <a:noAutofit/>
            </a:bodyPr>
            <a:lstStyle/>
            <a:p>
              <a:endParaRPr sz="2700" dirty="0"/>
            </a:p>
          </p:txBody>
        </p:sp>
        <p:sp>
          <p:nvSpPr>
            <p:cNvPr id="643" name="Google Shape;643;p26"/>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90" tIns="137090" rIns="137090" bIns="137090" anchor="ctr" anchorCtr="0">
              <a:noAutofit/>
            </a:bodyPr>
            <a:lstStyle/>
            <a:p>
              <a:endParaRPr sz="2700" dirty="0"/>
            </a:p>
          </p:txBody>
        </p:sp>
        <p:sp>
          <p:nvSpPr>
            <p:cNvPr id="644" name="Google Shape;644;p26"/>
            <p:cNvSpPr/>
            <p:nvPr/>
          </p:nvSpPr>
          <p:spPr>
            <a:xfrm>
              <a:off x="4889943" y="1631751"/>
              <a:ext cx="960900" cy="832200"/>
            </a:xfrm>
            <a:prstGeom prst="hexagon">
              <a:avLst>
                <a:gd name="adj" fmla="val 28729"/>
                <a:gd name="vf" fmla="val 115470"/>
              </a:avLst>
            </a:prstGeom>
            <a:solidFill>
              <a:schemeClr val="accent1">
                <a:lumMod val="50000"/>
              </a:schemeClr>
            </a:solidFill>
            <a:ln>
              <a:noFill/>
            </a:ln>
          </p:spPr>
          <p:txBody>
            <a:bodyPr spcFirstLastPara="1" wrap="square" lIns="137090" tIns="137090" rIns="137090" bIns="137090" anchor="ctr" anchorCtr="0">
              <a:noAutofit/>
            </a:bodyPr>
            <a:lstStyle/>
            <a:p>
              <a:endParaRPr sz="2700" dirty="0"/>
            </a:p>
          </p:txBody>
        </p:sp>
        <p:sp>
          <p:nvSpPr>
            <p:cNvPr id="645" name="Google Shape;645;p26"/>
            <p:cNvSpPr txBox="1"/>
            <p:nvPr/>
          </p:nvSpPr>
          <p:spPr>
            <a:xfrm>
              <a:off x="6048144" y="1581662"/>
              <a:ext cx="2079600" cy="868684"/>
            </a:xfrm>
            <a:prstGeom prst="rect">
              <a:avLst/>
            </a:prstGeom>
            <a:noFill/>
            <a:ln>
              <a:noFill/>
            </a:ln>
          </p:spPr>
          <p:txBody>
            <a:bodyPr spcFirstLastPara="1" wrap="square" lIns="137090" tIns="137090" rIns="137090" bIns="137090" anchor="ctr" anchorCtr="0">
              <a:noAutofit/>
            </a:bodyPr>
            <a:lstStyle/>
            <a:p>
              <a:r>
                <a:rPr lang="uz-Latn-UZ" sz="2400" dirty="0">
                  <a:latin typeface="Arial Narrow" panose="020B0606020202030204" pitchFamily="34" charset="0"/>
                </a:rPr>
                <a:t>Kimyo darslarida PISA, TIMSS topshiriqlaridan foydalanish</a:t>
              </a:r>
              <a:endParaRPr lang="ru-RU" sz="2400" dirty="0">
                <a:latin typeface="Arial Narrow" panose="020B0606020202030204" pitchFamily="34" charset="0"/>
              </a:endParaRPr>
            </a:p>
            <a:p>
              <a:r>
                <a:rPr lang="uz-Latn-UZ" dirty="0"/>
                <a:t> </a:t>
              </a:r>
              <a:endParaRPr lang="ru-RU" dirty="0"/>
            </a:p>
          </p:txBody>
        </p:sp>
      </p:grpSp>
      <p:grpSp>
        <p:nvGrpSpPr>
          <p:cNvPr id="653" name="Google Shape;653;p26"/>
          <p:cNvGrpSpPr/>
          <p:nvPr/>
        </p:nvGrpSpPr>
        <p:grpSpPr>
          <a:xfrm>
            <a:off x="582106" y="1784840"/>
            <a:ext cx="6683201" cy="1908396"/>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90" tIns="137090" rIns="137090" bIns="137090" anchor="ctr" anchorCtr="0">
              <a:noAutofit/>
            </a:bodyPr>
            <a:lstStyle/>
            <a:p>
              <a:endParaRPr sz="2700"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90" tIns="137090" rIns="137090" bIns="137090" anchor="ctr" anchorCtr="0">
              <a:noAutofit/>
            </a:bodyPr>
            <a:lstStyle/>
            <a:p>
              <a:endParaRPr sz="2700"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90" tIns="137090" rIns="137090" bIns="137090" anchor="ctr" anchorCtr="0">
              <a:noAutofit/>
            </a:bodyPr>
            <a:lstStyle/>
            <a:p>
              <a:endParaRPr sz="2700"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90" tIns="137090" rIns="137090" bIns="137090" anchor="ctr" anchorCtr="0">
              <a:noAutofit/>
            </a:bodyPr>
            <a:lstStyle/>
            <a:p>
              <a:pPr algn="just"/>
              <a:r>
                <a:rPr lang="uz-Latn-UZ" sz="2000" dirty="0">
                  <a:latin typeface="Arial Narrow" panose="020B0606020202030204" pitchFamily="34" charset="0"/>
                </a:rPr>
                <a:t>PISA </a:t>
              </a:r>
              <a:r>
                <a:rPr lang="uz-Cyrl-UZ" sz="2000" dirty="0">
                  <a:latin typeface="Arial Narrow" panose="020B0606020202030204" pitchFamily="34" charset="0"/>
                </a:rPr>
                <a:t>ta’lim  tizimini isloh qilishning kuchli vositasi, mamlakatlar bo‘ylab ta’lim  natijalari sifati, tengligi va samaradorligini o‘lchash bo‘yicha dunyodagi yetakchi mezon. </a:t>
              </a:r>
              <a:endParaRPr lang="ru-RU" sz="2000" dirty="0">
                <a:latin typeface="Arial Narrow" panose="020B0606020202030204" pitchFamily="34" charset="0"/>
              </a:endParaRPr>
            </a:p>
          </p:txBody>
        </p:sp>
      </p:grpSp>
      <p:grpSp>
        <p:nvGrpSpPr>
          <p:cNvPr id="659" name="Google Shape;659;p26"/>
          <p:cNvGrpSpPr/>
          <p:nvPr/>
        </p:nvGrpSpPr>
        <p:grpSpPr>
          <a:xfrm>
            <a:off x="713970" y="3850516"/>
            <a:ext cx="6601230" cy="1813946"/>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90" tIns="137090" rIns="137090" bIns="137090" anchor="ctr" anchorCtr="0">
              <a:noAutofit/>
            </a:bodyPr>
            <a:lstStyle/>
            <a:p>
              <a:endParaRPr sz="2700"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90" tIns="137090" rIns="137090" bIns="137090" anchor="ctr" anchorCtr="0">
              <a:noAutofit/>
            </a:bodyPr>
            <a:lstStyle/>
            <a:p>
              <a:endParaRPr sz="2700" dirty="0"/>
            </a:p>
          </p:txBody>
        </p:sp>
        <p:sp>
          <p:nvSpPr>
            <p:cNvPr id="662" name="Google Shape;662;p26"/>
            <p:cNvSpPr/>
            <p:nvPr/>
          </p:nvSpPr>
          <p:spPr>
            <a:xfrm>
              <a:off x="872141"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90" tIns="137090" rIns="137090" bIns="137090" anchor="ctr" anchorCtr="0">
              <a:noAutofit/>
            </a:bodyPr>
            <a:lstStyle/>
            <a:p>
              <a:endParaRPr sz="2700" dirty="0"/>
            </a:p>
          </p:txBody>
        </p:sp>
        <p:sp>
          <p:nvSpPr>
            <p:cNvPr id="663" name="Google Shape;663;p26"/>
            <p:cNvSpPr txBox="1"/>
            <p:nvPr/>
          </p:nvSpPr>
          <p:spPr>
            <a:xfrm>
              <a:off x="1987232" y="3155233"/>
              <a:ext cx="2224904" cy="847535"/>
            </a:xfrm>
            <a:prstGeom prst="rect">
              <a:avLst/>
            </a:prstGeom>
            <a:noFill/>
            <a:ln>
              <a:noFill/>
            </a:ln>
          </p:spPr>
          <p:txBody>
            <a:bodyPr spcFirstLastPara="1" wrap="square" lIns="137090" tIns="137090" rIns="137090" bIns="137090" anchor="ctr" anchorCtr="0">
              <a:noAutofit/>
            </a:bodyPr>
            <a:lstStyle/>
            <a:p>
              <a:r>
                <a:rPr lang="uz-Latn-UZ" sz="2400" dirty="0">
                  <a:latin typeface="Arial Narrow" panose="020B0606020202030204" pitchFamily="34" charset="0"/>
                </a:rPr>
                <a:t>Tabiiy savodxonlikni baholashning ahamiyati.</a:t>
              </a:r>
              <a:endParaRPr lang="ru-RU" sz="2400" dirty="0">
                <a:latin typeface="Arial Narrow" panose="020B0606020202030204" pitchFamily="34" charset="0"/>
              </a:endParaRPr>
            </a:p>
          </p:txBody>
        </p:sp>
      </p:grpSp>
      <p:grpSp>
        <p:nvGrpSpPr>
          <p:cNvPr id="669" name="Google Shape;669;p26"/>
          <p:cNvGrpSpPr/>
          <p:nvPr/>
        </p:nvGrpSpPr>
        <p:grpSpPr>
          <a:xfrm>
            <a:off x="1411668" y="4311300"/>
            <a:ext cx="706570"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680" name="Google Shape;680;p26"/>
          <p:cNvGrpSpPr/>
          <p:nvPr/>
        </p:nvGrpSpPr>
        <p:grpSpPr>
          <a:xfrm>
            <a:off x="1305568" y="6464383"/>
            <a:ext cx="614083" cy="497714"/>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86" name="Google Shape;680;p26"/>
          <p:cNvGrpSpPr/>
          <p:nvPr/>
        </p:nvGrpSpPr>
        <p:grpSpPr>
          <a:xfrm>
            <a:off x="8183119" y="2860724"/>
            <a:ext cx="614083" cy="497714"/>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105" name="Google Shape;669;p26"/>
          <p:cNvGrpSpPr/>
          <p:nvPr/>
        </p:nvGrpSpPr>
        <p:grpSpPr>
          <a:xfrm>
            <a:off x="7735571" y="4276613"/>
            <a:ext cx="706570"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6"/>
            <a:ext cx="14630400" cy="1103087"/>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grpSp>
        <p:nvGrpSpPr>
          <p:cNvPr id="117" name="Google Shape;680;p26">
            <a:extLst>
              <a:ext uri="{FF2B5EF4-FFF2-40B4-BE49-F238E27FC236}">
                <a16:creationId xmlns:a16="http://schemas.microsoft.com/office/drawing/2014/main" id="{1DFB615F-5C8C-442F-8E2E-9C563E382199}"/>
              </a:ext>
            </a:extLst>
          </p:cNvPr>
          <p:cNvGrpSpPr/>
          <p:nvPr/>
        </p:nvGrpSpPr>
        <p:grpSpPr>
          <a:xfrm>
            <a:off x="7828060" y="2284258"/>
            <a:ext cx="614083" cy="497714"/>
            <a:chOff x="5220616" y="2791061"/>
            <a:chExt cx="373185" cy="302466"/>
          </a:xfrm>
        </p:grpSpPr>
        <p:sp>
          <p:nvSpPr>
            <p:cNvPr id="118" name="Google Shape;681;p26">
              <a:extLst>
                <a:ext uri="{FF2B5EF4-FFF2-40B4-BE49-F238E27FC236}">
                  <a16:creationId xmlns:a16="http://schemas.microsoft.com/office/drawing/2014/main" id="{95BBCEB8-2926-4A0D-B0DB-CDA590DF7786}"/>
                </a:ext>
              </a:extLst>
            </p:cNvPr>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19" name="Google Shape;682;p26">
              <a:extLst>
                <a:ext uri="{FF2B5EF4-FFF2-40B4-BE49-F238E27FC236}">
                  <a16:creationId xmlns:a16="http://schemas.microsoft.com/office/drawing/2014/main" id="{AE7730FC-AC2A-4079-8354-75B1A2AE8820}"/>
                </a:ext>
              </a:extLst>
            </p:cNvPr>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0" name="Google Shape;683;p26">
              <a:extLst>
                <a:ext uri="{FF2B5EF4-FFF2-40B4-BE49-F238E27FC236}">
                  <a16:creationId xmlns:a16="http://schemas.microsoft.com/office/drawing/2014/main" id="{EA9B6CCD-DE12-4D46-8C10-188E9F3830CB}"/>
                </a:ext>
              </a:extLst>
            </p:cNvPr>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1" name="Google Shape;684;p26">
              <a:extLst>
                <a:ext uri="{FF2B5EF4-FFF2-40B4-BE49-F238E27FC236}">
                  <a16:creationId xmlns:a16="http://schemas.microsoft.com/office/drawing/2014/main" id="{21619712-28B3-4D5F-9A91-085B68927A94}"/>
                </a:ext>
              </a:extLst>
            </p:cNvPr>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2" name="Google Shape;685;p26">
              <a:extLst>
                <a:ext uri="{FF2B5EF4-FFF2-40B4-BE49-F238E27FC236}">
                  <a16:creationId xmlns:a16="http://schemas.microsoft.com/office/drawing/2014/main" id="{197DE8A2-7EDA-4112-A548-C264F72E01AB}"/>
                </a:ext>
              </a:extLst>
            </p:cNvPr>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3" name="Google Shape;686;p26">
              <a:extLst>
                <a:ext uri="{FF2B5EF4-FFF2-40B4-BE49-F238E27FC236}">
                  <a16:creationId xmlns:a16="http://schemas.microsoft.com/office/drawing/2014/main" id="{DE522927-AD40-4CC0-B5D7-5FB0757D5036}"/>
                </a:ext>
              </a:extLst>
            </p:cNvPr>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4" name="Google Shape;687;p26">
              <a:extLst>
                <a:ext uri="{FF2B5EF4-FFF2-40B4-BE49-F238E27FC236}">
                  <a16:creationId xmlns:a16="http://schemas.microsoft.com/office/drawing/2014/main" id="{850FC24B-42CB-448F-939F-ACD8E6284D70}"/>
                </a:ext>
              </a:extLst>
            </p:cNvPr>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5" name="Google Shape;688;p26">
              <a:extLst>
                <a:ext uri="{FF2B5EF4-FFF2-40B4-BE49-F238E27FC236}">
                  <a16:creationId xmlns:a16="http://schemas.microsoft.com/office/drawing/2014/main" id="{08DB7E6A-276A-4031-A9F3-193F97CED3DF}"/>
                </a:ext>
              </a:extLst>
            </p:cNvPr>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6" name="Google Shape;689;p26">
              <a:extLst>
                <a:ext uri="{FF2B5EF4-FFF2-40B4-BE49-F238E27FC236}">
                  <a16:creationId xmlns:a16="http://schemas.microsoft.com/office/drawing/2014/main" id="{92419FFB-C723-4DBD-92C6-93C7A24B43B4}"/>
                </a:ext>
              </a:extLst>
            </p:cNvPr>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7" name="Google Shape;690;p26">
              <a:extLst>
                <a:ext uri="{FF2B5EF4-FFF2-40B4-BE49-F238E27FC236}">
                  <a16:creationId xmlns:a16="http://schemas.microsoft.com/office/drawing/2014/main" id="{9B81A5F4-BCA5-4BEA-B66A-B7E062F50B11}"/>
                </a:ext>
              </a:extLst>
            </p:cNvPr>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8" name="Google Shape;691;p26">
              <a:extLst>
                <a:ext uri="{FF2B5EF4-FFF2-40B4-BE49-F238E27FC236}">
                  <a16:creationId xmlns:a16="http://schemas.microsoft.com/office/drawing/2014/main" id="{029D7433-064A-44A0-8123-27B31A958BAE}"/>
                </a:ext>
              </a:extLst>
            </p:cNvPr>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9" name="Google Shape;692;p26">
              <a:extLst>
                <a:ext uri="{FF2B5EF4-FFF2-40B4-BE49-F238E27FC236}">
                  <a16:creationId xmlns:a16="http://schemas.microsoft.com/office/drawing/2014/main" id="{2B87F478-8790-49F5-B4C7-2CCE994B2137}"/>
                </a:ext>
              </a:extLst>
            </p:cNvPr>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0" name="Google Shape;693;p26">
              <a:extLst>
                <a:ext uri="{FF2B5EF4-FFF2-40B4-BE49-F238E27FC236}">
                  <a16:creationId xmlns:a16="http://schemas.microsoft.com/office/drawing/2014/main" id="{4DF40CAD-35D6-486B-B59C-8896D0F31550}"/>
                </a:ext>
              </a:extLst>
            </p:cNvPr>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1" name="Google Shape;694;p26">
              <a:extLst>
                <a:ext uri="{FF2B5EF4-FFF2-40B4-BE49-F238E27FC236}">
                  <a16:creationId xmlns:a16="http://schemas.microsoft.com/office/drawing/2014/main" id="{E15453D3-F9B2-414F-A042-1D5453ACC72D}"/>
                </a:ext>
              </a:extLst>
            </p:cNvPr>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2" name="Google Shape;695;p26">
              <a:extLst>
                <a:ext uri="{FF2B5EF4-FFF2-40B4-BE49-F238E27FC236}">
                  <a16:creationId xmlns:a16="http://schemas.microsoft.com/office/drawing/2014/main" id="{DE42EFCB-6932-46B7-A138-9604027A9D21}"/>
                </a:ext>
              </a:extLst>
            </p:cNvPr>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3" name="Google Shape;696;p26">
              <a:extLst>
                <a:ext uri="{FF2B5EF4-FFF2-40B4-BE49-F238E27FC236}">
                  <a16:creationId xmlns:a16="http://schemas.microsoft.com/office/drawing/2014/main" id="{EA2B7B08-63FF-40D9-AB85-5D7A0A7682A2}"/>
                </a:ext>
              </a:extLst>
            </p:cNvPr>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4" name="Google Shape;697;p26">
              <a:extLst>
                <a:ext uri="{FF2B5EF4-FFF2-40B4-BE49-F238E27FC236}">
                  <a16:creationId xmlns:a16="http://schemas.microsoft.com/office/drawing/2014/main" id="{7D3103DD-E749-48AC-A836-C97D846BCA84}"/>
                </a:ext>
              </a:extLst>
            </p:cNvPr>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5" name="Google Shape;698;p26">
              <a:extLst>
                <a:ext uri="{FF2B5EF4-FFF2-40B4-BE49-F238E27FC236}">
                  <a16:creationId xmlns:a16="http://schemas.microsoft.com/office/drawing/2014/main" id="{E4516D96-D0BB-406A-A4D9-D28509743853}"/>
                </a:ext>
              </a:extLst>
            </p:cNvPr>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136" name="Google Shape;680;p26">
            <a:extLst>
              <a:ext uri="{FF2B5EF4-FFF2-40B4-BE49-F238E27FC236}">
                <a16:creationId xmlns:a16="http://schemas.microsoft.com/office/drawing/2014/main" id="{1A5603CB-F377-4EB3-B554-F0B03063FFE9}"/>
              </a:ext>
            </a:extLst>
          </p:cNvPr>
          <p:cNvGrpSpPr/>
          <p:nvPr/>
        </p:nvGrpSpPr>
        <p:grpSpPr>
          <a:xfrm>
            <a:off x="1469485" y="2430347"/>
            <a:ext cx="614083" cy="497714"/>
            <a:chOff x="5220616" y="2791061"/>
            <a:chExt cx="373185" cy="302466"/>
          </a:xfrm>
        </p:grpSpPr>
        <p:sp>
          <p:nvSpPr>
            <p:cNvPr id="137" name="Google Shape;681;p26">
              <a:extLst>
                <a:ext uri="{FF2B5EF4-FFF2-40B4-BE49-F238E27FC236}">
                  <a16:creationId xmlns:a16="http://schemas.microsoft.com/office/drawing/2014/main" id="{7FD8D76B-0CAD-4CD6-BF8C-DE4FBBAB70CE}"/>
                </a:ext>
              </a:extLst>
            </p:cNvPr>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8" name="Google Shape;682;p26">
              <a:extLst>
                <a:ext uri="{FF2B5EF4-FFF2-40B4-BE49-F238E27FC236}">
                  <a16:creationId xmlns:a16="http://schemas.microsoft.com/office/drawing/2014/main" id="{E9729C41-2872-40E4-944E-15FE9274E560}"/>
                </a:ext>
              </a:extLst>
            </p:cNvPr>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9" name="Google Shape;683;p26">
              <a:extLst>
                <a:ext uri="{FF2B5EF4-FFF2-40B4-BE49-F238E27FC236}">
                  <a16:creationId xmlns:a16="http://schemas.microsoft.com/office/drawing/2014/main" id="{09970998-777D-4C61-976E-A42860F6CB9B}"/>
                </a:ext>
              </a:extLst>
            </p:cNvPr>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0" name="Google Shape;684;p26">
              <a:extLst>
                <a:ext uri="{FF2B5EF4-FFF2-40B4-BE49-F238E27FC236}">
                  <a16:creationId xmlns:a16="http://schemas.microsoft.com/office/drawing/2014/main" id="{D2E54A06-1B6D-4E45-9B9E-FA55DE9AA5A0}"/>
                </a:ext>
              </a:extLst>
            </p:cNvPr>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1" name="Google Shape;685;p26">
              <a:extLst>
                <a:ext uri="{FF2B5EF4-FFF2-40B4-BE49-F238E27FC236}">
                  <a16:creationId xmlns:a16="http://schemas.microsoft.com/office/drawing/2014/main" id="{CBE5FECA-EE8C-4A21-858D-1D4F50602189}"/>
                </a:ext>
              </a:extLst>
            </p:cNvPr>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2" name="Google Shape;686;p26">
              <a:extLst>
                <a:ext uri="{FF2B5EF4-FFF2-40B4-BE49-F238E27FC236}">
                  <a16:creationId xmlns:a16="http://schemas.microsoft.com/office/drawing/2014/main" id="{7FBCF349-482D-433F-9937-53ECDC65DE44}"/>
                </a:ext>
              </a:extLst>
            </p:cNvPr>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3" name="Google Shape;687;p26">
              <a:extLst>
                <a:ext uri="{FF2B5EF4-FFF2-40B4-BE49-F238E27FC236}">
                  <a16:creationId xmlns:a16="http://schemas.microsoft.com/office/drawing/2014/main" id="{486E22A9-1640-4EC2-95C9-855BBB32CEBC}"/>
                </a:ext>
              </a:extLst>
            </p:cNvPr>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4" name="Google Shape;688;p26">
              <a:extLst>
                <a:ext uri="{FF2B5EF4-FFF2-40B4-BE49-F238E27FC236}">
                  <a16:creationId xmlns:a16="http://schemas.microsoft.com/office/drawing/2014/main" id="{EFB478C3-5847-4846-92CF-73FCABF59228}"/>
                </a:ext>
              </a:extLst>
            </p:cNvPr>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5" name="Google Shape;689;p26">
              <a:extLst>
                <a:ext uri="{FF2B5EF4-FFF2-40B4-BE49-F238E27FC236}">
                  <a16:creationId xmlns:a16="http://schemas.microsoft.com/office/drawing/2014/main" id="{25B2D792-32A3-478F-943E-80AE991BB8F1}"/>
                </a:ext>
              </a:extLst>
            </p:cNvPr>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6" name="Google Shape;690;p26">
              <a:extLst>
                <a:ext uri="{FF2B5EF4-FFF2-40B4-BE49-F238E27FC236}">
                  <a16:creationId xmlns:a16="http://schemas.microsoft.com/office/drawing/2014/main" id="{E009C4E0-C74C-4C86-88E7-995DC2304EF6}"/>
                </a:ext>
              </a:extLst>
            </p:cNvPr>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7" name="Google Shape;691;p26">
              <a:extLst>
                <a:ext uri="{FF2B5EF4-FFF2-40B4-BE49-F238E27FC236}">
                  <a16:creationId xmlns:a16="http://schemas.microsoft.com/office/drawing/2014/main" id="{5F013D3C-242A-4018-B412-E982E352C4E0}"/>
                </a:ext>
              </a:extLst>
            </p:cNvPr>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8" name="Google Shape;692;p26">
              <a:extLst>
                <a:ext uri="{FF2B5EF4-FFF2-40B4-BE49-F238E27FC236}">
                  <a16:creationId xmlns:a16="http://schemas.microsoft.com/office/drawing/2014/main" id="{F2459F58-11EB-40F1-A893-1B6FEDF652B8}"/>
                </a:ext>
              </a:extLst>
            </p:cNvPr>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9" name="Google Shape;693;p26">
              <a:extLst>
                <a:ext uri="{FF2B5EF4-FFF2-40B4-BE49-F238E27FC236}">
                  <a16:creationId xmlns:a16="http://schemas.microsoft.com/office/drawing/2014/main" id="{3DE5D6D1-02F4-4EEE-9C91-1B0AE9E86DFA}"/>
                </a:ext>
              </a:extLst>
            </p:cNvPr>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0" name="Google Shape;694;p26">
              <a:extLst>
                <a:ext uri="{FF2B5EF4-FFF2-40B4-BE49-F238E27FC236}">
                  <a16:creationId xmlns:a16="http://schemas.microsoft.com/office/drawing/2014/main" id="{9E3D0C7B-10C5-4832-A887-FA6B94491B85}"/>
                </a:ext>
              </a:extLst>
            </p:cNvPr>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1" name="Google Shape;695;p26">
              <a:extLst>
                <a:ext uri="{FF2B5EF4-FFF2-40B4-BE49-F238E27FC236}">
                  <a16:creationId xmlns:a16="http://schemas.microsoft.com/office/drawing/2014/main" id="{8BD0754F-4B9A-46ED-9634-26812C25C451}"/>
                </a:ext>
              </a:extLst>
            </p:cNvPr>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2" name="Google Shape;696;p26">
              <a:extLst>
                <a:ext uri="{FF2B5EF4-FFF2-40B4-BE49-F238E27FC236}">
                  <a16:creationId xmlns:a16="http://schemas.microsoft.com/office/drawing/2014/main" id="{A8CCB7C8-1BBB-4B02-819B-ACC23B423E2E}"/>
                </a:ext>
              </a:extLst>
            </p:cNvPr>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3" name="Google Shape;697;p26">
              <a:extLst>
                <a:ext uri="{FF2B5EF4-FFF2-40B4-BE49-F238E27FC236}">
                  <a16:creationId xmlns:a16="http://schemas.microsoft.com/office/drawing/2014/main" id="{59AA6FDA-773F-42D9-B674-68BAD63D6BD0}"/>
                </a:ext>
              </a:extLst>
            </p:cNvPr>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4" name="Google Shape;698;p26">
              <a:extLst>
                <a:ext uri="{FF2B5EF4-FFF2-40B4-BE49-F238E27FC236}">
                  <a16:creationId xmlns:a16="http://schemas.microsoft.com/office/drawing/2014/main" id="{47471DCB-6615-4651-813F-7F183020698B}"/>
                </a:ext>
              </a:extLst>
            </p:cNvPr>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155" name="Google Shape;680;p26">
            <a:extLst>
              <a:ext uri="{FF2B5EF4-FFF2-40B4-BE49-F238E27FC236}">
                <a16:creationId xmlns:a16="http://schemas.microsoft.com/office/drawing/2014/main" id="{9E9F5A5D-3488-42AE-A39E-117B3B219F5F}"/>
              </a:ext>
            </a:extLst>
          </p:cNvPr>
          <p:cNvGrpSpPr/>
          <p:nvPr/>
        </p:nvGrpSpPr>
        <p:grpSpPr>
          <a:xfrm>
            <a:off x="7807670" y="6501094"/>
            <a:ext cx="614083" cy="497714"/>
            <a:chOff x="5220616" y="2791061"/>
            <a:chExt cx="373185" cy="302466"/>
          </a:xfrm>
        </p:grpSpPr>
        <p:sp>
          <p:nvSpPr>
            <p:cNvPr id="156" name="Google Shape;681;p26">
              <a:extLst>
                <a:ext uri="{FF2B5EF4-FFF2-40B4-BE49-F238E27FC236}">
                  <a16:creationId xmlns:a16="http://schemas.microsoft.com/office/drawing/2014/main" id="{479648DD-653D-4B7C-B2D0-975D50ABFE46}"/>
                </a:ext>
              </a:extLst>
            </p:cNvPr>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7" name="Google Shape;682;p26">
              <a:extLst>
                <a:ext uri="{FF2B5EF4-FFF2-40B4-BE49-F238E27FC236}">
                  <a16:creationId xmlns:a16="http://schemas.microsoft.com/office/drawing/2014/main" id="{C636A3E3-E0A0-4D58-8C7D-DC7E0FA79C33}"/>
                </a:ext>
              </a:extLst>
            </p:cNvPr>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8" name="Google Shape;683;p26">
              <a:extLst>
                <a:ext uri="{FF2B5EF4-FFF2-40B4-BE49-F238E27FC236}">
                  <a16:creationId xmlns:a16="http://schemas.microsoft.com/office/drawing/2014/main" id="{E1061A0A-E818-463F-8AC2-26180903483E}"/>
                </a:ext>
              </a:extLst>
            </p:cNvPr>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9" name="Google Shape;684;p26">
              <a:extLst>
                <a:ext uri="{FF2B5EF4-FFF2-40B4-BE49-F238E27FC236}">
                  <a16:creationId xmlns:a16="http://schemas.microsoft.com/office/drawing/2014/main" id="{C6235B9F-4A69-4BF8-B91D-5825658EBBBF}"/>
                </a:ext>
              </a:extLst>
            </p:cNvPr>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0" name="Google Shape;685;p26">
              <a:extLst>
                <a:ext uri="{FF2B5EF4-FFF2-40B4-BE49-F238E27FC236}">
                  <a16:creationId xmlns:a16="http://schemas.microsoft.com/office/drawing/2014/main" id="{7C772A39-8DC5-420A-BA97-0270CB561BB3}"/>
                </a:ext>
              </a:extLst>
            </p:cNvPr>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1" name="Google Shape;686;p26">
              <a:extLst>
                <a:ext uri="{FF2B5EF4-FFF2-40B4-BE49-F238E27FC236}">
                  <a16:creationId xmlns:a16="http://schemas.microsoft.com/office/drawing/2014/main" id="{212030C2-420C-4B79-B480-FC28165BA769}"/>
                </a:ext>
              </a:extLst>
            </p:cNvPr>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2" name="Google Shape;687;p26">
              <a:extLst>
                <a:ext uri="{FF2B5EF4-FFF2-40B4-BE49-F238E27FC236}">
                  <a16:creationId xmlns:a16="http://schemas.microsoft.com/office/drawing/2014/main" id="{F0F05055-D6A6-4604-8870-1B955BBAC70D}"/>
                </a:ext>
              </a:extLst>
            </p:cNvPr>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3" name="Google Shape;688;p26">
              <a:extLst>
                <a:ext uri="{FF2B5EF4-FFF2-40B4-BE49-F238E27FC236}">
                  <a16:creationId xmlns:a16="http://schemas.microsoft.com/office/drawing/2014/main" id="{6A875F2A-9D50-40BB-B86D-2E4465F69C4A}"/>
                </a:ext>
              </a:extLst>
            </p:cNvPr>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4" name="Google Shape;689;p26">
              <a:extLst>
                <a:ext uri="{FF2B5EF4-FFF2-40B4-BE49-F238E27FC236}">
                  <a16:creationId xmlns:a16="http://schemas.microsoft.com/office/drawing/2014/main" id="{20B2A7AE-3E27-4BAC-876A-83A36C53A524}"/>
                </a:ext>
              </a:extLst>
            </p:cNvPr>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5" name="Google Shape;690;p26">
              <a:extLst>
                <a:ext uri="{FF2B5EF4-FFF2-40B4-BE49-F238E27FC236}">
                  <a16:creationId xmlns:a16="http://schemas.microsoft.com/office/drawing/2014/main" id="{EEBF3604-05F1-4575-805D-8DB695675AD2}"/>
                </a:ext>
              </a:extLst>
            </p:cNvPr>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6" name="Google Shape;691;p26">
              <a:extLst>
                <a:ext uri="{FF2B5EF4-FFF2-40B4-BE49-F238E27FC236}">
                  <a16:creationId xmlns:a16="http://schemas.microsoft.com/office/drawing/2014/main" id="{2606C09A-0344-4DDD-A514-C882ABFD192E}"/>
                </a:ext>
              </a:extLst>
            </p:cNvPr>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7" name="Google Shape;692;p26">
              <a:extLst>
                <a:ext uri="{FF2B5EF4-FFF2-40B4-BE49-F238E27FC236}">
                  <a16:creationId xmlns:a16="http://schemas.microsoft.com/office/drawing/2014/main" id="{7B409F5E-7A01-4CF2-AF2F-4751145B4FA3}"/>
                </a:ext>
              </a:extLst>
            </p:cNvPr>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8" name="Google Shape;693;p26">
              <a:extLst>
                <a:ext uri="{FF2B5EF4-FFF2-40B4-BE49-F238E27FC236}">
                  <a16:creationId xmlns:a16="http://schemas.microsoft.com/office/drawing/2014/main" id="{CAE05794-F821-48B8-BFE7-A615AF07A834}"/>
                </a:ext>
              </a:extLst>
            </p:cNvPr>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9" name="Google Shape;694;p26">
              <a:extLst>
                <a:ext uri="{FF2B5EF4-FFF2-40B4-BE49-F238E27FC236}">
                  <a16:creationId xmlns:a16="http://schemas.microsoft.com/office/drawing/2014/main" id="{FDEAA465-C201-45DE-82CC-D431A5319D65}"/>
                </a:ext>
              </a:extLst>
            </p:cNvPr>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70" name="Google Shape;695;p26">
              <a:extLst>
                <a:ext uri="{FF2B5EF4-FFF2-40B4-BE49-F238E27FC236}">
                  <a16:creationId xmlns:a16="http://schemas.microsoft.com/office/drawing/2014/main" id="{9645DC95-24AF-411F-B910-58F50FCF5EC2}"/>
                </a:ext>
              </a:extLst>
            </p:cNvPr>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71" name="Google Shape;696;p26">
              <a:extLst>
                <a:ext uri="{FF2B5EF4-FFF2-40B4-BE49-F238E27FC236}">
                  <a16:creationId xmlns:a16="http://schemas.microsoft.com/office/drawing/2014/main" id="{A923DEC1-B926-4F41-8DEF-46E98E92C683}"/>
                </a:ext>
              </a:extLst>
            </p:cNvPr>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72" name="Google Shape;697;p26">
              <a:extLst>
                <a:ext uri="{FF2B5EF4-FFF2-40B4-BE49-F238E27FC236}">
                  <a16:creationId xmlns:a16="http://schemas.microsoft.com/office/drawing/2014/main" id="{6A512D87-F202-4885-9392-307C4C8A95BC}"/>
                </a:ext>
              </a:extLst>
            </p:cNvPr>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73" name="Google Shape;698;p26">
              <a:extLst>
                <a:ext uri="{FF2B5EF4-FFF2-40B4-BE49-F238E27FC236}">
                  <a16:creationId xmlns:a16="http://schemas.microsoft.com/office/drawing/2014/main" id="{887EB7E7-30B3-4609-A0F5-1F5A378A9212}"/>
                </a:ext>
              </a:extLst>
            </p:cNvPr>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Graphic 2">
            <a:extLst>
              <a:ext uri="{FF2B5EF4-FFF2-40B4-BE49-F238E27FC236}">
                <a16:creationId xmlns:a16="http://schemas.microsoft.com/office/drawing/2014/main" id="{FB75026A-2AC1-4717-BFE5-96DE45CF39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5315"/>
            <a:ext cx="14630400" cy="1103087"/>
          </a:xfrm>
          <a:prstGeom prst="rect">
            <a:avLst/>
          </a:prstGeom>
        </p:spPr>
      </p:pic>
      <p:sp>
        <p:nvSpPr>
          <p:cNvPr id="4" name="Text 2"/>
          <p:cNvSpPr/>
          <p:nvPr/>
        </p:nvSpPr>
        <p:spPr>
          <a:xfrm>
            <a:off x="870858" y="2309325"/>
            <a:ext cx="12845141" cy="725805"/>
          </a:xfrm>
          <a:prstGeom prst="rect">
            <a:avLst/>
          </a:prstGeom>
          <a:noFill/>
          <a:ln/>
        </p:spPr>
        <p:txBody>
          <a:bodyPr wrap="square" lIns="0" tIns="0" rIns="0" bIns="0" rtlCol="0" anchor="t"/>
          <a:lstStyle/>
          <a:p>
            <a:pPr lvl="0"/>
            <a:r>
              <a:rPr lang="uz-Latn-UZ" sz="3600" dirty="0">
                <a:latin typeface="Arial Narrow" panose="020B0606020202030204" pitchFamily="34" charset="0"/>
              </a:rPr>
              <a:t>PISA tadqiqotlarida tabiiy fanlar bo‘yicha savodxonlikni baholashning qaysi jihatlari muhim deb hisoblanadi?</a:t>
            </a:r>
          </a:p>
          <a:p>
            <a:pPr lvl="0"/>
            <a:endParaRPr lang="ru-RU" sz="3600" dirty="0">
              <a:latin typeface="Arial Narrow" panose="020B0606020202030204" pitchFamily="34" charset="0"/>
            </a:endParaRPr>
          </a:p>
          <a:p>
            <a:pPr lvl="0"/>
            <a:r>
              <a:rPr lang="uz-Latn-UZ" sz="3600" dirty="0">
                <a:latin typeface="Arial Narrow" panose="020B0606020202030204" pitchFamily="34" charset="0"/>
              </a:rPr>
              <a:t> PISA tadqiqotlarining natijalari ta’lim siyosatida qanday o‘zgarishlar kiritishga asos bo‘lishi mumkin?</a:t>
            </a:r>
            <a:endParaRPr lang="ru-RU" sz="3600" dirty="0">
              <a:latin typeface="Arial Narrow" panose="020B0606020202030204" pitchFamily="34" charset="0"/>
            </a:endParaRPr>
          </a:p>
        </p:txBody>
      </p:sp>
      <p:pic>
        <p:nvPicPr>
          <p:cNvPr id="7" name="Рисунок 6">
            <a:extLst>
              <a:ext uri="{FF2B5EF4-FFF2-40B4-BE49-F238E27FC236}">
                <a16:creationId xmlns:a16="http://schemas.microsoft.com/office/drawing/2014/main" id="{BC0CD0A7-B0D2-416B-9079-508A332E353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8" name="Рисунок 7">
            <a:extLst>
              <a:ext uri="{FF2B5EF4-FFF2-40B4-BE49-F238E27FC236}">
                <a16:creationId xmlns:a16="http://schemas.microsoft.com/office/drawing/2014/main" id="{519353DD-6476-43A2-BEC5-D97B384AC08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Graphic 2">
            <a:extLst>
              <a:ext uri="{FF2B5EF4-FFF2-40B4-BE49-F238E27FC236}">
                <a16:creationId xmlns:a16="http://schemas.microsoft.com/office/drawing/2014/main" id="{FB75026A-2AC1-4717-BFE5-96DE45CF39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5315"/>
            <a:ext cx="14630400" cy="1103087"/>
          </a:xfrm>
          <a:prstGeom prst="rect">
            <a:avLst/>
          </a:prstGeom>
        </p:spPr>
      </p:pic>
      <p:sp>
        <p:nvSpPr>
          <p:cNvPr id="2" name="Text 0"/>
          <p:cNvSpPr/>
          <p:nvPr/>
        </p:nvSpPr>
        <p:spPr>
          <a:xfrm>
            <a:off x="793790" y="2721412"/>
            <a:ext cx="12153543" cy="708779"/>
          </a:xfrm>
          <a:prstGeom prst="rect">
            <a:avLst/>
          </a:prstGeom>
          <a:noFill/>
          <a:ln/>
        </p:spPr>
        <p:txBody>
          <a:bodyPr wrap="none" lIns="0" tIns="0" rIns="0" bIns="0" rtlCol="0" anchor="t"/>
          <a:lstStyle/>
          <a:p>
            <a:pPr marL="0" indent="0">
              <a:lnSpc>
                <a:spcPts val="5550"/>
              </a:lnSpc>
              <a:buNone/>
            </a:pPr>
            <a:r>
              <a:rPr lang="en-US" sz="4450" b="1" dirty="0">
                <a:solidFill>
                  <a:srgbClr val="443728"/>
                </a:solidFill>
                <a:latin typeface="Arial Narrow" panose="020B0606020202030204" pitchFamily="34" charset="0"/>
                <a:ea typeface="Crimson Pro Bold" pitchFamily="34" charset="-122"/>
                <a:cs typeface="Crimson Pro Bold" pitchFamily="34" charset="-120"/>
              </a:rPr>
              <a:t>PISA ta’lim tizimini isloh qilishning kuchli vositasi</a:t>
            </a:r>
            <a:endParaRPr lang="en-US" sz="4450" dirty="0">
              <a:latin typeface="Arial Narrow" panose="020B0606020202030204" pitchFamily="34" charset="0"/>
            </a:endParaRPr>
          </a:p>
        </p:txBody>
      </p:sp>
      <p:sp>
        <p:nvSpPr>
          <p:cNvPr id="3" name="Text 1"/>
          <p:cNvSpPr/>
          <p:nvPr/>
        </p:nvSpPr>
        <p:spPr>
          <a:xfrm>
            <a:off x="793790" y="3997166"/>
            <a:ext cx="2835235" cy="354330"/>
          </a:xfrm>
          <a:prstGeom prst="rect">
            <a:avLst/>
          </a:prstGeom>
          <a:noFill/>
          <a:ln/>
        </p:spPr>
        <p:txBody>
          <a:bodyPr wrap="none" lIns="0" tIns="0" rIns="0" bIns="0" rtlCol="0" anchor="t"/>
          <a:lstStyle/>
          <a:p>
            <a:pPr marL="0" indent="0">
              <a:lnSpc>
                <a:spcPts val="2750"/>
              </a:lnSpc>
              <a:buNone/>
            </a:pPr>
            <a:r>
              <a:rPr lang="en-US" sz="2200" b="1" dirty="0">
                <a:solidFill>
                  <a:srgbClr val="443728"/>
                </a:solidFill>
                <a:latin typeface="Arial Narrow" panose="020B0606020202030204" pitchFamily="34" charset="0"/>
                <a:ea typeface="Crimson Pro Bold" pitchFamily="34" charset="-122"/>
                <a:cs typeface="Crimson Pro Bold" pitchFamily="34" charset="-120"/>
              </a:rPr>
              <a:t>Xalqaro taqqoslash</a:t>
            </a:r>
            <a:endParaRPr lang="en-US" sz="2200" dirty="0">
              <a:latin typeface="Arial Narrow" panose="020B0606020202030204" pitchFamily="34" charset="0"/>
            </a:endParaRPr>
          </a:p>
        </p:txBody>
      </p:sp>
      <p:sp>
        <p:nvSpPr>
          <p:cNvPr id="4" name="Text 2"/>
          <p:cNvSpPr/>
          <p:nvPr/>
        </p:nvSpPr>
        <p:spPr>
          <a:xfrm>
            <a:off x="793790" y="4578310"/>
            <a:ext cx="6244709" cy="725805"/>
          </a:xfrm>
          <a:prstGeom prst="rect">
            <a:avLst/>
          </a:prstGeom>
          <a:noFill/>
          <a:ln/>
        </p:spPr>
        <p:txBody>
          <a:bodyPr wrap="square" lIns="0" tIns="0" rIns="0" bIns="0" rtlCol="0" anchor="t"/>
          <a:lstStyle/>
          <a:p>
            <a:pPr marL="0" indent="0">
              <a:buNone/>
            </a:pPr>
            <a:r>
              <a:rPr lang="en-US" sz="2400" dirty="0">
                <a:latin typeface="Arial Narrow" panose="020B0606020202030204" pitchFamily="34" charset="0"/>
                <a:ea typeface="Open Sans" pitchFamily="34" charset="-122"/>
                <a:cs typeface="Open Sans" pitchFamily="34" charset="-120"/>
              </a:rPr>
              <a:t>PISA - bu o‘quvchilarning bilim va ko‘nikmalarini xalqaro miqyosda taqqoslashga imkon beradi.</a:t>
            </a:r>
            <a:endParaRPr lang="en-US" sz="2400" dirty="0">
              <a:latin typeface="Arial Narrow" panose="020B0606020202030204" pitchFamily="34" charset="0"/>
            </a:endParaRPr>
          </a:p>
        </p:txBody>
      </p:sp>
      <p:sp>
        <p:nvSpPr>
          <p:cNvPr id="5" name="Text 3"/>
          <p:cNvSpPr/>
          <p:nvPr/>
        </p:nvSpPr>
        <p:spPr>
          <a:xfrm>
            <a:off x="7599521" y="3997166"/>
            <a:ext cx="3127296" cy="354330"/>
          </a:xfrm>
          <a:prstGeom prst="rect">
            <a:avLst/>
          </a:prstGeom>
          <a:noFill/>
          <a:ln/>
        </p:spPr>
        <p:txBody>
          <a:bodyPr wrap="none" lIns="0" tIns="0" rIns="0" bIns="0" rtlCol="0" anchor="t"/>
          <a:lstStyle/>
          <a:p>
            <a:pPr marL="0" indent="0">
              <a:lnSpc>
                <a:spcPts val="2750"/>
              </a:lnSpc>
              <a:buNone/>
            </a:pPr>
            <a:r>
              <a:rPr lang="en-US" sz="2200" b="1" dirty="0">
                <a:solidFill>
                  <a:srgbClr val="443728"/>
                </a:solidFill>
                <a:latin typeface="Arial Narrow" panose="020B0606020202030204" pitchFamily="34" charset="0"/>
                <a:ea typeface="Crimson Pro Bold" pitchFamily="34" charset="-122"/>
                <a:cs typeface="Crimson Pro Bold" pitchFamily="34" charset="-120"/>
              </a:rPr>
              <a:t>Ta’lim tizimini yaxshilash</a:t>
            </a:r>
            <a:endParaRPr lang="en-US" sz="2200" dirty="0">
              <a:latin typeface="Arial Narrow" panose="020B0606020202030204" pitchFamily="34" charset="0"/>
            </a:endParaRPr>
          </a:p>
        </p:txBody>
      </p:sp>
      <p:sp>
        <p:nvSpPr>
          <p:cNvPr id="6" name="Text 4"/>
          <p:cNvSpPr/>
          <p:nvPr/>
        </p:nvSpPr>
        <p:spPr>
          <a:xfrm>
            <a:off x="7599521" y="4578310"/>
            <a:ext cx="6244709" cy="725805"/>
          </a:xfrm>
          <a:prstGeom prst="rect">
            <a:avLst/>
          </a:prstGeom>
          <a:noFill/>
          <a:ln/>
        </p:spPr>
        <p:txBody>
          <a:bodyPr wrap="square" lIns="0" tIns="0" rIns="0" bIns="0" rtlCol="0" anchor="t"/>
          <a:lstStyle/>
          <a:p>
            <a:pPr>
              <a:lnSpc>
                <a:spcPts val="2850"/>
              </a:lnSpc>
            </a:pPr>
            <a:r>
              <a:rPr lang="en-US" sz="2400" dirty="0">
                <a:latin typeface="Arial Narrow" panose="020B0606020202030204" pitchFamily="34" charset="0"/>
                <a:ea typeface="Open Sans" pitchFamily="34" charset="-122"/>
              </a:rPr>
              <a:t>Baholash natijalari ta’lim tizimini yaxshilash uchun yo‘naltirilgan.</a:t>
            </a:r>
          </a:p>
        </p:txBody>
      </p:sp>
      <p:pic>
        <p:nvPicPr>
          <p:cNvPr id="7" name="Рисунок 6">
            <a:extLst>
              <a:ext uri="{FF2B5EF4-FFF2-40B4-BE49-F238E27FC236}">
                <a16:creationId xmlns:a16="http://schemas.microsoft.com/office/drawing/2014/main" id="{BC0CD0A7-B0D2-416B-9079-508A332E353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8" name="Рисунок 7">
            <a:extLst>
              <a:ext uri="{FF2B5EF4-FFF2-40B4-BE49-F238E27FC236}">
                <a16:creationId xmlns:a16="http://schemas.microsoft.com/office/drawing/2014/main" id="{519353DD-6476-43A2-BEC5-D97B384AC08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extLst>
      <p:ext uri="{BB962C8B-B14F-4D97-AF65-F5344CB8AC3E}">
        <p14:creationId xmlns:p14="http://schemas.microsoft.com/office/powerpoint/2010/main" val="1343138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15301" y="1035606"/>
            <a:ext cx="7686199" cy="2603183"/>
          </a:xfrm>
          <a:prstGeom prst="rect">
            <a:avLst/>
          </a:prstGeom>
          <a:noFill/>
          <a:ln/>
        </p:spPr>
        <p:txBody>
          <a:bodyPr wrap="square" lIns="0" tIns="0" rIns="0" bIns="0" rtlCol="0" anchor="t"/>
          <a:lstStyle/>
          <a:p>
            <a:pPr marL="0" indent="0" algn="ctr">
              <a:lnSpc>
                <a:spcPts val="5100"/>
              </a:lnSpc>
              <a:buNone/>
            </a:pPr>
            <a:r>
              <a:rPr lang="en-US" sz="4050" b="1" dirty="0">
                <a:solidFill>
                  <a:srgbClr val="443728"/>
                </a:solidFill>
                <a:latin typeface="Arial Narrow" panose="020B0606020202030204" pitchFamily="34" charset="0"/>
                <a:ea typeface="Crimson Pro Bold" pitchFamily="34" charset="-122"/>
                <a:cs typeface="Crimson Pro Bold" pitchFamily="34" charset="-120"/>
              </a:rPr>
              <a:t>Mamlakatlar bo‘ylab ta’lim natijalari sifati, tengligi va samaradorligini o‘lchash bo‘yicha dunyodagi yetakchi mezon</a:t>
            </a:r>
            <a:endParaRPr lang="en-US" sz="4050" dirty="0">
              <a:latin typeface="Arial Narrow" panose="020B0606020202030204" pitchFamily="34" charset="0"/>
            </a:endParaRPr>
          </a:p>
        </p:txBody>
      </p:sp>
      <p:sp>
        <p:nvSpPr>
          <p:cNvPr id="4" name="Shape 1"/>
          <p:cNvSpPr/>
          <p:nvPr/>
        </p:nvSpPr>
        <p:spPr>
          <a:xfrm>
            <a:off x="6215301" y="4185285"/>
            <a:ext cx="468511" cy="468511"/>
          </a:xfrm>
          <a:prstGeom prst="roundRect">
            <a:avLst>
              <a:gd name="adj" fmla="val 18671"/>
            </a:avLst>
          </a:prstGeom>
          <a:solidFill>
            <a:srgbClr val="EBE2E0"/>
          </a:solidFill>
          <a:ln w="7620">
            <a:solidFill>
              <a:srgbClr val="D1C8C6"/>
            </a:solidFill>
            <a:prstDash val="solid"/>
          </a:ln>
        </p:spPr>
      </p:sp>
      <p:sp>
        <p:nvSpPr>
          <p:cNvPr id="5" name="Text 2"/>
          <p:cNvSpPr/>
          <p:nvPr/>
        </p:nvSpPr>
        <p:spPr>
          <a:xfrm>
            <a:off x="6391037" y="4263271"/>
            <a:ext cx="116919" cy="312420"/>
          </a:xfrm>
          <a:prstGeom prst="rect">
            <a:avLst/>
          </a:prstGeom>
          <a:noFill/>
          <a:ln/>
        </p:spPr>
        <p:txBody>
          <a:bodyPr wrap="none" lIns="0" tIns="0" rIns="0" bIns="0" rtlCol="0" anchor="t"/>
          <a:lstStyle/>
          <a:p>
            <a:pPr marL="0" indent="0" algn="ctr">
              <a:lnSpc>
                <a:spcPts val="2450"/>
              </a:lnSpc>
              <a:buNone/>
            </a:pPr>
            <a:r>
              <a:rPr lang="en-US" sz="2450" b="1" dirty="0">
                <a:solidFill>
                  <a:srgbClr val="443728"/>
                </a:solidFill>
                <a:latin typeface="Crimson Pro Bold" pitchFamily="34" charset="0"/>
                <a:ea typeface="Crimson Pro Bold" pitchFamily="34" charset="-122"/>
                <a:cs typeface="Crimson Pro Bold" pitchFamily="34" charset="-120"/>
              </a:rPr>
              <a:t>1</a:t>
            </a:r>
            <a:endParaRPr lang="en-US" sz="2450" dirty="0"/>
          </a:p>
        </p:txBody>
      </p:sp>
      <p:sp>
        <p:nvSpPr>
          <p:cNvPr id="6" name="Text 3"/>
          <p:cNvSpPr/>
          <p:nvPr/>
        </p:nvSpPr>
        <p:spPr>
          <a:xfrm>
            <a:off x="6892052" y="4185285"/>
            <a:ext cx="2615208" cy="325398"/>
          </a:xfrm>
          <a:prstGeom prst="rect">
            <a:avLst/>
          </a:prstGeom>
          <a:noFill/>
          <a:ln/>
        </p:spPr>
        <p:txBody>
          <a:bodyPr wrap="none" lIns="0" tIns="0" rIns="0" bIns="0" rtlCol="0" anchor="t"/>
          <a:lstStyle/>
          <a:p>
            <a:pPr marL="0" indent="0">
              <a:lnSpc>
                <a:spcPts val="2550"/>
              </a:lnSpc>
              <a:buNone/>
            </a:pPr>
            <a:r>
              <a:rPr lang="en-US" sz="2600" b="1" dirty="0">
                <a:solidFill>
                  <a:srgbClr val="443728"/>
                </a:solidFill>
                <a:latin typeface="Arial Narrow" panose="020B0606020202030204" pitchFamily="34" charset="0"/>
                <a:ea typeface="Crimson Pro Bold" pitchFamily="34" charset="-122"/>
                <a:cs typeface="Crimson Pro Bold" pitchFamily="34" charset="-120"/>
              </a:rPr>
              <a:t>Ta’lim sifatini baholash</a:t>
            </a:r>
            <a:endParaRPr lang="en-US" sz="2600" dirty="0">
              <a:latin typeface="Arial Narrow" panose="020B0606020202030204" pitchFamily="34" charset="0"/>
            </a:endParaRPr>
          </a:p>
        </p:txBody>
      </p:sp>
      <p:sp>
        <p:nvSpPr>
          <p:cNvPr id="7" name="Text 4"/>
          <p:cNvSpPr/>
          <p:nvPr/>
        </p:nvSpPr>
        <p:spPr>
          <a:xfrm>
            <a:off x="6892052" y="4635579"/>
            <a:ext cx="3062287" cy="999411"/>
          </a:xfrm>
          <a:prstGeom prst="rect">
            <a:avLst/>
          </a:prstGeom>
          <a:noFill/>
          <a:ln/>
        </p:spPr>
        <p:txBody>
          <a:bodyPr wrap="square" lIns="0" tIns="0" rIns="0" bIns="0" rtlCol="0" anchor="t"/>
          <a:lstStyle/>
          <a:p>
            <a:pPr marL="0" indent="0" algn="just">
              <a:lnSpc>
                <a:spcPts val="2600"/>
              </a:lnSpc>
              <a:buNone/>
            </a:pPr>
            <a:r>
              <a:rPr lang="en-US" sz="2000" dirty="0">
                <a:solidFill>
                  <a:srgbClr val="443728"/>
                </a:solidFill>
                <a:latin typeface="Arial Narrow" panose="020B0606020202030204" pitchFamily="34" charset="0"/>
                <a:ea typeface="Open Sans" pitchFamily="34" charset="-122"/>
                <a:cs typeface="Open Sans" pitchFamily="34" charset="-120"/>
              </a:rPr>
              <a:t>O‘quvchilarning bilim va ko‘nikmalarini baholash orqali ta’lim sifatini baholash.</a:t>
            </a:r>
            <a:endParaRPr lang="en-US" sz="2000" dirty="0">
              <a:latin typeface="Arial Narrow" panose="020B0606020202030204" pitchFamily="34" charset="0"/>
            </a:endParaRPr>
          </a:p>
        </p:txBody>
      </p:sp>
      <p:sp>
        <p:nvSpPr>
          <p:cNvPr id="8" name="Shape 5"/>
          <p:cNvSpPr/>
          <p:nvPr/>
        </p:nvSpPr>
        <p:spPr>
          <a:xfrm>
            <a:off x="10162580" y="4185285"/>
            <a:ext cx="468511" cy="468511"/>
          </a:xfrm>
          <a:prstGeom prst="roundRect">
            <a:avLst>
              <a:gd name="adj" fmla="val 18671"/>
            </a:avLst>
          </a:prstGeom>
          <a:solidFill>
            <a:srgbClr val="EBE2E0"/>
          </a:solidFill>
          <a:ln w="7620">
            <a:solidFill>
              <a:srgbClr val="D1C8C6"/>
            </a:solidFill>
            <a:prstDash val="solid"/>
          </a:ln>
        </p:spPr>
      </p:sp>
      <p:sp>
        <p:nvSpPr>
          <p:cNvPr id="9" name="Text 6"/>
          <p:cNvSpPr/>
          <p:nvPr/>
        </p:nvSpPr>
        <p:spPr>
          <a:xfrm>
            <a:off x="10317123" y="4263271"/>
            <a:ext cx="159306" cy="312420"/>
          </a:xfrm>
          <a:prstGeom prst="rect">
            <a:avLst/>
          </a:prstGeom>
          <a:noFill/>
          <a:ln/>
        </p:spPr>
        <p:txBody>
          <a:bodyPr wrap="none" lIns="0" tIns="0" rIns="0" bIns="0" rtlCol="0" anchor="t"/>
          <a:lstStyle/>
          <a:p>
            <a:pPr marL="0" indent="0" algn="ctr">
              <a:lnSpc>
                <a:spcPts val="2450"/>
              </a:lnSpc>
              <a:buNone/>
            </a:pPr>
            <a:r>
              <a:rPr lang="en-US" sz="2450" b="1" dirty="0">
                <a:solidFill>
                  <a:srgbClr val="443728"/>
                </a:solidFill>
                <a:latin typeface="Crimson Pro Bold" pitchFamily="34" charset="0"/>
                <a:ea typeface="Crimson Pro Bold" pitchFamily="34" charset="-122"/>
                <a:cs typeface="Crimson Pro Bold" pitchFamily="34" charset="-120"/>
              </a:rPr>
              <a:t>2</a:t>
            </a:r>
            <a:endParaRPr lang="en-US" sz="2450" dirty="0"/>
          </a:p>
        </p:txBody>
      </p:sp>
      <p:sp>
        <p:nvSpPr>
          <p:cNvPr id="10" name="Text 7"/>
          <p:cNvSpPr/>
          <p:nvPr/>
        </p:nvSpPr>
        <p:spPr>
          <a:xfrm>
            <a:off x="10839331" y="4185285"/>
            <a:ext cx="2824639" cy="325398"/>
          </a:xfrm>
          <a:prstGeom prst="rect">
            <a:avLst/>
          </a:prstGeom>
          <a:noFill/>
          <a:ln/>
        </p:spPr>
        <p:txBody>
          <a:bodyPr wrap="none" lIns="0" tIns="0" rIns="0" bIns="0" rtlCol="0" anchor="t"/>
          <a:lstStyle/>
          <a:p>
            <a:pPr>
              <a:lnSpc>
                <a:spcPts val="2550"/>
              </a:lnSpc>
            </a:pPr>
            <a:r>
              <a:rPr lang="en-US" sz="2600" b="1" dirty="0">
                <a:solidFill>
                  <a:srgbClr val="443728"/>
                </a:solidFill>
                <a:latin typeface="Arial Narrow" panose="020B0606020202030204" pitchFamily="34" charset="0"/>
                <a:ea typeface="Crimson Pro Bold" pitchFamily="34" charset="-122"/>
              </a:rPr>
              <a:t>Ta’lim tengligini o‘lchash</a:t>
            </a:r>
          </a:p>
        </p:txBody>
      </p:sp>
      <p:sp>
        <p:nvSpPr>
          <p:cNvPr id="11" name="Text 8"/>
          <p:cNvSpPr/>
          <p:nvPr/>
        </p:nvSpPr>
        <p:spPr>
          <a:xfrm>
            <a:off x="10839331" y="4635579"/>
            <a:ext cx="3062287" cy="999411"/>
          </a:xfrm>
          <a:prstGeom prst="rect">
            <a:avLst/>
          </a:prstGeom>
          <a:noFill/>
          <a:ln/>
        </p:spPr>
        <p:txBody>
          <a:bodyPr wrap="square" lIns="0" tIns="0" rIns="0" bIns="0" rtlCol="0" anchor="t"/>
          <a:lstStyle/>
          <a:p>
            <a:pPr algn="just">
              <a:lnSpc>
                <a:spcPts val="2600"/>
              </a:lnSpc>
            </a:pPr>
            <a:r>
              <a:rPr lang="en-US" sz="2000" dirty="0">
                <a:solidFill>
                  <a:srgbClr val="443728"/>
                </a:solidFill>
                <a:latin typeface="Arial Narrow" panose="020B0606020202030204" pitchFamily="34" charset="0"/>
                <a:ea typeface="Open Sans" pitchFamily="34" charset="-122"/>
              </a:rPr>
              <a:t>Turli ijtimoiy guruhlardagi o‘quvchilarning ta’limga kirish imkoniyatlarini taqqoslash.</a:t>
            </a:r>
          </a:p>
        </p:txBody>
      </p:sp>
      <p:sp>
        <p:nvSpPr>
          <p:cNvPr id="12" name="Shape 9"/>
          <p:cNvSpPr/>
          <p:nvPr/>
        </p:nvSpPr>
        <p:spPr>
          <a:xfrm>
            <a:off x="6215301" y="6077426"/>
            <a:ext cx="468511" cy="468511"/>
          </a:xfrm>
          <a:prstGeom prst="roundRect">
            <a:avLst>
              <a:gd name="adj" fmla="val 18671"/>
            </a:avLst>
          </a:prstGeom>
          <a:solidFill>
            <a:srgbClr val="EBE2E0"/>
          </a:solidFill>
          <a:ln w="7620">
            <a:solidFill>
              <a:srgbClr val="D1C8C6"/>
            </a:solidFill>
            <a:prstDash val="solid"/>
          </a:ln>
        </p:spPr>
      </p:sp>
      <p:sp>
        <p:nvSpPr>
          <p:cNvPr id="13" name="Text 10"/>
          <p:cNvSpPr/>
          <p:nvPr/>
        </p:nvSpPr>
        <p:spPr>
          <a:xfrm>
            <a:off x="6373297" y="6155412"/>
            <a:ext cx="152519" cy="312420"/>
          </a:xfrm>
          <a:prstGeom prst="rect">
            <a:avLst/>
          </a:prstGeom>
          <a:noFill/>
          <a:ln/>
        </p:spPr>
        <p:txBody>
          <a:bodyPr wrap="none" lIns="0" tIns="0" rIns="0" bIns="0" rtlCol="0" anchor="t"/>
          <a:lstStyle/>
          <a:p>
            <a:pPr marL="0" indent="0" algn="ctr">
              <a:lnSpc>
                <a:spcPts val="2450"/>
              </a:lnSpc>
              <a:buNone/>
            </a:pPr>
            <a:r>
              <a:rPr lang="en-US" sz="2450" b="1" dirty="0">
                <a:solidFill>
                  <a:srgbClr val="443728"/>
                </a:solidFill>
                <a:latin typeface="Crimson Pro Bold" pitchFamily="34" charset="0"/>
                <a:ea typeface="Crimson Pro Bold" pitchFamily="34" charset="-122"/>
                <a:cs typeface="Crimson Pro Bold" pitchFamily="34" charset="-120"/>
              </a:rPr>
              <a:t>3</a:t>
            </a:r>
            <a:endParaRPr lang="en-US" sz="2450" dirty="0"/>
          </a:p>
        </p:txBody>
      </p:sp>
      <p:sp>
        <p:nvSpPr>
          <p:cNvPr id="14" name="Text 11"/>
          <p:cNvSpPr/>
          <p:nvPr/>
        </p:nvSpPr>
        <p:spPr>
          <a:xfrm>
            <a:off x="6892052" y="6077426"/>
            <a:ext cx="3535085" cy="325398"/>
          </a:xfrm>
          <a:prstGeom prst="rect">
            <a:avLst/>
          </a:prstGeom>
          <a:noFill/>
          <a:ln/>
        </p:spPr>
        <p:txBody>
          <a:bodyPr wrap="none" lIns="0" tIns="0" rIns="0" bIns="0" rtlCol="0" anchor="t"/>
          <a:lstStyle/>
          <a:p>
            <a:pPr indent="0">
              <a:lnSpc>
                <a:spcPts val="2550"/>
              </a:lnSpc>
              <a:buNone/>
            </a:pPr>
            <a:r>
              <a:rPr lang="en-US" sz="2600" b="1" dirty="0">
                <a:solidFill>
                  <a:srgbClr val="443728"/>
                </a:solidFill>
                <a:latin typeface="Arial Narrow" panose="020B0606020202030204" pitchFamily="34" charset="0"/>
                <a:ea typeface="Crimson Pro Bold" pitchFamily="34" charset="-122"/>
              </a:rPr>
              <a:t>Ta’lim samaradorligini aniqlash</a:t>
            </a:r>
          </a:p>
        </p:txBody>
      </p:sp>
      <p:sp>
        <p:nvSpPr>
          <p:cNvPr id="15" name="Text 12"/>
          <p:cNvSpPr/>
          <p:nvPr/>
        </p:nvSpPr>
        <p:spPr>
          <a:xfrm>
            <a:off x="6892052" y="6527721"/>
            <a:ext cx="7009448" cy="666274"/>
          </a:xfrm>
          <a:prstGeom prst="rect">
            <a:avLst/>
          </a:prstGeom>
          <a:noFill/>
          <a:ln/>
        </p:spPr>
        <p:txBody>
          <a:bodyPr wrap="square" lIns="0" tIns="0" rIns="0" bIns="0" rtlCol="0" anchor="t"/>
          <a:lstStyle/>
          <a:p>
            <a:pPr marL="0" indent="0">
              <a:lnSpc>
                <a:spcPts val="2600"/>
              </a:lnSpc>
              <a:buNone/>
            </a:pPr>
            <a:r>
              <a:rPr lang="en-US" sz="2000" dirty="0">
                <a:solidFill>
                  <a:srgbClr val="443728"/>
                </a:solidFill>
                <a:latin typeface="Arial Narrow" panose="020B0606020202030204" pitchFamily="34" charset="0"/>
                <a:ea typeface="Open Sans" pitchFamily="34" charset="-122"/>
              </a:rPr>
              <a:t>Ta’lim tizimining samaradorligini o‘lchash va isloh qilish uchun yo‘naltirilgan</a:t>
            </a:r>
            <a:r>
              <a:rPr lang="en-US" sz="1600" dirty="0">
                <a:solidFill>
                  <a:srgbClr val="443728"/>
                </a:solidFill>
                <a:latin typeface="Open Sans" pitchFamily="34" charset="0"/>
                <a:ea typeface="Open Sans" pitchFamily="34" charset="-122"/>
                <a:cs typeface="Open Sans" pitchFamily="34" charset="-120"/>
              </a:rPr>
              <a:t>.</a:t>
            </a:r>
            <a:endParaRPr lang="en-US" sz="1600" dirty="0"/>
          </a:p>
        </p:txBody>
      </p:sp>
      <p:pic>
        <p:nvPicPr>
          <p:cNvPr id="16" name="Graphic 2">
            <a:extLst>
              <a:ext uri="{FF2B5EF4-FFF2-40B4-BE49-F238E27FC236}">
                <a16:creationId xmlns:a16="http://schemas.microsoft.com/office/drawing/2014/main" id="{30DA962F-73EC-4526-8F08-A242D6561FF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65315"/>
            <a:ext cx="14630400" cy="1103087"/>
          </a:xfrm>
          <a:prstGeom prst="rect">
            <a:avLst/>
          </a:prstGeom>
        </p:spPr>
      </p:pic>
      <p:pic>
        <p:nvPicPr>
          <p:cNvPr id="17" name="Рисунок 16">
            <a:extLst>
              <a:ext uri="{FF2B5EF4-FFF2-40B4-BE49-F238E27FC236}">
                <a16:creationId xmlns:a16="http://schemas.microsoft.com/office/drawing/2014/main" id="{0056BB2A-366C-4564-BC84-6A8579ECCED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8" name="Рисунок 17">
            <a:extLst>
              <a:ext uri="{FF2B5EF4-FFF2-40B4-BE49-F238E27FC236}">
                <a16:creationId xmlns:a16="http://schemas.microsoft.com/office/drawing/2014/main" id="{4528E2EC-1D4D-4037-B2F5-580E07FD303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1037772"/>
            <a:ext cx="4794552" cy="7191828"/>
          </a:xfrm>
          <a:prstGeom prst="rect">
            <a:avLst/>
          </a:prstGeom>
        </p:spPr>
      </p:pic>
      <p:sp>
        <p:nvSpPr>
          <p:cNvPr id="3" name="Text 0"/>
          <p:cNvSpPr/>
          <p:nvPr/>
        </p:nvSpPr>
        <p:spPr>
          <a:xfrm>
            <a:off x="6260901" y="1052870"/>
            <a:ext cx="7594997" cy="1383030"/>
          </a:xfrm>
          <a:prstGeom prst="rect">
            <a:avLst/>
          </a:prstGeom>
          <a:noFill/>
          <a:ln/>
        </p:spPr>
        <p:txBody>
          <a:bodyPr wrap="square" lIns="0" tIns="0" rIns="0" bIns="0" rtlCol="0" anchor="t"/>
          <a:lstStyle/>
          <a:p>
            <a:pPr marL="0" indent="0" algn="ctr">
              <a:lnSpc>
                <a:spcPts val="5400"/>
              </a:lnSpc>
              <a:buNone/>
            </a:pPr>
            <a:r>
              <a:rPr lang="en-US" sz="4350" b="1" dirty="0">
                <a:solidFill>
                  <a:srgbClr val="443728"/>
                </a:solidFill>
                <a:latin typeface="Arial Narrow" panose="020B0606020202030204" pitchFamily="34" charset="0"/>
                <a:ea typeface="Crimson Pro Bold" pitchFamily="34" charset="-122"/>
                <a:cs typeface="Crimson Pro Bold" pitchFamily="34" charset="-120"/>
              </a:rPr>
              <a:t>Tabiiy savodxonlikning ahamiyati</a:t>
            </a:r>
            <a:endParaRPr lang="en-US" sz="4350"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6260902" y="2325291"/>
            <a:ext cx="553164" cy="553164"/>
          </a:xfrm>
          <a:prstGeom prst="rect">
            <a:avLst/>
          </a:prstGeom>
        </p:spPr>
      </p:pic>
      <p:sp>
        <p:nvSpPr>
          <p:cNvPr id="5" name="Text 1"/>
          <p:cNvSpPr/>
          <p:nvPr/>
        </p:nvSpPr>
        <p:spPr>
          <a:xfrm>
            <a:off x="6260902" y="3099673"/>
            <a:ext cx="2850713" cy="345638"/>
          </a:xfrm>
          <a:prstGeom prst="rect">
            <a:avLst/>
          </a:prstGeom>
          <a:noFill/>
          <a:ln/>
        </p:spPr>
        <p:txBody>
          <a:bodyPr wrap="none" lIns="0" tIns="0" rIns="0" bIns="0" rtlCol="0" anchor="t"/>
          <a:lstStyle/>
          <a:p>
            <a:pPr marL="0" indent="0" algn="l">
              <a:lnSpc>
                <a:spcPts val="2700"/>
              </a:lnSpc>
              <a:buNone/>
            </a:pPr>
            <a:r>
              <a:rPr lang="en-US" sz="2400" b="1" dirty="0">
                <a:solidFill>
                  <a:srgbClr val="443728"/>
                </a:solidFill>
                <a:latin typeface="Arial Narrow" panose="020B0606020202030204" pitchFamily="34" charset="0"/>
                <a:ea typeface="Crimson Pro Bold" pitchFamily="34" charset="-122"/>
                <a:cs typeface="Crimson Pro Bold" pitchFamily="34" charset="-120"/>
              </a:rPr>
              <a:t>Muammolarni hal qilish</a:t>
            </a:r>
            <a:endParaRPr lang="en-US" sz="2400" dirty="0">
              <a:latin typeface="Arial Narrow" panose="020B0606020202030204" pitchFamily="34" charset="0"/>
            </a:endParaRPr>
          </a:p>
        </p:txBody>
      </p:sp>
      <p:sp>
        <p:nvSpPr>
          <p:cNvPr id="6" name="Text 2"/>
          <p:cNvSpPr/>
          <p:nvPr/>
        </p:nvSpPr>
        <p:spPr>
          <a:xfrm>
            <a:off x="6260902" y="3578066"/>
            <a:ext cx="3631525" cy="1062276"/>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Open Sans" pitchFamily="34" charset="-122"/>
                <a:cs typeface="Open Sans" pitchFamily="34" charset="-120"/>
              </a:rPr>
              <a:t>Tabiiy hodisalarni tushunish orqali muammolarni hal qilish qobiliyatini rivojlantirish.</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10224254" y="2325291"/>
            <a:ext cx="553164" cy="553164"/>
          </a:xfrm>
          <a:prstGeom prst="rect">
            <a:avLst/>
          </a:prstGeom>
        </p:spPr>
      </p:pic>
      <p:sp>
        <p:nvSpPr>
          <p:cNvPr id="8" name="Text 3"/>
          <p:cNvSpPr/>
          <p:nvPr/>
        </p:nvSpPr>
        <p:spPr>
          <a:xfrm>
            <a:off x="10224254" y="3099673"/>
            <a:ext cx="3320653" cy="345638"/>
          </a:xfrm>
          <a:prstGeom prst="rect">
            <a:avLst/>
          </a:prstGeom>
          <a:noFill/>
          <a:ln/>
        </p:spPr>
        <p:txBody>
          <a:bodyPr wrap="none" lIns="0" tIns="0" rIns="0" bIns="0" rtlCol="0" anchor="t"/>
          <a:lstStyle/>
          <a:p>
            <a:pPr>
              <a:lnSpc>
                <a:spcPts val="2700"/>
              </a:lnSpc>
            </a:pPr>
            <a:r>
              <a:rPr lang="en-US" sz="2400" b="1" dirty="0">
                <a:solidFill>
                  <a:srgbClr val="443728"/>
                </a:solidFill>
                <a:latin typeface="Arial Narrow" panose="020B0606020202030204" pitchFamily="34" charset="0"/>
                <a:ea typeface="Crimson Pro Bold" pitchFamily="34" charset="-122"/>
              </a:rPr>
              <a:t>Atrof-muhitni himoya qilish</a:t>
            </a:r>
          </a:p>
        </p:txBody>
      </p:sp>
      <p:sp>
        <p:nvSpPr>
          <p:cNvPr id="9" name="Text 4"/>
          <p:cNvSpPr/>
          <p:nvPr/>
        </p:nvSpPr>
        <p:spPr>
          <a:xfrm>
            <a:off x="10224254" y="3578066"/>
            <a:ext cx="3631644" cy="708184"/>
          </a:xfrm>
          <a:prstGeom prst="rect">
            <a:avLst/>
          </a:prstGeom>
          <a:noFill/>
          <a:ln/>
        </p:spPr>
        <p:txBody>
          <a:bodyPr wrap="square" lIns="0" tIns="0" rIns="0" bIns="0" rtlCol="0" anchor="t"/>
          <a:lstStyle/>
          <a:p>
            <a:pPr algn="just">
              <a:lnSpc>
                <a:spcPts val="2750"/>
              </a:lnSpc>
            </a:pPr>
            <a:r>
              <a:rPr lang="en-US" sz="2400" dirty="0">
                <a:latin typeface="Arial Narrow" panose="020B0606020202030204" pitchFamily="34" charset="0"/>
                <a:ea typeface="Open Sans" pitchFamily="34" charset="-122"/>
              </a:rPr>
              <a:t>Atrof-muhitni himoya qilishga oid bilimlarni o‘rganish.</a:t>
            </a:r>
          </a:p>
        </p:txBody>
      </p:sp>
      <p:pic>
        <p:nvPicPr>
          <p:cNvPr id="10" name="Image 3" descr="preencoded.png"/>
          <p:cNvPicPr>
            <a:picLocks noChangeAspect="1"/>
          </p:cNvPicPr>
          <p:nvPr/>
        </p:nvPicPr>
        <p:blipFill>
          <a:blip r:embed="rId6"/>
          <a:stretch>
            <a:fillRect/>
          </a:stretch>
        </p:blipFill>
        <p:spPr>
          <a:xfrm>
            <a:off x="6260902" y="5304115"/>
            <a:ext cx="553164" cy="553164"/>
          </a:xfrm>
          <a:prstGeom prst="rect">
            <a:avLst/>
          </a:prstGeom>
        </p:spPr>
      </p:pic>
      <p:sp>
        <p:nvSpPr>
          <p:cNvPr id="11" name="Text 5"/>
          <p:cNvSpPr/>
          <p:nvPr/>
        </p:nvSpPr>
        <p:spPr>
          <a:xfrm>
            <a:off x="6260902" y="6078498"/>
            <a:ext cx="2766179" cy="345638"/>
          </a:xfrm>
          <a:prstGeom prst="rect">
            <a:avLst/>
          </a:prstGeom>
          <a:noFill/>
          <a:ln/>
        </p:spPr>
        <p:txBody>
          <a:bodyPr wrap="none" lIns="0" tIns="0" rIns="0" bIns="0" rtlCol="0" anchor="t"/>
          <a:lstStyle/>
          <a:p>
            <a:pPr indent="0">
              <a:lnSpc>
                <a:spcPts val="2700"/>
              </a:lnSpc>
              <a:buNone/>
            </a:pPr>
            <a:r>
              <a:rPr lang="en-US" sz="2400" b="1" dirty="0">
                <a:solidFill>
                  <a:srgbClr val="443728"/>
                </a:solidFill>
                <a:latin typeface="Arial Narrow" panose="020B0606020202030204" pitchFamily="34" charset="0"/>
                <a:ea typeface="Crimson Pro Bold" pitchFamily="34" charset="-122"/>
              </a:rPr>
              <a:t>Ijtimoiy rivojlanish</a:t>
            </a:r>
          </a:p>
        </p:txBody>
      </p:sp>
      <p:sp>
        <p:nvSpPr>
          <p:cNvPr id="12" name="Text 6"/>
          <p:cNvSpPr/>
          <p:nvPr/>
        </p:nvSpPr>
        <p:spPr>
          <a:xfrm>
            <a:off x="6078569" y="6521052"/>
            <a:ext cx="3631525" cy="1062276"/>
          </a:xfrm>
          <a:prstGeom prst="rect">
            <a:avLst/>
          </a:prstGeom>
          <a:noFill/>
          <a:ln/>
        </p:spPr>
        <p:txBody>
          <a:bodyPr wrap="square" lIns="0" tIns="0" rIns="0" bIns="0" rtlCol="0" anchor="t"/>
          <a:lstStyle/>
          <a:p>
            <a:pPr marL="0" indent="0" algn="just">
              <a:lnSpc>
                <a:spcPts val="2750"/>
              </a:lnSpc>
              <a:buNone/>
            </a:pPr>
            <a:r>
              <a:rPr lang="en-US" sz="2400" dirty="0">
                <a:latin typeface="Arial Narrow" panose="020B0606020202030204" pitchFamily="34" charset="0"/>
                <a:ea typeface="Open Sans" pitchFamily="34" charset="-122"/>
              </a:rPr>
              <a:t>Ilmiy bilimlarni amaliyotga qo‘llash orqali ijtimoiy rivojlanishga hissa qo‘shish.</a:t>
            </a:r>
          </a:p>
        </p:txBody>
      </p:sp>
      <p:pic>
        <p:nvPicPr>
          <p:cNvPr id="13" name="Graphic 2">
            <a:extLst>
              <a:ext uri="{FF2B5EF4-FFF2-40B4-BE49-F238E27FC236}">
                <a16:creationId xmlns:a16="http://schemas.microsoft.com/office/drawing/2014/main" id="{16CEA7B6-4391-42F6-9E9D-27C718E2319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65315"/>
            <a:ext cx="14630400" cy="1103087"/>
          </a:xfrm>
          <a:prstGeom prst="rect">
            <a:avLst/>
          </a:prstGeom>
        </p:spPr>
      </p:pic>
      <p:pic>
        <p:nvPicPr>
          <p:cNvPr id="14" name="Рисунок 13">
            <a:extLst>
              <a:ext uri="{FF2B5EF4-FFF2-40B4-BE49-F238E27FC236}">
                <a16:creationId xmlns:a16="http://schemas.microsoft.com/office/drawing/2014/main" id="{28485712-2280-4ECE-9559-998379E9C8F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5" name="Рисунок 14">
            <a:extLst>
              <a:ext uri="{FF2B5EF4-FFF2-40B4-BE49-F238E27FC236}">
                <a16:creationId xmlns:a16="http://schemas.microsoft.com/office/drawing/2014/main" id="{9389FD3B-AE3B-499E-AA92-695FCB9DBA1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454691" y="1040096"/>
            <a:ext cx="8821358" cy="1322070"/>
          </a:xfrm>
          <a:prstGeom prst="rect">
            <a:avLst/>
          </a:prstGeom>
          <a:noFill/>
          <a:ln/>
        </p:spPr>
        <p:txBody>
          <a:bodyPr wrap="square" lIns="0" tIns="0" rIns="0" bIns="0" rtlCol="0" anchor="t"/>
          <a:lstStyle/>
          <a:p>
            <a:pPr marL="0" indent="0" algn="ctr">
              <a:lnSpc>
                <a:spcPts val="5200"/>
              </a:lnSpc>
              <a:buNone/>
            </a:pPr>
            <a:r>
              <a:rPr lang="en-US" sz="4150" b="1" dirty="0">
                <a:solidFill>
                  <a:srgbClr val="443728"/>
                </a:solidFill>
                <a:latin typeface="Arial Narrow" panose="020B0606020202030204" pitchFamily="34" charset="0"/>
                <a:ea typeface="Crimson Pro Bold" pitchFamily="34" charset="-122"/>
                <a:cs typeface="Crimson Pro Bold" pitchFamily="34" charset="-120"/>
              </a:rPr>
              <a:t>Kimyo darslarida PISA, TIMSS topshiriqlaridan foydalanish</a:t>
            </a:r>
            <a:endParaRPr lang="en-US" sz="4150" dirty="0">
              <a:latin typeface="Arial Narrow" panose="020B0606020202030204" pitchFamily="34" charset="0"/>
            </a:endParaRPr>
          </a:p>
        </p:txBody>
      </p:sp>
      <p:sp>
        <p:nvSpPr>
          <p:cNvPr id="4" name="Shape 1"/>
          <p:cNvSpPr/>
          <p:nvPr/>
        </p:nvSpPr>
        <p:spPr>
          <a:xfrm>
            <a:off x="1046202" y="2386965"/>
            <a:ext cx="22860" cy="5094923"/>
          </a:xfrm>
          <a:prstGeom prst="roundRect">
            <a:avLst>
              <a:gd name="adj" fmla="val 388673"/>
            </a:avLst>
          </a:prstGeom>
          <a:solidFill>
            <a:srgbClr val="D1C8C6"/>
          </a:solidFill>
          <a:ln/>
        </p:spPr>
      </p:sp>
      <p:sp>
        <p:nvSpPr>
          <p:cNvPr id="5" name="Shape 2"/>
          <p:cNvSpPr/>
          <p:nvPr/>
        </p:nvSpPr>
        <p:spPr>
          <a:xfrm>
            <a:off x="1272719" y="2851309"/>
            <a:ext cx="740331" cy="22860"/>
          </a:xfrm>
          <a:prstGeom prst="roundRect">
            <a:avLst>
              <a:gd name="adj" fmla="val 388673"/>
            </a:avLst>
          </a:prstGeom>
          <a:solidFill>
            <a:srgbClr val="D1C8C6"/>
          </a:solidFill>
          <a:ln/>
        </p:spPr>
      </p:sp>
      <p:sp>
        <p:nvSpPr>
          <p:cNvPr id="6" name="Shape 3"/>
          <p:cNvSpPr/>
          <p:nvPr/>
        </p:nvSpPr>
        <p:spPr>
          <a:xfrm>
            <a:off x="819686" y="2624852"/>
            <a:ext cx="475893" cy="475893"/>
          </a:xfrm>
          <a:prstGeom prst="roundRect">
            <a:avLst>
              <a:gd name="adj" fmla="val 18670"/>
            </a:avLst>
          </a:prstGeom>
          <a:solidFill>
            <a:srgbClr val="EBE2E0"/>
          </a:solidFill>
          <a:ln w="7620">
            <a:solidFill>
              <a:srgbClr val="D1C8C6"/>
            </a:solidFill>
            <a:prstDash val="solid"/>
          </a:ln>
        </p:spPr>
      </p:sp>
      <p:sp>
        <p:nvSpPr>
          <p:cNvPr id="7" name="Text 4"/>
          <p:cNvSpPr/>
          <p:nvPr/>
        </p:nvSpPr>
        <p:spPr>
          <a:xfrm>
            <a:off x="998280" y="2704148"/>
            <a:ext cx="118705" cy="317302"/>
          </a:xfrm>
          <a:prstGeom prst="rect">
            <a:avLst/>
          </a:prstGeom>
          <a:noFill/>
          <a:ln/>
        </p:spPr>
        <p:txBody>
          <a:bodyPr wrap="none" lIns="0" tIns="0" rIns="0" bIns="0" rtlCol="0" anchor="t"/>
          <a:lstStyle/>
          <a:p>
            <a:pPr marL="0" indent="0" algn="ctr">
              <a:lnSpc>
                <a:spcPts val="2450"/>
              </a:lnSpc>
              <a:buNone/>
            </a:pPr>
            <a:r>
              <a:rPr lang="en-US" sz="2450" b="1" dirty="0">
                <a:solidFill>
                  <a:srgbClr val="443728"/>
                </a:solidFill>
                <a:latin typeface="Crimson Pro Bold" pitchFamily="34" charset="0"/>
                <a:ea typeface="Crimson Pro Bold" pitchFamily="34" charset="-122"/>
                <a:cs typeface="Crimson Pro Bold" pitchFamily="34" charset="-120"/>
              </a:rPr>
              <a:t>1</a:t>
            </a:r>
            <a:endParaRPr lang="en-US" sz="2450" dirty="0"/>
          </a:p>
        </p:txBody>
      </p:sp>
      <p:sp>
        <p:nvSpPr>
          <p:cNvPr id="8" name="Text 5"/>
          <p:cNvSpPr/>
          <p:nvPr/>
        </p:nvSpPr>
        <p:spPr>
          <a:xfrm>
            <a:off x="2221111" y="2598420"/>
            <a:ext cx="2644259" cy="330517"/>
          </a:xfrm>
          <a:prstGeom prst="rect">
            <a:avLst/>
          </a:prstGeom>
          <a:noFill/>
          <a:ln/>
        </p:spPr>
        <p:txBody>
          <a:bodyPr wrap="none" lIns="0" tIns="0" rIns="0" bIns="0" rtlCol="0" anchor="t"/>
          <a:lstStyle/>
          <a:p>
            <a:pPr marL="0" indent="0" algn="l">
              <a:lnSpc>
                <a:spcPts val="2600"/>
              </a:lnSpc>
              <a:buNone/>
            </a:pPr>
            <a:r>
              <a:rPr lang="en-US" sz="2400" b="1" dirty="0">
                <a:solidFill>
                  <a:srgbClr val="443728"/>
                </a:solidFill>
                <a:latin typeface="Arial Narrow" panose="020B0606020202030204" pitchFamily="34" charset="0"/>
                <a:ea typeface="Crimson Pro Bold" pitchFamily="34" charset="-122"/>
                <a:cs typeface="Crimson Pro Bold" pitchFamily="34" charset="-120"/>
              </a:rPr>
              <a:t>Dars rejalari</a:t>
            </a:r>
            <a:endParaRPr lang="en-US" sz="2400" dirty="0">
              <a:latin typeface="Arial Narrow" panose="020B0606020202030204" pitchFamily="34" charset="0"/>
            </a:endParaRPr>
          </a:p>
        </p:txBody>
      </p:sp>
      <p:sp>
        <p:nvSpPr>
          <p:cNvPr id="9" name="Text 6"/>
          <p:cNvSpPr/>
          <p:nvPr/>
        </p:nvSpPr>
        <p:spPr>
          <a:xfrm>
            <a:off x="2221111" y="3055858"/>
            <a:ext cx="6182558" cy="676989"/>
          </a:xfrm>
          <a:prstGeom prst="rect">
            <a:avLst/>
          </a:prstGeom>
          <a:noFill/>
          <a:ln/>
        </p:spPr>
        <p:txBody>
          <a:bodyPr wrap="square" lIns="0" tIns="0" rIns="0" bIns="0" rtlCol="0" anchor="t"/>
          <a:lstStyle/>
          <a:p>
            <a:pPr marL="0" indent="0" algn="l">
              <a:lnSpc>
                <a:spcPts val="2650"/>
              </a:lnSpc>
              <a:buNone/>
            </a:pPr>
            <a:r>
              <a:rPr lang="en-US" sz="2400" dirty="0">
                <a:solidFill>
                  <a:srgbClr val="443728"/>
                </a:solidFill>
                <a:latin typeface="Arial Narrow" panose="020B0606020202030204" pitchFamily="34" charset="0"/>
                <a:ea typeface="Open Sans" pitchFamily="34" charset="-122"/>
                <a:cs typeface="Open Sans" pitchFamily="34" charset="-120"/>
              </a:rPr>
              <a:t>Dars rejalari va topshiriqlarni tuzishda PISA va TIMSS topshiriqlaridan foydalanish.</a:t>
            </a:r>
            <a:endParaRPr lang="en-US" sz="2400" dirty="0">
              <a:latin typeface="Arial Narrow" panose="020B0606020202030204" pitchFamily="34" charset="0"/>
            </a:endParaRPr>
          </a:p>
        </p:txBody>
      </p:sp>
      <p:sp>
        <p:nvSpPr>
          <p:cNvPr id="10" name="Shape 7"/>
          <p:cNvSpPr/>
          <p:nvPr/>
        </p:nvSpPr>
        <p:spPr>
          <a:xfrm>
            <a:off x="1272719" y="4620101"/>
            <a:ext cx="740331" cy="22860"/>
          </a:xfrm>
          <a:prstGeom prst="roundRect">
            <a:avLst>
              <a:gd name="adj" fmla="val 388673"/>
            </a:avLst>
          </a:prstGeom>
          <a:solidFill>
            <a:srgbClr val="D1C8C6"/>
          </a:solidFill>
          <a:ln/>
        </p:spPr>
      </p:sp>
      <p:sp>
        <p:nvSpPr>
          <p:cNvPr id="11" name="Shape 8"/>
          <p:cNvSpPr/>
          <p:nvPr/>
        </p:nvSpPr>
        <p:spPr>
          <a:xfrm>
            <a:off x="819686" y="4393644"/>
            <a:ext cx="475893" cy="475893"/>
          </a:xfrm>
          <a:prstGeom prst="roundRect">
            <a:avLst>
              <a:gd name="adj" fmla="val 18670"/>
            </a:avLst>
          </a:prstGeom>
          <a:solidFill>
            <a:srgbClr val="EBE2E0"/>
          </a:solidFill>
          <a:ln w="7620">
            <a:solidFill>
              <a:srgbClr val="D1C8C6"/>
            </a:solidFill>
            <a:prstDash val="solid"/>
          </a:ln>
        </p:spPr>
      </p:sp>
      <p:sp>
        <p:nvSpPr>
          <p:cNvPr id="12" name="Text 9"/>
          <p:cNvSpPr/>
          <p:nvPr/>
        </p:nvSpPr>
        <p:spPr>
          <a:xfrm>
            <a:off x="976729" y="4472940"/>
            <a:ext cx="161806" cy="317302"/>
          </a:xfrm>
          <a:prstGeom prst="rect">
            <a:avLst/>
          </a:prstGeom>
          <a:noFill/>
          <a:ln/>
        </p:spPr>
        <p:txBody>
          <a:bodyPr wrap="none" lIns="0" tIns="0" rIns="0" bIns="0" rtlCol="0" anchor="t"/>
          <a:lstStyle/>
          <a:p>
            <a:pPr marL="0" indent="0" algn="ctr">
              <a:lnSpc>
                <a:spcPts val="2450"/>
              </a:lnSpc>
              <a:buNone/>
            </a:pPr>
            <a:r>
              <a:rPr lang="en-US" sz="2450" b="1" dirty="0">
                <a:solidFill>
                  <a:srgbClr val="443728"/>
                </a:solidFill>
                <a:latin typeface="Crimson Pro Bold" pitchFamily="34" charset="0"/>
                <a:ea typeface="Crimson Pro Bold" pitchFamily="34" charset="-122"/>
                <a:cs typeface="Crimson Pro Bold" pitchFamily="34" charset="-120"/>
              </a:rPr>
              <a:t>2</a:t>
            </a:r>
            <a:endParaRPr lang="en-US" sz="2450" dirty="0"/>
          </a:p>
        </p:txBody>
      </p:sp>
      <p:sp>
        <p:nvSpPr>
          <p:cNvPr id="13" name="Text 10"/>
          <p:cNvSpPr/>
          <p:nvPr/>
        </p:nvSpPr>
        <p:spPr>
          <a:xfrm>
            <a:off x="2221111" y="4367213"/>
            <a:ext cx="5618083" cy="330517"/>
          </a:xfrm>
          <a:prstGeom prst="rect">
            <a:avLst/>
          </a:prstGeom>
          <a:noFill/>
          <a:ln/>
        </p:spPr>
        <p:txBody>
          <a:bodyPr wrap="none" lIns="0" tIns="0" rIns="0" bIns="0" rtlCol="0" anchor="t"/>
          <a:lstStyle/>
          <a:p>
            <a:pPr>
              <a:lnSpc>
                <a:spcPts val="2600"/>
              </a:lnSpc>
            </a:pPr>
            <a:r>
              <a:rPr lang="en-US" sz="2400" b="1" dirty="0">
                <a:solidFill>
                  <a:srgbClr val="443728"/>
                </a:solidFill>
                <a:latin typeface="Arial Narrow" panose="020B0606020202030204" pitchFamily="34" charset="0"/>
                <a:ea typeface="Crimson Pro Bold" pitchFamily="34" charset="-122"/>
              </a:rPr>
              <a:t>O‘quvchilarning bilim va ko‘nikmalarini baholash</a:t>
            </a:r>
          </a:p>
        </p:txBody>
      </p:sp>
      <p:sp>
        <p:nvSpPr>
          <p:cNvPr id="14" name="Text 11"/>
          <p:cNvSpPr/>
          <p:nvPr/>
        </p:nvSpPr>
        <p:spPr>
          <a:xfrm>
            <a:off x="2221111" y="4824651"/>
            <a:ext cx="6182558" cy="676989"/>
          </a:xfrm>
          <a:prstGeom prst="rect">
            <a:avLst/>
          </a:prstGeom>
          <a:noFill/>
          <a:ln/>
        </p:spPr>
        <p:txBody>
          <a:bodyPr wrap="square" lIns="0" tIns="0" rIns="0" bIns="0" rtlCol="0" anchor="t"/>
          <a:lstStyle/>
          <a:p>
            <a:pPr marL="0" indent="0" algn="l">
              <a:lnSpc>
                <a:spcPts val="2650"/>
              </a:lnSpc>
              <a:buNone/>
            </a:pPr>
            <a:r>
              <a:rPr lang="en-US" sz="2400" dirty="0">
                <a:solidFill>
                  <a:srgbClr val="443728"/>
                </a:solidFill>
                <a:latin typeface="Arial Narrow" panose="020B0606020202030204" pitchFamily="34" charset="0"/>
                <a:ea typeface="Open Sans" pitchFamily="34" charset="-122"/>
              </a:rPr>
              <a:t>O‘quvchilarning bilim va ko‘nikmalarini baholash uchun PISA va TIMSS topshiriqlaridan foydalanish.</a:t>
            </a:r>
          </a:p>
        </p:txBody>
      </p:sp>
      <p:sp>
        <p:nvSpPr>
          <p:cNvPr id="15" name="Shape 12"/>
          <p:cNvSpPr/>
          <p:nvPr/>
        </p:nvSpPr>
        <p:spPr>
          <a:xfrm>
            <a:off x="1272719" y="6388894"/>
            <a:ext cx="740331" cy="22860"/>
          </a:xfrm>
          <a:prstGeom prst="roundRect">
            <a:avLst>
              <a:gd name="adj" fmla="val 388673"/>
            </a:avLst>
          </a:prstGeom>
          <a:solidFill>
            <a:srgbClr val="D1C8C6"/>
          </a:solidFill>
          <a:ln/>
        </p:spPr>
      </p:sp>
      <p:sp>
        <p:nvSpPr>
          <p:cNvPr id="16" name="Shape 13"/>
          <p:cNvSpPr/>
          <p:nvPr/>
        </p:nvSpPr>
        <p:spPr>
          <a:xfrm>
            <a:off x="819686" y="6162437"/>
            <a:ext cx="475893" cy="475893"/>
          </a:xfrm>
          <a:prstGeom prst="roundRect">
            <a:avLst>
              <a:gd name="adj" fmla="val 18670"/>
            </a:avLst>
          </a:prstGeom>
          <a:solidFill>
            <a:srgbClr val="EBE2E0"/>
          </a:solidFill>
          <a:ln w="7620">
            <a:solidFill>
              <a:srgbClr val="D1C8C6"/>
            </a:solidFill>
            <a:prstDash val="solid"/>
          </a:ln>
        </p:spPr>
      </p:sp>
      <p:sp>
        <p:nvSpPr>
          <p:cNvPr id="17" name="Text 14"/>
          <p:cNvSpPr/>
          <p:nvPr/>
        </p:nvSpPr>
        <p:spPr>
          <a:xfrm>
            <a:off x="980182" y="6241733"/>
            <a:ext cx="154900" cy="317302"/>
          </a:xfrm>
          <a:prstGeom prst="rect">
            <a:avLst/>
          </a:prstGeom>
          <a:noFill/>
          <a:ln/>
        </p:spPr>
        <p:txBody>
          <a:bodyPr wrap="none" lIns="0" tIns="0" rIns="0" bIns="0" rtlCol="0" anchor="t"/>
          <a:lstStyle/>
          <a:p>
            <a:pPr marL="0" indent="0" algn="ctr">
              <a:lnSpc>
                <a:spcPts val="2450"/>
              </a:lnSpc>
              <a:buNone/>
            </a:pPr>
            <a:r>
              <a:rPr lang="en-US" sz="2450" b="1" dirty="0">
                <a:solidFill>
                  <a:srgbClr val="443728"/>
                </a:solidFill>
                <a:latin typeface="Crimson Pro Bold" pitchFamily="34" charset="0"/>
                <a:ea typeface="Crimson Pro Bold" pitchFamily="34" charset="-122"/>
                <a:cs typeface="Crimson Pro Bold" pitchFamily="34" charset="-120"/>
              </a:rPr>
              <a:t>3</a:t>
            </a:r>
            <a:endParaRPr lang="en-US" sz="2450" dirty="0"/>
          </a:p>
        </p:txBody>
      </p:sp>
      <p:sp>
        <p:nvSpPr>
          <p:cNvPr id="18" name="Text 15"/>
          <p:cNvSpPr/>
          <p:nvPr/>
        </p:nvSpPr>
        <p:spPr>
          <a:xfrm>
            <a:off x="2221111" y="6136005"/>
            <a:ext cx="3541752" cy="330517"/>
          </a:xfrm>
          <a:prstGeom prst="rect">
            <a:avLst/>
          </a:prstGeom>
          <a:noFill/>
          <a:ln/>
        </p:spPr>
        <p:txBody>
          <a:bodyPr wrap="none" lIns="0" tIns="0" rIns="0" bIns="0" rtlCol="0" anchor="t"/>
          <a:lstStyle/>
          <a:p>
            <a:pPr indent="0">
              <a:lnSpc>
                <a:spcPts val="2600"/>
              </a:lnSpc>
              <a:buNone/>
            </a:pPr>
            <a:r>
              <a:rPr lang="en-US" sz="2400" b="1" dirty="0">
                <a:solidFill>
                  <a:srgbClr val="443728"/>
                </a:solidFill>
                <a:latin typeface="Arial Narrow" panose="020B0606020202030204" pitchFamily="34" charset="0"/>
                <a:ea typeface="Crimson Pro Bold" pitchFamily="34" charset="-122"/>
              </a:rPr>
              <a:t>Ta’lim samaradorligini oshirish</a:t>
            </a:r>
          </a:p>
        </p:txBody>
      </p:sp>
      <p:sp>
        <p:nvSpPr>
          <p:cNvPr id="19" name="Text 16"/>
          <p:cNvSpPr/>
          <p:nvPr/>
        </p:nvSpPr>
        <p:spPr>
          <a:xfrm>
            <a:off x="2221111" y="6593443"/>
            <a:ext cx="6182558" cy="676989"/>
          </a:xfrm>
          <a:prstGeom prst="rect">
            <a:avLst/>
          </a:prstGeom>
          <a:noFill/>
          <a:ln/>
        </p:spPr>
        <p:txBody>
          <a:bodyPr wrap="square" lIns="0" tIns="0" rIns="0" bIns="0" rtlCol="0" anchor="t"/>
          <a:lstStyle/>
          <a:p>
            <a:pPr marL="0" indent="0" algn="l">
              <a:lnSpc>
                <a:spcPts val="2650"/>
              </a:lnSpc>
              <a:buNone/>
            </a:pPr>
            <a:r>
              <a:rPr lang="en-US" sz="2400" dirty="0">
                <a:solidFill>
                  <a:srgbClr val="443728"/>
                </a:solidFill>
                <a:latin typeface="Arial Narrow" panose="020B0606020202030204" pitchFamily="34" charset="0"/>
                <a:ea typeface="Open Sans" pitchFamily="34" charset="-122"/>
              </a:rPr>
              <a:t>Ta’lim samaradorligini oshirish uchun darslarni qayta ko‘rib chiqish va isloh qilish.</a:t>
            </a:r>
          </a:p>
        </p:txBody>
      </p:sp>
      <p:pic>
        <p:nvPicPr>
          <p:cNvPr id="20" name="Graphic 2">
            <a:extLst>
              <a:ext uri="{FF2B5EF4-FFF2-40B4-BE49-F238E27FC236}">
                <a16:creationId xmlns:a16="http://schemas.microsoft.com/office/drawing/2014/main" id="{8E61663E-A0CF-486E-9700-F64460C622D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65315"/>
            <a:ext cx="14630400" cy="1103087"/>
          </a:xfrm>
          <a:prstGeom prst="rect">
            <a:avLst/>
          </a:prstGeom>
        </p:spPr>
      </p:pic>
      <p:pic>
        <p:nvPicPr>
          <p:cNvPr id="21" name="Рисунок 20">
            <a:extLst>
              <a:ext uri="{FF2B5EF4-FFF2-40B4-BE49-F238E27FC236}">
                <a16:creationId xmlns:a16="http://schemas.microsoft.com/office/drawing/2014/main" id="{DD31773B-5903-44EB-8142-6A480A76363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22" name="Рисунок 21">
            <a:extLst>
              <a:ext uri="{FF2B5EF4-FFF2-40B4-BE49-F238E27FC236}">
                <a16:creationId xmlns:a16="http://schemas.microsoft.com/office/drawing/2014/main" id="{A6FCC916-3DAD-40E9-B1F3-E3EF8313B09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340532" y="1050752"/>
            <a:ext cx="8803468" cy="1909882"/>
          </a:xfrm>
          <a:prstGeom prst="rect">
            <a:avLst/>
          </a:prstGeom>
          <a:noFill/>
          <a:ln/>
        </p:spPr>
        <p:txBody>
          <a:bodyPr wrap="square" lIns="0" tIns="0" rIns="0" bIns="0" rtlCol="0" anchor="t"/>
          <a:lstStyle/>
          <a:p>
            <a:pPr marL="0" indent="0" algn="ctr">
              <a:lnSpc>
                <a:spcPts val="5000"/>
              </a:lnSpc>
              <a:buNone/>
            </a:pPr>
            <a:r>
              <a:rPr lang="en-US" sz="4000" b="1" dirty="0">
                <a:latin typeface="Arial Narrow" panose="020B0606020202030204" pitchFamily="34" charset="0"/>
                <a:ea typeface="Crimson Pro Bold" pitchFamily="34" charset="-122"/>
                <a:cs typeface="Crimson Pro Bold" pitchFamily="34" charset="-120"/>
              </a:rPr>
              <a:t>Tabiiy hodisalarni tushunish, tajribalar o‘tkazish va natijalarni tahlil qilish</a:t>
            </a:r>
            <a:endParaRPr lang="en-US" sz="4000"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13065" y="2777728"/>
            <a:ext cx="1018699" cy="1629847"/>
          </a:xfrm>
          <a:prstGeom prst="rect">
            <a:avLst/>
          </a:prstGeom>
        </p:spPr>
      </p:pic>
      <p:sp>
        <p:nvSpPr>
          <p:cNvPr id="5" name="Text 1"/>
          <p:cNvSpPr/>
          <p:nvPr/>
        </p:nvSpPr>
        <p:spPr>
          <a:xfrm>
            <a:off x="2037278" y="2981444"/>
            <a:ext cx="2546747" cy="318254"/>
          </a:xfrm>
          <a:prstGeom prst="rect">
            <a:avLst/>
          </a:prstGeom>
          <a:noFill/>
          <a:ln/>
        </p:spPr>
        <p:txBody>
          <a:bodyPr wrap="none" lIns="0" tIns="0" rIns="0" bIns="0" rtlCol="0" anchor="t"/>
          <a:lstStyle/>
          <a:p>
            <a:pPr marL="0" indent="0" algn="l">
              <a:lnSpc>
                <a:spcPts val="2500"/>
              </a:lnSpc>
              <a:buNone/>
            </a:pPr>
            <a:r>
              <a:rPr lang="en-US" sz="2800" b="1" dirty="0">
                <a:solidFill>
                  <a:srgbClr val="443728"/>
                </a:solidFill>
                <a:latin typeface="Arial Narrow" panose="020B0606020202030204" pitchFamily="34" charset="0"/>
                <a:ea typeface="Crimson Pro Bold" pitchFamily="34" charset="-122"/>
                <a:cs typeface="Crimson Pro Bold" pitchFamily="34" charset="-120"/>
              </a:rPr>
              <a:t>Kuzatish</a:t>
            </a:r>
            <a:endParaRPr lang="en-US" sz="2800" dirty="0">
              <a:latin typeface="Arial Narrow" panose="020B0606020202030204" pitchFamily="34" charset="0"/>
            </a:endParaRPr>
          </a:p>
        </p:txBody>
      </p:sp>
      <p:sp>
        <p:nvSpPr>
          <p:cNvPr id="6" name="Text 2"/>
          <p:cNvSpPr/>
          <p:nvPr/>
        </p:nvSpPr>
        <p:spPr>
          <a:xfrm>
            <a:off x="2037278" y="3421856"/>
            <a:ext cx="6393656" cy="325874"/>
          </a:xfrm>
          <a:prstGeom prst="rect">
            <a:avLst/>
          </a:prstGeom>
          <a:noFill/>
          <a:ln/>
        </p:spPr>
        <p:txBody>
          <a:bodyPr wrap="none" lIns="0" tIns="0" rIns="0" bIns="0" rtlCol="0" anchor="t"/>
          <a:lstStyle/>
          <a:p>
            <a:pPr indent="0">
              <a:lnSpc>
                <a:spcPts val="2550"/>
              </a:lnSpc>
              <a:buNone/>
            </a:pPr>
            <a:r>
              <a:rPr lang="en-US" sz="2400" dirty="0">
                <a:solidFill>
                  <a:srgbClr val="443728"/>
                </a:solidFill>
                <a:latin typeface="Arial Narrow" panose="020B0606020202030204" pitchFamily="34" charset="0"/>
                <a:ea typeface="Open Sans" pitchFamily="34" charset="-122"/>
              </a:rPr>
              <a:t>Tabiiy hodisalarni kuzatish va kuzatilgan ma’lumotlarni</a:t>
            </a:r>
          </a:p>
          <a:p>
            <a:pPr indent="0">
              <a:lnSpc>
                <a:spcPts val="2550"/>
              </a:lnSpc>
              <a:buNone/>
            </a:pPr>
            <a:r>
              <a:rPr lang="en-US" sz="2400" dirty="0">
                <a:solidFill>
                  <a:srgbClr val="443728"/>
                </a:solidFill>
                <a:latin typeface="Arial Narrow" panose="020B0606020202030204" pitchFamily="34" charset="0"/>
                <a:ea typeface="Open Sans" pitchFamily="34" charset="-122"/>
              </a:rPr>
              <a:t> yozib olish.</a:t>
            </a:r>
          </a:p>
        </p:txBody>
      </p:sp>
      <p:pic>
        <p:nvPicPr>
          <p:cNvPr id="7" name="Image 2" descr="preencoded.png"/>
          <p:cNvPicPr>
            <a:picLocks noChangeAspect="1"/>
          </p:cNvPicPr>
          <p:nvPr/>
        </p:nvPicPr>
        <p:blipFill>
          <a:blip r:embed="rId5"/>
          <a:stretch>
            <a:fillRect/>
          </a:stretch>
        </p:blipFill>
        <p:spPr>
          <a:xfrm>
            <a:off x="713065" y="4407575"/>
            <a:ext cx="1018699" cy="1629847"/>
          </a:xfrm>
          <a:prstGeom prst="rect">
            <a:avLst/>
          </a:prstGeom>
        </p:spPr>
      </p:pic>
      <p:sp>
        <p:nvSpPr>
          <p:cNvPr id="8" name="Text 3"/>
          <p:cNvSpPr/>
          <p:nvPr/>
        </p:nvSpPr>
        <p:spPr>
          <a:xfrm>
            <a:off x="2037278" y="4611291"/>
            <a:ext cx="2546747" cy="318254"/>
          </a:xfrm>
          <a:prstGeom prst="rect">
            <a:avLst/>
          </a:prstGeom>
          <a:noFill/>
          <a:ln/>
        </p:spPr>
        <p:txBody>
          <a:bodyPr wrap="none" lIns="0" tIns="0" rIns="0" bIns="0" rtlCol="0" anchor="t"/>
          <a:lstStyle/>
          <a:p>
            <a:pPr>
              <a:lnSpc>
                <a:spcPts val="2500"/>
              </a:lnSpc>
            </a:pPr>
            <a:r>
              <a:rPr lang="en-US" sz="2800" b="1" dirty="0">
                <a:solidFill>
                  <a:srgbClr val="443728"/>
                </a:solidFill>
                <a:latin typeface="Arial Narrow" panose="020B0606020202030204" pitchFamily="34" charset="0"/>
                <a:ea typeface="Crimson Pro Bold" pitchFamily="34" charset="-122"/>
              </a:rPr>
              <a:t>Tahlil qilish</a:t>
            </a:r>
          </a:p>
        </p:txBody>
      </p:sp>
      <p:sp>
        <p:nvSpPr>
          <p:cNvPr id="9" name="Text 4"/>
          <p:cNvSpPr/>
          <p:nvPr/>
        </p:nvSpPr>
        <p:spPr>
          <a:xfrm>
            <a:off x="2037278" y="5051703"/>
            <a:ext cx="6393656" cy="325874"/>
          </a:xfrm>
          <a:prstGeom prst="rect">
            <a:avLst/>
          </a:prstGeom>
          <a:noFill/>
          <a:ln/>
        </p:spPr>
        <p:txBody>
          <a:bodyPr wrap="none" lIns="0" tIns="0" rIns="0" bIns="0" rtlCol="0" anchor="t"/>
          <a:lstStyle/>
          <a:p>
            <a:pPr>
              <a:lnSpc>
                <a:spcPts val="2550"/>
              </a:lnSpc>
            </a:pPr>
            <a:r>
              <a:rPr lang="en-US" sz="2400" dirty="0">
                <a:solidFill>
                  <a:srgbClr val="443728"/>
                </a:solidFill>
                <a:latin typeface="Arial Narrow" panose="020B0606020202030204" pitchFamily="34" charset="0"/>
                <a:ea typeface="Open Sans" pitchFamily="34" charset="-122"/>
              </a:rPr>
              <a:t>Kuzatilgan ma’lumotlarni tahlil qilish va xulosa chiqarish.</a:t>
            </a:r>
          </a:p>
        </p:txBody>
      </p:sp>
      <p:pic>
        <p:nvPicPr>
          <p:cNvPr id="10" name="Image 3" descr="preencoded.png"/>
          <p:cNvPicPr>
            <a:picLocks noChangeAspect="1"/>
          </p:cNvPicPr>
          <p:nvPr/>
        </p:nvPicPr>
        <p:blipFill>
          <a:blip r:embed="rId6"/>
          <a:stretch>
            <a:fillRect/>
          </a:stretch>
        </p:blipFill>
        <p:spPr>
          <a:xfrm>
            <a:off x="713065" y="6037421"/>
            <a:ext cx="1018699" cy="1629847"/>
          </a:xfrm>
          <a:prstGeom prst="rect">
            <a:avLst/>
          </a:prstGeom>
        </p:spPr>
      </p:pic>
      <p:sp>
        <p:nvSpPr>
          <p:cNvPr id="11" name="Text 5"/>
          <p:cNvSpPr/>
          <p:nvPr/>
        </p:nvSpPr>
        <p:spPr>
          <a:xfrm>
            <a:off x="2037278" y="6241137"/>
            <a:ext cx="2546747" cy="318254"/>
          </a:xfrm>
          <a:prstGeom prst="rect">
            <a:avLst/>
          </a:prstGeom>
          <a:noFill/>
          <a:ln/>
        </p:spPr>
        <p:txBody>
          <a:bodyPr wrap="none" lIns="0" tIns="0" rIns="0" bIns="0" rtlCol="0" anchor="t"/>
          <a:lstStyle/>
          <a:p>
            <a:pPr indent="0">
              <a:lnSpc>
                <a:spcPts val="2500"/>
              </a:lnSpc>
              <a:buNone/>
            </a:pPr>
            <a:r>
              <a:rPr lang="en-US" sz="2800" b="1" dirty="0">
                <a:solidFill>
                  <a:srgbClr val="443728"/>
                </a:solidFill>
                <a:latin typeface="Arial Narrow" panose="020B0606020202030204" pitchFamily="34" charset="0"/>
                <a:ea typeface="Crimson Pro Bold" pitchFamily="34" charset="-122"/>
              </a:rPr>
              <a:t>Tajriba o‘tkazish</a:t>
            </a:r>
          </a:p>
        </p:txBody>
      </p:sp>
      <p:sp>
        <p:nvSpPr>
          <p:cNvPr id="12" name="Text 6"/>
          <p:cNvSpPr/>
          <p:nvPr/>
        </p:nvSpPr>
        <p:spPr>
          <a:xfrm>
            <a:off x="2037278" y="6681549"/>
            <a:ext cx="6393656" cy="325874"/>
          </a:xfrm>
          <a:prstGeom prst="rect">
            <a:avLst/>
          </a:prstGeom>
          <a:noFill/>
          <a:ln/>
        </p:spPr>
        <p:txBody>
          <a:bodyPr wrap="none" lIns="0" tIns="0" rIns="0" bIns="0" rtlCol="0" anchor="t"/>
          <a:lstStyle/>
          <a:p>
            <a:pPr marL="0" indent="0" algn="l">
              <a:lnSpc>
                <a:spcPts val="2550"/>
              </a:lnSpc>
              <a:buNone/>
            </a:pPr>
            <a:r>
              <a:rPr lang="en-US" sz="2400" dirty="0">
                <a:solidFill>
                  <a:srgbClr val="443728"/>
                </a:solidFill>
                <a:latin typeface="Arial Narrow" panose="020B0606020202030204" pitchFamily="34" charset="0"/>
                <a:ea typeface="Open Sans" pitchFamily="34" charset="-122"/>
                <a:cs typeface="Open Sans" pitchFamily="34" charset="-120"/>
              </a:rPr>
              <a:t>Kimyoviy tajribalar o‘tkazish va natijalarni tahlil qilish.</a:t>
            </a:r>
            <a:endParaRPr lang="en-US" sz="2400" dirty="0">
              <a:latin typeface="Arial Narrow" panose="020B0606020202030204" pitchFamily="34" charset="0"/>
            </a:endParaRPr>
          </a:p>
        </p:txBody>
      </p:sp>
      <p:pic>
        <p:nvPicPr>
          <p:cNvPr id="13" name="Graphic 2">
            <a:extLst>
              <a:ext uri="{FF2B5EF4-FFF2-40B4-BE49-F238E27FC236}">
                <a16:creationId xmlns:a16="http://schemas.microsoft.com/office/drawing/2014/main" id="{9325396F-412D-46B9-B6ED-3B75C35BE2A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65315"/>
            <a:ext cx="14630400" cy="1103087"/>
          </a:xfrm>
          <a:prstGeom prst="rect">
            <a:avLst/>
          </a:prstGeom>
        </p:spPr>
      </p:pic>
      <p:pic>
        <p:nvPicPr>
          <p:cNvPr id="14" name="Рисунок 13">
            <a:extLst>
              <a:ext uri="{FF2B5EF4-FFF2-40B4-BE49-F238E27FC236}">
                <a16:creationId xmlns:a16="http://schemas.microsoft.com/office/drawing/2014/main" id="{71E8BE9C-91A1-4E45-8FB7-224687304C4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5" name="Рисунок 14">
            <a:extLst>
              <a:ext uri="{FF2B5EF4-FFF2-40B4-BE49-F238E27FC236}">
                <a16:creationId xmlns:a16="http://schemas.microsoft.com/office/drawing/2014/main" id="{60A7324B-257A-4D4B-9CEC-598996EED92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1162050"/>
            <a:ext cx="13042821" cy="1417558"/>
          </a:xfrm>
          <a:prstGeom prst="rect">
            <a:avLst/>
          </a:prstGeom>
          <a:noFill/>
          <a:ln/>
        </p:spPr>
        <p:txBody>
          <a:bodyPr wrap="square" lIns="0" tIns="0" rIns="0" bIns="0" rtlCol="0" anchor="t"/>
          <a:lstStyle/>
          <a:p>
            <a:pPr marL="0" indent="0">
              <a:lnSpc>
                <a:spcPts val="5550"/>
              </a:lnSpc>
              <a:buNone/>
            </a:pPr>
            <a:r>
              <a:rPr lang="en-US" sz="4450" b="1" dirty="0">
                <a:solidFill>
                  <a:srgbClr val="443728"/>
                </a:solidFill>
                <a:latin typeface="Arial Narrow" panose="020B0606020202030204" pitchFamily="34" charset="0"/>
                <a:ea typeface="Crimson Pro Bold" pitchFamily="34" charset="-122"/>
                <a:cs typeface="Crimson Pro Bold" pitchFamily="34" charset="-120"/>
              </a:rPr>
              <a:t>O‘quvchilarning bilim va ko‘nikmalarini rivojlantirish</a:t>
            </a:r>
            <a:endParaRPr lang="en-US" sz="4450" dirty="0">
              <a:latin typeface="Arial Narrow" panose="020B0606020202030204" pitchFamily="34" charset="0"/>
            </a:endParaRPr>
          </a:p>
        </p:txBody>
      </p:sp>
      <p:pic>
        <p:nvPicPr>
          <p:cNvPr id="3" name="Image 0" descr="preencoded.png"/>
          <p:cNvPicPr>
            <a:picLocks noChangeAspect="1"/>
          </p:cNvPicPr>
          <p:nvPr/>
        </p:nvPicPr>
        <p:blipFill>
          <a:blip r:embed="rId3"/>
          <a:stretch>
            <a:fillRect/>
          </a:stretch>
        </p:blipFill>
        <p:spPr>
          <a:xfrm>
            <a:off x="2978348" y="3033236"/>
            <a:ext cx="2152055" cy="1306949"/>
          </a:xfrm>
          <a:prstGeom prst="rect">
            <a:avLst/>
          </a:prstGeom>
        </p:spPr>
      </p:pic>
      <p:sp>
        <p:nvSpPr>
          <p:cNvPr id="4" name="Text 1"/>
          <p:cNvSpPr/>
          <p:nvPr/>
        </p:nvSpPr>
        <p:spPr>
          <a:xfrm>
            <a:off x="4001333" y="3621881"/>
            <a:ext cx="106085" cy="453509"/>
          </a:xfrm>
          <a:prstGeom prst="rect">
            <a:avLst/>
          </a:prstGeom>
          <a:noFill/>
          <a:ln/>
        </p:spPr>
        <p:txBody>
          <a:bodyPr wrap="none" lIns="0" tIns="0" rIns="0" bIns="0" rtlCol="0" anchor="t"/>
          <a:lstStyle/>
          <a:p>
            <a:pPr marL="0" indent="0" algn="ctr">
              <a:lnSpc>
                <a:spcPts val="3550"/>
              </a:lnSpc>
              <a:buNone/>
            </a:pPr>
            <a:r>
              <a:rPr lang="en-US" sz="2200" b="1" dirty="0">
                <a:solidFill>
                  <a:srgbClr val="443728"/>
                </a:solidFill>
                <a:latin typeface="Crimson Pro Bold" pitchFamily="34" charset="0"/>
                <a:ea typeface="Crimson Pro Bold" pitchFamily="34" charset="-122"/>
                <a:cs typeface="Crimson Pro Bold" pitchFamily="34" charset="-120"/>
              </a:rPr>
              <a:t>1</a:t>
            </a:r>
            <a:endParaRPr lang="en-US" sz="2200" dirty="0"/>
          </a:p>
        </p:txBody>
      </p:sp>
      <p:sp>
        <p:nvSpPr>
          <p:cNvPr id="5" name="Text 2"/>
          <p:cNvSpPr/>
          <p:nvPr/>
        </p:nvSpPr>
        <p:spPr>
          <a:xfrm>
            <a:off x="5357217" y="3260050"/>
            <a:ext cx="2835235" cy="354330"/>
          </a:xfrm>
          <a:prstGeom prst="rect">
            <a:avLst/>
          </a:prstGeom>
          <a:noFill/>
          <a:ln/>
        </p:spPr>
        <p:txBody>
          <a:bodyPr wrap="none" lIns="0" tIns="0" rIns="0" bIns="0" rtlCol="0" anchor="t"/>
          <a:lstStyle/>
          <a:p>
            <a:pPr indent="0">
              <a:lnSpc>
                <a:spcPts val="2750"/>
              </a:lnSpc>
              <a:buNone/>
            </a:pPr>
            <a:r>
              <a:rPr lang="en-US" sz="3200" b="1" dirty="0">
                <a:solidFill>
                  <a:srgbClr val="443728"/>
                </a:solidFill>
                <a:latin typeface="Arial Narrow" panose="020B0606020202030204" pitchFamily="34" charset="0"/>
                <a:ea typeface="Crimson Pro Bold" pitchFamily="34" charset="-122"/>
              </a:rPr>
              <a:t>Muammo hal qilish</a:t>
            </a:r>
          </a:p>
        </p:txBody>
      </p:sp>
      <p:sp>
        <p:nvSpPr>
          <p:cNvPr id="6" name="Text 3"/>
          <p:cNvSpPr/>
          <p:nvPr/>
        </p:nvSpPr>
        <p:spPr>
          <a:xfrm>
            <a:off x="5357217" y="3750469"/>
            <a:ext cx="5145048" cy="362903"/>
          </a:xfrm>
          <a:prstGeom prst="rect">
            <a:avLst/>
          </a:prstGeom>
          <a:noFill/>
          <a:ln/>
        </p:spPr>
        <p:txBody>
          <a:bodyPr wrap="none" lIns="0" tIns="0" rIns="0" bIns="0" rtlCol="0" anchor="t"/>
          <a:lstStyle/>
          <a:p>
            <a:pPr marL="0" indent="0" algn="l">
              <a:lnSpc>
                <a:spcPts val="2850"/>
              </a:lnSpc>
              <a:buNone/>
            </a:pPr>
            <a:r>
              <a:rPr lang="en-US" sz="3200" dirty="0">
                <a:solidFill>
                  <a:srgbClr val="443728"/>
                </a:solidFill>
                <a:latin typeface="Arial Narrow" panose="020B0606020202030204" pitchFamily="34" charset="0"/>
                <a:ea typeface="Open Sans" pitchFamily="34" charset="-122"/>
                <a:cs typeface="Open Sans" pitchFamily="34" charset="-120"/>
              </a:rPr>
              <a:t>Muammolarni hal qilish qobiliyatini rivojlantirish.</a:t>
            </a:r>
            <a:endParaRPr lang="en-US" sz="3200" dirty="0">
              <a:latin typeface="Arial Narrow" panose="020B0606020202030204" pitchFamily="34" charset="0"/>
            </a:endParaRPr>
          </a:p>
        </p:txBody>
      </p:sp>
      <p:sp>
        <p:nvSpPr>
          <p:cNvPr id="7" name="Shape 4"/>
          <p:cNvSpPr/>
          <p:nvPr/>
        </p:nvSpPr>
        <p:spPr>
          <a:xfrm>
            <a:off x="5187077" y="4353282"/>
            <a:ext cx="8592860" cy="15240"/>
          </a:xfrm>
          <a:prstGeom prst="roundRect">
            <a:avLst>
              <a:gd name="adj" fmla="val 625116"/>
            </a:avLst>
          </a:prstGeom>
          <a:solidFill>
            <a:srgbClr val="D1C8C6"/>
          </a:solidFill>
          <a:ln/>
        </p:spPr>
      </p:sp>
      <p:pic>
        <p:nvPicPr>
          <p:cNvPr id="8" name="Image 1" descr="preencoded.png"/>
          <p:cNvPicPr>
            <a:picLocks noChangeAspect="1"/>
          </p:cNvPicPr>
          <p:nvPr/>
        </p:nvPicPr>
        <p:blipFill>
          <a:blip r:embed="rId4"/>
          <a:stretch>
            <a:fillRect/>
          </a:stretch>
        </p:blipFill>
        <p:spPr>
          <a:xfrm>
            <a:off x="1902381" y="4396859"/>
            <a:ext cx="4304109" cy="1306949"/>
          </a:xfrm>
          <a:prstGeom prst="rect">
            <a:avLst/>
          </a:prstGeom>
        </p:spPr>
      </p:pic>
      <p:sp>
        <p:nvSpPr>
          <p:cNvPr id="9" name="Text 5"/>
          <p:cNvSpPr/>
          <p:nvPr/>
        </p:nvSpPr>
        <p:spPr>
          <a:xfrm>
            <a:off x="3982045" y="4823579"/>
            <a:ext cx="144542" cy="453509"/>
          </a:xfrm>
          <a:prstGeom prst="rect">
            <a:avLst/>
          </a:prstGeom>
          <a:noFill/>
          <a:ln/>
        </p:spPr>
        <p:txBody>
          <a:bodyPr wrap="none" lIns="0" tIns="0" rIns="0" bIns="0" rtlCol="0" anchor="t"/>
          <a:lstStyle/>
          <a:p>
            <a:pPr marL="0" indent="0" algn="ctr">
              <a:lnSpc>
                <a:spcPts val="3550"/>
              </a:lnSpc>
              <a:buNone/>
            </a:pPr>
            <a:r>
              <a:rPr lang="en-US" sz="2200" b="1" dirty="0">
                <a:solidFill>
                  <a:srgbClr val="443728"/>
                </a:solidFill>
                <a:latin typeface="Crimson Pro Bold" pitchFamily="34" charset="0"/>
                <a:ea typeface="Crimson Pro Bold" pitchFamily="34" charset="-122"/>
                <a:cs typeface="Crimson Pro Bold" pitchFamily="34" charset="-120"/>
              </a:rPr>
              <a:t>2</a:t>
            </a:r>
            <a:endParaRPr lang="en-US" sz="2200" dirty="0"/>
          </a:p>
        </p:txBody>
      </p:sp>
      <p:sp>
        <p:nvSpPr>
          <p:cNvPr id="10" name="Text 6"/>
          <p:cNvSpPr/>
          <p:nvPr/>
        </p:nvSpPr>
        <p:spPr>
          <a:xfrm>
            <a:off x="6433304" y="4623673"/>
            <a:ext cx="2835235" cy="354330"/>
          </a:xfrm>
          <a:prstGeom prst="rect">
            <a:avLst/>
          </a:prstGeom>
          <a:noFill/>
          <a:ln/>
        </p:spPr>
        <p:txBody>
          <a:bodyPr wrap="none" lIns="0" tIns="0" rIns="0" bIns="0" rtlCol="0" anchor="t"/>
          <a:lstStyle/>
          <a:p>
            <a:pPr>
              <a:lnSpc>
                <a:spcPts val="2750"/>
              </a:lnSpc>
            </a:pPr>
            <a:r>
              <a:rPr lang="en-US" sz="3200" b="1" dirty="0">
                <a:solidFill>
                  <a:srgbClr val="443728"/>
                </a:solidFill>
                <a:latin typeface="Arial Narrow" panose="020B0606020202030204" pitchFamily="34" charset="0"/>
                <a:ea typeface="Crimson Pro Bold" pitchFamily="34" charset="-122"/>
              </a:rPr>
              <a:t>Tanqidiy fikrlash</a:t>
            </a:r>
          </a:p>
        </p:txBody>
      </p:sp>
      <p:sp>
        <p:nvSpPr>
          <p:cNvPr id="11" name="Text 7"/>
          <p:cNvSpPr/>
          <p:nvPr/>
        </p:nvSpPr>
        <p:spPr>
          <a:xfrm>
            <a:off x="6433304" y="5114092"/>
            <a:ext cx="4230291" cy="362903"/>
          </a:xfrm>
          <a:prstGeom prst="rect">
            <a:avLst/>
          </a:prstGeom>
          <a:noFill/>
          <a:ln/>
        </p:spPr>
        <p:txBody>
          <a:bodyPr wrap="none" lIns="0" tIns="0" rIns="0" bIns="0" rtlCol="0" anchor="t"/>
          <a:lstStyle/>
          <a:p>
            <a:pPr>
              <a:lnSpc>
                <a:spcPts val="2850"/>
              </a:lnSpc>
            </a:pPr>
            <a:r>
              <a:rPr lang="en-US" sz="3200" dirty="0">
                <a:solidFill>
                  <a:srgbClr val="443728"/>
                </a:solidFill>
                <a:latin typeface="Arial Narrow" panose="020B0606020202030204" pitchFamily="34" charset="0"/>
                <a:ea typeface="Open Sans" pitchFamily="34" charset="-122"/>
              </a:rPr>
              <a:t>Tanqidiy fikrlash ko‘nikmalarini oshirish.</a:t>
            </a:r>
          </a:p>
        </p:txBody>
      </p:sp>
      <p:sp>
        <p:nvSpPr>
          <p:cNvPr id="12" name="Shape 8"/>
          <p:cNvSpPr/>
          <p:nvPr/>
        </p:nvSpPr>
        <p:spPr>
          <a:xfrm>
            <a:off x="6263164" y="5716905"/>
            <a:ext cx="7516773" cy="15240"/>
          </a:xfrm>
          <a:prstGeom prst="roundRect">
            <a:avLst>
              <a:gd name="adj" fmla="val 625116"/>
            </a:avLst>
          </a:prstGeom>
          <a:solidFill>
            <a:srgbClr val="D1C8C6"/>
          </a:solidFill>
          <a:ln/>
        </p:spPr>
      </p:sp>
      <p:pic>
        <p:nvPicPr>
          <p:cNvPr id="13" name="Image 2" descr="preencoded.png"/>
          <p:cNvPicPr>
            <a:picLocks noChangeAspect="1"/>
          </p:cNvPicPr>
          <p:nvPr/>
        </p:nvPicPr>
        <p:blipFill>
          <a:blip r:embed="rId5"/>
          <a:stretch>
            <a:fillRect/>
          </a:stretch>
        </p:blipFill>
        <p:spPr>
          <a:xfrm>
            <a:off x="826294" y="5760482"/>
            <a:ext cx="6456164" cy="1306949"/>
          </a:xfrm>
          <a:prstGeom prst="rect">
            <a:avLst/>
          </a:prstGeom>
        </p:spPr>
      </p:pic>
      <p:sp>
        <p:nvSpPr>
          <p:cNvPr id="14" name="Text 9"/>
          <p:cNvSpPr/>
          <p:nvPr/>
        </p:nvSpPr>
        <p:spPr>
          <a:xfrm>
            <a:off x="3985022" y="6187202"/>
            <a:ext cx="138470" cy="453509"/>
          </a:xfrm>
          <a:prstGeom prst="rect">
            <a:avLst/>
          </a:prstGeom>
          <a:noFill/>
          <a:ln/>
        </p:spPr>
        <p:txBody>
          <a:bodyPr wrap="none" lIns="0" tIns="0" rIns="0" bIns="0" rtlCol="0" anchor="t"/>
          <a:lstStyle/>
          <a:p>
            <a:pPr marL="0" indent="0" algn="ctr">
              <a:lnSpc>
                <a:spcPts val="3550"/>
              </a:lnSpc>
              <a:buNone/>
            </a:pPr>
            <a:r>
              <a:rPr lang="en-US" sz="2200" b="1" dirty="0">
                <a:solidFill>
                  <a:srgbClr val="443728"/>
                </a:solidFill>
                <a:latin typeface="Crimson Pro Bold" pitchFamily="34" charset="0"/>
                <a:ea typeface="Crimson Pro Bold" pitchFamily="34" charset="-122"/>
                <a:cs typeface="Crimson Pro Bold" pitchFamily="34" charset="-120"/>
              </a:rPr>
              <a:t>3</a:t>
            </a:r>
            <a:endParaRPr lang="en-US" sz="2200" dirty="0"/>
          </a:p>
        </p:txBody>
      </p:sp>
      <p:sp>
        <p:nvSpPr>
          <p:cNvPr id="15" name="Text 10"/>
          <p:cNvSpPr/>
          <p:nvPr/>
        </p:nvSpPr>
        <p:spPr>
          <a:xfrm>
            <a:off x="7509272" y="5987296"/>
            <a:ext cx="2835235" cy="354330"/>
          </a:xfrm>
          <a:prstGeom prst="rect">
            <a:avLst/>
          </a:prstGeom>
          <a:noFill/>
          <a:ln/>
        </p:spPr>
        <p:txBody>
          <a:bodyPr wrap="none" lIns="0" tIns="0" rIns="0" bIns="0" rtlCol="0" anchor="t"/>
          <a:lstStyle/>
          <a:p>
            <a:pPr indent="0">
              <a:lnSpc>
                <a:spcPts val="2750"/>
              </a:lnSpc>
              <a:buNone/>
            </a:pPr>
            <a:r>
              <a:rPr lang="en-US" sz="3200" b="1" dirty="0">
                <a:solidFill>
                  <a:srgbClr val="443728"/>
                </a:solidFill>
                <a:latin typeface="Arial Narrow" panose="020B0606020202030204" pitchFamily="34" charset="0"/>
                <a:ea typeface="Crimson Pro Bold" pitchFamily="34" charset="-122"/>
              </a:rPr>
              <a:t>Ilmiy savodxonlik</a:t>
            </a:r>
          </a:p>
        </p:txBody>
      </p:sp>
      <p:sp>
        <p:nvSpPr>
          <p:cNvPr id="16" name="Text 11"/>
          <p:cNvSpPr/>
          <p:nvPr/>
        </p:nvSpPr>
        <p:spPr>
          <a:xfrm>
            <a:off x="7509272" y="6477714"/>
            <a:ext cx="3217545" cy="362903"/>
          </a:xfrm>
          <a:prstGeom prst="rect">
            <a:avLst/>
          </a:prstGeom>
          <a:noFill/>
          <a:ln/>
        </p:spPr>
        <p:txBody>
          <a:bodyPr wrap="none" lIns="0" tIns="0" rIns="0" bIns="0" rtlCol="0" anchor="t"/>
          <a:lstStyle/>
          <a:p>
            <a:pPr indent="0">
              <a:lnSpc>
                <a:spcPts val="2850"/>
              </a:lnSpc>
              <a:buNone/>
            </a:pPr>
            <a:r>
              <a:rPr lang="en-US" sz="3200" dirty="0">
                <a:solidFill>
                  <a:srgbClr val="443728"/>
                </a:solidFill>
                <a:latin typeface="Arial Narrow" panose="020B0606020202030204" pitchFamily="34" charset="0"/>
                <a:ea typeface="Open Sans" pitchFamily="34" charset="-122"/>
              </a:rPr>
              <a:t>Ilmiy savodxonlikni yaxshilash.</a:t>
            </a:r>
          </a:p>
        </p:txBody>
      </p:sp>
      <p:pic>
        <p:nvPicPr>
          <p:cNvPr id="17" name="Graphic 2">
            <a:extLst>
              <a:ext uri="{FF2B5EF4-FFF2-40B4-BE49-F238E27FC236}">
                <a16:creationId xmlns:a16="http://schemas.microsoft.com/office/drawing/2014/main" id="{982BEC97-10FE-4CCF-B229-C527BB031AF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5315"/>
            <a:ext cx="14630400" cy="1103087"/>
          </a:xfrm>
          <a:prstGeom prst="rect">
            <a:avLst/>
          </a:prstGeom>
        </p:spPr>
      </p:pic>
      <p:pic>
        <p:nvPicPr>
          <p:cNvPr id="18" name="Рисунок 17">
            <a:extLst>
              <a:ext uri="{FF2B5EF4-FFF2-40B4-BE49-F238E27FC236}">
                <a16:creationId xmlns:a16="http://schemas.microsoft.com/office/drawing/2014/main" id="{95BEF93F-F943-4490-8265-42698EEF39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9" name="Рисунок 18">
            <a:extLst>
              <a:ext uri="{FF2B5EF4-FFF2-40B4-BE49-F238E27FC236}">
                <a16:creationId xmlns:a16="http://schemas.microsoft.com/office/drawing/2014/main" id="{34C8D354-FF32-46A4-9CE5-0F3B2E8180A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974294"/>
            <a:ext cx="7556421" cy="3543895"/>
          </a:xfrm>
          <a:prstGeom prst="rect">
            <a:avLst/>
          </a:prstGeom>
          <a:noFill/>
          <a:ln/>
        </p:spPr>
        <p:txBody>
          <a:bodyPr wrap="square" lIns="0" tIns="0" rIns="0" bIns="0" rtlCol="0" anchor="t"/>
          <a:lstStyle/>
          <a:p>
            <a:pPr marL="0" indent="0" algn="ctr">
              <a:lnSpc>
                <a:spcPts val="5550"/>
              </a:lnSpc>
              <a:buNone/>
            </a:pPr>
            <a:r>
              <a:rPr lang="en-US" sz="4450" b="1" dirty="0">
                <a:solidFill>
                  <a:srgbClr val="5C4E3D"/>
                </a:solidFill>
                <a:latin typeface="Arial Narrow" panose="020B0606020202030204" pitchFamily="34" charset="0"/>
                <a:ea typeface="Libre Baskerville" pitchFamily="34" charset="-122"/>
                <a:cs typeface="Libre Baskerville" pitchFamily="34" charset="-120"/>
              </a:rPr>
              <a:t>PISA va TIMSS topshiriqlaridan foydalanish: kimyo darslarida yangi yondashuv</a:t>
            </a:r>
            <a:endParaRPr lang="en-US" sz="4450" b="1" dirty="0">
              <a:latin typeface="Arial Narrow" panose="020B0606020202030204" pitchFamily="34" charset="0"/>
            </a:endParaRPr>
          </a:p>
        </p:txBody>
      </p:sp>
      <p:sp>
        <p:nvSpPr>
          <p:cNvPr id="4" name="Shape 1"/>
          <p:cNvSpPr/>
          <p:nvPr/>
        </p:nvSpPr>
        <p:spPr>
          <a:xfrm>
            <a:off x="793790" y="5875258"/>
            <a:ext cx="362903" cy="362903"/>
          </a:xfrm>
          <a:prstGeom prst="roundRect">
            <a:avLst>
              <a:gd name="adj" fmla="val 25194296"/>
            </a:avLst>
          </a:prstGeom>
          <a:noFill/>
          <a:ln w="7620">
            <a:solidFill>
              <a:srgbClr val="FFFFFF"/>
            </a:solidFill>
            <a:prstDash val="solid"/>
          </a:ln>
        </p:spPr>
      </p:sp>
      <p:pic>
        <p:nvPicPr>
          <p:cNvPr id="5" name="Graphic 2">
            <a:extLst>
              <a:ext uri="{FF2B5EF4-FFF2-40B4-BE49-F238E27FC236}">
                <a16:creationId xmlns:a16="http://schemas.microsoft.com/office/drawing/2014/main" id="{96494B79-AE72-4150-9CA9-ACFDDE8BBFB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65315"/>
            <a:ext cx="14630400" cy="1103087"/>
          </a:xfrm>
          <a:prstGeom prst="rect">
            <a:avLst/>
          </a:prstGeom>
        </p:spPr>
      </p:pic>
      <p:pic>
        <p:nvPicPr>
          <p:cNvPr id="6" name="Рисунок 5">
            <a:extLst>
              <a:ext uri="{FF2B5EF4-FFF2-40B4-BE49-F238E27FC236}">
                <a16:creationId xmlns:a16="http://schemas.microsoft.com/office/drawing/2014/main" id="{5DCFDF63-6A88-4C34-AB0C-4F4CD5D7573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7" name="Рисунок 6">
            <a:extLst>
              <a:ext uri="{FF2B5EF4-FFF2-40B4-BE49-F238E27FC236}">
                <a16:creationId xmlns:a16="http://schemas.microsoft.com/office/drawing/2014/main" id="{58B08D55-6422-42A2-82C3-8A5A90ADA93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004060"/>
            <a:ext cx="13042821" cy="1417558"/>
          </a:xfrm>
          <a:prstGeom prst="rect">
            <a:avLst/>
          </a:prstGeom>
          <a:noFill/>
          <a:ln/>
        </p:spPr>
        <p:txBody>
          <a:bodyPr wrap="square" lIns="0" tIns="0" rIns="0" bIns="0" rtlCol="0" anchor="t"/>
          <a:lstStyle/>
          <a:p>
            <a:pPr marL="0" indent="0">
              <a:lnSpc>
                <a:spcPts val="5550"/>
              </a:lnSpc>
              <a:buNone/>
            </a:pPr>
            <a:r>
              <a:rPr lang="en-US" sz="4450" dirty="0">
                <a:latin typeface="Arial Narrow" panose="020B0606020202030204" pitchFamily="34" charset="0"/>
                <a:ea typeface="Libre Baskerville" pitchFamily="34" charset="-122"/>
                <a:cs typeface="Libre Baskerville" pitchFamily="34" charset="-120"/>
              </a:rPr>
              <a:t>PISA va TIMSS tadqiqotlarining maqsadi va afzalliklari</a:t>
            </a:r>
            <a:endParaRPr lang="en-US" sz="4450" dirty="0">
              <a:latin typeface="Arial Narrow" panose="020B0606020202030204" pitchFamily="34" charset="0"/>
            </a:endParaRPr>
          </a:p>
        </p:txBody>
      </p:sp>
      <p:sp>
        <p:nvSpPr>
          <p:cNvPr id="3" name="Text 1"/>
          <p:cNvSpPr/>
          <p:nvPr/>
        </p:nvSpPr>
        <p:spPr>
          <a:xfrm>
            <a:off x="793790" y="3988594"/>
            <a:ext cx="2835235" cy="354330"/>
          </a:xfrm>
          <a:prstGeom prst="rect">
            <a:avLst/>
          </a:prstGeom>
          <a:noFill/>
          <a:ln/>
        </p:spPr>
        <p:txBody>
          <a:bodyPr wrap="none" lIns="0" tIns="0" rIns="0" bIns="0" rtlCol="0" anchor="t"/>
          <a:lstStyle/>
          <a:p>
            <a:pPr marL="0" indent="0">
              <a:lnSpc>
                <a:spcPts val="2750"/>
              </a:lnSpc>
              <a:buNone/>
            </a:pPr>
            <a:r>
              <a:rPr lang="en-US" sz="4400" dirty="0">
                <a:latin typeface="Arial Narrow" panose="020B0606020202030204" pitchFamily="34" charset="0"/>
                <a:ea typeface="Libre Baskerville" pitchFamily="34" charset="-122"/>
                <a:cs typeface="Libre Baskerville" pitchFamily="34" charset="-120"/>
              </a:rPr>
              <a:t>PISA</a:t>
            </a:r>
            <a:endParaRPr lang="en-US" sz="4400" dirty="0">
              <a:latin typeface="Arial Narrow" panose="020B0606020202030204" pitchFamily="34" charset="0"/>
            </a:endParaRPr>
          </a:p>
        </p:txBody>
      </p:sp>
      <p:sp>
        <p:nvSpPr>
          <p:cNvPr id="4" name="Text 2"/>
          <p:cNvSpPr/>
          <p:nvPr/>
        </p:nvSpPr>
        <p:spPr>
          <a:xfrm>
            <a:off x="793790" y="4569738"/>
            <a:ext cx="6244709" cy="1088708"/>
          </a:xfrm>
          <a:prstGeom prst="rect">
            <a:avLst/>
          </a:prstGeom>
          <a:noFill/>
          <a:ln/>
        </p:spPr>
        <p:txBody>
          <a:bodyPr wrap="square" lIns="0" tIns="0" rIns="0" bIns="0" rtlCol="0" anchor="t"/>
          <a:lstStyle/>
          <a:p>
            <a:pPr algn="just"/>
            <a:r>
              <a:rPr lang="en-US" sz="3200" dirty="0">
                <a:solidFill>
                  <a:srgbClr val="454240"/>
                </a:solidFill>
                <a:latin typeface="Arial Narrow" panose="020B0606020202030204" pitchFamily="34" charset="0"/>
                <a:ea typeface="DM Sans" pitchFamily="34" charset="-122"/>
                <a:cs typeface="DM Sans" pitchFamily="34" charset="-120"/>
              </a:rPr>
              <a:t>O‘quvchilarning bilimlarini amaliy hayotda qo‘llash qobiliyatini baholashga qaratilgan. PISA </a:t>
            </a:r>
            <a:r>
              <a:rPr lang="en-US" sz="3200" dirty="0">
                <a:solidFill>
                  <a:srgbClr val="454240"/>
                </a:solidFill>
                <a:latin typeface="Arial Narrow" panose="020B0606020202030204" pitchFamily="34" charset="0"/>
                <a:ea typeface="DM Sans" pitchFamily="34" charset="-122"/>
              </a:rPr>
              <a:t>tadqiqoti</a:t>
            </a:r>
            <a:r>
              <a:rPr lang="en-US" sz="3200" dirty="0">
                <a:solidFill>
                  <a:srgbClr val="454240"/>
                </a:solidFill>
                <a:latin typeface="Arial Narrow" panose="020B0606020202030204" pitchFamily="34" charset="0"/>
                <a:ea typeface="DM Sans" pitchFamily="34" charset="-122"/>
                <a:cs typeface="DM Sans" pitchFamily="34" charset="-120"/>
              </a:rPr>
              <a:t> ta’lim sifatini yaxshilashga yo‘naltirilgan.</a:t>
            </a:r>
            <a:endParaRPr lang="en-US" sz="3200" dirty="0">
              <a:latin typeface="Arial Narrow" panose="020B0606020202030204" pitchFamily="34" charset="0"/>
            </a:endParaRPr>
          </a:p>
        </p:txBody>
      </p:sp>
      <p:sp>
        <p:nvSpPr>
          <p:cNvPr id="5" name="Text 3"/>
          <p:cNvSpPr/>
          <p:nvPr/>
        </p:nvSpPr>
        <p:spPr>
          <a:xfrm>
            <a:off x="7599521" y="3988594"/>
            <a:ext cx="2835235" cy="354330"/>
          </a:xfrm>
          <a:prstGeom prst="rect">
            <a:avLst/>
          </a:prstGeom>
          <a:noFill/>
          <a:ln/>
        </p:spPr>
        <p:txBody>
          <a:bodyPr wrap="none" lIns="0" tIns="0" rIns="0" bIns="0" rtlCol="0" anchor="t"/>
          <a:lstStyle/>
          <a:p>
            <a:pPr>
              <a:lnSpc>
                <a:spcPts val="2750"/>
              </a:lnSpc>
            </a:pPr>
            <a:r>
              <a:rPr lang="en-US" sz="4400" dirty="0">
                <a:latin typeface="Arial Narrow" panose="020B0606020202030204" pitchFamily="34" charset="0"/>
                <a:ea typeface="Libre Baskerville" pitchFamily="34" charset="-122"/>
              </a:rPr>
              <a:t>TIMSS</a:t>
            </a:r>
          </a:p>
        </p:txBody>
      </p:sp>
      <p:sp>
        <p:nvSpPr>
          <p:cNvPr id="6" name="Text 4"/>
          <p:cNvSpPr/>
          <p:nvPr/>
        </p:nvSpPr>
        <p:spPr>
          <a:xfrm>
            <a:off x="7599521" y="4569738"/>
            <a:ext cx="6244709" cy="1451610"/>
          </a:xfrm>
          <a:prstGeom prst="rect">
            <a:avLst/>
          </a:prstGeom>
          <a:noFill/>
          <a:ln/>
        </p:spPr>
        <p:txBody>
          <a:bodyPr wrap="square" lIns="0" tIns="0" rIns="0" bIns="0" rtlCol="0" anchor="t"/>
          <a:lstStyle/>
          <a:p>
            <a:pPr algn="just"/>
            <a:r>
              <a:rPr lang="en-US" sz="3200" dirty="0">
                <a:solidFill>
                  <a:srgbClr val="454240"/>
                </a:solidFill>
                <a:latin typeface="Arial Narrow" panose="020B0606020202030204" pitchFamily="34" charset="0"/>
                <a:ea typeface="DM Sans" pitchFamily="34" charset="-122"/>
              </a:rPr>
              <a:t>Matematika va tabiiy fan sohalarida o‘quvchilarning bilimlarini va ko‘nikmalarini baholashga mo‘ljallangan. TIMSS tadqiqoti ta’lim sifatini monitoring qilish va ta’limni takomillashtirishga qaratilgan.</a:t>
            </a:r>
          </a:p>
        </p:txBody>
      </p:sp>
      <p:pic>
        <p:nvPicPr>
          <p:cNvPr id="7" name="Graphic 2">
            <a:extLst>
              <a:ext uri="{FF2B5EF4-FFF2-40B4-BE49-F238E27FC236}">
                <a16:creationId xmlns:a16="http://schemas.microsoft.com/office/drawing/2014/main" id="{FB1EA725-AE61-4893-ABAF-BF110C288B7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5315"/>
            <a:ext cx="14630400" cy="1103087"/>
          </a:xfrm>
          <a:prstGeom prst="rect">
            <a:avLst/>
          </a:prstGeom>
        </p:spPr>
      </p:pic>
      <p:pic>
        <p:nvPicPr>
          <p:cNvPr id="8" name="Рисунок 7">
            <a:extLst>
              <a:ext uri="{FF2B5EF4-FFF2-40B4-BE49-F238E27FC236}">
                <a16:creationId xmlns:a16="http://schemas.microsoft.com/office/drawing/2014/main" id="{1B5FAB15-BDB7-47CE-8ACE-2EBE283D95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9" name="Рисунок 8">
            <a:extLst>
              <a:ext uri="{FF2B5EF4-FFF2-40B4-BE49-F238E27FC236}">
                <a16:creationId xmlns:a16="http://schemas.microsoft.com/office/drawing/2014/main" id="{3CDE74B6-45A5-4BD2-9017-FB25B826884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561273"/>
          </a:xfrm>
          <a:prstGeom prst="rect">
            <a:avLst/>
          </a:prstGeom>
        </p:spPr>
      </p:pic>
      <p:sp>
        <p:nvSpPr>
          <p:cNvPr id="3" name="Text 0"/>
          <p:cNvSpPr/>
          <p:nvPr/>
        </p:nvSpPr>
        <p:spPr>
          <a:xfrm>
            <a:off x="717113" y="3125153"/>
            <a:ext cx="13196173" cy="1920954"/>
          </a:xfrm>
          <a:prstGeom prst="rect">
            <a:avLst/>
          </a:prstGeom>
          <a:noFill/>
          <a:ln/>
        </p:spPr>
        <p:txBody>
          <a:bodyPr wrap="square" lIns="0" tIns="0" rIns="0" bIns="0" rtlCol="0" anchor="t"/>
          <a:lstStyle/>
          <a:p>
            <a:pPr marL="0" indent="0" algn="ctr">
              <a:lnSpc>
                <a:spcPts val="5000"/>
              </a:lnSpc>
              <a:buNone/>
            </a:pPr>
            <a:r>
              <a:rPr lang="en-US" sz="4000" b="1" dirty="0">
                <a:latin typeface="Arial Narrow" panose="020B0606020202030204" pitchFamily="34" charset="0"/>
                <a:ea typeface="Libre Baskerville" pitchFamily="34" charset="-122"/>
                <a:cs typeface="Libre Baskerville" pitchFamily="34" charset="-120"/>
              </a:rPr>
              <a:t>Kimyo darslarida PISA topshiriqlari: nafaqat bilimlarni baholash, balki yechim topish ko‘nikmalarini rivojlantirish</a:t>
            </a:r>
            <a:endParaRPr lang="en-US" sz="4000" b="1" dirty="0">
              <a:latin typeface="Arial Narrow" panose="020B0606020202030204" pitchFamily="34" charset="0"/>
            </a:endParaRPr>
          </a:p>
        </p:txBody>
      </p:sp>
      <p:sp>
        <p:nvSpPr>
          <p:cNvPr id="4" name="Shape 1"/>
          <p:cNvSpPr/>
          <p:nvPr/>
        </p:nvSpPr>
        <p:spPr>
          <a:xfrm>
            <a:off x="717113" y="4796492"/>
            <a:ext cx="358497" cy="358497"/>
          </a:xfrm>
          <a:prstGeom prst="roundRect">
            <a:avLst>
              <a:gd name="adj" fmla="val 24007"/>
            </a:avLst>
          </a:prstGeom>
          <a:solidFill>
            <a:srgbClr val="F7EDD4"/>
          </a:solidFill>
          <a:ln w="7620">
            <a:solidFill>
              <a:srgbClr val="DDD3BA"/>
            </a:solidFill>
            <a:prstDash val="solid"/>
          </a:ln>
        </p:spPr>
      </p:sp>
      <p:sp>
        <p:nvSpPr>
          <p:cNvPr id="5" name="Text 2"/>
          <p:cNvSpPr/>
          <p:nvPr/>
        </p:nvSpPr>
        <p:spPr>
          <a:xfrm>
            <a:off x="1280517" y="4834949"/>
            <a:ext cx="2561273" cy="320040"/>
          </a:xfrm>
          <a:prstGeom prst="rect">
            <a:avLst/>
          </a:prstGeom>
          <a:noFill/>
          <a:ln/>
        </p:spPr>
        <p:txBody>
          <a:bodyPr wrap="none" lIns="0" tIns="0" rIns="0" bIns="0" rtlCol="0" anchor="t"/>
          <a:lstStyle/>
          <a:p>
            <a:pPr marL="0" indent="0">
              <a:lnSpc>
                <a:spcPts val="2500"/>
              </a:lnSpc>
              <a:buNone/>
            </a:pPr>
            <a:r>
              <a:rPr lang="en-US" sz="2800" b="1" dirty="0">
                <a:latin typeface="Arial Narrow" panose="020B0606020202030204" pitchFamily="34" charset="0"/>
                <a:ea typeface="Libre Baskerville" pitchFamily="34" charset="-122"/>
                <a:cs typeface="Libre Baskerville" pitchFamily="34" charset="-120"/>
              </a:rPr>
              <a:t>Yechim topish</a:t>
            </a:r>
            <a:endParaRPr lang="en-US" sz="2800" b="1" dirty="0">
              <a:latin typeface="Arial Narrow" panose="020B0606020202030204" pitchFamily="34" charset="0"/>
            </a:endParaRPr>
          </a:p>
        </p:txBody>
      </p:sp>
      <p:sp>
        <p:nvSpPr>
          <p:cNvPr id="6" name="Text 3"/>
          <p:cNvSpPr/>
          <p:nvPr/>
        </p:nvSpPr>
        <p:spPr>
          <a:xfrm>
            <a:off x="717113" y="5286851"/>
            <a:ext cx="3698677" cy="1311116"/>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DM Sans" pitchFamily="34" charset="-122"/>
                <a:cs typeface="DM Sans" pitchFamily="34" charset="-120"/>
              </a:rPr>
              <a:t>PISA topshiriqlari o‘quvchilarni muammolarni hal qilishga, ma’lumotlarni tahlil qilishga va xulosalar chiqarishga o‘rgatadi.</a:t>
            </a:r>
            <a:endParaRPr lang="en-US" sz="2400" dirty="0">
              <a:latin typeface="Arial Narrow" panose="020B0606020202030204" pitchFamily="34" charset="0"/>
            </a:endParaRPr>
          </a:p>
        </p:txBody>
      </p:sp>
      <p:sp>
        <p:nvSpPr>
          <p:cNvPr id="7" name="Shape 4"/>
          <p:cNvSpPr/>
          <p:nvPr/>
        </p:nvSpPr>
        <p:spPr>
          <a:xfrm>
            <a:off x="5004851" y="4834949"/>
            <a:ext cx="358497" cy="358497"/>
          </a:xfrm>
          <a:prstGeom prst="roundRect">
            <a:avLst>
              <a:gd name="adj" fmla="val 24007"/>
            </a:avLst>
          </a:prstGeom>
          <a:solidFill>
            <a:srgbClr val="F7EDD4"/>
          </a:solidFill>
          <a:ln w="7620">
            <a:solidFill>
              <a:srgbClr val="DDD3BA"/>
            </a:solidFill>
            <a:prstDash val="solid"/>
          </a:ln>
        </p:spPr>
      </p:sp>
      <p:sp>
        <p:nvSpPr>
          <p:cNvPr id="8" name="Text 5"/>
          <p:cNvSpPr/>
          <p:nvPr/>
        </p:nvSpPr>
        <p:spPr>
          <a:xfrm>
            <a:off x="5555485" y="4886087"/>
            <a:ext cx="2561273" cy="320040"/>
          </a:xfrm>
          <a:prstGeom prst="rect">
            <a:avLst/>
          </a:prstGeom>
          <a:noFill/>
          <a:ln/>
        </p:spPr>
        <p:txBody>
          <a:bodyPr wrap="none" lIns="0" tIns="0" rIns="0" bIns="0" rtlCol="0" anchor="t"/>
          <a:lstStyle/>
          <a:p>
            <a:pPr>
              <a:lnSpc>
                <a:spcPts val="2500"/>
              </a:lnSpc>
            </a:pPr>
            <a:r>
              <a:rPr lang="en-US" sz="2800" b="1" dirty="0">
                <a:latin typeface="Arial Narrow" panose="020B0606020202030204" pitchFamily="34" charset="0"/>
                <a:ea typeface="Libre Baskerville" pitchFamily="34" charset="-122"/>
              </a:rPr>
              <a:t>Tanqidiy fikrlash</a:t>
            </a:r>
          </a:p>
        </p:txBody>
      </p:sp>
      <p:sp>
        <p:nvSpPr>
          <p:cNvPr id="9" name="Text 6"/>
          <p:cNvSpPr/>
          <p:nvPr/>
        </p:nvSpPr>
        <p:spPr>
          <a:xfrm>
            <a:off x="5004851" y="5328166"/>
            <a:ext cx="3698677" cy="1638895"/>
          </a:xfrm>
          <a:prstGeom prst="rect">
            <a:avLst/>
          </a:prstGeom>
          <a:noFill/>
          <a:ln/>
        </p:spPr>
        <p:txBody>
          <a:bodyPr wrap="square" lIns="0" tIns="0" rIns="0" bIns="0" rtlCol="0" anchor="t"/>
          <a:lstStyle/>
          <a:p>
            <a:pPr algn="just">
              <a:lnSpc>
                <a:spcPts val="2550"/>
              </a:lnSpc>
            </a:pPr>
            <a:r>
              <a:rPr lang="en-US" sz="2400" dirty="0">
                <a:latin typeface="Arial Narrow" panose="020B0606020202030204" pitchFamily="34" charset="0"/>
                <a:ea typeface="DM Sans" pitchFamily="34" charset="-122"/>
              </a:rPr>
              <a:t>PISA topshiriqlari orqali o‘quvchilarning tanqidiy fikrlash qobiliyatini rivojlantirish, ma’lumotlarni tanqidiy tahlil qilish va ularni amaliy hayotda qo‘llashga o‘rgatadi.</a:t>
            </a:r>
          </a:p>
        </p:txBody>
      </p:sp>
      <p:sp>
        <p:nvSpPr>
          <p:cNvPr id="10" name="Shape 7"/>
          <p:cNvSpPr/>
          <p:nvPr/>
        </p:nvSpPr>
        <p:spPr>
          <a:xfrm>
            <a:off x="9459068" y="4847630"/>
            <a:ext cx="358497" cy="358497"/>
          </a:xfrm>
          <a:prstGeom prst="roundRect">
            <a:avLst>
              <a:gd name="adj" fmla="val 24007"/>
            </a:avLst>
          </a:prstGeom>
          <a:solidFill>
            <a:srgbClr val="F7EDD4"/>
          </a:solidFill>
          <a:ln w="7620">
            <a:solidFill>
              <a:srgbClr val="DDD3BA"/>
            </a:solidFill>
            <a:prstDash val="solid"/>
          </a:ln>
        </p:spPr>
      </p:sp>
      <p:sp>
        <p:nvSpPr>
          <p:cNvPr id="11" name="Text 8"/>
          <p:cNvSpPr/>
          <p:nvPr/>
        </p:nvSpPr>
        <p:spPr>
          <a:xfrm>
            <a:off x="10033869" y="4896785"/>
            <a:ext cx="2564130" cy="320040"/>
          </a:xfrm>
          <a:prstGeom prst="rect">
            <a:avLst/>
          </a:prstGeom>
          <a:noFill/>
          <a:ln/>
        </p:spPr>
        <p:txBody>
          <a:bodyPr wrap="none" lIns="0" tIns="0" rIns="0" bIns="0" rtlCol="0" anchor="t"/>
          <a:lstStyle/>
          <a:p>
            <a:pPr indent="0">
              <a:lnSpc>
                <a:spcPts val="2500"/>
              </a:lnSpc>
              <a:buNone/>
            </a:pPr>
            <a:r>
              <a:rPr lang="en-US" sz="2800" b="1" dirty="0">
                <a:latin typeface="Arial Narrow" panose="020B0606020202030204" pitchFamily="34" charset="0"/>
                <a:ea typeface="Libre Baskerville" pitchFamily="34" charset="-122"/>
              </a:rPr>
              <a:t>Amaliy ko‘nikmalar</a:t>
            </a:r>
          </a:p>
        </p:txBody>
      </p:sp>
      <p:sp>
        <p:nvSpPr>
          <p:cNvPr id="12" name="Text 9"/>
          <p:cNvSpPr/>
          <p:nvPr/>
        </p:nvSpPr>
        <p:spPr>
          <a:xfrm>
            <a:off x="9638316" y="5328166"/>
            <a:ext cx="3698677" cy="1311116"/>
          </a:xfrm>
          <a:prstGeom prst="rect">
            <a:avLst/>
          </a:prstGeom>
          <a:noFill/>
          <a:ln/>
        </p:spPr>
        <p:txBody>
          <a:bodyPr wrap="square" lIns="0" tIns="0" rIns="0" bIns="0" rtlCol="0" anchor="t"/>
          <a:lstStyle/>
          <a:p>
            <a:pPr indent="0" algn="just">
              <a:lnSpc>
                <a:spcPts val="2550"/>
              </a:lnSpc>
              <a:buNone/>
            </a:pPr>
            <a:r>
              <a:rPr lang="en-US" sz="2400" dirty="0">
                <a:latin typeface="Arial Narrow" panose="020B0606020202030204" pitchFamily="34" charset="0"/>
                <a:ea typeface="DM Sans" pitchFamily="34" charset="-122"/>
              </a:rPr>
              <a:t>PISA topshiriqlari orqali o‘quvchilarning amaliy ko‘nikmalarini rivojlantirish, ma’lumotlarni tahlil qilish va ularni amaliy hayotda qo‘llashga o‘rgatadi.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50319" y="584716"/>
            <a:ext cx="7843361" cy="1742003"/>
          </a:xfrm>
          <a:prstGeom prst="rect">
            <a:avLst/>
          </a:prstGeom>
          <a:noFill/>
          <a:ln/>
        </p:spPr>
        <p:txBody>
          <a:bodyPr wrap="square" lIns="0" tIns="0" rIns="0" bIns="0" rtlCol="0" anchor="t"/>
          <a:lstStyle/>
          <a:p>
            <a:pPr marL="0" indent="0" algn="ctr">
              <a:buNone/>
            </a:pPr>
            <a:r>
              <a:rPr lang="en-US" sz="3650" dirty="0">
                <a:latin typeface="Arial Narrow" panose="020B0606020202030204" pitchFamily="34" charset="0"/>
                <a:ea typeface="Libre Baskerville" pitchFamily="34" charset="-122"/>
                <a:cs typeface="Libre Baskerville" pitchFamily="34" charset="-120"/>
              </a:rPr>
              <a:t>TIMSS topshiriqlari orqali amaliy ko‘nikmalarni baholash va rivojlantirish</a:t>
            </a:r>
            <a:endParaRPr lang="en-US" sz="3650"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650319" y="2605326"/>
            <a:ext cx="464463" cy="464463"/>
          </a:xfrm>
          <a:prstGeom prst="rect">
            <a:avLst/>
          </a:prstGeom>
        </p:spPr>
      </p:pic>
      <p:sp>
        <p:nvSpPr>
          <p:cNvPr id="5" name="Text 1"/>
          <p:cNvSpPr/>
          <p:nvPr/>
        </p:nvSpPr>
        <p:spPr>
          <a:xfrm>
            <a:off x="650319" y="3255526"/>
            <a:ext cx="2345888" cy="290274"/>
          </a:xfrm>
          <a:prstGeom prst="rect">
            <a:avLst/>
          </a:prstGeom>
          <a:noFill/>
          <a:ln/>
        </p:spPr>
        <p:txBody>
          <a:bodyPr wrap="none" lIns="0" tIns="0" rIns="0" bIns="0" rtlCol="0" anchor="t"/>
          <a:lstStyle/>
          <a:p>
            <a:pPr marL="0" indent="0" algn="l">
              <a:lnSpc>
                <a:spcPts val="2250"/>
              </a:lnSpc>
              <a:buNone/>
            </a:pPr>
            <a:r>
              <a:rPr lang="en-US" sz="2400" b="1" dirty="0">
                <a:latin typeface="Arial Narrow" panose="020B0606020202030204" pitchFamily="34" charset="0"/>
                <a:ea typeface="Libre Baskerville" pitchFamily="34" charset="-122"/>
                <a:cs typeface="Libre Baskerville" pitchFamily="34" charset="-120"/>
              </a:rPr>
              <a:t>Laboratoriya ishlari</a:t>
            </a:r>
            <a:endParaRPr lang="en-US" sz="2400" b="1" dirty="0">
              <a:latin typeface="Arial Narrow" panose="020B0606020202030204" pitchFamily="34" charset="0"/>
            </a:endParaRPr>
          </a:p>
        </p:txBody>
      </p:sp>
      <p:sp>
        <p:nvSpPr>
          <p:cNvPr id="6" name="Text 2"/>
          <p:cNvSpPr/>
          <p:nvPr/>
        </p:nvSpPr>
        <p:spPr>
          <a:xfrm>
            <a:off x="650318" y="3657243"/>
            <a:ext cx="3876525" cy="891897"/>
          </a:xfrm>
          <a:prstGeom prst="rect">
            <a:avLst/>
          </a:prstGeom>
          <a:noFill/>
          <a:ln/>
        </p:spPr>
        <p:txBody>
          <a:bodyPr wrap="square" lIns="0" tIns="0" rIns="0" bIns="0" rtlCol="0" anchor="t"/>
          <a:lstStyle/>
          <a:p>
            <a:pPr marL="0" indent="0" algn="l">
              <a:buNone/>
            </a:pPr>
            <a:r>
              <a:rPr lang="en-US" sz="2400" dirty="0">
                <a:latin typeface="Arial Narrow" panose="020B0606020202030204" pitchFamily="34" charset="0"/>
                <a:ea typeface="DM Sans" pitchFamily="34" charset="-122"/>
                <a:cs typeface="DM Sans" pitchFamily="34" charset="-120"/>
              </a:rPr>
              <a:t>TIMSS topshiriqlari o‘quvchilarning laboratoriya ishlarini bajarish qobiliyatini baholashga imkon beradi.</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4711303" y="2605326"/>
            <a:ext cx="464463" cy="464463"/>
          </a:xfrm>
          <a:prstGeom prst="rect">
            <a:avLst/>
          </a:prstGeom>
        </p:spPr>
      </p:pic>
      <p:sp>
        <p:nvSpPr>
          <p:cNvPr id="8" name="Text 3"/>
          <p:cNvSpPr/>
          <p:nvPr/>
        </p:nvSpPr>
        <p:spPr>
          <a:xfrm>
            <a:off x="4711303" y="3255526"/>
            <a:ext cx="3090505" cy="290274"/>
          </a:xfrm>
          <a:prstGeom prst="rect">
            <a:avLst/>
          </a:prstGeom>
          <a:noFill/>
          <a:ln/>
        </p:spPr>
        <p:txBody>
          <a:bodyPr wrap="none" lIns="0" tIns="0" rIns="0" bIns="0" rtlCol="0" anchor="t"/>
          <a:lstStyle/>
          <a:p>
            <a:pPr>
              <a:lnSpc>
                <a:spcPts val="2250"/>
              </a:lnSpc>
            </a:pPr>
            <a:r>
              <a:rPr lang="en-US" sz="2400" b="1" dirty="0">
                <a:latin typeface="Arial Narrow" panose="020B0606020202030204" pitchFamily="34" charset="0"/>
                <a:ea typeface="Libre Baskerville" pitchFamily="34" charset="-122"/>
              </a:rPr>
              <a:t>Ma’lumotlarni tahlil qilish</a:t>
            </a:r>
          </a:p>
        </p:txBody>
      </p:sp>
      <p:sp>
        <p:nvSpPr>
          <p:cNvPr id="9" name="Text 4"/>
          <p:cNvSpPr/>
          <p:nvPr/>
        </p:nvSpPr>
        <p:spPr>
          <a:xfrm>
            <a:off x="4711302" y="3657243"/>
            <a:ext cx="4150475" cy="1189196"/>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DM Sans" pitchFamily="34" charset="-122"/>
              </a:rPr>
              <a:t>TIMSS topshiriqlari o‘quvchilarning ma’lumotlarni tahlil qilish, jadval va grafiklarni tushunish qobiliyatini baholashga yordam beradi.</a:t>
            </a:r>
          </a:p>
        </p:txBody>
      </p:sp>
      <p:pic>
        <p:nvPicPr>
          <p:cNvPr id="10" name="Image 3" descr="preencoded.png"/>
          <p:cNvPicPr>
            <a:picLocks noChangeAspect="1"/>
          </p:cNvPicPr>
          <p:nvPr/>
        </p:nvPicPr>
        <p:blipFill>
          <a:blip r:embed="rId6"/>
          <a:stretch>
            <a:fillRect/>
          </a:stretch>
        </p:blipFill>
        <p:spPr>
          <a:xfrm>
            <a:off x="650319" y="5403771"/>
            <a:ext cx="464463" cy="464463"/>
          </a:xfrm>
          <a:prstGeom prst="rect">
            <a:avLst/>
          </a:prstGeom>
        </p:spPr>
      </p:pic>
      <p:sp>
        <p:nvSpPr>
          <p:cNvPr id="11" name="Text 5"/>
          <p:cNvSpPr/>
          <p:nvPr/>
        </p:nvSpPr>
        <p:spPr>
          <a:xfrm>
            <a:off x="650319" y="6053971"/>
            <a:ext cx="2322552" cy="290274"/>
          </a:xfrm>
          <a:prstGeom prst="rect">
            <a:avLst/>
          </a:prstGeom>
          <a:noFill/>
          <a:ln/>
        </p:spPr>
        <p:txBody>
          <a:bodyPr wrap="none" lIns="0" tIns="0" rIns="0" bIns="0" rtlCol="0" anchor="t"/>
          <a:lstStyle/>
          <a:p>
            <a:pPr indent="0">
              <a:lnSpc>
                <a:spcPts val="2250"/>
              </a:lnSpc>
              <a:buNone/>
            </a:pPr>
            <a:r>
              <a:rPr lang="en-US" sz="2400" b="1" dirty="0">
                <a:latin typeface="Arial Narrow" panose="020B0606020202030204" pitchFamily="34" charset="0"/>
                <a:ea typeface="Libre Baskerville" pitchFamily="34" charset="-122"/>
              </a:rPr>
              <a:t>Ilmiy tadqiqotlar</a:t>
            </a:r>
          </a:p>
        </p:txBody>
      </p:sp>
      <p:sp>
        <p:nvSpPr>
          <p:cNvPr id="12" name="Text 6"/>
          <p:cNvSpPr/>
          <p:nvPr/>
        </p:nvSpPr>
        <p:spPr>
          <a:xfrm>
            <a:off x="650318" y="6455688"/>
            <a:ext cx="4610303" cy="1189196"/>
          </a:xfrm>
          <a:prstGeom prst="rect">
            <a:avLst/>
          </a:prstGeom>
          <a:noFill/>
          <a:ln/>
        </p:spPr>
        <p:txBody>
          <a:bodyPr wrap="square" lIns="0" tIns="0" rIns="0" bIns="0" rtlCol="0" anchor="t"/>
          <a:lstStyle/>
          <a:p>
            <a:pPr algn="just"/>
            <a:r>
              <a:rPr lang="en-US" sz="2400" dirty="0">
                <a:latin typeface="Arial Narrow" panose="020B0606020202030204" pitchFamily="34" charset="0"/>
                <a:ea typeface="DM Sans" pitchFamily="34" charset="-122"/>
              </a:rPr>
              <a:t>TIMSS topshiriqlari o‘quvchilarning ilmiy tadqiqotlarni o‘tkazish, g</a:t>
            </a:r>
            <a:r>
              <a:rPr lang="en-US" sz="2400" dirty="0">
                <a:latin typeface="Arial Narrow" panose="020B0606020202030204" pitchFamily="34" charset="0"/>
                <a:ea typeface="DM Sans" pitchFamily="34" charset="-122"/>
                <a:cs typeface="DM Sans" pitchFamily="34" charset="-120"/>
              </a:rPr>
              <a:t>‘</a:t>
            </a:r>
            <a:r>
              <a:rPr lang="en-US" sz="2400" dirty="0">
                <a:latin typeface="Arial Narrow" panose="020B0606020202030204" pitchFamily="34" charset="0"/>
                <a:ea typeface="DM Sans" pitchFamily="34" charset="-122"/>
              </a:rPr>
              <a:t>oyalarni ishlab chiqish va natijalarni taqdim etish qobiliyatini baholashga yordam beradi.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826294" y="1092276"/>
            <a:ext cx="13042821" cy="2126337"/>
          </a:xfrm>
          <a:prstGeom prst="rect">
            <a:avLst/>
          </a:prstGeom>
          <a:noFill/>
          <a:ln/>
        </p:spPr>
        <p:txBody>
          <a:bodyPr wrap="square" lIns="0" tIns="0" rIns="0" bIns="0" rtlCol="0" anchor="t"/>
          <a:lstStyle/>
          <a:p>
            <a:pPr marL="0" indent="0" algn="ctr">
              <a:lnSpc>
                <a:spcPts val="5550"/>
              </a:lnSpc>
              <a:buNone/>
            </a:pPr>
            <a:r>
              <a:rPr lang="en-US" sz="4450" dirty="0">
                <a:latin typeface="Arial Narrow" panose="020B0606020202030204" pitchFamily="34" charset="0"/>
                <a:ea typeface="Libre Baskerville" pitchFamily="34" charset="-122"/>
                <a:cs typeface="Libre Baskerville" pitchFamily="34" charset="-120"/>
              </a:rPr>
              <a:t>Kimyo darslarida PISA va TIMSS topshiriqlari: yechimni asoslash, fikrlash qobiliyatini namoyon etish</a:t>
            </a:r>
            <a:endParaRPr lang="en-US" sz="4450" dirty="0">
              <a:latin typeface="Arial Narrow" panose="020B0606020202030204" pitchFamily="34" charset="0"/>
            </a:endParaRPr>
          </a:p>
        </p:txBody>
      </p:sp>
      <p:pic>
        <p:nvPicPr>
          <p:cNvPr id="3" name="Image 0" descr="preencoded.png"/>
          <p:cNvPicPr>
            <a:picLocks noChangeAspect="1"/>
          </p:cNvPicPr>
          <p:nvPr/>
        </p:nvPicPr>
        <p:blipFill>
          <a:blip r:embed="rId3"/>
          <a:stretch>
            <a:fillRect/>
          </a:stretch>
        </p:blipFill>
        <p:spPr>
          <a:xfrm>
            <a:off x="2978348" y="3387685"/>
            <a:ext cx="2152055" cy="1306949"/>
          </a:xfrm>
          <a:prstGeom prst="rect">
            <a:avLst/>
          </a:prstGeom>
        </p:spPr>
      </p:pic>
      <p:sp>
        <p:nvSpPr>
          <p:cNvPr id="4" name="Text 1"/>
          <p:cNvSpPr/>
          <p:nvPr/>
        </p:nvSpPr>
        <p:spPr>
          <a:xfrm>
            <a:off x="3991094" y="3976330"/>
            <a:ext cx="126444" cy="453509"/>
          </a:xfrm>
          <a:prstGeom prst="rect">
            <a:avLst/>
          </a:prstGeom>
          <a:noFill/>
          <a:ln/>
        </p:spPr>
        <p:txBody>
          <a:bodyPr wrap="none" lIns="0" tIns="0" rIns="0" bIns="0" rtlCol="0" anchor="t"/>
          <a:lstStyle/>
          <a:p>
            <a:pPr marL="0" indent="0" algn="ctr">
              <a:lnSpc>
                <a:spcPts val="3550"/>
              </a:lnSpc>
              <a:buNone/>
            </a:pPr>
            <a:r>
              <a:rPr lang="en-US" sz="2200" dirty="0">
                <a:solidFill>
                  <a:srgbClr val="454240"/>
                </a:solidFill>
                <a:latin typeface="Libre Baskerville" pitchFamily="34" charset="0"/>
                <a:ea typeface="Libre Baskerville" pitchFamily="34" charset="-122"/>
                <a:cs typeface="Libre Baskerville" pitchFamily="34" charset="-120"/>
              </a:rPr>
              <a:t>1</a:t>
            </a:r>
            <a:endParaRPr lang="en-US" sz="2200" dirty="0"/>
          </a:p>
        </p:txBody>
      </p:sp>
      <p:sp>
        <p:nvSpPr>
          <p:cNvPr id="5" name="Text 2"/>
          <p:cNvSpPr/>
          <p:nvPr/>
        </p:nvSpPr>
        <p:spPr>
          <a:xfrm>
            <a:off x="5357217" y="3614499"/>
            <a:ext cx="2835235" cy="354330"/>
          </a:xfrm>
          <a:prstGeom prst="rect">
            <a:avLst/>
          </a:prstGeom>
          <a:noFill/>
          <a:ln/>
        </p:spPr>
        <p:txBody>
          <a:bodyPr wrap="none" lIns="0" tIns="0" rIns="0" bIns="0" rtlCol="0" anchor="t"/>
          <a:lstStyle/>
          <a:p>
            <a:pPr marL="0" indent="0" algn="l">
              <a:lnSpc>
                <a:spcPts val="2750"/>
              </a:lnSpc>
              <a:buNone/>
            </a:pPr>
            <a:r>
              <a:rPr lang="en-US" sz="3200" b="1" dirty="0">
                <a:latin typeface="Arial Narrow" panose="020B0606020202030204" pitchFamily="34" charset="0"/>
                <a:ea typeface="Libre Baskerville" pitchFamily="34" charset="-122"/>
                <a:cs typeface="Libre Baskerville" pitchFamily="34" charset="-120"/>
              </a:rPr>
              <a:t>Muammo</a:t>
            </a:r>
            <a:endParaRPr lang="en-US" sz="3200" b="1" dirty="0">
              <a:latin typeface="Arial Narrow" panose="020B0606020202030204" pitchFamily="34" charset="0"/>
            </a:endParaRPr>
          </a:p>
        </p:txBody>
      </p:sp>
      <p:sp>
        <p:nvSpPr>
          <p:cNvPr id="6" name="Text 3"/>
          <p:cNvSpPr/>
          <p:nvPr/>
        </p:nvSpPr>
        <p:spPr>
          <a:xfrm>
            <a:off x="5357217" y="4104918"/>
            <a:ext cx="3474601" cy="362903"/>
          </a:xfrm>
          <a:prstGeom prst="rect">
            <a:avLst/>
          </a:prstGeom>
          <a:noFill/>
          <a:ln/>
        </p:spPr>
        <p:txBody>
          <a:bodyPr wrap="none" lIns="0" tIns="0" rIns="0" bIns="0" rtlCol="0" anchor="t"/>
          <a:lstStyle/>
          <a:p>
            <a:pPr>
              <a:lnSpc>
                <a:spcPts val="2850"/>
              </a:lnSpc>
            </a:pPr>
            <a:r>
              <a:rPr lang="en-US" sz="3600" dirty="0">
                <a:solidFill>
                  <a:srgbClr val="454240"/>
                </a:solidFill>
                <a:latin typeface="Arial Narrow" panose="020B0606020202030204" pitchFamily="34" charset="0"/>
                <a:ea typeface="DM Sans" pitchFamily="34" charset="-122"/>
              </a:rPr>
              <a:t>Muammoni aniqlash va tushunish</a:t>
            </a:r>
          </a:p>
        </p:txBody>
      </p:sp>
      <p:sp>
        <p:nvSpPr>
          <p:cNvPr id="7" name="Shape 4"/>
          <p:cNvSpPr/>
          <p:nvPr/>
        </p:nvSpPr>
        <p:spPr>
          <a:xfrm>
            <a:off x="5187077" y="4707731"/>
            <a:ext cx="8592860" cy="15240"/>
          </a:xfrm>
          <a:prstGeom prst="roundRect">
            <a:avLst>
              <a:gd name="adj" fmla="val 625116"/>
            </a:avLst>
          </a:prstGeom>
          <a:solidFill>
            <a:srgbClr val="DDD3BA"/>
          </a:solidFill>
          <a:ln/>
        </p:spPr>
      </p:sp>
      <p:pic>
        <p:nvPicPr>
          <p:cNvPr id="8" name="Image 1" descr="preencoded.png"/>
          <p:cNvPicPr>
            <a:picLocks noChangeAspect="1"/>
          </p:cNvPicPr>
          <p:nvPr/>
        </p:nvPicPr>
        <p:blipFill>
          <a:blip r:embed="rId4"/>
          <a:stretch>
            <a:fillRect/>
          </a:stretch>
        </p:blipFill>
        <p:spPr>
          <a:xfrm>
            <a:off x="1902381" y="4751308"/>
            <a:ext cx="4304109" cy="1306949"/>
          </a:xfrm>
          <a:prstGeom prst="rect">
            <a:avLst/>
          </a:prstGeom>
        </p:spPr>
      </p:pic>
      <p:sp>
        <p:nvSpPr>
          <p:cNvPr id="9" name="Text 5"/>
          <p:cNvSpPr/>
          <p:nvPr/>
        </p:nvSpPr>
        <p:spPr>
          <a:xfrm>
            <a:off x="3967043" y="5178028"/>
            <a:ext cx="174665" cy="453509"/>
          </a:xfrm>
          <a:prstGeom prst="rect">
            <a:avLst/>
          </a:prstGeom>
          <a:noFill/>
          <a:ln/>
        </p:spPr>
        <p:txBody>
          <a:bodyPr wrap="none" lIns="0" tIns="0" rIns="0" bIns="0" rtlCol="0" anchor="t"/>
          <a:lstStyle/>
          <a:p>
            <a:pPr marL="0" indent="0" algn="ctr">
              <a:lnSpc>
                <a:spcPts val="3550"/>
              </a:lnSpc>
              <a:buNone/>
            </a:pPr>
            <a:r>
              <a:rPr lang="en-US" sz="2200" dirty="0">
                <a:solidFill>
                  <a:srgbClr val="454240"/>
                </a:solidFill>
                <a:latin typeface="Libre Baskerville" pitchFamily="34" charset="0"/>
                <a:ea typeface="Libre Baskerville" pitchFamily="34" charset="-122"/>
                <a:cs typeface="Libre Baskerville" pitchFamily="34" charset="-120"/>
              </a:rPr>
              <a:t>2</a:t>
            </a:r>
            <a:endParaRPr lang="en-US" sz="2200" dirty="0"/>
          </a:p>
        </p:txBody>
      </p:sp>
      <p:sp>
        <p:nvSpPr>
          <p:cNvPr id="10" name="Text 6"/>
          <p:cNvSpPr/>
          <p:nvPr/>
        </p:nvSpPr>
        <p:spPr>
          <a:xfrm>
            <a:off x="6206370" y="4922878"/>
            <a:ext cx="2835235" cy="354330"/>
          </a:xfrm>
          <a:prstGeom prst="rect">
            <a:avLst/>
          </a:prstGeom>
          <a:noFill/>
          <a:ln/>
        </p:spPr>
        <p:txBody>
          <a:bodyPr wrap="none" lIns="0" tIns="0" rIns="0" bIns="0" rtlCol="0" anchor="t"/>
          <a:lstStyle/>
          <a:p>
            <a:pPr>
              <a:lnSpc>
                <a:spcPts val="2750"/>
              </a:lnSpc>
            </a:pPr>
            <a:r>
              <a:rPr lang="en-US" sz="3200" b="1" dirty="0">
                <a:latin typeface="Arial Narrow" panose="020B0606020202030204" pitchFamily="34" charset="0"/>
                <a:ea typeface="Libre Baskerville" pitchFamily="34" charset="-122"/>
              </a:rPr>
              <a:t>Yechim</a:t>
            </a:r>
          </a:p>
        </p:txBody>
      </p:sp>
      <p:sp>
        <p:nvSpPr>
          <p:cNvPr id="11" name="Text 7"/>
          <p:cNvSpPr/>
          <p:nvPr/>
        </p:nvSpPr>
        <p:spPr>
          <a:xfrm>
            <a:off x="6433304" y="5468541"/>
            <a:ext cx="3692962" cy="362903"/>
          </a:xfrm>
          <a:prstGeom prst="rect">
            <a:avLst/>
          </a:prstGeom>
          <a:noFill/>
          <a:ln/>
        </p:spPr>
        <p:txBody>
          <a:bodyPr wrap="none" lIns="0" tIns="0" rIns="0" bIns="0" rtlCol="0" anchor="t"/>
          <a:lstStyle/>
          <a:p>
            <a:pPr indent="0">
              <a:lnSpc>
                <a:spcPts val="2850"/>
              </a:lnSpc>
              <a:buNone/>
            </a:pPr>
            <a:r>
              <a:rPr lang="en-US" sz="3600" dirty="0">
                <a:solidFill>
                  <a:srgbClr val="454240"/>
                </a:solidFill>
                <a:latin typeface="Arial Narrow" panose="020B0606020202030204" pitchFamily="34" charset="0"/>
                <a:ea typeface="DM Sans" pitchFamily="34" charset="-122"/>
              </a:rPr>
              <a:t>Yechimni ishlab chiqish va asoslash</a:t>
            </a:r>
          </a:p>
        </p:txBody>
      </p:sp>
      <p:sp>
        <p:nvSpPr>
          <p:cNvPr id="12" name="Shape 8"/>
          <p:cNvSpPr/>
          <p:nvPr/>
        </p:nvSpPr>
        <p:spPr>
          <a:xfrm>
            <a:off x="6263164" y="6071354"/>
            <a:ext cx="7516773" cy="15240"/>
          </a:xfrm>
          <a:prstGeom prst="roundRect">
            <a:avLst>
              <a:gd name="adj" fmla="val 625116"/>
            </a:avLst>
          </a:prstGeom>
          <a:solidFill>
            <a:srgbClr val="DDD3BA"/>
          </a:solidFill>
          <a:ln/>
        </p:spPr>
      </p:sp>
      <p:pic>
        <p:nvPicPr>
          <p:cNvPr id="13" name="Image 2" descr="preencoded.png"/>
          <p:cNvPicPr>
            <a:picLocks noChangeAspect="1"/>
          </p:cNvPicPr>
          <p:nvPr/>
        </p:nvPicPr>
        <p:blipFill>
          <a:blip r:embed="rId5"/>
          <a:stretch>
            <a:fillRect/>
          </a:stretch>
        </p:blipFill>
        <p:spPr>
          <a:xfrm>
            <a:off x="826294" y="6114931"/>
            <a:ext cx="6456164" cy="1306949"/>
          </a:xfrm>
          <a:prstGeom prst="rect">
            <a:avLst/>
          </a:prstGeom>
        </p:spPr>
      </p:pic>
      <p:sp>
        <p:nvSpPr>
          <p:cNvPr id="14" name="Text 9"/>
          <p:cNvSpPr/>
          <p:nvPr/>
        </p:nvSpPr>
        <p:spPr>
          <a:xfrm>
            <a:off x="3966924" y="6541651"/>
            <a:ext cx="174665" cy="453509"/>
          </a:xfrm>
          <a:prstGeom prst="rect">
            <a:avLst/>
          </a:prstGeom>
          <a:noFill/>
          <a:ln/>
        </p:spPr>
        <p:txBody>
          <a:bodyPr wrap="none" lIns="0" tIns="0" rIns="0" bIns="0" rtlCol="0" anchor="t"/>
          <a:lstStyle/>
          <a:p>
            <a:pPr marL="0" indent="0" algn="ctr">
              <a:lnSpc>
                <a:spcPts val="3550"/>
              </a:lnSpc>
              <a:buNone/>
            </a:pPr>
            <a:r>
              <a:rPr lang="en-US" sz="2200" dirty="0">
                <a:solidFill>
                  <a:srgbClr val="454240"/>
                </a:solidFill>
                <a:latin typeface="Libre Baskerville" pitchFamily="34" charset="0"/>
                <a:ea typeface="Libre Baskerville" pitchFamily="34" charset="-122"/>
                <a:cs typeface="Libre Baskerville" pitchFamily="34" charset="-120"/>
              </a:rPr>
              <a:t>3</a:t>
            </a:r>
            <a:endParaRPr lang="en-US" sz="2200" dirty="0"/>
          </a:p>
        </p:txBody>
      </p:sp>
      <p:sp>
        <p:nvSpPr>
          <p:cNvPr id="15" name="Text 10"/>
          <p:cNvSpPr/>
          <p:nvPr/>
        </p:nvSpPr>
        <p:spPr>
          <a:xfrm>
            <a:off x="7509272" y="6341745"/>
            <a:ext cx="2835235" cy="354330"/>
          </a:xfrm>
          <a:prstGeom prst="rect">
            <a:avLst/>
          </a:prstGeom>
          <a:noFill/>
          <a:ln/>
        </p:spPr>
        <p:txBody>
          <a:bodyPr wrap="none" lIns="0" tIns="0" rIns="0" bIns="0" rtlCol="0" anchor="t"/>
          <a:lstStyle/>
          <a:p>
            <a:pPr indent="0">
              <a:lnSpc>
                <a:spcPts val="2750"/>
              </a:lnSpc>
              <a:buNone/>
            </a:pPr>
            <a:r>
              <a:rPr lang="en-US" sz="3200" b="1" dirty="0">
                <a:latin typeface="Arial Narrow" panose="020B0606020202030204" pitchFamily="34" charset="0"/>
                <a:ea typeface="Libre Baskerville" pitchFamily="34" charset="-122"/>
              </a:rPr>
              <a:t>Baholash</a:t>
            </a:r>
          </a:p>
        </p:txBody>
      </p:sp>
      <p:sp>
        <p:nvSpPr>
          <p:cNvPr id="16" name="Text 11"/>
          <p:cNvSpPr/>
          <p:nvPr/>
        </p:nvSpPr>
        <p:spPr>
          <a:xfrm>
            <a:off x="7509272" y="6832163"/>
            <a:ext cx="3867507" cy="362903"/>
          </a:xfrm>
          <a:prstGeom prst="rect">
            <a:avLst/>
          </a:prstGeom>
          <a:noFill/>
          <a:ln/>
        </p:spPr>
        <p:txBody>
          <a:bodyPr wrap="none" lIns="0" tIns="0" rIns="0" bIns="0" rtlCol="0" anchor="t"/>
          <a:lstStyle/>
          <a:p>
            <a:pPr marL="0" indent="0" algn="l">
              <a:lnSpc>
                <a:spcPts val="2850"/>
              </a:lnSpc>
              <a:buNone/>
            </a:pPr>
            <a:r>
              <a:rPr lang="en-US" sz="3600" dirty="0">
                <a:solidFill>
                  <a:srgbClr val="454240"/>
                </a:solidFill>
                <a:latin typeface="Arial Narrow" panose="020B0606020202030204" pitchFamily="34" charset="0"/>
                <a:ea typeface="DM Sans" pitchFamily="34" charset="-122"/>
                <a:cs typeface="DM Sans" pitchFamily="34" charset="-120"/>
              </a:rPr>
              <a:t>Yechimning samaradorligini baholash</a:t>
            </a:r>
            <a:endParaRPr lang="en-US" sz="3600" dirty="0">
              <a:latin typeface="Arial Narrow" panose="020B0606020202030204" pitchFamily="34" charset="0"/>
            </a:endParaRPr>
          </a:p>
        </p:txBody>
      </p:sp>
      <p:pic>
        <p:nvPicPr>
          <p:cNvPr id="17" name="Graphic 2">
            <a:extLst>
              <a:ext uri="{FF2B5EF4-FFF2-40B4-BE49-F238E27FC236}">
                <a16:creationId xmlns:a16="http://schemas.microsoft.com/office/drawing/2014/main" id="{CC553287-DD5F-4BE2-84E5-3E5A8DE0E30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5315"/>
            <a:ext cx="14630400" cy="1103087"/>
          </a:xfrm>
          <a:prstGeom prst="rect">
            <a:avLst/>
          </a:prstGeom>
        </p:spPr>
      </p:pic>
      <p:pic>
        <p:nvPicPr>
          <p:cNvPr id="18" name="Рисунок 17">
            <a:extLst>
              <a:ext uri="{FF2B5EF4-FFF2-40B4-BE49-F238E27FC236}">
                <a16:creationId xmlns:a16="http://schemas.microsoft.com/office/drawing/2014/main" id="{4BB676E4-850E-4944-AE57-B450A1B4BA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9" name="Рисунок 18">
            <a:extLst>
              <a:ext uri="{FF2B5EF4-FFF2-40B4-BE49-F238E27FC236}">
                <a16:creationId xmlns:a16="http://schemas.microsoft.com/office/drawing/2014/main" id="{860E8255-05A5-4D1D-A1ED-8050474B18C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68298" y="785455"/>
            <a:ext cx="7807404" cy="1789867"/>
          </a:xfrm>
          <a:prstGeom prst="rect">
            <a:avLst/>
          </a:prstGeom>
          <a:noFill/>
          <a:ln/>
        </p:spPr>
        <p:txBody>
          <a:bodyPr wrap="square" lIns="0" tIns="0" rIns="0" bIns="0" rtlCol="0" anchor="t"/>
          <a:lstStyle/>
          <a:p>
            <a:pPr marL="0" indent="0" algn="ctr">
              <a:lnSpc>
                <a:spcPts val="4650"/>
              </a:lnSpc>
              <a:buNone/>
            </a:pPr>
            <a:r>
              <a:rPr lang="en-US" sz="3750" dirty="0">
                <a:latin typeface="Arial Narrow" panose="020B0606020202030204" pitchFamily="34" charset="0"/>
                <a:ea typeface="Libre Baskerville" pitchFamily="34" charset="-122"/>
                <a:cs typeface="Libre Baskerville" pitchFamily="34" charset="-120"/>
              </a:rPr>
              <a:t>PISA va TIMSS topshiriqlaridan foydalanishda o‘qituvchilar uchun uslubiy tavsiyalar</a:t>
            </a:r>
            <a:endParaRPr lang="en-US" sz="3750"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668298" y="2861667"/>
            <a:ext cx="954643" cy="1527453"/>
          </a:xfrm>
          <a:prstGeom prst="rect">
            <a:avLst/>
          </a:prstGeom>
        </p:spPr>
      </p:pic>
      <p:sp>
        <p:nvSpPr>
          <p:cNvPr id="5" name="Text 1"/>
          <p:cNvSpPr/>
          <p:nvPr/>
        </p:nvSpPr>
        <p:spPr>
          <a:xfrm>
            <a:off x="1909286" y="3052524"/>
            <a:ext cx="2386727" cy="298371"/>
          </a:xfrm>
          <a:prstGeom prst="rect">
            <a:avLst/>
          </a:prstGeom>
          <a:noFill/>
          <a:ln/>
        </p:spPr>
        <p:txBody>
          <a:bodyPr wrap="none" lIns="0" tIns="0" rIns="0" bIns="0" rtlCol="0" anchor="t"/>
          <a:lstStyle/>
          <a:p>
            <a:pPr marL="0" indent="0" algn="l">
              <a:lnSpc>
                <a:spcPts val="2300"/>
              </a:lnSpc>
              <a:buNone/>
            </a:pPr>
            <a:r>
              <a:rPr lang="en-US" sz="2800" b="1" dirty="0">
                <a:solidFill>
                  <a:srgbClr val="454240"/>
                </a:solidFill>
                <a:latin typeface="Arial Narrow" panose="020B0606020202030204" pitchFamily="34" charset="0"/>
                <a:ea typeface="Libre Baskerville" pitchFamily="34" charset="-122"/>
                <a:cs typeface="Libre Baskerville" pitchFamily="34" charset="-120"/>
              </a:rPr>
              <a:t>Ta’lim uslublari</a:t>
            </a:r>
            <a:endParaRPr lang="en-US" sz="2800" b="1" dirty="0">
              <a:latin typeface="Arial Narrow" panose="020B0606020202030204" pitchFamily="34" charset="0"/>
            </a:endParaRPr>
          </a:p>
        </p:txBody>
      </p:sp>
      <p:sp>
        <p:nvSpPr>
          <p:cNvPr id="6" name="Text 2"/>
          <p:cNvSpPr/>
          <p:nvPr/>
        </p:nvSpPr>
        <p:spPr>
          <a:xfrm>
            <a:off x="1909286" y="3465433"/>
            <a:ext cx="6566416" cy="611029"/>
          </a:xfrm>
          <a:prstGeom prst="rect">
            <a:avLst/>
          </a:prstGeom>
          <a:noFill/>
          <a:ln/>
        </p:spPr>
        <p:txBody>
          <a:bodyPr wrap="square" lIns="0" tIns="0" rIns="0" bIns="0" rtlCol="0" anchor="t"/>
          <a:lstStyle/>
          <a:p>
            <a:pPr marL="0" indent="0" algn="l">
              <a:buNone/>
            </a:pPr>
            <a:r>
              <a:rPr lang="en-US" sz="2000" dirty="0">
                <a:solidFill>
                  <a:srgbClr val="454240"/>
                </a:solidFill>
                <a:latin typeface="Arial Narrow" panose="020B0606020202030204" pitchFamily="34" charset="0"/>
                <a:ea typeface="DM Sans" pitchFamily="34" charset="-122"/>
                <a:cs typeface="DM Sans" pitchFamily="34" charset="-120"/>
              </a:rPr>
              <a:t>PISA va TIMSS topshiriqlarini qo‘llash uchun o‘qituvchilar yangi ta’lim uslublarini o‘rganishlari kerak.</a:t>
            </a:r>
            <a:endParaRPr lang="en-US" sz="20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668298" y="4389120"/>
            <a:ext cx="954643" cy="1527453"/>
          </a:xfrm>
          <a:prstGeom prst="rect">
            <a:avLst/>
          </a:prstGeom>
        </p:spPr>
      </p:pic>
      <p:sp>
        <p:nvSpPr>
          <p:cNvPr id="8" name="Text 3"/>
          <p:cNvSpPr/>
          <p:nvPr/>
        </p:nvSpPr>
        <p:spPr>
          <a:xfrm>
            <a:off x="1909286" y="4579977"/>
            <a:ext cx="2386727" cy="298371"/>
          </a:xfrm>
          <a:prstGeom prst="rect">
            <a:avLst/>
          </a:prstGeom>
          <a:noFill/>
          <a:ln/>
        </p:spPr>
        <p:txBody>
          <a:bodyPr wrap="none" lIns="0" tIns="0" rIns="0" bIns="0" rtlCol="0" anchor="t"/>
          <a:lstStyle/>
          <a:p>
            <a:pPr>
              <a:lnSpc>
                <a:spcPts val="2300"/>
              </a:lnSpc>
            </a:pPr>
            <a:r>
              <a:rPr lang="en-US" sz="2800" b="1" dirty="0">
                <a:solidFill>
                  <a:srgbClr val="454240"/>
                </a:solidFill>
                <a:latin typeface="Arial Narrow" panose="020B0606020202030204" pitchFamily="34" charset="0"/>
                <a:ea typeface="Libre Baskerville" pitchFamily="34" charset="-122"/>
              </a:rPr>
              <a:t>Baholash tizimlari</a:t>
            </a:r>
          </a:p>
        </p:txBody>
      </p:sp>
      <p:sp>
        <p:nvSpPr>
          <p:cNvPr id="9" name="Text 4"/>
          <p:cNvSpPr/>
          <p:nvPr/>
        </p:nvSpPr>
        <p:spPr>
          <a:xfrm>
            <a:off x="1909286" y="4992886"/>
            <a:ext cx="6566416" cy="611029"/>
          </a:xfrm>
          <a:prstGeom prst="rect">
            <a:avLst/>
          </a:prstGeom>
          <a:noFill/>
          <a:ln/>
        </p:spPr>
        <p:txBody>
          <a:bodyPr wrap="square" lIns="0" tIns="0" rIns="0" bIns="0" rtlCol="0" anchor="t"/>
          <a:lstStyle/>
          <a:p>
            <a:pPr marL="0" indent="0" algn="l">
              <a:lnSpc>
                <a:spcPts val="2400"/>
              </a:lnSpc>
              <a:buNone/>
            </a:pPr>
            <a:r>
              <a:rPr lang="en-US" sz="2000" dirty="0">
                <a:solidFill>
                  <a:srgbClr val="454240"/>
                </a:solidFill>
                <a:latin typeface="Arial Narrow" panose="020B0606020202030204" pitchFamily="34" charset="0"/>
                <a:ea typeface="DM Sans" pitchFamily="34" charset="-122"/>
              </a:rPr>
              <a:t>O‘qituvchilar baholash tizimlarini PISA va TIMSS talablariga moslashtirishlari kerak.</a:t>
            </a:r>
          </a:p>
        </p:txBody>
      </p:sp>
      <p:pic>
        <p:nvPicPr>
          <p:cNvPr id="10" name="Image 3" descr="preencoded.png"/>
          <p:cNvPicPr>
            <a:picLocks noChangeAspect="1"/>
          </p:cNvPicPr>
          <p:nvPr/>
        </p:nvPicPr>
        <p:blipFill>
          <a:blip r:embed="rId6"/>
          <a:stretch>
            <a:fillRect/>
          </a:stretch>
        </p:blipFill>
        <p:spPr>
          <a:xfrm>
            <a:off x="668298" y="5916573"/>
            <a:ext cx="954643" cy="1527453"/>
          </a:xfrm>
          <a:prstGeom prst="rect">
            <a:avLst/>
          </a:prstGeom>
        </p:spPr>
      </p:pic>
      <p:sp>
        <p:nvSpPr>
          <p:cNvPr id="11" name="Text 5"/>
          <p:cNvSpPr/>
          <p:nvPr/>
        </p:nvSpPr>
        <p:spPr>
          <a:xfrm>
            <a:off x="1909286" y="6107430"/>
            <a:ext cx="4889659" cy="298371"/>
          </a:xfrm>
          <a:prstGeom prst="rect">
            <a:avLst/>
          </a:prstGeom>
          <a:noFill/>
          <a:ln/>
        </p:spPr>
        <p:txBody>
          <a:bodyPr wrap="none" lIns="0" tIns="0" rIns="0" bIns="0" rtlCol="0" anchor="t"/>
          <a:lstStyle/>
          <a:p>
            <a:pPr indent="0">
              <a:lnSpc>
                <a:spcPts val="2300"/>
              </a:lnSpc>
              <a:buNone/>
            </a:pPr>
            <a:r>
              <a:rPr lang="en-US" sz="2800" b="1" dirty="0">
                <a:solidFill>
                  <a:srgbClr val="454240"/>
                </a:solidFill>
                <a:latin typeface="Arial Narrow" panose="020B0606020202030204" pitchFamily="34" charset="0"/>
                <a:ea typeface="Libre Baskerville" pitchFamily="34" charset="-122"/>
              </a:rPr>
              <a:t>O‘quvchilarning individual xususiyatlari</a:t>
            </a:r>
          </a:p>
        </p:txBody>
      </p:sp>
      <p:sp>
        <p:nvSpPr>
          <p:cNvPr id="12" name="Text 6"/>
          <p:cNvSpPr/>
          <p:nvPr/>
        </p:nvSpPr>
        <p:spPr>
          <a:xfrm>
            <a:off x="1909286" y="6520339"/>
            <a:ext cx="6566416" cy="611029"/>
          </a:xfrm>
          <a:prstGeom prst="rect">
            <a:avLst/>
          </a:prstGeom>
          <a:noFill/>
          <a:ln/>
        </p:spPr>
        <p:txBody>
          <a:bodyPr wrap="square" lIns="0" tIns="0" rIns="0" bIns="0" rtlCol="0" anchor="t"/>
          <a:lstStyle/>
          <a:p>
            <a:pPr marL="0" indent="0" algn="l">
              <a:buNone/>
            </a:pPr>
            <a:r>
              <a:rPr lang="en-US" sz="2000" dirty="0">
                <a:solidFill>
                  <a:srgbClr val="454240"/>
                </a:solidFill>
                <a:latin typeface="Arial Narrow" panose="020B0606020202030204" pitchFamily="34" charset="0"/>
                <a:ea typeface="DM Sans" pitchFamily="34" charset="-122"/>
              </a:rPr>
              <a:t>O‘qituvchilar PISA va TIMSS topshiriqlarini o‘quvchilarning individual xususiyatlarini hisobga olgan holda tanlashlari kerak.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870859" y="1279231"/>
            <a:ext cx="13188315" cy="1931313"/>
          </a:xfrm>
          <a:prstGeom prst="rect">
            <a:avLst/>
          </a:prstGeom>
          <a:noFill/>
          <a:ln/>
        </p:spPr>
        <p:txBody>
          <a:bodyPr wrap="square" lIns="0" tIns="0" rIns="0" bIns="0" rtlCol="0" anchor="t"/>
          <a:lstStyle/>
          <a:p>
            <a:pPr marL="0" indent="0" algn="ctr">
              <a:lnSpc>
                <a:spcPts val="5050"/>
              </a:lnSpc>
              <a:buNone/>
            </a:pPr>
            <a:r>
              <a:rPr lang="en-US" sz="4050" dirty="0">
                <a:latin typeface="Arial Narrow" panose="020B0606020202030204" pitchFamily="34" charset="0"/>
                <a:ea typeface="Libre Baskerville" pitchFamily="34" charset="-122"/>
                <a:cs typeface="Libre Baskerville" pitchFamily="34" charset="-120"/>
              </a:rPr>
              <a:t>Kimyo darslarida PISA va TIMSS topshiriqlari: o‘quvchilarning intellektual va amaliy qobiliyatlarini namoyon etish</a:t>
            </a:r>
            <a:endParaRPr lang="en-US" sz="4050" dirty="0">
              <a:latin typeface="Arial Narrow" panose="020B0606020202030204" pitchFamily="34" charset="0"/>
            </a:endParaRPr>
          </a:p>
        </p:txBody>
      </p:sp>
      <p:sp>
        <p:nvSpPr>
          <p:cNvPr id="3" name="Shape 1"/>
          <p:cNvSpPr/>
          <p:nvPr/>
        </p:nvSpPr>
        <p:spPr>
          <a:xfrm>
            <a:off x="721043" y="3238262"/>
            <a:ext cx="2198013" cy="1186934"/>
          </a:xfrm>
          <a:prstGeom prst="roundRect">
            <a:avLst>
              <a:gd name="adj" fmla="val 7291"/>
            </a:avLst>
          </a:prstGeom>
          <a:solidFill>
            <a:srgbClr val="F7EDD4"/>
          </a:solidFill>
          <a:ln w="7620">
            <a:solidFill>
              <a:srgbClr val="DDD3BA"/>
            </a:solidFill>
            <a:prstDash val="solid"/>
          </a:ln>
        </p:spPr>
      </p:sp>
      <p:sp>
        <p:nvSpPr>
          <p:cNvPr id="4" name="Text 2"/>
          <p:cNvSpPr/>
          <p:nvPr/>
        </p:nvSpPr>
        <p:spPr>
          <a:xfrm>
            <a:off x="934641" y="3625691"/>
            <a:ext cx="114895" cy="411956"/>
          </a:xfrm>
          <a:prstGeom prst="rect">
            <a:avLst/>
          </a:prstGeom>
          <a:noFill/>
          <a:ln/>
        </p:spPr>
        <p:txBody>
          <a:bodyPr wrap="none" lIns="0" tIns="0" rIns="0" bIns="0" rtlCol="0" anchor="t"/>
          <a:lstStyle/>
          <a:p>
            <a:pPr marL="0" indent="0" algn="ctr">
              <a:lnSpc>
                <a:spcPts val="3200"/>
              </a:lnSpc>
              <a:buNone/>
            </a:pPr>
            <a:r>
              <a:rPr lang="en-US" sz="2000" dirty="0">
                <a:solidFill>
                  <a:srgbClr val="454240"/>
                </a:solidFill>
                <a:latin typeface="Libre Baskerville" pitchFamily="34" charset="0"/>
                <a:ea typeface="Libre Baskerville" pitchFamily="34" charset="-122"/>
                <a:cs typeface="Libre Baskerville" pitchFamily="34" charset="-120"/>
              </a:rPr>
              <a:t>1</a:t>
            </a:r>
            <a:endParaRPr lang="en-US" sz="2000" dirty="0"/>
          </a:p>
        </p:txBody>
      </p:sp>
      <p:sp>
        <p:nvSpPr>
          <p:cNvPr id="5" name="Text 3"/>
          <p:cNvSpPr/>
          <p:nvPr/>
        </p:nvSpPr>
        <p:spPr>
          <a:xfrm>
            <a:off x="3125033" y="3444240"/>
            <a:ext cx="2575322" cy="321826"/>
          </a:xfrm>
          <a:prstGeom prst="rect">
            <a:avLst/>
          </a:prstGeom>
          <a:noFill/>
          <a:ln/>
        </p:spPr>
        <p:txBody>
          <a:bodyPr wrap="none" lIns="0" tIns="0" rIns="0" bIns="0" rtlCol="0" anchor="t"/>
          <a:lstStyle/>
          <a:p>
            <a:pPr marL="0" indent="0" algn="l">
              <a:lnSpc>
                <a:spcPts val="2500"/>
              </a:lnSpc>
              <a:buNone/>
            </a:pPr>
            <a:r>
              <a:rPr lang="en-US" sz="3200" b="1" dirty="0">
                <a:solidFill>
                  <a:srgbClr val="454240"/>
                </a:solidFill>
                <a:latin typeface="Arial Narrow" panose="020B0606020202030204" pitchFamily="34" charset="0"/>
                <a:ea typeface="Libre Baskerville" pitchFamily="34" charset="-122"/>
                <a:cs typeface="Libre Baskerville" pitchFamily="34" charset="-120"/>
              </a:rPr>
              <a:t>Bilimlar</a:t>
            </a:r>
            <a:endParaRPr lang="en-US" sz="3200" b="1" dirty="0">
              <a:latin typeface="Arial Narrow" panose="020B0606020202030204" pitchFamily="34" charset="0"/>
            </a:endParaRPr>
          </a:p>
        </p:txBody>
      </p:sp>
      <p:sp>
        <p:nvSpPr>
          <p:cNvPr id="6" name="Text 4"/>
          <p:cNvSpPr/>
          <p:nvPr/>
        </p:nvSpPr>
        <p:spPr>
          <a:xfrm>
            <a:off x="3125033" y="3889653"/>
            <a:ext cx="7117199" cy="329565"/>
          </a:xfrm>
          <a:prstGeom prst="rect">
            <a:avLst/>
          </a:prstGeom>
          <a:noFill/>
          <a:ln/>
        </p:spPr>
        <p:txBody>
          <a:bodyPr wrap="none" lIns="0" tIns="0" rIns="0" bIns="0" rtlCol="0" anchor="t"/>
          <a:lstStyle/>
          <a:p>
            <a:pPr algn="just">
              <a:lnSpc>
                <a:spcPts val="2550"/>
              </a:lnSpc>
            </a:pPr>
            <a:r>
              <a:rPr lang="en-US" sz="2800" dirty="0">
                <a:solidFill>
                  <a:srgbClr val="454240"/>
                </a:solidFill>
                <a:latin typeface="Arial Narrow" panose="020B0606020202030204" pitchFamily="34" charset="0"/>
                <a:ea typeface="DM Sans" pitchFamily="34" charset="-122"/>
              </a:rPr>
              <a:t>PISA va TIMSS topshiriqlari orqali o‘quvchilarning bilimlarini chuqurlashtirish</a:t>
            </a:r>
          </a:p>
        </p:txBody>
      </p:sp>
      <p:sp>
        <p:nvSpPr>
          <p:cNvPr id="7" name="Shape 5"/>
          <p:cNvSpPr/>
          <p:nvPr/>
        </p:nvSpPr>
        <p:spPr>
          <a:xfrm>
            <a:off x="3022044" y="4415671"/>
            <a:ext cx="10784324" cy="11430"/>
          </a:xfrm>
          <a:prstGeom prst="roundRect">
            <a:avLst>
              <a:gd name="adj" fmla="val 757079"/>
            </a:avLst>
          </a:prstGeom>
          <a:solidFill>
            <a:srgbClr val="DDD3BA"/>
          </a:solidFill>
          <a:ln/>
        </p:spPr>
      </p:sp>
      <p:sp>
        <p:nvSpPr>
          <p:cNvPr id="8" name="Shape 6"/>
          <p:cNvSpPr/>
          <p:nvPr/>
        </p:nvSpPr>
        <p:spPr>
          <a:xfrm>
            <a:off x="721043" y="4528185"/>
            <a:ext cx="4396026" cy="1186934"/>
          </a:xfrm>
          <a:prstGeom prst="roundRect">
            <a:avLst>
              <a:gd name="adj" fmla="val 7291"/>
            </a:avLst>
          </a:prstGeom>
          <a:solidFill>
            <a:srgbClr val="F7EDD4"/>
          </a:solidFill>
          <a:ln w="7620">
            <a:solidFill>
              <a:srgbClr val="DDD3BA"/>
            </a:solidFill>
            <a:prstDash val="solid"/>
          </a:ln>
        </p:spPr>
      </p:sp>
      <p:sp>
        <p:nvSpPr>
          <p:cNvPr id="9" name="Text 7"/>
          <p:cNvSpPr/>
          <p:nvPr/>
        </p:nvSpPr>
        <p:spPr>
          <a:xfrm>
            <a:off x="934641" y="4915614"/>
            <a:ext cx="158591" cy="411956"/>
          </a:xfrm>
          <a:prstGeom prst="rect">
            <a:avLst/>
          </a:prstGeom>
          <a:noFill/>
          <a:ln/>
        </p:spPr>
        <p:txBody>
          <a:bodyPr wrap="none" lIns="0" tIns="0" rIns="0" bIns="0" rtlCol="0" anchor="t"/>
          <a:lstStyle/>
          <a:p>
            <a:pPr marL="0" indent="0" algn="ctr">
              <a:lnSpc>
                <a:spcPts val="3200"/>
              </a:lnSpc>
              <a:buNone/>
            </a:pPr>
            <a:r>
              <a:rPr lang="en-US" sz="2000" dirty="0">
                <a:solidFill>
                  <a:srgbClr val="454240"/>
                </a:solidFill>
                <a:latin typeface="Libre Baskerville" pitchFamily="34" charset="0"/>
                <a:ea typeface="Libre Baskerville" pitchFamily="34" charset="-122"/>
                <a:cs typeface="Libre Baskerville" pitchFamily="34" charset="-120"/>
              </a:rPr>
              <a:t>2</a:t>
            </a:r>
            <a:endParaRPr lang="en-US" sz="2000" dirty="0"/>
          </a:p>
        </p:txBody>
      </p:sp>
      <p:sp>
        <p:nvSpPr>
          <p:cNvPr id="10" name="Text 8"/>
          <p:cNvSpPr/>
          <p:nvPr/>
        </p:nvSpPr>
        <p:spPr>
          <a:xfrm>
            <a:off x="5220057" y="4565690"/>
            <a:ext cx="2575322" cy="321826"/>
          </a:xfrm>
          <a:prstGeom prst="rect">
            <a:avLst/>
          </a:prstGeom>
          <a:noFill/>
          <a:ln/>
        </p:spPr>
        <p:txBody>
          <a:bodyPr wrap="none" lIns="0" tIns="0" rIns="0" bIns="0" rtlCol="0" anchor="t"/>
          <a:lstStyle/>
          <a:p>
            <a:pPr>
              <a:lnSpc>
                <a:spcPts val="2500"/>
              </a:lnSpc>
            </a:pPr>
            <a:r>
              <a:rPr lang="en-US" sz="3200" b="1" dirty="0">
                <a:solidFill>
                  <a:srgbClr val="454240"/>
                </a:solidFill>
                <a:latin typeface="Arial Narrow" panose="020B0606020202030204" pitchFamily="34" charset="0"/>
                <a:ea typeface="Libre Baskerville" pitchFamily="34" charset="-122"/>
              </a:rPr>
              <a:t>Ko‘nikmalar</a:t>
            </a:r>
          </a:p>
        </p:txBody>
      </p:sp>
      <p:sp>
        <p:nvSpPr>
          <p:cNvPr id="11" name="Text 9"/>
          <p:cNvSpPr/>
          <p:nvPr/>
        </p:nvSpPr>
        <p:spPr>
          <a:xfrm>
            <a:off x="5220057" y="4892463"/>
            <a:ext cx="7761089" cy="329565"/>
          </a:xfrm>
          <a:prstGeom prst="rect">
            <a:avLst/>
          </a:prstGeom>
          <a:noFill/>
          <a:ln/>
        </p:spPr>
        <p:txBody>
          <a:bodyPr wrap="none" lIns="0" tIns="0" rIns="0" bIns="0" rtlCol="0" anchor="t"/>
          <a:lstStyle/>
          <a:p>
            <a:pPr indent="0" algn="just">
              <a:buNone/>
            </a:pPr>
            <a:r>
              <a:rPr lang="en-US" sz="2800" dirty="0">
                <a:solidFill>
                  <a:srgbClr val="454240"/>
                </a:solidFill>
                <a:latin typeface="Arial Narrow" panose="020B0606020202030204" pitchFamily="34" charset="0"/>
                <a:ea typeface="DM Sans" pitchFamily="34" charset="-122"/>
              </a:rPr>
              <a:t>PISA va TIMSS topshiriqlari orqali o‘quvchilarning amaliy </a:t>
            </a:r>
          </a:p>
          <a:p>
            <a:pPr indent="0" algn="just">
              <a:buNone/>
            </a:pPr>
            <a:r>
              <a:rPr lang="en-US" sz="2800" dirty="0">
                <a:solidFill>
                  <a:srgbClr val="454240"/>
                </a:solidFill>
                <a:latin typeface="Arial Narrow" panose="020B0606020202030204" pitchFamily="34" charset="0"/>
                <a:ea typeface="DM Sans" pitchFamily="34" charset="-122"/>
              </a:rPr>
              <a:t>ko‘nikmalarini rivojlantirish</a:t>
            </a:r>
          </a:p>
        </p:txBody>
      </p:sp>
      <p:sp>
        <p:nvSpPr>
          <p:cNvPr id="12" name="Shape 10"/>
          <p:cNvSpPr/>
          <p:nvPr/>
        </p:nvSpPr>
        <p:spPr>
          <a:xfrm>
            <a:off x="5220057" y="5705594"/>
            <a:ext cx="8586311" cy="11430"/>
          </a:xfrm>
          <a:prstGeom prst="roundRect">
            <a:avLst>
              <a:gd name="adj" fmla="val 757079"/>
            </a:avLst>
          </a:prstGeom>
          <a:solidFill>
            <a:srgbClr val="DDD3BA"/>
          </a:solidFill>
          <a:ln/>
        </p:spPr>
      </p:sp>
      <p:sp>
        <p:nvSpPr>
          <p:cNvPr id="13" name="Shape 11"/>
          <p:cNvSpPr/>
          <p:nvPr/>
        </p:nvSpPr>
        <p:spPr>
          <a:xfrm>
            <a:off x="721043" y="5818108"/>
            <a:ext cx="6594158" cy="1516499"/>
          </a:xfrm>
          <a:prstGeom prst="roundRect">
            <a:avLst>
              <a:gd name="adj" fmla="val 5706"/>
            </a:avLst>
          </a:prstGeom>
          <a:solidFill>
            <a:srgbClr val="F7EDD4"/>
          </a:solidFill>
          <a:ln w="7620">
            <a:solidFill>
              <a:srgbClr val="DDD3BA"/>
            </a:solidFill>
            <a:prstDash val="solid"/>
          </a:ln>
        </p:spPr>
      </p:sp>
      <p:sp>
        <p:nvSpPr>
          <p:cNvPr id="14" name="Text 12"/>
          <p:cNvSpPr/>
          <p:nvPr/>
        </p:nvSpPr>
        <p:spPr>
          <a:xfrm>
            <a:off x="934641" y="6370320"/>
            <a:ext cx="158591" cy="411956"/>
          </a:xfrm>
          <a:prstGeom prst="rect">
            <a:avLst/>
          </a:prstGeom>
          <a:noFill/>
          <a:ln/>
        </p:spPr>
        <p:txBody>
          <a:bodyPr wrap="none" lIns="0" tIns="0" rIns="0" bIns="0" rtlCol="0" anchor="t"/>
          <a:lstStyle/>
          <a:p>
            <a:pPr marL="0" indent="0" algn="ctr">
              <a:lnSpc>
                <a:spcPts val="3200"/>
              </a:lnSpc>
              <a:buNone/>
            </a:pPr>
            <a:r>
              <a:rPr lang="en-US" sz="2000" dirty="0">
                <a:solidFill>
                  <a:srgbClr val="454240"/>
                </a:solidFill>
                <a:latin typeface="Libre Baskerville" pitchFamily="34" charset="0"/>
                <a:ea typeface="Libre Baskerville" pitchFamily="34" charset="-122"/>
                <a:cs typeface="Libre Baskerville" pitchFamily="34" charset="-120"/>
              </a:rPr>
              <a:t>3</a:t>
            </a:r>
            <a:endParaRPr lang="en-US" sz="2000" dirty="0"/>
          </a:p>
        </p:txBody>
      </p:sp>
      <p:sp>
        <p:nvSpPr>
          <p:cNvPr id="15" name="Text 13"/>
          <p:cNvSpPr/>
          <p:nvPr/>
        </p:nvSpPr>
        <p:spPr>
          <a:xfrm>
            <a:off x="7521178" y="6024086"/>
            <a:ext cx="2575322" cy="321826"/>
          </a:xfrm>
          <a:prstGeom prst="rect">
            <a:avLst/>
          </a:prstGeom>
          <a:noFill/>
          <a:ln/>
        </p:spPr>
        <p:txBody>
          <a:bodyPr wrap="none" lIns="0" tIns="0" rIns="0" bIns="0" rtlCol="0" anchor="t"/>
          <a:lstStyle/>
          <a:p>
            <a:pPr indent="0">
              <a:lnSpc>
                <a:spcPts val="2500"/>
              </a:lnSpc>
              <a:buNone/>
            </a:pPr>
            <a:r>
              <a:rPr lang="en-US" sz="3200" b="1" dirty="0">
                <a:solidFill>
                  <a:srgbClr val="454240"/>
                </a:solidFill>
                <a:latin typeface="Arial Narrow" panose="020B0606020202030204" pitchFamily="34" charset="0"/>
                <a:ea typeface="Libre Baskerville" pitchFamily="34" charset="-122"/>
              </a:rPr>
              <a:t>Qobiliyatlar</a:t>
            </a:r>
          </a:p>
        </p:txBody>
      </p:sp>
      <p:sp>
        <p:nvSpPr>
          <p:cNvPr id="16" name="Text 14"/>
          <p:cNvSpPr/>
          <p:nvPr/>
        </p:nvSpPr>
        <p:spPr>
          <a:xfrm>
            <a:off x="7465016" y="6323409"/>
            <a:ext cx="6182201" cy="659130"/>
          </a:xfrm>
          <a:prstGeom prst="rect">
            <a:avLst/>
          </a:prstGeom>
          <a:noFill/>
          <a:ln/>
        </p:spPr>
        <p:txBody>
          <a:bodyPr wrap="square" lIns="0" tIns="0" rIns="0" bIns="0" rtlCol="0" anchor="t"/>
          <a:lstStyle/>
          <a:p>
            <a:pPr marL="0" indent="0" algn="just">
              <a:buNone/>
            </a:pPr>
            <a:r>
              <a:rPr lang="en-US" sz="2800" dirty="0">
                <a:solidFill>
                  <a:srgbClr val="454240"/>
                </a:solidFill>
                <a:latin typeface="Arial Narrow" panose="020B0606020202030204" pitchFamily="34" charset="0"/>
                <a:ea typeface="DM Sans" pitchFamily="34" charset="-122"/>
                <a:cs typeface="DM Sans" pitchFamily="34" charset="-120"/>
              </a:rPr>
              <a:t>PISA va TIMSS topshiriqlari orqali o‘quvchilarning muammolarni hal qilish va fikrlash qobiliyatlarini namoyon etish</a:t>
            </a:r>
            <a:endParaRPr lang="en-US" sz="2800" dirty="0">
              <a:latin typeface="Arial Narrow" panose="020B0606020202030204" pitchFamily="34" charset="0"/>
            </a:endParaRPr>
          </a:p>
        </p:txBody>
      </p:sp>
      <p:pic>
        <p:nvPicPr>
          <p:cNvPr id="17" name="Graphic 2">
            <a:extLst>
              <a:ext uri="{FF2B5EF4-FFF2-40B4-BE49-F238E27FC236}">
                <a16:creationId xmlns:a16="http://schemas.microsoft.com/office/drawing/2014/main" id="{8C0ADF18-6E2C-47B0-B67D-F9FB842FEDD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5315"/>
            <a:ext cx="14630400" cy="1103087"/>
          </a:xfrm>
          <a:prstGeom prst="rect">
            <a:avLst/>
          </a:prstGeom>
        </p:spPr>
      </p:pic>
      <p:pic>
        <p:nvPicPr>
          <p:cNvPr id="18" name="Рисунок 17">
            <a:extLst>
              <a:ext uri="{FF2B5EF4-FFF2-40B4-BE49-F238E27FC236}">
                <a16:creationId xmlns:a16="http://schemas.microsoft.com/office/drawing/2014/main" id="{6276A3F8-713A-4D2B-8551-730D753657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9" name="Рисунок 18">
            <a:extLst>
              <a:ext uri="{FF2B5EF4-FFF2-40B4-BE49-F238E27FC236}">
                <a16:creationId xmlns:a16="http://schemas.microsoft.com/office/drawing/2014/main" id="{AE8B5B34-6884-453C-B041-A22A6C25819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599123" y="877729"/>
            <a:ext cx="7945755" cy="2139791"/>
          </a:xfrm>
          <a:prstGeom prst="rect">
            <a:avLst/>
          </a:prstGeom>
          <a:noFill/>
          <a:ln/>
        </p:spPr>
        <p:txBody>
          <a:bodyPr wrap="square" lIns="0" tIns="0" rIns="0" bIns="0" rtlCol="0" anchor="t"/>
          <a:lstStyle/>
          <a:p>
            <a:pPr marL="0" indent="0" algn="ctr">
              <a:lnSpc>
                <a:spcPts val="4200"/>
              </a:lnSpc>
              <a:buNone/>
            </a:pPr>
            <a:r>
              <a:rPr lang="en-US" sz="3600" dirty="0">
                <a:latin typeface="Arial Narrow" panose="020B0606020202030204" pitchFamily="34" charset="0"/>
                <a:ea typeface="Libre Baskerville" pitchFamily="34" charset="-122"/>
                <a:cs typeface="Libre Baskerville" pitchFamily="34" charset="-120"/>
              </a:rPr>
              <a:t>Xulosa va tavsiyalar: kimyo darslarida PISA va TIMSS tadqiqotlaridan samarali foydalanish</a:t>
            </a:r>
            <a:endParaRPr lang="en-US" sz="3600" dirty="0">
              <a:latin typeface="Arial Narrow" panose="020B0606020202030204" pitchFamily="34" charset="0"/>
            </a:endParaRPr>
          </a:p>
        </p:txBody>
      </p:sp>
      <p:sp>
        <p:nvSpPr>
          <p:cNvPr id="4" name="Text 1"/>
          <p:cNvSpPr/>
          <p:nvPr/>
        </p:nvSpPr>
        <p:spPr>
          <a:xfrm>
            <a:off x="599123" y="3359706"/>
            <a:ext cx="3844528" cy="564952"/>
          </a:xfrm>
          <a:prstGeom prst="rect">
            <a:avLst/>
          </a:prstGeom>
          <a:noFill/>
          <a:ln/>
        </p:spPr>
        <p:txBody>
          <a:bodyPr wrap="none" lIns="0" tIns="0" rIns="0" bIns="0" rtlCol="0" anchor="t"/>
          <a:lstStyle/>
          <a:p>
            <a:pPr marL="0" indent="0" algn="ctr">
              <a:lnSpc>
                <a:spcPts val="4400"/>
              </a:lnSpc>
              <a:buNone/>
            </a:pPr>
            <a:r>
              <a:rPr lang="en-US" sz="4400" dirty="0">
                <a:solidFill>
                  <a:srgbClr val="454240"/>
                </a:solidFill>
                <a:latin typeface="Libre Baskerville" pitchFamily="34" charset="0"/>
                <a:ea typeface="Libre Baskerville" pitchFamily="34" charset="-122"/>
                <a:cs typeface="Libre Baskerville" pitchFamily="34" charset="-120"/>
              </a:rPr>
              <a:t>1</a:t>
            </a:r>
            <a:endParaRPr lang="en-US" sz="4400" dirty="0"/>
          </a:p>
        </p:txBody>
      </p:sp>
      <p:sp>
        <p:nvSpPr>
          <p:cNvPr id="5" name="Text 2"/>
          <p:cNvSpPr/>
          <p:nvPr/>
        </p:nvSpPr>
        <p:spPr>
          <a:xfrm>
            <a:off x="1451372" y="4138493"/>
            <a:ext cx="2140029" cy="267414"/>
          </a:xfrm>
          <a:prstGeom prst="rect">
            <a:avLst/>
          </a:prstGeom>
          <a:noFill/>
          <a:ln/>
        </p:spPr>
        <p:txBody>
          <a:bodyPr wrap="none" lIns="0" tIns="0" rIns="0" bIns="0" rtlCol="0" anchor="t"/>
          <a:lstStyle/>
          <a:p>
            <a:pPr marL="0" indent="0" algn="ctr">
              <a:lnSpc>
                <a:spcPts val="2100"/>
              </a:lnSpc>
              <a:buNone/>
            </a:pPr>
            <a:r>
              <a:rPr lang="en-US" sz="2800" b="1" dirty="0">
                <a:solidFill>
                  <a:srgbClr val="454240"/>
                </a:solidFill>
                <a:latin typeface="Arial Narrow" panose="020B0606020202030204" pitchFamily="34" charset="0"/>
                <a:ea typeface="Libre Baskerville" pitchFamily="34" charset="-122"/>
                <a:cs typeface="Libre Baskerville" pitchFamily="34" charset="-120"/>
              </a:rPr>
              <a:t>Amalga oshirish</a:t>
            </a:r>
            <a:endParaRPr lang="en-US" sz="2800" b="1" dirty="0">
              <a:latin typeface="Arial Narrow" panose="020B0606020202030204" pitchFamily="34" charset="0"/>
            </a:endParaRPr>
          </a:p>
        </p:txBody>
      </p:sp>
      <p:sp>
        <p:nvSpPr>
          <p:cNvPr id="6" name="Text 3"/>
          <p:cNvSpPr/>
          <p:nvPr/>
        </p:nvSpPr>
        <p:spPr>
          <a:xfrm>
            <a:off x="599123" y="4508540"/>
            <a:ext cx="3844528" cy="547688"/>
          </a:xfrm>
          <a:prstGeom prst="rect">
            <a:avLst/>
          </a:prstGeom>
          <a:noFill/>
          <a:ln/>
        </p:spPr>
        <p:txBody>
          <a:bodyPr wrap="square" lIns="0" tIns="0" rIns="0" bIns="0" rtlCol="0" anchor="t"/>
          <a:lstStyle/>
          <a:p>
            <a:pPr marL="0" indent="0" algn="ctr">
              <a:buNone/>
            </a:pPr>
            <a:r>
              <a:rPr lang="en-US" sz="2000" dirty="0">
                <a:solidFill>
                  <a:srgbClr val="454240"/>
                </a:solidFill>
                <a:latin typeface="Arial Narrow" panose="020B0606020202030204" pitchFamily="34" charset="0"/>
                <a:ea typeface="DM Sans" pitchFamily="34" charset="-122"/>
              </a:rPr>
              <a:t>Kimyo darslarida PISA va TIMSS topshiriqlaridan foydalanishni amaliyotga joriy etish</a:t>
            </a:r>
          </a:p>
        </p:txBody>
      </p:sp>
      <p:sp>
        <p:nvSpPr>
          <p:cNvPr id="7" name="Text 4"/>
          <p:cNvSpPr/>
          <p:nvPr/>
        </p:nvSpPr>
        <p:spPr>
          <a:xfrm>
            <a:off x="4700349" y="3359706"/>
            <a:ext cx="3844528" cy="564952"/>
          </a:xfrm>
          <a:prstGeom prst="rect">
            <a:avLst/>
          </a:prstGeom>
          <a:noFill/>
          <a:ln/>
        </p:spPr>
        <p:txBody>
          <a:bodyPr wrap="none" lIns="0" tIns="0" rIns="0" bIns="0" rtlCol="0" anchor="t"/>
          <a:lstStyle/>
          <a:p>
            <a:pPr marL="0" indent="0" algn="ctr">
              <a:lnSpc>
                <a:spcPts val="4400"/>
              </a:lnSpc>
              <a:buNone/>
            </a:pPr>
            <a:r>
              <a:rPr lang="en-US" sz="4400" dirty="0">
                <a:solidFill>
                  <a:srgbClr val="454240"/>
                </a:solidFill>
                <a:latin typeface="Libre Baskerville" pitchFamily="34" charset="0"/>
                <a:ea typeface="Libre Baskerville" pitchFamily="34" charset="-122"/>
                <a:cs typeface="Libre Baskerville" pitchFamily="34" charset="-120"/>
              </a:rPr>
              <a:t>2</a:t>
            </a:r>
            <a:endParaRPr lang="en-US" sz="4400" dirty="0"/>
          </a:p>
        </p:txBody>
      </p:sp>
      <p:sp>
        <p:nvSpPr>
          <p:cNvPr id="8" name="Text 5"/>
          <p:cNvSpPr/>
          <p:nvPr/>
        </p:nvSpPr>
        <p:spPr>
          <a:xfrm>
            <a:off x="5042773" y="4134618"/>
            <a:ext cx="2848689" cy="267414"/>
          </a:xfrm>
          <a:prstGeom prst="rect">
            <a:avLst/>
          </a:prstGeom>
          <a:noFill/>
          <a:ln/>
        </p:spPr>
        <p:txBody>
          <a:bodyPr wrap="none" lIns="0" tIns="0" rIns="0" bIns="0" rtlCol="0" anchor="t"/>
          <a:lstStyle/>
          <a:p>
            <a:pPr marL="0" indent="0" algn="ctr">
              <a:lnSpc>
                <a:spcPts val="2100"/>
              </a:lnSpc>
              <a:buNone/>
            </a:pPr>
            <a:r>
              <a:rPr lang="en-US" sz="2800" b="1" dirty="0">
                <a:solidFill>
                  <a:srgbClr val="454240"/>
                </a:solidFill>
                <a:latin typeface="Arial Narrow" panose="020B0606020202030204" pitchFamily="34" charset="0"/>
                <a:ea typeface="Libre Baskerville" pitchFamily="34" charset="-122"/>
              </a:rPr>
              <a:t>O‘qituvchilarni tayyorlash</a:t>
            </a:r>
          </a:p>
        </p:txBody>
      </p:sp>
      <p:sp>
        <p:nvSpPr>
          <p:cNvPr id="9" name="Text 6"/>
          <p:cNvSpPr/>
          <p:nvPr/>
        </p:nvSpPr>
        <p:spPr>
          <a:xfrm>
            <a:off x="4700349" y="4508540"/>
            <a:ext cx="3844528" cy="547688"/>
          </a:xfrm>
          <a:prstGeom prst="rect">
            <a:avLst/>
          </a:prstGeom>
          <a:noFill/>
          <a:ln/>
        </p:spPr>
        <p:txBody>
          <a:bodyPr wrap="square" lIns="0" tIns="0" rIns="0" bIns="0" rtlCol="0" anchor="t"/>
          <a:lstStyle/>
          <a:p>
            <a:pPr marL="0" indent="0" algn="ctr">
              <a:lnSpc>
                <a:spcPts val="2150"/>
              </a:lnSpc>
              <a:buNone/>
            </a:pPr>
            <a:r>
              <a:rPr lang="en-US" sz="2000" dirty="0">
                <a:solidFill>
                  <a:srgbClr val="454240"/>
                </a:solidFill>
                <a:latin typeface="Arial Narrow" panose="020B0606020202030204" pitchFamily="34" charset="0"/>
                <a:ea typeface="DM Sans" pitchFamily="34" charset="-122"/>
              </a:rPr>
              <a:t>O‘qituvchilarni PISA va TIMSS tadqiqotlarini qo‘llashga o‘rgatish</a:t>
            </a:r>
          </a:p>
        </p:txBody>
      </p:sp>
      <p:sp>
        <p:nvSpPr>
          <p:cNvPr id="10" name="Text 7"/>
          <p:cNvSpPr/>
          <p:nvPr/>
        </p:nvSpPr>
        <p:spPr>
          <a:xfrm>
            <a:off x="599123" y="5655231"/>
            <a:ext cx="3844528" cy="564952"/>
          </a:xfrm>
          <a:prstGeom prst="rect">
            <a:avLst/>
          </a:prstGeom>
          <a:noFill/>
          <a:ln/>
        </p:spPr>
        <p:txBody>
          <a:bodyPr wrap="none" lIns="0" tIns="0" rIns="0" bIns="0" rtlCol="0" anchor="t"/>
          <a:lstStyle/>
          <a:p>
            <a:pPr marL="0" indent="0" algn="ctr">
              <a:lnSpc>
                <a:spcPts val="4400"/>
              </a:lnSpc>
              <a:buNone/>
            </a:pPr>
            <a:r>
              <a:rPr lang="en-US" sz="4400" dirty="0">
                <a:solidFill>
                  <a:srgbClr val="454240"/>
                </a:solidFill>
                <a:latin typeface="Libre Baskerville" pitchFamily="34" charset="0"/>
                <a:ea typeface="Libre Baskerville" pitchFamily="34" charset="-122"/>
                <a:cs typeface="Libre Baskerville" pitchFamily="34" charset="-120"/>
              </a:rPr>
              <a:t>3</a:t>
            </a:r>
            <a:endParaRPr lang="en-US" sz="4400" dirty="0"/>
          </a:p>
        </p:txBody>
      </p:sp>
      <p:sp>
        <p:nvSpPr>
          <p:cNvPr id="11" name="Text 8"/>
          <p:cNvSpPr/>
          <p:nvPr/>
        </p:nvSpPr>
        <p:spPr>
          <a:xfrm>
            <a:off x="1207770" y="6378417"/>
            <a:ext cx="3835003" cy="267414"/>
          </a:xfrm>
          <a:prstGeom prst="rect">
            <a:avLst/>
          </a:prstGeom>
          <a:noFill/>
          <a:ln/>
        </p:spPr>
        <p:txBody>
          <a:bodyPr wrap="none" lIns="0" tIns="0" rIns="0" bIns="0" rtlCol="0" anchor="t"/>
          <a:lstStyle/>
          <a:p>
            <a:pPr marL="0" indent="0" algn="ctr">
              <a:lnSpc>
                <a:spcPts val="2100"/>
              </a:lnSpc>
              <a:buNone/>
            </a:pPr>
            <a:r>
              <a:rPr lang="en-US" sz="2800" b="1" dirty="0">
                <a:solidFill>
                  <a:srgbClr val="454240"/>
                </a:solidFill>
                <a:latin typeface="Arial Narrow" panose="020B0606020202030204" pitchFamily="34" charset="0"/>
                <a:ea typeface="Libre Baskerville" pitchFamily="34" charset="-122"/>
              </a:rPr>
              <a:t>Baholash tizimini takomillashtirish</a:t>
            </a:r>
          </a:p>
        </p:txBody>
      </p:sp>
      <p:sp>
        <p:nvSpPr>
          <p:cNvPr id="12" name="Text 9"/>
          <p:cNvSpPr/>
          <p:nvPr/>
        </p:nvSpPr>
        <p:spPr>
          <a:xfrm>
            <a:off x="599123" y="6804065"/>
            <a:ext cx="3844528" cy="547688"/>
          </a:xfrm>
          <a:prstGeom prst="rect">
            <a:avLst/>
          </a:prstGeom>
          <a:noFill/>
          <a:ln/>
        </p:spPr>
        <p:txBody>
          <a:bodyPr wrap="square" lIns="0" tIns="0" rIns="0" bIns="0" rtlCol="0" anchor="t"/>
          <a:lstStyle/>
          <a:p>
            <a:pPr marL="0" indent="0" algn="ctr">
              <a:buNone/>
            </a:pPr>
            <a:r>
              <a:rPr lang="en-US" sz="2000" dirty="0">
                <a:solidFill>
                  <a:srgbClr val="454240"/>
                </a:solidFill>
                <a:latin typeface="Arial Narrow" panose="020B0606020202030204" pitchFamily="34" charset="0"/>
                <a:ea typeface="DM Sans" pitchFamily="34" charset="-122"/>
                <a:cs typeface="DM Sans" pitchFamily="34" charset="-120"/>
              </a:rPr>
              <a:t>PISA va TIMSS tadqiqotlarini hisobga olgan holda baholash tizimini takomillashtirish</a:t>
            </a:r>
            <a:endParaRPr lang="en-US" sz="2000" dirty="0">
              <a:latin typeface="Arial Narrow" panose="020B0606020202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Graphic 2">
            <a:extLst>
              <a:ext uri="{FF2B5EF4-FFF2-40B4-BE49-F238E27FC236}">
                <a16:creationId xmlns:a16="http://schemas.microsoft.com/office/drawing/2014/main" id="{FB75026A-2AC1-4717-BFE5-96DE45CF39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5315"/>
            <a:ext cx="14630400" cy="1103087"/>
          </a:xfrm>
          <a:prstGeom prst="rect">
            <a:avLst/>
          </a:prstGeom>
        </p:spPr>
      </p:pic>
      <p:sp>
        <p:nvSpPr>
          <p:cNvPr id="4" name="Text 2"/>
          <p:cNvSpPr/>
          <p:nvPr/>
        </p:nvSpPr>
        <p:spPr>
          <a:xfrm>
            <a:off x="884318" y="759406"/>
            <a:ext cx="12845141" cy="725805"/>
          </a:xfrm>
          <a:prstGeom prst="rect">
            <a:avLst/>
          </a:prstGeom>
          <a:noFill/>
          <a:ln/>
        </p:spPr>
        <p:txBody>
          <a:bodyPr wrap="square" lIns="0" tIns="0" rIns="0" bIns="0" rtlCol="0" anchor="t"/>
          <a:lstStyle/>
          <a:p>
            <a:pPr lvl="0"/>
            <a:endParaRPr lang="ru-RU" sz="3600" dirty="0">
              <a:latin typeface="Arial Narrow" panose="020B0606020202030204" pitchFamily="34" charset="0"/>
            </a:endParaRPr>
          </a:p>
          <a:p>
            <a:r>
              <a:rPr lang="uz-Latn-UZ" sz="3600" dirty="0">
                <a:latin typeface="Arial Narrow" panose="020B0606020202030204" pitchFamily="34" charset="0"/>
              </a:rPr>
              <a:t> 1-guruh uchun topshiriq.</a:t>
            </a:r>
            <a:endParaRPr lang="ru-RU" sz="3600" dirty="0">
              <a:latin typeface="Arial Narrow" panose="020B0606020202030204" pitchFamily="34" charset="0"/>
            </a:endParaRPr>
          </a:p>
          <a:p>
            <a:r>
              <a:rPr lang="uz-Latn-UZ" sz="3600" dirty="0">
                <a:latin typeface="Arial Narrow" panose="020B0606020202030204" pitchFamily="34" charset="0"/>
              </a:rPr>
              <a:t>PISA va TIMSS natijalaridan foydalanib, o‘qituvchilar qanday ta’lim strategiyalarini ishlab chiqishlari mumkin? </a:t>
            </a:r>
            <a:endParaRPr lang="ru-RU" sz="3600" dirty="0">
              <a:latin typeface="Arial Narrow" panose="020B0606020202030204" pitchFamily="34" charset="0"/>
            </a:endParaRPr>
          </a:p>
          <a:p>
            <a:r>
              <a:rPr lang="uz-Latn-UZ" sz="3600" dirty="0">
                <a:latin typeface="Arial Narrow" panose="020B0606020202030204" pitchFamily="34" charset="0"/>
              </a:rPr>
              <a:t>2-guruh uchun topshiriq. </a:t>
            </a:r>
            <a:endParaRPr lang="ru-RU" sz="3600" dirty="0">
              <a:latin typeface="Arial Narrow" panose="020B0606020202030204" pitchFamily="34" charset="0"/>
            </a:endParaRPr>
          </a:p>
          <a:p>
            <a:r>
              <a:rPr lang="uz-Latn-UZ" sz="3600" dirty="0">
                <a:latin typeface="Arial Narrow" panose="020B0606020202030204" pitchFamily="34" charset="0"/>
              </a:rPr>
              <a:t> TIMSS tadqiqotlarining natijalari o‘qitish metodlarini qanday takomillashtirishga yordam beradi?</a:t>
            </a:r>
            <a:endParaRPr lang="ru-RU" sz="3600" dirty="0">
              <a:latin typeface="Arial Narrow" panose="020B0606020202030204" pitchFamily="34" charset="0"/>
            </a:endParaRPr>
          </a:p>
          <a:p>
            <a:r>
              <a:rPr lang="uz-Latn-UZ" sz="3600" dirty="0">
                <a:latin typeface="Arial Narrow" panose="020B0606020202030204" pitchFamily="34" charset="0"/>
              </a:rPr>
              <a:t>3-guruh uchun topshiriq.</a:t>
            </a:r>
            <a:endParaRPr lang="ru-RU" sz="3600" dirty="0">
              <a:latin typeface="Arial Narrow" panose="020B0606020202030204" pitchFamily="34" charset="0"/>
            </a:endParaRPr>
          </a:p>
          <a:p>
            <a:r>
              <a:rPr lang="uz-Latn-UZ" sz="3600" dirty="0">
                <a:latin typeface="Arial Narrow" panose="020B0606020202030204" pitchFamily="34" charset="0"/>
              </a:rPr>
              <a:t>TIMSS tadqiqotlari natijalarini o‘quvchilarning xalqaro standartlarga mos bilim darajasini aniqlashda qanday qo‘llash mumkin?</a:t>
            </a:r>
            <a:endParaRPr lang="ru-RU" sz="3600" dirty="0">
              <a:latin typeface="Arial Narrow" panose="020B0606020202030204" pitchFamily="34" charset="0"/>
            </a:endParaRPr>
          </a:p>
          <a:p>
            <a:r>
              <a:rPr lang="uz-Latn-UZ" sz="3600" dirty="0">
                <a:latin typeface="Arial Narrow" panose="020B0606020202030204" pitchFamily="34" charset="0"/>
              </a:rPr>
              <a:t>4-guruh uchun topshiriq.</a:t>
            </a:r>
            <a:endParaRPr lang="ru-RU" sz="3600" dirty="0">
              <a:latin typeface="Arial Narrow" panose="020B0606020202030204" pitchFamily="34" charset="0"/>
            </a:endParaRPr>
          </a:p>
          <a:p>
            <a:r>
              <a:rPr lang="uz-Latn-UZ" sz="3600" dirty="0">
                <a:latin typeface="Arial Narrow" panose="020B0606020202030204" pitchFamily="34" charset="0"/>
              </a:rPr>
              <a:t> PISA va TIMSS tadqiqotlari o‘quvchilarning 21-asr ko‘nikmalarini rivojlantirishda qanday rol o‘ynaydi?</a:t>
            </a:r>
            <a:endParaRPr lang="ru-RU" sz="3600" dirty="0">
              <a:latin typeface="Arial Narrow" panose="020B0606020202030204" pitchFamily="34" charset="0"/>
            </a:endParaRPr>
          </a:p>
          <a:p>
            <a:pPr lvl="0"/>
            <a:endParaRPr lang="ru-RU" sz="3600" dirty="0">
              <a:latin typeface="Arial Narrow" panose="020B0606020202030204" pitchFamily="34" charset="0"/>
            </a:endParaRPr>
          </a:p>
        </p:txBody>
      </p:sp>
      <p:pic>
        <p:nvPicPr>
          <p:cNvPr id="7" name="Рисунок 6">
            <a:extLst>
              <a:ext uri="{FF2B5EF4-FFF2-40B4-BE49-F238E27FC236}">
                <a16:creationId xmlns:a16="http://schemas.microsoft.com/office/drawing/2014/main" id="{BC0CD0A7-B0D2-416B-9079-508A332E353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8" name="Рисунок 7">
            <a:extLst>
              <a:ext uri="{FF2B5EF4-FFF2-40B4-BE49-F238E27FC236}">
                <a16:creationId xmlns:a16="http://schemas.microsoft.com/office/drawing/2014/main" id="{519353DD-6476-43A2-BEC5-D97B384AC08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extLst>
      <p:ext uri="{BB962C8B-B14F-4D97-AF65-F5344CB8AC3E}">
        <p14:creationId xmlns:p14="http://schemas.microsoft.com/office/powerpoint/2010/main" val="3949193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4294967295"/>
            <p:extLst/>
          </p:nvPr>
        </p:nvGraphicFramePr>
        <p:xfrm>
          <a:off x="2410200" y="2732246"/>
          <a:ext cx="9464040" cy="1213104"/>
        </p:xfrm>
        <a:graphic>
          <a:graphicData uri="http://schemas.openxmlformats.org/drawingml/2006/table">
            <a:tbl>
              <a:tblPr firstRow="1" bandRow="1">
                <a:tableStyleId>{5C22544A-7EE6-4342-B048-85BDC9FD1C3A}</a:tableStyleId>
              </a:tblPr>
              <a:tblGrid>
                <a:gridCol w="3154680">
                  <a:extLst>
                    <a:ext uri="{9D8B030D-6E8A-4147-A177-3AD203B41FA5}">
                      <a16:colId xmlns:a16="http://schemas.microsoft.com/office/drawing/2014/main" val="20000"/>
                    </a:ext>
                  </a:extLst>
                </a:gridCol>
                <a:gridCol w="3154680">
                  <a:extLst>
                    <a:ext uri="{9D8B030D-6E8A-4147-A177-3AD203B41FA5}">
                      <a16:colId xmlns:a16="http://schemas.microsoft.com/office/drawing/2014/main" val="20001"/>
                    </a:ext>
                  </a:extLst>
                </a:gridCol>
                <a:gridCol w="3154680">
                  <a:extLst>
                    <a:ext uri="{9D8B030D-6E8A-4147-A177-3AD203B41FA5}">
                      <a16:colId xmlns:a16="http://schemas.microsoft.com/office/drawing/2014/main" val="20002"/>
                    </a:ext>
                  </a:extLst>
                </a:gridCol>
              </a:tblGrid>
              <a:tr h="768096">
                <a:tc>
                  <a:txBody>
                    <a:bodyPr/>
                    <a:lstStyle/>
                    <a:p>
                      <a:pPr algn="ctr"/>
                      <a:r>
                        <a:rPr lang="uz-Latn-UZ" sz="4300" dirty="0">
                          <a:solidFill>
                            <a:schemeClr val="tx1"/>
                          </a:solidFill>
                          <a:latin typeface="Arial Narrow" pitchFamily="34" charset="0"/>
                        </a:rPr>
                        <a:t>“−”</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4300" dirty="0">
                          <a:solidFill>
                            <a:schemeClr val="tx1"/>
                          </a:solidFill>
                          <a:latin typeface="Arial Narrow" pitchFamily="34" charset="0"/>
                        </a:rPr>
                        <a:t>“+”</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4300" dirty="0">
                          <a:solidFill>
                            <a:schemeClr val="tx1"/>
                          </a:solidFill>
                          <a:latin typeface="Arial Narrow" pitchFamily="34" charset="0"/>
                        </a:rPr>
                        <a:t>“qiziqarli”</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45008">
                <a:tc>
                  <a:txBody>
                    <a:bodyPr/>
                    <a:lstStyle/>
                    <a:p>
                      <a:pPr algn="ctr"/>
                      <a:endParaRPr lang="ru-RU" sz="2200" dirty="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200" dirty="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200" dirty="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74756" name="Text Box 4"/>
          <p:cNvSpPr txBox="1">
            <a:spLocks noChangeArrowheads="1"/>
          </p:cNvSpPr>
          <p:nvPr/>
        </p:nvSpPr>
        <p:spPr bwMode="auto">
          <a:xfrm>
            <a:off x="2217420" y="1470310"/>
            <a:ext cx="10195560" cy="904863"/>
          </a:xfrm>
          <a:prstGeom prst="rect">
            <a:avLst/>
          </a:prstGeom>
          <a:noFill/>
          <a:ln w="9525">
            <a:noFill/>
            <a:miter lim="800000"/>
            <a:headEnd/>
            <a:tailEnd/>
          </a:ln>
          <a:effectLst/>
        </p:spPr>
        <p:txBody>
          <a:bodyPr>
            <a:spAutoFit/>
          </a:bodyPr>
          <a:lstStyle/>
          <a:p>
            <a:pPr algn="ctr">
              <a:spcBef>
                <a:spcPct val="50000"/>
              </a:spcBef>
            </a:pPr>
            <a:r>
              <a:rPr lang="en-BZ" sz="5280" b="1" dirty="0">
                <a:solidFill>
                  <a:srgbClr val="000099"/>
                </a:solidFill>
                <a:latin typeface="Arial Narrow" pitchFamily="34" charset="0"/>
              </a:rPr>
              <a:t>“</a:t>
            </a:r>
            <a:r>
              <a:rPr lang="uz-Latn-UZ" sz="5280" b="1" dirty="0">
                <a:solidFill>
                  <a:srgbClr val="000099"/>
                </a:solidFill>
                <a:latin typeface="Arial Narrow" pitchFamily="34" charset="0"/>
              </a:rPr>
              <a:t>Plyus, minus</a:t>
            </a:r>
            <a:r>
              <a:rPr lang="en-BZ" sz="5280" b="1" dirty="0">
                <a:solidFill>
                  <a:srgbClr val="000099"/>
                </a:solidFill>
                <a:latin typeface="Arial Narrow" pitchFamily="34" charset="0"/>
              </a:rPr>
              <a:t> yoki qiziqarli</a:t>
            </a:r>
            <a:r>
              <a:rPr lang="uz-Latn-UZ" sz="5280" b="1" dirty="0">
                <a:solidFill>
                  <a:srgbClr val="000099"/>
                </a:solidFill>
                <a:latin typeface="Arial Narrow" pitchFamily="34" charset="0"/>
              </a:rPr>
              <a:t>”</a:t>
            </a:r>
            <a:endParaRPr lang="ru-RU" sz="5280" b="1" dirty="0">
              <a:solidFill>
                <a:srgbClr val="000099"/>
              </a:solidFill>
              <a:latin typeface="Arial Narrow" pitchFamily="34" charset="0"/>
            </a:endParaRPr>
          </a:p>
        </p:txBody>
      </p:sp>
      <p:pic>
        <p:nvPicPr>
          <p:cNvPr id="5" name="Picture 4" descr="ALGORÄ°TMA ile ilgili gÃ¶rsel sonucu"/>
          <p:cNvPicPr/>
          <p:nvPr/>
        </p:nvPicPr>
        <p:blipFill>
          <a:blip r:embed="rId2"/>
          <a:srcRect b="7318"/>
          <a:stretch>
            <a:fillRect/>
          </a:stretch>
        </p:blipFill>
        <p:spPr bwMode="auto">
          <a:xfrm>
            <a:off x="7055971" y="4374029"/>
            <a:ext cx="4119686" cy="2393239"/>
          </a:xfrm>
          <a:prstGeom prst="rect">
            <a:avLst/>
          </a:prstGeom>
          <a:noFill/>
          <a:ln w="9525">
            <a:noFill/>
            <a:miter lim="800000"/>
            <a:headEnd/>
            <a:tailEnd/>
          </a:ln>
        </p:spPr>
      </p:pic>
      <p:pic>
        <p:nvPicPr>
          <p:cNvPr id="6" name="Graphic 2">
            <a:extLst>
              <a:ext uri="{FF2B5EF4-FFF2-40B4-BE49-F238E27FC236}">
                <a16:creationId xmlns:a16="http://schemas.microsoft.com/office/drawing/2014/main" id="{3D4CCFF1-C1AD-4553-89C2-6CC7043A552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5315"/>
            <a:ext cx="14630400" cy="1103087"/>
          </a:xfrm>
          <a:prstGeom prst="rect">
            <a:avLst/>
          </a:prstGeom>
        </p:spPr>
      </p:pic>
      <p:pic>
        <p:nvPicPr>
          <p:cNvPr id="7" name="Рисунок 6">
            <a:extLst>
              <a:ext uri="{FF2B5EF4-FFF2-40B4-BE49-F238E27FC236}">
                <a16:creationId xmlns:a16="http://schemas.microsoft.com/office/drawing/2014/main" id="{605E7976-8541-4F7A-A61F-C1CAC0BE5B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8" name="Рисунок 7">
            <a:extLst>
              <a:ext uri="{FF2B5EF4-FFF2-40B4-BE49-F238E27FC236}">
                <a16:creationId xmlns:a16="http://schemas.microsoft.com/office/drawing/2014/main" id="{F41E163A-72BE-4D66-A8B0-B8EA4C6832C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extLst>
      <p:ext uri="{BB962C8B-B14F-4D97-AF65-F5344CB8AC3E}">
        <p14:creationId xmlns:p14="http://schemas.microsoft.com/office/powerpoint/2010/main" val="25342341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396140"/>
            <a:ext cx="5670590" cy="708779"/>
          </a:xfrm>
          <a:prstGeom prst="rect">
            <a:avLst/>
          </a:prstGeom>
          <a:noFill/>
          <a:ln/>
        </p:spPr>
        <p:txBody>
          <a:bodyPr wrap="none" lIns="0" tIns="0" rIns="0" bIns="0" rtlCol="0" anchor="t"/>
          <a:lstStyle/>
          <a:p>
            <a:pPr marL="0" indent="0">
              <a:lnSpc>
                <a:spcPts val="5550"/>
              </a:lnSpc>
              <a:buNone/>
            </a:pPr>
            <a:r>
              <a:rPr lang="en-US" sz="4450" b="1" dirty="0">
                <a:solidFill>
                  <a:srgbClr val="443728"/>
                </a:solidFill>
                <a:latin typeface="Arial Narrow" panose="020B0606020202030204" pitchFamily="34" charset="0"/>
                <a:ea typeface="Crimson Pro Bold" pitchFamily="34" charset="-122"/>
                <a:cs typeface="Crimson Pro Bold" pitchFamily="34" charset="-120"/>
              </a:rPr>
              <a:t>Xulosa va tavsiyalar</a:t>
            </a:r>
            <a:endParaRPr lang="en-US" sz="4450" dirty="0">
              <a:latin typeface="Arial Narrow" panose="020B0606020202030204" pitchFamily="34" charset="0"/>
            </a:endParaRPr>
          </a:p>
        </p:txBody>
      </p:sp>
      <p:sp>
        <p:nvSpPr>
          <p:cNvPr id="4" name="Text 1"/>
          <p:cNvSpPr/>
          <p:nvPr/>
        </p:nvSpPr>
        <p:spPr>
          <a:xfrm>
            <a:off x="6280189" y="2273101"/>
            <a:ext cx="7556421" cy="1814513"/>
          </a:xfrm>
          <a:prstGeom prst="rect">
            <a:avLst/>
          </a:prstGeom>
          <a:noFill/>
          <a:ln/>
        </p:spPr>
        <p:txBody>
          <a:bodyPr wrap="square" lIns="0" tIns="0" rIns="0" bIns="0" rtlCol="0" anchor="t"/>
          <a:lstStyle/>
          <a:p>
            <a:pPr marL="0" indent="0" algn="just">
              <a:buNone/>
            </a:pPr>
            <a:r>
              <a:rPr lang="en-US" sz="3200" dirty="0">
                <a:solidFill>
                  <a:srgbClr val="443728"/>
                </a:solidFill>
                <a:latin typeface="Arial Narrow" panose="020B0606020202030204" pitchFamily="34" charset="0"/>
                <a:ea typeface="Open Sans" pitchFamily="34" charset="-122"/>
                <a:cs typeface="Open Sans" pitchFamily="34" charset="-120"/>
              </a:rPr>
              <a:t>       Xulosa qilib aytganda, PISA va TIMSS topshiriqlaridan foydalanish kimyo darslarini yaxshilashga, o‘quvchilarning bilim va ko‘nikmalarini rivojlantirishga yordam beradi. Ushbu dasturlar o‘qituvchilarga o‘quvchilarning bilim va ko‘nikmalarini baholash, ta’lim jarayonini optimallashtirish va o‘quv dasturini yangilash imkonini beradi.</a:t>
            </a:r>
            <a:endParaRPr lang="en-US" sz="3200" dirty="0">
              <a:latin typeface="Arial Narrow" panose="020B0606020202030204" pitchFamily="34" charset="0"/>
            </a:endParaRPr>
          </a:p>
        </p:txBody>
      </p:sp>
      <p:pic>
        <p:nvPicPr>
          <p:cNvPr id="5" name="Graphic 2">
            <a:extLst>
              <a:ext uri="{FF2B5EF4-FFF2-40B4-BE49-F238E27FC236}">
                <a16:creationId xmlns:a16="http://schemas.microsoft.com/office/drawing/2014/main" id="{12823945-07DB-4B54-A297-EC210D0F161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65315"/>
            <a:ext cx="14630400" cy="1103087"/>
          </a:xfrm>
          <a:prstGeom prst="rect">
            <a:avLst/>
          </a:prstGeom>
        </p:spPr>
      </p:pic>
      <p:pic>
        <p:nvPicPr>
          <p:cNvPr id="6" name="Рисунок 5">
            <a:extLst>
              <a:ext uri="{FF2B5EF4-FFF2-40B4-BE49-F238E27FC236}">
                <a16:creationId xmlns:a16="http://schemas.microsoft.com/office/drawing/2014/main" id="{46FCFB98-AE48-41A9-8137-3A28EEFFE80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7" name="Рисунок 6">
            <a:extLst>
              <a:ext uri="{FF2B5EF4-FFF2-40B4-BE49-F238E27FC236}">
                <a16:creationId xmlns:a16="http://schemas.microsoft.com/office/drawing/2014/main" id="{F827FCE6-B15E-47C2-A2F4-3DE3B75E79C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1023</Words>
  <Application>Microsoft Office PowerPoint</Application>
  <PresentationFormat>Произвольный</PresentationFormat>
  <Paragraphs>149</Paragraphs>
  <Slides>20</Slides>
  <Notes>18</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20</vt:i4>
      </vt:variant>
    </vt:vector>
  </HeadingPairs>
  <TitlesOfParts>
    <vt:vector size="30" baseType="lpstr">
      <vt:lpstr>Times New Roman</vt:lpstr>
      <vt:lpstr>Arial</vt:lpstr>
      <vt:lpstr>Calibri</vt:lpstr>
      <vt:lpstr>Arial Narrow</vt:lpstr>
      <vt:lpstr>Trebuchet MS</vt:lpstr>
      <vt:lpstr>Libre Baskerville</vt:lpstr>
      <vt:lpstr>Calibri Light</vt:lpstr>
      <vt:lpstr>Open Sans</vt:lpstr>
      <vt:lpstr>Crimson Pro Bold</vt:lpstr>
      <vt:lpstr>Office Theme</vt:lpstr>
      <vt:lpstr>Презентация PowerPoint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Tulkin Khalilov</cp:lastModifiedBy>
  <cp:revision>23</cp:revision>
  <dcterms:created xsi:type="dcterms:W3CDTF">2024-12-21T10:25:53Z</dcterms:created>
  <dcterms:modified xsi:type="dcterms:W3CDTF">2025-01-03T12:17:55Z</dcterms:modified>
</cp:coreProperties>
</file>