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350" r:id="rId2"/>
    <p:sldId id="35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413" r:id="rId19"/>
    <p:sldId id="412" r:id="rId20"/>
    <p:sldId id="263" r:id="rId21"/>
  </p:sldIdLst>
  <p:sldSz cx="14630400" cy="8229600"/>
  <p:notesSz cx="8229600" cy="14630400"/>
  <p:embeddedFontLst>
    <p:embeddedFont>
      <p:font typeface="Arial Narrow" panose="020B0606020202030204" pitchFamily="34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Corben" panose="020B0604020202020204" charset="0"/>
      <p:regular r:id="rId33"/>
    </p:embeddedFont>
    <p:embeddedFont>
      <p:font typeface="Nobile" panose="020B0604020202020204" charset="0"/>
      <p:regular r:id="rId34"/>
    </p:embeddedFont>
    <p:embeddedFont>
      <p:font typeface="PT Serif" panose="020B0604020202020204" charset="0"/>
      <p:regular r:id="rId35"/>
    </p:embeddedFont>
    <p:embeddedFont>
      <p:font typeface="Trebuchet MS" panose="020B0603020202020204" pitchFamily="34" charset="0"/>
      <p:regular r:id="rId36"/>
      <p:bold r:id="rId37"/>
      <p:italic r:id="rId38"/>
      <p:boldItalic r:id="rId3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font" Target="fonts/font17.fntdata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1623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5291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9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2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1006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045" y="315901"/>
            <a:ext cx="6548711" cy="567848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1520" y="7653529"/>
            <a:ext cx="3364992" cy="498598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74336" y="7653529"/>
            <a:ext cx="4681728" cy="498598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3888" y="7653529"/>
            <a:ext cx="3364992" cy="498598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9606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B048A63-B247-4E9C-AC25-9189BC2BCE3E}" type="datetimeFigureOut">
              <a:rPr lang="en-US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61722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56572F0-D29B-4D95-98A3-5BABEF7D9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036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6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7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70860" y="2721431"/>
            <a:ext cx="12830628" cy="347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5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Latn-UZ" sz="5400" b="1" dirty="0">
                <a:latin typeface="Arial Narrow" panose="020B0606020202030204" pitchFamily="34" charset="0"/>
              </a:rPr>
              <a:t>2-mavzu. Tabiiy savodxonlikni baholashning ahamiyati</a:t>
            </a:r>
            <a:br>
              <a:rPr lang="uz-Latn-UZ" sz="5400" dirty="0">
                <a:latin typeface="Arial Narrow" panose="020B0606020202030204" pitchFamily="34" charset="0"/>
              </a:rPr>
            </a:br>
            <a:r>
              <a:rPr lang="uz-Latn-UZ" sz="5400" i="1" dirty="0">
                <a:latin typeface="Arial Narrow" panose="020B0606020202030204" pitchFamily="34" charset="0"/>
              </a:rPr>
              <a:t>(</a:t>
            </a:r>
            <a:r>
              <a:rPr lang="uz-Cyrl-UZ" sz="5400" i="1" dirty="0">
                <a:latin typeface="Arial Narrow" panose="020B0606020202030204" pitchFamily="34" charset="0"/>
              </a:rPr>
              <a:t>2</a:t>
            </a:r>
            <a:r>
              <a:rPr lang="uz-Latn-UZ" sz="5400" i="1" dirty="0">
                <a:latin typeface="Arial Narrow" panose="020B0606020202030204" pitchFamily="34" charset="0"/>
              </a:rPr>
              <a:t> soat amaliy mashgʻulot)</a:t>
            </a:r>
            <a:endParaRPr lang="ru-RU" sz="5400" dirty="0">
              <a:latin typeface="Arial Narrow" panose="020B0606020202030204" pitchFamily="34" charset="0"/>
            </a:endParaRPr>
          </a:p>
          <a:p>
            <a:pPr algn="ctr"/>
            <a:endParaRPr lang="ru-RU" sz="576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696687" y="1119346"/>
            <a:ext cx="11581162" cy="721544"/>
          </a:xfrm>
          <a:prstGeom prst="rect">
            <a:avLst/>
          </a:prstGeom>
        </p:spPr>
        <p:txBody>
          <a:bodyPr spcFirstLastPara="1" vert="horz" wrap="square" lIns="137090" tIns="137090" rIns="137090" bIns="137090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7119375" y="2108274"/>
            <a:ext cx="5773686" cy="1669531"/>
            <a:chOff x="4741049" y="1456476"/>
            <a:chExt cx="3697611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5934983" y="1581662"/>
              <a:ext cx="2503677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lvl="0"/>
              <a:r>
                <a:rPr lang="uz-Cyrl-UZ" sz="2400" dirty="0">
                  <a:latin typeface="Arial Narrow" panose="020B0606020202030204" pitchFamily="34" charset="0"/>
                </a:rPr>
                <a:t>O</a:t>
              </a:r>
              <a:r>
                <a:rPr lang="uz-Latn-UZ" sz="2400" dirty="0">
                  <a:latin typeface="Arial Narrow" panose="020B0606020202030204" pitchFamily="34" charset="0"/>
                </a:rPr>
                <a:t>ta-onalar va jamoalar bilan hamkorlik qili</a:t>
              </a:r>
              <a:r>
                <a:rPr lang="uz-Cyrl-UZ" sz="2400" dirty="0">
                  <a:latin typeface="Arial Narrow" panose="020B0606020202030204" pitchFamily="34" charset="0"/>
                </a:rPr>
                <a:t>sh</a:t>
              </a:r>
              <a:r>
                <a:rPr lang="uz-Latn-UZ" sz="2400" dirty="0">
                  <a:latin typeface="Arial Narrow" panose="020B0606020202030204" pitchFamily="34" charset="0"/>
                </a:rPr>
                <a:t>, o‘quvchilarning yaxlit rivojlanishini ra</a:t>
              </a:r>
              <a:r>
                <a:rPr lang="uz-Cyrl-UZ" sz="2400" dirty="0">
                  <a:latin typeface="Arial Narrow" panose="020B0606020202030204" pitchFamily="34" charset="0"/>
                </a:rPr>
                <a:t>g‘</a:t>
              </a:r>
              <a:r>
                <a:rPr lang="uz-Latn-UZ" sz="2400" dirty="0">
                  <a:latin typeface="Arial Narrow" panose="020B0606020202030204" pitchFamily="34" charset="0"/>
                </a:rPr>
                <a:t>batlantir</a:t>
              </a:r>
              <a:r>
                <a:rPr lang="uz-Cyrl-UZ" sz="2400" dirty="0">
                  <a:latin typeface="Arial Narrow" panose="020B0606020202030204" pitchFamily="34" charset="0"/>
                </a:rPr>
                <a:t>ish</a:t>
              </a:r>
              <a:r>
                <a:rPr lang="uz-Latn-UZ" sz="2400" dirty="0">
                  <a:latin typeface="Arial Narrow" panose="020B0606020202030204" pitchFamily="34" charset="0"/>
                </a:rPr>
                <a:t>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742977" y="1840893"/>
            <a:ext cx="5580450" cy="1501088"/>
            <a:chOff x="710274" y="1456476"/>
            <a:chExt cx="3759400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452302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r>
                <a:rPr lang="uz-Latn-UZ" sz="2400" dirty="0">
                  <a:latin typeface="Arial Narrow" panose="020B0606020202030204" pitchFamily="34" charset="0"/>
                </a:rPr>
                <a:t>PISA natijalari samarali dasturlarni ishlab chiqishda </a:t>
              </a:r>
              <a:r>
                <a:rPr lang="uz-Cyrl-UZ" sz="2400" dirty="0">
                  <a:latin typeface="Arial Narrow" panose="020B0606020202030204" pitchFamily="34" charset="0"/>
                </a:rPr>
                <a:t>yo‘</a:t>
              </a:r>
              <a:r>
                <a:rPr lang="uz-Latn-UZ" sz="2400" dirty="0">
                  <a:latin typeface="Arial Narrow" panose="020B0606020202030204" pitchFamily="34" charset="0"/>
                </a:rPr>
                <a:t>l k</a:t>
              </a:r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rsat</a:t>
              </a:r>
              <a:r>
                <a:rPr lang="uz-Cyrl-UZ" sz="2400" dirty="0">
                  <a:latin typeface="Arial Narrow" panose="020B0606020202030204" pitchFamily="34" charset="0"/>
                </a:rPr>
                <a:t>uvchi vosita</a:t>
              </a:r>
              <a:r>
                <a:rPr lang="uz-Latn-UZ" sz="2400" dirty="0">
                  <a:latin typeface="Arial Narrow" panose="020B0606020202030204" pitchFamily="34" charset="0"/>
                </a:rPr>
                <a:t>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82457" y="3656265"/>
            <a:ext cx="5508959" cy="1720924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1987232" y="315523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pPr lvl="0"/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quvchilarda tanqidiy k</a:t>
              </a:r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nikmalarni rivojlantirish</a:t>
              </a:r>
              <a:r>
                <a:rPr lang="uz-Cyrl-UZ" sz="2400" dirty="0">
                  <a:latin typeface="Arial Narrow" panose="020B0606020202030204" pitchFamily="34" charset="0"/>
                </a:rPr>
                <a:t>.</a:t>
              </a:r>
              <a:endParaRPr lang="ru-RU" sz="24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323935" y="4063525"/>
            <a:ext cx="706570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05568" y="6464383"/>
            <a:ext cx="614083" cy="497714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7779399" y="2645393"/>
            <a:ext cx="614083" cy="497714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7735571" y="4276613"/>
            <a:ext cx="706570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6"/>
            <a:ext cx="14630400" cy="1103087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  <p:grpSp>
        <p:nvGrpSpPr>
          <p:cNvPr id="78" name="Google Shape;647;p26">
            <a:extLst>
              <a:ext uri="{FF2B5EF4-FFF2-40B4-BE49-F238E27FC236}">
                <a16:creationId xmlns:a16="http://schemas.microsoft.com/office/drawing/2014/main" id="{74E42A99-6509-4C34-BA20-0CE72112DABC}"/>
              </a:ext>
            </a:extLst>
          </p:cNvPr>
          <p:cNvGrpSpPr/>
          <p:nvPr/>
        </p:nvGrpSpPr>
        <p:grpSpPr>
          <a:xfrm>
            <a:off x="6884736" y="4398497"/>
            <a:ext cx="5655281" cy="1873135"/>
            <a:chOff x="4741049" y="3077051"/>
            <a:chExt cx="3692676" cy="1290401"/>
          </a:xfrm>
        </p:grpSpPr>
        <p:sp>
          <p:nvSpPr>
            <p:cNvPr id="79" name="Google Shape;648;p26">
              <a:extLst>
                <a:ext uri="{FF2B5EF4-FFF2-40B4-BE49-F238E27FC236}">
                  <a16:creationId xmlns:a16="http://schemas.microsoft.com/office/drawing/2014/main" id="{8FF2A366-A84B-4066-91E3-6D8FEE763176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0" name="Google Shape;649;p26">
              <a:extLst>
                <a:ext uri="{FF2B5EF4-FFF2-40B4-BE49-F238E27FC236}">
                  <a16:creationId xmlns:a16="http://schemas.microsoft.com/office/drawing/2014/main" id="{234CDC3F-C6CC-42B2-8223-90152C3B0536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1" name="Google Shape;650;p26">
              <a:extLst>
                <a:ext uri="{FF2B5EF4-FFF2-40B4-BE49-F238E27FC236}">
                  <a16:creationId xmlns:a16="http://schemas.microsoft.com/office/drawing/2014/main" id="{F10E12CC-216F-48AC-B4EF-236E0F46D314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82" name="Google Shape;651;p26">
              <a:extLst>
                <a:ext uri="{FF2B5EF4-FFF2-40B4-BE49-F238E27FC236}">
                  <a16:creationId xmlns:a16="http://schemas.microsoft.com/office/drawing/2014/main" id="{0B796D98-4951-4889-9B6D-AFC75DD36EC0}"/>
                </a:ext>
              </a:extLst>
            </p:cNvPr>
            <p:cNvSpPr txBox="1"/>
            <p:nvPr/>
          </p:nvSpPr>
          <p:spPr>
            <a:xfrm>
              <a:off x="5962780" y="3519686"/>
              <a:ext cx="2470945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r>
                <a:rPr lang="uz-Cyrl-UZ" sz="2400" dirty="0">
                  <a:latin typeface="Arial Narrow" panose="020B0606020202030204" pitchFamily="34" charset="0"/>
                </a:rPr>
                <a:t>H</a:t>
              </a:r>
              <a:r>
                <a:rPr lang="uz-Latn-UZ" sz="2400" dirty="0">
                  <a:latin typeface="Arial Narrow" panose="020B0606020202030204" pitchFamily="34" charset="0"/>
                </a:rPr>
                <a:t>ar bir </a:t>
              </a:r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quvchiga </a:t>
              </a:r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z salohiyatini t</a:t>
              </a:r>
              <a:r>
                <a:rPr lang="uz-Cyrl-UZ" sz="2400" dirty="0">
                  <a:latin typeface="Arial Narrow" panose="020B0606020202030204" pitchFamily="34" charset="0"/>
                </a:rPr>
                <a:t>o‘</a:t>
              </a:r>
              <a:r>
                <a:rPr lang="uz-Latn-UZ" sz="2400" dirty="0">
                  <a:latin typeface="Arial Narrow" panose="020B0606020202030204" pitchFamily="34" charset="0"/>
                </a:rPr>
                <a:t>laligicha namoyon etishiga yordam berishdir. </a:t>
              </a:r>
              <a:endParaRPr lang="ru-RU" sz="2400" dirty="0">
                <a:latin typeface="Arial Narrow" panose="020B0606020202030204" pitchFamily="34" charset="0"/>
              </a:endParaRPr>
            </a:p>
            <a:p>
              <a:br>
                <a:rPr lang="en-US" sz="2880" dirty="0">
                  <a:latin typeface="Arial Narrow" panose="020B0606020202030204" pitchFamily="34" charset="0"/>
                </a:rPr>
              </a:br>
              <a:endParaRPr sz="2880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117" name="Google Shape;680;p26">
            <a:extLst>
              <a:ext uri="{FF2B5EF4-FFF2-40B4-BE49-F238E27FC236}">
                <a16:creationId xmlns:a16="http://schemas.microsoft.com/office/drawing/2014/main" id="{1DFB615F-5C8C-442F-8E2E-9C563E382199}"/>
              </a:ext>
            </a:extLst>
          </p:cNvPr>
          <p:cNvGrpSpPr/>
          <p:nvPr/>
        </p:nvGrpSpPr>
        <p:grpSpPr>
          <a:xfrm>
            <a:off x="7609331" y="4858195"/>
            <a:ext cx="614083" cy="497714"/>
            <a:chOff x="5220616" y="2791061"/>
            <a:chExt cx="373185" cy="302466"/>
          </a:xfrm>
        </p:grpSpPr>
        <p:sp>
          <p:nvSpPr>
            <p:cNvPr id="118" name="Google Shape;681;p26">
              <a:extLst>
                <a:ext uri="{FF2B5EF4-FFF2-40B4-BE49-F238E27FC236}">
                  <a16:creationId xmlns:a16="http://schemas.microsoft.com/office/drawing/2014/main" id="{95BBCEB8-2926-4A0D-B0DB-CDA590DF77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19" name="Google Shape;682;p26">
              <a:extLst>
                <a:ext uri="{FF2B5EF4-FFF2-40B4-BE49-F238E27FC236}">
                  <a16:creationId xmlns:a16="http://schemas.microsoft.com/office/drawing/2014/main" id="{AE7730FC-AC2A-4079-8354-75B1A2AE882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0" name="Google Shape;683;p26">
              <a:extLst>
                <a:ext uri="{FF2B5EF4-FFF2-40B4-BE49-F238E27FC236}">
                  <a16:creationId xmlns:a16="http://schemas.microsoft.com/office/drawing/2014/main" id="{EA9B6CCD-DE12-4D46-8C10-188E9F3830C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1" name="Google Shape;684;p26">
              <a:extLst>
                <a:ext uri="{FF2B5EF4-FFF2-40B4-BE49-F238E27FC236}">
                  <a16:creationId xmlns:a16="http://schemas.microsoft.com/office/drawing/2014/main" id="{21619712-28B3-4D5F-9A91-085B68927A94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2" name="Google Shape;685;p26">
              <a:extLst>
                <a:ext uri="{FF2B5EF4-FFF2-40B4-BE49-F238E27FC236}">
                  <a16:creationId xmlns:a16="http://schemas.microsoft.com/office/drawing/2014/main" id="{197DE8A2-7EDA-4112-A548-C264F72E01AB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3" name="Google Shape;686;p26">
              <a:extLst>
                <a:ext uri="{FF2B5EF4-FFF2-40B4-BE49-F238E27FC236}">
                  <a16:creationId xmlns:a16="http://schemas.microsoft.com/office/drawing/2014/main" id="{DE522927-AD40-4CC0-B5D7-5FB0757D5036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4" name="Google Shape;687;p26">
              <a:extLst>
                <a:ext uri="{FF2B5EF4-FFF2-40B4-BE49-F238E27FC236}">
                  <a16:creationId xmlns:a16="http://schemas.microsoft.com/office/drawing/2014/main" id="{850FC24B-42CB-448F-939F-ACD8E6284D70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5" name="Google Shape;688;p26">
              <a:extLst>
                <a:ext uri="{FF2B5EF4-FFF2-40B4-BE49-F238E27FC236}">
                  <a16:creationId xmlns:a16="http://schemas.microsoft.com/office/drawing/2014/main" id="{08DB7E6A-276A-4031-A9F3-193F97CED3DF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6" name="Google Shape;689;p26">
              <a:extLst>
                <a:ext uri="{FF2B5EF4-FFF2-40B4-BE49-F238E27FC236}">
                  <a16:creationId xmlns:a16="http://schemas.microsoft.com/office/drawing/2014/main" id="{92419FFB-C723-4DBD-92C6-93C7A24B43B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7" name="Google Shape;690;p26">
              <a:extLst>
                <a:ext uri="{FF2B5EF4-FFF2-40B4-BE49-F238E27FC236}">
                  <a16:creationId xmlns:a16="http://schemas.microsoft.com/office/drawing/2014/main" id="{9B81A5F4-BCA5-4BEA-B66A-B7E062F50B11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8" name="Google Shape;691;p26">
              <a:extLst>
                <a:ext uri="{FF2B5EF4-FFF2-40B4-BE49-F238E27FC236}">
                  <a16:creationId xmlns:a16="http://schemas.microsoft.com/office/drawing/2014/main" id="{029D7433-064A-44A0-8123-27B31A958BA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29" name="Google Shape;692;p26">
              <a:extLst>
                <a:ext uri="{FF2B5EF4-FFF2-40B4-BE49-F238E27FC236}">
                  <a16:creationId xmlns:a16="http://schemas.microsoft.com/office/drawing/2014/main" id="{2B87F478-8790-49F5-B4C7-2CCE994B2137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0" name="Google Shape;693;p26">
              <a:extLst>
                <a:ext uri="{FF2B5EF4-FFF2-40B4-BE49-F238E27FC236}">
                  <a16:creationId xmlns:a16="http://schemas.microsoft.com/office/drawing/2014/main" id="{4DF40CAD-35D6-486B-B59C-8896D0F31550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1" name="Google Shape;694;p26">
              <a:extLst>
                <a:ext uri="{FF2B5EF4-FFF2-40B4-BE49-F238E27FC236}">
                  <a16:creationId xmlns:a16="http://schemas.microsoft.com/office/drawing/2014/main" id="{E15453D3-F9B2-414F-A042-1D5453ACC72D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2" name="Google Shape;695;p26">
              <a:extLst>
                <a:ext uri="{FF2B5EF4-FFF2-40B4-BE49-F238E27FC236}">
                  <a16:creationId xmlns:a16="http://schemas.microsoft.com/office/drawing/2014/main" id="{DE42EFCB-6932-46B7-A138-9604027A9D2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3" name="Google Shape;696;p26">
              <a:extLst>
                <a:ext uri="{FF2B5EF4-FFF2-40B4-BE49-F238E27FC236}">
                  <a16:creationId xmlns:a16="http://schemas.microsoft.com/office/drawing/2014/main" id="{EA2B7B08-63FF-40D9-AB85-5D7A0A7682A2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4" name="Google Shape;697;p26">
              <a:extLst>
                <a:ext uri="{FF2B5EF4-FFF2-40B4-BE49-F238E27FC236}">
                  <a16:creationId xmlns:a16="http://schemas.microsoft.com/office/drawing/2014/main" id="{7D3103DD-E749-48AC-A836-C97D846BCA84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5" name="Google Shape;698;p26">
              <a:extLst>
                <a:ext uri="{FF2B5EF4-FFF2-40B4-BE49-F238E27FC236}">
                  <a16:creationId xmlns:a16="http://schemas.microsoft.com/office/drawing/2014/main" id="{E4516D96-D0BB-406A-A4D9-D28509743853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1401403" y="2270139"/>
            <a:ext cx="614083" cy="497714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7807670" y="6501094"/>
            <a:ext cx="614083" cy="497714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90" tIns="137090" rIns="137090" bIns="137090" anchor="ctr" anchorCtr="0">
              <a:noAutofit/>
            </a:bodyPr>
            <a:lstStyle/>
            <a:p>
              <a:endParaRPr sz="27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745436" y="1776806"/>
            <a:ext cx="1309117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uz-Latn-UZ" sz="4450" dirty="0">
                <a:solidFill>
                  <a:srgbClr val="1B1B27"/>
                </a:solidFill>
                <a:latin typeface="Arial Narrow" panose="020B0606020202030204" pitchFamily="34" charset="0"/>
              </a:rPr>
              <a:t>Nima uchun baholash jarayonida shaffoflik muhim?  </a:t>
            </a:r>
            <a:endParaRPr lang="ru-RU" sz="4450" dirty="0">
              <a:solidFill>
                <a:srgbClr val="1B1B27"/>
              </a:solidFill>
              <a:latin typeface="Arial Narrow" panose="020B0606020202030204" pitchFamily="34" charset="0"/>
            </a:endParaRPr>
          </a:p>
          <a:p>
            <a:pPr lvl="0"/>
            <a:r>
              <a:rPr lang="uz-Latn-UZ" sz="4450" dirty="0">
                <a:solidFill>
                  <a:srgbClr val="1B1B27"/>
                </a:solidFill>
                <a:latin typeface="Arial Narrow" panose="020B0606020202030204" pitchFamily="34" charset="0"/>
              </a:rPr>
              <a:t>Baholashning asosiy turlari nimalardan iborat?</a:t>
            </a:r>
            <a:endParaRPr lang="ru-RU" sz="4450" dirty="0">
              <a:solidFill>
                <a:srgbClr val="1B1B27"/>
              </a:solidFill>
              <a:latin typeface="Arial Narrow" panose="020B0606020202030204" pitchFamily="34" charset="0"/>
            </a:endParaRPr>
          </a:p>
          <a:p>
            <a:pPr lvl="0"/>
            <a:r>
              <a:rPr lang="uz-Latn-UZ" sz="4450" dirty="0">
                <a:solidFill>
                  <a:srgbClr val="1B1B27"/>
                </a:solidFill>
                <a:latin typeface="Arial Narrow" panose="020B0606020202030204" pitchFamily="34" charset="0"/>
              </a:rPr>
              <a:t> Formativ va summativ baholash o‘rtasidagi farqlarni tushuntirib bering.</a:t>
            </a:r>
            <a:endParaRPr lang="ru-RU" sz="4450" dirty="0">
              <a:solidFill>
                <a:srgbClr val="1B1B27"/>
              </a:solidFill>
              <a:latin typeface="Arial Narrow" panose="020B0606020202030204" pitchFamily="34" charset="0"/>
            </a:endParaRPr>
          </a:p>
          <a:p>
            <a:pPr lvl="0"/>
            <a:r>
              <a:rPr lang="uz-Latn-UZ" sz="4450" dirty="0">
                <a:solidFill>
                  <a:srgbClr val="1B1B27"/>
                </a:solidFill>
                <a:latin typeface="Arial Narrow" panose="020B0606020202030204" pitchFamily="34" charset="0"/>
              </a:rPr>
              <a:t>Ob’ektiv baholash usullariga misollar keltiring. </a:t>
            </a:r>
            <a:endParaRPr lang="ru-RU" sz="4450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657017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756440" y="5640110"/>
            <a:ext cx="3307556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74F4FD07-E55F-48EA-B50B-A8E0F1656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02B532B-EF0C-4030-A97F-36CA5698AD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A55E4F-3E67-446E-9C26-2AB830760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7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PISA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natijalari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: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samarali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dasturlarni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ishlab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chiqishda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yo</a:t>
            </a:r>
            <a:r>
              <a:rPr lang="uz-Latn-UZ" sz="4800" dirty="0">
                <a:latin typeface="Arial Narrow" panose="020B0606020202030204" pitchFamily="34" charset="0"/>
              </a:rPr>
              <a:t>ʻ</a:t>
            </a:r>
            <a:r>
              <a:rPr lang="en-US" sz="445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l ko</a:t>
            </a:r>
            <a:r>
              <a:rPr lang="uz-Latn-UZ" sz="4800" dirty="0">
                <a:latin typeface="Arial Narrow" panose="020B0606020202030204" pitchFamily="34" charset="0"/>
              </a:rPr>
              <a:t>ʻ</a:t>
            </a:r>
            <a:r>
              <a:rPr lang="en-US" sz="445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rsatuvchi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483262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Samarali</a:t>
            </a:r>
            <a:r>
              <a:rPr lang="en-US" sz="220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dasturlarni</a:t>
            </a:r>
            <a:r>
              <a:rPr lang="en-US" sz="220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ishlab</a:t>
            </a:r>
            <a:r>
              <a:rPr lang="en-US" sz="2200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chiqish</a:t>
            </a:r>
            <a:endParaRPr lang="en-US" sz="22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PISA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natijalari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o</a:t>
            </a:r>
            <a:r>
              <a:rPr lang="uz-Latn-UZ" sz="2400" dirty="0">
                <a:latin typeface="Arial Narrow" panose="020B0606020202030204" pitchFamily="34" charset="0"/>
              </a:rPr>
              <a:t>ʻ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quvchilarning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bilim darajasini baholashga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va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o</a:t>
            </a:r>
            <a:r>
              <a:rPr lang="uz-Latn-UZ" sz="2400" dirty="0">
                <a:latin typeface="Arial Narrow" panose="020B0606020202030204" pitchFamily="34" charset="0"/>
              </a:rPr>
              <a:t>ʻ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dasturlarining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samaradorligini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o</a:t>
            </a:r>
            <a:r>
              <a:rPr lang="uz-Latn-UZ" sz="2400" dirty="0">
                <a:latin typeface="Arial Narrow" panose="020B0606020202030204" pitchFamily="34" charset="0"/>
              </a:rPr>
              <a:t>ʻ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rganishga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imkon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4170045"/>
            <a:ext cx="376654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</a:rPr>
              <a:t>ta’lim</a:t>
            </a:r>
            <a:r>
              <a:rPr lang="en-US" sz="2200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</a:rPr>
              <a:t>siyosatini</a:t>
            </a:r>
            <a:r>
              <a:rPr lang="en-US" sz="2200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>
                <a:solidFill>
                  <a:srgbClr val="1B1B27"/>
                </a:solidFill>
                <a:latin typeface="Arial Narrow" panose="020B0606020202030204" pitchFamily="34" charset="0"/>
              </a:rPr>
              <a:t>yaxshilash</a:t>
            </a:r>
            <a:endParaRPr lang="en-US" sz="2200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99521" y="4751189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Olingan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ma’lumotlar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ta’lim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siyosatini yaxshilash, o</a:t>
            </a:r>
            <a:r>
              <a:rPr lang="uz-Latn-UZ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ʻ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quv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dasturlarini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mukammallashtirish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va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o</a:t>
            </a:r>
            <a:r>
              <a:rPr lang="uz-Latn-UZ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ʻ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qituvchilarning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malakasini oshirish uchun ishlatiladi</a:t>
            </a:r>
            <a:r>
              <a:rPr lang="en-US" sz="175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750" dirty="0">
              <a:latin typeface="Arial Narrow" panose="020B060602020203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D332B860-68B5-47BE-BC13-AC45EE07C4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9AE3D3-82D9-4DC1-9378-FD37DBC4F7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3890E2-23BF-4998-970A-8E798E600A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76526" y="3558778"/>
            <a:ext cx="9950529" cy="6933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450"/>
              </a:lnSpc>
            </a:pP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Tanqidiy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ko</a:t>
            </a:r>
            <a:r>
              <a:rPr lang="uz-Latn-UZ" sz="4400" b="1" dirty="0">
                <a:solidFill>
                  <a:srgbClr val="404155"/>
                </a:solidFill>
                <a:latin typeface="Arial Narrow" panose="020B0606020202030204" pitchFamily="34" charset="0"/>
              </a:rPr>
              <a:t>ʻ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nikmalarni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rivojlantirish</a:t>
            </a:r>
            <a:endParaRPr lang="en-US" sz="43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76526" y="4834414"/>
            <a:ext cx="499229" cy="499229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76908" y="4917519"/>
            <a:ext cx="98346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1497568" y="4834414"/>
            <a:ext cx="2773680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Muammoni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hal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qilish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497568" y="5314236"/>
            <a:ext cx="3490198" cy="1420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Tabiiy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savodxonlik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oʻquvchilarga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muammolarni hal qilish, tanqidiy fikrlash va mustaqil qarorlar qabul qilishga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5209580" y="4834414"/>
            <a:ext cx="499229" cy="499229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72338" y="4917519"/>
            <a:ext cx="173593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5930622" y="4834414"/>
            <a:ext cx="3490198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Ekologik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muammolarni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tushunish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930622" y="5660946"/>
            <a:ext cx="3712012" cy="17752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dirty="0" err="1">
                <a:latin typeface="Arial Narrow" panose="020B0606020202030204" pitchFamily="34" charset="0"/>
              </a:rPr>
              <a:t>Tabiiy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savodxonlik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oʻquvchilarga</a:t>
            </a:r>
            <a:r>
              <a:rPr lang="en-US" sz="2400" dirty="0">
                <a:latin typeface="Arial Narrow" panose="020B0606020202030204" pitchFamily="34" charset="0"/>
              </a:rPr>
              <a:t> ekologik muammolarni tushunish, ularning sabablarini tahlil </a:t>
            </a:r>
            <a:r>
              <a:rPr lang="en-US" sz="2400" dirty="0" err="1">
                <a:latin typeface="Arial Narrow" panose="020B0606020202030204" pitchFamily="34" charset="0"/>
              </a:rPr>
              <a:t>qilish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va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yechimlarni</a:t>
            </a:r>
            <a:r>
              <a:rPr lang="en-US" sz="2400" dirty="0">
                <a:latin typeface="Arial Narrow" panose="020B0606020202030204" pitchFamily="34" charset="0"/>
              </a:rPr>
              <a:t> topishga imkon </a:t>
            </a:r>
            <a:r>
              <a:rPr lang="en-US" sz="2400" dirty="0" err="1">
                <a:latin typeface="Arial Narrow" panose="020B0606020202030204" pitchFamily="34" charset="0"/>
              </a:rPr>
              <a:t>beradi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2" name="Shape 9"/>
          <p:cNvSpPr/>
          <p:nvPr/>
        </p:nvSpPr>
        <p:spPr>
          <a:xfrm>
            <a:off x="9642634" y="4834414"/>
            <a:ext cx="499229" cy="499229"/>
          </a:xfrm>
          <a:prstGeom prst="roundRect">
            <a:avLst>
              <a:gd name="adj" fmla="val 18668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798725" y="4917519"/>
            <a:ext cx="186928" cy="3328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10363676" y="4834414"/>
            <a:ext cx="2773680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Barqaror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rivojlanish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0363676" y="5314236"/>
            <a:ext cx="4058002" cy="2130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dirty="0" err="1">
                <a:latin typeface="Arial Narrow" panose="020B0606020202030204" pitchFamily="34" charset="0"/>
              </a:rPr>
              <a:t>Tabiiy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savodxonlik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oʻquvchilarga</a:t>
            </a:r>
            <a:r>
              <a:rPr lang="en-US" sz="2400" dirty="0">
                <a:latin typeface="Arial Narrow" panose="020B0606020202030204" pitchFamily="34" charset="0"/>
              </a:rPr>
              <a:t> atrof-muhitni muhofaza qilish, barqaror </a:t>
            </a:r>
            <a:r>
              <a:rPr lang="en-US" sz="2400" dirty="0" err="1">
                <a:latin typeface="Arial Narrow" panose="020B0606020202030204" pitchFamily="34" charset="0"/>
              </a:rPr>
              <a:t>rivojlanishga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hissa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qoʻshish</a:t>
            </a:r>
            <a:r>
              <a:rPr lang="en-US" sz="2400" dirty="0">
                <a:latin typeface="Arial Narrow" panose="020B0606020202030204" pitchFamily="34" charset="0"/>
              </a:rPr>
              <a:t> va </a:t>
            </a:r>
            <a:r>
              <a:rPr lang="en-US" sz="2400" dirty="0" err="1">
                <a:latin typeface="Arial Narrow" panose="020B0606020202030204" pitchFamily="34" charset="0"/>
              </a:rPr>
              <a:t>ekologik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mas'uliyatni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oʻz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zimmasiga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olishni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oʻrgatadi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396522A4-62A7-4033-8BF2-06F7C0AD8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B17BB93-81A9-4771-880A-D3BDE2F7BA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1546261-A3B8-467A-AE3F-1908C37833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9522" y="1121193"/>
            <a:ext cx="7770019" cy="12268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800"/>
              </a:lnSpc>
              <a:buNone/>
            </a:pP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Ota-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onalar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va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jamoalar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bilan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hamkorlik</a:t>
            </a:r>
            <a:endParaRPr lang="en-US" sz="4350" b="1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991" y="2216944"/>
            <a:ext cx="490657" cy="49065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86991" y="2583830"/>
            <a:ext cx="2453640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800"/>
              </a:lnSpc>
            </a:pP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Hamkorlik</a:t>
            </a:r>
            <a:endParaRPr lang="en-US" sz="4350" b="1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86991" y="3328273"/>
            <a:ext cx="3737848" cy="9422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4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Ota-onalar va jamoalar bilan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hamkorlik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oʻquvchilarning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ta’lim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jarayoniga faol ishtirok etishiga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9161" y="2216944"/>
            <a:ext cx="490657" cy="49065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534532" y="2544390"/>
            <a:ext cx="2453640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4800"/>
              </a:lnSpc>
              <a:buNone/>
            </a:pP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Jamiyatni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jalb</a:t>
            </a:r>
            <a:r>
              <a:rPr lang="en-US" sz="435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435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qilish</a:t>
            </a:r>
            <a:endParaRPr lang="en-US" sz="4350" b="1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4719161" y="3328273"/>
            <a:ext cx="3737848" cy="12563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450"/>
              </a:lnSpc>
            </a:pPr>
            <a:r>
              <a:rPr lang="en-US" sz="2400" dirty="0">
                <a:latin typeface="Arial Narrow" panose="020B0606020202030204" pitchFamily="34" charset="0"/>
              </a:rPr>
              <a:t>Jamoatchilikni ekologik muammolar haqida xabardor qilish, </a:t>
            </a:r>
            <a:r>
              <a:rPr lang="en-US" sz="2400" dirty="0" err="1">
                <a:latin typeface="Arial Narrow" panose="020B0606020202030204" pitchFamily="34" charset="0"/>
              </a:rPr>
              <a:t>ularni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yechimlarni</a:t>
            </a:r>
            <a:r>
              <a:rPr lang="en-US" sz="2400" dirty="0">
                <a:latin typeface="Arial Narrow" panose="020B0606020202030204" pitchFamily="34" charset="0"/>
              </a:rPr>
              <a:t> topishga jalb qilish </a:t>
            </a:r>
            <a:r>
              <a:rPr lang="en-US" sz="2400" dirty="0" err="1">
                <a:latin typeface="Arial Narrow" panose="020B0606020202030204" pitchFamily="34" charset="0"/>
              </a:rPr>
              <a:t>muhimdir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991" y="5173385"/>
            <a:ext cx="490657" cy="49065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094495" y="5243015"/>
            <a:ext cx="3737848" cy="613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800"/>
              </a:lnSpc>
            </a:pPr>
            <a:r>
              <a:rPr lang="en-US" sz="360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Oʻquvchilarning</a:t>
            </a:r>
            <a:r>
              <a:rPr lang="en-US" sz="360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360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yaxlit</a:t>
            </a:r>
            <a:r>
              <a:rPr lang="en-US" sz="3600" b="1" dirty="0">
                <a:solidFill>
                  <a:srgbClr val="1B1B27"/>
                </a:solidFill>
                <a:latin typeface="Arial Narrow" panose="020B0606020202030204" pitchFamily="34" charset="0"/>
              </a:rPr>
              <a:t> </a:t>
            </a:r>
            <a:r>
              <a:rPr lang="en-US" sz="3600" b="1" dirty="0" err="1">
                <a:solidFill>
                  <a:srgbClr val="1B1B27"/>
                </a:solidFill>
                <a:latin typeface="Arial Narrow" panose="020B0606020202030204" pitchFamily="34" charset="0"/>
              </a:rPr>
              <a:t>rivojlanishi</a:t>
            </a:r>
            <a:endParaRPr lang="en-US" sz="3600" b="1" dirty="0">
              <a:solidFill>
                <a:srgbClr val="1B1B27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86991" y="6591419"/>
            <a:ext cx="3737848" cy="9422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450"/>
              </a:lnSpc>
              <a:buNone/>
            </a:pPr>
            <a:r>
              <a:rPr lang="en-US" sz="2400" dirty="0">
                <a:latin typeface="Arial Narrow" panose="020B0606020202030204" pitchFamily="34" charset="0"/>
              </a:rPr>
              <a:t>Ota-onalar va jamoalar </a:t>
            </a:r>
            <a:r>
              <a:rPr lang="en-US" sz="2400" dirty="0" err="1">
                <a:latin typeface="Arial Narrow" panose="020B0606020202030204" pitchFamily="34" charset="0"/>
              </a:rPr>
              <a:t>bilan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birgalikda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oʻquvchilarning</a:t>
            </a:r>
            <a:r>
              <a:rPr lang="en-US" sz="2400" dirty="0">
                <a:latin typeface="Arial Narrow" panose="020B0606020202030204" pitchFamily="34" charset="0"/>
              </a:rPr>
              <a:t> yaxlit </a:t>
            </a:r>
            <a:r>
              <a:rPr lang="en-US" sz="2400" dirty="0" err="1">
                <a:latin typeface="Arial Narrow" panose="020B0606020202030204" pitchFamily="34" charset="0"/>
              </a:rPr>
              <a:t>rivojlanishini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ragʻbatlantirish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mumkin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7EFF7DD4-6D41-4FF9-91C0-FBDA170685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CCA90C9-DDD4-4315-AC67-2412EC11CBA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3AE9A3C-3B2B-4385-84A2-1E7287F606E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78280"/>
            <a:ext cx="13528497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Har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bir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oʻquvchiga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oʻz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salohiyatini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namoyon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etishga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yordam</a:t>
            </a:r>
            <a:r>
              <a:rPr lang="en-US" sz="44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4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berish</a:t>
            </a:r>
            <a:endParaRPr lang="en-US" sz="4450" b="1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47430" y="3349466"/>
            <a:ext cx="1614011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12525" y="3613785"/>
            <a:ext cx="8382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088255" y="3576280"/>
            <a:ext cx="609623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600" dirty="0" err="1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Oʻquvchilarning</a:t>
            </a:r>
            <a:r>
              <a:rPr lang="en-US" sz="3600" dirty="0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3600" dirty="0" err="1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qiziqishlarini</a:t>
            </a:r>
            <a:r>
              <a:rPr lang="en-US" sz="3600" dirty="0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3600" dirty="0" err="1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hisobga</a:t>
            </a:r>
            <a:r>
              <a:rPr lang="en-US" sz="3600" dirty="0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3600" dirty="0" err="1"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olish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4918115" y="4170521"/>
            <a:ext cx="8861822" cy="15240"/>
          </a:xfrm>
          <a:prstGeom prst="roundRect">
            <a:avLst>
              <a:gd name="adj" fmla="val 625116"/>
            </a:avLst>
          </a:prstGeom>
          <a:solidFill>
            <a:srgbClr val="B8BFDF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40424" y="4214098"/>
            <a:ext cx="3228022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80498" y="4391263"/>
            <a:ext cx="14787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5895261" y="4440912"/>
            <a:ext cx="417171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dirty="0" err="1">
                <a:latin typeface="Arial Narrow" panose="020B0606020202030204" pitchFamily="34" charset="0"/>
              </a:rPr>
              <a:t>Oʻziga</a:t>
            </a:r>
            <a:r>
              <a:rPr lang="en-US" sz="3600" dirty="0">
                <a:latin typeface="Arial Narrow" panose="020B0606020202030204" pitchFamily="34" charset="0"/>
              </a:rPr>
              <a:t> </a:t>
            </a:r>
            <a:r>
              <a:rPr lang="en-US" sz="3600" dirty="0" err="1">
                <a:latin typeface="Arial Narrow" panose="020B0606020202030204" pitchFamily="34" charset="0"/>
              </a:rPr>
              <a:t>ishonchni</a:t>
            </a:r>
            <a:r>
              <a:rPr lang="en-US" sz="3600" dirty="0">
                <a:latin typeface="Arial Narrow" panose="020B0606020202030204" pitchFamily="34" charset="0"/>
              </a:rPr>
              <a:t> </a:t>
            </a:r>
            <a:r>
              <a:rPr lang="en-US" sz="3600" dirty="0" err="1">
                <a:latin typeface="Arial Narrow" panose="020B0606020202030204" pitchFamily="34" charset="0"/>
              </a:rPr>
              <a:t>rivojlantirish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5725120" y="5035153"/>
            <a:ext cx="8054816" cy="15240"/>
          </a:xfrm>
          <a:prstGeom prst="roundRect">
            <a:avLst>
              <a:gd name="adj" fmla="val 625116"/>
            </a:avLst>
          </a:prstGeom>
          <a:solidFill>
            <a:srgbClr val="B8BFDF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33418" y="5078730"/>
            <a:ext cx="484203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74783" y="5255895"/>
            <a:ext cx="15918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6702266" y="5305544"/>
            <a:ext cx="24024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3600" dirty="0" err="1">
                <a:latin typeface="Arial Narrow" panose="020B0606020202030204" pitchFamily="34" charset="0"/>
              </a:rPr>
              <a:t>Mustaqil</a:t>
            </a:r>
            <a:r>
              <a:rPr lang="en-US" sz="3600" dirty="0">
                <a:latin typeface="Arial Narrow" panose="020B0606020202030204" pitchFamily="34" charset="0"/>
              </a:rPr>
              <a:t> </a:t>
            </a:r>
            <a:r>
              <a:rPr lang="en-US" sz="3600" dirty="0" err="1">
                <a:latin typeface="Arial Narrow" panose="020B0606020202030204" pitchFamily="34" charset="0"/>
              </a:rPr>
              <a:t>fikrlash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4" name="Shape 9"/>
          <p:cNvSpPr/>
          <p:nvPr/>
        </p:nvSpPr>
        <p:spPr>
          <a:xfrm>
            <a:off x="6532126" y="5899785"/>
            <a:ext cx="7247811" cy="15240"/>
          </a:xfrm>
          <a:prstGeom prst="roundRect">
            <a:avLst>
              <a:gd name="adj" fmla="val 625116"/>
            </a:avLst>
          </a:prstGeom>
          <a:solidFill>
            <a:srgbClr val="B8BFDF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6294" y="5943362"/>
            <a:ext cx="6456164" cy="80795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3982283" y="6120527"/>
            <a:ext cx="14406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1"/>
          <p:cNvSpPr/>
          <p:nvPr/>
        </p:nvSpPr>
        <p:spPr>
          <a:xfrm>
            <a:off x="7392929" y="6068807"/>
            <a:ext cx="33206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dirty="0" err="1">
                <a:latin typeface="Arial Narrow" panose="020B0606020202030204" pitchFamily="34" charset="0"/>
              </a:rPr>
              <a:t>Iqtidorni</a:t>
            </a:r>
            <a:r>
              <a:rPr lang="en-US" sz="3600" dirty="0">
                <a:latin typeface="Arial Narrow" panose="020B0606020202030204" pitchFamily="34" charset="0"/>
              </a:rPr>
              <a:t> </a:t>
            </a:r>
            <a:r>
              <a:rPr lang="en-US" sz="3600" dirty="0" err="1">
                <a:latin typeface="Arial Narrow" panose="020B0606020202030204" pitchFamily="34" charset="0"/>
              </a:rPr>
              <a:t>namoyon</a:t>
            </a:r>
            <a:r>
              <a:rPr lang="en-US" sz="3600" dirty="0">
                <a:latin typeface="Arial Narrow" panose="020B0606020202030204" pitchFamily="34" charset="0"/>
              </a:rPr>
              <a:t> </a:t>
            </a:r>
            <a:r>
              <a:rPr lang="en-US" sz="3600" dirty="0" err="1">
                <a:latin typeface="Arial Narrow" panose="020B0606020202030204" pitchFamily="34" charset="0"/>
              </a:rPr>
              <a:t>etish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id="{35D70ED1-8B29-45F2-8C3D-45A79D2C90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8B29187-C507-4066-B804-8B299977827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0A3EE0E-69CD-423E-8919-69D57C1ECD6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6847" y="1090732"/>
            <a:ext cx="7703106" cy="12863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050"/>
              </a:lnSpc>
              <a:buNone/>
            </a:pPr>
            <a:r>
              <a:rPr lang="en-US" sz="40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Tabiiy</a:t>
            </a:r>
            <a:r>
              <a:rPr lang="en-US" sz="40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0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savodxonlik</a:t>
            </a:r>
            <a:r>
              <a:rPr lang="en-US" sz="40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: </a:t>
            </a:r>
            <a:r>
              <a:rPr lang="en-US" sz="40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atrof-muhitni</a:t>
            </a:r>
            <a:r>
              <a:rPr lang="en-US" sz="405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05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tushunish</a:t>
            </a:r>
            <a:endParaRPr lang="en-US" sz="40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504146" y="2269093"/>
            <a:ext cx="22860" cy="5286375"/>
          </a:xfrm>
          <a:prstGeom prst="roundRect">
            <a:avLst>
              <a:gd name="adj" fmla="val 378194"/>
            </a:avLst>
          </a:prstGeom>
          <a:solidFill>
            <a:srgbClr val="B8BFDF"/>
          </a:solidFill>
          <a:ln/>
        </p:spPr>
      </p:sp>
      <p:sp>
        <p:nvSpPr>
          <p:cNvPr id="5" name="Shape 2"/>
          <p:cNvSpPr/>
          <p:nvPr/>
        </p:nvSpPr>
        <p:spPr>
          <a:xfrm>
            <a:off x="6724233" y="2720578"/>
            <a:ext cx="720447" cy="22860"/>
          </a:xfrm>
          <a:prstGeom prst="roundRect">
            <a:avLst>
              <a:gd name="adj" fmla="val 378194"/>
            </a:avLst>
          </a:prstGeom>
          <a:solidFill>
            <a:srgbClr val="B8BFDF"/>
          </a:solidFill>
          <a:ln/>
        </p:spPr>
      </p:sp>
      <p:sp>
        <p:nvSpPr>
          <p:cNvPr id="6" name="Shape 3"/>
          <p:cNvSpPr/>
          <p:nvPr/>
        </p:nvSpPr>
        <p:spPr>
          <a:xfrm>
            <a:off x="6284059" y="2500551"/>
            <a:ext cx="463034" cy="46303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69916" y="2577703"/>
            <a:ext cx="91202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7647623" y="2474833"/>
            <a:ext cx="2976324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Atrof-muhitni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oʻrganish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647623" y="2919889"/>
            <a:ext cx="6262330" cy="658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oʻquvchilar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tabiiy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hodisalarni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oʻrganish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,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atrof-muhitning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oʻzgarishini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kuzatish va tahlil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qilishni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oʻrganadilar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724233" y="4441508"/>
            <a:ext cx="720447" cy="22860"/>
          </a:xfrm>
          <a:prstGeom prst="roundRect">
            <a:avLst>
              <a:gd name="adj" fmla="val 378194"/>
            </a:avLst>
          </a:prstGeom>
          <a:solidFill>
            <a:srgbClr val="B8BFDF"/>
          </a:solidFill>
          <a:ln/>
        </p:spPr>
      </p:sp>
      <p:sp>
        <p:nvSpPr>
          <p:cNvPr id="11" name="Shape 8"/>
          <p:cNvSpPr/>
          <p:nvPr/>
        </p:nvSpPr>
        <p:spPr>
          <a:xfrm>
            <a:off x="6284059" y="4221480"/>
            <a:ext cx="463034" cy="46303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35030" y="4298633"/>
            <a:ext cx="161092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7647623" y="4195763"/>
            <a:ext cx="3916323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Ekologik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masalalarni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hal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qilish</a:t>
            </a:r>
            <a:endParaRPr lang="en-US" sz="24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647623" y="4640818"/>
            <a:ext cx="6262330" cy="6586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50"/>
              </a:lnSpc>
            </a:pPr>
            <a:r>
              <a:rPr lang="en-US" sz="2400" dirty="0" err="1">
                <a:latin typeface="Arial Narrow" panose="020B0606020202030204" pitchFamily="34" charset="0"/>
              </a:rPr>
              <a:t>oʻquvchilar</a:t>
            </a:r>
            <a:r>
              <a:rPr lang="en-US" sz="2400" dirty="0">
                <a:latin typeface="Arial Narrow" panose="020B0606020202030204" pitchFamily="34" charset="0"/>
              </a:rPr>
              <a:t> ekologik muammolarni aniqlash, ularning sabablarini </a:t>
            </a:r>
            <a:r>
              <a:rPr lang="en-US" sz="2400" dirty="0" err="1">
                <a:latin typeface="Arial Narrow" panose="020B0606020202030204" pitchFamily="34" charset="0"/>
              </a:rPr>
              <a:t>tushunish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va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yechimlarni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izlashni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oʻrganadilar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15" name="Shape 12"/>
          <p:cNvSpPr/>
          <p:nvPr/>
        </p:nvSpPr>
        <p:spPr>
          <a:xfrm>
            <a:off x="6724233" y="6162437"/>
            <a:ext cx="720447" cy="22860"/>
          </a:xfrm>
          <a:prstGeom prst="roundRect">
            <a:avLst>
              <a:gd name="adj" fmla="val 378194"/>
            </a:avLst>
          </a:prstGeom>
          <a:solidFill>
            <a:srgbClr val="B8BFDF"/>
          </a:solidFill>
          <a:ln/>
        </p:spPr>
      </p:sp>
      <p:sp>
        <p:nvSpPr>
          <p:cNvPr id="16" name="Shape 13"/>
          <p:cNvSpPr/>
          <p:nvPr/>
        </p:nvSpPr>
        <p:spPr>
          <a:xfrm>
            <a:off x="6284059" y="5942409"/>
            <a:ext cx="463034" cy="463034"/>
          </a:xfrm>
          <a:prstGeom prst="roundRect">
            <a:avLst>
              <a:gd name="adj" fmla="val 18671"/>
            </a:avLst>
          </a:prstGeom>
          <a:solidFill>
            <a:srgbClr val="D2D9F9"/>
          </a:solidFill>
          <a:ln w="7620">
            <a:solidFill>
              <a:srgbClr val="B8BF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28839" y="6019562"/>
            <a:ext cx="173474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7647623" y="5916692"/>
            <a:ext cx="5054560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Barqaror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turmush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tarzini</a:t>
            </a:r>
            <a:r>
              <a:rPr lang="en-US" sz="24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shakillantirish</a:t>
            </a:r>
            <a:endParaRPr lang="en-US" sz="24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647623" y="6361748"/>
            <a:ext cx="6262330" cy="9879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550"/>
              </a:lnSpc>
              <a:buNone/>
            </a:pPr>
            <a:r>
              <a:rPr lang="en-US" sz="2400" dirty="0" err="1">
                <a:latin typeface="Arial Narrow" panose="020B0606020202030204" pitchFamily="34" charset="0"/>
              </a:rPr>
              <a:t>oʻquvchilar</a:t>
            </a:r>
            <a:r>
              <a:rPr lang="en-US" sz="2400" dirty="0">
                <a:latin typeface="Arial Narrow" panose="020B0606020202030204" pitchFamily="34" charset="0"/>
              </a:rPr>
              <a:t> barqaror turmush tarzini shakillantirish, atrof-muhitga ehtiyotkorlik </a:t>
            </a:r>
            <a:r>
              <a:rPr lang="en-US" sz="2400" dirty="0" err="1">
                <a:latin typeface="Arial Narrow" panose="020B0606020202030204" pitchFamily="34" charset="0"/>
              </a:rPr>
              <a:t>bilan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munosabatda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boʻlishni</a:t>
            </a:r>
            <a:r>
              <a:rPr lang="en-US" sz="2400" dirty="0"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latin typeface="Arial Narrow" panose="020B0606020202030204" pitchFamily="34" charset="0"/>
              </a:rPr>
              <a:t>oʻrganadilar</a:t>
            </a:r>
            <a:r>
              <a:rPr lang="en-US" sz="240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CFA81429-FBEC-410D-84D1-5C37653FD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CE1F68C-4656-42BD-9153-174D692BC2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AC7B3E8-B442-42CC-B7B0-30A53A1BA67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t="25995" b="23938"/>
          <a:stretch/>
        </p:blipFill>
        <p:spPr>
          <a:xfrm>
            <a:off x="9144000" y="2139315"/>
            <a:ext cx="5486400" cy="412027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4023" y="927497"/>
            <a:ext cx="7455217" cy="673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Ilmiy</a:t>
            </a:r>
            <a:r>
              <a:rPr lang="en-US" sz="42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2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bilimlarni</a:t>
            </a:r>
            <a:r>
              <a:rPr lang="en-US" sz="4200" b="1" dirty="0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4200" b="1" dirty="0" err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kengaytirish</a:t>
            </a:r>
            <a:endParaRPr lang="en-US" sz="4200" b="1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23" y="1923931"/>
            <a:ext cx="1077278" cy="193095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54436" y="2139315"/>
            <a:ext cx="3894296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Ilmiy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qiziqishni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rivojlantirish</a:t>
            </a:r>
            <a:endParaRPr lang="en-US" sz="28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154436" y="2605088"/>
            <a:ext cx="6235541" cy="1034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700"/>
              </a:lnSpc>
              <a:buNone/>
            </a:pP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Tabiiy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savodxonlik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oʻquvchilarning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ilmiy qiziqishini rivojlantirishga va tabiat haqidagi bilimlarini kengaytirishga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023" y="3854887"/>
            <a:ext cx="1077278" cy="172354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54436" y="4070271"/>
            <a:ext cx="3248620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Ilmiy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usullarni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oʻrganish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154436" y="4536043"/>
            <a:ext cx="6235541" cy="689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oʻquvchilar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ilmiy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usullarni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oʻrganish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, kuzatish,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tajriba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oʻtkazish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va natijalarni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tahlil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qilishni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oʻrganadilar</a:t>
            </a:r>
            <a:r>
              <a:rPr lang="en-US" sz="16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023" y="5578435"/>
            <a:ext cx="1077278" cy="1723549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54436" y="5793819"/>
            <a:ext cx="2950726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Tabiatni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himoya</a:t>
            </a:r>
            <a:r>
              <a:rPr lang="en-US" sz="2800" b="1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800" b="1" dirty="0" err="1">
                <a:solidFill>
                  <a:srgbClr val="404155"/>
                </a:solidFill>
                <a:latin typeface="Arial Narrow" panose="020B0606020202030204" pitchFamily="34" charset="0"/>
              </a:rPr>
              <a:t>qilish</a:t>
            </a:r>
            <a:endParaRPr lang="en-US" sz="2800" b="1" dirty="0">
              <a:solidFill>
                <a:srgbClr val="404155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2154436" y="6259592"/>
            <a:ext cx="6235541" cy="689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Tabiiy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savodxonlik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oʻquvchilarga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tabiatni himoya qilish,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ekologik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mas</a:t>
            </a:r>
            <a:r>
              <a:rPr lang="uz-Latn-UZ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’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uliyatni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oʻz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zimmasiga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olishni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 </a:t>
            </a:r>
            <a:r>
              <a:rPr lang="en-US" sz="2400" dirty="0" err="1">
                <a:solidFill>
                  <a:srgbClr val="404155"/>
                </a:solidFill>
                <a:latin typeface="Arial Narrow" panose="020B0606020202030204" pitchFamily="34" charset="0"/>
              </a:rPr>
              <a:t>oʻrgatadi</a:t>
            </a:r>
            <a:r>
              <a:rPr lang="en-US" sz="2400" dirty="0">
                <a:solidFill>
                  <a:srgbClr val="404155"/>
                </a:solidFill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6D0AEDED-66BA-46B4-9DAF-F1983D6F9A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9CCB47B-247A-4677-B95E-01E780C2C89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54359EC-01EF-4CC3-9B19-88C22085EB5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330053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Ota-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onalar</a:t>
            </a: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va</a:t>
            </a: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jamoalar</a:t>
            </a: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bilan</a:t>
            </a: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hamkorlik</a:t>
            </a:r>
            <a:r>
              <a:rPr lang="en-US" sz="44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qilish</a:t>
            </a:r>
            <a:endParaRPr lang="en-US" sz="4400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4158734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Tabiiy savodxonlikni rivojlantirishda ota-onalar va jamoalar bilan hamkorlik qilish juda muhimdir. Bu hamma uchun foydali boʻlgan uzoq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muddatli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ta</a:t>
            </a:r>
            <a:r>
              <a:rPr lang="uz-Latn-UZ" sz="32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’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sirga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2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ega</a:t>
            </a:r>
            <a:r>
              <a:rPr lang="en-US" sz="32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4847C4EF-083C-4983-A065-B84C874971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F55A9C-862A-4C4E-8341-E315D7A28A9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D2D336E-2C6E-4118-8683-965F203EC7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81100"/>
            <a:ext cx="10757892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850"/>
              </a:lnSpc>
            </a:pPr>
            <a:r>
              <a:rPr lang="en-US" sz="44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Ota-</a:t>
            </a:r>
            <a:r>
              <a:rPr lang="en-US" sz="440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onalarni</a:t>
            </a:r>
            <a:r>
              <a:rPr lang="en-US" sz="44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40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ta’lim</a:t>
            </a:r>
            <a:r>
              <a:rPr lang="en-US" sz="44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jarayoniga jalb qilish</a:t>
            </a:r>
            <a:endParaRPr lang="en-US" sz="4400" b="1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2492335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400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Qanday qilib?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3091220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Ota-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onalarni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ta’lim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dasturlariga jalb qilish, ularning qiziqishlarini ragʻbatlantirish va ularning fikrlarini tinglash muhimdir. Bu ularning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farzandlarining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 err="1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ta’lim</a:t>
            </a:r>
            <a:r>
              <a:rPr lang="en-US" sz="2400" dirty="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jarayonidagi roli va ahamiyatini oshiradi.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521" y="2520672"/>
            <a:ext cx="6244709" cy="4272677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6BE6539E-D1CA-40F3-8CF0-4C9257764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21CE32-D256-49D5-AEA4-DEBAC7D1F7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A58908A-2E6F-4EFE-95DE-C3E0D4BF547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58729"/>
            <a:ext cx="7556421" cy="22327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Ta’lim</a:t>
            </a:r>
            <a:r>
              <a:rPr lang="en-US" sz="46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dasturlarining</a:t>
            </a:r>
            <a:r>
              <a:rPr lang="en-US" sz="46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maqsad</a:t>
            </a:r>
            <a:r>
              <a:rPr lang="en-US" sz="46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va</a:t>
            </a:r>
            <a:r>
              <a:rPr lang="en-US" sz="46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vazifalarini</a:t>
            </a:r>
            <a:r>
              <a:rPr lang="en-US" sz="46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tushuntirish</a:t>
            </a:r>
            <a:endParaRPr lang="en-US" sz="46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3831669"/>
            <a:ext cx="3664863" cy="3139202"/>
          </a:xfrm>
          <a:prstGeom prst="roundRect">
            <a:avLst>
              <a:gd name="adj" fmla="val 1084"/>
            </a:avLst>
          </a:prstGeom>
          <a:solidFill>
            <a:srgbClr val="F2EEEE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4058483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3600" b="1" dirty="0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Ota-onalar</a:t>
            </a:r>
            <a:endParaRPr lang="en-US" sz="36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507004" y="4566642"/>
            <a:ext cx="321123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Ota-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onalarga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ta’lim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dasturlarining maqsadlari va vazifalari, ularning bolalari uchun foydalari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haqida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ma’lumot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 berish muhimdir.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867" y="3831669"/>
            <a:ext cx="3664863" cy="3139202"/>
          </a:xfrm>
          <a:prstGeom prst="roundRect">
            <a:avLst>
              <a:gd name="adj" fmla="val 1084"/>
            </a:avLst>
          </a:prstGeom>
          <a:solidFill>
            <a:srgbClr val="F2EEEE"/>
          </a:solidFill>
          <a:ln/>
        </p:spPr>
      </p:sp>
      <p:sp>
        <p:nvSpPr>
          <p:cNvPr id="8" name="Text 5"/>
          <p:cNvSpPr/>
          <p:nvPr/>
        </p:nvSpPr>
        <p:spPr>
          <a:xfrm>
            <a:off x="10398681" y="4058483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900"/>
              </a:lnSpc>
            </a:pPr>
            <a:r>
              <a:rPr lang="en-US" sz="3600" b="1" dirty="0" err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Jamoa</a:t>
            </a:r>
            <a:endParaRPr lang="en-US" sz="3600" b="1" dirty="0">
              <a:solidFill>
                <a:srgbClr val="383838"/>
              </a:solidFill>
              <a:latin typeface="Arial Narrow" panose="020B0606020202030204" pitchFamily="34" charset="0"/>
              <a:ea typeface="PT Serif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398681" y="4566642"/>
            <a:ext cx="3211235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Jamoa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a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’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zolariga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ta’lim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dasturlarining ahamiyati va ularning jamiyat rivojiga qoʻshgan hissasi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haqida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ma’lumot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berish ham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muhimdir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C0631E8A-D8F6-45D2-ADC2-7505A66B46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ED1BF9C-F851-4EF2-A073-F529175549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2130B8D-D2FD-44C9-A057-CFDF6E5D5E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23543" y="3153608"/>
            <a:ext cx="13183314" cy="13565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Mahalliy jamoalar bilan hamkorlikda loyihalarni amalga oshirish</a:t>
            </a:r>
            <a:endParaRPr lang="en-US" sz="4250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43" y="4820245"/>
            <a:ext cx="516731" cy="51673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23543" y="5543669"/>
            <a:ext cx="2713315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4400" b="1" dirty="0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Ekologiya</a:t>
            </a:r>
            <a:endParaRPr lang="en-US" sz="4400" b="1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69333" y="6006703"/>
            <a:ext cx="4561254" cy="10036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Mahalliy jamoalar bilan hamkorlikda ekologik loyihalarni amalga oshirish, tabiatni muhofaza qilish va atrof-muhitni tozalashga qaratilgan tadbirlarni tashkil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etish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1248" y="4820245"/>
            <a:ext cx="516731" cy="51673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21248" y="5543669"/>
            <a:ext cx="2713315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en-US" sz="4400" b="1" dirty="0" err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Ilm</a:t>
            </a:r>
            <a:r>
              <a:rPr lang="en-US" sz="4400" b="1" dirty="0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-fan</a:t>
            </a:r>
          </a:p>
        </p:txBody>
      </p:sp>
      <p:sp>
        <p:nvSpPr>
          <p:cNvPr id="9" name="Text 4"/>
          <p:cNvSpPr/>
          <p:nvPr/>
        </p:nvSpPr>
        <p:spPr>
          <a:xfrm>
            <a:off x="5221248" y="6006703"/>
            <a:ext cx="4187785" cy="13225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Ilmiy tadqiqotlarni amalga oshirish, ilgʻor texnologiyalarni oʻrganish va jamoaga foydali boʻlgan innovatsion loyihalarni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ishlab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chiqish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9072" y="4820245"/>
            <a:ext cx="516731" cy="51673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9072" y="5543669"/>
            <a:ext cx="2713315" cy="339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en-US" sz="4400" b="1" dirty="0" err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Texnologiyalar</a:t>
            </a:r>
            <a:endParaRPr lang="en-US" sz="4400" b="1" dirty="0">
              <a:solidFill>
                <a:srgbClr val="383838"/>
              </a:solidFill>
              <a:latin typeface="Arial Narrow" panose="020B0606020202030204" pitchFamily="34" charset="0"/>
              <a:ea typeface="PT Serif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9719072" y="6006703"/>
            <a:ext cx="4629106" cy="16531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Texnologiya sohasidagi ilgʻorliklarni oʻrganish, bolalarni dasturlash va robototexnika bilan tanishtirish, texnologiyalarni jamiyatda qoʻllash yoʻllarini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oʻrgatish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3E7A008E-6B93-4A8F-B3E1-AFF3773E3E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4C3A2FF-96D7-427B-9D1A-CCA10A5B8F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F2DAA72-8DF3-4598-9DFB-AC605DC93F1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65200" y="1144660"/>
            <a:ext cx="7556421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Ilmiy tadbirlarni tashkil etish</a:t>
            </a:r>
            <a:endParaRPr lang="en-US" sz="465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605111" y="2488763"/>
            <a:ext cx="30480" cy="5080635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2983825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74391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7" name="Text 4"/>
          <p:cNvSpPr/>
          <p:nvPr/>
        </p:nvSpPr>
        <p:spPr>
          <a:xfrm>
            <a:off x="6525101" y="2820353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7867888" y="2715578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Oʻquvchilar va jamoa a'zolarini jalb qiladigan ilmiy tadbirlarni, masalan, ekskursiya, seminarlar, konferentsiyalar va koʻrgazmalarni tashkil etish.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6845022" y="4752975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451306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1" name="Text 8"/>
          <p:cNvSpPr/>
          <p:nvPr/>
        </p:nvSpPr>
        <p:spPr>
          <a:xfrm>
            <a:off x="6525101" y="4589502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en-US" sz="2800" dirty="0"/>
          </a:p>
        </p:txBody>
      </p:sp>
      <p:sp>
        <p:nvSpPr>
          <p:cNvPr id="12" name="Text 9"/>
          <p:cNvSpPr/>
          <p:nvPr/>
        </p:nvSpPr>
        <p:spPr>
          <a:xfrm>
            <a:off x="7867888" y="4484727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Bu tadbirlar oʻquvchilarning ilmiy qiziqishlarini oshirish, ularning bilimlarini kengaytirish va ularning kreativ qobiliyatlarini rivojlantirishga yordam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beradi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sp>
        <p:nvSpPr>
          <p:cNvPr id="13" name="Shape 10"/>
          <p:cNvSpPr/>
          <p:nvPr/>
        </p:nvSpPr>
        <p:spPr>
          <a:xfrm>
            <a:off x="6845022" y="6522125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4" name="Shape 11"/>
          <p:cNvSpPr/>
          <p:nvPr/>
        </p:nvSpPr>
        <p:spPr>
          <a:xfrm>
            <a:off x="6365200" y="628221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5" name="Text 12"/>
          <p:cNvSpPr/>
          <p:nvPr/>
        </p:nvSpPr>
        <p:spPr>
          <a:xfrm>
            <a:off x="6525101" y="6358652"/>
            <a:ext cx="190381" cy="357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en-US" sz="2800" dirty="0"/>
          </a:p>
        </p:txBody>
      </p:sp>
      <p:sp>
        <p:nvSpPr>
          <p:cNvPr id="16" name="Text 13"/>
          <p:cNvSpPr/>
          <p:nvPr/>
        </p:nvSpPr>
        <p:spPr>
          <a:xfrm>
            <a:off x="7867888" y="6253877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Jamoa a'zolarini ilmiy tadbirlarga jalb qilish, ularni ilmiy yangiliklar bilan tanishtirish va ularning fikrlarini tinglash ham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muhimdir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9D33114C-A1F6-43D2-8CF2-AF8262245B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79818E0-9EF4-47AC-9EB6-1333B1B667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985DCE5-1A50-47CA-8985-CC0A6170F9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340525"/>
            <a:ext cx="8090566" cy="14885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Oila va </a:t>
            </a:r>
            <a:r>
              <a:rPr lang="en-US" sz="465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jamoa</a:t>
            </a:r>
            <a:r>
              <a:rPr lang="en-US" sz="465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r>
              <a:rPr lang="en-US" sz="4650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oʻrtasidagi</a:t>
            </a:r>
            <a:r>
              <a:rPr lang="en-US" sz="4650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muloqotni yaxshilash</a:t>
            </a:r>
            <a:endParaRPr lang="en-US" sz="4650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169206"/>
            <a:ext cx="1134070" cy="190523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3396020"/>
            <a:ext cx="608218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az-Latn-AZ" sz="240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Ota-onalar va jamoalar oʻrtasidagi muntazam muloqotlarni oʻrnatish, ularga oʻquv jarayoni haqida ma’lumot berish, ularning fikrlarini tinglash va muammolarni birgalikda hal qilish.</a:t>
            </a:r>
            <a:endParaRPr lang="az-Latn-AZ" sz="2400">
              <a:latin typeface="Arial Narrow" panose="020B0606020202030204" pitchFamily="34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0" y="5074444"/>
            <a:ext cx="1134070" cy="1814513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54422" y="5301258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az-Latn-AZ" sz="2400">
                <a:latin typeface="Arial Narrow" panose="020B0606020202030204" pitchFamily="34" charset="0"/>
                <a:ea typeface="DM Sans" pitchFamily="34" charset="-122"/>
              </a:rPr>
              <a:t>Bu muloqotlar oʻquvchilarning ta’lim jarayonida oʻzaro tushunish va ishonchni kuchaytiradi.</a:t>
            </a: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045F8BD5-5BA3-4662-9B48-BFE4EFB1D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0F3D99F-778B-4955-B78D-7145153881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3EF9DF9-DF4B-460F-A9F0-887B2B3897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071" y="1226199"/>
            <a:ext cx="12310705" cy="679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50"/>
              </a:lnSpc>
              <a:buNone/>
            </a:pPr>
            <a:r>
              <a:rPr lang="az-Latn-AZ" sz="425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Ota-onalar va jamoalarning ta’lim jarayonidagi roli</a:t>
            </a:r>
            <a:endParaRPr lang="az-Latn-AZ" sz="4250" b="1" dirty="0">
              <a:latin typeface="Arial Narrow" panose="020B0606020202030204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748" y="1800582"/>
            <a:ext cx="2174677" cy="187297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50970" y="2779633"/>
            <a:ext cx="138113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50"/>
              </a:lnSpc>
              <a:buNone/>
            </a:pPr>
            <a:r>
              <a:rPr lang="az-Latn-AZ" sz="20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az-Latn-AZ" sz="2000"/>
          </a:p>
        </p:txBody>
      </p:sp>
      <p:sp>
        <p:nvSpPr>
          <p:cNvPr id="5" name="Text 2"/>
          <p:cNvSpPr/>
          <p:nvPr/>
        </p:nvSpPr>
        <p:spPr>
          <a:xfrm>
            <a:off x="5314593" y="2173486"/>
            <a:ext cx="2719626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az-Latn-AZ" sz="3200" b="1"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Qoʻllab-quvvatlash</a:t>
            </a:r>
            <a:endParaRPr lang="az-Latn-AZ" sz="3200" b="1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14593" y="2637711"/>
            <a:ext cx="8383429" cy="6629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az-Latn-AZ" sz="240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Bolalarning oʻqishga boʻlgan qiziqishlarini qoʻllab-quvvatlash, ularga oʻqish va oʻrganish uchun qulay muhit yaratish.</a:t>
            </a:r>
            <a:endParaRPr lang="az-Latn-AZ" sz="240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59216" y="3689866"/>
            <a:ext cx="8694182" cy="11430"/>
          </a:xfrm>
          <a:prstGeom prst="roundRect">
            <a:avLst>
              <a:gd name="adj" fmla="val 271929"/>
            </a:avLst>
          </a:prstGeom>
          <a:solidFill>
            <a:srgbClr val="D8D4D4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469" y="3725347"/>
            <a:ext cx="4349353" cy="187297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50970" y="4454604"/>
            <a:ext cx="138113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50"/>
              </a:lnSpc>
              <a:buNone/>
            </a:pPr>
            <a:r>
              <a:rPr lang="az-Latn-AZ" sz="20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az-Latn-AZ" sz="2000"/>
          </a:p>
        </p:txBody>
      </p:sp>
      <p:sp>
        <p:nvSpPr>
          <p:cNvPr id="10" name="Text 6"/>
          <p:cNvSpPr/>
          <p:nvPr/>
        </p:nvSpPr>
        <p:spPr>
          <a:xfrm>
            <a:off x="6401991" y="4098250"/>
            <a:ext cx="2719626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50"/>
              </a:lnSpc>
            </a:pPr>
            <a:r>
              <a:rPr lang="az-Latn-AZ" sz="3200" b="1">
                <a:latin typeface="Arial Narrow" panose="020B0606020202030204" pitchFamily="34" charset="0"/>
                <a:ea typeface="PT Serif" pitchFamily="34" charset="-122"/>
              </a:rPr>
              <a:t>Ishtirok etish</a:t>
            </a:r>
          </a:p>
        </p:txBody>
      </p:sp>
      <p:sp>
        <p:nvSpPr>
          <p:cNvPr id="11" name="Text 7"/>
          <p:cNvSpPr/>
          <p:nvPr/>
        </p:nvSpPr>
        <p:spPr>
          <a:xfrm>
            <a:off x="6246614" y="4396740"/>
            <a:ext cx="7296031" cy="6629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az-Latn-AZ" sz="240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</a:rPr>
              <a:t>ta’lim jarayonida faol ishtirok etish, oʻquvchilarning uy vazifalarini bajarishga yordam berish, ularga muvaffaqiyatli oʻrganish uchun qulay muhit yaratish.</a:t>
            </a:r>
          </a:p>
        </p:txBody>
      </p:sp>
      <p:sp>
        <p:nvSpPr>
          <p:cNvPr id="12" name="Shape 8"/>
          <p:cNvSpPr/>
          <p:nvPr/>
        </p:nvSpPr>
        <p:spPr>
          <a:xfrm>
            <a:off x="6246614" y="5614630"/>
            <a:ext cx="7606784" cy="11430"/>
          </a:xfrm>
          <a:prstGeom prst="roundRect">
            <a:avLst>
              <a:gd name="adj" fmla="val 271929"/>
            </a:avLst>
          </a:prstGeom>
          <a:solidFill>
            <a:srgbClr val="D8D4D4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071" y="5650111"/>
            <a:ext cx="6524030" cy="187297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50970" y="6379369"/>
            <a:ext cx="138113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50"/>
              </a:lnSpc>
              <a:buNone/>
            </a:pPr>
            <a:r>
              <a:rPr lang="az-Latn-AZ" sz="20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az-Latn-AZ" sz="2000"/>
          </a:p>
        </p:txBody>
      </p:sp>
      <p:sp>
        <p:nvSpPr>
          <p:cNvPr id="15" name="Text 10"/>
          <p:cNvSpPr/>
          <p:nvPr/>
        </p:nvSpPr>
        <p:spPr>
          <a:xfrm>
            <a:off x="7489269" y="5857280"/>
            <a:ext cx="2719626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50"/>
              </a:lnSpc>
              <a:buNone/>
            </a:pPr>
            <a:r>
              <a:rPr lang="az-Latn-AZ" sz="3200" b="1">
                <a:latin typeface="Arial Narrow" panose="020B0606020202030204" pitchFamily="34" charset="0"/>
                <a:ea typeface="PT Serif" pitchFamily="34" charset="-122"/>
              </a:rPr>
              <a:t>Hamkorlik</a:t>
            </a:r>
          </a:p>
        </p:txBody>
      </p:sp>
      <p:sp>
        <p:nvSpPr>
          <p:cNvPr id="16" name="Text 11"/>
          <p:cNvSpPr/>
          <p:nvPr/>
        </p:nvSpPr>
        <p:spPr>
          <a:xfrm>
            <a:off x="7489268" y="6321504"/>
            <a:ext cx="6689575" cy="9944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az-Latn-AZ" sz="2400">
                <a:solidFill>
                  <a:srgbClr val="383838"/>
                </a:solidFill>
                <a:latin typeface="Arial Narrow" panose="020B0606020202030204" pitchFamily="34" charset="0"/>
                <a:ea typeface="DM Sans" pitchFamily="34" charset="-122"/>
              </a:rPr>
              <a:t>Maktab va oʻqituvchilar bilan hamkorlikda oʻquvchilarning oʻrganish jarayonini yaxshilash, ularning muvaffaqiyatiga erishishga yordam berish.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297FA156-C59C-4489-9B2E-373903823C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6C10905-A858-49B6-9BA7-70F9C4F1FCB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2042CF3-9A08-4D8C-B372-7507D4280C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67439" y="3082035"/>
            <a:ext cx="5605983" cy="657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41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Natijalar </a:t>
            </a:r>
            <a:r>
              <a:rPr lang="en-US" sz="410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va</a:t>
            </a:r>
            <a:r>
              <a:rPr lang="en-US" sz="41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</a:t>
            </a:r>
            <a:endParaRPr lang="uz-Cyrl-UZ" sz="4100" b="1" dirty="0">
              <a:solidFill>
                <a:srgbClr val="020202"/>
              </a:solidFill>
              <a:latin typeface="Arial Narrow" panose="020B0606020202030204" pitchFamily="34" charset="0"/>
              <a:ea typeface="PT Serif" pitchFamily="34" charset="-122"/>
              <a:cs typeface="PT Serif" pitchFamily="34" charset="-120"/>
            </a:endParaRPr>
          </a:p>
          <a:p>
            <a:pPr marL="0" indent="0" algn="ctr">
              <a:lnSpc>
                <a:spcPts val="5150"/>
              </a:lnSpc>
              <a:buNone/>
            </a:pPr>
            <a:r>
              <a:rPr lang="en-US" sz="4100" b="1" dirty="0" err="1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keyingi</a:t>
            </a:r>
            <a:r>
              <a:rPr lang="en-US" sz="4100" b="1" dirty="0">
                <a:solidFill>
                  <a:srgbClr val="020202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 qadamlar</a:t>
            </a:r>
            <a:endParaRPr lang="en-US" sz="410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188035" y="1649254"/>
            <a:ext cx="3719989" cy="661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r>
              <a:rPr lang="az-Latn-AZ" sz="52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</a:t>
            </a:r>
            <a:endParaRPr lang="az-Latn-AZ" sz="5200"/>
          </a:p>
        </p:txBody>
      </p:sp>
      <p:sp>
        <p:nvSpPr>
          <p:cNvPr id="5" name="Text 2"/>
          <p:cNvSpPr/>
          <p:nvPr/>
        </p:nvSpPr>
        <p:spPr>
          <a:xfrm>
            <a:off x="6732508" y="2561153"/>
            <a:ext cx="2631043" cy="3288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50"/>
              </a:lnSpc>
              <a:buNone/>
            </a:pPr>
            <a:r>
              <a:rPr lang="az-Latn-AZ" sz="2800" b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  <a:cs typeface="PT Serif" pitchFamily="34" charset="-120"/>
              </a:rPr>
              <a:t>Oʻquvchilar</a:t>
            </a:r>
            <a:endParaRPr lang="az-Latn-AZ" sz="2800" b="1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188035" y="3010257"/>
            <a:ext cx="3719989" cy="1283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az-Latn-AZ" sz="2400" dirty="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Oʻquvchilarning tabiiy savodxonlik darajasi oshadi, ular atrof-muhitni muhofaza qilishga qiziqishadi va jamiyatga foydali boʻladi.</a:t>
            </a:r>
            <a:endParaRPr lang="az-Latn-AZ" sz="24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0208657" y="1649254"/>
            <a:ext cx="3720108" cy="661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r>
              <a:rPr lang="az-Latn-AZ" sz="52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</a:t>
            </a:r>
            <a:endParaRPr lang="az-Latn-AZ" sz="5200"/>
          </a:p>
        </p:txBody>
      </p:sp>
      <p:sp>
        <p:nvSpPr>
          <p:cNvPr id="8" name="Text 5"/>
          <p:cNvSpPr/>
          <p:nvPr/>
        </p:nvSpPr>
        <p:spPr>
          <a:xfrm>
            <a:off x="10753130" y="2561153"/>
            <a:ext cx="2631043" cy="3288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550"/>
              </a:lnSpc>
            </a:pPr>
            <a:r>
              <a:rPr lang="az-Latn-AZ" sz="2800" b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Jamiyat</a:t>
            </a:r>
          </a:p>
        </p:txBody>
      </p:sp>
      <p:sp>
        <p:nvSpPr>
          <p:cNvPr id="9" name="Text 6"/>
          <p:cNvSpPr/>
          <p:nvPr/>
        </p:nvSpPr>
        <p:spPr>
          <a:xfrm>
            <a:off x="10208657" y="3010257"/>
            <a:ext cx="3720108" cy="1283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az-Latn-AZ" sz="240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Jamoaning ekologiya, ilm-fan va texnologiya sohalariga boʻlgan qiziqishi ortadi, ular jamiyatning rivojlanishiga hissa qoʻshadi.</a:t>
            </a:r>
          </a:p>
        </p:txBody>
      </p:sp>
      <p:sp>
        <p:nvSpPr>
          <p:cNvPr id="10" name="Text 7"/>
          <p:cNvSpPr/>
          <p:nvPr/>
        </p:nvSpPr>
        <p:spPr>
          <a:xfrm>
            <a:off x="6188035" y="4994791"/>
            <a:ext cx="3719989" cy="661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r>
              <a:rPr lang="az-Latn-AZ" sz="5200">
                <a:solidFill>
                  <a:srgbClr val="383838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</a:t>
            </a:r>
            <a:endParaRPr lang="az-Latn-AZ" sz="5200"/>
          </a:p>
        </p:txBody>
      </p:sp>
      <p:sp>
        <p:nvSpPr>
          <p:cNvPr id="11" name="Text 8"/>
          <p:cNvSpPr/>
          <p:nvPr/>
        </p:nvSpPr>
        <p:spPr>
          <a:xfrm>
            <a:off x="6585752" y="5841622"/>
            <a:ext cx="2631043" cy="3288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550"/>
              </a:lnSpc>
              <a:buNone/>
            </a:pPr>
            <a:r>
              <a:rPr lang="az-Latn-AZ" sz="2800" b="1">
                <a:solidFill>
                  <a:srgbClr val="383838"/>
                </a:solidFill>
                <a:latin typeface="Arial Narrow" panose="020B0606020202030204" pitchFamily="34" charset="0"/>
                <a:ea typeface="PT Serif" pitchFamily="34" charset="-122"/>
              </a:rPr>
              <a:t>Hamkorlik</a:t>
            </a:r>
          </a:p>
        </p:txBody>
      </p:sp>
      <p:sp>
        <p:nvSpPr>
          <p:cNvPr id="12" name="Text 9"/>
          <p:cNvSpPr/>
          <p:nvPr/>
        </p:nvSpPr>
        <p:spPr>
          <a:xfrm>
            <a:off x="6188035" y="6355794"/>
            <a:ext cx="3719989" cy="1283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2500"/>
              </a:lnSpc>
              <a:buNone/>
            </a:pPr>
            <a:r>
              <a:rPr lang="az-Latn-AZ" sz="2400">
                <a:latin typeface="Arial Narrow" panose="020B0606020202030204" pitchFamily="34" charset="0"/>
                <a:ea typeface="DM Sans" pitchFamily="34" charset="-122"/>
                <a:cs typeface="DM Sans" pitchFamily="34" charset="-120"/>
              </a:rPr>
              <a:t>Ota-onalar, jamoa va maktablar oʻrtasidagi hamkorlik mustahkamlanadi, ularning oʻzaro tushunishi va ishonchi ortadi.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545B337B-C70B-462B-AF74-681D38DEF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D6B7CAA-0E90-4B7F-B044-DDE1D3E90C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3DFE3C2-A3FE-4A3F-B997-268D9F24C4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3"/>
          <p:cNvSpPr/>
          <p:nvPr/>
        </p:nvSpPr>
        <p:spPr>
          <a:xfrm>
            <a:off x="1451114" y="2225065"/>
            <a:ext cx="12443790" cy="1283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1-guruh</a:t>
            </a:r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uchun topshiriq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O‘quvchilarni baholashda ularning individual xususiyatlarini hisobga olish qanday afzalliklar beradi?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Baholash natijalari o‘qituvchi faoliyatini yaxshilashda qanday yordam beradi?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2-guruh</a:t>
            </a:r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uchun topshiriq</a:t>
            </a:r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O‘zingiz darsda foydalanadigan uchta baholash usulini tavsiflab bering va ular qanday hollarda samarali ekanini tushuntiring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O‘quvchilarni rag‘batlantiruvchi baholash tizimini qanday tashkil qilish mumkin?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3-guruh uchun topshiriq</a:t>
            </a:r>
            <a:endParaRPr lang="ru-RU" sz="2400" b="1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O‘quvchilar uchun baholash natijalarini qiziqarli tarzda aks ettiruvchi grafik dizayn yarating (masalan, reyting jadvallari, diagrammalar).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b="1" dirty="0">
                <a:latin typeface="Arial Narrow" panose="020B0606020202030204" pitchFamily="34" charset="0"/>
                <a:ea typeface="DM Sans" pitchFamily="34" charset="-122"/>
              </a:rPr>
              <a:t>4-guruh uchun topshiriq</a:t>
            </a:r>
            <a:endParaRPr lang="ru-RU" sz="2400" b="1" dirty="0">
              <a:latin typeface="Arial Narrow" panose="020B0606020202030204" pitchFamily="34" charset="0"/>
              <a:ea typeface="DM Sans" pitchFamily="34" charset="-122"/>
            </a:endParaRPr>
          </a:p>
          <a:p>
            <a:r>
              <a:rPr lang="uz-Latn-UZ" sz="2400" dirty="0">
                <a:latin typeface="Arial Narrow" panose="020B0606020202030204" pitchFamily="34" charset="0"/>
                <a:ea typeface="DM Sans" pitchFamily="34" charset="-122"/>
              </a:rPr>
              <a:t> Biror mavzu bo‘yicha sinfda foydalanish uchun qulay bo‘lgan baholash mezonlarini ishlab chiqing.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Guruh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bilan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baholashning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innovatsion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usulini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ishlab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chiqib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,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uni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 taqdim </a:t>
            </a:r>
            <a:r>
              <a:rPr lang="en-US" sz="2400" dirty="0" err="1">
                <a:latin typeface="Arial Narrow" panose="020B0606020202030204" pitchFamily="34" charset="0"/>
                <a:ea typeface="DM Sans" pitchFamily="34" charset="-122"/>
              </a:rPr>
              <a:t>qiling</a:t>
            </a:r>
            <a:r>
              <a:rPr lang="en-US" sz="2400" dirty="0">
                <a:latin typeface="Arial Narrow" panose="020B0606020202030204" pitchFamily="34" charset="0"/>
                <a:ea typeface="DM Sans" pitchFamily="34" charset="-122"/>
              </a:rPr>
              <a:t>.</a:t>
            </a:r>
            <a:endParaRPr lang="ru-RU" sz="2400" dirty="0">
              <a:latin typeface="Arial Narrow" panose="020B0606020202030204" pitchFamily="34" charset="0"/>
              <a:ea typeface="DM Sans" pitchFamily="34" charset="-122"/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545B337B-C70B-462B-AF74-681D38DEF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D6B7CAA-0E90-4B7F-B044-DDE1D3E90C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3DFE3C2-A3FE-4A3F-B997-268D9F24C4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5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2410200" y="2732246"/>
          <a:ext cx="9464040" cy="1213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4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8096"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“−”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“+”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“qiziqarli”</a:t>
                      </a:r>
                      <a:endParaRPr lang="ru-RU" sz="4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algn="ctr"/>
                      <a:endParaRPr lang="ru-RU" sz="2200" dirty="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200" dirty="0"/>
                    </a:p>
                  </a:txBody>
                  <a:tcPr marL="109728" marR="109728" marT="54864" marB="5486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2290931" y="1462332"/>
            <a:ext cx="1019556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BZ" sz="5280" b="1" dirty="0">
                <a:solidFill>
                  <a:srgbClr val="000099"/>
                </a:solidFill>
                <a:latin typeface="Arial Narrow" pitchFamily="34" charset="0"/>
              </a:rPr>
              <a:t>“</a:t>
            </a:r>
            <a:r>
              <a:rPr lang="uz-Latn-UZ" sz="5280" b="1" dirty="0">
                <a:solidFill>
                  <a:srgbClr val="000099"/>
                </a:solidFill>
                <a:latin typeface="Arial Narrow" pitchFamily="34" charset="0"/>
              </a:rPr>
              <a:t>Plyus, minus, </a:t>
            </a:r>
            <a:r>
              <a:rPr lang="en-BZ" sz="5280" b="1" dirty="0">
                <a:solidFill>
                  <a:srgbClr val="000099"/>
                </a:solidFill>
                <a:latin typeface="Arial Narrow" pitchFamily="34" charset="0"/>
              </a:rPr>
              <a:t>qiziqarli</a:t>
            </a:r>
            <a:r>
              <a:rPr lang="uz-Latn-UZ" sz="5280" b="1" dirty="0">
                <a:solidFill>
                  <a:srgbClr val="000099"/>
                </a:solidFill>
                <a:latin typeface="Arial Narrow" pitchFamily="34" charset="0"/>
              </a:rPr>
              <a:t>”</a:t>
            </a:r>
            <a:endParaRPr lang="ru-RU" sz="5280" b="1" dirty="0">
              <a:solidFill>
                <a:srgbClr val="000099"/>
              </a:solidFill>
              <a:latin typeface="Arial Narrow" pitchFamily="34" charset="0"/>
            </a:endParaRPr>
          </a:p>
        </p:txBody>
      </p:sp>
      <p:pic>
        <p:nvPicPr>
          <p:cNvPr id="5" name="Picture 4" descr="ALGORÄ°TMA ile ilgili gÃ¶rsel sonucu"/>
          <p:cNvPicPr/>
          <p:nvPr/>
        </p:nvPicPr>
        <p:blipFill>
          <a:blip r:embed="rId2"/>
          <a:srcRect b="7318"/>
          <a:stretch>
            <a:fillRect/>
          </a:stretch>
        </p:blipFill>
        <p:spPr bwMode="auto">
          <a:xfrm>
            <a:off x="7055971" y="4374029"/>
            <a:ext cx="4119686" cy="23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80A4A8D5-5ED9-4D0C-8A7F-6C07D0E73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6277329-A254-4036-9780-9B0DFB14C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6184D54-4210-4319-8981-C9759DB46B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341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22742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450" b="1">
                <a:solidFill>
                  <a:srgbClr val="1B1B27"/>
                </a:solidFill>
                <a:latin typeface="Arial Narrow" panose="020B0606020202030204" pitchFamily="34" charset="0"/>
                <a:ea typeface="Corben" pitchFamily="34" charset="-122"/>
                <a:cs typeface="Corben" pitchFamily="34" charset="-120"/>
              </a:rPr>
              <a:t>Xulosa va takliflar</a:t>
            </a:r>
            <a:endParaRPr lang="uz-Cyrl-UZ" sz="4450" b="1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793790" y="427636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2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Tabiiy savodxonlik oʻquvchilarning shaxsiy rivojlanishi, ta’lim sifatini oshirish va jamiyatni barqaror rivojlantirishga muhim hissa qoʻshadi.</a:t>
            </a:r>
            <a:endParaRPr lang="uz-Cyrl-UZ" sz="3200">
              <a:latin typeface="Arial Narrow" panose="020B0606020202030204" pitchFamily="34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84C8EC08-5075-4CA1-8785-F6A01869A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5"/>
            <a:ext cx="14630400" cy="11030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36B8F5-2051-4B07-A2B6-A4F37A49F54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7" y="165400"/>
            <a:ext cx="2533477" cy="703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800CC5-5A80-4C6F-9FA2-9915EAC4A0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9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994</Words>
  <Application>Microsoft Office PowerPoint</Application>
  <PresentationFormat>Произвольный</PresentationFormat>
  <Paragraphs>140</Paragraphs>
  <Slides>20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Times New Roman</vt:lpstr>
      <vt:lpstr>Arial</vt:lpstr>
      <vt:lpstr>Calibri</vt:lpstr>
      <vt:lpstr>Arial Narrow</vt:lpstr>
      <vt:lpstr>Trebuchet MS</vt:lpstr>
      <vt:lpstr>Calibri Light</vt:lpstr>
      <vt:lpstr>Nobile</vt:lpstr>
      <vt:lpstr>PT Serif</vt:lpstr>
      <vt:lpstr>Corben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13</cp:revision>
  <dcterms:created xsi:type="dcterms:W3CDTF">2024-12-21T10:25:53Z</dcterms:created>
  <dcterms:modified xsi:type="dcterms:W3CDTF">2025-01-03T12:13:47Z</dcterms:modified>
</cp:coreProperties>
</file>