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350" r:id="rId2"/>
    <p:sldId id="355" r:id="rId3"/>
    <p:sldId id="35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357" r:id="rId14"/>
    <p:sldId id="408" r:id="rId15"/>
    <p:sldId id="265" r:id="rId16"/>
  </p:sldIdLst>
  <p:sldSz cx="14630400" cy="8229600"/>
  <p:notesSz cx="8229600" cy="14630400"/>
  <p:embeddedFontLst>
    <p:embeddedFont>
      <p:font typeface="Arial Narrow" panose="020B0606020202030204" pitchFamily="34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10"/>
  </p:normalViewPr>
  <p:slideViewPr>
    <p:cSldViewPr snapToGrid="0" snapToObjects="1">
      <p:cViewPr varScale="1">
        <p:scale>
          <a:sx n="84" d="100"/>
          <a:sy n="84" d="100"/>
        </p:scale>
        <p:origin x="126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73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916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27790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2905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43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05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B048A63-B247-4E9C-AC25-9189BC2BCE3E}" type="datetimeFigureOut">
              <a:rPr lang="en-US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56572F0-D29B-4D95-98A3-5BABEF7D9A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9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09486" y="2721429"/>
            <a:ext cx="12192000" cy="389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4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4114" b="1" dirty="0">
                <a:latin typeface="Arial Narrow" panose="020B0606020202030204" pitchFamily="34" charset="0"/>
              </a:rPr>
              <a:t>5</a:t>
            </a:r>
            <a:r>
              <a:rPr lang="uz-Latn-UZ" sz="4114" b="1" dirty="0">
                <a:latin typeface="Arial Narrow" panose="020B0606020202030204" pitchFamily="34" charset="0"/>
              </a:rPr>
              <a:t>-mavzu. Kimyoviy tushunchalarni vizualizatsiya (koʻrgazmali) qilishda raqamli manipulyatorlardan foydalanish </a:t>
            </a:r>
            <a:endParaRPr lang="ru-RU" sz="4114" b="1" dirty="0">
              <a:latin typeface="Arial Narrow" panose="020B0606020202030204" pitchFamily="34" charset="0"/>
            </a:endParaRPr>
          </a:p>
          <a:p>
            <a:pPr algn="ctr"/>
            <a:endParaRPr lang="ru-RU" sz="4114" b="1" dirty="0">
              <a:latin typeface="Arial Narrow" panose="020B0606020202030204" pitchFamily="34" charset="0"/>
            </a:endParaRPr>
          </a:p>
          <a:p>
            <a:pPr algn="ctr"/>
            <a:endParaRPr lang="uz-Latn-UZ" sz="4114" b="1" dirty="0">
              <a:latin typeface="Arial Narrow" panose="020B0606020202030204" pitchFamily="34" charset="0"/>
            </a:endParaRPr>
          </a:p>
          <a:p>
            <a:pPr algn="ctr"/>
            <a:r>
              <a:rPr lang="uz-Latn-UZ" sz="4114" b="1" dirty="0">
                <a:latin typeface="Arial Narrow" panose="020B0606020202030204" pitchFamily="34" charset="0"/>
              </a:rPr>
              <a:t>(</a:t>
            </a:r>
            <a:r>
              <a:rPr lang="uz-Latn-UZ" sz="4114" b="1" i="1" dirty="0">
                <a:latin typeface="Arial Narrow" panose="020B0606020202030204" pitchFamily="34" charset="0"/>
              </a:rPr>
              <a:t>2 soat </a:t>
            </a:r>
            <a:r>
              <a:rPr lang="en-US" sz="4114" b="1" i="1" dirty="0">
                <a:latin typeface="Arial Narrow" panose="020B0606020202030204" pitchFamily="34" charset="0"/>
              </a:rPr>
              <a:t>amaliy </a:t>
            </a:r>
            <a:r>
              <a:rPr lang="uz-Latn-UZ" sz="4114" b="1" i="1" dirty="0">
                <a:latin typeface="Arial Narrow" panose="020B0606020202030204" pitchFamily="34" charset="0"/>
              </a:rPr>
              <a:t> mashgʻulot</a:t>
            </a:r>
            <a:r>
              <a:rPr lang="uz-Latn-UZ" sz="4114" b="1" dirty="0">
                <a:latin typeface="Arial Narrow" panose="020B0606020202030204" pitchFamily="34" charset="0"/>
              </a:rPr>
              <a:t>)</a:t>
            </a:r>
            <a:endParaRPr lang="ru-RU" sz="4114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451429" y="1357690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53" name="Google Shape;653;p26"/>
          <p:cNvGrpSpPr/>
          <p:nvPr/>
        </p:nvGrpSpPr>
        <p:grpSpPr>
          <a:xfrm>
            <a:off x="593384" y="2192838"/>
            <a:ext cx="6429250" cy="199092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1971599" y="1604762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Kimyoviy</a:t>
              </a:r>
              <a:r>
                <a:rPr lang="uz-Latn-UZ" dirty="0"/>
                <a:t> </a:t>
              </a:r>
              <a:r>
                <a:rPr lang="uz-Latn-UZ" sz="2133" b="1" dirty="0">
                  <a:latin typeface="Arial Narrow" panose="020B0606020202030204" pitchFamily="34" charset="0"/>
                </a:rPr>
                <a:t>tushunchalarni vizualizatsiya (koʻrgazmali) qilishda raqamli manipulyatorlardan foydalanish</a:t>
              </a:r>
              <a:endParaRPr lang="ru-RU" sz="2133" b="1" dirty="0">
                <a:latin typeface="Arial Narrow" panose="020B0606020202030204" pitchFamily="34" charset="0"/>
              </a:endParaRPr>
            </a:p>
            <a:p>
              <a:pPr algn="ctr"/>
              <a:endParaRPr lang="ru-RU" sz="2133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6805485" y="3168863"/>
            <a:ext cx="6429526" cy="1990928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r>
                <a:rPr lang="uz-Latn-UZ" sz="2133" b="1" dirty="0">
                  <a:latin typeface="Arial Narrow" panose="020B0606020202030204" pitchFamily="34" charset="0"/>
                </a:rPr>
                <a:t>Interaktiv </a:t>
              </a:r>
              <a:r>
                <a:rPr lang="uz-Cyrl-UZ" sz="2133" b="1" dirty="0">
                  <a:latin typeface="Arial Narrow" panose="020B0606020202030204" pitchFamily="34" charset="0"/>
                </a:rPr>
                <a:t>ta’lim</a:t>
              </a:r>
              <a:r>
                <a:rPr lang="uz-Latn-UZ" sz="2133" b="1" dirty="0">
                  <a:latin typeface="Arial Narrow" panose="020B0606020202030204" pitchFamily="34" charset="0"/>
                </a:rPr>
                <a:t> vositalari</a:t>
              </a:r>
              <a:endParaRPr lang="ru-RU" sz="2133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7457878" y="3705233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509486" y="286234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8150878" y="5215255"/>
            <a:ext cx="706571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09486" y="2721429"/>
            <a:ext cx="12192000" cy="3257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114" b="1" dirty="0">
                <a:latin typeface="Arial Narrow" panose="020B0606020202030204" pitchFamily="34" charset="0"/>
              </a:rPr>
              <a:t>Raqamli manipulyatorlar nima va ular kimyo darslarida qanday vazifalarni bajaradi? </a:t>
            </a:r>
            <a:endParaRPr lang="ru-RU" sz="4114" b="1" dirty="0">
              <a:latin typeface="Arial Narrow" panose="020B0606020202030204" pitchFamily="34" charset="0"/>
            </a:endParaRPr>
          </a:p>
          <a:p>
            <a:pPr algn="ctr"/>
            <a:endParaRPr lang="ru-RU" sz="4114" b="1" dirty="0">
              <a:latin typeface="Arial Narrow" panose="020B0606020202030204" pitchFamily="34" charset="0"/>
            </a:endParaRPr>
          </a:p>
          <a:p>
            <a:pPr algn="ctr"/>
            <a:endParaRPr lang="ru-RU" sz="4114" b="1" dirty="0">
              <a:latin typeface="Arial Narrow" panose="020B0606020202030204" pitchFamily="34" charset="0"/>
            </a:endParaRPr>
          </a:p>
          <a:p>
            <a:pPr algn="ctr"/>
            <a:endParaRPr lang="uz-Latn-UZ" sz="4114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814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829753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az-Cyrl-AZ" sz="4114" b="1" dirty="0">
                <a:latin typeface="Arial Narrow" panose="020B0606020202030204" pitchFamily="34" charset="0"/>
              </a:rPr>
              <a:t>Kimyoviy tushunchalarni vizualizatsiya qilishda raqamli manipulyatorlar</a:t>
            </a:r>
          </a:p>
        </p:txBody>
      </p:sp>
      <p:sp>
        <p:nvSpPr>
          <p:cNvPr id="4" name="Text 1"/>
          <p:cNvSpPr/>
          <p:nvPr/>
        </p:nvSpPr>
        <p:spPr>
          <a:xfrm>
            <a:off x="793790" y="4296251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850"/>
              </a:lnSpc>
              <a:buNone/>
            </a:pPr>
            <a:r>
              <a:rPr lang="en-US" sz="2133" dirty="0">
                <a:latin typeface="Arial Narrow" panose="020B0606020202030204" pitchFamily="34" charset="0"/>
              </a:rPr>
              <a:t>Raqamli manipulyatorlar kimyoviy tushunchalarni tushunish va o‘rganish uchun yangi imkoniyatlar ochadi. Ular kimyoviy moddalar va jarayonlarni vizualizatsiya qilish imkonini beradi, bu esa o‘quvchilarning tushunchalarni chuqurroq anglashiga yordam beradi.</a:t>
            </a:r>
          </a:p>
        </p:txBody>
      </p:sp>
      <p:sp>
        <p:nvSpPr>
          <p:cNvPr id="5" name="Shape 2"/>
          <p:cNvSpPr/>
          <p:nvPr/>
        </p:nvSpPr>
        <p:spPr>
          <a:xfrm>
            <a:off x="793790" y="60199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454B221D-7C52-4A7D-9072-FEEF9A7DAD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2A6A363-09C2-4167-84E4-9C8CE931949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04EF6D6-0402-4ED6-978A-62057316644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1004339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114" b="1" dirty="0">
                <a:latin typeface="Arial Narrow" panose="020B0606020202030204" pitchFamily="34" charset="0"/>
              </a:rPr>
              <a:t>Molekulalarni 3D formatda tasvirlash</a:t>
            </a:r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794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36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Molekulalarni ko‘rish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36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yordamida molekulalarni 3D formatda tasvirlash mumkin. Bu o‘quvchilarga molekulaning tuzilishini aniq ko‘rish imkonini beradi.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599521" y="3815715"/>
            <a:ext cx="331755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36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Tuzuvchilarni tushunish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36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Molekulalarni 3D ko‘rish orqali o‘quvchilar atomlar orasidagi bog‘lanishlarni tushunishi mumkin. Bu esa ularga kimyoviy moddalarning xususiyatlarini anglashga yordam beradi.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C9A49D84-D33D-4E03-A4E8-1F6AFC1664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610154E-2D9D-4405-8C79-4DF6B19EE01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FB1EF5F-B573-497B-8D2F-0BFDC63AFAF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357444"/>
            <a:ext cx="10447367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az-Latn-AZ" sz="480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Atomlarning joylashuvini ko‘rsatish</a:t>
            </a:r>
            <a:endParaRPr lang="az-Latn-AZ" sz="480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5" name="Text 2"/>
          <p:cNvSpPr/>
          <p:nvPr/>
        </p:nvSpPr>
        <p:spPr>
          <a:xfrm>
            <a:off x="978813" y="3027521"/>
            <a:ext cx="140256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az-Latn-AZ" sz="28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az-Latn-AZ" sz="28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530906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az-Latn-A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Bog‘lanishlarni ko‘rsatish</a:t>
            </a:r>
            <a:endParaRPr lang="az-Latn-AZ" sz="2800" b="1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655984" y="3787259"/>
            <a:ext cx="380267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atomlarning joylashuvini ko‘rsatish orqali molekulalar orasidagi bog‘lanishlarni tushuntirish imkonini beradi.</a:t>
            </a:r>
            <a:endParaRPr lang="az-Latn-AZ" sz="2800" dirty="0">
              <a:latin typeface="Arial Narrow" panose="020B060602020203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685467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9" name="Text 6"/>
          <p:cNvSpPr/>
          <p:nvPr/>
        </p:nvSpPr>
        <p:spPr>
          <a:xfrm>
            <a:off x="4846677" y="3027521"/>
            <a:ext cx="18788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az-Latn-AZ" sz="28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az-Latn-AZ" sz="2800">
              <a:latin typeface="Arial Narrow" panose="020B060602020203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422583" y="294251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az-Latn-A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Turli bog‘lanishlar</a:t>
            </a:r>
            <a:endParaRPr lang="az-Latn-AZ" sz="2800" b="1" dirty="0"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5422583" y="3432929"/>
            <a:ext cx="423171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Bog‘lanishlar turli xil bo‘lishi mumkin, masalan, ionli, kovalent yoki metall bog‘lanishlar.</a:t>
            </a:r>
            <a:endParaRPr lang="az-Latn-AZ" sz="2800" dirty="0">
              <a:latin typeface="Arial Narrow" panose="020B0606020202030204" pitchFamily="34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793790" y="6083737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13" name="Text 10"/>
          <p:cNvSpPr/>
          <p:nvPr/>
        </p:nvSpPr>
        <p:spPr>
          <a:xfrm>
            <a:off x="957024" y="6168747"/>
            <a:ext cx="18371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az-Latn-AZ" sz="28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az-Latn-AZ" sz="2800">
              <a:latin typeface="Arial Narrow" panose="020B060602020203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530906" y="6083737"/>
            <a:ext cx="28945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az-Latn-A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Tushunarli tasvirlash</a:t>
            </a:r>
            <a:endParaRPr lang="az-Latn-AZ" sz="2800" b="1" dirty="0">
              <a:latin typeface="Arial Narrow" panose="020B060602020203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530906" y="6574155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Bu o‘quvchilarga molekulaning tuzilishi va xususiyatlari o‘rtasidagi bog‘liqlikni aniq ko‘rishga yordam beradi.</a:t>
            </a:r>
            <a:endParaRPr lang="az-Latn-AZ" sz="2800" dirty="0">
              <a:latin typeface="Arial Narrow" panose="020B0606020202030204" pitchFamily="34" charset="0"/>
            </a:endParaRP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4E2BC5C0-6BBD-4D18-A87F-A43EBF6597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DEB21F-1862-402D-969E-9DE14BEC187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B56DD8A-C985-49C6-8755-52964D085E3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0" descr="preencoded.png">
            <a:extLst>
              <a:ext uri="{FF2B5EF4-FFF2-40B4-BE49-F238E27FC236}">
                <a16:creationId xmlns:a16="http://schemas.microsoft.com/office/drawing/2014/main" id="{FE65E993-9AB7-483F-B007-52168041E6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51" r="29596"/>
          <a:stretch/>
        </p:blipFill>
        <p:spPr>
          <a:xfrm rot="16200000">
            <a:off x="9450822" y="3034009"/>
            <a:ext cx="7523922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9736" y="1296909"/>
            <a:ext cx="7664529" cy="13208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Kimyoviy reaksiyalarni tasvirlash</a:t>
            </a:r>
            <a:endParaRPr lang="en-US" sz="415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1045250" y="2388513"/>
            <a:ext cx="22860" cy="5090398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5" name="Shape 2"/>
          <p:cNvSpPr/>
          <p:nvPr/>
        </p:nvSpPr>
        <p:spPr>
          <a:xfrm>
            <a:off x="1271588" y="2852618"/>
            <a:ext cx="739735" cy="22860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6" name="Shape 3"/>
          <p:cNvSpPr/>
          <p:nvPr/>
        </p:nvSpPr>
        <p:spPr>
          <a:xfrm>
            <a:off x="818912" y="2626281"/>
            <a:ext cx="475536" cy="475536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7" name="Text 4"/>
          <p:cNvSpPr/>
          <p:nvPr/>
        </p:nvSpPr>
        <p:spPr>
          <a:xfrm>
            <a:off x="991314" y="2705457"/>
            <a:ext cx="130731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2219087" y="2599849"/>
            <a:ext cx="3744158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Bosqichma-bosqich ko‘rsatish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2219087" y="3056811"/>
            <a:ext cx="6185178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Kimyoviy reaksiyalarni bosqichma-bosqich tasvirlash mumkin.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271588" y="4281726"/>
            <a:ext cx="739735" cy="22860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11" name="Shape 8"/>
          <p:cNvSpPr/>
          <p:nvPr/>
        </p:nvSpPr>
        <p:spPr>
          <a:xfrm>
            <a:off x="818912" y="4055388"/>
            <a:ext cx="475536" cy="475536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12" name="Text 9"/>
          <p:cNvSpPr/>
          <p:nvPr/>
        </p:nvSpPr>
        <p:spPr>
          <a:xfrm>
            <a:off x="969050" y="4134564"/>
            <a:ext cx="175141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2219087" y="4028956"/>
            <a:ext cx="3075742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Reaksiyalarni tushunish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2219087" y="4485918"/>
            <a:ext cx="6185178" cy="10144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Bu o‘quvchilarga reaksiya qanday sodir bo‘lishini, atomlarning qanday harakatlanishini va yangi moddalar qanday hosil bo‘lishini ko‘rishga yordam beradi.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1271588" y="6387108"/>
            <a:ext cx="739735" cy="22860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16" name="Shape 13"/>
          <p:cNvSpPr/>
          <p:nvPr/>
        </p:nvSpPr>
        <p:spPr>
          <a:xfrm>
            <a:off x="818912" y="6160770"/>
            <a:ext cx="475536" cy="475536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17" name="Text 14"/>
          <p:cNvSpPr/>
          <p:nvPr/>
        </p:nvSpPr>
        <p:spPr>
          <a:xfrm>
            <a:off x="971074" y="6239947"/>
            <a:ext cx="171212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2219087" y="6134338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Aniq va tushunarli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2219087" y="6591300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Reaksiyalarni vizualizatsiya qilish o‘quvchilar uchun reaksiyalarni tushunishni osonlashtiradi.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DFFB3AAD-9907-4975-B8E0-080A3FF439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C0A4874-EF3F-46E1-8981-AAB73EB1223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1E24F1A-2096-4FD6-BD1B-DB39D1ADDA9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98198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az-Latn-AZ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Energiya o‘zgarishi</a:t>
            </a:r>
          </a:p>
        </p:txBody>
      </p:sp>
      <p:sp>
        <p:nvSpPr>
          <p:cNvPr id="5" name="Text 2"/>
          <p:cNvSpPr/>
          <p:nvPr/>
        </p:nvSpPr>
        <p:spPr>
          <a:xfrm>
            <a:off x="2181463" y="244911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Energiya darajalari</a:t>
            </a:r>
            <a:endParaRPr lang="uz-Cyrl-UZ" sz="28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181463" y="2939534"/>
            <a:ext cx="825257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kimyoviy reaksiyalarda energiya o‘zgarishini ko‘rsatish imkonini beradi.</a:t>
            </a:r>
            <a:endParaRPr lang="uz-Cyrl-UZ" sz="28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2011323" y="3905250"/>
            <a:ext cx="8592860" cy="15240"/>
          </a:xfrm>
          <a:prstGeom prst="roundRect">
            <a:avLst>
              <a:gd name="adj" fmla="val 223256"/>
            </a:avLst>
          </a:prstGeom>
          <a:solidFill>
            <a:srgbClr val="CFD2D8"/>
          </a:solidFill>
          <a:ln/>
        </p:spPr>
      </p:sp>
      <p:sp>
        <p:nvSpPr>
          <p:cNvPr id="10" name="Text 6"/>
          <p:cNvSpPr/>
          <p:nvPr/>
        </p:nvSpPr>
        <p:spPr>
          <a:xfrm>
            <a:off x="3257550" y="41756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</a:rPr>
              <a:t>Engergiya o‘zgarishi</a:t>
            </a:r>
          </a:p>
        </p:txBody>
      </p:sp>
      <p:sp>
        <p:nvSpPr>
          <p:cNvPr id="11" name="Text 7"/>
          <p:cNvSpPr/>
          <p:nvPr/>
        </p:nvSpPr>
        <p:spPr>
          <a:xfrm>
            <a:off x="3257550" y="4666059"/>
            <a:ext cx="717649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Reaktantlarning energiya darajasi mahsulotlarning energiya darajasidan yuqori yoki past bo‘lishi mumkin.</a:t>
            </a:r>
          </a:p>
        </p:txBody>
      </p:sp>
      <p:sp>
        <p:nvSpPr>
          <p:cNvPr id="12" name="Shape 8"/>
          <p:cNvSpPr/>
          <p:nvPr/>
        </p:nvSpPr>
        <p:spPr>
          <a:xfrm>
            <a:off x="3087410" y="5631775"/>
            <a:ext cx="7516773" cy="15240"/>
          </a:xfrm>
          <a:prstGeom prst="roundRect">
            <a:avLst>
              <a:gd name="adj" fmla="val 223256"/>
            </a:avLst>
          </a:prstGeom>
          <a:solidFill>
            <a:srgbClr val="CFD2D8"/>
          </a:solidFill>
          <a:ln/>
        </p:spPr>
      </p:sp>
      <p:sp>
        <p:nvSpPr>
          <p:cNvPr id="15" name="Text 10"/>
          <p:cNvSpPr/>
          <p:nvPr/>
        </p:nvSpPr>
        <p:spPr>
          <a:xfrm>
            <a:off x="4333518" y="5902166"/>
            <a:ext cx="341352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uz-Cyrl-U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</a:rPr>
              <a:t>Tushunarli vizualizatsiya</a:t>
            </a:r>
          </a:p>
        </p:txBody>
      </p:sp>
      <p:sp>
        <p:nvSpPr>
          <p:cNvPr id="16" name="Text 11"/>
          <p:cNvSpPr/>
          <p:nvPr/>
        </p:nvSpPr>
        <p:spPr>
          <a:xfrm>
            <a:off x="4333518" y="6392585"/>
            <a:ext cx="610052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Bu esa reaksiyaning ekzotermik yoki endotermik ekanligini aniqlashga yordam beradi.</a:t>
            </a:r>
            <a:endParaRPr lang="uz-Cyrl-UZ" sz="2800" dirty="0">
              <a:latin typeface="Arial Narrow" panose="020B0606020202030204" pitchFamily="34" charset="0"/>
            </a:endParaRP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08426403-51FC-428C-B552-57E66981BA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5C322A0-EE48-4FA4-BD4B-FE9D85CA3D9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C8FF5D7-9593-45AD-8BCB-08F0FC68363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0" name="Shape 1">
            <a:extLst>
              <a:ext uri="{FF2B5EF4-FFF2-40B4-BE49-F238E27FC236}">
                <a16:creationId xmlns:a16="http://schemas.microsoft.com/office/drawing/2014/main" id="{C9028C58-E63C-42AA-B34C-353F240BB19F}"/>
              </a:ext>
            </a:extLst>
          </p:cNvPr>
          <p:cNvSpPr/>
          <p:nvPr/>
        </p:nvSpPr>
        <p:spPr>
          <a:xfrm>
            <a:off x="1045250" y="2388513"/>
            <a:ext cx="22860" cy="5090398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21" name="Shape 2">
            <a:extLst>
              <a:ext uri="{FF2B5EF4-FFF2-40B4-BE49-F238E27FC236}">
                <a16:creationId xmlns:a16="http://schemas.microsoft.com/office/drawing/2014/main" id="{6EFFF42A-C5E5-4609-A948-3B83EE79C6D5}"/>
              </a:ext>
            </a:extLst>
          </p:cNvPr>
          <p:cNvSpPr/>
          <p:nvPr/>
        </p:nvSpPr>
        <p:spPr>
          <a:xfrm>
            <a:off x="1271588" y="2852618"/>
            <a:ext cx="739735" cy="22860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8E0B4801-F038-41DC-91CB-D5CEE693219B}"/>
              </a:ext>
            </a:extLst>
          </p:cNvPr>
          <p:cNvSpPr/>
          <p:nvPr/>
        </p:nvSpPr>
        <p:spPr>
          <a:xfrm>
            <a:off x="818912" y="2626281"/>
            <a:ext cx="475536" cy="475536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52758F61-A730-461F-9D11-3BB6438C4460}"/>
              </a:ext>
            </a:extLst>
          </p:cNvPr>
          <p:cNvSpPr/>
          <p:nvPr/>
        </p:nvSpPr>
        <p:spPr>
          <a:xfrm>
            <a:off x="991314" y="2705457"/>
            <a:ext cx="130731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4" name="Shape 7">
            <a:extLst>
              <a:ext uri="{FF2B5EF4-FFF2-40B4-BE49-F238E27FC236}">
                <a16:creationId xmlns:a16="http://schemas.microsoft.com/office/drawing/2014/main" id="{D9541294-8178-47DB-8D9B-384A10EFCEF7}"/>
              </a:ext>
            </a:extLst>
          </p:cNvPr>
          <p:cNvSpPr/>
          <p:nvPr/>
        </p:nvSpPr>
        <p:spPr>
          <a:xfrm>
            <a:off x="1271588" y="4281726"/>
            <a:ext cx="739735" cy="22860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25" name="Shape 8">
            <a:extLst>
              <a:ext uri="{FF2B5EF4-FFF2-40B4-BE49-F238E27FC236}">
                <a16:creationId xmlns:a16="http://schemas.microsoft.com/office/drawing/2014/main" id="{4B583913-CE3F-4459-9156-50A982D5F6C0}"/>
              </a:ext>
            </a:extLst>
          </p:cNvPr>
          <p:cNvSpPr/>
          <p:nvPr/>
        </p:nvSpPr>
        <p:spPr>
          <a:xfrm>
            <a:off x="818912" y="4055388"/>
            <a:ext cx="475536" cy="475536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CCA82F1F-3E87-4880-9AD8-948E3D178FE2}"/>
              </a:ext>
            </a:extLst>
          </p:cNvPr>
          <p:cNvSpPr/>
          <p:nvPr/>
        </p:nvSpPr>
        <p:spPr>
          <a:xfrm>
            <a:off x="969050" y="4134564"/>
            <a:ext cx="175141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7" name="Shape 12">
            <a:extLst>
              <a:ext uri="{FF2B5EF4-FFF2-40B4-BE49-F238E27FC236}">
                <a16:creationId xmlns:a16="http://schemas.microsoft.com/office/drawing/2014/main" id="{14E1A23F-DA1D-48F4-9FE3-F52C9F15E470}"/>
              </a:ext>
            </a:extLst>
          </p:cNvPr>
          <p:cNvSpPr/>
          <p:nvPr/>
        </p:nvSpPr>
        <p:spPr>
          <a:xfrm>
            <a:off x="1271588" y="6387108"/>
            <a:ext cx="739735" cy="22860"/>
          </a:xfrm>
          <a:prstGeom prst="roundRect">
            <a:avLst>
              <a:gd name="adj" fmla="val 138692"/>
            </a:avLst>
          </a:prstGeom>
          <a:solidFill>
            <a:srgbClr val="CFD2D8"/>
          </a:solidFill>
          <a:ln/>
        </p:spPr>
      </p:sp>
      <p:sp>
        <p:nvSpPr>
          <p:cNvPr id="28" name="Shape 13">
            <a:extLst>
              <a:ext uri="{FF2B5EF4-FFF2-40B4-BE49-F238E27FC236}">
                <a16:creationId xmlns:a16="http://schemas.microsoft.com/office/drawing/2014/main" id="{93B48BB8-6BD0-44D8-8DCD-DBB307DA1DFD}"/>
              </a:ext>
            </a:extLst>
          </p:cNvPr>
          <p:cNvSpPr/>
          <p:nvPr/>
        </p:nvSpPr>
        <p:spPr>
          <a:xfrm>
            <a:off x="818912" y="6160770"/>
            <a:ext cx="475536" cy="475536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29" name="Text 14">
            <a:extLst>
              <a:ext uri="{FF2B5EF4-FFF2-40B4-BE49-F238E27FC236}">
                <a16:creationId xmlns:a16="http://schemas.microsoft.com/office/drawing/2014/main" id="{AAF6D9D4-FFBB-47AB-96D5-9FBBDF682505}"/>
              </a:ext>
            </a:extLst>
          </p:cNvPr>
          <p:cNvSpPr/>
          <p:nvPr/>
        </p:nvSpPr>
        <p:spPr>
          <a:xfrm>
            <a:off x="971074" y="6239947"/>
            <a:ext cx="171212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2163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4020" y="3361015"/>
            <a:ext cx="5505569" cy="6554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Katalizatorlarning roli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020" y="4331018"/>
            <a:ext cx="4387453" cy="83891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43689" y="5484495"/>
            <a:ext cx="2621637" cy="32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/>
            <a:r>
              <a:rPr lang="en-US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</a:rPr>
              <a:t>Katalizatorlar</a:t>
            </a:r>
          </a:p>
        </p:txBody>
      </p:sp>
      <p:sp>
        <p:nvSpPr>
          <p:cNvPr id="6" name="Text 2"/>
          <p:cNvSpPr/>
          <p:nvPr/>
        </p:nvSpPr>
        <p:spPr>
          <a:xfrm>
            <a:off x="376213" y="5937885"/>
            <a:ext cx="4177784" cy="1006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Katalizatorlar kimyoviy reaksiyalar tezligini o‘zgartiradi, lekin o‘zlari reaksiyada qatnashmaydi.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1473" y="4331018"/>
            <a:ext cx="4387453" cy="83891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331143" y="5484495"/>
            <a:ext cx="3681293" cy="32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just">
              <a:buNone/>
            </a:pPr>
            <a:r>
              <a:rPr lang="en-US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</a:rPr>
              <a:t>Reaksiya tezligini o‘zgartirish</a:t>
            </a:r>
          </a:p>
        </p:txBody>
      </p:sp>
      <p:sp>
        <p:nvSpPr>
          <p:cNvPr id="9" name="Text 4"/>
          <p:cNvSpPr/>
          <p:nvPr/>
        </p:nvSpPr>
        <p:spPr>
          <a:xfrm>
            <a:off x="5121473" y="5937885"/>
            <a:ext cx="3968115" cy="13425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Katalizatorlar reaksiya jarayonida faollashtirish energiyasini pasaytirib, reaksiya tezligini oshirishi yoki sekinlashtirishi mumkin.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8927" y="4331018"/>
            <a:ext cx="4387453" cy="83891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8596" y="5484495"/>
            <a:ext cx="2621637" cy="32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Vizualizatsiya qilish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9718596" y="5937885"/>
            <a:ext cx="3968115" cy="1006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katalizatorlarning reaksiya tezligini o‘zgartirish mexanizmini ko‘rsatish imkonini beradi.</a:t>
            </a:r>
            <a:endParaRPr lang="az-Latn-AZ" sz="28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0" descr="preencoded.png">
            <a:extLst>
              <a:ext uri="{FF2B5EF4-FFF2-40B4-BE49-F238E27FC236}">
                <a16:creationId xmlns:a16="http://schemas.microsoft.com/office/drawing/2014/main" id="{C1274BD3-38A8-45F3-9EB7-E9A83C958D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8977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buNone/>
            </a:pPr>
            <a:r>
              <a:rPr lang="uz-Cyrl-UZ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Laboratoriya tajribalarini simulyatsiya qilish</a:t>
            </a:r>
          </a:p>
        </p:txBody>
      </p:sp>
      <p:sp>
        <p:nvSpPr>
          <p:cNvPr id="4" name="Shape 1"/>
          <p:cNvSpPr/>
          <p:nvPr/>
        </p:nvSpPr>
        <p:spPr>
          <a:xfrm>
            <a:off x="793790" y="2847499"/>
            <a:ext cx="3664863" cy="2395657"/>
          </a:xfrm>
          <a:prstGeom prst="roundRect">
            <a:avLst>
              <a:gd name="adj" fmla="val 1420"/>
            </a:avLst>
          </a:prstGeom>
          <a:solidFill>
            <a:srgbClr val="E9ECF2"/>
          </a:solidFill>
          <a:ln/>
        </p:spPr>
      </p:sp>
      <p:sp>
        <p:nvSpPr>
          <p:cNvPr id="5" name="Text 2"/>
          <p:cNvSpPr/>
          <p:nvPr/>
        </p:nvSpPr>
        <p:spPr>
          <a:xfrm>
            <a:off x="1020604" y="30743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Virtual laboratoriya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20604" y="3564731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laboratoriya tajribalarini simulyatsiya qilish imkonini beradi.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685467" y="2847499"/>
            <a:ext cx="3664863" cy="2395657"/>
          </a:xfrm>
          <a:prstGeom prst="roundRect">
            <a:avLst>
              <a:gd name="adj" fmla="val 1420"/>
            </a:avLst>
          </a:prstGeom>
          <a:solidFill>
            <a:srgbClr val="E9ECF2"/>
          </a:solidFill>
          <a:ln/>
        </p:spPr>
      </p:sp>
      <p:sp>
        <p:nvSpPr>
          <p:cNvPr id="8" name="Text 5"/>
          <p:cNvSpPr/>
          <p:nvPr/>
        </p:nvSpPr>
        <p:spPr>
          <a:xfrm>
            <a:off x="4912281" y="30743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Xavfsiz va samarali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912281" y="3564731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Bu o‘quvchilarga xavfli yoki qimmat tajribalarni xavfsiz va samarali tarzda o‘tkazish imkonini beradi.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793790" y="5469969"/>
            <a:ext cx="7556421" cy="1669852"/>
          </a:xfrm>
          <a:prstGeom prst="roundRect">
            <a:avLst>
              <a:gd name="adj" fmla="val 2038"/>
            </a:avLst>
          </a:prstGeom>
          <a:solidFill>
            <a:srgbClr val="E9ECF2"/>
          </a:solidFill>
          <a:ln/>
        </p:spPr>
      </p:sp>
      <p:sp>
        <p:nvSpPr>
          <p:cNvPr id="11" name="Text 8"/>
          <p:cNvSpPr/>
          <p:nvPr/>
        </p:nvSpPr>
        <p:spPr>
          <a:xfrm>
            <a:off x="1020604" y="5696783"/>
            <a:ext cx="309860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O‘rganishni yaxshilash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020604" y="6187202"/>
            <a:ext cx="710279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Virtual laboratoriyalar o‘quvchilarga tajriba o‘tkazish usullarini o‘rganishga va natijalarni tahlil qilishga yordam beradi.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D39F828B-DA7A-4B27-8DE7-1D2A58DF6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AB7DE81-709C-4132-99A2-990D04172CE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778D2CA-B24F-4021-BA80-32B4231A7E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0894" y="881896"/>
            <a:ext cx="7715012" cy="12758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000"/>
              </a:lnSpc>
              <a:buNone/>
            </a:pPr>
            <a:r>
              <a:rPr lang="en-US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Kimyoviy jarayonlarni virtual laboratoriyada ko‘rish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0894" y="2463879"/>
            <a:ext cx="510302" cy="51030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00894" y="3178254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Real vaqtda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200894" y="3619500"/>
            <a:ext cx="3704392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Virtual laboratoriyalarda kimyoviy jarayonlarni real vaqtda kuzatish mumkin.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1395" y="2463879"/>
            <a:ext cx="510302" cy="51030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11395" y="3178254"/>
            <a:ext cx="2933581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T</a:t>
            </a: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</a:rPr>
              <a:t>ush</a:t>
            </a: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unishni yaxshilash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0211395" y="3619500"/>
            <a:ext cx="3704511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Bu esa o‘quvchilarga jarayonni chuqurroq tushunishga va uni tahlil qilishga yordam beradi.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0894" y="5211961"/>
            <a:ext cx="510302" cy="51030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00894" y="5926336"/>
            <a:ext cx="3019663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O‘rganishni kuchaytirish</a:t>
            </a:r>
            <a:endParaRPr lang="uz-Cyrl-UZ" sz="2400" b="1" dirty="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6200894" y="6367582"/>
            <a:ext cx="3704392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Virtual laboratoriyalar o‘quvchilarning amaliy tajribalarini o‘rganishni kuchaytiradi.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6993" y="764024"/>
            <a:ext cx="7730014" cy="12625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4150" b="1" dirty="0" err="1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Raqamli</a:t>
            </a:r>
            <a:r>
              <a:rPr lang="en-US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 </a:t>
            </a:r>
            <a:r>
              <a:rPr lang="uz-Cyrl-UZ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manipulyatorlardan sinfda foydalanish</a:t>
            </a:r>
          </a:p>
        </p:txBody>
      </p:sp>
      <p:sp>
        <p:nvSpPr>
          <p:cNvPr id="4" name="Text 1"/>
          <p:cNvSpPr/>
          <p:nvPr/>
        </p:nvSpPr>
        <p:spPr>
          <a:xfrm>
            <a:off x="706993" y="2430542"/>
            <a:ext cx="3713440" cy="6666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301115" y="3349585"/>
            <a:ext cx="2525078" cy="3156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Interaktiv darslar</a:t>
            </a:r>
            <a:endParaRPr lang="en-US" sz="24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06993" y="3786426"/>
            <a:ext cx="3713440" cy="6465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interaktiv darslarni tashkil qilish imkonini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4723448" y="2430542"/>
            <a:ext cx="3713559" cy="6666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317688" y="3349585"/>
            <a:ext cx="2525078" cy="3156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Qo‘llab-quvvatlash</a:t>
            </a:r>
            <a:endParaRPr lang="en-US" sz="2400" b="1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723448" y="3786426"/>
            <a:ext cx="3713559" cy="9697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Ular o‘quvchilarga kimyoviy tushunchalarni tushunishda qo‘llab-quvvatlash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706993" y="5463183"/>
            <a:ext cx="3713440" cy="6666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157288" y="6382226"/>
            <a:ext cx="2812852" cy="3156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Qiziqishni kuchaytirish</a:t>
            </a:r>
            <a:endParaRPr lang="en-US" sz="2400" b="1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706993" y="6819067"/>
            <a:ext cx="3713440" cy="6465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o‘quvchilarning kimyoga qiziqishini kuchaytiradi.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4"/>
          <p:cNvSpPr/>
          <p:nvPr/>
        </p:nvSpPr>
        <p:spPr>
          <a:xfrm>
            <a:off x="1333318" y="2814350"/>
            <a:ext cx="1189726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1-guruh uchun topshiriq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. Quyidagi ikki molekulani (metan CH₄ va etan C₂H₆) raqamli manipulyator yordamida qurib, ularning strukturalaridagi farqlarni ko‘rsating.</a:t>
            </a:r>
            <a:endParaRPr lang="ru-RU" sz="2800" dirty="0">
              <a:solidFill>
                <a:srgbClr val="15213F"/>
              </a:solidFill>
              <a:latin typeface="Arial Narrow" panose="020B0606020202030204" pitchFamily="34" charset="0"/>
              <a:ea typeface="Roboto" pitchFamily="34" charset="-122"/>
            </a:endParaRPr>
          </a:p>
          <a:p>
            <a:pPr algn="just"/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 </a:t>
            </a:r>
            <a:r>
              <a:rPr lang="uz-Cyrl-U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2-guruh uchun topshiriq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. </a:t>
            </a: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“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Ideal gaz qonuni</a:t>
            </a: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”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ni tushuntirish uchun raqamli manipulyator yordamida dinamik model yarating. </a:t>
            </a:r>
            <a:endParaRPr lang="ru-RU" sz="2800" dirty="0">
              <a:solidFill>
                <a:srgbClr val="15213F"/>
              </a:solidFill>
              <a:latin typeface="Arial Narrow" panose="020B0606020202030204" pitchFamily="34" charset="0"/>
              <a:ea typeface="Roboto" pitchFamily="34" charset="-122"/>
            </a:endParaRPr>
          </a:p>
          <a:p>
            <a:pPr algn="just"/>
            <a:r>
              <a:rPr lang="uz-Cyrl-U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3-guruh uchun topshiriq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.  Bir raqamli manipulyatordan foydalanib, qaytar va qaytmas reaksiya uchun molekulalar dinamikasini ko‘rsating. Bu reaksiya davomida energiyaning qanday o‘zgarishini tushuntirish uchun diagramma yarating.</a:t>
            </a:r>
            <a:endParaRPr lang="ru-RU" sz="2800" dirty="0">
              <a:solidFill>
                <a:srgbClr val="15213F"/>
              </a:solidFill>
              <a:latin typeface="Arial Narrow" panose="020B0606020202030204" pitchFamily="34" charset="0"/>
              <a:ea typeface="Roboto" pitchFamily="34" charset="-122"/>
            </a:endParaRPr>
          </a:p>
          <a:p>
            <a:pPr algn="just"/>
            <a:r>
              <a:rPr lang="uz-Cyrl-UZ" sz="2800" b="1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4-guruh uchun topshiriq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</a:rPr>
              <a:t>. Biror molekula, masalan, suv (H₂O) yoki karbonat angidrid (CO₂) uchun raqamli manipulyator (masalan, ChemDraw) yordamida 3D model yarating va uning geometriyasini izohlang. </a:t>
            </a:r>
            <a:endParaRPr lang="ru-RU" sz="2800" dirty="0">
              <a:solidFill>
                <a:srgbClr val="15213F"/>
              </a:solidFill>
              <a:latin typeface="Arial Narrow" panose="020B0606020202030204" pitchFamily="34" charset="0"/>
              <a:ea typeface="Roboto" pitchFamily="34" charset="-122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az-Latn-AZ" sz="2800" dirty="0">
              <a:latin typeface="Arial Narrow" panose="020B0606020202030204" pitchFamily="34" charset="0"/>
            </a:endParaRP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4E2BC5C0-6BBD-4D18-A87F-A43EBF6597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DEB21F-1862-402D-969E-9DE14BEC187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B56DD8A-C985-49C6-8755-52964D085E3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0" name="Text 0">
            <a:extLst>
              <a:ext uri="{FF2B5EF4-FFF2-40B4-BE49-F238E27FC236}">
                <a16:creationId xmlns:a16="http://schemas.microsoft.com/office/drawing/2014/main" id="{90E66B17-775C-41FA-908F-1336D4C11E76}"/>
              </a:ext>
            </a:extLst>
          </p:cNvPr>
          <p:cNvSpPr/>
          <p:nvPr/>
        </p:nvSpPr>
        <p:spPr>
          <a:xfrm>
            <a:off x="1333318" y="1424274"/>
            <a:ext cx="7730014" cy="12625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Latn-UZ" sz="415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Guruh ishi </a:t>
            </a:r>
            <a:endParaRPr lang="uz-Cyrl-UZ" sz="4150" b="1" dirty="0">
              <a:solidFill>
                <a:srgbClr val="3257B8"/>
              </a:solidFill>
              <a:latin typeface="Arial Narrow" panose="020B0606020202030204" pitchFamily="34" charset="0"/>
              <a:ea typeface="Roboto Slab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8981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377440" y="1609278"/>
            <a:ext cx="9875520" cy="2678430"/>
          </a:xfr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z-Latn-UZ" sz="4320" b="1" dirty="0">
                <a:latin typeface="Arial Narrow" pitchFamily="34" charset="0"/>
              </a:rPr>
              <a:t>REFLEKSIYA </a:t>
            </a:r>
            <a:endParaRPr lang="ru-RU" sz="4320" b="1" dirty="0">
              <a:latin typeface="Arial Narrow" pitchFamily="34" charset="0"/>
            </a:endParaRPr>
          </a:p>
        </p:txBody>
      </p:sp>
      <p:graphicFrame>
        <p:nvGraphicFramePr>
          <p:cNvPr id="56368" name="Group 48"/>
          <p:cNvGraphicFramePr>
            <a:graphicFrameLocks noGrp="1"/>
          </p:cNvGraphicFramePr>
          <p:nvPr>
            <p:extLst/>
          </p:nvPr>
        </p:nvGraphicFramePr>
        <p:xfrm>
          <a:off x="2044066" y="5842636"/>
          <a:ext cx="3023234" cy="1383030"/>
        </p:xfrm>
        <a:graphic>
          <a:graphicData uri="http://schemas.openxmlformats.org/drawingml/2006/table">
            <a:tbl>
              <a:tblPr/>
              <a:tblGrid>
                <a:gridCol w="3023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830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</a:t>
                      </a:r>
                      <a:r>
                        <a:rPr kumimoji="0" lang="uz-Latn-UZ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bilaman</a:t>
                      </a:r>
                      <a:r>
                        <a:rPr kumimoji="0" lang="uz-Latn-UZ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endParaRPr kumimoji="0" lang="ru-RU" sz="3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09728" marR="109728" marT="54864" marB="5486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6366" name="Group 46"/>
          <p:cNvGraphicFramePr>
            <a:graphicFrameLocks noGrp="1"/>
          </p:cNvGraphicFramePr>
          <p:nvPr>
            <p:extLst/>
          </p:nvPr>
        </p:nvGraphicFramePr>
        <p:xfrm>
          <a:off x="5154930" y="4373880"/>
          <a:ext cx="3457576" cy="1468756"/>
        </p:xfrm>
        <a:graphic>
          <a:graphicData uri="http://schemas.openxmlformats.org/drawingml/2006/table">
            <a:tbl>
              <a:tblPr/>
              <a:tblGrid>
                <a:gridCol w="3457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68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…</a:t>
                      </a:r>
                      <a:r>
                        <a:rPr kumimoji="0" lang="uz-Latn-UZ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tushunaman </a:t>
                      </a:r>
                      <a:endParaRPr kumimoji="0" lang="ru-RU" sz="3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09728" marR="109728" marT="54864" marB="5486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6369" name="Group 49"/>
          <p:cNvGraphicFramePr>
            <a:graphicFrameLocks noGrp="1"/>
          </p:cNvGraphicFramePr>
          <p:nvPr>
            <p:extLst/>
          </p:nvPr>
        </p:nvGraphicFramePr>
        <p:xfrm>
          <a:off x="8610600" y="2990851"/>
          <a:ext cx="4061995" cy="1383030"/>
        </p:xfrm>
        <a:graphic>
          <a:graphicData uri="http://schemas.openxmlformats.org/drawingml/2006/table">
            <a:tbl>
              <a:tblPr/>
              <a:tblGrid>
                <a:gridCol w="4061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830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….</a:t>
                      </a:r>
                      <a:r>
                        <a:rPr kumimoji="0" lang="uz-Latn-UZ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uz-Latn-UZ" sz="3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bajara olaman </a:t>
                      </a:r>
                      <a:endParaRPr kumimoji="0" lang="ru-RU" sz="3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09728" marR="109728" marT="54864" marB="5486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Picture 6" descr="https://go.imgsmail.ru/imgpreview?mb=mamba&amp;key=pic_1fc4ebd099216a2c_af8087321691ed37&amp;e=af8087321691ed37&amp;md5=JayirJC3JjshyDGQhn8Jrg&amp;x=1647394183&amp;st=1647134987&amp;v=8b5241cd90f5b754&amp;md5=1_jb7nEDHbxsNL30bmJF9g&amp;x=1647394187&amp;w=280&amp;q=1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14" y="2473018"/>
            <a:ext cx="3118428" cy="250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ds04.infourok.ru/uploads/ex/04c4/000e491b-e2fa2ce0/img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0999" y="4978896"/>
            <a:ext cx="2995532" cy="224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id="{94501379-5BE7-4EBF-9A6E-F3F2282DB2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2C6087-F6CD-46F1-A948-D02DCACAD93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96A003A-EC33-442F-862C-396C77ADAE5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57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14277" y="158373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540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Xulosa va eslatmalar</a:t>
            </a:r>
            <a:endParaRPr lang="en-US" sz="540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14277" y="2920908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40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Raqamli manipulyatorlar kimyoviy tushunchalarni tushunish va o‘rganish uchun juda foydali vositadir. Ular vizualizatsiya va simulyatsiya imkoniyatlarini beradi, bu esa o‘quvchilarga kimyoviy jarayonlarni chuqurroq anglashga yordam beradi.</a:t>
            </a:r>
            <a:endParaRPr lang="en-US" sz="4000" dirty="0">
              <a:latin typeface="Arial Narrow" panose="020B0606020202030204" pitchFamily="34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BD99B097-A4E3-49F7-83BE-860B765785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4E0943-0B8F-47B0-A404-063B4CC1C80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C9FB0D4-15B0-41EF-9CB1-81E44C22D5D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728</Words>
  <Application>Microsoft Office PowerPoint</Application>
  <PresentationFormat>Произвольный</PresentationFormat>
  <Paragraphs>100</Paragraphs>
  <Slides>15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Times New Roman</vt:lpstr>
      <vt:lpstr>Arial</vt:lpstr>
      <vt:lpstr>Calibri</vt:lpstr>
      <vt:lpstr>Arial Narrow</vt:lpstr>
      <vt:lpstr>Calibri Light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 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Tulkin Khalilov</cp:lastModifiedBy>
  <cp:revision>36</cp:revision>
  <dcterms:created xsi:type="dcterms:W3CDTF">2024-12-29T10:10:54Z</dcterms:created>
  <dcterms:modified xsi:type="dcterms:W3CDTF">2025-01-03T12:06:38Z</dcterms:modified>
</cp:coreProperties>
</file>